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Lato"/>
      <p:regular r:id="rId20"/>
      <p:bold r:id="rId21"/>
      <p:italic r:id="rId22"/>
      <p:boldItalic r:id="rId23"/>
    </p:embeddedFont>
    <p:embeddedFont>
      <p:font typeface="Fira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FiraSans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Sans-italic.fntdata"/><Relationship Id="rId25" Type="http://schemas.openxmlformats.org/officeDocument/2006/relationships/font" Target="fonts/FiraSans-bold.fntdata"/><Relationship Id="rId27" Type="http://schemas.openxmlformats.org/officeDocument/2006/relationships/font" Target="fonts/Fira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57950" y="3816550"/>
            <a:ext cx="13504998" cy="135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68925" y="-3236300"/>
            <a:ext cx="12545399" cy="125761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>
            <p:ph type="ctrTitle"/>
          </p:nvPr>
        </p:nvSpPr>
        <p:spPr>
          <a:xfrm>
            <a:off x="2678700" y="989300"/>
            <a:ext cx="129306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4462050" y="4908400"/>
            <a:ext cx="9363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7400" y="2485343"/>
            <a:ext cx="13708626" cy="1370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36519" y="-3302312"/>
            <a:ext cx="1033773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/>
          <p:nvPr>
            <p:ph type="title"/>
          </p:nvPr>
        </p:nvSpPr>
        <p:spPr>
          <a:xfrm>
            <a:off x="1542300" y="1157450"/>
            <a:ext cx="152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029200" y="41092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1907110" y="296750"/>
            <a:ext cx="144738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5257788" y="662378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2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2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2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2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2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2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224363" y="2504675"/>
            <a:ext cx="10339872" cy="1028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737625" y="-3962066"/>
            <a:ext cx="10720727" cy="106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79263" y="1688403"/>
            <a:ext cx="13429627" cy="134099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 txBox="1"/>
          <p:nvPr>
            <p:ph type="title"/>
          </p:nvPr>
        </p:nvSpPr>
        <p:spPr>
          <a:xfrm>
            <a:off x="1542300" y="1157450"/>
            <a:ext cx="152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3208325" y="3993075"/>
            <a:ext cx="5825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2pPr>
            <a:lvl3pPr indent="-3683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indent="-3683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4pPr>
            <a:lvl5pPr indent="-3683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/>
            </a:lvl5pPr>
            <a:lvl6pPr indent="-3683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indent="-3683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indent="-3683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indent="-3683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9253982" y="3993075"/>
            <a:ext cx="5825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2pPr>
            <a:lvl3pPr indent="-3683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indent="-3683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4pPr>
            <a:lvl5pPr indent="-3683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/>
            </a:lvl5pPr>
            <a:lvl6pPr indent="-3683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indent="-3683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indent="-3683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indent="-3683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199711" y="-3574275"/>
            <a:ext cx="10328076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51725" y="4178675"/>
            <a:ext cx="12279926" cy="1221665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/>
          <p:nvPr>
            <p:ph type="title"/>
          </p:nvPr>
        </p:nvSpPr>
        <p:spPr>
          <a:xfrm>
            <a:off x="1542300" y="1157450"/>
            <a:ext cx="152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958350" y="4335425"/>
            <a:ext cx="50913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indent="-3683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2pPr>
            <a:lvl3pPr indent="-3683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indent="-3683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4pPr>
            <a:lvl5pPr indent="-3683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/>
            </a:lvl5pPr>
            <a:lvl6pPr indent="-3683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indent="-3683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indent="-3683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indent="-3683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2" type="body"/>
          </p:nvPr>
        </p:nvSpPr>
        <p:spPr>
          <a:xfrm>
            <a:off x="9235962" y="4335425"/>
            <a:ext cx="50937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indent="-3683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2pPr>
            <a:lvl3pPr indent="-3683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indent="-3683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4pPr>
            <a:lvl5pPr indent="-3683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/>
            </a:lvl5pPr>
            <a:lvl6pPr indent="-3683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indent="-3683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indent="-3683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indent="-3683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1542300" y="1157450"/>
            <a:ext cx="152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67548" y="5013550"/>
            <a:ext cx="13716276" cy="1375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16400" y="-3664300"/>
            <a:ext cx="14506101" cy="14513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type="title"/>
          </p:nvPr>
        </p:nvSpPr>
        <p:spPr>
          <a:xfrm>
            <a:off x="1230350" y="1895550"/>
            <a:ext cx="157845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" type="body"/>
          </p:nvPr>
        </p:nvSpPr>
        <p:spPr>
          <a:xfrm>
            <a:off x="7947750" y="3665350"/>
            <a:ext cx="7922100" cy="4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indent="-3683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2pPr>
            <a:lvl3pPr indent="-3683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indent="-3683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/>
            </a:lvl4pPr>
            <a:lvl5pPr indent="-3683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/>
            </a:lvl5pPr>
            <a:lvl6pPr indent="-3683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indent="-3683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indent="-3683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indent="-3683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1628800" y="3665350"/>
            <a:ext cx="56151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9pPr>
          </a:lstStyle>
          <a:p/>
        </p:txBody>
      </p:sp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166234" y="-4799525"/>
            <a:ext cx="12333533" cy="1233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5250" y="-2768726"/>
            <a:ext cx="16047799" cy="1605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34700" y="942975"/>
            <a:ext cx="20838649" cy="208488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/>
          <p:nvPr>
            <p:ph type="title"/>
          </p:nvPr>
        </p:nvSpPr>
        <p:spPr>
          <a:xfrm>
            <a:off x="1501202" y="2555475"/>
            <a:ext cx="15285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Fira Sans"/>
              <a:buNone/>
              <a:defRPr sz="9000"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48" name="Google Shape;48;p10"/>
          <p:cNvSpPr/>
          <p:nvPr>
            <p:ph idx="2" type="pic"/>
          </p:nvPr>
        </p:nvSpPr>
        <p:spPr>
          <a:xfrm>
            <a:off x="10573863" y="3917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1885238" y="439848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542300" y="1157450"/>
            <a:ext cx="152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Fira Sans"/>
              <a:buNone/>
              <a:defRPr i="0" sz="9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41092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•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683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–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683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•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–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indent="-3683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»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indent="-3683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•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indent="-3683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•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indent="-3683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•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indent="-3683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/>
              <a:buChar char="•"/>
              <a:defRPr i="0" sz="2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Relationship Id="rId5" Type="http://schemas.openxmlformats.org/officeDocument/2006/relationships/image" Target="../media/image48.png"/><Relationship Id="rId6" Type="http://schemas.openxmlformats.org/officeDocument/2006/relationships/image" Target="../media/image5.png"/><Relationship Id="rId7" Type="http://schemas.openxmlformats.org/officeDocument/2006/relationships/image" Target="../media/image47.png"/><Relationship Id="rId8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10.png"/><Relationship Id="rId11" Type="http://schemas.openxmlformats.org/officeDocument/2006/relationships/image" Target="../media/image5.png"/><Relationship Id="rId10" Type="http://schemas.openxmlformats.org/officeDocument/2006/relationships/image" Target="../media/image46.png"/><Relationship Id="rId9" Type="http://schemas.openxmlformats.org/officeDocument/2006/relationships/image" Target="../media/image45.png"/><Relationship Id="rId5" Type="http://schemas.openxmlformats.org/officeDocument/2006/relationships/image" Target="../media/image55.png"/><Relationship Id="rId6" Type="http://schemas.openxmlformats.org/officeDocument/2006/relationships/image" Target="../media/image44.png"/><Relationship Id="rId7" Type="http://schemas.openxmlformats.org/officeDocument/2006/relationships/image" Target="../media/image40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5.png"/><Relationship Id="rId8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5" Type="http://schemas.openxmlformats.org/officeDocument/2006/relationships/image" Target="../media/image22.png"/><Relationship Id="rId6" Type="http://schemas.openxmlformats.org/officeDocument/2006/relationships/image" Target="../media/image5.png"/><Relationship Id="rId7" Type="http://schemas.openxmlformats.org/officeDocument/2006/relationships/image" Target="../media/image26.png"/><Relationship Id="rId8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49.png"/><Relationship Id="rId10" Type="http://schemas.openxmlformats.org/officeDocument/2006/relationships/image" Target="../media/image37.png"/><Relationship Id="rId9" Type="http://schemas.openxmlformats.org/officeDocument/2006/relationships/image" Target="../media/image32.png"/><Relationship Id="rId5" Type="http://schemas.openxmlformats.org/officeDocument/2006/relationships/image" Target="../media/image42.png"/><Relationship Id="rId6" Type="http://schemas.openxmlformats.org/officeDocument/2006/relationships/image" Target="../media/image5.png"/><Relationship Id="rId7" Type="http://schemas.openxmlformats.org/officeDocument/2006/relationships/image" Target="../media/image27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1"/>
          <p:cNvGrpSpPr/>
          <p:nvPr/>
        </p:nvGrpSpPr>
        <p:grpSpPr>
          <a:xfrm>
            <a:off x="443661" y="255793"/>
            <a:ext cx="17400679" cy="9594588"/>
            <a:chOff x="0" y="-47625"/>
            <a:chExt cx="4582895" cy="2526970"/>
          </a:xfrm>
        </p:grpSpPr>
        <p:sp>
          <p:nvSpPr>
            <p:cNvPr id="55" name="Google Shape;55;p11"/>
            <p:cNvSpPr/>
            <p:nvPr/>
          </p:nvSpPr>
          <p:spPr>
            <a:xfrm>
              <a:off x="0" y="0"/>
              <a:ext cx="4582895" cy="2479345"/>
            </a:xfrm>
            <a:custGeom>
              <a:rect b="b" l="l" r="r" t="t"/>
              <a:pathLst>
                <a:path extrusionOk="0" h="2479345" w="4582895">
                  <a:moveTo>
                    <a:pt x="8898" y="0"/>
                  </a:moveTo>
                  <a:lnTo>
                    <a:pt x="4573996" y="0"/>
                  </a:lnTo>
                  <a:cubicBezTo>
                    <a:pt x="4576356" y="0"/>
                    <a:pt x="4578620" y="938"/>
                    <a:pt x="4580288" y="2606"/>
                  </a:cubicBezTo>
                  <a:cubicBezTo>
                    <a:pt x="4581957" y="4275"/>
                    <a:pt x="4582895" y="6538"/>
                    <a:pt x="4582895" y="8898"/>
                  </a:cubicBezTo>
                  <a:lnTo>
                    <a:pt x="4582895" y="2470446"/>
                  </a:lnTo>
                  <a:cubicBezTo>
                    <a:pt x="4582895" y="2472806"/>
                    <a:pt x="4581957" y="2475070"/>
                    <a:pt x="4580288" y="2476739"/>
                  </a:cubicBezTo>
                  <a:cubicBezTo>
                    <a:pt x="4578620" y="2478407"/>
                    <a:pt x="4576356" y="2479345"/>
                    <a:pt x="4573996" y="2479345"/>
                  </a:cubicBezTo>
                  <a:lnTo>
                    <a:pt x="8898" y="2479345"/>
                  </a:lnTo>
                  <a:cubicBezTo>
                    <a:pt x="6538" y="2479345"/>
                    <a:pt x="4275" y="2478407"/>
                    <a:pt x="2606" y="2476739"/>
                  </a:cubicBezTo>
                  <a:cubicBezTo>
                    <a:pt x="938" y="2475070"/>
                    <a:pt x="0" y="2472806"/>
                    <a:pt x="0" y="2470446"/>
                  </a:cubicBezTo>
                  <a:lnTo>
                    <a:pt x="0" y="8898"/>
                  </a:lnTo>
                  <a:cubicBezTo>
                    <a:pt x="0" y="6538"/>
                    <a:pt x="938" y="4275"/>
                    <a:pt x="2606" y="2606"/>
                  </a:cubicBezTo>
                  <a:cubicBezTo>
                    <a:pt x="4275" y="938"/>
                    <a:pt x="6538" y="0"/>
                    <a:pt x="88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EF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1"/>
            <p:cNvSpPr txBox="1"/>
            <p:nvPr/>
          </p:nvSpPr>
          <p:spPr>
            <a:xfrm>
              <a:off x="0" y="-47625"/>
              <a:ext cx="4582895" cy="2526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" name="Google Shape;5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31136" y="-4545197"/>
            <a:ext cx="20258002" cy="202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922" y="1991125"/>
            <a:ext cx="6775774" cy="695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11"/>
          <p:cNvGrpSpPr/>
          <p:nvPr/>
        </p:nvGrpSpPr>
        <p:grpSpPr>
          <a:xfrm>
            <a:off x="1647115" y="2242205"/>
            <a:ext cx="5290190" cy="6060367"/>
            <a:chOff x="1069582" y="334776"/>
            <a:chExt cx="7053586" cy="8080490"/>
          </a:xfrm>
        </p:grpSpPr>
        <p:sp>
          <p:nvSpPr>
            <p:cNvPr id="60" name="Google Shape;60;p11"/>
            <p:cNvSpPr txBox="1"/>
            <p:nvPr/>
          </p:nvSpPr>
          <p:spPr>
            <a:xfrm>
              <a:off x="1111560" y="334776"/>
              <a:ext cx="1296248" cy="2617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795" u="none" cap="none" strike="noStrike">
                  <a:solidFill>
                    <a:srgbClr val="FFFEFA"/>
                  </a:solidFill>
                  <a:latin typeface="Fira Sans"/>
                  <a:ea typeface="Fira Sans"/>
                  <a:cs typeface="Fira Sans"/>
                  <a:sym typeface="Fira Sans"/>
                </a:rPr>
                <a:t>S</a:t>
              </a:r>
              <a:endParaRPr/>
            </a:p>
          </p:txBody>
        </p:sp>
        <p:sp>
          <p:nvSpPr>
            <p:cNvPr id="61" name="Google Shape;61;p11"/>
            <p:cNvSpPr txBox="1"/>
            <p:nvPr/>
          </p:nvSpPr>
          <p:spPr>
            <a:xfrm>
              <a:off x="5312221" y="334776"/>
              <a:ext cx="1691765" cy="2617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795" u="none" cap="none" strike="noStrike">
                  <a:solidFill>
                    <a:srgbClr val="FFFEFA"/>
                  </a:solidFill>
                  <a:latin typeface="Fira Sans"/>
                  <a:ea typeface="Fira Sans"/>
                  <a:cs typeface="Fira Sans"/>
                  <a:sym typeface="Fira Sans"/>
                </a:rPr>
                <a:t>W</a:t>
              </a:r>
              <a:endParaRPr/>
            </a:p>
          </p:txBody>
        </p:sp>
        <p:sp>
          <p:nvSpPr>
            <p:cNvPr id="62" name="Google Shape;62;p11"/>
            <p:cNvSpPr txBox="1"/>
            <p:nvPr/>
          </p:nvSpPr>
          <p:spPr>
            <a:xfrm>
              <a:off x="1069582" y="4886644"/>
              <a:ext cx="1380204" cy="2617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795" u="none" cap="none" strike="noStrike">
                  <a:solidFill>
                    <a:srgbClr val="FFFEFA"/>
                  </a:solidFill>
                  <a:latin typeface="Fira Sans"/>
                  <a:ea typeface="Fira Sans"/>
                  <a:cs typeface="Fira Sans"/>
                  <a:sym typeface="Fira Sans"/>
                </a:rPr>
                <a:t>O</a:t>
              </a:r>
              <a:endParaRPr/>
            </a:p>
          </p:txBody>
        </p:sp>
        <p:sp>
          <p:nvSpPr>
            <p:cNvPr id="63" name="Google Shape;63;p11"/>
            <p:cNvSpPr txBox="1"/>
            <p:nvPr/>
          </p:nvSpPr>
          <p:spPr>
            <a:xfrm rot="1496205">
              <a:off x="6476084" y="5677349"/>
              <a:ext cx="1148785" cy="2617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795" u="none" cap="none" strike="noStrike">
                  <a:solidFill>
                    <a:srgbClr val="FFFEFA"/>
                  </a:solidFill>
                  <a:latin typeface="Fira Sans"/>
                  <a:ea typeface="Fira Sans"/>
                  <a:cs typeface="Fira Sans"/>
                  <a:sym typeface="Fira Sans"/>
                </a:rPr>
                <a:t>T</a:t>
              </a:r>
              <a:endParaRPr/>
            </a:p>
          </p:txBody>
        </p:sp>
      </p:grpSp>
      <p:grpSp>
        <p:nvGrpSpPr>
          <p:cNvPr id="64" name="Google Shape;64;p11"/>
          <p:cNvGrpSpPr/>
          <p:nvPr/>
        </p:nvGrpSpPr>
        <p:grpSpPr>
          <a:xfrm>
            <a:off x="10948726" y="6850196"/>
            <a:ext cx="3799474" cy="1059342"/>
            <a:chOff x="0" y="-148160"/>
            <a:chExt cx="5065966" cy="1412457"/>
          </a:xfrm>
        </p:grpSpPr>
        <p:grpSp>
          <p:nvGrpSpPr>
            <p:cNvPr id="65" name="Google Shape;65;p11"/>
            <p:cNvGrpSpPr/>
            <p:nvPr/>
          </p:nvGrpSpPr>
          <p:grpSpPr>
            <a:xfrm>
              <a:off x="0" y="-148160"/>
              <a:ext cx="5065966" cy="1412457"/>
              <a:chOff x="0" y="-47625"/>
              <a:chExt cx="1628422" cy="45402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0" y="0"/>
                <a:ext cx="1628422" cy="406400"/>
              </a:xfrm>
              <a:custGeom>
                <a:rect b="b" l="l" r="r" t="t"/>
                <a:pathLst>
                  <a:path extrusionOk="0" h="406400" w="1628422">
                    <a:moveTo>
                      <a:pt x="1425222" y="0"/>
                    </a:moveTo>
                    <a:cubicBezTo>
                      <a:pt x="1537446" y="0"/>
                      <a:pt x="1628422" y="90976"/>
                      <a:pt x="1628422" y="203200"/>
                    </a:cubicBezTo>
                    <a:cubicBezTo>
                      <a:pt x="1628422" y="315424"/>
                      <a:pt x="1537446" y="406400"/>
                      <a:pt x="142522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73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1"/>
              <p:cNvSpPr txBox="1"/>
              <p:nvPr/>
            </p:nvSpPr>
            <p:spPr>
              <a:xfrm>
                <a:off x="0" y="-47625"/>
                <a:ext cx="1628422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" name="Google Shape;68;p11"/>
            <p:cNvSpPr txBox="1"/>
            <p:nvPr/>
          </p:nvSpPr>
          <p:spPr>
            <a:xfrm>
              <a:off x="878872" y="224572"/>
              <a:ext cx="3308223" cy="7389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5" u="none" cap="none" strike="noStrike">
                  <a:solidFill>
                    <a:srgbClr val="FFFEFA"/>
                  </a:solidFill>
                  <a:latin typeface="Fira Sans"/>
                  <a:ea typeface="Fira Sans"/>
                  <a:cs typeface="Fira Sans"/>
                  <a:sym typeface="Fira Sans"/>
                </a:rPr>
                <a:t>Presentation</a:t>
              </a:r>
              <a:endParaRPr/>
            </a:p>
          </p:txBody>
        </p:sp>
      </p:grpSp>
      <p:sp>
        <p:nvSpPr>
          <p:cNvPr id="69" name="Google Shape;69;p11"/>
          <p:cNvSpPr txBox="1"/>
          <p:nvPr/>
        </p:nvSpPr>
        <p:spPr>
          <a:xfrm>
            <a:off x="8738242" y="1495823"/>
            <a:ext cx="8220300" cy="5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08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7548" y="5013550"/>
            <a:ext cx="13716276" cy="1375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16400" y="-3664300"/>
            <a:ext cx="14506101" cy="14513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20"/>
          <p:cNvGrpSpPr/>
          <p:nvPr/>
        </p:nvGrpSpPr>
        <p:grpSpPr>
          <a:xfrm>
            <a:off x="1512654" y="3427798"/>
            <a:ext cx="1128303" cy="1128303"/>
            <a:chOff x="0" y="0"/>
            <a:chExt cx="812800" cy="812800"/>
          </a:xfrm>
        </p:grpSpPr>
        <p:sp>
          <p:nvSpPr>
            <p:cNvPr id="483" name="Google Shape;483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5" name="Google Shape;485;p20"/>
          <p:cNvGrpSpPr/>
          <p:nvPr/>
        </p:nvGrpSpPr>
        <p:grpSpPr>
          <a:xfrm>
            <a:off x="1512654" y="6059587"/>
            <a:ext cx="1128303" cy="1128303"/>
            <a:chOff x="0" y="0"/>
            <a:chExt cx="812800" cy="812800"/>
          </a:xfrm>
        </p:grpSpPr>
        <p:sp>
          <p:nvSpPr>
            <p:cNvPr id="486" name="Google Shape;486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8" name="Google Shape;488;p20"/>
          <p:cNvGrpSpPr/>
          <p:nvPr/>
        </p:nvGrpSpPr>
        <p:grpSpPr>
          <a:xfrm>
            <a:off x="12183942" y="3427798"/>
            <a:ext cx="1128303" cy="1128303"/>
            <a:chOff x="0" y="0"/>
            <a:chExt cx="812800" cy="812800"/>
          </a:xfrm>
        </p:grpSpPr>
        <p:sp>
          <p:nvSpPr>
            <p:cNvPr id="489" name="Google Shape;489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20"/>
          <p:cNvSpPr txBox="1"/>
          <p:nvPr/>
        </p:nvSpPr>
        <p:spPr>
          <a:xfrm>
            <a:off x="13536300" y="4341153"/>
            <a:ext cx="32391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</a:t>
            </a:r>
            <a:r>
              <a:rPr lang="en-US" sz="2200">
                <a:latin typeface="Lato"/>
                <a:ea typeface="Lato"/>
                <a:cs typeface="Lato"/>
                <a:sym typeface="Lato"/>
              </a:rPr>
              <a:t>could</a:t>
            </a: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you improve? Where do you have fewer resources that others?</a:t>
            </a:r>
            <a:endParaRPr/>
          </a:p>
        </p:txBody>
      </p:sp>
      <p:grpSp>
        <p:nvGrpSpPr>
          <p:cNvPr id="492" name="Google Shape;492;p20"/>
          <p:cNvGrpSpPr/>
          <p:nvPr/>
        </p:nvGrpSpPr>
        <p:grpSpPr>
          <a:xfrm>
            <a:off x="12183942" y="6059587"/>
            <a:ext cx="1128303" cy="1128303"/>
            <a:chOff x="0" y="0"/>
            <a:chExt cx="812800" cy="812800"/>
          </a:xfrm>
        </p:grpSpPr>
        <p:sp>
          <p:nvSpPr>
            <p:cNvPr id="493" name="Google Shape;493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" name="Google Shape;495;p20"/>
          <p:cNvSpPr txBox="1"/>
          <p:nvPr/>
        </p:nvSpPr>
        <p:spPr>
          <a:xfrm>
            <a:off x="13536300" y="6166492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496" name="Google Shape;496;p20"/>
          <p:cNvSpPr txBox="1"/>
          <p:nvPr/>
        </p:nvSpPr>
        <p:spPr>
          <a:xfrm>
            <a:off x="13536300" y="6972942"/>
            <a:ext cx="3097154" cy="116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threats could harm you? What is your competition doing?</a:t>
            </a:r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1732001" y="6278933"/>
            <a:ext cx="689610" cy="689610"/>
          </a:xfrm>
          <a:custGeom>
            <a:rect b="b" l="l" r="r" t="t"/>
            <a:pathLst>
              <a:path extrusionOk="0" h="689610" w="689610">
                <a:moveTo>
                  <a:pt x="0" y="0"/>
                </a:moveTo>
                <a:lnTo>
                  <a:pt x="689610" y="0"/>
                </a:lnTo>
                <a:lnTo>
                  <a:pt x="689610" y="689610"/>
                </a:lnTo>
                <a:lnTo>
                  <a:pt x="0" y="689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8" name="Google Shape;498;p20"/>
          <p:cNvGrpSpPr/>
          <p:nvPr/>
        </p:nvGrpSpPr>
        <p:grpSpPr>
          <a:xfrm>
            <a:off x="6676900" y="3302808"/>
            <a:ext cx="4934200" cy="4889943"/>
            <a:chOff x="0" y="-166653"/>
            <a:chExt cx="6578933" cy="6519924"/>
          </a:xfrm>
        </p:grpSpPr>
        <p:grpSp>
          <p:nvGrpSpPr>
            <p:cNvPr id="499" name="Google Shape;499;p20"/>
            <p:cNvGrpSpPr/>
            <p:nvPr/>
          </p:nvGrpSpPr>
          <p:grpSpPr>
            <a:xfrm>
              <a:off x="0" y="-166653"/>
              <a:ext cx="2844219" cy="3010872"/>
              <a:chOff x="0" y="-47625"/>
              <a:chExt cx="812800" cy="860425"/>
            </a:xfrm>
          </p:grpSpPr>
          <p:sp>
            <p:nvSpPr>
              <p:cNvPr id="500" name="Google Shape;50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20"/>
            <p:cNvGrpSpPr/>
            <p:nvPr/>
          </p:nvGrpSpPr>
          <p:grpSpPr>
            <a:xfrm>
              <a:off x="3734714" y="-166653"/>
              <a:ext cx="2844219" cy="3010872"/>
              <a:chOff x="0" y="-47625"/>
              <a:chExt cx="812800" cy="860425"/>
            </a:xfrm>
          </p:grpSpPr>
          <p:sp>
            <p:nvSpPr>
              <p:cNvPr id="503" name="Google Shape;50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5" name="Google Shape;505;p20"/>
            <p:cNvGrpSpPr/>
            <p:nvPr/>
          </p:nvGrpSpPr>
          <p:grpSpPr>
            <a:xfrm>
              <a:off x="0" y="3342399"/>
              <a:ext cx="2844219" cy="3010872"/>
              <a:chOff x="0" y="-47625"/>
              <a:chExt cx="812800" cy="860425"/>
            </a:xfrm>
          </p:grpSpPr>
          <p:sp>
            <p:nvSpPr>
              <p:cNvPr id="506" name="Google Shape;50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8" name="Google Shape;508;p20"/>
            <p:cNvGrpSpPr/>
            <p:nvPr/>
          </p:nvGrpSpPr>
          <p:grpSpPr>
            <a:xfrm>
              <a:off x="3734714" y="3342399"/>
              <a:ext cx="2844219" cy="3010872"/>
              <a:chOff x="0" y="-47625"/>
              <a:chExt cx="812800" cy="860425"/>
            </a:xfrm>
          </p:grpSpPr>
          <p:sp>
            <p:nvSpPr>
              <p:cNvPr id="509" name="Google Shape;50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1" name="Google Shape;511;p20"/>
            <p:cNvSpPr txBox="1"/>
            <p:nvPr/>
          </p:nvSpPr>
          <p:spPr>
            <a:xfrm>
              <a:off x="986182" y="336259"/>
              <a:ext cx="871855" cy="200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0" u="none" cap="none" strike="noStrike">
                  <a:solidFill>
                    <a:srgbClr val="FF7373"/>
                  </a:solidFill>
                  <a:latin typeface="Fira Sans"/>
                  <a:ea typeface="Fira Sans"/>
                  <a:cs typeface="Fira Sans"/>
                  <a:sym typeface="Fira Sans"/>
                </a:rPr>
                <a:t>S</a:t>
              </a:r>
              <a:endParaRPr/>
            </a:p>
          </p:txBody>
        </p:sp>
        <p:sp>
          <p:nvSpPr>
            <p:cNvPr id="512" name="Google Shape;512;p20"/>
            <p:cNvSpPr txBox="1"/>
            <p:nvPr/>
          </p:nvSpPr>
          <p:spPr>
            <a:xfrm>
              <a:off x="4511346" y="336259"/>
              <a:ext cx="1290955" cy="200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0" u="none" cap="none" strike="noStrike">
                  <a:solidFill>
                    <a:srgbClr val="FF7373"/>
                  </a:solidFill>
                  <a:latin typeface="Fira Sans"/>
                  <a:ea typeface="Fira Sans"/>
                  <a:cs typeface="Fira Sans"/>
                  <a:sym typeface="Fira Sans"/>
                </a:rPr>
                <a:t>W</a:t>
              </a:r>
              <a:endParaRPr/>
            </a:p>
          </p:txBody>
        </p:sp>
        <p:sp>
          <p:nvSpPr>
            <p:cNvPr id="513" name="Google Shape;513;p20"/>
            <p:cNvSpPr txBox="1"/>
            <p:nvPr/>
          </p:nvSpPr>
          <p:spPr>
            <a:xfrm>
              <a:off x="895536" y="3845311"/>
              <a:ext cx="1053148" cy="200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0" u="none" cap="none" strike="noStrike">
                  <a:solidFill>
                    <a:srgbClr val="FF7373"/>
                  </a:solidFill>
                  <a:latin typeface="Fira Sans"/>
                  <a:ea typeface="Fira Sans"/>
                  <a:cs typeface="Fira Sans"/>
                  <a:sym typeface="Fira Sans"/>
                </a:rPr>
                <a:t>O</a:t>
              </a:r>
              <a:endParaRPr/>
            </a:p>
          </p:txBody>
        </p:sp>
        <p:sp>
          <p:nvSpPr>
            <p:cNvPr id="514" name="Google Shape;514;p20"/>
            <p:cNvSpPr txBox="1"/>
            <p:nvPr/>
          </p:nvSpPr>
          <p:spPr>
            <a:xfrm>
              <a:off x="4745343" y="3845311"/>
              <a:ext cx="822960" cy="200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0" u="none" cap="none" strike="noStrike">
                  <a:solidFill>
                    <a:srgbClr val="FF7373"/>
                  </a:solidFill>
                  <a:latin typeface="Fira Sans"/>
                  <a:ea typeface="Fira Sans"/>
                  <a:cs typeface="Fira Sans"/>
                  <a:sym typeface="Fira Sans"/>
                </a:rPr>
                <a:t>T</a:t>
              </a:r>
              <a:endParaRPr/>
            </a:p>
          </p:txBody>
        </p:sp>
      </p:grpSp>
      <p:sp>
        <p:nvSpPr>
          <p:cNvPr id="515" name="Google Shape;515;p20"/>
          <p:cNvSpPr txBox="1"/>
          <p:nvPr/>
        </p:nvSpPr>
        <p:spPr>
          <a:xfrm>
            <a:off x="2865012" y="3534703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516" name="Google Shape;516;p20"/>
          <p:cNvSpPr txBox="1"/>
          <p:nvPr/>
        </p:nvSpPr>
        <p:spPr>
          <a:xfrm>
            <a:off x="2865012" y="4341153"/>
            <a:ext cx="3239045" cy="116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you do well? What unique resources can you draw on?</a:t>
            </a:r>
            <a:endParaRPr/>
          </a:p>
        </p:txBody>
      </p:sp>
      <p:sp>
        <p:nvSpPr>
          <p:cNvPr id="517" name="Google Shape;517;p20"/>
          <p:cNvSpPr txBox="1"/>
          <p:nvPr/>
        </p:nvSpPr>
        <p:spPr>
          <a:xfrm>
            <a:off x="2865012" y="6166492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518" name="Google Shape;518;p20"/>
          <p:cNvSpPr txBox="1"/>
          <p:nvPr/>
        </p:nvSpPr>
        <p:spPr>
          <a:xfrm>
            <a:off x="2865012" y="6972942"/>
            <a:ext cx="2974969" cy="1553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opportunities are open to you? What trends could you take advantage of?</a:t>
            </a:r>
            <a:endParaRPr/>
          </a:p>
        </p:txBody>
      </p:sp>
      <p:sp>
        <p:nvSpPr>
          <p:cNvPr id="519" name="Google Shape;519;p20"/>
          <p:cNvSpPr txBox="1"/>
          <p:nvPr/>
        </p:nvSpPr>
        <p:spPr>
          <a:xfrm>
            <a:off x="13536300" y="3534703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520" name="Google Shape;520;p20"/>
          <p:cNvSpPr txBox="1"/>
          <p:nvPr/>
        </p:nvSpPr>
        <p:spPr>
          <a:xfrm>
            <a:off x="1890952" y="113347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sp>
        <p:nvSpPr>
          <p:cNvPr id="521" name="Google Shape;521;p20"/>
          <p:cNvSpPr/>
          <p:nvPr/>
        </p:nvSpPr>
        <p:spPr>
          <a:xfrm>
            <a:off x="16518991" y="333247"/>
            <a:ext cx="975502" cy="929387"/>
          </a:xfrm>
          <a:custGeom>
            <a:rect b="b" l="l" r="r" t="t"/>
            <a:pathLst>
              <a:path extrusionOk="0" h="929387" w="975502">
                <a:moveTo>
                  <a:pt x="0" y="0"/>
                </a:moveTo>
                <a:lnTo>
                  <a:pt x="975502" y="0"/>
                </a:lnTo>
                <a:lnTo>
                  <a:pt x="975502" y="929388"/>
                </a:lnTo>
                <a:lnTo>
                  <a:pt x="0" y="929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20"/>
          <p:cNvSpPr/>
          <p:nvPr/>
        </p:nvSpPr>
        <p:spPr>
          <a:xfrm>
            <a:off x="17494493" y="1536793"/>
            <a:ext cx="1587014" cy="1511991"/>
          </a:xfrm>
          <a:custGeom>
            <a:rect b="b" l="l" r="r" t="t"/>
            <a:pathLst>
              <a:path extrusionOk="0" h="1511991" w="1587014">
                <a:moveTo>
                  <a:pt x="0" y="0"/>
                </a:moveTo>
                <a:lnTo>
                  <a:pt x="1587014" y="0"/>
                </a:lnTo>
                <a:lnTo>
                  <a:pt x="1587014" y="1511991"/>
                </a:lnTo>
                <a:lnTo>
                  <a:pt x="0" y="1511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20"/>
          <p:cNvSpPr/>
          <p:nvPr/>
        </p:nvSpPr>
        <p:spPr>
          <a:xfrm>
            <a:off x="1533331" y="8526787"/>
            <a:ext cx="766521" cy="730285"/>
          </a:xfrm>
          <a:custGeom>
            <a:rect b="b" l="l" r="r" t="t"/>
            <a:pathLst>
              <a:path extrusionOk="0" h="730285" w="766521">
                <a:moveTo>
                  <a:pt x="0" y="0"/>
                </a:moveTo>
                <a:lnTo>
                  <a:pt x="766520" y="0"/>
                </a:lnTo>
                <a:lnTo>
                  <a:pt x="766520" y="730286"/>
                </a:lnTo>
                <a:lnTo>
                  <a:pt x="0" y="730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20"/>
          <p:cNvSpPr/>
          <p:nvPr/>
        </p:nvSpPr>
        <p:spPr>
          <a:xfrm>
            <a:off x="645440" y="8991481"/>
            <a:ext cx="766521" cy="730285"/>
          </a:xfrm>
          <a:custGeom>
            <a:rect b="b" l="l" r="r" t="t"/>
            <a:pathLst>
              <a:path extrusionOk="0" h="730285" w="766521">
                <a:moveTo>
                  <a:pt x="0" y="0"/>
                </a:moveTo>
                <a:lnTo>
                  <a:pt x="766520" y="0"/>
                </a:lnTo>
                <a:lnTo>
                  <a:pt x="766520" y="730285"/>
                </a:lnTo>
                <a:lnTo>
                  <a:pt x="0" y="730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25" name="Google Shape;52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6425" y="3544824"/>
            <a:ext cx="900775" cy="89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364850" y="3581009"/>
            <a:ext cx="766525" cy="7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64850" y="6202024"/>
            <a:ext cx="766525" cy="7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A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166234" y="-4799525"/>
            <a:ext cx="12333533" cy="1233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65250" y="-2768726"/>
            <a:ext cx="16047799" cy="1605561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1"/>
          <p:cNvSpPr txBox="1"/>
          <p:nvPr/>
        </p:nvSpPr>
        <p:spPr>
          <a:xfrm>
            <a:off x="1890952" y="113347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grpSp>
        <p:nvGrpSpPr>
          <p:cNvPr id="535" name="Google Shape;535;p21"/>
          <p:cNvGrpSpPr/>
          <p:nvPr/>
        </p:nvGrpSpPr>
        <p:grpSpPr>
          <a:xfrm>
            <a:off x="538056" y="2387446"/>
            <a:ext cx="6318954" cy="3409296"/>
            <a:chOff x="0" y="-47625"/>
            <a:chExt cx="1664251" cy="897922"/>
          </a:xfrm>
        </p:grpSpPr>
        <p:sp>
          <p:nvSpPr>
            <p:cNvPr id="536" name="Google Shape;536;p21"/>
            <p:cNvSpPr/>
            <p:nvPr/>
          </p:nvSpPr>
          <p:spPr>
            <a:xfrm>
              <a:off x="0" y="0"/>
              <a:ext cx="1664251" cy="850297"/>
            </a:xfrm>
            <a:custGeom>
              <a:rect b="b" l="l" r="r" t="t"/>
              <a:pathLst>
                <a:path extrusionOk="0" h="850297" w="1664251">
                  <a:moveTo>
                    <a:pt x="24504" y="0"/>
                  </a:moveTo>
                  <a:lnTo>
                    <a:pt x="1639748" y="0"/>
                  </a:lnTo>
                  <a:cubicBezTo>
                    <a:pt x="1653281" y="0"/>
                    <a:pt x="1664251" y="10971"/>
                    <a:pt x="1664251" y="24504"/>
                  </a:cubicBezTo>
                  <a:lnTo>
                    <a:pt x="1664251" y="825793"/>
                  </a:lnTo>
                  <a:cubicBezTo>
                    <a:pt x="1664251" y="839326"/>
                    <a:pt x="1653281" y="850297"/>
                    <a:pt x="1639748" y="850297"/>
                  </a:cubicBezTo>
                  <a:lnTo>
                    <a:pt x="24504" y="850297"/>
                  </a:lnTo>
                  <a:cubicBezTo>
                    <a:pt x="10971" y="850297"/>
                    <a:pt x="0" y="839326"/>
                    <a:pt x="0" y="825793"/>
                  </a:cubicBezTo>
                  <a:lnTo>
                    <a:pt x="0" y="24504"/>
                  </a:lnTo>
                  <a:cubicBezTo>
                    <a:pt x="0" y="10971"/>
                    <a:pt x="10971" y="0"/>
                    <a:pt x="24504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1"/>
            <p:cNvSpPr txBox="1"/>
            <p:nvPr/>
          </p:nvSpPr>
          <p:spPr>
            <a:xfrm>
              <a:off x="0" y="-47625"/>
              <a:ext cx="1664251" cy="897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21"/>
          <p:cNvGrpSpPr/>
          <p:nvPr/>
        </p:nvGrpSpPr>
        <p:grpSpPr>
          <a:xfrm>
            <a:off x="538056" y="5902554"/>
            <a:ext cx="6318954" cy="3409296"/>
            <a:chOff x="0" y="-47625"/>
            <a:chExt cx="1664251" cy="897922"/>
          </a:xfrm>
        </p:grpSpPr>
        <p:sp>
          <p:nvSpPr>
            <p:cNvPr id="539" name="Google Shape;539;p21"/>
            <p:cNvSpPr/>
            <p:nvPr/>
          </p:nvSpPr>
          <p:spPr>
            <a:xfrm>
              <a:off x="0" y="0"/>
              <a:ext cx="1664251" cy="850297"/>
            </a:xfrm>
            <a:custGeom>
              <a:rect b="b" l="l" r="r" t="t"/>
              <a:pathLst>
                <a:path extrusionOk="0" h="850297" w="1664251">
                  <a:moveTo>
                    <a:pt x="24504" y="0"/>
                  </a:moveTo>
                  <a:lnTo>
                    <a:pt x="1639748" y="0"/>
                  </a:lnTo>
                  <a:cubicBezTo>
                    <a:pt x="1653281" y="0"/>
                    <a:pt x="1664251" y="10971"/>
                    <a:pt x="1664251" y="24504"/>
                  </a:cubicBezTo>
                  <a:lnTo>
                    <a:pt x="1664251" y="825793"/>
                  </a:lnTo>
                  <a:cubicBezTo>
                    <a:pt x="1664251" y="839326"/>
                    <a:pt x="1653281" y="850297"/>
                    <a:pt x="1639748" y="850297"/>
                  </a:cubicBezTo>
                  <a:lnTo>
                    <a:pt x="24504" y="850297"/>
                  </a:lnTo>
                  <a:cubicBezTo>
                    <a:pt x="10971" y="850297"/>
                    <a:pt x="0" y="839326"/>
                    <a:pt x="0" y="825793"/>
                  </a:cubicBezTo>
                  <a:lnTo>
                    <a:pt x="0" y="24504"/>
                  </a:lnTo>
                  <a:cubicBezTo>
                    <a:pt x="0" y="10971"/>
                    <a:pt x="10971" y="0"/>
                    <a:pt x="24504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1"/>
            <p:cNvSpPr txBox="1"/>
            <p:nvPr/>
          </p:nvSpPr>
          <p:spPr>
            <a:xfrm>
              <a:off x="0" y="-47625"/>
              <a:ext cx="1664251" cy="897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21"/>
          <p:cNvGrpSpPr/>
          <p:nvPr/>
        </p:nvGrpSpPr>
        <p:grpSpPr>
          <a:xfrm>
            <a:off x="11430990" y="2387446"/>
            <a:ext cx="6318954" cy="3409296"/>
            <a:chOff x="0" y="-47625"/>
            <a:chExt cx="1664251" cy="897922"/>
          </a:xfrm>
        </p:grpSpPr>
        <p:sp>
          <p:nvSpPr>
            <p:cNvPr id="542" name="Google Shape;542;p21"/>
            <p:cNvSpPr/>
            <p:nvPr/>
          </p:nvSpPr>
          <p:spPr>
            <a:xfrm>
              <a:off x="0" y="0"/>
              <a:ext cx="1664251" cy="850297"/>
            </a:xfrm>
            <a:custGeom>
              <a:rect b="b" l="l" r="r" t="t"/>
              <a:pathLst>
                <a:path extrusionOk="0" h="850297" w="1664251">
                  <a:moveTo>
                    <a:pt x="24504" y="0"/>
                  </a:moveTo>
                  <a:lnTo>
                    <a:pt x="1639748" y="0"/>
                  </a:lnTo>
                  <a:cubicBezTo>
                    <a:pt x="1653281" y="0"/>
                    <a:pt x="1664251" y="10971"/>
                    <a:pt x="1664251" y="24504"/>
                  </a:cubicBezTo>
                  <a:lnTo>
                    <a:pt x="1664251" y="825793"/>
                  </a:lnTo>
                  <a:cubicBezTo>
                    <a:pt x="1664251" y="839326"/>
                    <a:pt x="1653281" y="850297"/>
                    <a:pt x="1639748" y="850297"/>
                  </a:cubicBezTo>
                  <a:lnTo>
                    <a:pt x="24504" y="850297"/>
                  </a:lnTo>
                  <a:cubicBezTo>
                    <a:pt x="10971" y="850297"/>
                    <a:pt x="0" y="839326"/>
                    <a:pt x="0" y="825793"/>
                  </a:cubicBezTo>
                  <a:lnTo>
                    <a:pt x="0" y="24504"/>
                  </a:lnTo>
                  <a:cubicBezTo>
                    <a:pt x="0" y="10971"/>
                    <a:pt x="10971" y="0"/>
                    <a:pt x="24504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1"/>
            <p:cNvSpPr txBox="1"/>
            <p:nvPr/>
          </p:nvSpPr>
          <p:spPr>
            <a:xfrm>
              <a:off x="0" y="-47625"/>
              <a:ext cx="1664251" cy="897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544;p21"/>
          <p:cNvGrpSpPr/>
          <p:nvPr/>
        </p:nvGrpSpPr>
        <p:grpSpPr>
          <a:xfrm>
            <a:off x="11430990" y="5902554"/>
            <a:ext cx="6318954" cy="3409296"/>
            <a:chOff x="0" y="-47625"/>
            <a:chExt cx="1664251" cy="897922"/>
          </a:xfrm>
        </p:grpSpPr>
        <p:sp>
          <p:nvSpPr>
            <p:cNvPr id="545" name="Google Shape;545;p21"/>
            <p:cNvSpPr/>
            <p:nvPr/>
          </p:nvSpPr>
          <p:spPr>
            <a:xfrm>
              <a:off x="0" y="0"/>
              <a:ext cx="1664251" cy="850297"/>
            </a:xfrm>
            <a:custGeom>
              <a:rect b="b" l="l" r="r" t="t"/>
              <a:pathLst>
                <a:path extrusionOk="0" h="850297" w="1664251">
                  <a:moveTo>
                    <a:pt x="24504" y="0"/>
                  </a:moveTo>
                  <a:lnTo>
                    <a:pt x="1639748" y="0"/>
                  </a:lnTo>
                  <a:cubicBezTo>
                    <a:pt x="1653281" y="0"/>
                    <a:pt x="1664251" y="10971"/>
                    <a:pt x="1664251" y="24504"/>
                  </a:cubicBezTo>
                  <a:lnTo>
                    <a:pt x="1664251" y="825793"/>
                  </a:lnTo>
                  <a:cubicBezTo>
                    <a:pt x="1664251" y="839326"/>
                    <a:pt x="1653281" y="850297"/>
                    <a:pt x="1639748" y="850297"/>
                  </a:cubicBezTo>
                  <a:lnTo>
                    <a:pt x="24504" y="850297"/>
                  </a:lnTo>
                  <a:cubicBezTo>
                    <a:pt x="10971" y="850297"/>
                    <a:pt x="0" y="839326"/>
                    <a:pt x="0" y="825793"/>
                  </a:cubicBezTo>
                  <a:lnTo>
                    <a:pt x="0" y="24504"/>
                  </a:lnTo>
                  <a:cubicBezTo>
                    <a:pt x="0" y="10971"/>
                    <a:pt x="10971" y="0"/>
                    <a:pt x="24504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1"/>
            <p:cNvSpPr txBox="1"/>
            <p:nvPr/>
          </p:nvSpPr>
          <p:spPr>
            <a:xfrm>
              <a:off x="0" y="-47625"/>
              <a:ext cx="1664251" cy="897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>
            <a:off x="7573990" y="4428960"/>
            <a:ext cx="3140020" cy="3140020"/>
            <a:chOff x="0" y="0"/>
            <a:chExt cx="812800" cy="812800"/>
          </a:xfrm>
        </p:grpSpPr>
        <p:sp>
          <p:nvSpPr>
            <p:cNvPr id="548" name="Google Shape;54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42900">
              <a:solidFill>
                <a:srgbClr val="FF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0" name="Google Shape;550;p21"/>
          <p:cNvGrpSpPr/>
          <p:nvPr/>
        </p:nvGrpSpPr>
        <p:grpSpPr>
          <a:xfrm>
            <a:off x="7198193" y="3930241"/>
            <a:ext cx="1636140" cy="1636140"/>
            <a:chOff x="0" y="0"/>
            <a:chExt cx="812800" cy="812800"/>
          </a:xfrm>
        </p:grpSpPr>
        <p:sp>
          <p:nvSpPr>
            <p:cNvPr id="551" name="Google Shape;55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3" name="Google Shape;553;p21"/>
          <p:cNvSpPr txBox="1"/>
          <p:nvPr/>
        </p:nvSpPr>
        <p:spPr>
          <a:xfrm>
            <a:off x="4223207" y="2823842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554" name="Google Shape;554;p21"/>
          <p:cNvSpPr txBox="1"/>
          <p:nvPr/>
        </p:nvSpPr>
        <p:spPr>
          <a:xfrm>
            <a:off x="438034" y="359142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Strong brand recognition and reputation.</a:t>
            </a:r>
            <a:endParaRPr/>
          </a:p>
        </p:txBody>
      </p:sp>
      <p:sp>
        <p:nvSpPr>
          <p:cNvPr id="555" name="Google Shape;555;p21"/>
          <p:cNvSpPr txBox="1"/>
          <p:nvPr/>
        </p:nvSpPr>
        <p:spPr>
          <a:xfrm>
            <a:off x="438034" y="400648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Variety of products.</a:t>
            </a:r>
            <a:endParaRPr/>
          </a:p>
        </p:txBody>
      </p:sp>
      <p:sp>
        <p:nvSpPr>
          <p:cNvPr id="556" name="Google Shape;556;p21"/>
          <p:cNvSpPr txBox="1"/>
          <p:nvPr/>
        </p:nvSpPr>
        <p:spPr>
          <a:xfrm>
            <a:off x="438034" y="4421542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well-developed distribution network.</a:t>
            </a:r>
            <a:endParaRPr/>
          </a:p>
        </p:txBody>
      </p:sp>
      <p:sp>
        <p:nvSpPr>
          <p:cNvPr id="557" name="Google Shape;557;p21"/>
          <p:cNvSpPr txBox="1"/>
          <p:nvPr/>
        </p:nvSpPr>
        <p:spPr>
          <a:xfrm>
            <a:off x="438034" y="483660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Advanced technologies.</a:t>
            </a:r>
            <a:endParaRPr/>
          </a:p>
        </p:txBody>
      </p:sp>
      <p:sp>
        <p:nvSpPr>
          <p:cNvPr id="558" name="Google Shape;558;p21"/>
          <p:cNvSpPr txBox="1"/>
          <p:nvPr/>
        </p:nvSpPr>
        <p:spPr>
          <a:xfrm>
            <a:off x="3376553" y="6328569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559" name="Google Shape;559;p21"/>
          <p:cNvSpPr txBox="1"/>
          <p:nvPr/>
        </p:nvSpPr>
        <p:spPr>
          <a:xfrm>
            <a:off x="438034" y="715775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Development of new technologies.</a:t>
            </a:r>
            <a:endParaRPr/>
          </a:p>
        </p:txBody>
      </p:sp>
      <p:sp>
        <p:nvSpPr>
          <p:cNvPr id="560" name="Google Shape;560;p21"/>
          <p:cNvSpPr txBox="1"/>
          <p:nvPr/>
        </p:nvSpPr>
        <p:spPr>
          <a:xfrm>
            <a:off x="438034" y="7572808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of the range of services.</a:t>
            </a:r>
            <a:endParaRPr/>
          </a:p>
        </p:txBody>
      </p:sp>
      <p:sp>
        <p:nvSpPr>
          <p:cNvPr id="561" name="Google Shape;561;p21"/>
          <p:cNvSpPr txBox="1"/>
          <p:nvPr/>
        </p:nvSpPr>
        <p:spPr>
          <a:xfrm>
            <a:off x="438034" y="798786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Partnerships and acquisitions.</a:t>
            </a:r>
            <a:endParaRPr/>
          </a:p>
        </p:txBody>
      </p:sp>
      <p:sp>
        <p:nvSpPr>
          <p:cNvPr id="562" name="Google Shape;562;p21"/>
          <p:cNvSpPr txBox="1"/>
          <p:nvPr/>
        </p:nvSpPr>
        <p:spPr>
          <a:xfrm>
            <a:off x="438034" y="840292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into new markets.</a:t>
            </a:r>
            <a:endParaRPr/>
          </a:p>
        </p:txBody>
      </p:sp>
      <p:sp>
        <p:nvSpPr>
          <p:cNvPr id="563" name="Google Shape;563;p21"/>
          <p:cNvSpPr txBox="1"/>
          <p:nvPr/>
        </p:nvSpPr>
        <p:spPr>
          <a:xfrm>
            <a:off x="12023048" y="2823842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564" name="Google Shape;564;p21"/>
          <p:cNvSpPr txBox="1"/>
          <p:nvPr/>
        </p:nvSpPr>
        <p:spPr>
          <a:xfrm>
            <a:off x="12023048" y="6328569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565" name="Google Shape;565;p21"/>
          <p:cNvSpPr txBox="1"/>
          <p:nvPr/>
        </p:nvSpPr>
        <p:spPr>
          <a:xfrm>
            <a:off x="12023048" y="359142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working conditions.</a:t>
            </a:r>
            <a:endParaRPr/>
          </a:p>
        </p:txBody>
      </p:sp>
      <p:sp>
        <p:nvSpPr>
          <p:cNvPr id="566" name="Google Shape;566;p21"/>
          <p:cNvSpPr txBox="1"/>
          <p:nvPr/>
        </p:nvSpPr>
        <p:spPr>
          <a:xfrm>
            <a:off x="12023048" y="400648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Dependence on third parties.</a:t>
            </a:r>
            <a:endParaRPr/>
          </a:p>
        </p:txBody>
      </p:sp>
      <p:sp>
        <p:nvSpPr>
          <p:cNvPr id="567" name="Google Shape;567;p21"/>
          <p:cNvSpPr txBox="1"/>
          <p:nvPr/>
        </p:nvSpPr>
        <p:spPr>
          <a:xfrm>
            <a:off x="12023048" y="4421542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Regulatory control.</a:t>
            </a:r>
            <a:endParaRPr/>
          </a:p>
        </p:txBody>
      </p:sp>
      <p:sp>
        <p:nvSpPr>
          <p:cNvPr id="568" name="Google Shape;568;p21"/>
          <p:cNvSpPr txBox="1"/>
          <p:nvPr/>
        </p:nvSpPr>
        <p:spPr>
          <a:xfrm>
            <a:off x="12023048" y="483660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delivery.</a:t>
            </a:r>
            <a:endParaRPr/>
          </a:p>
        </p:txBody>
      </p:sp>
      <p:sp>
        <p:nvSpPr>
          <p:cNvPr id="569" name="Google Shape;569;p21"/>
          <p:cNvSpPr txBox="1"/>
          <p:nvPr/>
        </p:nvSpPr>
        <p:spPr>
          <a:xfrm>
            <a:off x="12023048" y="715775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Increase in the number of counterfeit goods.</a:t>
            </a:r>
            <a:endParaRPr/>
          </a:p>
        </p:txBody>
      </p:sp>
      <p:sp>
        <p:nvSpPr>
          <p:cNvPr id="570" name="Google Shape;570;p21"/>
          <p:cNvSpPr txBox="1"/>
          <p:nvPr/>
        </p:nvSpPr>
        <p:spPr>
          <a:xfrm>
            <a:off x="12023048" y="7572808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Intense competition.</a:t>
            </a:r>
            <a:endParaRPr/>
          </a:p>
        </p:txBody>
      </p:sp>
      <p:sp>
        <p:nvSpPr>
          <p:cNvPr id="571" name="Google Shape;571;p21"/>
          <p:cNvSpPr txBox="1"/>
          <p:nvPr/>
        </p:nvSpPr>
        <p:spPr>
          <a:xfrm>
            <a:off x="12023048" y="798786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Supply chain issues.</a:t>
            </a:r>
            <a:endParaRPr/>
          </a:p>
        </p:txBody>
      </p:sp>
      <p:sp>
        <p:nvSpPr>
          <p:cNvPr id="572" name="Google Shape;572;p21"/>
          <p:cNvSpPr txBox="1"/>
          <p:nvPr/>
        </p:nvSpPr>
        <p:spPr>
          <a:xfrm>
            <a:off x="12023048" y="840292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Rising labor costs.</a:t>
            </a:r>
            <a:endParaRPr/>
          </a:p>
        </p:txBody>
      </p:sp>
      <p:sp>
        <p:nvSpPr>
          <p:cNvPr id="573" name="Google Shape;573;p21"/>
          <p:cNvSpPr txBox="1"/>
          <p:nvPr/>
        </p:nvSpPr>
        <p:spPr>
          <a:xfrm>
            <a:off x="7813202" y="4364946"/>
            <a:ext cx="4062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8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endParaRPr/>
          </a:p>
        </p:txBody>
      </p:sp>
      <p:grpSp>
        <p:nvGrpSpPr>
          <p:cNvPr id="574" name="Google Shape;574;p21"/>
          <p:cNvGrpSpPr/>
          <p:nvPr/>
        </p:nvGrpSpPr>
        <p:grpSpPr>
          <a:xfrm>
            <a:off x="9472508" y="3930241"/>
            <a:ext cx="1636140" cy="1636140"/>
            <a:chOff x="0" y="0"/>
            <a:chExt cx="812800" cy="812800"/>
          </a:xfrm>
        </p:grpSpPr>
        <p:sp>
          <p:nvSpPr>
            <p:cNvPr id="575" name="Google Shape;57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7" name="Google Shape;577;p21"/>
          <p:cNvSpPr txBox="1"/>
          <p:nvPr/>
        </p:nvSpPr>
        <p:spPr>
          <a:xfrm>
            <a:off x="9989945" y="4364946"/>
            <a:ext cx="6012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8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W</a:t>
            </a:r>
            <a:endParaRPr/>
          </a:p>
        </p:txBody>
      </p:sp>
      <p:grpSp>
        <p:nvGrpSpPr>
          <p:cNvPr id="578" name="Google Shape;578;p21"/>
          <p:cNvGrpSpPr/>
          <p:nvPr/>
        </p:nvGrpSpPr>
        <p:grpSpPr>
          <a:xfrm>
            <a:off x="7198193" y="6419269"/>
            <a:ext cx="1636140" cy="1636140"/>
            <a:chOff x="0" y="0"/>
            <a:chExt cx="812800" cy="812800"/>
          </a:xfrm>
        </p:grpSpPr>
        <p:sp>
          <p:nvSpPr>
            <p:cNvPr id="579" name="Google Shape;57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1" name="Google Shape;581;p21"/>
          <p:cNvSpPr txBox="1"/>
          <p:nvPr/>
        </p:nvSpPr>
        <p:spPr>
          <a:xfrm>
            <a:off x="7770994" y="6853973"/>
            <a:ext cx="4905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8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endParaRPr/>
          </a:p>
        </p:txBody>
      </p:sp>
      <p:grpSp>
        <p:nvGrpSpPr>
          <p:cNvPr id="582" name="Google Shape;582;p21"/>
          <p:cNvGrpSpPr/>
          <p:nvPr/>
        </p:nvGrpSpPr>
        <p:grpSpPr>
          <a:xfrm>
            <a:off x="9472508" y="6419269"/>
            <a:ext cx="1636140" cy="1636140"/>
            <a:chOff x="0" y="0"/>
            <a:chExt cx="812800" cy="812800"/>
          </a:xfrm>
        </p:grpSpPr>
        <p:sp>
          <p:nvSpPr>
            <p:cNvPr id="583" name="Google Shape;583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21"/>
          <p:cNvSpPr txBox="1"/>
          <p:nvPr/>
        </p:nvSpPr>
        <p:spPr>
          <a:xfrm>
            <a:off x="10098888" y="6853973"/>
            <a:ext cx="3834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8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endParaRPr/>
          </a:p>
        </p:txBody>
      </p:sp>
      <p:sp>
        <p:nvSpPr>
          <p:cNvPr id="586" name="Google Shape;586;p21"/>
          <p:cNvSpPr/>
          <p:nvPr/>
        </p:nvSpPr>
        <p:spPr>
          <a:xfrm>
            <a:off x="1124432" y="8370136"/>
            <a:ext cx="766521" cy="730285"/>
          </a:xfrm>
          <a:custGeom>
            <a:rect b="b" l="l" r="r" t="t"/>
            <a:pathLst>
              <a:path extrusionOk="0" h="730285" w="766521">
                <a:moveTo>
                  <a:pt x="0" y="0"/>
                </a:moveTo>
                <a:lnTo>
                  <a:pt x="766520" y="0"/>
                </a:lnTo>
                <a:lnTo>
                  <a:pt x="766520" y="730285"/>
                </a:lnTo>
                <a:lnTo>
                  <a:pt x="0" y="730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1"/>
          <p:cNvSpPr/>
          <p:nvPr/>
        </p:nvSpPr>
        <p:spPr>
          <a:xfrm>
            <a:off x="357911" y="9140314"/>
            <a:ext cx="766521" cy="730285"/>
          </a:xfrm>
          <a:custGeom>
            <a:rect b="b" l="l" r="r" t="t"/>
            <a:pathLst>
              <a:path extrusionOk="0" h="730285" w="766521">
                <a:moveTo>
                  <a:pt x="0" y="0"/>
                </a:moveTo>
                <a:lnTo>
                  <a:pt x="766521" y="0"/>
                </a:lnTo>
                <a:lnTo>
                  <a:pt x="766521" y="730286"/>
                </a:lnTo>
                <a:lnTo>
                  <a:pt x="0" y="730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1"/>
          <p:cNvSpPr/>
          <p:nvPr/>
        </p:nvSpPr>
        <p:spPr>
          <a:xfrm>
            <a:off x="16876040" y="2857162"/>
            <a:ext cx="766521" cy="730285"/>
          </a:xfrm>
          <a:custGeom>
            <a:rect b="b" l="l" r="r" t="t"/>
            <a:pathLst>
              <a:path extrusionOk="0" h="730285" w="766521">
                <a:moveTo>
                  <a:pt x="0" y="0"/>
                </a:moveTo>
                <a:lnTo>
                  <a:pt x="766520" y="0"/>
                </a:lnTo>
                <a:lnTo>
                  <a:pt x="766520" y="730285"/>
                </a:lnTo>
                <a:lnTo>
                  <a:pt x="0" y="730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287" y="-10685300"/>
            <a:ext cx="16740951" cy="1671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4700" y="1019175"/>
            <a:ext cx="20838649" cy="20848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Google Shape;595;p22"/>
          <p:cNvGrpSpPr/>
          <p:nvPr/>
        </p:nvGrpSpPr>
        <p:grpSpPr>
          <a:xfrm>
            <a:off x="8553209" y="2025316"/>
            <a:ext cx="8483591" cy="7244254"/>
            <a:chOff x="0" y="-47625"/>
            <a:chExt cx="987225" cy="843005"/>
          </a:xfrm>
        </p:grpSpPr>
        <p:sp>
          <p:nvSpPr>
            <p:cNvPr id="596" name="Google Shape;596;p22"/>
            <p:cNvSpPr/>
            <p:nvPr/>
          </p:nvSpPr>
          <p:spPr>
            <a:xfrm>
              <a:off x="0" y="0"/>
              <a:ext cx="987225" cy="795380"/>
            </a:xfrm>
            <a:custGeom>
              <a:rect b="b" l="l" r="r" t="t"/>
              <a:pathLst>
                <a:path extrusionOk="0" h="795380" w="987225">
                  <a:moveTo>
                    <a:pt x="18252" y="0"/>
                  </a:moveTo>
                  <a:lnTo>
                    <a:pt x="968973" y="0"/>
                  </a:lnTo>
                  <a:cubicBezTo>
                    <a:pt x="979053" y="0"/>
                    <a:pt x="987225" y="8171"/>
                    <a:pt x="987225" y="18252"/>
                  </a:cubicBezTo>
                  <a:lnTo>
                    <a:pt x="987225" y="777128"/>
                  </a:lnTo>
                  <a:cubicBezTo>
                    <a:pt x="987225" y="781969"/>
                    <a:pt x="985302" y="786611"/>
                    <a:pt x="981879" y="790034"/>
                  </a:cubicBezTo>
                  <a:cubicBezTo>
                    <a:pt x="978456" y="793457"/>
                    <a:pt x="973814" y="795380"/>
                    <a:pt x="968973" y="795380"/>
                  </a:cubicBezTo>
                  <a:lnTo>
                    <a:pt x="18252" y="795380"/>
                  </a:lnTo>
                  <a:cubicBezTo>
                    <a:pt x="8171" y="795380"/>
                    <a:pt x="0" y="787208"/>
                    <a:pt x="0" y="777128"/>
                  </a:cubicBezTo>
                  <a:lnTo>
                    <a:pt x="0" y="18252"/>
                  </a:lnTo>
                  <a:cubicBezTo>
                    <a:pt x="0" y="8171"/>
                    <a:pt x="8171" y="0"/>
                    <a:pt x="1825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2"/>
            <p:cNvSpPr txBox="1"/>
            <p:nvPr/>
          </p:nvSpPr>
          <p:spPr>
            <a:xfrm>
              <a:off x="0" y="-47625"/>
              <a:ext cx="987225" cy="843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8" name="Google Shape;5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2075" y="2847525"/>
            <a:ext cx="7505874" cy="6007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9" name="Google Shape;599;p22"/>
          <p:cNvGrpSpPr/>
          <p:nvPr/>
        </p:nvGrpSpPr>
        <p:grpSpPr>
          <a:xfrm>
            <a:off x="1501293" y="3764198"/>
            <a:ext cx="672801" cy="672801"/>
            <a:chOff x="0" y="0"/>
            <a:chExt cx="812800" cy="812800"/>
          </a:xfrm>
        </p:grpSpPr>
        <p:sp>
          <p:nvSpPr>
            <p:cNvPr id="600" name="Google Shape;60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22"/>
          <p:cNvGrpSpPr/>
          <p:nvPr/>
        </p:nvGrpSpPr>
        <p:grpSpPr>
          <a:xfrm>
            <a:off x="1501293" y="4697362"/>
            <a:ext cx="672801" cy="672801"/>
            <a:chOff x="0" y="0"/>
            <a:chExt cx="812800" cy="812800"/>
          </a:xfrm>
        </p:grpSpPr>
        <p:sp>
          <p:nvSpPr>
            <p:cNvPr id="603" name="Google Shape;60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22"/>
          <p:cNvGrpSpPr/>
          <p:nvPr/>
        </p:nvGrpSpPr>
        <p:grpSpPr>
          <a:xfrm>
            <a:off x="1501293" y="5515673"/>
            <a:ext cx="672801" cy="672801"/>
            <a:chOff x="0" y="0"/>
            <a:chExt cx="812800" cy="812800"/>
          </a:xfrm>
        </p:grpSpPr>
        <p:sp>
          <p:nvSpPr>
            <p:cNvPr id="606" name="Google Shape;60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22"/>
          <p:cNvGrpSpPr/>
          <p:nvPr/>
        </p:nvGrpSpPr>
        <p:grpSpPr>
          <a:xfrm>
            <a:off x="1501293" y="6445648"/>
            <a:ext cx="672801" cy="672801"/>
            <a:chOff x="0" y="0"/>
            <a:chExt cx="812800" cy="812800"/>
          </a:xfrm>
        </p:grpSpPr>
        <p:sp>
          <p:nvSpPr>
            <p:cNvPr id="609" name="Google Shape;60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p22"/>
          <p:cNvGrpSpPr/>
          <p:nvPr/>
        </p:nvGrpSpPr>
        <p:grpSpPr>
          <a:xfrm>
            <a:off x="1501293" y="7375624"/>
            <a:ext cx="672801" cy="672801"/>
            <a:chOff x="0" y="0"/>
            <a:chExt cx="812800" cy="812800"/>
          </a:xfrm>
        </p:grpSpPr>
        <p:sp>
          <p:nvSpPr>
            <p:cNvPr id="612" name="Google Shape;612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4" name="Google Shape;614;p22"/>
          <p:cNvSpPr/>
          <p:nvPr/>
        </p:nvSpPr>
        <p:spPr>
          <a:xfrm>
            <a:off x="1732632" y="3950512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22"/>
          <p:cNvSpPr/>
          <p:nvPr/>
        </p:nvSpPr>
        <p:spPr>
          <a:xfrm>
            <a:off x="1706009" y="4902078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22"/>
          <p:cNvSpPr/>
          <p:nvPr/>
        </p:nvSpPr>
        <p:spPr>
          <a:xfrm>
            <a:off x="1714628" y="5767466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22"/>
          <p:cNvSpPr/>
          <p:nvPr/>
        </p:nvSpPr>
        <p:spPr>
          <a:xfrm>
            <a:off x="1701175" y="7575507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22"/>
          <p:cNvSpPr/>
          <p:nvPr/>
        </p:nvSpPr>
        <p:spPr>
          <a:xfrm>
            <a:off x="1683318" y="6643111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22"/>
          <p:cNvSpPr txBox="1"/>
          <p:nvPr/>
        </p:nvSpPr>
        <p:spPr>
          <a:xfrm>
            <a:off x="1273204" y="1019175"/>
            <a:ext cx="846476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Contact Us</a:t>
            </a:r>
            <a:endParaRPr/>
          </a:p>
        </p:txBody>
      </p:sp>
      <p:sp>
        <p:nvSpPr>
          <p:cNvPr id="620" name="Google Shape;620;p22"/>
          <p:cNvSpPr/>
          <p:nvPr/>
        </p:nvSpPr>
        <p:spPr>
          <a:xfrm>
            <a:off x="1273204" y="9648624"/>
            <a:ext cx="1323005" cy="1260463"/>
          </a:xfrm>
          <a:custGeom>
            <a:rect b="b" l="l" r="r" t="t"/>
            <a:pathLst>
              <a:path extrusionOk="0" h="1260463" w="1323005">
                <a:moveTo>
                  <a:pt x="0" y="0"/>
                </a:moveTo>
                <a:lnTo>
                  <a:pt x="1323004" y="0"/>
                </a:lnTo>
                <a:lnTo>
                  <a:pt x="1323004" y="1260463"/>
                </a:lnTo>
                <a:lnTo>
                  <a:pt x="0" y="1260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22"/>
          <p:cNvSpPr/>
          <p:nvPr/>
        </p:nvSpPr>
        <p:spPr>
          <a:xfrm>
            <a:off x="-772507" y="8305556"/>
            <a:ext cx="1545014" cy="1471977"/>
          </a:xfrm>
          <a:custGeom>
            <a:rect b="b" l="l" r="r" t="t"/>
            <a:pathLst>
              <a:path extrusionOk="0" h="1471977" w="1545014">
                <a:moveTo>
                  <a:pt x="0" y="0"/>
                </a:moveTo>
                <a:lnTo>
                  <a:pt x="1545014" y="0"/>
                </a:lnTo>
                <a:lnTo>
                  <a:pt x="1545014" y="1471977"/>
                </a:lnTo>
                <a:lnTo>
                  <a:pt x="0" y="1471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22"/>
          <p:cNvSpPr txBox="1"/>
          <p:nvPr/>
        </p:nvSpPr>
        <p:spPr>
          <a:xfrm>
            <a:off x="2370751" y="3873903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123 Anywhere St., Any City,ST 12345</a:t>
            </a:r>
            <a:endParaRPr/>
          </a:p>
        </p:txBody>
      </p:sp>
      <p:sp>
        <p:nvSpPr>
          <p:cNvPr id="623" name="Google Shape;623;p22"/>
          <p:cNvSpPr txBox="1"/>
          <p:nvPr/>
        </p:nvSpPr>
        <p:spPr>
          <a:xfrm>
            <a:off x="2370751" y="4807067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123-456-7890</a:t>
            </a:r>
            <a:endParaRPr/>
          </a:p>
        </p:txBody>
      </p:sp>
      <p:sp>
        <p:nvSpPr>
          <p:cNvPr id="624" name="Google Shape;624;p22"/>
          <p:cNvSpPr txBox="1"/>
          <p:nvPr/>
        </p:nvSpPr>
        <p:spPr>
          <a:xfrm>
            <a:off x="2370751" y="5625378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hello@reallygreatsite.com</a:t>
            </a:r>
            <a:endParaRPr/>
          </a:p>
        </p:txBody>
      </p:sp>
      <p:sp>
        <p:nvSpPr>
          <p:cNvPr id="625" name="Google Shape;625;p22"/>
          <p:cNvSpPr txBox="1"/>
          <p:nvPr/>
        </p:nvSpPr>
        <p:spPr>
          <a:xfrm>
            <a:off x="2370751" y="7485329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reallygreatsite.com</a:t>
            </a:r>
            <a:endParaRPr/>
          </a:p>
        </p:txBody>
      </p:sp>
      <p:sp>
        <p:nvSpPr>
          <p:cNvPr id="626" name="Google Shape;626;p22"/>
          <p:cNvSpPr txBox="1"/>
          <p:nvPr/>
        </p:nvSpPr>
        <p:spPr>
          <a:xfrm>
            <a:off x="2370751" y="6555354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@reallygreatsite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8631" y="3177025"/>
            <a:ext cx="7741844" cy="50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3"/>
          <p:cNvSpPr txBox="1"/>
          <p:nvPr/>
        </p:nvSpPr>
        <p:spPr>
          <a:xfrm>
            <a:off x="1028700" y="765751"/>
            <a:ext cx="1092655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Resource Page</a:t>
            </a:r>
            <a:endParaRPr/>
          </a:p>
        </p:txBody>
      </p:sp>
      <p:sp>
        <p:nvSpPr>
          <p:cNvPr id="633" name="Google Shape;633;p23"/>
          <p:cNvSpPr txBox="1"/>
          <p:nvPr/>
        </p:nvSpPr>
        <p:spPr>
          <a:xfrm>
            <a:off x="1181123" y="2932141"/>
            <a:ext cx="5059200" cy="6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Don't forget to delete this page before presenting. </a:t>
            </a:r>
            <a:endParaRPr/>
          </a:p>
        </p:txBody>
      </p:sp>
      <p:sp>
        <p:nvSpPr>
          <p:cNvPr id="634" name="Google Shape;634;p23"/>
          <p:cNvSpPr txBox="1"/>
          <p:nvPr/>
        </p:nvSpPr>
        <p:spPr>
          <a:xfrm>
            <a:off x="1185015" y="4082978"/>
            <a:ext cx="467676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presentation template uses the following free fonts:</a:t>
            </a:r>
            <a:endParaRPr/>
          </a:p>
        </p:txBody>
      </p:sp>
      <p:sp>
        <p:nvSpPr>
          <p:cNvPr id="635" name="Google Shape;635;p23"/>
          <p:cNvSpPr txBox="1"/>
          <p:nvPr/>
        </p:nvSpPr>
        <p:spPr>
          <a:xfrm>
            <a:off x="1181123" y="5228619"/>
            <a:ext cx="5059131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Titles: Fira Sans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Headers: Fira Sans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Body Copy: Lato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250" y="2929825"/>
            <a:ext cx="6025501" cy="15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50475" y="1635624"/>
            <a:ext cx="13902277" cy="1394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154625" y="-5045341"/>
            <a:ext cx="13028652" cy="13073377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24"/>
          <p:cNvSpPr txBox="1"/>
          <p:nvPr/>
        </p:nvSpPr>
        <p:spPr>
          <a:xfrm>
            <a:off x="5280936" y="1195181"/>
            <a:ext cx="772612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Credits</a:t>
            </a:r>
            <a:endParaRPr/>
          </a:p>
        </p:txBody>
      </p:sp>
      <p:sp>
        <p:nvSpPr>
          <p:cNvPr id="644" name="Google Shape;644;p24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45" name="Google Shape;645;p24"/>
          <p:cNvSpPr txBox="1"/>
          <p:nvPr/>
        </p:nvSpPr>
        <p:spPr>
          <a:xfrm>
            <a:off x="2818025" y="7261888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Pexels for the photos</a:t>
            </a:r>
            <a:endParaRPr/>
          </a:p>
        </p:txBody>
      </p:sp>
      <p:sp>
        <p:nvSpPr>
          <p:cNvPr id="646" name="Google Shape;646;p24"/>
          <p:cNvSpPr txBox="1"/>
          <p:nvPr/>
        </p:nvSpPr>
        <p:spPr>
          <a:xfrm>
            <a:off x="2818025" y="8681113"/>
            <a:ext cx="12651949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Happy designing! </a:t>
            </a:r>
            <a:endParaRPr/>
          </a:p>
        </p:txBody>
      </p:sp>
      <p:sp>
        <p:nvSpPr>
          <p:cNvPr id="647" name="Google Shape;647;p24"/>
          <p:cNvSpPr/>
          <p:nvPr/>
        </p:nvSpPr>
        <p:spPr>
          <a:xfrm>
            <a:off x="15925280" y="1028700"/>
            <a:ext cx="971203" cy="925292"/>
          </a:xfrm>
          <a:custGeom>
            <a:rect b="b" l="l" r="r" t="t"/>
            <a:pathLst>
              <a:path extrusionOk="0" h="925292" w="971203">
                <a:moveTo>
                  <a:pt x="0" y="0"/>
                </a:moveTo>
                <a:lnTo>
                  <a:pt x="971203" y="0"/>
                </a:lnTo>
                <a:lnTo>
                  <a:pt x="971203" y="925292"/>
                </a:lnTo>
                <a:lnTo>
                  <a:pt x="0" y="925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24"/>
          <p:cNvSpPr/>
          <p:nvPr/>
        </p:nvSpPr>
        <p:spPr>
          <a:xfrm>
            <a:off x="14954077" y="2004537"/>
            <a:ext cx="971203" cy="925292"/>
          </a:xfrm>
          <a:custGeom>
            <a:rect b="b" l="l" r="r" t="t"/>
            <a:pathLst>
              <a:path extrusionOk="0" h="925292" w="971203">
                <a:moveTo>
                  <a:pt x="0" y="0"/>
                </a:moveTo>
                <a:lnTo>
                  <a:pt x="971203" y="0"/>
                </a:lnTo>
                <a:lnTo>
                  <a:pt x="971203" y="925291"/>
                </a:lnTo>
                <a:lnTo>
                  <a:pt x="0" y="925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7950" y="3816550"/>
            <a:ext cx="13504998" cy="135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568925" y="-3236300"/>
            <a:ext cx="12545399" cy="12576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2"/>
          <p:cNvGrpSpPr/>
          <p:nvPr/>
        </p:nvGrpSpPr>
        <p:grpSpPr>
          <a:xfrm>
            <a:off x="1384705" y="3059962"/>
            <a:ext cx="3634858" cy="1704082"/>
            <a:chOff x="0" y="-47625"/>
            <a:chExt cx="957329" cy="448812"/>
          </a:xfrm>
        </p:grpSpPr>
        <p:sp>
          <p:nvSpPr>
            <p:cNvPr id="77" name="Google Shape;77;p12"/>
            <p:cNvSpPr/>
            <p:nvPr/>
          </p:nvSpPr>
          <p:spPr>
            <a:xfrm>
              <a:off x="0" y="0"/>
              <a:ext cx="957329" cy="401187"/>
            </a:xfrm>
            <a:custGeom>
              <a:rect b="b" l="l" r="r" t="t"/>
              <a:pathLst>
                <a:path extrusionOk="0" h="401187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358589"/>
                  </a:lnTo>
                  <a:cubicBezTo>
                    <a:pt x="957329" y="382115"/>
                    <a:pt x="938257" y="401187"/>
                    <a:pt x="914731" y="401187"/>
                  </a:cubicBezTo>
                  <a:lnTo>
                    <a:pt x="42598" y="401187"/>
                  </a:lnTo>
                  <a:cubicBezTo>
                    <a:pt x="19072" y="401187"/>
                    <a:pt x="0" y="382115"/>
                    <a:pt x="0" y="358589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2"/>
            <p:cNvSpPr txBox="1"/>
            <p:nvPr/>
          </p:nvSpPr>
          <p:spPr>
            <a:xfrm>
              <a:off x="0" y="-47625"/>
              <a:ext cx="957329" cy="448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12"/>
          <p:cNvGrpSpPr/>
          <p:nvPr/>
        </p:nvGrpSpPr>
        <p:grpSpPr>
          <a:xfrm>
            <a:off x="5345949" y="3059962"/>
            <a:ext cx="3634858" cy="1704082"/>
            <a:chOff x="0" y="-47625"/>
            <a:chExt cx="957329" cy="448812"/>
          </a:xfrm>
        </p:grpSpPr>
        <p:sp>
          <p:nvSpPr>
            <p:cNvPr id="80" name="Google Shape;80;p12"/>
            <p:cNvSpPr/>
            <p:nvPr/>
          </p:nvSpPr>
          <p:spPr>
            <a:xfrm>
              <a:off x="0" y="0"/>
              <a:ext cx="957329" cy="401187"/>
            </a:xfrm>
            <a:custGeom>
              <a:rect b="b" l="l" r="r" t="t"/>
              <a:pathLst>
                <a:path extrusionOk="0" h="401187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358589"/>
                  </a:lnTo>
                  <a:cubicBezTo>
                    <a:pt x="957329" y="382115"/>
                    <a:pt x="938257" y="401187"/>
                    <a:pt x="914731" y="401187"/>
                  </a:cubicBezTo>
                  <a:lnTo>
                    <a:pt x="42598" y="401187"/>
                  </a:lnTo>
                  <a:cubicBezTo>
                    <a:pt x="19072" y="401187"/>
                    <a:pt x="0" y="382115"/>
                    <a:pt x="0" y="358589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 txBox="1"/>
            <p:nvPr/>
          </p:nvSpPr>
          <p:spPr>
            <a:xfrm>
              <a:off x="0" y="-47625"/>
              <a:ext cx="957329" cy="448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12"/>
          <p:cNvGrpSpPr/>
          <p:nvPr/>
        </p:nvGrpSpPr>
        <p:grpSpPr>
          <a:xfrm>
            <a:off x="9307193" y="3059962"/>
            <a:ext cx="3634858" cy="1704082"/>
            <a:chOff x="0" y="-47625"/>
            <a:chExt cx="957329" cy="448812"/>
          </a:xfrm>
        </p:grpSpPr>
        <p:sp>
          <p:nvSpPr>
            <p:cNvPr id="83" name="Google Shape;83;p12"/>
            <p:cNvSpPr/>
            <p:nvPr/>
          </p:nvSpPr>
          <p:spPr>
            <a:xfrm>
              <a:off x="0" y="0"/>
              <a:ext cx="957329" cy="401187"/>
            </a:xfrm>
            <a:custGeom>
              <a:rect b="b" l="l" r="r" t="t"/>
              <a:pathLst>
                <a:path extrusionOk="0" h="401187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358589"/>
                  </a:lnTo>
                  <a:cubicBezTo>
                    <a:pt x="957329" y="382115"/>
                    <a:pt x="938257" y="401187"/>
                    <a:pt x="914731" y="401187"/>
                  </a:cubicBezTo>
                  <a:lnTo>
                    <a:pt x="42598" y="401187"/>
                  </a:lnTo>
                  <a:cubicBezTo>
                    <a:pt x="19072" y="401187"/>
                    <a:pt x="0" y="382115"/>
                    <a:pt x="0" y="358589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2"/>
            <p:cNvSpPr txBox="1"/>
            <p:nvPr/>
          </p:nvSpPr>
          <p:spPr>
            <a:xfrm>
              <a:off x="0" y="-47625"/>
              <a:ext cx="957329" cy="448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12"/>
          <p:cNvGrpSpPr/>
          <p:nvPr/>
        </p:nvGrpSpPr>
        <p:grpSpPr>
          <a:xfrm>
            <a:off x="13260427" y="3059962"/>
            <a:ext cx="3634858" cy="1704082"/>
            <a:chOff x="0" y="-47625"/>
            <a:chExt cx="957329" cy="448812"/>
          </a:xfrm>
        </p:grpSpPr>
        <p:sp>
          <p:nvSpPr>
            <p:cNvPr id="86" name="Google Shape;86;p12"/>
            <p:cNvSpPr/>
            <p:nvPr/>
          </p:nvSpPr>
          <p:spPr>
            <a:xfrm>
              <a:off x="0" y="0"/>
              <a:ext cx="957329" cy="401187"/>
            </a:xfrm>
            <a:custGeom>
              <a:rect b="b" l="l" r="r" t="t"/>
              <a:pathLst>
                <a:path extrusionOk="0" h="401187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358589"/>
                  </a:lnTo>
                  <a:cubicBezTo>
                    <a:pt x="957329" y="382115"/>
                    <a:pt x="938257" y="401187"/>
                    <a:pt x="914731" y="401187"/>
                  </a:cubicBezTo>
                  <a:lnTo>
                    <a:pt x="42598" y="401187"/>
                  </a:lnTo>
                  <a:cubicBezTo>
                    <a:pt x="19072" y="401187"/>
                    <a:pt x="0" y="382115"/>
                    <a:pt x="0" y="358589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2"/>
            <p:cNvSpPr txBox="1"/>
            <p:nvPr/>
          </p:nvSpPr>
          <p:spPr>
            <a:xfrm>
              <a:off x="0" y="-47625"/>
              <a:ext cx="957329" cy="448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2"/>
          <p:cNvGrpSpPr/>
          <p:nvPr/>
        </p:nvGrpSpPr>
        <p:grpSpPr>
          <a:xfrm>
            <a:off x="13012971" y="2771889"/>
            <a:ext cx="937799" cy="937799"/>
            <a:chOff x="0" y="0"/>
            <a:chExt cx="812800" cy="812800"/>
          </a:xfrm>
        </p:grpSpPr>
        <p:sp>
          <p:nvSpPr>
            <p:cNvPr id="89" name="Google Shape;8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2"/>
          <p:cNvSpPr txBox="1"/>
          <p:nvPr/>
        </p:nvSpPr>
        <p:spPr>
          <a:xfrm>
            <a:off x="13344710" y="2939163"/>
            <a:ext cx="27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endParaRPr/>
          </a:p>
        </p:txBody>
      </p:sp>
      <p:grpSp>
        <p:nvGrpSpPr>
          <p:cNvPr id="92" name="Google Shape;92;p12"/>
          <p:cNvGrpSpPr/>
          <p:nvPr/>
        </p:nvGrpSpPr>
        <p:grpSpPr>
          <a:xfrm>
            <a:off x="1384705" y="4834184"/>
            <a:ext cx="3634858" cy="4886534"/>
            <a:chOff x="0" y="-47625"/>
            <a:chExt cx="957329" cy="1286989"/>
          </a:xfrm>
        </p:grpSpPr>
        <p:sp>
          <p:nvSpPr>
            <p:cNvPr id="93" name="Google Shape;93;p12"/>
            <p:cNvSpPr/>
            <p:nvPr/>
          </p:nvSpPr>
          <p:spPr>
            <a:xfrm>
              <a:off x="0" y="0"/>
              <a:ext cx="957329" cy="1239363"/>
            </a:xfrm>
            <a:custGeom>
              <a:rect b="b" l="l" r="r" t="t"/>
              <a:pathLst>
                <a:path extrusionOk="0" h="1239363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1196765"/>
                  </a:lnTo>
                  <a:cubicBezTo>
                    <a:pt x="957329" y="1220292"/>
                    <a:pt x="938257" y="1239363"/>
                    <a:pt x="914731" y="1239363"/>
                  </a:cubicBezTo>
                  <a:lnTo>
                    <a:pt x="42598" y="1239363"/>
                  </a:lnTo>
                  <a:cubicBezTo>
                    <a:pt x="31300" y="1239363"/>
                    <a:pt x="20465" y="1234875"/>
                    <a:pt x="12477" y="1226887"/>
                  </a:cubicBezTo>
                  <a:cubicBezTo>
                    <a:pt x="4488" y="1218898"/>
                    <a:pt x="0" y="1208063"/>
                    <a:pt x="0" y="1196765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2"/>
            <p:cNvSpPr txBox="1"/>
            <p:nvPr/>
          </p:nvSpPr>
          <p:spPr>
            <a:xfrm>
              <a:off x="0" y="-47625"/>
              <a:ext cx="957329" cy="1286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2"/>
          <p:cNvGrpSpPr/>
          <p:nvPr/>
        </p:nvGrpSpPr>
        <p:grpSpPr>
          <a:xfrm>
            <a:off x="5345949" y="4834184"/>
            <a:ext cx="3634858" cy="4886534"/>
            <a:chOff x="0" y="-47625"/>
            <a:chExt cx="957329" cy="1286989"/>
          </a:xfrm>
        </p:grpSpPr>
        <p:sp>
          <p:nvSpPr>
            <p:cNvPr id="96" name="Google Shape;96;p12"/>
            <p:cNvSpPr/>
            <p:nvPr/>
          </p:nvSpPr>
          <p:spPr>
            <a:xfrm>
              <a:off x="0" y="0"/>
              <a:ext cx="957329" cy="1239363"/>
            </a:xfrm>
            <a:custGeom>
              <a:rect b="b" l="l" r="r" t="t"/>
              <a:pathLst>
                <a:path extrusionOk="0" h="1239363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1196765"/>
                  </a:lnTo>
                  <a:cubicBezTo>
                    <a:pt x="957329" y="1220292"/>
                    <a:pt x="938257" y="1239363"/>
                    <a:pt x="914731" y="1239363"/>
                  </a:cubicBezTo>
                  <a:lnTo>
                    <a:pt x="42598" y="1239363"/>
                  </a:lnTo>
                  <a:cubicBezTo>
                    <a:pt x="31300" y="1239363"/>
                    <a:pt x="20465" y="1234875"/>
                    <a:pt x="12477" y="1226887"/>
                  </a:cubicBezTo>
                  <a:cubicBezTo>
                    <a:pt x="4488" y="1218898"/>
                    <a:pt x="0" y="1208063"/>
                    <a:pt x="0" y="1196765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2"/>
            <p:cNvSpPr txBox="1"/>
            <p:nvPr/>
          </p:nvSpPr>
          <p:spPr>
            <a:xfrm>
              <a:off x="0" y="-47625"/>
              <a:ext cx="957329" cy="1286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2"/>
          <p:cNvGrpSpPr/>
          <p:nvPr/>
        </p:nvGrpSpPr>
        <p:grpSpPr>
          <a:xfrm>
            <a:off x="9307193" y="4834184"/>
            <a:ext cx="3634858" cy="4886534"/>
            <a:chOff x="0" y="-47625"/>
            <a:chExt cx="957329" cy="1286989"/>
          </a:xfrm>
        </p:grpSpPr>
        <p:sp>
          <p:nvSpPr>
            <p:cNvPr id="99" name="Google Shape;99;p12"/>
            <p:cNvSpPr/>
            <p:nvPr/>
          </p:nvSpPr>
          <p:spPr>
            <a:xfrm>
              <a:off x="0" y="0"/>
              <a:ext cx="957329" cy="1239363"/>
            </a:xfrm>
            <a:custGeom>
              <a:rect b="b" l="l" r="r" t="t"/>
              <a:pathLst>
                <a:path extrusionOk="0" h="1239363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1196765"/>
                  </a:lnTo>
                  <a:cubicBezTo>
                    <a:pt x="957329" y="1220292"/>
                    <a:pt x="938257" y="1239363"/>
                    <a:pt x="914731" y="1239363"/>
                  </a:cubicBezTo>
                  <a:lnTo>
                    <a:pt x="42598" y="1239363"/>
                  </a:lnTo>
                  <a:cubicBezTo>
                    <a:pt x="31300" y="1239363"/>
                    <a:pt x="20465" y="1234875"/>
                    <a:pt x="12477" y="1226887"/>
                  </a:cubicBezTo>
                  <a:cubicBezTo>
                    <a:pt x="4488" y="1218898"/>
                    <a:pt x="0" y="1208063"/>
                    <a:pt x="0" y="1196765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2"/>
            <p:cNvSpPr txBox="1"/>
            <p:nvPr/>
          </p:nvSpPr>
          <p:spPr>
            <a:xfrm>
              <a:off x="0" y="-47625"/>
              <a:ext cx="957329" cy="1286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2"/>
          <p:cNvGrpSpPr/>
          <p:nvPr/>
        </p:nvGrpSpPr>
        <p:grpSpPr>
          <a:xfrm>
            <a:off x="13260427" y="4834184"/>
            <a:ext cx="3634858" cy="4886534"/>
            <a:chOff x="0" y="-47625"/>
            <a:chExt cx="957329" cy="1286989"/>
          </a:xfrm>
        </p:grpSpPr>
        <p:sp>
          <p:nvSpPr>
            <p:cNvPr id="102" name="Google Shape;102;p12"/>
            <p:cNvSpPr/>
            <p:nvPr/>
          </p:nvSpPr>
          <p:spPr>
            <a:xfrm>
              <a:off x="0" y="0"/>
              <a:ext cx="957329" cy="1239363"/>
            </a:xfrm>
            <a:custGeom>
              <a:rect b="b" l="l" r="r" t="t"/>
              <a:pathLst>
                <a:path extrusionOk="0" h="1239363" w="957329">
                  <a:moveTo>
                    <a:pt x="42598" y="0"/>
                  </a:moveTo>
                  <a:lnTo>
                    <a:pt x="914731" y="0"/>
                  </a:lnTo>
                  <a:cubicBezTo>
                    <a:pt x="926028" y="0"/>
                    <a:pt x="936863" y="4488"/>
                    <a:pt x="944852" y="12477"/>
                  </a:cubicBezTo>
                  <a:cubicBezTo>
                    <a:pt x="952841" y="20465"/>
                    <a:pt x="957329" y="31300"/>
                    <a:pt x="957329" y="42598"/>
                  </a:cubicBezTo>
                  <a:lnTo>
                    <a:pt x="957329" y="1196765"/>
                  </a:lnTo>
                  <a:cubicBezTo>
                    <a:pt x="957329" y="1220292"/>
                    <a:pt x="938257" y="1239363"/>
                    <a:pt x="914731" y="1239363"/>
                  </a:cubicBezTo>
                  <a:lnTo>
                    <a:pt x="42598" y="1239363"/>
                  </a:lnTo>
                  <a:cubicBezTo>
                    <a:pt x="31300" y="1239363"/>
                    <a:pt x="20465" y="1234875"/>
                    <a:pt x="12477" y="1226887"/>
                  </a:cubicBezTo>
                  <a:cubicBezTo>
                    <a:pt x="4488" y="1218898"/>
                    <a:pt x="0" y="1208063"/>
                    <a:pt x="0" y="1196765"/>
                  </a:cubicBezTo>
                  <a:lnTo>
                    <a:pt x="0" y="42598"/>
                  </a:lnTo>
                  <a:cubicBezTo>
                    <a:pt x="0" y="19072"/>
                    <a:pt x="19072" y="0"/>
                    <a:pt x="42598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2"/>
            <p:cNvSpPr txBox="1"/>
            <p:nvPr/>
          </p:nvSpPr>
          <p:spPr>
            <a:xfrm>
              <a:off x="0" y="-47625"/>
              <a:ext cx="957329" cy="1286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12"/>
          <p:cNvSpPr/>
          <p:nvPr/>
        </p:nvSpPr>
        <p:spPr>
          <a:xfrm>
            <a:off x="16405230" y="567576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2"/>
          <p:cNvSpPr txBox="1"/>
          <p:nvPr/>
        </p:nvSpPr>
        <p:spPr>
          <a:xfrm>
            <a:off x="13495015" y="7597873"/>
            <a:ext cx="3163001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market trends are we unprepared for?</a:t>
            </a:r>
            <a:endParaRPr/>
          </a:p>
        </p:txBody>
      </p:sp>
      <p:sp>
        <p:nvSpPr>
          <p:cNvPr id="106" name="Google Shape;106;p12"/>
          <p:cNvSpPr txBox="1"/>
          <p:nvPr/>
        </p:nvSpPr>
        <p:spPr>
          <a:xfrm>
            <a:off x="1890952" y="113347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2063004" y="3658645"/>
            <a:ext cx="2278261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5733735" y="3658645"/>
            <a:ext cx="2859286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109" name="Google Shape;109;p12"/>
          <p:cNvSpPr txBox="1"/>
          <p:nvPr/>
        </p:nvSpPr>
        <p:spPr>
          <a:xfrm>
            <a:off x="9501681" y="3658645"/>
            <a:ext cx="3245882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14192210" y="3658645"/>
            <a:ext cx="1771293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111" name="Google Shape;111;p12"/>
          <p:cNvSpPr txBox="1"/>
          <p:nvPr/>
        </p:nvSpPr>
        <p:spPr>
          <a:xfrm>
            <a:off x="1605845" y="5343075"/>
            <a:ext cx="291021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we do well?</a:t>
            </a:r>
            <a:endParaRPr/>
          </a:p>
        </p:txBody>
      </p:sp>
      <p:sp>
        <p:nvSpPr>
          <p:cNvPr id="112" name="Google Shape;112;p12"/>
          <p:cNvSpPr txBox="1"/>
          <p:nvPr/>
        </p:nvSpPr>
        <p:spPr>
          <a:xfrm>
            <a:off x="1605845" y="6223589"/>
            <a:ext cx="3187140" cy="116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have our customers or partners told us they like about us?</a:t>
            </a:r>
            <a:endParaRPr/>
          </a:p>
        </p:txBody>
      </p:sp>
      <p:sp>
        <p:nvSpPr>
          <p:cNvPr id="113" name="Google Shape;113;p12"/>
          <p:cNvSpPr txBox="1"/>
          <p:nvPr/>
        </p:nvSpPr>
        <p:spPr>
          <a:xfrm>
            <a:off x="1605845" y="7597873"/>
            <a:ext cx="3163001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what areas do we outpace our competitors?</a:t>
            </a:r>
            <a:endParaRPr/>
          </a:p>
        </p:txBody>
      </p:sp>
      <p:sp>
        <p:nvSpPr>
          <p:cNvPr id="114" name="Google Shape;114;p12"/>
          <p:cNvSpPr txBox="1"/>
          <p:nvPr/>
        </p:nvSpPr>
        <p:spPr>
          <a:xfrm>
            <a:off x="5536675" y="5343075"/>
            <a:ext cx="291021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can we improve?</a:t>
            </a:r>
            <a:endParaRPr/>
          </a:p>
        </p:txBody>
      </p:sp>
      <p:sp>
        <p:nvSpPr>
          <p:cNvPr id="115" name="Google Shape;115;p12"/>
          <p:cNvSpPr txBox="1"/>
          <p:nvPr/>
        </p:nvSpPr>
        <p:spPr>
          <a:xfrm>
            <a:off x="5536675" y="6223589"/>
            <a:ext cx="2951368" cy="116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our customers or partners dissatisfied with?</a:t>
            </a:r>
            <a:endParaRPr/>
          </a:p>
        </p:txBody>
      </p:sp>
      <p:sp>
        <p:nvSpPr>
          <p:cNvPr id="116" name="Google Shape;116;p12"/>
          <p:cNvSpPr txBox="1"/>
          <p:nvPr/>
        </p:nvSpPr>
        <p:spPr>
          <a:xfrm>
            <a:off x="5536675" y="7597873"/>
            <a:ext cx="3163001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 we fall behind our competitors?</a:t>
            </a:r>
            <a:endParaRPr/>
          </a:p>
        </p:txBody>
      </p:sp>
      <p:sp>
        <p:nvSpPr>
          <p:cNvPr id="117" name="Google Shape;117;p12"/>
          <p:cNvSpPr txBox="1"/>
          <p:nvPr/>
        </p:nvSpPr>
        <p:spPr>
          <a:xfrm>
            <a:off x="9490415" y="5343075"/>
            <a:ext cx="3451636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emerging trends can we take advantage of?</a:t>
            </a:r>
            <a:endParaRPr/>
          </a:p>
        </p:txBody>
      </p:sp>
      <p:sp>
        <p:nvSpPr>
          <p:cNvPr id="118" name="Google Shape;118;p12"/>
          <p:cNvSpPr txBox="1"/>
          <p:nvPr/>
        </p:nvSpPr>
        <p:spPr>
          <a:xfrm>
            <a:off x="9490415" y="6223589"/>
            <a:ext cx="3187140" cy="116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Which of our strengths might be valuable to potential partners?</a:t>
            </a:r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9490415" y="7597873"/>
            <a:ext cx="3163001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adjacent markets might we tap into?</a:t>
            </a:r>
            <a:endParaRPr/>
          </a:p>
        </p:txBody>
      </p:sp>
      <p:sp>
        <p:nvSpPr>
          <p:cNvPr id="120" name="Google Shape;120;p12"/>
          <p:cNvSpPr txBox="1"/>
          <p:nvPr/>
        </p:nvSpPr>
        <p:spPr>
          <a:xfrm>
            <a:off x="13495015" y="5343075"/>
            <a:ext cx="291021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is our competition doing?</a:t>
            </a:r>
            <a:endParaRPr/>
          </a:p>
        </p:txBody>
      </p:sp>
      <p:sp>
        <p:nvSpPr>
          <p:cNvPr id="121" name="Google Shape;121;p12"/>
          <p:cNvSpPr txBox="1"/>
          <p:nvPr/>
        </p:nvSpPr>
        <p:spPr>
          <a:xfrm>
            <a:off x="13495015" y="6223589"/>
            <a:ext cx="2451851" cy="116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could our weaknesses leave us vulnerable?</a:t>
            </a:r>
            <a:endParaRPr/>
          </a:p>
        </p:txBody>
      </p:sp>
      <p:sp>
        <p:nvSpPr>
          <p:cNvPr id="122" name="Google Shape;122;p12"/>
          <p:cNvSpPr/>
          <p:nvPr/>
        </p:nvSpPr>
        <p:spPr>
          <a:xfrm>
            <a:off x="16914147" y="1500343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3" name="Google Shape;123;p12"/>
          <p:cNvGrpSpPr/>
          <p:nvPr/>
        </p:nvGrpSpPr>
        <p:grpSpPr>
          <a:xfrm>
            <a:off x="1145258" y="2771889"/>
            <a:ext cx="937799" cy="937799"/>
            <a:chOff x="0" y="0"/>
            <a:chExt cx="812800" cy="812800"/>
          </a:xfrm>
        </p:grpSpPr>
        <p:sp>
          <p:nvSpPr>
            <p:cNvPr id="124" name="Google Shape;12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2"/>
          <p:cNvSpPr txBox="1"/>
          <p:nvPr/>
        </p:nvSpPr>
        <p:spPr>
          <a:xfrm>
            <a:off x="1468842" y="2939163"/>
            <a:ext cx="29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endParaRPr/>
          </a:p>
        </p:txBody>
      </p:sp>
      <p:grpSp>
        <p:nvGrpSpPr>
          <p:cNvPr id="127" name="Google Shape;127;p12"/>
          <p:cNvGrpSpPr/>
          <p:nvPr/>
        </p:nvGrpSpPr>
        <p:grpSpPr>
          <a:xfrm>
            <a:off x="5106502" y="2771889"/>
            <a:ext cx="937799" cy="937799"/>
            <a:chOff x="0" y="0"/>
            <a:chExt cx="812800" cy="812800"/>
          </a:xfrm>
        </p:grpSpPr>
        <p:sp>
          <p:nvSpPr>
            <p:cNvPr id="128" name="Google Shape;12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2"/>
          <p:cNvSpPr txBox="1"/>
          <p:nvPr/>
        </p:nvSpPr>
        <p:spPr>
          <a:xfrm>
            <a:off x="5360256" y="2939163"/>
            <a:ext cx="43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W</a:t>
            </a:r>
            <a:endParaRPr/>
          </a:p>
        </p:txBody>
      </p:sp>
      <p:grpSp>
        <p:nvGrpSpPr>
          <p:cNvPr id="131" name="Google Shape;131;p12"/>
          <p:cNvGrpSpPr/>
          <p:nvPr/>
        </p:nvGrpSpPr>
        <p:grpSpPr>
          <a:xfrm>
            <a:off x="9067746" y="2771889"/>
            <a:ext cx="937799" cy="937799"/>
            <a:chOff x="0" y="0"/>
            <a:chExt cx="812800" cy="812800"/>
          </a:xfrm>
        </p:grpSpPr>
        <p:sp>
          <p:nvSpPr>
            <p:cNvPr id="132" name="Google Shape;13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12"/>
          <p:cNvSpPr txBox="1"/>
          <p:nvPr/>
        </p:nvSpPr>
        <p:spPr>
          <a:xfrm>
            <a:off x="9361148" y="2939163"/>
            <a:ext cx="35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7400" y="2485343"/>
            <a:ext cx="13708626" cy="1370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436519" y="-3302312"/>
            <a:ext cx="1033773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3"/>
          <p:cNvGrpSpPr/>
          <p:nvPr/>
        </p:nvGrpSpPr>
        <p:grpSpPr>
          <a:xfrm>
            <a:off x="830338" y="2249347"/>
            <a:ext cx="8209022" cy="3692378"/>
            <a:chOff x="0" y="-47625"/>
            <a:chExt cx="847089" cy="381016"/>
          </a:xfrm>
        </p:grpSpPr>
        <p:sp>
          <p:nvSpPr>
            <p:cNvPr id="142" name="Google Shape;142;p13"/>
            <p:cNvSpPr/>
            <p:nvPr/>
          </p:nvSpPr>
          <p:spPr>
            <a:xfrm>
              <a:off x="0" y="0"/>
              <a:ext cx="847089" cy="333391"/>
            </a:xfrm>
            <a:custGeom>
              <a:rect b="b" l="l" r="r" t="t"/>
              <a:pathLst>
                <a:path extrusionOk="0" h="333391" w="847089">
                  <a:moveTo>
                    <a:pt x="634053" y="0"/>
                  </a:moveTo>
                  <a:lnTo>
                    <a:pt x="18667" y="0"/>
                  </a:lnTo>
                  <a:cubicBezTo>
                    <a:pt x="8358" y="0"/>
                    <a:pt x="0" y="8358"/>
                    <a:pt x="0" y="18667"/>
                  </a:cubicBezTo>
                  <a:lnTo>
                    <a:pt x="0" y="314724"/>
                  </a:lnTo>
                  <a:cubicBezTo>
                    <a:pt x="0" y="325034"/>
                    <a:pt x="8358" y="333391"/>
                    <a:pt x="18667" y="333391"/>
                  </a:cubicBezTo>
                  <a:lnTo>
                    <a:pt x="634053" y="333391"/>
                  </a:lnTo>
                  <a:cubicBezTo>
                    <a:pt x="646124" y="333391"/>
                    <a:pt x="657821" y="329207"/>
                    <a:pt x="667153" y="321552"/>
                  </a:cubicBezTo>
                  <a:lnTo>
                    <a:pt x="841488" y="178535"/>
                  </a:lnTo>
                  <a:cubicBezTo>
                    <a:pt x="845034" y="175627"/>
                    <a:pt x="847089" y="171282"/>
                    <a:pt x="847089" y="166696"/>
                  </a:cubicBezTo>
                  <a:cubicBezTo>
                    <a:pt x="847089" y="162110"/>
                    <a:pt x="845034" y="157765"/>
                    <a:pt x="841488" y="154856"/>
                  </a:cubicBezTo>
                  <a:lnTo>
                    <a:pt x="667153" y="11840"/>
                  </a:lnTo>
                  <a:cubicBezTo>
                    <a:pt x="657821" y="4184"/>
                    <a:pt x="646124" y="0"/>
                    <a:pt x="63405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3"/>
            <p:cNvSpPr txBox="1"/>
            <p:nvPr/>
          </p:nvSpPr>
          <p:spPr>
            <a:xfrm>
              <a:off x="0" y="-47625"/>
              <a:ext cx="741621" cy="381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3"/>
          <p:cNvGrpSpPr/>
          <p:nvPr/>
        </p:nvGrpSpPr>
        <p:grpSpPr>
          <a:xfrm>
            <a:off x="830338" y="5565922"/>
            <a:ext cx="8209022" cy="3692378"/>
            <a:chOff x="0" y="-47625"/>
            <a:chExt cx="847089" cy="381016"/>
          </a:xfrm>
        </p:grpSpPr>
        <p:sp>
          <p:nvSpPr>
            <p:cNvPr id="145" name="Google Shape;145;p13"/>
            <p:cNvSpPr/>
            <p:nvPr/>
          </p:nvSpPr>
          <p:spPr>
            <a:xfrm>
              <a:off x="0" y="0"/>
              <a:ext cx="847089" cy="333391"/>
            </a:xfrm>
            <a:custGeom>
              <a:rect b="b" l="l" r="r" t="t"/>
              <a:pathLst>
                <a:path extrusionOk="0" h="333391" w="847089">
                  <a:moveTo>
                    <a:pt x="634053" y="0"/>
                  </a:moveTo>
                  <a:lnTo>
                    <a:pt x="18667" y="0"/>
                  </a:lnTo>
                  <a:cubicBezTo>
                    <a:pt x="8358" y="0"/>
                    <a:pt x="0" y="8358"/>
                    <a:pt x="0" y="18667"/>
                  </a:cubicBezTo>
                  <a:lnTo>
                    <a:pt x="0" y="314724"/>
                  </a:lnTo>
                  <a:cubicBezTo>
                    <a:pt x="0" y="325034"/>
                    <a:pt x="8358" y="333391"/>
                    <a:pt x="18667" y="333391"/>
                  </a:cubicBezTo>
                  <a:lnTo>
                    <a:pt x="634053" y="333391"/>
                  </a:lnTo>
                  <a:cubicBezTo>
                    <a:pt x="646124" y="333391"/>
                    <a:pt x="657821" y="329207"/>
                    <a:pt x="667153" y="321552"/>
                  </a:cubicBezTo>
                  <a:lnTo>
                    <a:pt x="841488" y="178535"/>
                  </a:lnTo>
                  <a:cubicBezTo>
                    <a:pt x="845034" y="175627"/>
                    <a:pt x="847089" y="171282"/>
                    <a:pt x="847089" y="166696"/>
                  </a:cubicBezTo>
                  <a:cubicBezTo>
                    <a:pt x="847089" y="162110"/>
                    <a:pt x="845034" y="157765"/>
                    <a:pt x="841488" y="154856"/>
                  </a:cubicBezTo>
                  <a:lnTo>
                    <a:pt x="667153" y="11840"/>
                  </a:lnTo>
                  <a:cubicBezTo>
                    <a:pt x="657821" y="4184"/>
                    <a:pt x="646124" y="0"/>
                    <a:pt x="63405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3"/>
            <p:cNvSpPr txBox="1"/>
            <p:nvPr/>
          </p:nvSpPr>
          <p:spPr>
            <a:xfrm>
              <a:off x="0" y="-47625"/>
              <a:ext cx="741621" cy="381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 rot="10800000">
            <a:off x="9248640" y="6027450"/>
            <a:ext cx="8209022" cy="3692378"/>
            <a:chOff x="0" y="-47625"/>
            <a:chExt cx="847089" cy="381016"/>
          </a:xfrm>
        </p:grpSpPr>
        <p:sp>
          <p:nvSpPr>
            <p:cNvPr id="148" name="Google Shape;148;p13"/>
            <p:cNvSpPr/>
            <p:nvPr/>
          </p:nvSpPr>
          <p:spPr>
            <a:xfrm>
              <a:off x="0" y="0"/>
              <a:ext cx="847089" cy="333391"/>
            </a:xfrm>
            <a:custGeom>
              <a:rect b="b" l="l" r="r" t="t"/>
              <a:pathLst>
                <a:path extrusionOk="0" h="333391" w="847089">
                  <a:moveTo>
                    <a:pt x="634053" y="0"/>
                  </a:moveTo>
                  <a:lnTo>
                    <a:pt x="18667" y="0"/>
                  </a:lnTo>
                  <a:cubicBezTo>
                    <a:pt x="8358" y="0"/>
                    <a:pt x="0" y="8358"/>
                    <a:pt x="0" y="18667"/>
                  </a:cubicBezTo>
                  <a:lnTo>
                    <a:pt x="0" y="314724"/>
                  </a:lnTo>
                  <a:cubicBezTo>
                    <a:pt x="0" y="325034"/>
                    <a:pt x="8358" y="333391"/>
                    <a:pt x="18667" y="333391"/>
                  </a:cubicBezTo>
                  <a:lnTo>
                    <a:pt x="634053" y="333391"/>
                  </a:lnTo>
                  <a:cubicBezTo>
                    <a:pt x="646124" y="333391"/>
                    <a:pt x="657821" y="329207"/>
                    <a:pt x="667153" y="321552"/>
                  </a:cubicBezTo>
                  <a:lnTo>
                    <a:pt x="841488" y="178535"/>
                  </a:lnTo>
                  <a:cubicBezTo>
                    <a:pt x="845034" y="175627"/>
                    <a:pt x="847089" y="171282"/>
                    <a:pt x="847089" y="166696"/>
                  </a:cubicBezTo>
                  <a:cubicBezTo>
                    <a:pt x="847089" y="162110"/>
                    <a:pt x="845034" y="157765"/>
                    <a:pt x="841488" y="154856"/>
                  </a:cubicBezTo>
                  <a:lnTo>
                    <a:pt x="667153" y="11840"/>
                  </a:lnTo>
                  <a:cubicBezTo>
                    <a:pt x="657821" y="4184"/>
                    <a:pt x="646124" y="0"/>
                    <a:pt x="63405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3"/>
            <p:cNvSpPr txBox="1"/>
            <p:nvPr/>
          </p:nvSpPr>
          <p:spPr>
            <a:xfrm>
              <a:off x="0" y="-47625"/>
              <a:ext cx="741621" cy="381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3"/>
          <p:cNvGrpSpPr/>
          <p:nvPr/>
        </p:nvGrpSpPr>
        <p:grpSpPr>
          <a:xfrm rot="10800000">
            <a:off x="9248640" y="2710875"/>
            <a:ext cx="8209022" cy="3692378"/>
            <a:chOff x="0" y="-47625"/>
            <a:chExt cx="847089" cy="381016"/>
          </a:xfrm>
        </p:grpSpPr>
        <p:sp>
          <p:nvSpPr>
            <p:cNvPr id="151" name="Google Shape;151;p13"/>
            <p:cNvSpPr/>
            <p:nvPr/>
          </p:nvSpPr>
          <p:spPr>
            <a:xfrm>
              <a:off x="0" y="0"/>
              <a:ext cx="847089" cy="333391"/>
            </a:xfrm>
            <a:custGeom>
              <a:rect b="b" l="l" r="r" t="t"/>
              <a:pathLst>
                <a:path extrusionOk="0" h="333391" w="847089">
                  <a:moveTo>
                    <a:pt x="634053" y="0"/>
                  </a:moveTo>
                  <a:lnTo>
                    <a:pt x="18667" y="0"/>
                  </a:lnTo>
                  <a:cubicBezTo>
                    <a:pt x="8358" y="0"/>
                    <a:pt x="0" y="8358"/>
                    <a:pt x="0" y="18667"/>
                  </a:cubicBezTo>
                  <a:lnTo>
                    <a:pt x="0" y="314724"/>
                  </a:lnTo>
                  <a:cubicBezTo>
                    <a:pt x="0" y="325034"/>
                    <a:pt x="8358" y="333391"/>
                    <a:pt x="18667" y="333391"/>
                  </a:cubicBezTo>
                  <a:lnTo>
                    <a:pt x="634053" y="333391"/>
                  </a:lnTo>
                  <a:cubicBezTo>
                    <a:pt x="646124" y="333391"/>
                    <a:pt x="657821" y="329207"/>
                    <a:pt x="667153" y="321552"/>
                  </a:cubicBezTo>
                  <a:lnTo>
                    <a:pt x="841488" y="178535"/>
                  </a:lnTo>
                  <a:cubicBezTo>
                    <a:pt x="845034" y="175627"/>
                    <a:pt x="847089" y="171282"/>
                    <a:pt x="847089" y="166696"/>
                  </a:cubicBezTo>
                  <a:cubicBezTo>
                    <a:pt x="847089" y="162110"/>
                    <a:pt x="845034" y="157765"/>
                    <a:pt x="841488" y="154856"/>
                  </a:cubicBezTo>
                  <a:lnTo>
                    <a:pt x="667153" y="11840"/>
                  </a:lnTo>
                  <a:cubicBezTo>
                    <a:pt x="657821" y="4184"/>
                    <a:pt x="646124" y="0"/>
                    <a:pt x="63405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3"/>
            <p:cNvSpPr txBox="1"/>
            <p:nvPr/>
          </p:nvSpPr>
          <p:spPr>
            <a:xfrm>
              <a:off x="0" y="-47625"/>
              <a:ext cx="741621" cy="381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3"/>
          <p:cNvGrpSpPr/>
          <p:nvPr/>
        </p:nvGrpSpPr>
        <p:grpSpPr>
          <a:xfrm>
            <a:off x="8140231" y="5088888"/>
            <a:ext cx="2007538" cy="2007538"/>
            <a:chOff x="0" y="0"/>
            <a:chExt cx="812800" cy="812800"/>
          </a:xfrm>
        </p:grpSpPr>
        <p:sp>
          <p:nvSpPr>
            <p:cNvPr id="154" name="Google Shape;15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6" name="Google Shape;156;p13"/>
          <p:cNvCxnSpPr/>
          <p:nvPr/>
        </p:nvCxnSpPr>
        <p:spPr>
          <a:xfrm>
            <a:off x="8140231" y="6092657"/>
            <a:ext cx="2007538" cy="0"/>
          </a:xfrm>
          <a:prstGeom prst="straightConnector1">
            <a:avLst/>
          </a:prstGeom>
          <a:noFill/>
          <a:ln cap="flat" cmpd="sng" w="57150">
            <a:solidFill>
              <a:srgbClr val="AECEF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13"/>
          <p:cNvCxnSpPr/>
          <p:nvPr/>
        </p:nvCxnSpPr>
        <p:spPr>
          <a:xfrm>
            <a:off x="9144000" y="5088888"/>
            <a:ext cx="0" cy="2007538"/>
          </a:xfrm>
          <a:prstGeom prst="straightConnector1">
            <a:avLst/>
          </a:prstGeom>
          <a:noFill/>
          <a:ln cap="flat" cmpd="sng" w="57150">
            <a:solidFill>
              <a:srgbClr val="AECEF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8" name="Google Shape;158;p13"/>
          <p:cNvSpPr/>
          <p:nvPr/>
        </p:nvSpPr>
        <p:spPr>
          <a:xfrm>
            <a:off x="7328746" y="3897140"/>
            <a:ext cx="811485" cy="811485"/>
          </a:xfrm>
          <a:custGeom>
            <a:rect b="b" l="l" r="r" t="t"/>
            <a:pathLst>
              <a:path extrusionOk="0" h="811485" w="811485">
                <a:moveTo>
                  <a:pt x="0" y="0"/>
                </a:moveTo>
                <a:lnTo>
                  <a:pt x="811485" y="0"/>
                </a:lnTo>
                <a:lnTo>
                  <a:pt x="811485" y="811485"/>
                </a:lnTo>
                <a:lnTo>
                  <a:pt x="0" y="811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3"/>
          <p:cNvSpPr/>
          <p:nvPr/>
        </p:nvSpPr>
        <p:spPr>
          <a:xfrm>
            <a:off x="9993301" y="7195850"/>
            <a:ext cx="764101" cy="764101"/>
          </a:xfrm>
          <a:custGeom>
            <a:rect b="b" l="l" r="r" t="t"/>
            <a:pathLst>
              <a:path extrusionOk="0" h="764101" w="764101">
                <a:moveTo>
                  <a:pt x="0" y="0"/>
                </a:moveTo>
                <a:lnTo>
                  <a:pt x="764101" y="0"/>
                </a:lnTo>
                <a:lnTo>
                  <a:pt x="764101" y="764101"/>
                </a:lnTo>
                <a:lnTo>
                  <a:pt x="0" y="764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3"/>
          <p:cNvSpPr/>
          <p:nvPr/>
        </p:nvSpPr>
        <p:spPr>
          <a:xfrm>
            <a:off x="16405230" y="2396490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5"/>
                </a:lnTo>
                <a:lnTo>
                  <a:pt x="0" y="81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3"/>
          <p:cNvSpPr/>
          <p:nvPr/>
        </p:nvSpPr>
        <p:spPr>
          <a:xfrm>
            <a:off x="17063818" y="1305747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3"/>
          <p:cNvSpPr txBox="1"/>
          <p:nvPr/>
        </p:nvSpPr>
        <p:spPr>
          <a:xfrm>
            <a:off x="1890952" y="113347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sp>
        <p:nvSpPr>
          <p:cNvPr id="163" name="Google Shape;163;p13"/>
          <p:cNvSpPr txBox="1"/>
          <p:nvPr/>
        </p:nvSpPr>
        <p:spPr>
          <a:xfrm>
            <a:off x="11285063" y="7899979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Supply chain issues.</a:t>
            </a:r>
            <a:endParaRPr/>
          </a:p>
        </p:txBody>
      </p:sp>
      <p:sp>
        <p:nvSpPr>
          <p:cNvPr id="164" name="Google Shape;164;p13"/>
          <p:cNvSpPr txBox="1"/>
          <p:nvPr/>
        </p:nvSpPr>
        <p:spPr>
          <a:xfrm>
            <a:off x="11285063" y="8315037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Rising labor costs.</a:t>
            </a:r>
            <a:endParaRPr/>
          </a:p>
        </p:txBody>
      </p:sp>
      <p:sp>
        <p:nvSpPr>
          <p:cNvPr id="165" name="Google Shape;165;p13"/>
          <p:cNvSpPr txBox="1"/>
          <p:nvPr/>
        </p:nvSpPr>
        <p:spPr>
          <a:xfrm>
            <a:off x="8546561" y="5262275"/>
            <a:ext cx="425989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7373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endParaRPr/>
          </a:p>
        </p:txBody>
      </p:sp>
      <p:sp>
        <p:nvSpPr>
          <p:cNvPr id="166" name="Google Shape;166;p13"/>
          <p:cNvSpPr txBox="1"/>
          <p:nvPr/>
        </p:nvSpPr>
        <p:spPr>
          <a:xfrm>
            <a:off x="9325213" y="5252750"/>
            <a:ext cx="430292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FF7373"/>
                </a:solidFill>
                <a:latin typeface="Fira Sans"/>
                <a:ea typeface="Fira Sans"/>
                <a:cs typeface="Fira Sans"/>
                <a:sym typeface="Fira Sans"/>
              </a:rPr>
              <a:t>W</a:t>
            </a:r>
            <a:endParaRPr/>
          </a:p>
        </p:txBody>
      </p:sp>
      <p:sp>
        <p:nvSpPr>
          <p:cNvPr id="167" name="Google Shape;167;p13"/>
          <p:cNvSpPr txBox="1"/>
          <p:nvPr/>
        </p:nvSpPr>
        <p:spPr>
          <a:xfrm>
            <a:off x="8584057" y="6073607"/>
            <a:ext cx="35099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FF7373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endParaRPr/>
          </a:p>
        </p:txBody>
      </p:sp>
      <p:sp>
        <p:nvSpPr>
          <p:cNvPr id="168" name="Google Shape;168;p13"/>
          <p:cNvSpPr txBox="1"/>
          <p:nvPr/>
        </p:nvSpPr>
        <p:spPr>
          <a:xfrm>
            <a:off x="9403199" y="6073607"/>
            <a:ext cx="274320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FF7373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endParaRPr/>
          </a:p>
        </p:txBody>
      </p:sp>
      <p:sp>
        <p:nvSpPr>
          <p:cNvPr id="169" name="Google Shape;169;p13"/>
          <p:cNvSpPr txBox="1"/>
          <p:nvPr/>
        </p:nvSpPr>
        <p:spPr>
          <a:xfrm>
            <a:off x="1272335" y="2992908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170" name="Google Shape;170;p13"/>
          <p:cNvSpPr txBox="1"/>
          <p:nvPr/>
        </p:nvSpPr>
        <p:spPr>
          <a:xfrm>
            <a:off x="1314602" y="3911297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Strong brand recognition and reputation.</a:t>
            </a:r>
            <a:endParaRPr/>
          </a:p>
        </p:txBody>
      </p:sp>
      <p:sp>
        <p:nvSpPr>
          <p:cNvPr id="171" name="Google Shape;171;p13"/>
          <p:cNvSpPr txBox="1"/>
          <p:nvPr/>
        </p:nvSpPr>
        <p:spPr>
          <a:xfrm>
            <a:off x="11285063" y="2992908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172" name="Google Shape;172;p13"/>
          <p:cNvSpPr txBox="1"/>
          <p:nvPr/>
        </p:nvSpPr>
        <p:spPr>
          <a:xfrm>
            <a:off x="1282396" y="6284625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173" name="Google Shape;173;p13"/>
          <p:cNvSpPr txBox="1"/>
          <p:nvPr/>
        </p:nvSpPr>
        <p:spPr>
          <a:xfrm>
            <a:off x="11285063" y="6284625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174" name="Google Shape;174;p13"/>
          <p:cNvSpPr txBox="1"/>
          <p:nvPr/>
        </p:nvSpPr>
        <p:spPr>
          <a:xfrm>
            <a:off x="1314602" y="432635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Variety of products.</a:t>
            </a:r>
            <a:endParaRPr/>
          </a:p>
        </p:txBody>
      </p:sp>
      <p:sp>
        <p:nvSpPr>
          <p:cNvPr id="175" name="Google Shape;175;p13"/>
          <p:cNvSpPr txBox="1"/>
          <p:nvPr/>
        </p:nvSpPr>
        <p:spPr>
          <a:xfrm>
            <a:off x="1314602" y="474141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well-developed distribution network.</a:t>
            </a:r>
            <a:endParaRPr/>
          </a:p>
        </p:txBody>
      </p:sp>
      <p:sp>
        <p:nvSpPr>
          <p:cNvPr id="176" name="Google Shape;176;p13"/>
          <p:cNvSpPr txBox="1"/>
          <p:nvPr/>
        </p:nvSpPr>
        <p:spPr>
          <a:xfrm>
            <a:off x="1314602" y="5156472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Advanced technologies.</a:t>
            </a:r>
            <a:endParaRPr/>
          </a:p>
        </p:txBody>
      </p:sp>
      <p:sp>
        <p:nvSpPr>
          <p:cNvPr id="177" name="Google Shape;177;p13"/>
          <p:cNvSpPr txBox="1"/>
          <p:nvPr/>
        </p:nvSpPr>
        <p:spPr>
          <a:xfrm>
            <a:off x="1314602" y="715775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Development of new technologies.</a:t>
            </a:r>
            <a:endParaRPr/>
          </a:p>
        </p:txBody>
      </p:sp>
      <p:sp>
        <p:nvSpPr>
          <p:cNvPr id="178" name="Google Shape;178;p13"/>
          <p:cNvSpPr txBox="1"/>
          <p:nvPr/>
        </p:nvSpPr>
        <p:spPr>
          <a:xfrm>
            <a:off x="1314602" y="7572808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of the range of services.</a:t>
            </a:r>
            <a:endParaRPr/>
          </a:p>
        </p:txBody>
      </p:sp>
      <p:sp>
        <p:nvSpPr>
          <p:cNvPr id="179" name="Google Shape;179;p13"/>
          <p:cNvSpPr txBox="1"/>
          <p:nvPr/>
        </p:nvSpPr>
        <p:spPr>
          <a:xfrm>
            <a:off x="1314602" y="798786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Partnerships and acquisitions.</a:t>
            </a:r>
            <a:endParaRPr/>
          </a:p>
        </p:txBody>
      </p:sp>
      <p:sp>
        <p:nvSpPr>
          <p:cNvPr id="180" name="Google Shape;180;p13"/>
          <p:cNvSpPr txBox="1"/>
          <p:nvPr/>
        </p:nvSpPr>
        <p:spPr>
          <a:xfrm>
            <a:off x="1314602" y="840292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into new markets.</a:t>
            </a:r>
            <a:endParaRPr/>
          </a:p>
        </p:txBody>
      </p:sp>
      <p:sp>
        <p:nvSpPr>
          <p:cNvPr id="181" name="Google Shape;181;p13"/>
          <p:cNvSpPr txBox="1"/>
          <p:nvPr/>
        </p:nvSpPr>
        <p:spPr>
          <a:xfrm>
            <a:off x="11285063" y="382341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working conditions.</a:t>
            </a:r>
            <a:endParaRPr/>
          </a:p>
        </p:txBody>
      </p:sp>
      <p:sp>
        <p:nvSpPr>
          <p:cNvPr id="182" name="Google Shape;182;p13"/>
          <p:cNvSpPr txBox="1"/>
          <p:nvPr/>
        </p:nvSpPr>
        <p:spPr>
          <a:xfrm>
            <a:off x="11285063" y="4238468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Dependence on third parties.</a:t>
            </a:r>
            <a:endParaRPr/>
          </a:p>
        </p:txBody>
      </p:sp>
      <p:sp>
        <p:nvSpPr>
          <p:cNvPr id="183" name="Google Shape;183;p13"/>
          <p:cNvSpPr txBox="1"/>
          <p:nvPr/>
        </p:nvSpPr>
        <p:spPr>
          <a:xfrm>
            <a:off x="11285063" y="465352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Regulatory control.</a:t>
            </a:r>
            <a:endParaRPr/>
          </a:p>
        </p:txBody>
      </p:sp>
      <p:sp>
        <p:nvSpPr>
          <p:cNvPr id="184" name="Google Shape;184;p13"/>
          <p:cNvSpPr txBox="1"/>
          <p:nvPr/>
        </p:nvSpPr>
        <p:spPr>
          <a:xfrm>
            <a:off x="11285063" y="506858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delivery.</a:t>
            </a:r>
            <a:endParaRPr/>
          </a:p>
        </p:txBody>
      </p:sp>
      <p:sp>
        <p:nvSpPr>
          <p:cNvPr id="185" name="Google Shape;185;p13"/>
          <p:cNvSpPr txBox="1"/>
          <p:nvPr/>
        </p:nvSpPr>
        <p:spPr>
          <a:xfrm>
            <a:off x="11285063" y="7069863"/>
            <a:ext cx="59742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Increase in the number of counterfeit goods.</a:t>
            </a:r>
            <a:endParaRPr/>
          </a:p>
        </p:txBody>
      </p:sp>
      <p:sp>
        <p:nvSpPr>
          <p:cNvPr id="186" name="Google Shape;186;p13"/>
          <p:cNvSpPr txBox="1"/>
          <p:nvPr/>
        </p:nvSpPr>
        <p:spPr>
          <a:xfrm>
            <a:off x="11285063" y="7484921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Intense competition.</a:t>
            </a:r>
            <a:endParaRPr/>
          </a:p>
        </p:txBody>
      </p:sp>
      <p:pic>
        <p:nvPicPr>
          <p:cNvPr id="187" name="Google Shape;18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97825" y="3870450"/>
            <a:ext cx="811475" cy="8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8750" y="7266101"/>
            <a:ext cx="811475" cy="8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24363" y="2504675"/>
            <a:ext cx="10339872" cy="10286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14"/>
          <p:cNvGrpSpPr/>
          <p:nvPr/>
        </p:nvGrpSpPr>
        <p:grpSpPr>
          <a:xfrm>
            <a:off x="9673506" y="2158903"/>
            <a:ext cx="7371263" cy="3510163"/>
            <a:chOff x="0" y="-47625"/>
            <a:chExt cx="722320" cy="343965"/>
          </a:xfrm>
        </p:grpSpPr>
        <p:sp>
          <p:nvSpPr>
            <p:cNvPr id="195" name="Google Shape;195;p14"/>
            <p:cNvSpPr/>
            <p:nvPr/>
          </p:nvSpPr>
          <p:spPr>
            <a:xfrm>
              <a:off x="0" y="0"/>
              <a:ext cx="722320" cy="296340"/>
            </a:xfrm>
            <a:custGeom>
              <a:rect b="b" l="l" r="r" t="t"/>
              <a:pathLst>
                <a:path extrusionOk="0" h="296340" w="722320">
                  <a:moveTo>
                    <a:pt x="21006" y="0"/>
                  </a:moveTo>
                  <a:lnTo>
                    <a:pt x="701314" y="0"/>
                  </a:lnTo>
                  <a:cubicBezTo>
                    <a:pt x="712915" y="0"/>
                    <a:pt x="722320" y="9405"/>
                    <a:pt x="722320" y="21006"/>
                  </a:cubicBezTo>
                  <a:lnTo>
                    <a:pt x="722320" y="275335"/>
                  </a:lnTo>
                  <a:cubicBezTo>
                    <a:pt x="722320" y="286936"/>
                    <a:pt x="712915" y="296340"/>
                    <a:pt x="701314" y="296340"/>
                  </a:cubicBezTo>
                  <a:lnTo>
                    <a:pt x="21006" y="296340"/>
                  </a:lnTo>
                  <a:cubicBezTo>
                    <a:pt x="9405" y="296340"/>
                    <a:pt x="0" y="286936"/>
                    <a:pt x="0" y="275335"/>
                  </a:cubicBezTo>
                  <a:lnTo>
                    <a:pt x="0" y="21006"/>
                  </a:lnTo>
                  <a:cubicBezTo>
                    <a:pt x="0" y="9405"/>
                    <a:pt x="9405" y="0"/>
                    <a:pt x="210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 txBox="1"/>
            <p:nvPr/>
          </p:nvSpPr>
          <p:spPr>
            <a:xfrm>
              <a:off x="0" y="-47625"/>
              <a:ext cx="722320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14"/>
          <p:cNvGrpSpPr/>
          <p:nvPr/>
        </p:nvGrpSpPr>
        <p:grpSpPr>
          <a:xfrm>
            <a:off x="9391143" y="1974430"/>
            <a:ext cx="3967994" cy="1386105"/>
            <a:chOff x="0" y="-47625"/>
            <a:chExt cx="1045068" cy="365065"/>
          </a:xfrm>
        </p:grpSpPr>
        <p:sp>
          <p:nvSpPr>
            <p:cNvPr id="198" name="Google Shape;198;p14"/>
            <p:cNvSpPr/>
            <p:nvPr/>
          </p:nvSpPr>
          <p:spPr>
            <a:xfrm>
              <a:off x="0" y="0"/>
              <a:ext cx="1045068" cy="317440"/>
            </a:xfrm>
            <a:custGeom>
              <a:rect b="b" l="l" r="r" t="t"/>
              <a:pathLst>
                <a:path extrusionOk="0" h="317440" w="1045068">
                  <a:moveTo>
                    <a:pt x="99506" y="0"/>
                  </a:moveTo>
                  <a:lnTo>
                    <a:pt x="945563" y="0"/>
                  </a:lnTo>
                  <a:cubicBezTo>
                    <a:pt x="971953" y="0"/>
                    <a:pt x="997263" y="10484"/>
                    <a:pt x="1015924" y="29145"/>
                  </a:cubicBezTo>
                  <a:cubicBezTo>
                    <a:pt x="1034585" y="47805"/>
                    <a:pt x="1045068" y="73115"/>
                    <a:pt x="1045068" y="99506"/>
                  </a:cubicBezTo>
                  <a:lnTo>
                    <a:pt x="1045068" y="217934"/>
                  </a:lnTo>
                  <a:cubicBezTo>
                    <a:pt x="1045068" y="272890"/>
                    <a:pt x="1000518" y="317440"/>
                    <a:pt x="945563" y="317440"/>
                  </a:cubicBezTo>
                  <a:lnTo>
                    <a:pt x="99506" y="317440"/>
                  </a:lnTo>
                  <a:cubicBezTo>
                    <a:pt x="73115" y="317440"/>
                    <a:pt x="47805" y="306956"/>
                    <a:pt x="29145" y="288295"/>
                  </a:cubicBezTo>
                  <a:cubicBezTo>
                    <a:pt x="10484" y="269634"/>
                    <a:pt x="0" y="244325"/>
                    <a:pt x="0" y="217934"/>
                  </a:cubicBezTo>
                  <a:lnTo>
                    <a:pt x="0" y="99506"/>
                  </a:lnTo>
                  <a:cubicBezTo>
                    <a:pt x="0" y="73115"/>
                    <a:pt x="10484" y="47805"/>
                    <a:pt x="29145" y="29145"/>
                  </a:cubicBezTo>
                  <a:cubicBezTo>
                    <a:pt x="47805" y="10484"/>
                    <a:pt x="73115" y="0"/>
                    <a:pt x="99506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 txBox="1"/>
            <p:nvPr/>
          </p:nvSpPr>
          <p:spPr>
            <a:xfrm>
              <a:off x="0" y="-47625"/>
              <a:ext cx="1045068" cy="365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14"/>
          <p:cNvGrpSpPr/>
          <p:nvPr/>
        </p:nvGrpSpPr>
        <p:grpSpPr>
          <a:xfrm>
            <a:off x="9673506" y="5679420"/>
            <a:ext cx="7371263" cy="3510163"/>
            <a:chOff x="0" y="-47625"/>
            <a:chExt cx="722320" cy="343965"/>
          </a:xfrm>
        </p:grpSpPr>
        <p:sp>
          <p:nvSpPr>
            <p:cNvPr id="201" name="Google Shape;201;p14"/>
            <p:cNvSpPr/>
            <p:nvPr/>
          </p:nvSpPr>
          <p:spPr>
            <a:xfrm>
              <a:off x="0" y="0"/>
              <a:ext cx="722320" cy="296340"/>
            </a:xfrm>
            <a:custGeom>
              <a:rect b="b" l="l" r="r" t="t"/>
              <a:pathLst>
                <a:path extrusionOk="0" h="296340" w="722320">
                  <a:moveTo>
                    <a:pt x="21006" y="0"/>
                  </a:moveTo>
                  <a:lnTo>
                    <a:pt x="701314" y="0"/>
                  </a:lnTo>
                  <a:cubicBezTo>
                    <a:pt x="712915" y="0"/>
                    <a:pt x="722320" y="9405"/>
                    <a:pt x="722320" y="21006"/>
                  </a:cubicBezTo>
                  <a:lnTo>
                    <a:pt x="722320" y="275335"/>
                  </a:lnTo>
                  <a:cubicBezTo>
                    <a:pt x="722320" y="286936"/>
                    <a:pt x="712915" y="296340"/>
                    <a:pt x="701314" y="296340"/>
                  </a:cubicBezTo>
                  <a:lnTo>
                    <a:pt x="21006" y="296340"/>
                  </a:lnTo>
                  <a:cubicBezTo>
                    <a:pt x="9405" y="296340"/>
                    <a:pt x="0" y="286936"/>
                    <a:pt x="0" y="275335"/>
                  </a:cubicBezTo>
                  <a:lnTo>
                    <a:pt x="0" y="21006"/>
                  </a:lnTo>
                  <a:cubicBezTo>
                    <a:pt x="0" y="9405"/>
                    <a:pt x="9405" y="0"/>
                    <a:pt x="210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 txBox="1"/>
            <p:nvPr/>
          </p:nvSpPr>
          <p:spPr>
            <a:xfrm>
              <a:off x="0" y="-47625"/>
              <a:ext cx="722320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4"/>
          <p:cNvGrpSpPr/>
          <p:nvPr/>
        </p:nvGrpSpPr>
        <p:grpSpPr>
          <a:xfrm>
            <a:off x="9391143" y="5494947"/>
            <a:ext cx="3967994" cy="1386105"/>
            <a:chOff x="0" y="-47625"/>
            <a:chExt cx="1045068" cy="365065"/>
          </a:xfrm>
        </p:grpSpPr>
        <p:sp>
          <p:nvSpPr>
            <p:cNvPr id="204" name="Google Shape;204;p14"/>
            <p:cNvSpPr/>
            <p:nvPr/>
          </p:nvSpPr>
          <p:spPr>
            <a:xfrm>
              <a:off x="0" y="0"/>
              <a:ext cx="1045068" cy="317440"/>
            </a:xfrm>
            <a:custGeom>
              <a:rect b="b" l="l" r="r" t="t"/>
              <a:pathLst>
                <a:path extrusionOk="0" h="317440" w="1045068">
                  <a:moveTo>
                    <a:pt x="99506" y="0"/>
                  </a:moveTo>
                  <a:lnTo>
                    <a:pt x="945563" y="0"/>
                  </a:lnTo>
                  <a:cubicBezTo>
                    <a:pt x="971953" y="0"/>
                    <a:pt x="997263" y="10484"/>
                    <a:pt x="1015924" y="29145"/>
                  </a:cubicBezTo>
                  <a:cubicBezTo>
                    <a:pt x="1034585" y="47805"/>
                    <a:pt x="1045068" y="73115"/>
                    <a:pt x="1045068" y="99506"/>
                  </a:cubicBezTo>
                  <a:lnTo>
                    <a:pt x="1045068" y="217934"/>
                  </a:lnTo>
                  <a:cubicBezTo>
                    <a:pt x="1045068" y="272890"/>
                    <a:pt x="1000518" y="317440"/>
                    <a:pt x="945563" y="317440"/>
                  </a:cubicBezTo>
                  <a:lnTo>
                    <a:pt x="99506" y="317440"/>
                  </a:lnTo>
                  <a:cubicBezTo>
                    <a:pt x="73115" y="317440"/>
                    <a:pt x="47805" y="306956"/>
                    <a:pt x="29145" y="288295"/>
                  </a:cubicBezTo>
                  <a:cubicBezTo>
                    <a:pt x="10484" y="269634"/>
                    <a:pt x="0" y="244325"/>
                    <a:pt x="0" y="217934"/>
                  </a:cubicBezTo>
                  <a:lnTo>
                    <a:pt x="0" y="99506"/>
                  </a:lnTo>
                  <a:cubicBezTo>
                    <a:pt x="0" y="73115"/>
                    <a:pt x="10484" y="47805"/>
                    <a:pt x="29145" y="29145"/>
                  </a:cubicBezTo>
                  <a:cubicBezTo>
                    <a:pt x="47805" y="10484"/>
                    <a:pt x="73115" y="0"/>
                    <a:pt x="99506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4"/>
            <p:cNvSpPr txBox="1"/>
            <p:nvPr/>
          </p:nvSpPr>
          <p:spPr>
            <a:xfrm>
              <a:off x="0" y="-47625"/>
              <a:ext cx="1045068" cy="365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14"/>
          <p:cNvGrpSpPr/>
          <p:nvPr/>
        </p:nvGrpSpPr>
        <p:grpSpPr>
          <a:xfrm>
            <a:off x="1311063" y="5679420"/>
            <a:ext cx="7371263" cy="3510163"/>
            <a:chOff x="0" y="-47625"/>
            <a:chExt cx="722320" cy="343965"/>
          </a:xfrm>
        </p:grpSpPr>
        <p:sp>
          <p:nvSpPr>
            <p:cNvPr id="207" name="Google Shape;207;p14"/>
            <p:cNvSpPr/>
            <p:nvPr/>
          </p:nvSpPr>
          <p:spPr>
            <a:xfrm>
              <a:off x="0" y="0"/>
              <a:ext cx="722320" cy="296340"/>
            </a:xfrm>
            <a:custGeom>
              <a:rect b="b" l="l" r="r" t="t"/>
              <a:pathLst>
                <a:path extrusionOk="0" h="296340" w="722320">
                  <a:moveTo>
                    <a:pt x="21006" y="0"/>
                  </a:moveTo>
                  <a:lnTo>
                    <a:pt x="701314" y="0"/>
                  </a:lnTo>
                  <a:cubicBezTo>
                    <a:pt x="712915" y="0"/>
                    <a:pt x="722320" y="9405"/>
                    <a:pt x="722320" y="21006"/>
                  </a:cubicBezTo>
                  <a:lnTo>
                    <a:pt x="722320" y="275335"/>
                  </a:lnTo>
                  <a:cubicBezTo>
                    <a:pt x="722320" y="286936"/>
                    <a:pt x="712915" y="296340"/>
                    <a:pt x="701314" y="296340"/>
                  </a:cubicBezTo>
                  <a:lnTo>
                    <a:pt x="21006" y="296340"/>
                  </a:lnTo>
                  <a:cubicBezTo>
                    <a:pt x="9405" y="296340"/>
                    <a:pt x="0" y="286936"/>
                    <a:pt x="0" y="275335"/>
                  </a:cubicBezTo>
                  <a:lnTo>
                    <a:pt x="0" y="21006"/>
                  </a:lnTo>
                  <a:cubicBezTo>
                    <a:pt x="0" y="9405"/>
                    <a:pt x="9405" y="0"/>
                    <a:pt x="210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4"/>
            <p:cNvSpPr txBox="1"/>
            <p:nvPr/>
          </p:nvSpPr>
          <p:spPr>
            <a:xfrm>
              <a:off x="0" y="-47625"/>
              <a:ext cx="722320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4"/>
          <p:cNvGrpSpPr/>
          <p:nvPr/>
        </p:nvGrpSpPr>
        <p:grpSpPr>
          <a:xfrm>
            <a:off x="1028700" y="5494947"/>
            <a:ext cx="3967994" cy="1386105"/>
            <a:chOff x="0" y="-47625"/>
            <a:chExt cx="1045068" cy="365065"/>
          </a:xfrm>
        </p:grpSpPr>
        <p:sp>
          <p:nvSpPr>
            <p:cNvPr id="210" name="Google Shape;210;p14"/>
            <p:cNvSpPr/>
            <p:nvPr/>
          </p:nvSpPr>
          <p:spPr>
            <a:xfrm>
              <a:off x="0" y="0"/>
              <a:ext cx="1045068" cy="317440"/>
            </a:xfrm>
            <a:custGeom>
              <a:rect b="b" l="l" r="r" t="t"/>
              <a:pathLst>
                <a:path extrusionOk="0" h="317440" w="1045068">
                  <a:moveTo>
                    <a:pt x="99506" y="0"/>
                  </a:moveTo>
                  <a:lnTo>
                    <a:pt x="945563" y="0"/>
                  </a:lnTo>
                  <a:cubicBezTo>
                    <a:pt x="971953" y="0"/>
                    <a:pt x="997263" y="10484"/>
                    <a:pt x="1015924" y="29145"/>
                  </a:cubicBezTo>
                  <a:cubicBezTo>
                    <a:pt x="1034585" y="47805"/>
                    <a:pt x="1045068" y="73115"/>
                    <a:pt x="1045068" y="99506"/>
                  </a:cubicBezTo>
                  <a:lnTo>
                    <a:pt x="1045068" y="217934"/>
                  </a:lnTo>
                  <a:cubicBezTo>
                    <a:pt x="1045068" y="272890"/>
                    <a:pt x="1000518" y="317440"/>
                    <a:pt x="945563" y="317440"/>
                  </a:cubicBezTo>
                  <a:lnTo>
                    <a:pt x="99506" y="317440"/>
                  </a:lnTo>
                  <a:cubicBezTo>
                    <a:pt x="73115" y="317440"/>
                    <a:pt x="47805" y="306956"/>
                    <a:pt x="29145" y="288295"/>
                  </a:cubicBezTo>
                  <a:cubicBezTo>
                    <a:pt x="10484" y="269634"/>
                    <a:pt x="0" y="244325"/>
                    <a:pt x="0" y="217934"/>
                  </a:cubicBezTo>
                  <a:lnTo>
                    <a:pt x="0" y="99506"/>
                  </a:lnTo>
                  <a:cubicBezTo>
                    <a:pt x="0" y="73115"/>
                    <a:pt x="10484" y="47805"/>
                    <a:pt x="29145" y="29145"/>
                  </a:cubicBezTo>
                  <a:cubicBezTo>
                    <a:pt x="47805" y="10484"/>
                    <a:pt x="73115" y="0"/>
                    <a:pt x="99506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4"/>
            <p:cNvSpPr txBox="1"/>
            <p:nvPr/>
          </p:nvSpPr>
          <p:spPr>
            <a:xfrm>
              <a:off x="0" y="-47625"/>
              <a:ext cx="1045068" cy="365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4"/>
          <p:cNvGrpSpPr/>
          <p:nvPr/>
        </p:nvGrpSpPr>
        <p:grpSpPr>
          <a:xfrm>
            <a:off x="1311063" y="2158903"/>
            <a:ext cx="7371263" cy="3510163"/>
            <a:chOff x="0" y="-47625"/>
            <a:chExt cx="722320" cy="343965"/>
          </a:xfrm>
        </p:grpSpPr>
        <p:sp>
          <p:nvSpPr>
            <p:cNvPr id="213" name="Google Shape;213;p14"/>
            <p:cNvSpPr/>
            <p:nvPr/>
          </p:nvSpPr>
          <p:spPr>
            <a:xfrm>
              <a:off x="0" y="0"/>
              <a:ext cx="722320" cy="296340"/>
            </a:xfrm>
            <a:custGeom>
              <a:rect b="b" l="l" r="r" t="t"/>
              <a:pathLst>
                <a:path extrusionOk="0" h="296340" w="722320">
                  <a:moveTo>
                    <a:pt x="21006" y="0"/>
                  </a:moveTo>
                  <a:lnTo>
                    <a:pt x="701314" y="0"/>
                  </a:lnTo>
                  <a:cubicBezTo>
                    <a:pt x="712915" y="0"/>
                    <a:pt x="722320" y="9405"/>
                    <a:pt x="722320" y="21006"/>
                  </a:cubicBezTo>
                  <a:lnTo>
                    <a:pt x="722320" y="275335"/>
                  </a:lnTo>
                  <a:cubicBezTo>
                    <a:pt x="722320" y="286936"/>
                    <a:pt x="712915" y="296340"/>
                    <a:pt x="701314" y="296340"/>
                  </a:cubicBezTo>
                  <a:lnTo>
                    <a:pt x="21006" y="296340"/>
                  </a:lnTo>
                  <a:cubicBezTo>
                    <a:pt x="9405" y="296340"/>
                    <a:pt x="0" y="286936"/>
                    <a:pt x="0" y="275335"/>
                  </a:cubicBezTo>
                  <a:lnTo>
                    <a:pt x="0" y="21006"/>
                  </a:lnTo>
                  <a:cubicBezTo>
                    <a:pt x="0" y="9405"/>
                    <a:pt x="9405" y="0"/>
                    <a:pt x="210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4"/>
            <p:cNvSpPr txBox="1"/>
            <p:nvPr/>
          </p:nvSpPr>
          <p:spPr>
            <a:xfrm>
              <a:off x="0" y="-47625"/>
              <a:ext cx="722320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4"/>
          <p:cNvGrpSpPr/>
          <p:nvPr/>
        </p:nvGrpSpPr>
        <p:grpSpPr>
          <a:xfrm>
            <a:off x="1028700" y="1974430"/>
            <a:ext cx="3967994" cy="1386105"/>
            <a:chOff x="0" y="-47625"/>
            <a:chExt cx="1045068" cy="365065"/>
          </a:xfrm>
        </p:grpSpPr>
        <p:sp>
          <p:nvSpPr>
            <p:cNvPr id="216" name="Google Shape;216;p14"/>
            <p:cNvSpPr/>
            <p:nvPr/>
          </p:nvSpPr>
          <p:spPr>
            <a:xfrm>
              <a:off x="0" y="0"/>
              <a:ext cx="1045068" cy="317440"/>
            </a:xfrm>
            <a:custGeom>
              <a:rect b="b" l="l" r="r" t="t"/>
              <a:pathLst>
                <a:path extrusionOk="0" h="317440" w="1045068">
                  <a:moveTo>
                    <a:pt x="99506" y="0"/>
                  </a:moveTo>
                  <a:lnTo>
                    <a:pt x="945563" y="0"/>
                  </a:lnTo>
                  <a:cubicBezTo>
                    <a:pt x="971953" y="0"/>
                    <a:pt x="997263" y="10484"/>
                    <a:pt x="1015924" y="29145"/>
                  </a:cubicBezTo>
                  <a:cubicBezTo>
                    <a:pt x="1034585" y="47805"/>
                    <a:pt x="1045068" y="73115"/>
                    <a:pt x="1045068" y="99506"/>
                  </a:cubicBezTo>
                  <a:lnTo>
                    <a:pt x="1045068" y="217934"/>
                  </a:lnTo>
                  <a:cubicBezTo>
                    <a:pt x="1045068" y="272890"/>
                    <a:pt x="1000518" y="317440"/>
                    <a:pt x="945563" y="317440"/>
                  </a:cubicBezTo>
                  <a:lnTo>
                    <a:pt x="99506" y="317440"/>
                  </a:lnTo>
                  <a:cubicBezTo>
                    <a:pt x="73115" y="317440"/>
                    <a:pt x="47805" y="306956"/>
                    <a:pt x="29145" y="288295"/>
                  </a:cubicBezTo>
                  <a:cubicBezTo>
                    <a:pt x="10484" y="269634"/>
                    <a:pt x="0" y="244325"/>
                    <a:pt x="0" y="217934"/>
                  </a:cubicBezTo>
                  <a:lnTo>
                    <a:pt x="0" y="99506"/>
                  </a:lnTo>
                  <a:cubicBezTo>
                    <a:pt x="0" y="73115"/>
                    <a:pt x="10484" y="47805"/>
                    <a:pt x="29145" y="29145"/>
                  </a:cubicBezTo>
                  <a:cubicBezTo>
                    <a:pt x="47805" y="10484"/>
                    <a:pt x="73115" y="0"/>
                    <a:pt x="99506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4"/>
            <p:cNvSpPr txBox="1"/>
            <p:nvPr/>
          </p:nvSpPr>
          <p:spPr>
            <a:xfrm>
              <a:off x="0" y="-47625"/>
              <a:ext cx="1045068" cy="365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4"/>
          <p:cNvSpPr/>
          <p:nvPr/>
        </p:nvSpPr>
        <p:spPr>
          <a:xfrm>
            <a:off x="12607277" y="2559285"/>
            <a:ext cx="617108" cy="617108"/>
          </a:xfrm>
          <a:custGeom>
            <a:rect b="b" l="l" r="r" t="t"/>
            <a:pathLst>
              <a:path extrusionOk="0" h="617108" w="617108">
                <a:moveTo>
                  <a:pt x="0" y="0"/>
                </a:moveTo>
                <a:lnTo>
                  <a:pt x="617108" y="0"/>
                </a:lnTo>
                <a:lnTo>
                  <a:pt x="617108" y="617108"/>
                </a:lnTo>
                <a:lnTo>
                  <a:pt x="0" y="617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4"/>
          <p:cNvSpPr txBox="1"/>
          <p:nvPr/>
        </p:nvSpPr>
        <p:spPr>
          <a:xfrm>
            <a:off x="10026453" y="7583921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Intense competition.</a:t>
            </a:r>
            <a:endParaRPr/>
          </a:p>
        </p:txBody>
      </p:sp>
      <p:sp>
        <p:nvSpPr>
          <p:cNvPr id="220" name="Google Shape;220;p14"/>
          <p:cNvSpPr txBox="1"/>
          <p:nvPr/>
        </p:nvSpPr>
        <p:spPr>
          <a:xfrm>
            <a:off x="10026453" y="7998979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Supply chain issues.</a:t>
            </a:r>
            <a:endParaRPr/>
          </a:p>
        </p:txBody>
      </p:sp>
      <p:sp>
        <p:nvSpPr>
          <p:cNvPr id="221" name="Google Shape;221;p14"/>
          <p:cNvSpPr txBox="1"/>
          <p:nvPr/>
        </p:nvSpPr>
        <p:spPr>
          <a:xfrm>
            <a:off x="10026453" y="8414037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Rising labor costs.</a:t>
            </a:r>
            <a:endParaRPr/>
          </a:p>
        </p:txBody>
      </p:sp>
      <p:sp>
        <p:nvSpPr>
          <p:cNvPr id="222" name="Google Shape;222;p14"/>
          <p:cNvSpPr txBox="1"/>
          <p:nvPr/>
        </p:nvSpPr>
        <p:spPr>
          <a:xfrm>
            <a:off x="10026453" y="370160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working conditions.</a:t>
            </a:r>
            <a:endParaRPr/>
          </a:p>
        </p:txBody>
      </p:sp>
      <p:sp>
        <p:nvSpPr>
          <p:cNvPr id="223" name="Google Shape;223;p14"/>
          <p:cNvSpPr txBox="1"/>
          <p:nvPr/>
        </p:nvSpPr>
        <p:spPr>
          <a:xfrm>
            <a:off x="10026453" y="411666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Dependence on third parties.</a:t>
            </a:r>
            <a:endParaRPr/>
          </a:p>
        </p:txBody>
      </p:sp>
      <p:sp>
        <p:nvSpPr>
          <p:cNvPr id="224" name="Google Shape;224;p14"/>
          <p:cNvSpPr txBox="1"/>
          <p:nvPr/>
        </p:nvSpPr>
        <p:spPr>
          <a:xfrm>
            <a:off x="10026453" y="4531722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Regulatory control.</a:t>
            </a:r>
            <a:endParaRPr/>
          </a:p>
        </p:txBody>
      </p:sp>
      <p:sp>
        <p:nvSpPr>
          <p:cNvPr id="225" name="Google Shape;225;p14"/>
          <p:cNvSpPr txBox="1"/>
          <p:nvPr/>
        </p:nvSpPr>
        <p:spPr>
          <a:xfrm>
            <a:off x="10026453" y="494678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delivery.</a:t>
            </a:r>
            <a:endParaRPr/>
          </a:p>
        </p:txBody>
      </p:sp>
      <p:sp>
        <p:nvSpPr>
          <p:cNvPr id="226" name="Google Shape;226;p14"/>
          <p:cNvSpPr txBox="1"/>
          <p:nvPr/>
        </p:nvSpPr>
        <p:spPr>
          <a:xfrm>
            <a:off x="10026453" y="7168863"/>
            <a:ext cx="6133483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Increase in the number of counterfeit goods.</a:t>
            </a:r>
            <a:endParaRPr/>
          </a:p>
        </p:txBody>
      </p:sp>
      <p:sp>
        <p:nvSpPr>
          <p:cNvPr id="227" name="Google Shape;227;p14"/>
          <p:cNvSpPr txBox="1"/>
          <p:nvPr/>
        </p:nvSpPr>
        <p:spPr>
          <a:xfrm>
            <a:off x="1760280" y="7602971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of the range of services.</a:t>
            </a:r>
            <a:endParaRPr/>
          </a:p>
        </p:txBody>
      </p:sp>
      <p:sp>
        <p:nvSpPr>
          <p:cNvPr id="228" name="Google Shape;228;p14"/>
          <p:cNvSpPr txBox="1"/>
          <p:nvPr/>
        </p:nvSpPr>
        <p:spPr>
          <a:xfrm>
            <a:off x="1760280" y="8018029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Partnerships and acquisitions.</a:t>
            </a:r>
            <a:endParaRPr/>
          </a:p>
        </p:txBody>
      </p:sp>
      <p:sp>
        <p:nvSpPr>
          <p:cNvPr id="229" name="Google Shape;229;p14"/>
          <p:cNvSpPr txBox="1"/>
          <p:nvPr/>
        </p:nvSpPr>
        <p:spPr>
          <a:xfrm>
            <a:off x="1760280" y="8433087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into new markets.</a:t>
            </a:r>
            <a:endParaRPr/>
          </a:p>
        </p:txBody>
      </p:sp>
      <p:sp>
        <p:nvSpPr>
          <p:cNvPr id="230" name="Google Shape;230;p14"/>
          <p:cNvSpPr txBox="1"/>
          <p:nvPr/>
        </p:nvSpPr>
        <p:spPr>
          <a:xfrm>
            <a:off x="1890952" y="103822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sp>
        <p:nvSpPr>
          <p:cNvPr id="231" name="Google Shape;231;p14"/>
          <p:cNvSpPr txBox="1"/>
          <p:nvPr/>
        </p:nvSpPr>
        <p:spPr>
          <a:xfrm>
            <a:off x="1433514" y="2536051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232" name="Google Shape;232;p14"/>
          <p:cNvSpPr txBox="1"/>
          <p:nvPr/>
        </p:nvSpPr>
        <p:spPr>
          <a:xfrm>
            <a:off x="1760280" y="370160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Strong brand recognition and reputation.</a:t>
            </a:r>
            <a:endParaRPr/>
          </a:p>
        </p:txBody>
      </p:sp>
      <p:sp>
        <p:nvSpPr>
          <p:cNvPr id="233" name="Google Shape;233;p14"/>
          <p:cNvSpPr txBox="1"/>
          <p:nvPr/>
        </p:nvSpPr>
        <p:spPr>
          <a:xfrm>
            <a:off x="9839535" y="2536051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234" name="Google Shape;234;p14"/>
          <p:cNvSpPr txBox="1"/>
          <p:nvPr/>
        </p:nvSpPr>
        <p:spPr>
          <a:xfrm>
            <a:off x="1433514" y="6046527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235" name="Google Shape;235;p14"/>
          <p:cNvSpPr txBox="1"/>
          <p:nvPr/>
        </p:nvSpPr>
        <p:spPr>
          <a:xfrm>
            <a:off x="9829415" y="6046527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236" name="Google Shape;236;p14"/>
          <p:cNvSpPr txBox="1"/>
          <p:nvPr/>
        </p:nvSpPr>
        <p:spPr>
          <a:xfrm>
            <a:off x="1760280" y="411666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Variety of products.</a:t>
            </a:r>
            <a:endParaRPr/>
          </a:p>
        </p:txBody>
      </p:sp>
      <p:sp>
        <p:nvSpPr>
          <p:cNvPr id="237" name="Google Shape;237;p14"/>
          <p:cNvSpPr txBox="1"/>
          <p:nvPr/>
        </p:nvSpPr>
        <p:spPr>
          <a:xfrm>
            <a:off x="1760280" y="4531722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well-developed distribution network.</a:t>
            </a:r>
            <a:endParaRPr/>
          </a:p>
        </p:txBody>
      </p:sp>
      <p:sp>
        <p:nvSpPr>
          <p:cNvPr id="238" name="Google Shape;238;p14"/>
          <p:cNvSpPr txBox="1"/>
          <p:nvPr/>
        </p:nvSpPr>
        <p:spPr>
          <a:xfrm>
            <a:off x="1760280" y="494678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Advanced technologies.</a:t>
            </a:r>
            <a:endParaRPr/>
          </a:p>
        </p:txBody>
      </p:sp>
      <p:sp>
        <p:nvSpPr>
          <p:cNvPr id="239" name="Google Shape;239;p14"/>
          <p:cNvSpPr txBox="1"/>
          <p:nvPr/>
        </p:nvSpPr>
        <p:spPr>
          <a:xfrm>
            <a:off x="1760280" y="7187913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Development of new technologies.</a:t>
            </a: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8179236" y="8232976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5"/>
                </a:lnTo>
                <a:lnTo>
                  <a:pt x="0" y="81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14"/>
          <p:cNvSpPr/>
          <p:nvPr/>
        </p:nvSpPr>
        <p:spPr>
          <a:xfrm>
            <a:off x="7112001" y="8891556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69" y="0"/>
                </a:lnTo>
                <a:lnTo>
                  <a:pt x="854069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4"/>
          <p:cNvSpPr/>
          <p:nvPr/>
        </p:nvSpPr>
        <p:spPr>
          <a:xfrm>
            <a:off x="456993" y="215005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5"/>
                </a:lnTo>
                <a:lnTo>
                  <a:pt x="0" y="81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4"/>
          <p:cNvSpPr/>
          <p:nvPr/>
        </p:nvSpPr>
        <p:spPr>
          <a:xfrm>
            <a:off x="-397077" y="1210497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4" name="Google Shape;24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2422" y="2504666"/>
            <a:ext cx="653050" cy="65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82975" y="6085175"/>
            <a:ext cx="558550" cy="5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66825" y="6085169"/>
            <a:ext cx="592350" cy="586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7625" y="-3962066"/>
            <a:ext cx="10720727" cy="106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9263" y="1688403"/>
            <a:ext cx="13429627" cy="13409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15"/>
          <p:cNvGrpSpPr/>
          <p:nvPr/>
        </p:nvGrpSpPr>
        <p:grpSpPr>
          <a:xfrm>
            <a:off x="6578739" y="3433556"/>
            <a:ext cx="5130521" cy="5130521"/>
            <a:chOff x="0" y="0"/>
            <a:chExt cx="812800" cy="812800"/>
          </a:xfrm>
        </p:grpSpPr>
        <p:sp>
          <p:nvSpPr>
            <p:cNvPr id="254" name="Google Shape;254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56" name="Google Shape;256;p15"/>
          <p:cNvCxnSpPr/>
          <p:nvPr/>
        </p:nvCxnSpPr>
        <p:spPr>
          <a:xfrm>
            <a:off x="6206944" y="5998817"/>
            <a:ext cx="5874111" cy="0"/>
          </a:xfrm>
          <a:prstGeom prst="straightConnector1">
            <a:avLst/>
          </a:prstGeom>
          <a:noFill/>
          <a:ln cap="flat" cmpd="sng" w="123825">
            <a:solidFill>
              <a:srgbClr val="AECEF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p15"/>
          <p:cNvCxnSpPr/>
          <p:nvPr/>
        </p:nvCxnSpPr>
        <p:spPr>
          <a:xfrm>
            <a:off x="9144000" y="2995607"/>
            <a:ext cx="0" cy="6006420"/>
          </a:xfrm>
          <a:prstGeom prst="straightConnector1">
            <a:avLst/>
          </a:prstGeom>
          <a:noFill/>
          <a:ln cap="flat" cmpd="sng" w="123825">
            <a:solidFill>
              <a:srgbClr val="AECEF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8" name="Google Shape;258;p15"/>
          <p:cNvGrpSpPr/>
          <p:nvPr/>
        </p:nvGrpSpPr>
        <p:grpSpPr>
          <a:xfrm>
            <a:off x="7969398" y="4824215"/>
            <a:ext cx="2349203" cy="2349203"/>
            <a:chOff x="0" y="0"/>
            <a:chExt cx="812800" cy="812800"/>
          </a:xfrm>
        </p:grpSpPr>
        <p:sp>
          <p:nvSpPr>
            <p:cNvPr id="259" name="Google Shape;25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</p:sp>
        <p:sp>
          <p:nvSpPr>
            <p:cNvPr id="260" name="Google Shape;260;p15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15"/>
          <p:cNvGrpSpPr/>
          <p:nvPr/>
        </p:nvGrpSpPr>
        <p:grpSpPr>
          <a:xfrm>
            <a:off x="7212023" y="3236166"/>
            <a:ext cx="1170916" cy="1170916"/>
            <a:chOff x="0" y="0"/>
            <a:chExt cx="812800" cy="812800"/>
          </a:xfrm>
        </p:grpSpPr>
        <p:sp>
          <p:nvSpPr>
            <p:cNvPr id="262" name="Google Shape;262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5"/>
          <p:cNvGrpSpPr/>
          <p:nvPr/>
        </p:nvGrpSpPr>
        <p:grpSpPr>
          <a:xfrm>
            <a:off x="9861264" y="3236166"/>
            <a:ext cx="1170916" cy="1170916"/>
            <a:chOff x="0" y="0"/>
            <a:chExt cx="812800" cy="812800"/>
          </a:xfrm>
        </p:grpSpPr>
        <p:sp>
          <p:nvSpPr>
            <p:cNvPr id="265" name="Google Shape;26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5"/>
          <p:cNvGrpSpPr/>
          <p:nvPr/>
        </p:nvGrpSpPr>
        <p:grpSpPr>
          <a:xfrm>
            <a:off x="7212023" y="7807895"/>
            <a:ext cx="1170916" cy="1170916"/>
            <a:chOff x="0" y="0"/>
            <a:chExt cx="812800" cy="812800"/>
          </a:xfrm>
        </p:grpSpPr>
        <p:sp>
          <p:nvSpPr>
            <p:cNvPr id="268" name="Google Shape;26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5"/>
          <p:cNvGrpSpPr/>
          <p:nvPr/>
        </p:nvGrpSpPr>
        <p:grpSpPr>
          <a:xfrm>
            <a:off x="9861264" y="7807895"/>
            <a:ext cx="1170916" cy="1170916"/>
            <a:chOff x="0" y="0"/>
            <a:chExt cx="812800" cy="812800"/>
          </a:xfrm>
        </p:grpSpPr>
        <p:sp>
          <p:nvSpPr>
            <p:cNvPr id="271" name="Google Shape;271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5"/>
          <p:cNvSpPr txBox="1"/>
          <p:nvPr/>
        </p:nvSpPr>
        <p:spPr>
          <a:xfrm>
            <a:off x="1890952" y="113347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sp>
        <p:nvSpPr>
          <p:cNvPr id="274" name="Google Shape;274;p15"/>
          <p:cNvSpPr txBox="1"/>
          <p:nvPr/>
        </p:nvSpPr>
        <p:spPr>
          <a:xfrm>
            <a:off x="4223207" y="3023543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275" name="Google Shape;275;p15"/>
          <p:cNvSpPr txBox="1"/>
          <p:nvPr/>
        </p:nvSpPr>
        <p:spPr>
          <a:xfrm>
            <a:off x="438034" y="3897989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Strong brand recognition and reputation.</a:t>
            </a:r>
            <a:endParaRPr/>
          </a:p>
        </p:txBody>
      </p:sp>
      <p:sp>
        <p:nvSpPr>
          <p:cNvPr id="276" name="Google Shape;276;p15"/>
          <p:cNvSpPr txBox="1"/>
          <p:nvPr/>
        </p:nvSpPr>
        <p:spPr>
          <a:xfrm>
            <a:off x="438034" y="4313047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Variety of products.</a:t>
            </a:r>
            <a:endParaRPr/>
          </a:p>
        </p:txBody>
      </p:sp>
      <p:sp>
        <p:nvSpPr>
          <p:cNvPr id="277" name="Google Shape;277;p15"/>
          <p:cNvSpPr txBox="1"/>
          <p:nvPr/>
        </p:nvSpPr>
        <p:spPr>
          <a:xfrm>
            <a:off x="438034" y="4728105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well-developed distribution network.</a:t>
            </a:r>
            <a:endParaRPr/>
          </a:p>
        </p:txBody>
      </p:sp>
      <p:sp>
        <p:nvSpPr>
          <p:cNvPr id="278" name="Google Shape;278;p15"/>
          <p:cNvSpPr txBox="1"/>
          <p:nvPr/>
        </p:nvSpPr>
        <p:spPr>
          <a:xfrm>
            <a:off x="438034" y="5143163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Advanced technologies.</a:t>
            </a:r>
            <a:endParaRPr/>
          </a:p>
        </p:txBody>
      </p:sp>
      <p:sp>
        <p:nvSpPr>
          <p:cNvPr id="279" name="Google Shape;279;p15"/>
          <p:cNvSpPr txBox="1"/>
          <p:nvPr/>
        </p:nvSpPr>
        <p:spPr>
          <a:xfrm>
            <a:off x="3376553" y="6284625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280" name="Google Shape;280;p15"/>
          <p:cNvSpPr txBox="1"/>
          <p:nvPr/>
        </p:nvSpPr>
        <p:spPr>
          <a:xfrm>
            <a:off x="438034" y="715775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Development of new technologies.</a:t>
            </a:r>
            <a:endParaRPr/>
          </a:p>
        </p:txBody>
      </p:sp>
      <p:sp>
        <p:nvSpPr>
          <p:cNvPr id="281" name="Google Shape;281;p15"/>
          <p:cNvSpPr txBox="1"/>
          <p:nvPr/>
        </p:nvSpPr>
        <p:spPr>
          <a:xfrm>
            <a:off x="438034" y="7572808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of the range of services.</a:t>
            </a:r>
            <a:endParaRPr/>
          </a:p>
        </p:txBody>
      </p:sp>
      <p:sp>
        <p:nvSpPr>
          <p:cNvPr id="282" name="Google Shape;282;p15"/>
          <p:cNvSpPr txBox="1"/>
          <p:nvPr/>
        </p:nvSpPr>
        <p:spPr>
          <a:xfrm>
            <a:off x="438034" y="798786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Partnerships and acquisitions.</a:t>
            </a:r>
            <a:endParaRPr/>
          </a:p>
        </p:txBody>
      </p:sp>
      <p:sp>
        <p:nvSpPr>
          <p:cNvPr id="283" name="Google Shape;283;p15"/>
          <p:cNvSpPr txBox="1"/>
          <p:nvPr/>
        </p:nvSpPr>
        <p:spPr>
          <a:xfrm>
            <a:off x="438034" y="840292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into new markets.</a:t>
            </a:r>
            <a:endParaRPr/>
          </a:p>
        </p:txBody>
      </p:sp>
      <p:sp>
        <p:nvSpPr>
          <p:cNvPr id="284" name="Google Shape;284;p15"/>
          <p:cNvSpPr txBox="1"/>
          <p:nvPr/>
        </p:nvSpPr>
        <p:spPr>
          <a:xfrm>
            <a:off x="12174400" y="3023543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285" name="Google Shape;285;p15"/>
          <p:cNvSpPr txBox="1"/>
          <p:nvPr/>
        </p:nvSpPr>
        <p:spPr>
          <a:xfrm>
            <a:off x="12164280" y="6284625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286" name="Google Shape;286;p15"/>
          <p:cNvSpPr txBox="1"/>
          <p:nvPr/>
        </p:nvSpPr>
        <p:spPr>
          <a:xfrm>
            <a:off x="12185831" y="3897989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working conditions.</a:t>
            </a:r>
            <a:endParaRPr/>
          </a:p>
        </p:txBody>
      </p:sp>
      <p:sp>
        <p:nvSpPr>
          <p:cNvPr id="287" name="Google Shape;287;p15"/>
          <p:cNvSpPr txBox="1"/>
          <p:nvPr/>
        </p:nvSpPr>
        <p:spPr>
          <a:xfrm>
            <a:off x="12185831" y="4313047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Dependence on third parties.</a:t>
            </a:r>
            <a:endParaRPr/>
          </a:p>
        </p:txBody>
      </p:sp>
      <p:sp>
        <p:nvSpPr>
          <p:cNvPr id="288" name="Google Shape;288;p15"/>
          <p:cNvSpPr txBox="1"/>
          <p:nvPr/>
        </p:nvSpPr>
        <p:spPr>
          <a:xfrm>
            <a:off x="12185831" y="4728105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Regulatory control.</a:t>
            </a:r>
            <a:endParaRPr/>
          </a:p>
        </p:txBody>
      </p:sp>
      <p:sp>
        <p:nvSpPr>
          <p:cNvPr id="289" name="Google Shape;289;p15"/>
          <p:cNvSpPr txBox="1"/>
          <p:nvPr/>
        </p:nvSpPr>
        <p:spPr>
          <a:xfrm>
            <a:off x="12185831" y="5143163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delivery.</a:t>
            </a:r>
            <a:endParaRPr/>
          </a:p>
        </p:txBody>
      </p:sp>
      <p:sp>
        <p:nvSpPr>
          <p:cNvPr id="290" name="Google Shape;290;p15"/>
          <p:cNvSpPr txBox="1"/>
          <p:nvPr/>
        </p:nvSpPr>
        <p:spPr>
          <a:xfrm>
            <a:off x="12185831" y="7157750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Increase in the number of counterfeit goods.</a:t>
            </a:r>
            <a:endParaRPr/>
          </a:p>
        </p:txBody>
      </p:sp>
      <p:sp>
        <p:nvSpPr>
          <p:cNvPr id="291" name="Google Shape;291;p15"/>
          <p:cNvSpPr txBox="1"/>
          <p:nvPr/>
        </p:nvSpPr>
        <p:spPr>
          <a:xfrm>
            <a:off x="12185831" y="7572808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Intense competition.</a:t>
            </a:r>
            <a:endParaRPr/>
          </a:p>
        </p:txBody>
      </p:sp>
      <p:sp>
        <p:nvSpPr>
          <p:cNvPr id="292" name="Google Shape;292;p15"/>
          <p:cNvSpPr txBox="1"/>
          <p:nvPr/>
        </p:nvSpPr>
        <p:spPr>
          <a:xfrm>
            <a:off x="12185831" y="7987866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Supply chain issues.</a:t>
            </a:r>
            <a:endParaRPr/>
          </a:p>
        </p:txBody>
      </p:sp>
      <p:sp>
        <p:nvSpPr>
          <p:cNvPr id="293" name="Google Shape;293;p15"/>
          <p:cNvSpPr txBox="1"/>
          <p:nvPr/>
        </p:nvSpPr>
        <p:spPr>
          <a:xfrm>
            <a:off x="12185831" y="8402924"/>
            <a:ext cx="5778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Rising labor costs.</a:t>
            </a:r>
            <a:endParaRPr/>
          </a:p>
        </p:txBody>
      </p:sp>
      <p:sp>
        <p:nvSpPr>
          <p:cNvPr id="294" name="Google Shape;294;p15"/>
          <p:cNvSpPr txBox="1"/>
          <p:nvPr/>
        </p:nvSpPr>
        <p:spPr>
          <a:xfrm>
            <a:off x="7652165" y="3443799"/>
            <a:ext cx="290632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endParaRPr/>
          </a:p>
        </p:txBody>
      </p:sp>
      <p:sp>
        <p:nvSpPr>
          <p:cNvPr id="295" name="Google Shape;295;p15"/>
          <p:cNvSpPr txBox="1"/>
          <p:nvPr/>
        </p:nvSpPr>
        <p:spPr>
          <a:xfrm>
            <a:off x="10231576" y="3443799"/>
            <a:ext cx="430292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W</a:t>
            </a:r>
            <a:endParaRPr/>
          </a:p>
        </p:txBody>
      </p:sp>
      <p:sp>
        <p:nvSpPr>
          <p:cNvPr id="296" name="Google Shape;296;p15"/>
          <p:cNvSpPr txBox="1"/>
          <p:nvPr/>
        </p:nvSpPr>
        <p:spPr>
          <a:xfrm>
            <a:off x="7621983" y="8015528"/>
            <a:ext cx="350996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endParaRPr/>
          </a:p>
        </p:txBody>
      </p:sp>
      <p:sp>
        <p:nvSpPr>
          <p:cNvPr id="297" name="Google Shape;297;p15"/>
          <p:cNvSpPr txBox="1"/>
          <p:nvPr/>
        </p:nvSpPr>
        <p:spPr>
          <a:xfrm>
            <a:off x="10309561" y="8015528"/>
            <a:ext cx="274320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074095" y="4738214"/>
            <a:ext cx="714382" cy="714382"/>
          </a:xfrm>
          <a:custGeom>
            <a:rect b="b" l="l" r="r" t="t"/>
            <a:pathLst>
              <a:path extrusionOk="0" h="714382" w="714382">
                <a:moveTo>
                  <a:pt x="0" y="0"/>
                </a:moveTo>
                <a:lnTo>
                  <a:pt x="714382" y="0"/>
                </a:lnTo>
                <a:lnTo>
                  <a:pt x="714382" y="714382"/>
                </a:lnTo>
                <a:lnTo>
                  <a:pt x="0" y="714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15"/>
          <p:cNvSpPr/>
          <p:nvPr/>
        </p:nvSpPr>
        <p:spPr>
          <a:xfrm>
            <a:off x="15896314" y="8128796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69" y="0"/>
                </a:lnTo>
                <a:lnTo>
                  <a:pt x="854069" y="813695"/>
                </a:lnTo>
                <a:lnTo>
                  <a:pt x="0" y="81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15"/>
          <p:cNvSpPr/>
          <p:nvPr/>
        </p:nvSpPr>
        <p:spPr>
          <a:xfrm>
            <a:off x="16405230" y="9113941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15"/>
          <p:cNvSpPr/>
          <p:nvPr/>
        </p:nvSpPr>
        <p:spPr>
          <a:xfrm>
            <a:off x="784061" y="818902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69" y="0"/>
                </a:lnTo>
                <a:lnTo>
                  <a:pt x="854069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2" name="Google Shape;30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3475" y="4738225"/>
            <a:ext cx="7143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9271" y="6526046"/>
            <a:ext cx="813675" cy="8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59600" y="6529988"/>
            <a:ext cx="954375" cy="9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A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5155" y="5285800"/>
            <a:ext cx="1035046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24000" y="-5749342"/>
            <a:ext cx="10720723" cy="10671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p16"/>
          <p:cNvGrpSpPr/>
          <p:nvPr/>
        </p:nvGrpSpPr>
        <p:grpSpPr>
          <a:xfrm>
            <a:off x="380724" y="2608580"/>
            <a:ext cx="17526552" cy="7010291"/>
            <a:chOff x="0" y="-47625"/>
            <a:chExt cx="4616047" cy="1846332"/>
          </a:xfrm>
        </p:grpSpPr>
        <p:sp>
          <p:nvSpPr>
            <p:cNvPr id="312" name="Google Shape;312;p16"/>
            <p:cNvSpPr/>
            <p:nvPr/>
          </p:nvSpPr>
          <p:spPr>
            <a:xfrm>
              <a:off x="0" y="0"/>
              <a:ext cx="4616047" cy="1798707"/>
            </a:xfrm>
            <a:custGeom>
              <a:rect b="b" l="l" r="r" t="t"/>
              <a:pathLst>
                <a:path extrusionOk="0" h="1798707" w="4616047">
                  <a:moveTo>
                    <a:pt x="8835" y="0"/>
                  </a:moveTo>
                  <a:lnTo>
                    <a:pt x="4607212" y="0"/>
                  </a:lnTo>
                  <a:cubicBezTo>
                    <a:pt x="4609555" y="0"/>
                    <a:pt x="4611802" y="931"/>
                    <a:pt x="4613459" y="2588"/>
                  </a:cubicBezTo>
                  <a:cubicBezTo>
                    <a:pt x="4615116" y="4244"/>
                    <a:pt x="4616047" y="6491"/>
                    <a:pt x="4616047" y="8835"/>
                  </a:cubicBezTo>
                  <a:lnTo>
                    <a:pt x="4616047" y="1789872"/>
                  </a:lnTo>
                  <a:cubicBezTo>
                    <a:pt x="4616047" y="1792215"/>
                    <a:pt x="4615116" y="1794462"/>
                    <a:pt x="4613459" y="1796119"/>
                  </a:cubicBezTo>
                  <a:cubicBezTo>
                    <a:pt x="4611802" y="1797776"/>
                    <a:pt x="4609555" y="1798707"/>
                    <a:pt x="4607212" y="1798707"/>
                  </a:cubicBezTo>
                  <a:lnTo>
                    <a:pt x="8835" y="1798707"/>
                  </a:lnTo>
                  <a:cubicBezTo>
                    <a:pt x="6491" y="1798707"/>
                    <a:pt x="4244" y="1797776"/>
                    <a:pt x="2588" y="1796119"/>
                  </a:cubicBezTo>
                  <a:cubicBezTo>
                    <a:pt x="931" y="1794462"/>
                    <a:pt x="0" y="1792215"/>
                    <a:pt x="0" y="1789872"/>
                  </a:cubicBezTo>
                  <a:lnTo>
                    <a:pt x="0" y="8835"/>
                  </a:lnTo>
                  <a:cubicBezTo>
                    <a:pt x="0" y="6491"/>
                    <a:pt x="931" y="4244"/>
                    <a:pt x="2588" y="2588"/>
                  </a:cubicBezTo>
                  <a:cubicBezTo>
                    <a:pt x="4244" y="931"/>
                    <a:pt x="6491" y="0"/>
                    <a:pt x="8835" y="0"/>
                  </a:cubicBezTo>
                  <a:close/>
                </a:path>
              </a:pathLst>
            </a:custGeom>
            <a:solidFill>
              <a:srgbClr val="AEC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6"/>
            <p:cNvSpPr txBox="1"/>
            <p:nvPr/>
          </p:nvSpPr>
          <p:spPr>
            <a:xfrm>
              <a:off x="0" y="-47625"/>
              <a:ext cx="4616047" cy="1846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16"/>
          <p:cNvSpPr txBox="1"/>
          <p:nvPr/>
        </p:nvSpPr>
        <p:spPr>
          <a:xfrm>
            <a:off x="1890952" y="113347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cxnSp>
        <p:nvCxnSpPr>
          <p:cNvPr id="315" name="Google Shape;315;p16"/>
          <p:cNvCxnSpPr/>
          <p:nvPr/>
        </p:nvCxnSpPr>
        <p:spPr>
          <a:xfrm>
            <a:off x="0" y="6204139"/>
            <a:ext cx="18288000" cy="0"/>
          </a:xfrm>
          <a:prstGeom prst="straightConnector1">
            <a:avLst/>
          </a:prstGeom>
          <a:noFill/>
          <a:ln cap="flat" cmpd="sng" w="219075">
            <a:solidFill>
              <a:srgbClr val="FFFEF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p16"/>
          <p:cNvCxnSpPr/>
          <p:nvPr/>
        </p:nvCxnSpPr>
        <p:spPr>
          <a:xfrm>
            <a:off x="9144000" y="2275054"/>
            <a:ext cx="0" cy="8011946"/>
          </a:xfrm>
          <a:prstGeom prst="straightConnector1">
            <a:avLst/>
          </a:prstGeom>
          <a:noFill/>
          <a:ln cap="flat" cmpd="sng" w="219075">
            <a:solidFill>
              <a:srgbClr val="FFFEF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7" name="Google Shape;317;p16"/>
          <p:cNvSpPr txBox="1"/>
          <p:nvPr/>
        </p:nvSpPr>
        <p:spPr>
          <a:xfrm>
            <a:off x="3220205" y="3020632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318" name="Google Shape;318;p16"/>
          <p:cNvSpPr txBox="1"/>
          <p:nvPr/>
        </p:nvSpPr>
        <p:spPr>
          <a:xfrm>
            <a:off x="2796879" y="6437501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319" name="Google Shape;319;p16"/>
          <p:cNvSpPr txBox="1"/>
          <p:nvPr/>
        </p:nvSpPr>
        <p:spPr>
          <a:xfrm>
            <a:off x="12812990" y="3020632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320" name="Google Shape;320;p16"/>
          <p:cNvSpPr txBox="1"/>
          <p:nvPr/>
        </p:nvSpPr>
        <p:spPr>
          <a:xfrm>
            <a:off x="13289002" y="6437501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321" name="Google Shape;321;p16"/>
          <p:cNvSpPr txBox="1"/>
          <p:nvPr/>
        </p:nvSpPr>
        <p:spPr>
          <a:xfrm>
            <a:off x="7845112" y="4226900"/>
            <a:ext cx="653891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endParaRPr/>
          </a:p>
        </p:txBody>
      </p:sp>
      <p:sp>
        <p:nvSpPr>
          <p:cNvPr id="322" name="Google Shape;322;p16"/>
          <p:cNvSpPr txBox="1"/>
          <p:nvPr/>
        </p:nvSpPr>
        <p:spPr>
          <a:xfrm>
            <a:off x="9816702" y="4226900"/>
            <a:ext cx="968216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W</a:t>
            </a:r>
            <a:endParaRPr/>
          </a:p>
        </p:txBody>
      </p:sp>
      <p:sp>
        <p:nvSpPr>
          <p:cNvPr id="323" name="Google Shape;323;p16"/>
          <p:cNvSpPr txBox="1"/>
          <p:nvPr/>
        </p:nvSpPr>
        <p:spPr>
          <a:xfrm>
            <a:off x="7777127" y="6349305"/>
            <a:ext cx="789861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endParaRPr/>
          </a:p>
        </p:txBody>
      </p:sp>
      <p:sp>
        <p:nvSpPr>
          <p:cNvPr id="324" name="Google Shape;324;p16"/>
          <p:cNvSpPr txBox="1"/>
          <p:nvPr/>
        </p:nvSpPr>
        <p:spPr>
          <a:xfrm>
            <a:off x="9992200" y="6349305"/>
            <a:ext cx="617220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endParaRPr/>
          </a:p>
        </p:txBody>
      </p:sp>
      <p:sp>
        <p:nvSpPr>
          <p:cNvPr id="325" name="Google Shape;325;p16"/>
          <p:cNvSpPr txBox="1"/>
          <p:nvPr/>
        </p:nvSpPr>
        <p:spPr>
          <a:xfrm>
            <a:off x="2761889" y="3846132"/>
            <a:ext cx="291021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we do well?</a:t>
            </a:r>
            <a:endParaRPr/>
          </a:p>
        </p:txBody>
      </p:sp>
      <p:sp>
        <p:nvSpPr>
          <p:cNvPr id="326" name="Google Shape;326;p16"/>
          <p:cNvSpPr txBox="1"/>
          <p:nvPr/>
        </p:nvSpPr>
        <p:spPr>
          <a:xfrm>
            <a:off x="1256193" y="4370705"/>
            <a:ext cx="5921607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have our customers or partners told us they like about us?</a:t>
            </a:r>
            <a:endParaRPr/>
          </a:p>
        </p:txBody>
      </p:sp>
      <p:sp>
        <p:nvSpPr>
          <p:cNvPr id="327" name="Google Shape;327;p16"/>
          <p:cNvSpPr txBox="1"/>
          <p:nvPr/>
        </p:nvSpPr>
        <p:spPr>
          <a:xfrm>
            <a:off x="1229568" y="5291202"/>
            <a:ext cx="5974858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what areas do we outpace our competitors?</a:t>
            </a:r>
            <a:endParaRPr/>
          </a:p>
        </p:txBody>
      </p:sp>
      <p:sp>
        <p:nvSpPr>
          <p:cNvPr id="328" name="Google Shape;328;p16"/>
          <p:cNvSpPr txBox="1"/>
          <p:nvPr/>
        </p:nvSpPr>
        <p:spPr>
          <a:xfrm>
            <a:off x="11565136" y="3846132"/>
            <a:ext cx="499768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can we improve?</a:t>
            </a:r>
            <a:endParaRPr/>
          </a:p>
        </p:txBody>
      </p:sp>
      <p:sp>
        <p:nvSpPr>
          <p:cNvPr id="329" name="Google Shape;329;p16"/>
          <p:cNvSpPr txBox="1"/>
          <p:nvPr/>
        </p:nvSpPr>
        <p:spPr>
          <a:xfrm>
            <a:off x="11529800" y="4370705"/>
            <a:ext cx="5068360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our customers or partners dissatisfied with?</a:t>
            </a:r>
            <a:endParaRPr/>
          </a:p>
        </p:txBody>
      </p:sp>
      <p:sp>
        <p:nvSpPr>
          <p:cNvPr id="330" name="Google Shape;330;p16"/>
          <p:cNvSpPr txBox="1"/>
          <p:nvPr/>
        </p:nvSpPr>
        <p:spPr>
          <a:xfrm>
            <a:off x="11348082" y="5291202"/>
            <a:ext cx="543179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 we fall behind our competitors?</a:t>
            </a:r>
            <a:endParaRPr/>
          </a:p>
        </p:txBody>
      </p:sp>
      <p:sp>
        <p:nvSpPr>
          <p:cNvPr id="331" name="Google Shape;331;p16"/>
          <p:cNvSpPr txBox="1"/>
          <p:nvPr/>
        </p:nvSpPr>
        <p:spPr>
          <a:xfrm>
            <a:off x="10815257" y="8684492"/>
            <a:ext cx="649744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market trends are we unprepared for?</a:t>
            </a:r>
            <a:endParaRPr/>
          </a:p>
        </p:txBody>
      </p:sp>
      <p:sp>
        <p:nvSpPr>
          <p:cNvPr id="332" name="Google Shape;332;p16"/>
          <p:cNvSpPr txBox="1"/>
          <p:nvPr/>
        </p:nvSpPr>
        <p:spPr>
          <a:xfrm>
            <a:off x="11074895" y="7267489"/>
            <a:ext cx="5978170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is our competition doing?</a:t>
            </a:r>
            <a:endParaRPr/>
          </a:p>
        </p:txBody>
      </p:sp>
      <p:sp>
        <p:nvSpPr>
          <p:cNvPr id="333" name="Google Shape;333;p16"/>
          <p:cNvSpPr txBox="1"/>
          <p:nvPr/>
        </p:nvSpPr>
        <p:spPr>
          <a:xfrm>
            <a:off x="10446024" y="8014679"/>
            <a:ext cx="7235911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could our weaknesses leave us vulnerable?</a:t>
            </a:r>
            <a:endParaRPr/>
          </a:p>
        </p:txBody>
      </p:sp>
      <p:sp>
        <p:nvSpPr>
          <p:cNvPr id="334" name="Google Shape;334;p16"/>
          <p:cNvSpPr txBox="1"/>
          <p:nvPr/>
        </p:nvSpPr>
        <p:spPr>
          <a:xfrm>
            <a:off x="1124341" y="7267489"/>
            <a:ext cx="6185311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emerging trends can we take advantage of?</a:t>
            </a:r>
            <a:endParaRPr/>
          </a:p>
        </p:txBody>
      </p:sp>
      <p:sp>
        <p:nvSpPr>
          <p:cNvPr id="335" name="Google Shape;335;p16"/>
          <p:cNvSpPr txBox="1"/>
          <p:nvPr/>
        </p:nvSpPr>
        <p:spPr>
          <a:xfrm>
            <a:off x="1361329" y="7819417"/>
            <a:ext cx="571133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Which of our strengths might be valuable to potential partners?</a:t>
            </a:r>
            <a:endParaRPr/>
          </a:p>
        </p:txBody>
      </p:sp>
      <p:sp>
        <p:nvSpPr>
          <p:cNvPr id="336" name="Google Shape;336;p16"/>
          <p:cNvSpPr txBox="1"/>
          <p:nvPr/>
        </p:nvSpPr>
        <p:spPr>
          <a:xfrm>
            <a:off x="1382957" y="8684492"/>
            <a:ext cx="566807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adjacent markets might we tap into?</a:t>
            </a:r>
            <a:endParaRPr/>
          </a:p>
        </p:txBody>
      </p:sp>
      <p:sp>
        <p:nvSpPr>
          <p:cNvPr id="337" name="Google Shape;337;p16"/>
          <p:cNvSpPr/>
          <p:nvPr/>
        </p:nvSpPr>
        <p:spPr>
          <a:xfrm>
            <a:off x="701464" y="476213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5"/>
                </a:lnTo>
                <a:lnTo>
                  <a:pt x="0" y="81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16"/>
          <p:cNvSpPr/>
          <p:nvPr/>
        </p:nvSpPr>
        <p:spPr>
          <a:xfrm>
            <a:off x="1210380" y="1461358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6763" y="-4782125"/>
            <a:ext cx="10339872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7"/>
          <p:cNvSpPr txBox="1"/>
          <p:nvPr/>
        </p:nvSpPr>
        <p:spPr>
          <a:xfrm>
            <a:off x="1890952" y="1104900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0" y="2883642"/>
            <a:ext cx="4572000" cy="7381726"/>
            <a:chOff x="0" y="-47625"/>
            <a:chExt cx="1204148" cy="1944158"/>
          </a:xfrm>
        </p:grpSpPr>
        <p:sp>
          <p:nvSpPr>
            <p:cNvPr id="346" name="Google Shape;346;p17"/>
            <p:cNvSpPr/>
            <p:nvPr/>
          </p:nvSpPr>
          <p:spPr>
            <a:xfrm>
              <a:off x="0" y="0"/>
              <a:ext cx="1204148" cy="1896533"/>
            </a:xfrm>
            <a:custGeom>
              <a:rect b="b" l="l" r="r" t="t"/>
              <a:pathLst>
                <a:path extrusionOk="0" h="18965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1896533"/>
                  </a:lnTo>
                  <a:lnTo>
                    <a:pt x="0" y="1896533"/>
                  </a:lnTo>
                  <a:close/>
                </a:path>
              </a:pathLst>
            </a:custGeom>
            <a:solidFill>
              <a:srgbClr val="FFFEFA"/>
            </a:solidFill>
            <a:ln cap="sq" cmpd="sng" w="38100">
              <a:solidFill>
                <a:srgbClr val="AECEF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7" name="Google Shape;347;p17"/>
            <p:cNvSpPr txBox="1"/>
            <p:nvPr/>
          </p:nvSpPr>
          <p:spPr>
            <a:xfrm>
              <a:off x="0" y="-47625"/>
              <a:ext cx="1204148" cy="194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17"/>
          <p:cNvGrpSpPr/>
          <p:nvPr/>
        </p:nvGrpSpPr>
        <p:grpSpPr>
          <a:xfrm>
            <a:off x="4572000" y="2883642"/>
            <a:ext cx="4572000" cy="7381726"/>
            <a:chOff x="0" y="-47625"/>
            <a:chExt cx="1204148" cy="1944158"/>
          </a:xfrm>
        </p:grpSpPr>
        <p:sp>
          <p:nvSpPr>
            <p:cNvPr id="349" name="Google Shape;349;p17"/>
            <p:cNvSpPr/>
            <p:nvPr/>
          </p:nvSpPr>
          <p:spPr>
            <a:xfrm>
              <a:off x="0" y="0"/>
              <a:ext cx="1204148" cy="1896533"/>
            </a:xfrm>
            <a:custGeom>
              <a:rect b="b" l="l" r="r" t="t"/>
              <a:pathLst>
                <a:path extrusionOk="0" h="18965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1896533"/>
                  </a:lnTo>
                  <a:lnTo>
                    <a:pt x="0" y="1896533"/>
                  </a:lnTo>
                  <a:close/>
                </a:path>
              </a:pathLst>
            </a:custGeom>
            <a:solidFill>
              <a:srgbClr val="FFFEFA"/>
            </a:solidFill>
            <a:ln cap="sq" cmpd="sng" w="38100">
              <a:solidFill>
                <a:srgbClr val="AECEF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0" name="Google Shape;350;p17"/>
            <p:cNvSpPr txBox="1"/>
            <p:nvPr/>
          </p:nvSpPr>
          <p:spPr>
            <a:xfrm>
              <a:off x="0" y="-47625"/>
              <a:ext cx="1204148" cy="194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17"/>
          <p:cNvGrpSpPr/>
          <p:nvPr/>
        </p:nvGrpSpPr>
        <p:grpSpPr>
          <a:xfrm>
            <a:off x="9144000" y="2883642"/>
            <a:ext cx="4572000" cy="7381726"/>
            <a:chOff x="0" y="-47625"/>
            <a:chExt cx="1204148" cy="1944158"/>
          </a:xfrm>
        </p:grpSpPr>
        <p:sp>
          <p:nvSpPr>
            <p:cNvPr id="352" name="Google Shape;352;p17"/>
            <p:cNvSpPr/>
            <p:nvPr/>
          </p:nvSpPr>
          <p:spPr>
            <a:xfrm>
              <a:off x="0" y="0"/>
              <a:ext cx="1204148" cy="1896533"/>
            </a:xfrm>
            <a:custGeom>
              <a:rect b="b" l="l" r="r" t="t"/>
              <a:pathLst>
                <a:path extrusionOk="0" h="18965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1896533"/>
                  </a:lnTo>
                  <a:lnTo>
                    <a:pt x="0" y="1896533"/>
                  </a:lnTo>
                  <a:close/>
                </a:path>
              </a:pathLst>
            </a:custGeom>
            <a:solidFill>
              <a:srgbClr val="FFFEFA"/>
            </a:solidFill>
            <a:ln cap="sq" cmpd="sng" w="38100">
              <a:solidFill>
                <a:srgbClr val="AECEF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3" name="Google Shape;353;p17"/>
            <p:cNvSpPr txBox="1"/>
            <p:nvPr/>
          </p:nvSpPr>
          <p:spPr>
            <a:xfrm>
              <a:off x="0" y="-47625"/>
              <a:ext cx="1204148" cy="194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7"/>
          <p:cNvGrpSpPr/>
          <p:nvPr/>
        </p:nvGrpSpPr>
        <p:grpSpPr>
          <a:xfrm>
            <a:off x="13716000" y="2883642"/>
            <a:ext cx="4572000" cy="7381726"/>
            <a:chOff x="0" y="-47625"/>
            <a:chExt cx="1204148" cy="1944158"/>
          </a:xfrm>
        </p:grpSpPr>
        <p:sp>
          <p:nvSpPr>
            <p:cNvPr id="355" name="Google Shape;355;p17"/>
            <p:cNvSpPr/>
            <p:nvPr/>
          </p:nvSpPr>
          <p:spPr>
            <a:xfrm>
              <a:off x="0" y="0"/>
              <a:ext cx="1204148" cy="1896533"/>
            </a:xfrm>
            <a:custGeom>
              <a:rect b="b" l="l" r="r" t="t"/>
              <a:pathLst>
                <a:path extrusionOk="0" h="18965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1896533"/>
                  </a:lnTo>
                  <a:lnTo>
                    <a:pt x="0" y="1896533"/>
                  </a:lnTo>
                  <a:close/>
                </a:path>
              </a:pathLst>
            </a:custGeom>
            <a:solidFill>
              <a:srgbClr val="FFFEFA"/>
            </a:solidFill>
            <a:ln cap="sq" cmpd="sng" w="38100">
              <a:solidFill>
                <a:srgbClr val="AECEF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6" name="Google Shape;356;p17"/>
            <p:cNvSpPr txBox="1"/>
            <p:nvPr/>
          </p:nvSpPr>
          <p:spPr>
            <a:xfrm>
              <a:off x="0" y="-47625"/>
              <a:ext cx="1204148" cy="194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" name="Google Shape;357;p17"/>
          <p:cNvSpPr txBox="1"/>
          <p:nvPr/>
        </p:nvSpPr>
        <p:spPr>
          <a:xfrm>
            <a:off x="1289209" y="4540307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358" name="Google Shape;358;p17"/>
          <p:cNvSpPr txBox="1"/>
          <p:nvPr/>
        </p:nvSpPr>
        <p:spPr>
          <a:xfrm>
            <a:off x="788630" y="6597692"/>
            <a:ext cx="3554770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Strong brand recognition and reputation.</a:t>
            </a:r>
            <a:endParaRPr/>
          </a:p>
        </p:txBody>
      </p:sp>
      <p:sp>
        <p:nvSpPr>
          <p:cNvPr id="359" name="Google Shape;359;p17"/>
          <p:cNvSpPr txBox="1"/>
          <p:nvPr/>
        </p:nvSpPr>
        <p:spPr>
          <a:xfrm>
            <a:off x="788630" y="5481997"/>
            <a:ext cx="2994740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Variety of products.</a:t>
            </a:r>
            <a:endParaRPr/>
          </a:p>
        </p:txBody>
      </p:sp>
      <p:sp>
        <p:nvSpPr>
          <p:cNvPr id="360" name="Google Shape;360;p17"/>
          <p:cNvSpPr txBox="1"/>
          <p:nvPr/>
        </p:nvSpPr>
        <p:spPr>
          <a:xfrm>
            <a:off x="788630" y="8505148"/>
            <a:ext cx="3211870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well-developed distribution network.</a:t>
            </a:r>
            <a:endParaRPr/>
          </a:p>
        </p:txBody>
      </p:sp>
      <p:sp>
        <p:nvSpPr>
          <p:cNvPr id="361" name="Google Shape;361;p17"/>
          <p:cNvSpPr txBox="1"/>
          <p:nvPr/>
        </p:nvSpPr>
        <p:spPr>
          <a:xfrm>
            <a:off x="788630" y="7610910"/>
            <a:ext cx="3554770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Advanced technologies.</a:t>
            </a:r>
            <a:endParaRPr/>
          </a:p>
        </p:txBody>
      </p:sp>
      <p:sp>
        <p:nvSpPr>
          <p:cNvPr id="362" name="Google Shape;362;p17"/>
          <p:cNvSpPr txBox="1"/>
          <p:nvPr/>
        </p:nvSpPr>
        <p:spPr>
          <a:xfrm>
            <a:off x="5607010" y="4540307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363" name="Google Shape;363;p17"/>
          <p:cNvSpPr txBox="1"/>
          <p:nvPr/>
        </p:nvSpPr>
        <p:spPr>
          <a:xfrm>
            <a:off x="4835902" y="5481997"/>
            <a:ext cx="3359601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working conditions.</a:t>
            </a:r>
            <a:endParaRPr/>
          </a:p>
        </p:txBody>
      </p:sp>
      <p:sp>
        <p:nvSpPr>
          <p:cNvPr id="364" name="Google Shape;364;p17"/>
          <p:cNvSpPr txBox="1"/>
          <p:nvPr/>
        </p:nvSpPr>
        <p:spPr>
          <a:xfrm>
            <a:off x="4835902" y="6597692"/>
            <a:ext cx="4044196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Dependence on third parties.</a:t>
            </a:r>
            <a:endParaRPr/>
          </a:p>
        </p:txBody>
      </p:sp>
      <p:sp>
        <p:nvSpPr>
          <p:cNvPr id="365" name="Google Shape;365;p17"/>
          <p:cNvSpPr txBox="1"/>
          <p:nvPr/>
        </p:nvSpPr>
        <p:spPr>
          <a:xfrm>
            <a:off x="4835902" y="7610910"/>
            <a:ext cx="2818686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Regulatory control.</a:t>
            </a:r>
            <a:endParaRPr/>
          </a:p>
        </p:txBody>
      </p:sp>
      <p:sp>
        <p:nvSpPr>
          <p:cNvPr id="366" name="Google Shape;366;p17"/>
          <p:cNvSpPr txBox="1"/>
          <p:nvPr/>
        </p:nvSpPr>
        <p:spPr>
          <a:xfrm>
            <a:off x="4835902" y="8505148"/>
            <a:ext cx="3359601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Problems with delivery.</a:t>
            </a:r>
            <a:endParaRPr/>
          </a:p>
        </p:txBody>
      </p:sp>
      <p:sp>
        <p:nvSpPr>
          <p:cNvPr id="367" name="Google Shape;367;p17"/>
          <p:cNvSpPr txBox="1"/>
          <p:nvPr/>
        </p:nvSpPr>
        <p:spPr>
          <a:xfrm>
            <a:off x="10009882" y="4540307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368" name="Google Shape;368;p17"/>
          <p:cNvSpPr txBox="1"/>
          <p:nvPr/>
        </p:nvSpPr>
        <p:spPr>
          <a:xfrm>
            <a:off x="9374088" y="5481997"/>
            <a:ext cx="3633161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Development of new technologies.</a:t>
            </a:r>
            <a:endParaRPr/>
          </a:p>
        </p:txBody>
      </p:sp>
      <p:sp>
        <p:nvSpPr>
          <p:cNvPr id="369" name="Google Shape;369;p17"/>
          <p:cNvSpPr txBox="1"/>
          <p:nvPr/>
        </p:nvSpPr>
        <p:spPr>
          <a:xfrm>
            <a:off x="9374088" y="6597692"/>
            <a:ext cx="3636883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of the range of services.</a:t>
            </a:r>
            <a:endParaRPr/>
          </a:p>
        </p:txBody>
      </p:sp>
      <p:sp>
        <p:nvSpPr>
          <p:cNvPr id="370" name="Google Shape;370;p17"/>
          <p:cNvSpPr txBox="1"/>
          <p:nvPr/>
        </p:nvSpPr>
        <p:spPr>
          <a:xfrm>
            <a:off x="9374088" y="7610910"/>
            <a:ext cx="4111823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Partnerships and acquisitions.</a:t>
            </a:r>
            <a:endParaRPr/>
          </a:p>
        </p:txBody>
      </p:sp>
      <p:sp>
        <p:nvSpPr>
          <p:cNvPr id="371" name="Google Shape;371;p17"/>
          <p:cNvSpPr txBox="1"/>
          <p:nvPr/>
        </p:nvSpPr>
        <p:spPr>
          <a:xfrm>
            <a:off x="9374088" y="8505148"/>
            <a:ext cx="399454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Expansion into new markets.</a:t>
            </a:r>
            <a:endParaRPr/>
          </a:p>
        </p:txBody>
      </p:sp>
      <p:sp>
        <p:nvSpPr>
          <p:cNvPr id="372" name="Google Shape;372;p17"/>
          <p:cNvSpPr txBox="1"/>
          <p:nvPr/>
        </p:nvSpPr>
        <p:spPr>
          <a:xfrm>
            <a:off x="15227022" y="4540307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373" name="Google Shape;373;p17"/>
          <p:cNvSpPr txBox="1"/>
          <p:nvPr/>
        </p:nvSpPr>
        <p:spPr>
          <a:xfrm>
            <a:off x="13944600" y="5481997"/>
            <a:ext cx="3330076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Increase in the number of counterfeit goods.</a:t>
            </a:r>
            <a:endParaRPr/>
          </a:p>
        </p:txBody>
      </p:sp>
      <p:sp>
        <p:nvSpPr>
          <p:cNvPr id="374" name="Google Shape;374;p17"/>
          <p:cNvSpPr txBox="1"/>
          <p:nvPr/>
        </p:nvSpPr>
        <p:spPr>
          <a:xfrm>
            <a:off x="13944600" y="6597692"/>
            <a:ext cx="29927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Intense competition.</a:t>
            </a:r>
            <a:endParaRPr/>
          </a:p>
        </p:txBody>
      </p:sp>
      <p:sp>
        <p:nvSpPr>
          <p:cNvPr id="375" name="Google Shape;375;p17"/>
          <p:cNvSpPr txBox="1"/>
          <p:nvPr/>
        </p:nvSpPr>
        <p:spPr>
          <a:xfrm>
            <a:off x="13944600" y="7610910"/>
            <a:ext cx="2898458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Supply chain issues.</a:t>
            </a:r>
            <a:endParaRPr/>
          </a:p>
        </p:txBody>
      </p:sp>
      <p:sp>
        <p:nvSpPr>
          <p:cNvPr id="376" name="Google Shape;376;p17"/>
          <p:cNvSpPr txBox="1"/>
          <p:nvPr/>
        </p:nvSpPr>
        <p:spPr>
          <a:xfrm>
            <a:off x="13944600" y="8505148"/>
            <a:ext cx="267021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8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Rising labor costs.</a:t>
            </a:r>
            <a:endParaRPr/>
          </a:p>
        </p:txBody>
      </p:sp>
      <p:grpSp>
        <p:nvGrpSpPr>
          <p:cNvPr id="377" name="Google Shape;377;p17"/>
          <p:cNvGrpSpPr/>
          <p:nvPr/>
        </p:nvGrpSpPr>
        <p:grpSpPr>
          <a:xfrm>
            <a:off x="1450706" y="2629357"/>
            <a:ext cx="1670587" cy="1670587"/>
            <a:chOff x="0" y="0"/>
            <a:chExt cx="812800" cy="812800"/>
          </a:xfrm>
        </p:grpSpPr>
        <p:sp>
          <p:nvSpPr>
            <p:cNvPr id="378" name="Google Shape;37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17"/>
          <p:cNvSpPr txBox="1"/>
          <p:nvPr/>
        </p:nvSpPr>
        <p:spPr>
          <a:xfrm>
            <a:off x="1837157" y="2782962"/>
            <a:ext cx="897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endParaRPr/>
          </a:p>
        </p:txBody>
      </p:sp>
      <p:grpSp>
        <p:nvGrpSpPr>
          <p:cNvPr id="381" name="Google Shape;381;p17"/>
          <p:cNvGrpSpPr/>
          <p:nvPr/>
        </p:nvGrpSpPr>
        <p:grpSpPr>
          <a:xfrm>
            <a:off x="6022706" y="2629357"/>
            <a:ext cx="1670587" cy="1670587"/>
            <a:chOff x="0" y="0"/>
            <a:chExt cx="812800" cy="812800"/>
          </a:xfrm>
        </p:grpSpPr>
        <p:sp>
          <p:nvSpPr>
            <p:cNvPr id="382" name="Google Shape;382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17"/>
          <p:cNvSpPr txBox="1"/>
          <p:nvPr/>
        </p:nvSpPr>
        <p:spPr>
          <a:xfrm>
            <a:off x="6373892" y="2782962"/>
            <a:ext cx="968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W</a:t>
            </a:r>
            <a:endParaRPr/>
          </a:p>
        </p:txBody>
      </p:sp>
      <p:grpSp>
        <p:nvGrpSpPr>
          <p:cNvPr id="385" name="Google Shape;385;p17"/>
          <p:cNvGrpSpPr/>
          <p:nvPr/>
        </p:nvGrpSpPr>
        <p:grpSpPr>
          <a:xfrm>
            <a:off x="10594706" y="2629357"/>
            <a:ext cx="1670587" cy="1670587"/>
            <a:chOff x="0" y="0"/>
            <a:chExt cx="812800" cy="812800"/>
          </a:xfrm>
        </p:grpSpPr>
        <p:sp>
          <p:nvSpPr>
            <p:cNvPr id="386" name="Google Shape;386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17"/>
          <p:cNvSpPr txBox="1"/>
          <p:nvPr/>
        </p:nvSpPr>
        <p:spPr>
          <a:xfrm>
            <a:off x="11035070" y="2782962"/>
            <a:ext cx="789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endParaRPr/>
          </a:p>
        </p:txBody>
      </p:sp>
      <p:grpSp>
        <p:nvGrpSpPr>
          <p:cNvPr id="389" name="Google Shape;389;p17"/>
          <p:cNvGrpSpPr/>
          <p:nvPr/>
        </p:nvGrpSpPr>
        <p:grpSpPr>
          <a:xfrm>
            <a:off x="15166706" y="2629357"/>
            <a:ext cx="1670587" cy="1670587"/>
            <a:chOff x="0" y="0"/>
            <a:chExt cx="812800" cy="812800"/>
          </a:xfrm>
        </p:grpSpPr>
        <p:sp>
          <p:nvSpPr>
            <p:cNvPr id="390" name="Google Shape;39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7"/>
          <p:cNvSpPr txBox="1"/>
          <p:nvPr/>
        </p:nvSpPr>
        <p:spPr>
          <a:xfrm>
            <a:off x="15693390" y="2782962"/>
            <a:ext cx="61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FA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9182" y="-3057375"/>
            <a:ext cx="11338544" cy="1138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408175" y="740888"/>
            <a:ext cx="12553626" cy="125168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18"/>
          <p:cNvGrpSpPr/>
          <p:nvPr/>
        </p:nvGrpSpPr>
        <p:grpSpPr>
          <a:xfrm>
            <a:off x="-2065728" y="4915567"/>
            <a:ext cx="20566568" cy="2120980"/>
            <a:chOff x="0" y="-47625"/>
            <a:chExt cx="5416709" cy="558612"/>
          </a:xfrm>
        </p:grpSpPr>
        <p:sp>
          <p:nvSpPr>
            <p:cNvPr id="400" name="Google Shape;400;p18"/>
            <p:cNvSpPr/>
            <p:nvPr/>
          </p:nvSpPr>
          <p:spPr>
            <a:xfrm>
              <a:off x="0" y="0"/>
              <a:ext cx="5416709" cy="510987"/>
            </a:xfrm>
            <a:custGeom>
              <a:rect b="b" l="l" r="r" t="t"/>
              <a:pathLst>
                <a:path extrusionOk="0" h="510987" w="5416709">
                  <a:moveTo>
                    <a:pt x="7529" y="0"/>
                  </a:moveTo>
                  <a:lnTo>
                    <a:pt x="5409180" y="0"/>
                  </a:lnTo>
                  <a:cubicBezTo>
                    <a:pt x="5413338" y="0"/>
                    <a:pt x="5416709" y="3371"/>
                    <a:pt x="5416709" y="7529"/>
                  </a:cubicBezTo>
                  <a:lnTo>
                    <a:pt x="5416709" y="503458"/>
                  </a:lnTo>
                  <a:cubicBezTo>
                    <a:pt x="5416709" y="507616"/>
                    <a:pt x="5413338" y="510987"/>
                    <a:pt x="5409180" y="510987"/>
                  </a:cubicBezTo>
                  <a:lnTo>
                    <a:pt x="7529" y="510987"/>
                  </a:lnTo>
                  <a:cubicBezTo>
                    <a:pt x="3371" y="510987"/>
                    <a:pt x="0" y="507616"/>
                    <a:pt x="0" y="503458"/>
                  </a:cubicBezTo>
                  <a:lnTo>
                    <a:pt x="0" y="7529"/>
                  </a:lnTo>
                  <a:cubicBezTo>
                    <a:pt x="0" y="3371"/>
                    <a:pt x="3371" y="0"/>
                    <a:pt x="752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8"/>
            <p:cNvSpPr txBox="1"/>
            <p:nvPr/>
          </p:nvSpPr>
          <p:spPr>
            <a:xfrm>
              <a:off x="0" y="-47625"/>
              <a:ext cx="5416708" cy="558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18"/>
          <p:cNvGrpSpPr/>
          <p:nvPr/>
        </p:nvGrpSpPr>
        <p:grpSpPr>
          <a:xfrm rot="5400000">
            <a:off x="657832" y="3128071"/>
            <a:ext cx="6954797" cy="5942625"/>
            <a:chOff x="0" y="-47625"/>
            <a:chExt cx="1831716" cy="1565136"/>
          </a:xfrm>
        </p:grpSpPr>
        <p:sp>
          <p:nvSpPr>
            <p:cNvPr id="403" name="Google Shape;403;p18"/>
            <p:cNvSpPr/>
            <p:nvPr/>
          </p:nvSpPr>
          <p:spPr>
            <a:xfrm>
              <a:off x="0" y="0"/>
              <a:ext cx="1831716" cy="1517511"/>
            </a:xfrm>
            <a:custGeom>
              <a:rect b="b" l="l" r="r" t="t"/>
              <a:pathLst>
                <a:path extrusionOk="0" h="1517511" w="1831716">
                  <a:moveTo>
                    <a:pt x="22264" y="0"/>
                  </a:moveTo>
                  <a:lnTo>
                    <a:pt x="1809453" y="0"/>
                  </a:lnTo>
                  <a:cubicBezTo>
                    <a:pt x="1821748" y="0"/>
                    <a:pt x="1831716" y="9968"/>
                    <a:pt x="1831716" y="22264"/>
                  </a:cubicBezTo>
                  <a:lnTo>
                    <a:pt x="1831716" y="1495247"/>
                  </a:lnTo>
                  <a:cubicBezTo>
                    <a:pt x="1831716" y="1507543"/>
                    <a:pt x="1821748" y="1517511"/>
                    <a:pt x="1809453" y="1517511"/>
                  </a:cubicBezTo>
                  <a:lnTo>
                    <a:pt x="22264" y="1517511"/>
                  </a:lnTo>
                  <a:cubicBezTo>
                    <a:pt x="9968" y="1517511"/>
                    <a:pt x="0" y="1507543"/>
                    <a:pt x="0" y="1495247"/>
                  </a:cubicBezTo>
                  <a:lnTo>
                    <a:pt x="0" y="22264"/>
                  </a:lnTo>
                  <a:cubicBezTo>
                    <a:pt x="0" y="9968"/>
                    <a:pt x="9968" y="0"/>
                    <a:pt x="2226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8"/>
            <p:cNvSpPr txBox="1"/>
            <p:nvPr/>
          </p:nvSpPr>
          <p:spPr>
            <a:xfrm>
              <a:off x="0" y="-47625"/>
              <a:ext cx="1831716" cy="15651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p18"/>
          <p:cNvGrpSpPr/>
          <p:nvPr/>
        </p:nvGrpSpPr>
        <p:grpSpPr>
          <a:xfrm rot="5400000">
            <a:off x="10856197" y="3128071"/>
            <a:ext cx="6954797" cy="5942625"/>
            <a:chOff x="0" y="-47625"/>
            <a:chExt cx="1831716" cy="1565136"/>
          </a:xfrm>
        </p:grpSpPr>
        <p:sp>
          <p:nvSpPr>
            <p:cNvPr id="406" name="Google Shape;406;p18"/>
            <p:cNvSpPr/>
            <p:nvPr/>
          </p:nvSpPr>
          <p:spPr>
            <a:xfrm>
              <a:off x="0" y="0"/>
              <a:ext cx="1831716" cy="1517511"/>
            </a:xfrm>
            <a:custGeom>
              <a:rect b="b" l="l" r="r" t="t"/>
              <a:pathLst>
                <a:path extrusionOk="0" h="1517511" w="1831716">
                  <a:moveTo>
                    <a:pt x="22264" y="0"/>
                  </a:moveTo>
                  <a:lnTo>
                    <a:pt x="1809453" y="0"/>
                  </a:lnTo>
                  <a:cubicBezTo>
                    <a:pt x="1821748" y="0"/>
                    <a:pt x="1831716" y="9968"/>
                    <a:pt x="1831716" y="22264"/>
                  </a:cubicBezTo>
                  <a:lnTo>
                    <a:pt x="1831716" y="1495247"/>
                  </a:lnTo>
                  <a:cubicBezTo>
                    <a:pt x="1831716" y="1507543"/>
                    <a:pt x="1821748" y="1517511"/>
                    <a:pt x="1809453" y="1517511"/>
                  </a:cubicBezTo>
                  <a:lnTo>
                    <a:pt x="22264" y="1517511"/>
                  </a:lnTo>
                  <a:cubicBezTo>
                    <a:pt x="9968" y="1517511"/>
                    <a:pt x="0" y="1507543"/>
                    <a:pt x="0" y="1495247"/>
                  </a:cubicBezTo>
                  <a:lnTo>
                    <a:pt x="0" y="22264"/>
                  </a:lnTo>
                  <a:cubicBezTo>
                    <a:pt x="0" y="9968"/>
                    <a:pt x="9968" y="0"/>
                    <a:pt x="2226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8"/>
            <p:cNvSpPr txBox="1"/>
            <p:nvPr/>
          </p:nvSpPr>
          <p:spPr>
            <a:xfrm>
              <a:off x="0" y="-47625"/>
              <a:ext cx="1831716" cy="15651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8" name="Google Shape;40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1497" y="3803967"/>
            <a:ext cx="4525007" cy="452500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8"/>
          <p:cNvSpPr txBox="1"/>
          <p:nvPr/>
        </p:nvSpPr>
        <p:spPr>
          <a:xfrm>
            <a:off x="1890952" y="1133475"/>
            <a:ext cx="1450609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Amazon SWOT Analysis</a:t>
            </a:r>
            <a:endParaRPr/>
          </a:p>
        </p:txBody>
      </p:sp>
      <p:sp>
        <p:nvSpPr>
          <p:cNvPr id="410" name="Google Shape;410;p18"/>
          <p:cNvSpPr txBox="1"/>
          <p:nvPr/>
        </p:nvSpPr>
        <p:spPr>
          <a:xfrm>
            <a:off x="5996018" y="2490256"/>
            <a:ext cx="581144" cy="1368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endParaRPr/>
          </a:p>
        </p:txBody>
      </p:sp>
      <p:sp>
        <p:nvSpPr>
          <p:cNvPr id="411" name="Google Shape;411;p18"/>
          <p:cNvSpPr txBox="1"/>
          <p:nvPr/>
        </p:nvSpPr>
        <p:spPr>
          <a:xfrm>
            <a:off x="16025297" y="2490256"/>
            <a:ext cx="860584" cy="1368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</a:t>
            </a:r>
            <a:endParaRPr/>
          </a:p>
        </p:txBody>
      </p:sp>
      <p:sp>
        <p:nvSpPr>
          <p:cNvPr id="412" name="Google Shape;412;p18"/>
          <p:cNvSpPr txBox="1"/>
          <p:nvPr/>
        </p:nvSpPr>
        <p:spPr>
          <a:xfrm>
            <a:off x="5935534" y="8189303"/>
            <a:ext cx="702112" cy="1368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endParaRPr/>
          </a:p>
        </p:txBody>
      </p:sp>
      <p:sp>
        <p:nvSpPr>
          <p:cNvPr id="413" name="Google Shape;413;p18"/>
          <p:cNvSpPr txBox="1"/>
          <p:nvPr/>
        </p:nvSpPr>
        <p:spPr>
          <a:xfrm>
            <a:off x="16181268" y="8189303"/>
            <a:ext cx="548640" cy="1368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</a:t>
            </a:r>
            <a:endParaRPr/>
          </a:p>
        </p:txBody>
      </p:sp>
      <p:grpSp>
        <p:nvGrpSpPr>
          <p:cNvPr id="414" name="Google Shape;414;p18"/>
          <p:cNvGrpSpPr/>
          <p:nvPr/>
        </p:nvGrpSpPr>
        <p:grpSpPr>
          <a:xfrm>
            <a:off x="11463669" y="3779822"/>
            <a:ext cx="5778755" cy="1611872"/>
            <a:chOff x="0" y="-47625"/>
            <a:chExt cx="7705007" cy="2149162"/>
          </a:xfrm>
        </p:grpSpPr>
        <p:sp>
          <p:nvSpPr>
            <p:cNvPr id="415" name="Google Shape;415;p18"/>
            <p:cNvSpPr txBox="1"/>
            <p:nvPr/>
          </p:nvSpPr>
          <p:spPr>
            <a:xfrm>
              <a:off x="0" y="-47625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Problems with working conditions.</a:t>
              </a:r>
              <a:endParaRPr/>
            </a:p>
          </p:txBody>
        </p:sp>
        <p:sp>
          <p:nvSpPr>
            <p:cNvPr id="416" name="Google Shape;416;p18"/>
            <p:cNvSpPr txBox="1"/>
            <p:nvPr/>
          </p:nvSpPr>
          <p:spPr>
            <a:xfrm>
              <a:off x="0" y="504156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Dependence on third parties.</a:t>
              </a:r>
              <a:endParaRPr/>
            </a:p>
          </p:txBody>
        </p:sp>
        <p:sp>
          <p:nvSpPr>
            <p:cNvPr id="417" name="Google Shape;417;p18"/>
            <p:cNvSpPr txBox="1"/>
            <p:nvPr/>
          </p:nvSpPr>
          <p:spPr>
            <a:xfrm>
              <a:off x="0" y="1055938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Regulatory control.</a:t>
              </a:r>
              <a:endParaRPr/>
            </a:p>
          </p:txBody>
        </p:sp>
        <p:sp>
          <p:nvSpPr>
            <p:cNvPr id="418" name="Google Shape;418;p18"/>
            <p:cNvSpPr txBox="1"/>
            <p:nvPr/>
          </p:nvSpPr>
          <p:spPr>
            <a:xfrm>
              <a:off x="0" y="1607719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Problems with delivery.</a:t>
              </a:r>
              <a:endParaRPr/>
            </a:p>
          </p:txBody>
        </p:sp>
      </p:grpSp>
      <p:grpSp>
        <p:nvGrpSpPr>
          <p:cNvPr id="419" name="Google Shape;419;p18"/>
          <p:cNvGrpSpPr/>
          <p:nvPr/>
        </p:nvGrpSpPr>
        <p:grpSpPr>
          <a:xfrm>
            <a:off x="11463669" y="6275659"/>
            <a:ext cx="5778755" cy="2041840"/>
            <a:chOff x="0" y="-47625"/>
            <a:chExt cx="7705007" cy="2722453"/>
          </a:xfrm>
        </p:grpSpPr>
        <p:sp>
          <p:nvSpPr>
            <p:cNvPr id="420" name="Google Shape;420;p18"/>
            <p:cNvSpPr txBox="1"/>
            <p:nvPr/>
          </p:nvSpPr>
          <p:spPr>
            <a:xfrm>
              <a:off x="0" y="-47625"/>
              <a:ext cx="7705007" cy="1014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Increase in the number of counterfeit goods.</a:t>
              </a:r>
              <a:endParaRPr/>
            </a:p>
          </p:txBody>
        </p:sp>
        <p:sp>
          <p:nvSpPr>
            <p:cNvPr id="421" name="Google Shape;421;p18"/>
            <p:cNvSpPr txBox="1"/>
            <p:nvPr/>
          </p:nvSpPr>
          <p:spPr>
            <a:xfrm>
              <a:off x="0" y="1042387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Intense competition.</a:t>
              </a:r>
              <a:endParaRPr/>
            </a:p>
          </p:txBody>
        </p:sp>
        <p:sp>
          <p:nvSpPr>
            <p:cNvPr id="422" name="Google Shape;422;p18"/>
            <p:cNvSpPr txBox="1"/>
            <p:nvPr/>
          </p:nvSpPr>
          <p:spPr>
            <a:xfrm>
              <a:off x="0" y="1611698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Supply chain issues.</a:t>
              </a:r>
              <a:endParaRPr/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0" y="2181010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Rising labor costs.</a:t>
              </a:r>
              <a:endParaRPr/>
            </a:p>
          </p:txBody>
        </p:sp>
      </p:grpSp>
      <p:grpSp>
        <p:nvGrpSpPr>
          <p:cNvPr id="424" name="Google Shape;424;p18"/>
          <p:cNvGrpSpPr/>
          <p:nvPr/>
        </p:nvGrpSpPr>
        <p:grpSpPr>
          <a:xfrm>
            <a:off x="1335594" y="3617957"/>
            <a:ext cx="5778755" cy="1935602"/>
            <a:chOff x="0" y="-47625"/>
            <a:chExt cx="7705007" cy="2580802"/>
          </a:xfrm>
        </p:grpSpPr>
        <p:sp>
          <p:nvSpPr>
            <p:cNvPr id="425" name="Google Shape;425;p18"/>
            <p:cNvSpPr txBox="1"/>
            <p:nvPr/>
          </p:nvSpPr>
          <p:spPr>
            <a:xfrm>
              <a:off x="0" y="-47625"/>
              <a:ext cx="6935234" cy="1014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Strong brand recognition and reputation.</a:t>
              </a:r>
              <a:endParaRPr/>
            </a:p>
          </p:txBody>
        </p:sp>
        <p:sp>
          <p:nvSpPr>
            <p:cNvPr id="426" name="Google Shape;426;p18"/>
            <p:cNvSpPr txBox="1"/>
            <p:nvPr/>
          </p:nvSpPr>
          <p:spPr>
            <a:xfrm>
              <a:off x="0" y="995170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Variety of products.</a:t>
              </a:r>
              <a:endParaRPr/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0" y="1517264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 well-developed distribution network.</a:t>
              </a:r>
              <a:endParaRPr/>
            </a:p>
          </p:txBody>
        </p:sp>
        <p:sp>
          <p:nvSpPr>
            <p:cNvPr id="428" name="Google Shape;428;p18"/>
            <p:cNvSpPr txBox="1"/>
            <p:nvPr/>
          </p:nvSpPr>
          <p:spPr>
            <a:xfrm>
              <a:off x="0" y="2039359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Advanced technologies.</a:t>
              </a:r>
              <a:endParaRPr/>
            </a:p>
          </p:txBody>
        </p:sp>
      </p:grpSp>
      <p:grpSp>
        <p:nvGrpSpPr>
          <p:cNvPr id="429" name="Google Shape;429;p18"/>
          <p:cNvGrpSpPr/>
          <p:nvPr/>
        </p:nvGrpSpPr>
        <p:grpSpPr>
          <a:xfrm>
            <a:off x="1335594" y="6456951"/>
            <a:ext cx="5778755" cy="1679255"/>
            <a:chOff x="0" y="-47625"/>
            <a:chExt cx="7705007" cy="2239006"/>
          </a:xfrm>
        </p:grpSpPr>
        <p:sp>
          <p:nvSpPr>
            <p:cNvPr id="430" name="Google Shape;430;p18"/>
            <p:cNvSpPr txBox="1"/>
            <p:nvPr/>
          </p:nvSpPr>
          <p:spPr>
            <a:xfrm>
              <a:off x="0" y="-47625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Development of new technologies.</a:t>
              </a:r>
              <a:endParaRPr/>
            </a:p>
          </p:txBody>
        </p:sp>
        <p:sp>
          <p:nvSpPr>
            <p:cNvPr id="431" name="Google Shape;431;p18"/>
            <p:cNvSpPr txBox="1"/>
            <p:nvPr/>
          </p:nvSpPr>
          <p:spPr>
            <a:xfrm>
              <a:off x="0" y="534104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Expansion of the range of services.</a:t>
              </a:r>
              <a:endParaRPr/>
            </a:p>
          </p:txBody>
        </p:sp>
        <p:sp>
          <p:nvSpPr>
            <p:cNvPr id="432" name="Google Shape;432;p18"/>
            <p:cNvSpPr txBox="1"/>
            <p:nvPr/>
          </p:nvSpPr>
          <p:spPr>
            <a:xfrm>
              <a:off x="0" y="1115834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Partnerships and acquisitions.</a:t>
              </a:r>
              <a:endParaRPr/>
            </a:p>
          </p:txBody>
        </p:sp>
        <p:sp>
          <p:nvSpPr>
            <p:cNvPr id="433" name="Google Shape;433;p18"/>
            <p:cNvSpPr txBox="1"/>
            <p:nvPr/>
          </p:nvSpPr>
          <p:spPr>
            <a:xfrm>
              <a:off x="0" y="1697563"/>
              <a:ext cx="770500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Expansion into new markets.</a:t>
              </a:r>
              <a:endParaRPr/>
            </a:p>
          </p:txBody>
        </p:sp>
      </p:grpSp>
      <p:sp>
        <p:nvSpPr>
          <p:cNvPr id="434" name="Google Shape;434;p18"/>
          <p:cNvSpPr/>
          <p:nvPr/>
        </p:nvSpPr>
        <p:spPr>
          <a:xfrm>
            <a:off x="481524" y="495263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5"/>
                </a:lnTo>
                <a:lnTo>
                  <a:pt x="0" y="81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18"/>
          <p:cNvSpPr/>
          <p:nvPr/>
        </p:nvSpPr>
        <p:spPr>
          <a:xfrm>
            <a:off x="1210380" y="1499458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18"/>
          <p:cNvSpPr/>
          <p:nvPr/>
        </p:nvSpPr>
        <p:spPr>
          <a:xfrm>
            <a:off x="17259300" y="9034710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6"/>
                </a:lnTo>
                <a:lnTo>
                  <a:pt x="0" y="8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CEF9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9711" y="-3574275"/>
            <a:ext cx="10328076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651725" y="4178675"/>
            <a:ext cx="12279926" cy="1221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90335">
            <a:off x="1869048" y="3201037"/>
            <a:ext cx="4438819" cy="4438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19"/>
          <p:cNvGrpSpPr/>
          <p:nvPr/>
        </p:nvGrpSpPr>
        <p:grpSpPr>
          <a:xfrm>
            <a:off x="8149543" y="621257"/>
            <a:ext cx="7815890" cy="2413747"/>
            <a:chOff x="0" y="-47625"/>
            <a:chExt cx="913581" cy="282137"/>
          </a:xfrm>
        </p:grpSpPr>
        <p:sp>
          <p:nvSpPr>
            <p:cNvPr id="445" name="Google Shape;445;p19"/>
            <p:cNvSpPr/>
            <p:nvPr/>
          </p:nvSpPr>
          <p:spPr>
            <a:xfrm>
              <a:off x="0" y="0"/>
              <a:ext cx="913581" cy="234512"/>
            </a:xfrm>
            <a:custGeom>
              <a:rect b="b" l="l" r="r" t="t"/>
              <a:pathLst>
                <a:path extrusionOk="0" h="234512" w="913581">
                  <a:moveTo>
                    <a:pt x="19811" y="0"/>
                  </a:moveTo>
                  <a:lnTo>
                    <a:pt x="893770" y="0"/>
                  </a:lnTo>
                  <a:cubicBezTo>
                    <a:pt x="899024" y="0"/>
                    <a:pt x="904063" y="2087"/>
                    <a:pt x="907778" y="5802"/>
                  </a:cubicBezTo>
                  <a:cubicBezTo>
                    <a:pt x="911493" y="9518"/>
                    <a:pt x="913581" y="14557"/>
                    <a:pt x="913581" y="19811"/>
                  </a:cubicBezTo>
                  <a:lnTo>
                    <a:pt x="913581" y="214701"/>
                  </a:lnTo>
                  <a:cubicBezTo>
                    <a:pt x="913581" y="219955"/>
                    <a:pt x="911493" y="224994"/>
                    <a:pt x="907778" y="228710"/>
                  </a:cubicBezTo>
                  <a:cubicBezTo>
                    <a:pt x="904063" y="232425"/>
                    <a:pt x="899024" y="234512"/>
                    <a:pt x="893770" y="234512"/>
                  </a:cubicBezTo>
                  <a:lnTo>
                    <a:pt x="19811" y="234512"/>
                  </a:lnTo>
                  <a:cubicBezTo>
                    <a:pt x="14557" y="234512"/>
                    <a:pt x="9518" y="232425"/>
                    <a:pt x="5802" y="228710"/>
                  </a:cubicBezTo>
                  <a:cubicBezTo>
                    <a:pt x="2087" y="224994"/>
                    <a:pt x="0" y="219955"/>
                    <a:pt x="0" y="214701"/>
                  </a:cubicBezTo>
                  <a:lnTo>
                    <a:pt x="0" y="19811"/>
                  </a:lnTo>
                  <a:cubicBezTo>
                    <a:pt x="0" y="14557"/>
                    <a:pt x="2087" y="9518"/>
                    <a:pt x="5802" y="5802"/>
                  </a:cubicBezTo>
                  <a:cubicBezTo>
                    <a:pt x="9518" y="2087"/>
                    <a:pt x="14557" y="0"/>
                    <a:pt x="1981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9"/>
            <p:cNvSpPr txBox="1"/>
            <p:nvPr/>
          </p:nvSpPr>
          <p:spPr>
            <a:xfrm>
              <a:off x="0" y="-47625"/>
              <a:ext cx="913581" cy="282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7" name="Google Shape;447;p19"/>
          <p:cNvGrpSpPr/>
          <p:nvPr/>
        </p:nvGrpSpPr>
        <p:grpSpPr>
          <a:xfrm>
            <a:off x="8149543" y="2695689"/>
            <a:ext cx="7815890" cy="2413747"/>
            <a:chOff x="0" y="-47625"/>
            <a:chExt cx="913581" cy="282137"/>
          </a:xfrm>
        </p:grpSpPr>
        <p:sp>
          <p:nvSpPr>
            <p:cNvPr id="448" name="Google Shape;448;p19"/>
            <p:cNvSpPr/>
            <p:nvPr/>
          </p:nvSpPr>
          <p:spPr>
            <a:xfrm>
              <a:off x="0" y="0"/>
              <a:ext cx="913581" cy="234512"/>
            </a:xfrm>
            <a:custGeom>
              <a:rect b="b" l="l" r="r" t="t"/>
              <a:pathLst>
                <a:path extrusionOk="0" h="234512" w="913581">
                  <a:moveTo>
                    <a:pt x="19811" y="0"/>
                  </a:moveTo>
                  <a:lnTo>
                    <a:pt x="893770" y="0"/>
                  </a:lnTo>
                  <a:cubicBezTo>
                    <a:pt x="899024" y="0"/>
                    <a:pt x="904063" y="2087"/>
                    <a:pt x="907778" y="5802"/>
                  </a:cubicBezTo>
                  <a:cubicBezTo>
                    <a:pt x="911493" y="9518"/>
                    <a:pt x="913581" y="14557"/>
                    <a:pt x="913581" y="19811"/>
                  </a:cubicBezTo>
                  <a:lnTo>
                    <a:pt x="913581" y="214701"/>
                  </a:lnTo>
                  <a:cubicBezTo>
                    <a:pt x="913581" y="219955"/>
                    <a:pt x="911493" y="224994"/>
                    <a:pt x="907778" y="228710"/>
                  </a:cubicBezTo>
                  <a:cubicBezTo>
                    <a:pt x="904063" y="232425"/>
                    <a:pt x="899024" y="234512"/>
                    <a:pt x="893770" y="234512"/>
                  </a:cubicBezTo>
                  <a:lnTo>
                    <a:pt x="19811" y="234512"/>
                  </a:lnTo>
                  <a:cubicBezTo>
                    <a:pt x="14557" y="234512"/>
                    <a:pt x="9518" y="232425"/>
                    <a:pt x="5802" y="228710"/>
                  </a:cubicBezTo>
                  <a:cubicBezTo>
                    <a:pt x="2087" y="224994"/>
                    <a:pt x="0" y="219955"/>
                    <a:pt x="0" y="214701"/>
                  </a:cubicBezTo>
                  <a:lnTo>
                    <a:pt x="0" y="19811"/>
                  </a:lnTo>
                  <a:cubicBezTo>
                    <a:pt x="0" y="14557"/>
                    <a:pt x="2087" y="9518"/>
                    <a:pt x="5802" y="5802"/>
                  </a:cubicBezTo>
                  <a:cubicBezTo>
                    <a:pt x="9518" y="2087"/>
                    <a:pt x="14557" y="0"/>
                    <a:pt x="1981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9"/>
            <p:cNvSpPr txBox="1"/>
            <p:nvPr/>
          </p:nvSpPr>
          <p:spPr>
            <a:xfrm>
              <a:off x="0" y="-47625"/>
              <a:ext cx="913581" cy="282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19"/>
          <p:cNvGrpSpPr/>
          <p:nvPr/>
        </p:nvGrpSpPr>
        <p:grpSpPr>
          <a:xfrm>
            <a:off x="8149543" y="4770121"/>
            <a:ext cx="7815890" cy="2413747"/>
            <a:chOff x="0" y="-47625"/>
            <a:chExt cx="913581" cy="282137"/>
          </a:xfrm>
        </p:grpSpPr>
        <p:sp>
          <p:nvSpPr>
            <p:cNvPr id="451" name="Google Shape;451;p19"/>
            <p:cNvSpPr/>
            <p:nvPr/>
          </p:nvSpPr>
          <p:spPr>
            <a:xfrm>
              <a:off x="0" y="0"/>
              <a:ext cx="913581" cy="234512"/>
            </a:xfrm>
            <a:custGeom>
              <a:rect b="b" l="l" r="r" t="t"/>
              <a:pathLst>
                <a:path extrusionOk="0" h="234512" w="913581">
                  <a:moveTo>
                    <a:pt x="19811" y="0"/>
                  </a:moveTo>
                  <a:lnTo>
                    <a:pt x="893770" y="0"/>
                  </a:lnTo>
                  <a:cubicBezTo>
                    <a:pt x="899024" y="0"/>
                    <a:pt x="904063" y="2087"/>
                    <a:pt x="907778" y="5802"/>
                  </a:cubicBezTo>
                  <a:cubicBezTo>
                    <a:pt x="911493" y="9518"/>
                    <a:pt x="913581" y="14557"/>
                    <a:pt x="913581" y="19811"/>
                  </a:cubicBezTo>
                  <a:lnTo>
                    <a:pt x="913581" y="214701"/>
                  </a:lnTo>
                  <a:cubicBezTo>
                    <a:pt x="913581" y="219955"/>
                    <a:pt x="911493" y="224994"/>
                    <a:pt x="907778" y="228710"/>
                  </a:cubicBezTo>
                  <a:cubicBezTo>
                    <a:pt x="904063" y="232425"/>
                    <a:pt x="899024" y="234512"/>
                    <a:pt x="893770" y="234512"/>
                  </a:cubicBezTo>
                  <a:lnTo>
                    <a:pt x="19811" y="234512"/>
                  </a:lnTo>
                  <a:cubicBezTo>
                    <a:pt x="14557" y="234512"/>
                    <a:pt x="9518" y="232425"/>
                    <a:pt x="5802" y="228710"/>
                  </a:cubicBezTo>
                  <a:cubicBezTo>
                    <a:pt x="2087" y="224994"/>
                    <a:pt x="0" y="219955"/>
                    <a:pt x="0" y="214701"/>
                  </a:cubicBezTo>
                  <a:lnTo>
                    <a:pt x="0" y="19811"/>
                  </a:lnTo>
                  <a:cubicBezTo>
                    <a:pt x="0" y="14557"/>
                    <a:pt x="2087" y="9518"/>
                    <a:pt x="5802" y="5802"/>
                  </a:cubicBezTo>
                  <a:cubicBezTo>
                    <a:pt x="9518" y="2087"/>
                    <a:pt x="14557" y="0"/>
                    <a:pt x="1981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9"/>
            <p:cNvSpPr txBox="1"/>
            <p:nvPr/>
          </p:nvSpPr>
          <p:spPr>
            <a:xfrm>
              <a:off x="0" y="-47625"/>
              <a:ext cx="913581" cy="282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19"/>
          <p:cNvGrpSpPr/>
          <p:nvPr/>
        </p:nvGrpSpPr>
        <p:grpSpPr>
          <a:xfrm>
            <a:off x="8149543" y="6844553"/>
            <a:ext cx="7815890" cy="2413747"/>
            <a:chOff x="0" y="-47625"/>
            <a:chExt cx="913581" cy="282137"/>
          </a:xfrm>
        </p:grpSpPr>
        <p:sp>
          <p:nvSpPr>
            <p:cNvPr id="454" name="Google Shape;454;p19"/>
            <p:cNvSpPr/>
            <p:nvPr/>
          </p:nvSpPr>
          <p:spPr>
            <a:xfrm>
              <a:off x="0" y="0"/>
              <a:ext cx="913581" cy="234512"/>
            </a:xfrm>
            <a:custGeom>
              <a:rect b="b" l="l" r="r" t="t"/>
              <a:pathLst>
                <a:path extrusionOk="0" h="234512" w="913581">
                  <a:moveTo>
                    <a:pt x="19811" y="0"/>
                  </a:moveTo>
                  <a:lnTo>
                    <a:pt x="893770" y="0"/>
                  </a:lnTo>
                  <a:cubicBezTo>
                    <a:pt x="899024" y="0"/>
                    <a:pt x="904063" y="2087"/>
                    <a:pt x="907778" y="5802"/>
                  </a:cubicBezTo>
                  <a:cubicBezTo>
                    <a:pt x="911493" y="9518"/>
                    <a:pt x="913581" y="14557"/>
                    <a:pt x="913581" y="19811"/>
                  </a:cubicBezTo>
                  <a:lnTo>
                    <a:pt x="913581" y="214701"/>
                  </a:lnTo>
                  <a:cubicBezTo>
                    <a:pt x="913581" y="219955"/>
                    <a:pt x="911493" y="224994"/>
                    <a:pt x="907778" y="228710"/>
                  </a:cubicBezTo>
                  <a:cubicBezTo>
                    <a:pt x="904063" y="232425"/>
                    <a:pt x="899024" y="234512"/>
                    <a:pt x="893770" y="234512"/>
                  </a:cubicBezTo>
                  <a:lnTo>
                    <a:pt x="19811" y="234512"/>
                  </a:lnTo>
                  <a:cubicBezTo>
                    <a:pt x="14557" y="234512"/>
                    <a:pt x="9518" y="232425"/>
                    <a:pt x="5802" y="228710"/>
                  </a:cubicBezTo>
                  <a:cubicBezTo>
                    <a:pt x="2087" y="224994"/>
                    <a:pt x="0" y="219955"/>
                    <a:pt x="0" y="214701"/>
                  </a:cubicBezTo>
                  <a:lnTo>
                    <a:pt x="0" y="19811"/>
                  </a:lnTo>
                  <a:cubicBezTo>
                    <a:pt x="0" y="14557"/>
                    <a:pt x="2087" y="9518"/>
                    <a:pt x="5802" y="5802"/>
                  </a:cubicBezTo>
                  <a:cubicBezTo>
                    <a:pt x="9518" y="2087"/>
                    <a:pt x="14557" y="0"/>
                    <a:pt x="1981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9"/>
            <p:cNvSpPr txBox="1"/>
            <p:nvPr/>
          </p:nvSpPr>
          <p:spPr>
            <a:xfrm>
              <a:off x="0" y="-47625"/>
              <a:ext cx="913581" cy="282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6" name="Google Shape;456;p19"/>
          <p:cNvCxnSpPr/>
          <p:nvPr/>
        </p:nvCxnSpPr>
        <p:spPr>
          <a:xfrm>
            <a:off x="5941332" y="7116304"/>
            <a:ext cx="1218636" cy="972646"/>
          </a:xfrm>
          <a:prstGeom prst="straightConnector1">
            <a:avLst/>
          </a:prstGeom>
          <a:noFill/>
          <a:ln cap="flat" cmpd="sng" w="38100">
            <a:solidFill>
              <a:srgbClr val="FF7373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7" name="Google Shape;457;p19"/>
          <p:cNvCxnSpPr/>
          <p:nvPr/>
        </p:nvCxnSpPr>
        <p:spPr>
          <a:xfrm>
            <a:off x="6446127" y="6067401"/>
            <a:ext cx="1425934" cy="94289"/>
          </a:xfrm>
          <a:prstGeom prst="straightConnector1">
            <a:avLst/>
          </a:prstGeom>
          <a:noFill/>
          <a:ln cap="flat" cmpd="sng" w="38100">
            <a:solidFill>
              <a:srgbClr val="FF7373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8" name="Google Shape;458;p19"/>
          <p:cNvCxnSpPr/>
          <p:nvPr/>
        </p:nvCxnSpPr>
        <p:spPr>
          <a:xfrm flipH="1" rot="10800000">
            <a:off x="6446742" y="4454937"/>
            <a:ext cx="1424705" cy="121994"/>
          </a:xfrm>
          <a:prstGeom prst="straightConnector1">
            <a:avLst/>
          </a:prstGeom>
          <a:noFill/>
          <a:ln cap="flat" cmpd="sng" w="38100">
            <a:solidFill>
              <a:srgbClr val="FF7373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9" name="Google Shape;459;p19"/>
          <p:cNvCxnSpPr/>
          <p:nvPr/>
        </p:nvCxnSpPr>
        <p:spPr>
          <a:xfrm flipH="1" rot="10800000">
            <a:off x="6218129" y="2627893"/>
            <a:ext cx="1284785" cy="814223"/>
          </a:xfrm>
          <a:prstGeom prst="straightConnector1">
            <a:avLst/>
          </a:prstGeom>
          <a:noFill/>
          <a:ln cap="flat" cmpd="sng" w="38100">
            <a:solidFill>
              <a:srgbClr val="FF7373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0" name="Google Shape;460;p19"/>
          <p:cNvSpPr/>
          <p:nvPr/>
        </p:nvSpPr>
        <p:spPr>
          <a:xfrm>
            <a:off x="-801461" y="1507592"/>
            <a:ext cx="1602923" cy="1527148"/>
          </a:xfrm>
          <a:custGeom>
            <a:rect b="b" l="l" r="r" t="t"/>
            <a:pathLst>
              <a:path extrusionOk="0" h="1527148" w="1602923">
                <a:moveTo>
                  <a:pt x="0" y="0"/>
                </a:moveTo>
                <a:lnTo>
                  <a:pt x="1602922" y="0"/>
                </a:lnTo>
                <a:lnTo>
                  <a:pt x="1602922" y="1527148"/>
                </a:lnTo>
                <a:lnTo>
                  <a:pt x="0" y="1527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19"/>
          <p:cNvSpPr/>
          <p:nvPr/>
        </p:nvSpPr>
        <p:spPr>
          <a:xfrm>
            <a:off x="1077255" y="693897"/>
            <a:ext cx="854070" cy="813695"/>
          </a:xfrm>
          <a:custGeom>
            <a:rect b="b" l="l" r="r" t="t"/>
            <a:pathLst>
              <a:path extrusionOk="0" h="813695" w="854070">
                <a:moveTo>
                  <a:pt x="0" y="0"/>
                </a:moveTo>
                <a:lnTo>
                  <a:pt x="854070" y="0"/>
                </a:lnTo>
                <a:lnTo>
                  <a:pt x="854070" y="813695"/>
                </a:lnTo>
                <a:lnTo>
                  <a:pt x="0" y="813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19"/>
          <p:cNvSpPr/>
          <p:nvPr/>
        </p:nvSpPr>
        <p:spPr>
          <a:xfrm>
            <a:off x="15955908" y="9390117"/>
            <a:ext cx="1882770" cy="1793766"/>
          </a:xfrm>
          <a:custGeom>
            <a:rect b="b" l="l" r="r" t="t"/>
            <a:pathLst>
              <a:path extrusionOk="0" h="1793766" w="1882770">
                <a:moveTo>
                  <a:pt x="0" y="0"/>
                </a:moveTo>
                <a:lnTo>
                  <a:pt x="1882770" y="0"/>
                </a:lnTo>
                <a:lnTo>
                  <a:pt x="1882770" y="1793766"/>
                </a:lnTo>
                <a:lnTo>
                  <a:pt x="0" y="1793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19"/>
          <p:cNvSpPr/>
          <p:nvPr/>
        </p:nvSpPr>
        <p:spPr>
          <a:xfrm>
            <a:off x="9112558" y="7451388"/>
            <a:ext cx="555244" cy="555244"/>
          </a:xfrm>
          <a:custGeom>
            <a:rect b="b" l="l" r="r" t="t"/>
            <a:pathLst>
              <a:path extrusionOk="0" h="555244" w="555244">
                <a:moveTo>
                  <a:pt x="0" y="0"/>
                </a:moveTo>
                <a:lnTo>
                  <a:pt x="555244" y="0"/>
                </a:lnTo>
                <a:lnTo>
                  <a:pt x="555244" y="555243"/>
                </a:lnTo>
                <a:lnTo>
                  <a:pt x="0" y="555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19"/>
          <p:cNvSpPr txBox="1"/>
          <p:nvPr/>
        </p:nvSpPr>
        <p:spPr>
          <a:xfrm>
            <a:off x="791936" y="4325434"/>
            <a:ext cx="3985141" cy="1708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SWOT</a:t>
            </a:r>
            <a:endParaRPr/>
          </a:p>
        </p:txBody>
      </p:sp>
      <p:sp>
        <p:nvSpPr>
          <p:cNvPr id="465" name="Google Shape;465;p19"/>
          <p:cNvSpPr txBox="1"/>
          <p:nvPr/>
        </p:nvSpPr>
        <p:spPr>
          <a:xfrm>
            <a:off x="9969850" y="1175805"/>
            <a:ext cx="1993583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Strengths</a:t>
            </a:r>
            <a:endParaRPr/>
          </a:p>
        </p:txBody>
      </p:sp>
      <p:sp>
        <p:nvSpPr>
          <p:cNvPr id="466" name="Google Shape;466;p19"/>
          <p:cNvSpPr txBox="1"/>
          <p:nvPr/>
        </p:nvSpPr>
        <p:spPr>
          <a:xfrm>
            <a:off x="9969850" y="3249219"/>
            <a:ext cx="2501980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Weaknesses</a:t>
            </a:r>
            <a:endParaRPr/>
          </a:p>
        </p:txBody>
      </p:sp>
      <p:sp>
        <p:nvSpPr>
          <p:cNvPr id="467" name="Google Shape;467;p19"/>
          <p:cNvSpPr txBox="1"/>
          <p:nvPr/>
        </p:nvSpPr>
        <p:spPr>
          <a:xfrm>
            <a:off x="9969850" y="5329475"/>
            <a:ext cx="284023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Opportunities</a:t>
            </a:r>
            <a:endParaRPr/>
          </a:p>
        </p:txBody>
      </p:sp>
      <p:sp>
        <p:nvSpPr>
          <p:cNvPr id="468" name="Google Shape;468;p19"/>
          <p:cNvSpPr txBox="1"/>
          <p:nvPr/>
        </p:nvSpPr>
        <p:spPr>
          <a:xfrm>
            <a:off x="9969850" y="7409731"/>
            <a:ext cx="154995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059B"/>
                </a:solidFill>
                <a:latin typeface="Fira Sans"/>
                <a:ea typeface="Fira Sans"/>
                <a:cs typeface="Fira Sans"/>
                <a:sym typeface="Fira Sans"/>
              </a:rPr>
              <a:t>Threats</a:t>
            </a:r>
            <a:endParaRPr/>
          </a:p>
        </p:txBody>
      </p:sp>
      <p:sp>
        <p:nvSpPr>
          <p:cNvPr id="469" name="Google Shape;469;p19"/>
          <p:cNvSpPr txBox="1"/>
          <p:nvPr/>
        </p:nvSpPr>
        <p:spPr>
          <a:xfrm>
            <a:off x="8689985" y="1948738"/>
            <a:ext cx="670890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you do well? What unique resources can you draw on?</a:t>
            </a:r>
            <a:endParaRPr/>
          </a:p>
        </p:txBody>
      </p:sp>
      <p:sp>
        <p:nvSpPr>
          <p:cNvPr id="470" name="Google Shape;470;p19"/>
          <p:cNvSpPr txBox="1"/>
          <p:nvPr/>
        </p:nvSpPr>
        <p:spPr>
          <a:xfrm>
            <a:off x="8689985" y="4128620"/>
            <a:ext cx="67089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</a:t>
            </a:r>
            <a:r>
              <a:rPr lang="en-US" sz="2200">
                <a:latin typeface="Lato"/>
                <a:ea typeface="Lato"/>
                <a:cs typeface="Lato"/>
                <a:sym typeface="Lato"/>
              </a:rPr>
              <a:t>could</a:t>
            </a: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you improve? Where do you have fewer resources that others?</a:t>
            </a:r>
            <a:endParaRPr/>
          </a:p>
        </p:txBody>
      </p:sp>
      <p:sp>
        <p:nvSpPr>
          <p:cNvPr id="471" name="Google Shape;471;p19"/>
          <p:cNvSpPr txBox="1"/>
          <p:nvPr/>
        </p:nvSpPr>
        <p:spPr>
          <a:xfrm>
            <a:off x="8689985" y="6090661"/>
            <a:ext cx="670890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opportunities are open to you? What trends could you take advantage of?</a:t>
            </a:r>
            <a:endParaRPr/>
          </a:p>
        </p:txBody>
      </p:sp>
      <p:sp>
        <p:nvSpPr>
          <p:cNvPr id="472" name="Google Shape;472;p19"/>
          <p:cNvSpPr txBox="1"/>
          <p:nvPr/>
        </p:nvSpPr>
        <p:spPr>
          <a:xfrm>
            <a:off x="8689985" y="8247117"/>
            <a:ext cx="670890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threats could harm you? What is your competition doing?</a:t>
            </a:r>
            <a:endParaRPr/>
          </a:p>
        </p:txBody>
      </p:sp>
      <p:pic>
        <p:nvPicPr>
          <p:cNvPr id="473" name="Google Shape;47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18575" y="1142663"/>
            <a:ext cx="656275" cy="6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18772" y="3270050"/>
            <a:ext cx="555250" cy="5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59251" y="5394226"/>
            <a:ext cx="520975" cy="5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mazon SWOT Analysis Slides   ">
  <a:themeElements>
    <a:clrScheme name="Office">
      <a:dk1>
        <a:srgbClr val="000000"/>
      </a:dk1>
      <a:lt1>
        <a:srgbClr val="FFFFFF"/>
      </a:lt1>
      <a:dk2>
        <a:srgbClr val="38059B"/>
      </a:dk2>
      <a:lt2>
        <a:srgbClr val="AECEF9"/>
      </a:lt2>
      <a:accent1>
        <a:srgbClr val="FFFEFA"/>
      </a:accent1>
      <a:accent2>
        <a:srgbClr val="FF7373"/>
      </a:accent2>
      <a:accent3>
        <a:srgbClr val="888888"/>
      </a:accent3>
      <a:accent4>
        <a:srgbClr val="FFFFFF"/>
      </a:accent4>
      <a:accent5>
        <a:srgbClr val="38059B"/>
      </a:accent5>
      <a:accent6>
        <a:srgbClr val="AECEF9"/>
      </a:accent6>
      <a:hlink>
        <a:srgbClr val="FFFEF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