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Fredoka"/>
      <p:regular r:id="rId25"/>
      <p:bold r:id="rId26"/>
    </p:embeddedFont>
    <p:embeddedFont>
      <p:font typeface="Lato"/>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redoka-bold.fntdata"/><Relationship Id="rId25" Type="http://schemas.openxmlformats.org/officeDocument/2006/relationships/font" Target="fonts/Fredoka-regular.fntdata"/><Relationship Id="rId28" Type="http://schemas.openxmlformats.org/officeDocument/2006/relationships/font" Target="fonts/Lato-bold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4.png"/><Relationship Id="rId5"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48.png"/><Relationship Id="rId5"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37.png"/><Relationship Id="rId6" Type="http://schemas.openxmlformats.org/officeDocument/2006/relationships/image" Target="../media/image17.png"/><Relationship Id="rId7"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1.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0" Type="http://schemas.openxmlformats.org/officeDocument/2006/relationships/image" Target="../media/image62.png"/><Relationship Id="rId22" Type="http://schemas.openxmlformats.org/officeDocument/2006/relationships/image" Target="../media/image63.png"/><Relationship Id="rId21" Type="http://schemas.openxmlformats.org/officeDocument/2006/relationships/image" Target="../media/image59.png"/><Relationship Id="rId24" Type="http://schemas.openxmlformats.org/officeDocument/2006/relationships/image" Target="../media/image51.png"/><Relationship Id="rId23"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7.png"/><Relationship Id="rId9" Type="http://schemas.openxmlformats.org/officeDocument/2006/relationships/image" Target="../media/image53.png"/><Relationship Id="rId25" Type="http://schemas.openxmlformats.org/officeDocument/2006/relationships/image" Target="../media/image64.png"/><Relationship Id="rId5" Type="http://schemas.openxmlformats.org/officeDocument/2006/relationships/image" Target="../media/image47.png"/><Relationship Id="rId6" Type="http://schemas.openxmlformats.org/officeDocument/2006/relationships/image" Target="../media/image56.png"/><Relationship Id="rId7" Type="http://schemas.openxmlformats.org/officeDocument/2006/relationships/image" Target="../media/image45.png"/><Relationship Id="rId8" Type="http://schemas.openxmlformats.org/officeDocument/2006/relationships/image" Target="../media/image52.png"/><Relationship Id="rId11" Type="http://schemas.openxmlformats.org/officeDocument/2006/relationships/image" Target="../media/image61.png"/><Relationship Id="rId10" Type="http://schemas.openxmlformats.org/officeDocument/2006/relationships/image" Target="../media/image49.png"/><Relationship Id="rId13" Type="http://schemas.openxmlformats.org/officeDocument/2006/relationships/image" Target="../media/image50.png"/><Relationship Id="rId12" Type="http://schemas.openxmlformats.org/officeDocument/2006/relationships/image" Target="../media/image57.png"/><Relationship Id="rId15" Type="http://schemas.openxmlformats.org/officeDocument/2006/relationships/image" Target="../media/image54.png"/><Relationship Id="rId14" Type="http://schemas.openxmlformats.org/officeDocument/2006/relationships/image" Target="../media/image11.png"/><Relationship Id="rId17" Type="http://schemas.openxmlformats.org/officeDocument/2006/relationships/image" Target="../media/image17.png"/><Relationship Id="rId16" Type="http://schemas.openxmlformats.org/officeDocument/2006/relationships/image" Target="../media/image30.png"/><Relationship Id="rId19" Type="http://schemas.openxmlformats.org/officeDocument/2006/relationships/image" Target="../media/image32.png"/><Relationship Id="rId18"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83" name="Shape 83"/>
        <p:cNvGrpSpPr/>
        <p:nvPr/>
      </p:nvGrpSpPr>
      <p:grpSpPr>
        <a:xfrm>
          <a:off x="0" y="0"/>
          <a:ext cx="0" cy="0"/>
          <a:chOff x="0" y="0"/>
          <a:chExt cx="0" cy="0"/>
        </a:xfrm>
      </p:grpSpPr>
      <p:grpSp>
        <p:nvGrpSpPr>
          <p:cNvPr id="84" name="Google Shape;84;p13"/>
          <p:cNvGrpSpPr/>
          <p:nvPr/>
        </p:nvGrpSpPr>
        <p:grpSpPr>
          <a:xfrm>
            <a:off x="514809" y="261984"/>
            <a:ext cx="17258382" cy="8516841"/>
            <a:chOff x="0" y="-28575"/>
            <a:chExt cx="4890389" cy="2413359"/>
          </a:xfrm>
        </p:grpSpPr>
        <p:sp>
          <p:nvSpPr>
            <p:cNvPr id="85" name="Google Shape;85;p13"/>
            <p:cNvSpPr/>
            <p:nvPr/>
          </p:nvSpPr>
          <p:spPr>
            <a:xfrm>
              <a:off x="0" y="0"/>
              <a:ext cx="4890389" cy="2384784"/>
            </a:xfrm>
            <a:custGeom>
              <a:rect b="b" l="l" r="r" t="t"/>
              <a:pathLst>
                <a:path extrusionOk="0" h="2384784" w="4890389">
                  <a:moveTo>
                    <a:pt x="0" y="0"/>
                  </a:moveTo>
                  <a:lnTo>
                    <a:pt x="4890389" y="0"/>
                  </a:lnTo>
                  <a:lnTo>
                    <a:pt x="4890389" y="2384784"/>
                  </a:lnTo>
                  <a:lnTo>
                    <a:pt x="0" y="2384784"/>
                  </a:lnTo>
                  <a:close/>
                </a:path>
              </a:pathLst>
            </a:custGeom>
            <a:solidFill>
              <a:srgbClr val="F16793"/>
            </a:solidFill>
            <a:ln cap="sq" cmpd="sng" w="47625">
              <a:solidFill>
                <a:srgbClr val="000000"/>
              </a:solidFill>
              <a:prstDash val="solid"/>
              <a:miter lim="8000"/>
              <a:headEnd len="sm" w="sm" type="none"/>
              <a:tailEnd len="sm" w="sm" type="none"/>
            </a:ln>
          </p:spPr>
        </p:sp>
        <p:sp>
          <p:nvSpPr>
            <p:cNvPr id="86" name="Google Shape;86;p13"/>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p:nvPr/>
        </p:nvSpPr>
        <p:spPr>
          <a:xfrm rot="10800000">
            <a:off x="824373" y="661773"/>
            <a:ext cx="3253375" cy="3158731"/>
          </a:xfrm>
          <a:custGeom>
            <a:rect b="b" l="l" r="r" t="t"/>
            <a:pathLst>
              <a:path extrusionOk="0" h="3158731" w="3253375">
                <a:moveTo>
                  <a:pt x="0" y="0"/>
                </a:moveTo>
                <a:lnTo>
                  <a:pt x="3253375" y="0"/>
                </a:lnTo>
                <a:lnTo>
                  <a:pt x="3253375" y="3158731"/>
                </a:lnTo>
                <a:lnTo>
                  <a:pt x="0" y="3158731"/>
                </a:lnTo>
                <a:lnTo>
                  <a:pt x="0" y="0"/>
                </a:lnTo>
                <a:close/>
              </a:path>
            </a:pathLst>
          </a:custGeom>
          <a:blipFill rotWithShape="1">
            <a:blip r:embed="rId3">
              <a:alphaModFix/>
            </a:blip>
            <a:stretch>
              <a:fillRect b="0" l="0" r="0" t="0"/>
            </a:stretch>
          </a:blipFill>
          <a:ln>
            <a:noFill/>
          </a:ln>
        </p:spPr>
      </p:sp>
      <p:sp>
        <p:nvSpPr>
          <p:cNvPr id="88" name="Google Shape;88;p13"/>
          <p:cNvSpPr txBox="1"/>
          <p:nvPr/>
        </p:nvSpPr>
        <p:spPr>
          <a:xfrm>
            <a:off x="1551416" y="1634243"/>
            <a:ext cx="2096700" cy="1213800"/>
          </a:xfrm>
          <a:prstGeom prst="rect">
            <a:avLst/>
          </a:prstGeom>
          <a:noFill/>
          <a:ln>
            <a:noFill/>
          </a:ln>
        </p:spPr>
        <p:txBody>
          <a:bodyPr anchorCtr="0" anchor="t" bIns="0" lIns="0" spcFirstLastPara="1" rIns="0" wrap="square" tIns="0">
            <a:spAutoFit/>
          </a:bodyPr>
          <a:lstStyle/>
          <a:p>
            <a:pPr indent="0" lvl="0" marL="0" marR="0" rtl="0" algn="ctr">
              <a:lnSpc>
                <a:spcPct val="100025"/>
              </a:lnSpc>
              <a:spcBef>
                <a:spcPts val="0"/>
              </a:spcBef>
              <a:spcAft>
                <a:spcPts val="0"/>
              </a:spcAft>
              <a:buNone/>
            </a:pPr>
            <a:r>
              <a:rPr b="1" i="0" lang="en-US" sz="3941" u="none" cap="none" strike="noStrike">
                <a:solidFill>
                  <a:srgbClr val="000000"/>
                </a:solidFill>
                <a:latin typeface="Fredoka"/>
                <a:ea typeface="Fredoka"/>
                <a:cs typeface="Fredoka"/>
                <a:sym typeface="Fredoka"/>
              </a:rPr>
              <a:t>Protect</a:t>
            </a:r>
            <a:endParaRPr b="1"/>
          </a:p>
          <a:p>
            <a:pPr indent="0" lvl="0" marL="0" marR="0" rtl="0" algn="ctr">
              <a:lnSpc>
                <a:spcPct val="100025"/>
              </a:lnSpc>
              <a:spcBef>
                <a:spcPts val="0"/>
              </a:spcBef>
              <a:spcAft>
                <a:spcPts val="0"/>
              </a:spcAft>
              <a:buNone/>
            </a:pPr>
            <a:r>
              <a:rPr b="1" i="0" lang="en-US" sz="3941" u="none" cap="none" strike="noStrike">
                <a:solidFill>
                  <a:srgbClr val="000000"/>
                </a:solidFill>
                <a:latin typeface="Fredoka"/>
                <a:ea typeface="Fredoka"/>
                <a:cs typeface="Fredoka"/>
                <a:sym typeface="Fredoka"/>
              </a:rPr>
              <a:t>Yourself</a:t>
            </a:r>
            <a:endParaRPr b="1"/>
          </a:p>
        </p:txBody>
      </p:sp>
      <p:sp>
        <p:nvSpPr>
          <p:cNvPr id="89" name="Google Shape;89;p13"/>
          <p:cNvSpPr txBox="1"/>
          <p:nvPr/>
        </p:nvSpPr>
        <p:spPr>
          <a:xfrm>
            <a:off x="381573" y="8553259"/>
            <a:ext cx="17391618" cy="169024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9875" u="none" cap="none" strike="noStrike">
                <a:solidFill>
                  <a:srgbClr val="000000"/>
                </a:solidFill>
                <a:latin typeface="Lato"/>
                <a:ea typeface="Lato"/>
                <a:cs typeface="Lato"/>
                <a:sym typeface="Lato"/>
              </a:rPr>
              <a:t>BREAST CANCER BROCHURE</a:t>
            </a:r>
            <a:endParaRPr/>
          </a:p>
        </p:txBody>
      </p:sp>
      <p:pic>
        <p:nvPicPr>
          <p:cNvPr id="90" name="Google Shape;90;p13"/>
          <p:cNvPicPr preferRelativeResize="0"/>
          <p:nvPr/>
        </p:nvPicPr>
        <p:blipFill>
          <a:blip r:embed="rId4">
            <a:alphaModFix/>
          </a:blip>
          <a:stretch>
            <a:fillRect/>
          </a:stretch>
        </p:blipFill>
        <p:spPr>
          <a:xfrm>
            <a:off x="1939700" y="519575"/>
            <a:ext cx="15833298" cy="8202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324" name="Shape 324"/>
        <p:cNvGrpSpPr/>
        <p:nvPr/>
      </p:nvGrpSpPr>
      <p:grpSpPr>
        <a:xfrm>
          <a:off x="0" y="0"/>
          <a:ext cx="0" cy="0"/>
          <a:chOff x="0" y="0"/>
          <a:chExt cx="0" cy="0"/>
        </a:xfrm>
      </p:grpSpPr>
      <p:grpSp>
        <p:nvGrpSpPr>
          <p:cNvPr id="325" name="Google Shape;325;p22"/>
          <p:cNvGrpSpPr/>
          <p:nvPr/>
        </p:nvGrpSpPr>
        <p:grpSpPr>
          <a:xfrm>
            <a:off x="6096000" y="-330847"/>
            <a:ext cx="6096000" cy="10840197"/>
            <a:chOff x="0" y="-28575"/>
            <a:chExt cx="1605531" cy="2855031"/>
          </a:xfrm>
        </p:grpSpPr>
        <p:sp>
          <p:nvSpPr>
            <p:cNvPr id="326" name="Google Shape;326;p22"/>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327" name="Google Shape;327;p22"/>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22"/>
          <p:cNvGrpSpPr/>
          <p:nvPr/>
        </p:nvGrpSpPr>
        <p:grpSpPr>
          <a:xfrm>
            <a:off x="6238473" y="618160"/>
            <a:ext cx="5821438" cy="7239965"/>
            <a:chOff x="0" y="-28575"/>
            <a:chExt cx="1529514" cy="1902216"/>
          </a:xfrm>
        </p:grpSpPr>
        <p:sp>
          <p:nvSpPr>
            <p:cNvPr id="329" name="Google Shape;329;p22"/>
            <p:cNvSpPr/>
            <p:nvPr/>
          </p:nvSpPr>
          <p:spPr>
            <a:xfrm>
              <a:off x="0" y="0"/>
              <a:ext cx="1529514" cy="1873641"/>
            </a:xfrm>
            <a:custGeom>
              <a:rect b="b" l="l" r="r" t="t"/>
              <a:pathLst>
                <a:path extrusionOk="0" h="1873641" w="1529514">
                  <a:moveTo>
                    <a:pt x="0" y="0"/>
                  </a:moveTo>
                  <a:lnTo>
                    <a:pt x="1529514" y="0"/>
                  </a:lnTo>
                  <a:lnTo>
                    <a:pt x="1529514" y="1873641"/>
                  </a:lnTo>
                  <a:lnTo>
                    <a:pt x="0" y="1873641"/>
                  </a:lnTo>
                  <a:close/>
                </a:path>
              </a:pathLst>
            </a:custGeom>
            <a:solidFill>
              <a:srgbClr val="F16793"/>
            </a:solidFill>
            <a:ln cap="sq" cmpd="sng" w="47625">
              <a:solidFill>
                <a:srgbClr val="000000"/>
              </a:solidFill>
              <a:prstDash val="solid"/>
              <a:miter lim="8000"/>
              <a:headEnd len="sm" w="sm" type="none"/>
              <a:tailEnd len="sm" w="sm" type="none"/>
            </a:ln>
          </p:spPr>
        </p:sp>
        <p:sp>
          <p:nvSpPr>
            <p:cNvPr id="330" name="Google Shape;330;p22"/>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22"/>
          <p:cNvGrpSpPr/>
          <p:nvPr/>
        </p:nvGrpSpPr>
        <p:grpSpPr>
          <a:xfrm>
            <a:off x="6238473" y="367670"/>
            <a:ext cx="5821438" cy="3202332"/>
            <a:chOff x="0" y="-28575"/>
            <a:chExt cx="1529514" cy="841375"/>
          </a:xfrm>
        </p:grpSpPr>
        <p:sp>
          <p:nvSpPr>
            <p:cNvPr id="332" name="Google Shape;332;p22"/>
            <p:cNvSpPr/>
            <p:nvPr/>
          </p:nvSpPr>
          <p:spPr>
            <a:xfrm>
              <a:off x="0" y="0"/>
              <a:ext cx="1529514" cy="320847"/>
            </a:xfrm>
            <a:custGeom>
              <a:rect b="b" l="l" r="r" t="t"/>
              <a:pathLst>
                <a:path extrusionOk="0" h="320847" w="1529514">
                  <a:moveTo>
                    <a:pt x="0" y="0"/>
                  </a:moveTo>
                  <a:lnTo>
                    <a:pt x="1529514" y="0"/>
                  </a:lnTo>
                  <a:lnTo>
                    <a:pt x="1529514" y="320847"/>
                  </a:lnTo>
                  <a:lnTo>
                    <a:pt x="0" y="320847"/>
                  </a:lnTo>
                  <a:close/>
                </a:path>
              </a:pathLst>
            </a:custGeom>
            <a:solidFill>
              <a:srgbClr val="7D80DA"/>
            </a:solidFill>
            <a:ln cap="sq" cmpd="sng" w="47625">
              <a:solidFill>
                <a:srgbClr val="191919"/>
              </a:solidFill>
              <a:prstDash val="solid"/>
              <a:miter lim="8000"/>
              <a:headEnd len="sm" w="sm" type="none"/>
              <a:tailEnd len="sm" w="sm" type="none"/>
            </a:ln>
          </p:spPr>
        </p:sp>
        <p:sp>
          <p:nvSpPr>
            <p:cNvPr id="333" name="Google Shape;333;p22"/>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22"/>
          <p:cNvGrpSpPr/>
          <p:nvPr/>
        </p:nvGrpSpPr>
        <p:grpSpPr>
          <a:xfrm>
            <a:off x="12370276" y="1357596"/>
            <a:ext cx="5739449" cy="5643279"/>
            <a:chOff x="0" y="-28575"/>
            <a:chExt cx="1626348" cy="1599097"/>
          </a:xfrm>
        </p:grpSpPr>
        <p:sp>
          <p:nvSpPr>
            <p:cNvPr id="335" name="Google Shape;335;p22"/>
            <p:cNvSpPr/>
            <p:nvPr/>
          </p:nvSpPr>
          <p:spPr>
            <a:xfrm>
              <a:off x="0" y="0"/>
              <a:ext cx="1626348" cy="1570522"/>
            </a:xfrm>
            <a:custGeom>
              <a:rect b="b" l="l" r="r" t="t"/>
              <a:pathLst>
                <a:path extrusionOk="0" h="1570522" w="1626348">
                  <a:moveTo>
                    <a:pt x="0" y="0"/>
                  </a:moveTo>
                  <a:lnTo>
                    <a:pt x="1626348" y="0"/>
                  </a:lnTo>
                  <a:lnTo>
                    <a:pt x="1626348" y="1570522"/>
                  </a:lnTo>
                  <a:lnTo>
                    <a:pt x="0" y="1570522"/>
                  </a:lnTo>
                  <a:close/>
                </a:path>
              </a:pathLst>
            </a:custGeom>
            <a:solidFill>
              <a:srgbClr val="F16793"/>
            </a:solidFill>
            <a:ln cap="sq" cmpd="sng" w="47625">
              <a:solidFill>
                <a:srgbClr val="000000"/>
              </a:solidFill>
              <a:prstDash val="solid"/>
              <a:miter lim="8000"/>
              <a:headEnd len="sm" w="sm" type="none"/>
              <a:tailEnd len="sm" w="sm" type="none"/>
            </a:ln>
          </p:spPr>
        </p:sp>
        <p:sp>
          <p:nvSpPr>
            <p:cNvPr id="336" name="Google Shape;336;p22"/>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p22"/>
          <p:cNvSpPr txBox="1"/>
          <p:nvPr/>
        </p:nvSpPr>
        <p:spPr>
          <a:xfrm>
            <a:off x="6228089" y="1815465"/>
            <a:ext cx="5650846" cy="399034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Lumpectomy removes the tumor while preserving breast tissue.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Mastectomy involves removing the entire breast.</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Reconstruction can restore breast shape after surgery.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338" name="Google Shape;338;p22"/>
          <p:cNvSpPr/>
          <p:nvPr/>
        </p:nvSpPr>
        <p:spPr>
          <a:xfrm flipH="1">
            <a:off x="12370276" y="369520"/>
            <a:ext cx="2709853" cy="2478284"/>
          </a:xfrm>
          <a:custGeom>
            <a:rect b="b" l="l" r="r" t="t"/>
            <a:pathLst>
              <a:path extrusionOk="0" h="2478284" w="2709853">
                <a:moveTo>
                  <a:pt x="2709853" y="0"/>
                </a:moveTo>
                <a:lnTo>
                  <a:pt x="0" y="0"/>
                </a:lnTo>
                <a:lnTo>
                  <a:pt x="0" y="2478284"/>
                </a:lnTo>
                <a:lnTo>
                  <a:pt x="2709853" y="2478284"/>
                </a:lnTo>
                <a:lnTo>
                  <a:pt x="2709853" y="0"/>
                </a:lnTo>
                <a:close/>
              </a:path>
            </a:pathLst>
          </a:custGeom>
          <a:blipFill rotWithShape="1">
            <a:blip r:embed="rId3">
              <a:alphaModFix/>
            </a:blip>
            <a:stretch>
              <a:fillRect b="0" l="0" r="0" t="0"/>
            </a:stretch>
          </a:blipFill>
          <a:ln>
            <a:noFill/>
          </a:ln>
        </p:spPr>
      </p:sp>
      <p:grpSp>
        <p:nvGrpSpPr>
          <p:cNvPr id="339" name="Google Shape;339;p22"/>
          <p:cNvGrpSpPr/>
          <p:nvPr/>
        </p:nvGrpSpPr>
        <p:grpSpPr>
          <a:xfrm>
            <a:off x="175576" y="375586"/>
            <a:ext cx="5739449" cy="5933070"/>
            <a:chOff x="0" y="-28575"/>
            <a:chExt cx="1626348" cy="1681213"/>
          </a:xfrm>
        </p:grpSpPr>
        <p:sp>
          <p:nvSpPr>
            <p:cNvPr id="340" name="Google Shape;340;p22"/>
            <p:cNvSpPr/>
            <p:nvPr/>
          </p:nvSpPr>
          <p:spPr>
            <a:xfrm>
              <a:off x="0" y="0"/>
              <a:ext cx="1626348" cy="1652638"/>
            </a:xfrm>
            <a:custGeom>
              <a:rect b="b" l="l" r="r" t="t"/>
              <a:pathLst>
                <a:path extrusionOk="0" h="1652638" w="1626348">
                  <a:moveTo>
                    <a:pt x="0" y="0"/>
                  </a:moveTo>
                  <a:lnTo>
                    <a:pt x="1626348" y="0"/>
                  </a:lnTo>
                  <a:lnTo>
                    <a:pt x="1626348" y="1652638"/>
                  </a:lnTo>
                  <a:lnTo>
                    <a:pt x="0" y="1652638"/>
                  </a:lnTo>
                  <a:close/>
                </a:path>
              </a:pathLst>
            </a:custGeom>
            <a:solidFill>
              <a:srgbClr val="F16793"/>
            </a:solidFill>
            <a:ln cap="sq" cmpd="sng" w="47625">
              <a:solidFill>
                <a:srgbClr val="000000"/>
              </a:solidFill>
              <a:prstDash val="solid"/>
              <a:miter lim="8000"/>
              <a:headEnd len="sm" w="sm" type="none"/>
              <a:tailEnd len="sm" w="sm" type="none"/>
            </a:ln>
          </p:spPr>
        </p:sp>
        <p:sp>
          <p:nvSpPr>
            <p:cNvPr id="341" name="Google Shape;341;p22"/>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2"/>
          <p:cNvSpPr/>
          <p:nvPr/>
        </p:nvSpPr>
        <p:spPr>
          <a:xfrm>
            <a:off x="92051" y="211520"/>
            <a:ext cx="3085179" cy="1972621"/>
          </a:xfrm>
          <a:custGeom>
            <a:rect b="b" l="l" r="r" t="t"/>
            <a:pathLst>
              <a:path extrusionOk="0" h="1972621" w="3085179">
                <a:moveTo>
                  <a:pt x="0" y="0"/>
                </a:moveTo>
                <a:lnTo>
                  <a:pt x="3085179" y="0"/>
                </a:lnTo>
                <a:lnTo>
                  <a:pt x="3085179" y="1972621"/>
                </a:lnTo>
                <a:lnTo>
                  <a:pt x="0" y="1972621"/>
                </a:lnTo>
                <a:lnTo>
                  <a:pt x="0" y="0"/>
                </a:lnTo>
                <a:close/>
              </a:path>
            </a:pathLst>
          </a:custGeom>
          <a:blipFill rotWithShape="1">
            <a:blip r:embed="rId4">
              <a:alphaModFix/>
            </a:blip>
            <a:stretch>
              <a:fillRect b="0" l="0" r="0" t="0"/>
            </a:stretch>
          </a:blipFill>
          <a:ln>
            <a:noFill/>
          </a:ln>
        </p:spPr>
      </p:sp>
      <p:sp>
        <p:nvSpPr>
          <p:cNvPr id="343" name="Google Shape;343;p22"/>
          <p:cNvSpPr txBox="1"/>
          <p:nvPr/>
        </p:nvSpPr>
        <p:spPr>
          <a:xfrm>
            <a:off x="136020" y="6813481"/>
            <a:ext cx="5831821"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MEDICAL THERAPY</a:t>
            </a:r>
            <a:endParaRPr/>
          </a:p>
        </p:txBody>
      </p:sp>
      <p:sp>
        <p:nvSpPr>
          <p:cNvPr id="344" name="Google Shape;344;p22"/>
          <p:cNvSpPr txBox="1"/>
          <p:nvPr/>
        </p:nvSpPr>
        <p:spPr>
          <a:xfrm>
            <a:off x="226508" y="7820025"/>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Chemotherapy uses drugs to target and destroy cancer cells.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Radiation therapy targets cancer cells with high-energy rays.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Hormone therapy blocks hormones that fuel certain types of breast cancer.</a:t>
            </a:r>
            <a:endParaRPr/>
          </a:p>
        </p:txBody>
      </p:sp>
      <p:sp>
        <p:nvSpPr>
          <p:cNvPr id="345" name="Google Shape;345;p22"/>
          <p:cNvSpPr txBox="1"/>
          <p:nvPr/>
        </p:nvSpPr>
        <p:spPr>
          <a:xfrm>
            <a:off x="12370276" y="7210383"/>
            <a:ext cx="5739449" cy="282325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304" u="none" cap="none" strike="noStrike">
                <a:solidFill>
                  <a:srgbClr val="000000"/>
                </a:solidFill>
                <a:latin typeface="Lato"/>
                <a:ea typeface="Lato"/>
                <a:cs typeface="Lato"/>
                <a:sym typeface="Lato"/>
              </a:rPr>
              <a:t>BREAST</a:t>
            </a:r>
            <a:endParaRPr/>
          </a:p>
          <a:p>
            <a:pPr indent="0" lvl="0" marL="0" marR="0" rtl="0" algn="ctr">
              <a:lnSpc>
                <a:spcPct val="100000"/>
              </a:lnSpc>
              <a:spcBef>
                <a:spcPts val="0"/>
              </a:spcBef>
              <a:spcAft>
                <a:spcPts val="0"/>
              </a:spcAft>
              <a:buNone/>
            </a:pPr>
            <a:r>
              <a:rPr b="1" i="0" lang="en-US" sz="7304" u="none" cap="none" strike="noStrike">
                <a:solidFill>
                  <a:srgbClr val="000000"/>
                </a:solidFill>
                <a:latin typeface="Lato"/>
                <a:ea typeface="Lato"/>
                <a:cs typeface="Lato"/>
                <a:sym typeface="Lato"/>
              </a:rPr>
              <a:t>CANCER</a:t>
            </a:r>
            <a:endParaRPr/>
          </a:p>
          <a:p>
            <a:pPr indent="0" lvl="0" marL="0" marR="0" rtl="0" algn="ctr">
              <a:lnSpc>
                <a:spcPct val="100000"/>
              </a:lnSpc>
              <a:spcBef>
                <a:spcPts val="0"/>
              </a:spcBef>
              <a:spcAft>
                <a:spcPts val="0"/>
              </a:spcAft>
              <a:buNone/>
            </a:pPr>
            <a:r>
              <a:rPr b="1" i="0" lang="en-US" sz="7304" u="none" cap="none" strike="noStrike">
                <a:solidFill>
                  <a:srgbClr val="000000"/>
                </a:solidFill>
                <a:latin typeface="Lato"/>
                <a:ea typeface="Lato"/>
                <a:cs typeface="Lato"/>
                <a:sym typeface="Lato"/>
              </a:rPr>
              <a:t>TREATMENT</a:t>
            </a:r>
            <a:endParaRPr/>
          </a:p>
        </p:txBody>
      </p:sp>
      <p:sp>
        <p:nvSpPr>
          <p:cNvPr id="346" name="Google Shape;346;p22"/>
          <p:cNvSpPr txBox="1"/>
          <p:nvPr/>
        </p:nvSpPr>
        <p:spPr>
          <a:xfrm>
            <a:off x="6419448" y="812643"/>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SURGERY</a:t>
            </a:r>
            <a:endParaRPr/>
          </a:p>
        </p:txBody>
      </p:sp>
      <p:sp>
        <p:nvSpPr>
          <p:cNvPr id="347" name="Google Shape;347;p22"/>
          <p:cNvSpPr txBox="1"/>
          <p:nvPr/>
        </p:nvSpPr>
        <p:spPr>
          <a:xfrm>
            <a:off x="6228089" y="8374719"/>
            <a:ext cx="5831821"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contact us for more info:</a:t>
            </a:r>
            <a:endParaRPr/>
          </a:p>
        </p:txBody>
      </p:sp>
      <p:sp>
        <p:nvSpPr>
          <p:cNvPr id="348" name="Google Shape;348;p22"/>
          <p:cNvSpPr txBox="1"/>
          <p:nvPr/>
        </p:nvSpPr>
        <p:spPr>
          <a:xfrm>
            <a:off x="6228089" y="8934450"/>
            <a:ext cx="5831821" cy="98996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telephone: 555-5555</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website: www.reallygreatsite.com</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email: reallygreat@site.com  </a:t>
            </a:r>
            <a:endParaRPr/>
          </a:p>
        </p:txBody>
      </p:sp>
      <p:sp>
        <p:nvSpPr>
          <p:cNvPr id="349" name="Google Shape;349;p22"/>
          <p:cNvSpPr txBox="1"/>
          <p:nvPr/>
        </p:nvSpPr>
        <p:spPr>
          <a:xfrm>
            <a:off x="13120679" y="1314952"/>
            <a:ext cx="1499700" cy="58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816" u="none" cap="none" strike="noStrike">
                <a:solidFill>
                  <a:srgbClr val="000000"/>
                </a:solidFill>
                <a:latin typeface="Fredoka"/>
                <a:ea typeface="Fredoka"/>
                <a:cs typeface="Fredoka"/>
                <a:sym typeface="Fredoka"/>
              </a:rPr>
              <a:t>HOPE</a:t>
            </a:r>
            <a:endParaRPr b="1"/>
          </a:p>
        </p:txBody>
      </p:sp>
      <p:sp>
        <p:nvSpPr>
          <p:cNvPr id="350" name="Google Shape;350;p22"/>
          <p:cNvSpPr txBox="1"/>
          <p:nvPr/>
        </p:nvSpPr>
        <p:spPr>
          <a:xfrm>
            <a:off x="260229" y="524053"/>
            <a:ext cx="2481600" cy="10803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2924" u="none" cap="none" strike="noStrike">
                <a:solidFill>
                  <a:srgbClr val="000000"/>
                </a:solidFill>
                <a:latin typeface="Fredoka"/>
                <a:ea typeface="Fredoka"/>
                <a:cs typeface="Fredoka"/>
                <a:sym typeface="Fredoka"/>
              </a:rPr>
              <a:t>Cancer is a word, not a sentence</a:t>
            </a:r>
            <a:endParaRPr b="1"/>
          </a:p>
        </p:txBody>
      </p:sp>
      <p:pic>
        <p:nvPicPr>
          <p:cNvPr id="351" name="Google Shape;351;p22"/>
          <p:cNvPicPr preferRelativeResize="0"/>
          <p:nvPr/>
        </p:nvPicPr>
        <p:blipFill>
          <a:blip r:embed="rId5">
            <a:alphaModFix/>
          </a:blip>
          <a:stretch>
            <a:fillRect/>
          </a:stretch>
        </p:blipFill>
        <p:spPr>
          <a:xfrm>
            <a:off x="1938786" y="121850"/>
            <a:ext cx="3978978" cy="6186749"/>
          </a:xfrm>
          <a:prstGeom prst="rect">
            <a:avLst/>
          </a:prstGeom>
          <a:noFill/>
          <a:ln>
            <a:noFill/>
          </a:ln>
        </p:spPr>
      </p:pic>
      <p:pic>
        <p:nvPicPr>
          <p:cNvPr id="352" name="Google Shape;352;p22"/>
          <p:cNvPicPr preferRelativeResize="0"/>
          <p:nvPr/>
        </p:nvPicPr>
        <p:blipFill>
          <a:blip r:embed="rId6">
            <a:alphaModFix/>
          </a:blip>
          <a:stretch>
            <a:fillRect/>
          </a:stretch>
        </p:blipFill>
        <p:spPr>
          <a:xfrm>
            <a:off x="12458825" y="3350266"/>
            <a:ext cx="5650826" cy="3469559"/>
          </a:xfrm>
          <a:prstGeom prst="rect">
            <a:avLst/>
          </a:prstGeom>
          <a:noFill/>
          <a:ln>
            <a:noFill/>
          </a:ln>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356" name="Shape 356"/>
        <p:cNvGrpSpPr/>
        <p:nvPr/>
      </p:nvGrpSpPr>
      <p:grpSpPr>
        <a:xfrm>
          <a:off x="0" y="0"/>
          <a:ext cx="0" cy="0"/>
          <a:chOff x="0" y="0"/>
          <a:chExt cx="0" cy="0"/>
        </a:xfrm>
      </p:grpSpPr>
      <p:grpSp>
        <p:nvGrpSpPr>
          <p:cNvPr id="357" name="Google Shape;357;p23"/>
          <p:cNvGrpSpPr/>
          <p:nvPr/>
        </p:nvGrpSpPr>
        <p:grpSpPr>
          <a:xfrm>
            <a:off x="514809" y="323227"/>
            <a:ext cx="17258382" cy="9539703"/>
            <a:chOff x="0" y="-28575"/>
            <a:chExt cx="4890389" cy="2703200"/>
          </a:xfrm>
        </p:grpSpPr>
        <p:sp>
          <p:nvSpPr>
            <p:cNvPr id="358" name="Google Shape;358;p23"/>
            <p:cNvSpPr/>
            <p:nvPr/>
          </p:nvSpPr>
          <p:spPr>
            <a:xfrm>
              <a:off x="0" y="0"/>
              <a:ext cx="4890389" cy="2674625"/>
            </a:xfrm>
            <a:custGeom>
              <a:rect b="b" l="l" r="r" t="t"/>
              <a:pathLst>
                <a:path extrusionOk="0" h="2674625" w="4890389">
                  <a:moveTo>
                    <a:pt x="0" y="0"/>
                  </a:moveTo>
                  <a:lnTo>
                    <a:pt x="4890389" y="0"/>
                  </a:lnTo>
                  <a:lnTo>
                    <a:pt x="4890389" y="2674625"/>
                  </a:lnTo>
                  <a:lnTo>
                    <a:pt x="0" y="2674625"/>
                  </a:lnTo>
                  <a:close/>
                </a:path>
              </a:pathLst>
            </a:custGeom>
            <a:solidFill>
              <a:srgbClr val="F16793"/>
            </a:solidFill>
            <a:ln cap="sq" cmpd="sng" w="47625">
              <a:solidFill>
                <a:srgbClr val="000000"/>
              </a:solidFill>
              <a:prstDash val="solid"/>
              <a:miter lim="8000"/>
              <a:headEnd len="sm" w="sm" type="none"/>
              <a:tailEnd len="sm" w="sm" type="none"/>
            </a:ln>
          </p:spPr>
        </p:sp>
        <p:sp>
          <p:nvSpPr>
            <p:cNvPr id="359" name="Google Shape;359;p23"/>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3"/>
          <p:cNvSpPr/>
          <p:nvPr/>
        </p:nvSpPr>
        <p:spPr>
          <a:xfrm flipH="1">
            <a:off x="0" y="7181835"/>
            <a:ext cx="3198203" cy="3105165"/>
          </a:xfrm>
          <a:custGeom>
            <a:rect b="b" l="l" r="r" t="t"/>
            <a:pathLst>
              <a:path extrusionOk="0" h="3105165" w="3198203">
                <a:moveTo>
                  <a:pt x="3198203" y="0"/>
                </a:moveTo>
                <a:lnTo>
                  <a:pt x="0" y="0"/>
                </a:lnTo>
                <a:lnTo>
                  <a:pt x="0" y="3105165"/>
                </a:lnTo>
                <a:lnTo>
                  <a:pt x="3198203" y="3105165"/>
                </a:lnTo>
                <a:lnTo>
                  <a:pt x="3198203" y="0"/>
                </a:lnTo>
                <a:close/>
              </a:path>
            </a:pathLst>
          </a:custGeom>
          <a:blipFill rotWithShape="1">
            <a:blip r:embed="rId3">
              <a:alphaModFix/>
            </a:blip>
            <a:stretch>
              <a:fillRect b="0" l="0" r="0" t="0"/>
            </a:stretch>
          </a:blipFill>
          <a:ln>
            <a:noFill/>
          </a:ln>
        </p:spPr>
      </p:sp>
      <p:sp>
        <p:nvSpPr>
          <p:cNvPr id="361" name="Google Shape;361;p23"/>
          <p:cNvSpPr txBox="1"/>
          <p:nvPr/>
        </p:nvSpPr>
        <p:spPr>
          <a:xfrm>
            <a:off x="1028700" y="1114425"/>
            <a:ext cx="9007980"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COMPREHENSIVE TREATMENT</a:t>
            </a:r>
            <a:endParaRPr/>
          </a:p>
        </p:txBody>
      </p:sp>
      <p:sp>
        <p:nvSpPr>
          <p:cNvPr id="362" name="Google Shape;362;p23"/>
          <p:cNvSpPr txBox="1"/>
          <p:nvPr/>
        </p:nvSpPr>
        <p:spPr>
          <a:xfrm>
            <a:off x="1028700" y="2346914"/>
            <a:ext cx="7296672" cy="3656965"/>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Breast cancer treatment often involves a combination of therapies.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Your medical team will create a personalized plan.</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Treatment aims to remove or control cancer while preserving quality of life.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a:p>
        </p:txBody>
      </p:sp>
      <p:sp>
        <p:nvSpPr>
          <p:cNvPr id="363" name="Google Shape;363;p23"/>
          <p:cNvSpPr txBox="1"/>
          <p:nvPr/>
        </p:nvSpPr>
        <p:spPr>
          <a:xfrm>
            <a:off x="467184" y="8059417"/>
            <a:ext cx="2468700" cy="135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385" u="none" cap="none" strike="noStrike">
                <a:solidFill>
                  <a:srgbClr val="000000"/>
                </a:solidFill>
                <a:latin typeface="Fredoka"/>
                <a:ea typeface="Fredoka"/>
                <a:cs typeface="Fredoka"/>
                <a:sym typeface="Fredoka"/>
              </a:rPr>
              <a:t>Get Tested!</a:t>
            </a:r>
            <a:endParaRPr b="1"/>
          </a:p>
        </p:txBody>
      </p:sp>
      <p:pic>
        <p:nvPicPr>
          <p:cNvPr id="364" name="Google Shape;364;p23"/>
          <p:cNvPicPr preferRelativeResize="0"/>
          <p:nvPr/>
        </p:nvPicPr>
        <p:blipFill>
          <a:blip r:embed="rId4">
            <a:alphaModFix/>
          </a:blip>
          <a:stretch>
            <a:fillRect/>
          </a:stretch>
        </p:blipFill>
        <p:spPr>
          <a:xfrm>
            <a:off x="5140575" y="440920"/>
            <a:ext cx="12632425" cy="9421906"/>
          </a:xfrm>
          <a:prstGeom prst="rect">
            <a:avLst/>
          </a:prstGeom>
          <a:noFill/>
          <a:ln>
            <a:noFill/>
          </a:ln>
        </p:spPr>
      </p:pic>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368" name="Shape 368"/>
        <p:cNvGrpSpPr/>
        <p:nvPr/>
      </p:nvGrpSpPr>
      <p:grpSpPr>
        <a:xfrm>
          <a:off x="0" y="0"/>
          <a:ext cx="0" cy="0"/>
          <a:chOff x="0" y="0"/>
          <a:chExt cx="0" cy="0"/>
        </a:xfrm>
      </p:grpSpPr>
      <p:grpSp>
        <p:nvGrpSpPr>
          <p:cNvPr id="369" name="Google Shape;369;p24"/>
          <p:cNvGrpSpPr/>
          <p:nvPr/>
        </p:nvGrpSpPr>
        <p:grpSpPr>
          <a:xfrm>
            <a:off x="6096000" y="-330847"/>
            <a:ext cx="6096000" cy="10840197"/>
            <a:chOff x="0" y="-28575"/>
            <a:chExt cx="1605531" cy="2855031"/>
          </a:xfrm>
        </p:grpSpPr>
        <p:sp>
          <p:nvSpPr>
            <p:cNvPr id="370" name="Google Shape;370;p24"/>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371" name="Google Shape;371;p24"/>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2" name="Google Shape;372;p24"/>
          <p:cNvGrpSpPr/>
          <p:nvPr/>
        </p:nvGrpSpPr>
        <p:grpSpPr>
          <a:xfrm>
            <a:off x="6238473" y="618160"/>
            <a:ext cx="5821438" cy="7442555"/>
            <a:chOff x="0" y="-28575"/>
            <a:chExt cx="1529514" cy="1955444"/>
          </a:xfrm>
        </p:grpSpPr>
        <p:sp>
          <p:nvSpPr>
            <p:cNvPr id="373" name="Google Shape;373;p24"/>
            <p:cNvSpPr/>
            <p:nvPr/>
          </p:nvSpPr>
          <p:spPr>
            <a:xfrm>
              <a:off x="0" y="0"/>
              <a:ext cx="1529514" cy="1926869"/>
            </a:xfrm>
            <a:custGeom>
              <a:rect b="b" l="l" r="r" t="t"/>
              <a:pathLst>
                <a:path extrusionOk="0" h="1926869" w="1529514">
                  <a:moveTo>
                    <a:pt x="0" y="0"/>
                  </a:moveTo>
                  <a:lnTo>
                    <a:pt x="1529514" y="0"/>
                  </a:lnTo>
                  <a:lnTo>
                    <a:pt x="1529514" y="1926869"/>
                  </a:lnTo>
                  <a:lnTo>
                    <a:pt x="0" y="1926869"/>
                  </a:lnTo>
                  <a:close/>
                </a:path>
              </a:pathLst>
            </a:custGeom>
            <a:solidFill>
              <a:srgbClr val="F16793"/>
            </a:solidFill>
            <a:ln cap="sq" cmpd="sng" w="47625">
              <a:solidFill>
                <a:srgbClr val="000000"/>
              </a:solidFill>
              <a:prstDash val="solid"/>
              <a:miter lim="8000"/>
              <a:headEnd len="sm" w="sm" type="none"/>
              <a:tailEnd len="sm" w="sm" type="none"/>
            </a:ln>
          </p:spPr>
        </p:sp>
        <p:sp>
          <p:nvSpPr>
            <p:cNvPr id="374" name="Google Shape;374;p24"/>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24"/>
          <p:cNvGrpSpPr/>
          <p:nvPr/>
        </p:nvGrpSpPr>
        <p:grpSpPr>
          <a:xfrm>
            <a:off x="6238473" y="367669"/>
            <a:ext cx="5821438" cy="3202335"/>
            <a:chOff x="0" y="-28575"/>
            <a:chExt cx="1529514" cy="841375"/>
          </a:xfrm>
        </p:grpSpPr>
        <p:sp>
          <p:nvSpPr>
            <p:cNvPr id="376" name="Google Shape;376;p24"/>
            <p:cNvSpPr/>
            <p:nvPr/>
          </p:nvSpPr>
          <p:spPr>
            <a:xfrm>
              <a:off x="0" y="0"/>
              <a:ext cx="1529514" cy="458497"/>
            </a:xfrm>
            <a:custGeom>
              <a:rect b="b" l="l" r="r" t="t"/>
              <a:pathLst>
                <a:path extrusionOk="0" h="458497" w="1529514">
                  <a:moveTo>
                    <a:pt x="0" y="0"/>
                  </a:moveTo>
                  <a:lnTo>
                    <a:pt x="1529514" y="0"/>
                  </a:lnTo>
                  <a:lnTo>
                    <a:pt x="1529514" y="458497"/>
                  </a:lnTo>
                  <a:lnTo>
                    <a:pt x="0" y="458497"/>
                  </a:lnTo>
                  <a:close/>
                </a:path>
              </a:pathLst>
            </a:custGeom>
            <a:solidFill>
              <a:srgbClr val="7D80DA"/>
            </a:solidFill>
            <a:ln cap="sq" cmpd="sng" w="47625">
              <a:solidFill>
                <a:srgbClr val="191919"/>
              </a:solidFill>
              <a:prstDash val="solid"/>
              <a:miter lim="8000"/>
              <a:headEnd len="sm" w="sm" type="none"/>
              <a:tailEnd len="sm" w="sm" type="none"/>
            </a:ln>
          </p:spPr>
        </p:sp>
        <p:sp>
          <p:nvSpPr>
            <p:cNvPr id="377" name="Google Shape;377;p24"/>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24"/>
          <p:cNvSpPr txBox="1"/>
          <p:nvPr/>
        </p:nvSpPr>
        <p:spPr>
          <a:xfrm>
            <a:off x="6228089" y="2379444"/>
            <a:ext cx="5650846" cy="399034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Connect with breast cancer survivors and supporters.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Share your story, inspire others, and find understanding.</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Attend local events and online support groups.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Share Your Story: Inspire others by sharing your journey.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Celebrate Survivorship: Attend survivor events and support gatherings.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Spread Hope: Help raise awareness and advocate for early detection.</a:t>
            </a:r>
            <a:endParaRPr/>
          </a:p>
        </p:txBody>
      </p:sp>
      <p:grpSp>
        <p:nvGrpSpPr>
          <p:cNvPr id="379" name="Google Shape;379;p24"/>
          <p:cNvGrpSpPr/>
          <p:nvPr/>
        </p:nvGrpSpPr>
        <p:grpSpPr>
          <a:xfrm>
            <a:off x="12370276" y="3521209"/>
            <a:ext cx="5739449" cy="6512426"/>
            <a:chOff x="0" y="-28575"/>
            <a:chExt cx="1626348" cy="1845382"/>
          </a:xfrm>
        </p:grpSpPr>
        <p:sp>
          <p:nvSpPr>
            <p:cNvPr id="380" name="Google Shape;380;p24"/>
            <p:cNvSpPr/>
            <p:nvPr/>
          </p:nvSpPr>
          <p:spPr>
            <a:xfrm>
              <a:off x="0" y="0"/>
              <a:ext cx="1626348" cy="1816807"/>
            </a:xfrm>
            <a:custGeom>
              <a:rect b="b" l="l" r="r" t="t"/>
              <a:pathLst>
                <a:path extrusionOk="0" h="1816807" w="1626348">
                  <a:moveTo>
                    <a:pt x="0" y="0"/>
                  </a:moveTo>
                  <a:lnTo>
                    <a:pt x="1626348" y="0"/>
                  </a:lnTo>
                  <a:lnTo>
                    <a:pt x="1626348" y="1816807"/>
                  </a:lnTo>
                  <a:lnTo>
                    <a:pt x="0" y="1816807"/>
                  </a:lnTo>
                  <a:close/>
                </a:path>
              </a:pathLst>
            </a:custGeom>
            <a:solidFill>
              <a:srgbClr val="F16793"/>
            </a:solidFill>
            <a:ln cap="sq" cmpd="sng" w="47625">
              <a:solidFill>
                <a:srgbClr val="000000"/>
              </a:solidFill>
              <a:prstDash val="solid"/>
              <a:miter lim="8000"/>
              <a:headEnd len="sm" w="sm" type="none"/>
              <a:tailEnd len="sm" w="sm" type="none"/>
            </a:ln>
          </p:spPr>
        </p:sp>
        <p:sp>
          <p:nvSpPr>
            <p:cNvPr id="381" name="Google Shape;381;p24"/>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4"/>
          <p:cNvGrpSpPr/>
          <p:nvPr/>
        </p:nvGrpSpPr>
        <p:grpSpPr>
          <a:xfrm>
            <a:off x="175576" y="67767"/>
            <a:ext cx="5739449" cy="6512426"/>
            <a:chOff x="0" y="-28575"/>
            <a:chExt cx="1626348" cy="1845382"/>
          </a:xfrm>
        </p:grpSpPr>
        <p:sp>
          <p:nvSpPr>
            <p:cNvPr id="383" name="Google Shape;383;p24"/>
            <p:cNvSpPr/>
            <p:nvPr/>
          </p:nvSpPr>
          <p:spPr>
            <a:xfrm>
              <a:off x="0" y="0"/>
              <a:ext cx="1626348" cy="1816807"/>
            </a:xfrm>
            <a:custGeom>
              <a:rect b="b" l="l" r="r" t="t"/>
              <a:pathLst>
                <a:path extrusionOk="0" h="1816807" w="1626348">
                  <a:moveTo>
                    <a:pt x="0" y="0"/>
                  </a:moveTo>
                  <a:lnTo>
                    <a:pt x="1626348" y="0"/>
                  </a:lnTo>
                  <a:lnTo>
                    <a:pt x="1626348" y="1816807"/>
                  </a:lnTo>
                  <a:lnTo>
                    <a:pt x="0" y="1816807"/>
                  </a:lnTo>
                  <a:close/>
                </a:path>
              </a:pathLst>
            </a:custGeom>
            <a:solidFill>
              <a:srgbClr val="F16793"/>
            </a:solidFill>
            <a:ln cap="sq" cmpd="sng" w="47625">
              <a:solidFill>
                <a:srgbClr val="000000"/>
              </a:solidFill>
              <a:prstDash val="solid"/>
              <a:miter lim="8000"/>
              <a:headEnd len="sm" w="sm" type="none"/>
              <a:tailEnd len="sm" w="sm" type="none"/>
            </a:ln>
          </p:spPr>
        </p:sp>
        <p:sp>
          <p:nvSpPr>
            <p:cNvPr id="384" name="Google Shape;384;p24"/>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24"/>
          <p:cNvSpPr/>
          <p:nvPr/>
        </p:nvSpPr>
        <p:spPr>
          <a:xfrm>
            <a:off x="136020" y="0"/>
            <a:ext cx="2489980" cy="2417544"/>
          </a:xfrm>
          <a:custGeom>
            <a:rect b="b" l="l" r="r" t="t"/>
            <a:pathLst>
              <a:path extrusionOk="0" h="2417544" w="2489980">
                <a:moveTo>
                  <a:pt x="0" y="0"/>
                </a:moveTo>
                <a:lnTo>
                  <a:pt x="2489981" y="0"/>
                </a:lnTo>
                <a:lnTo>
                  <a:pt x="2489981" y="2417544"/>
                </a:lnTo>
                <a:lnTo>
                  <a:pt x="0" y="2417544"/>
                </a:lnTo>
                <a:lnTo>
                  <a:pt x="0" y="0"/>
                </a:lnTo>
                <a:close/>
              </a:path>
            </a:pathLst>
          </a:custGeom>
          <a:blipFill rotWithShape="1">
            <a:blip r:embed="rId3">
              <a:alphaModFix/>
            </a:blip>
            <a:stretch>
              <a:fillRect b="0" l="0" r="0" t="0"/>
            </a:stretch>
          </a:blipFill>
          <a:ln>
            <a:noFill/>
          </a:ln>
        </p:spPr>
      </p:sp>
      <p:sp>
        <p:nvSpPr>
          <p:cNvPr id="386" name="Google Shape;386;p24"/>
          <p:cNvSpPr txBox="1"/>
          <p:nvPr/>
        </p:nvSpPr>
        <p:spPr>
          <a:xfrm>
            <a:off x="136020" y="6913568"/>
            <a:ext cx="5831821"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EMPOWERMENT</a:t>
            </a:r>
            <a:endParaRPr/>
          </a:p>
        </p:txBody>
      </p:sp>
      <p:sp>
        <p:nvSpPr>
          <p:cNvPr id="387" name="Google Shape;387;p24"/>
          <p:cNvSpPr txBox="1"/>
          <p:nvPr/>
        </p:nvSpPr>
        <p:spPr>
          <a:xfrm>
            <a:off x="226508" y="7743333"/>
            <a:ext cx="5650846" cy="1656715"/>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Survivors share how their experiences changed their perspectives.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Learning to appreciate life's small moments.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Advocacy for early detection and support for fellow fighters.</a:t>
            </a:r>
            <a:endParaRPr/>
          </a:p>
        </p:txBody>
      </p:sp>
      <p:sp>
        <p:nvSpPr>
          <p:cNvPr id="388" name="Google Shape;388;p24"/>
          <p:cNvSpPr txBox="1"/>
          <p:nvPr/>
        </p:nvSpPr>
        <p:spPr>
          <a:xfrm>
            <a:off x="12324089" y="367672"/>
            <a:ext cx="5831700" cy="3372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304" u="none" cap="none" strike="noStrike">
                <a:solidFill>
                  <a:srgbClr val="000000"/>
                </a:solidFill>
                <a:latin typeface="Lato"/>
                <a:ea typeface="Lato"/>
                <a:cs typeface="Lato"/>
                <a:sym typeface="Lato"/>
              </a:rPr>
              <a:t>BREAST</a:t>
            </a:r>
            <a:endParaRPr/>
          </a:p>
          <a:p>
            <a:pPr indent="0" lvl="0" marL="0" marR="0" rtl="0" algn="ctr">
              <a:lnSpc>
                <a:spcPct val="100000"/>
              </a:lnSpc>
              <a:spcBef>
                <a:spcPts val="0"/>
              </a:spcBef>
              <a:spcAft>
                <a:spcPts val="0"/>
              </a:spcAft>
              <a:buNone/>
            </a:pPr>
            <a:r>
              <a:rPr b="1" i="0" lang="en-US" sz="7304" u="none" cap="none" strike="noStrike">
                <a:solidFill>
                  <a:srgbClr val="000000"/>
                </a:solidFill>
                <a:latin typeface="Lato"/>
                <a:ea typeface="Lato"/>
                <a:cs typeface="Lato"/>
                <a:sym typeface="Lato"/>
              </a:rPr>
              <a:t>CANCER</a:t>
            </a:r>
            <a:endParaRPr/>
          </a:p>
          <a:p>
            <a:pPr indent="0" lvl="0" marL="0" marR="0" rtl="0" algn="ctr">
              <a:lnSpc>
                <a:spcPct val="100000"/>
              </a:lnSpc>
              <a:spcBef>
                <a:spcPts val="0"/>
              </a:spcBef>
              <a:spcAft>
                <a:spcPts val="0"/>
              </a:spcAft>
              <a:buNone/>
            </a:pPr>
            <a:r>
              <a:rPr b="1" i="0" lang="en-US" sz="7304" u="none" cap="none" strike="noStrike">
                <a:solidFill>
                  <a:srgbClr val="000000"/>
                </a:solidFill>
                <a:latin typeface="Lato"/>
                <a:ea typeface="Lato"/>
                <a:cs typeface="Lato"/>
                <a:sym typeface="Lato"/>
              </a:rPr>
              <a:t>SURVIVORS</a:t>
            </a:r>
            <a:endParaRPr/>
          </a:p>
        </p:txBody>
      </p:sp>
      <p:sp>
        <p:nvSpPr>
          <p:cNvPr id="389" name="Google Shape;389;p24"/>
          <p:cNvSpPr txBox="1"/>
          <p:nvPr/>
        </p:nvSpPr>
        <p:spPr>
          <a:xfrm>
            <a:off x="6419448" y="812643"/>
            <a:ext cx="5459488" cy="12138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JOIN THE COMMUNITY</a:t>
            </a:r>
            <a:endParaRPr/>
          </a:p>
        </p:txBody>
      </p:sp>
      <p:sp>
        <p:nvSpPr>
          <p:cNvPr id="390" name="Google Shape;390;p24"/>
          <p:cNvSpPr txBox="1"/>
          <p:nvPr/>
        </p:nvSpPr>
        <p:spPr>
          <a:xfrm>
            <a:off x="6228089" y="8374719"/>
            <a:ext cx="5831821"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contact us for more info:</a:t>
            </a:r>
            <a:endParaRPr/>
          </a:p>
        </p:txBody>
      </p:sp>
      <p:sp>
        <p:nvSpPr>
          <p:cNvPr id="391" name="Google Shape;391;p24"/>
          <p:cNvSpPr txBox="1"/>
          <p:nvPr/>
        </p:nvSpPr>
        <p:spPr>
          <a:xfrm>
            <a:off x="6228089" y="8934450"/>
            <a:ext cx="5831821" cy="98996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telephone: 555-5555</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website: www.reallygreatsite.com</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email: reallygreat@site.com  </a:t>
            </a:r>
            <a:endParaRPr/>
          </a:p>
        </p:txBody>
      </p:sp>
      <p:sp>
        <p:nvSpPr>
          <p:cNvPr id="392" name="Google Shape;392;p24"/>
          <p:cNvSpPr txBox="1"/>
          <p:nvPr/>
        </p:nvSpPr>
        <p:spPr>
          <a:xfrm>
            <a:off x="357597" y="758772"/>
            <a:ext cx="1770600" cy="90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You are seen</a:t>
            </a:r>
            <a:endParaRPr b="1"/>
          </a:p>
        </p:txBody>
      </p:sp>
      <p:pic>
        <p:nvPicPr>
          <p:cNvPr id="393" name="Google Shape;393;p24"/>
          <p:cNvPicPr preferRelativeResize="0"/>
          <p:nvPr/>
        </p:nvPicPr>
        <p:blipFill>
          <a:blip r:embed="rId4">
            <a:alphaModFix/>
          </a:blip>
          <a:stretch>
            <a:fillRect/>
          </a:stretch>
        </p:blipFill>
        <p:spPr>
          <a:xfrm>
            <a:off x="972589" y="758775"/>
            <a:ext cx="4945187" cy="5821351"/>
          </a:xfrm>
          <a:prstGeom prst="rect">
            <a:avLst/>
          </a:prstGeom>
          <a:noFill/>
          <a:ln>
            <a:noFill/>
          </a:ln>
        </p:spPr>
      </p:pic>
      <p:pic>
        <p:nvPicPr>
          <p:cNvPr id="394" name="Google Shape;394;p24"/>
          <p:cNvPicPr preferRelativeResize="0"/>
          <p:nvPr/>
        </p:nvPicPr>
        <p:blipFill>
          <a:blip r:embed="rId5">
            <a:alphaModFix/>
          </a:blip>
          <a:stretch>
            <a:fillRect/>
          </a:stretch>
        </p:blipFill>
        <p:spPr>
          <a:xfrm>
            <a:off x="12370275" y="3597719"/>
            <a:ext cx="5739374" cy="6435855"/>
          </a:xfrm>
          <a:prstGeom prst="rect">
            <a:avLst/>
          </a:prstGeom>
          <a:noFill/>
          <a:ln>
            <a:noFill/>
          </a:ln>
        </p:spPr>
      </p:pic>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398" name="Shape 398"/>
        <p:cNvGrpSpPr/>
        <p:nvPr/>
      </p:nvGrpSpPr>
      <p:grpSpPr>
        <a:xfrm>
          <a:off x="0" y="0"/>
          <a:ext cx="0" cy="0"/>
          <a:chOff x="0" y="0"/>
          <a:chExt cx="0" cy="0"/>
        </a:xfrm>
      </p:grpSpPr>
      <p:grpSp>
        <p:nvGrpSpPr>
          <p:cNvPr id="399" name="Google Shape;399;p25"/>
          <p:cNvGrpSpPr/>
          <p:nvPr/>
        </p:nvGrpSpPr>
        <p:grpSpPr>
          <a:xfrm>
            <a:off x="6096000" y="-330847"/>
            <a:ext cx="6096000" cy="10840197"/>
            <a:chOff x="0" y="-28575"/>
            <a:chExt cx="1605531" cy="2855031"/>
          </a:xfrm>
        </p:grpSpPr>
        <p:sp>
          <p:nvSpPr>
            <p:cNvPr id="400" name="Google Shape;400;p25"/>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401" name="Google Shape;401;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25"/>
          <p:cNvGrpSpPr/>
          <p:nvPr/>
        </p:nvGrpSpPr>
        <p:grpSpPr>
          <a:xfrm>
            <a:off x="424815" y="114770"/>
            <a:ext cx="5246370" cy="5430813"/>
            <a:chOff x="0" y="-28575"/>
            <a:chExt cx="812800" cy="841375"/>
          </a:xfrm>
        </p:grpSpPr>
        <p:sp>
          <p:nvSpPr>
            <p:cNvPr id="403" name="Google Shape;403;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16793"/>
            </a:solidFill>
            <a:ln cap="sq" cmpd="sng" w="47625">
              <a:solidFill>
                <a:srgbClr val="000000"/>
              </a:solidFill>
              <a:prstDash val="solid"/>
              <a:miter lim="8000"/>
              <a:headEnd len="sm" w="sm" type="none"/>
              <a:tailEnd len="sm" w="sm" type="none"/>
            </a:ln>
          </p:spPr>
        </p:sp>
        <p:sp>
          <p:nvSpPr>
            <p:cNvPr id="404" name="Google Shape;404;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25"/>
          <p:cNvGrpSpPr/>
          <p:nvPr/>
        </p:nvGrpSpPr>
        <p:grpSpPr>
          <a:xfrm>
            <a:off x="6520815" y="114770"/>
            <a:ext cx="5246370" cy="5430813"/>
            <a:chOff x="0" y="-28575"/>
            <a:chExt cx="812800" cy="841375"/>
          </a:xfrm>
        </p:grpSpPr>
        <p:sp>
          <p:nvSpPr>
            <p:cNvPr id="406" name="Google Shape;406;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7D80DA"/>
            </a:solidFill>
            <a:ln cap="sq" cmpd="sng" w="47625">
              <a:solidFill>
                <a:srgbClr val="000000"/>
              </a:solidFill>
              <a:prstDash val="solid"/>
              <a:miter lim="8000"/>
              <a:headEnd len="sm" w="sm" type="none"/>
              <a:tailEnd len="sm" w="sm" type="none"/>
            </a:ln>
          </p:spPr>
        </p:sp>
        <p:sp>
          <p:nvSpPr>
            <p:cNvPr id="407" name="Google Shape;407;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25"/>
          <p:cNvGrpSpPr/>
          <p:nvPr/>
        </p:nvGrpSpPr>
        <p:grpSpPr>
          <a:xfrm>
            <a:off x="12620625" y="114770"/>
            <a:ext cx="5246370" cy="5430813"/>
            <a:chOff x="0" y="-28575"/>
            <a:chExt cx="812800" cy="841375"/>
          </a:xfrm>
        </p:grpSpPr>
        <p:sp>
          <p:nvSpPr>
            <p:cNvPr id="409" name="Google Shape;409;p2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16793"/>
            </a:solidFill>
            <a:ln cap="sq" cmpd="sng" w="47625">
              <a:solidFill>
                <a:srgbClr val="000000"/>
              </a:solidFill>
              <a:prstDash val="solid"/>
              <a:miter lim="8000"/>
              <a:headEnd len="sm" w="sm" type="none"/>
              <a:tailEnd len="sm" w="sm" type="none"/>
            </a:ln>
          </p:spPr>
        </p:sp>
        <p:sp>
          <p:nvSpPr>
            <p:cNvPr id="410" name="Google Shape;410;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1" name="Google Shape;411;p25"/>
          <p:cNvSpPr txBox="1"/>
          <p:nvPr/>
        </p:nvSpPr>
        <p:spPr>
          <a:xfrm>
            <a:off x="318256" y="6049112"/>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JANE DOE</a:t>
            </a:r>
            <a:endParaRPr/>
          </a:p>
        </p:txBody>
      </p:sp>
      <p:sp>
        <p:nvSpPr>
          <p:cNvPr id="412" name="Google Shape;412;p25"/>
          <p:cNvSpPr txBox="1"/>
          <p:nvPr/>
        </p:nvSpPr>
        <p:spPr>
          <a:xfrm>
            <a:off x="222577" y="6790157"/>
            <a:ext cx="5650846" cy="19900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Share her survivor story here. Lorem ipsum dolor sit amet, consectetur adipiscing elit, sed do eiusmod tempor incididunt ut labore et dolore magna aliqua. Ut enim ad minim veniam, quis nostrud exercitation ullamco laboris nisi ut aliquip ex ea commodo.</a:t>
            </a:r>
            <a:endParaRPr/>
          </a:p>
        </p:txBody>
      </p:sp>
      <p:sp>
        <p:nvSpPr>
          <p:cNvPr id="413" name="Google Shape;413;p25"/>
          <p:cNvSpPr txBox="1"/>
          <p:nvPr/>
        </p:nvSpPr>
        <p:spPr>
          <a:xfrm>
            <a:off x="6414256" y="6049112"/>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JANE DOE</a:t>
            </a:r>
            <a:endParaRPr/>
          </a:p>
        </p:txBody>
      </p:sp>
      <p:sp>
        <p:nvSpPr>
          <p:cNvPr id="414" name="Google Shape;414;p25"/>
          <p:cNvSpPr txBox="1"/>
          <p:nvPr/>
        </p:nvSpPr>
        <p:spPr>
          <a:xfrm>
            <a:off x="6318577" y="6790157"/>
            <a:ext cx="5650846" cy="19900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Share her survivor story here. Lorem ipsum dolor sit amet, consectetur adipiscing elit, sed do eiusmod tempor incididunt ut labore et dolore magna aliqua. Ut enim ad minim veniam, quis nostrud exercitation ullamco laboris nisi ut aliquip ex ea commodo</a:t>
            </a:r>
            <a:endParaRPr/>
          </a:p>
        </p:txBody>
      </p:sp>
      <p:sp>
        <p:nvSpPr>
          <p:cNvPr id="415" name="Google Shape;415;p25"/>
          <p:cNvSpPr txBox="1"/>
          <p:nvPr/>
        </p:nvSpPr>
        <p:spPr>
          <a:xfrm>
            <a:off x="12602004" y="6049112"/>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JANE DOE</a:t>
            </a:r>
            <a:endParaRPr/>
          </a:p>
        </p:txBody>
      </p:sp>
      <p:sp>
        <p:nvSpPr>
          <p:cNvPr id="416" name="Google Shape;416;p25"/>
          <p:cNvSpPr txBox="1"/>
          <p:nvPr/>
        </p:nvSpPr>
        <p:spPr>
          <a:xfrm>
            <a:off x="12506325" y="6790157"/>
            <a:ext cx="5650846" cy="19900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Share her survivor story here. Lorem ipsum dolor sit amet, consectetur adipiscing elit, sed do eiusmod tempor incididunt ut labore et dolore magna aliqua. Ut enim ad minim veniam, quis nostrud exercitation ullamco laboris nisi ut aliquip ex ea commodo</a:t>
            </a:r>
            <a:endParaRPr/>
          </a:p>
        </p:txBody>
      </p:sp>
      <p:pic>
        <p:nvPicPr>
          <p:cNvPr id="417" name="Google Shape;417;p25"/>
          <p:cNvPicPr preferRelativeResize="0"/>
          <p:nvPr/>
        </p:nvPicPr>
        <p:blipFill>
          <a:blip r:embed="rId3">
            <a:alphaModFix/>
          </a:blip>
          <a:stretch>
            <a:fillRect/>
          </a:stretch>
        </p:blipFill>
        <p:spPr>
          <a:xfrm>
            <a:off x="424825" y="307000"/>
            <a:ext cx="5246375" cy="5246375"/>
          </a:xfrm>
          <a:prstGeom prst="rect">
            <a:avLst/>
          </a:prstGeom>
          <a:noFill/>
          <a:ln>
            <a:noFill/>
          </a:ln>
        </p:spPr>
      </p:pic>
      <p:pic>
        <p:nvPicPr>
          <p:cNvPr id="418" name="Google Shape;418;p25"/>
          <p:cNvPicPr preferRelativeResize="0"/>
          <p:nvPr/>
        </p:nvPicPr>
        <p:blipFill>
          <a:blip r:embed="rId4">
            <a:alphaModFix/>
          </a:blip>
          <a:stretch>
            <a:fillRect/>
          </a:stretch>
        </p:blipFill>
        <p:spPr>
          <a:xfrm>
            <a:off x="6520825" y="307000"/>
            <a:ext cx="5246374" cy="5246374"/>
          </a:xfrm>
          <a:prstGeom prst="rect">
            <a:avLst/>
          </a:prstGeom>
          <a:noFill/>
          <a:ln>
            <a:noFill/>
          </a:ln>
        </p:spPr>
      </p:pic>
      <p:pic>
        <p:nvPicPr>
          <p:cNvPr id="419" name="Google Shape;419;p25"/>
          <p:cNvPicPr preferRelativeResize="0"/>
          <p:nvPr/>
        </p:nvPicPr>
        <p:blipFill>
          <a:blip r:embed="rId5">
            <a:alphaModFix/>
          </a:blip>
          <a:stretch>
            <a:fillRect/>
          </a:stretch>
        </p:blipFill>
        <p:spPr>
          <a:xfrm>
            <a:off x="12616850" y="307000"/>
            <a:ext cx="5246374" cy="5246374"/>
          </a:xfrm>
          <a:prstGeom prst="rect">
            <a:avLst/>
          </a:prstGeom>
          <a:noFill/>
          <a:ln>
            <a:noFill/>
          </a:ln>
        </p:spPr>
      </p:pic>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423" name="Shape 423"/>
        <p:cNvGrpSpPr/>
        <p:nvPr/>
      </p:nvGrpSpPr>
      <p:grpSpPr>
        <a:xfrm>
          <a:off x="0" y="0"/>
          <a:ext cx="0" cy="0"/>
          <a:chOff x="0" y="0"/>
          <a:chExt cx="0" cy="0"/>
        </a:xfrm>
      </p:grpSpPr>
      <p:grpSp>
        <p:nvGrpSpPr>
          <p:cNvPr id="424" name="Google Shape;424;p26"/>
          <p:cNvGrpSpPr/>
          <p:nvPr/>
        </p:nvGrpSpPr>
        <p:grpSpPr>
          <a:xfrm>
            <a:off x="6096000" y="-330847"/>
            <a:ext cx="6096000" cy="10840197"/>
            <a:chOff x="0" y="-28575"/>
            <a:chExt cx="1605531" cy="2855031"/>
          </a:xfrm>
        </p:grpSpPr>
        <p:sp>
          <p:nvSpPr>
            <p:cNvPr id="425" name="Google Shape;425;p26"/>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426" name="Google Shape;426;p2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26"/>
          <p:cNvGrpSpPr/>
          <p:nvPr/>
        </p:nvGrpSpPr>
        <p:grpSpPr>
          <a:xfrm>
            <a:off x="424815" y="114770"/>
            <a:ext cx="5246370" cy="5430813"/>
            <a:chOff x="0" y="-28575"/>
            <a:chExt cx="812800" cy="841375"/>
          </a:xfrm>
        </p:grpSpPr>
        <p:sp>
          <p:nvSpPr>
            <p:cNvPr id="428" name="Google Shape;428;p2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16793"/>
            </a:solidFill>
            <a:ln cap="sq" cmpd="sng" w="47625">
              <a:solidFill>
                <a:srgbClr val="000000"/>
              </a:solidFill>
              <a:prstDash val="solid"/>
              <a:miter lim="8000"/>
              <a:headEnd len="sm" w="sm" type="none"/>
              <a:tailEnd len="sm" w="sm" type="none"/>
            </a:ln>
          </p:spPr>
        </p:sp>
        <p:sp>
          <p:nvSpPr>
            <p:cNvPr id="429" name="Google Shape;429;p2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26"/>
          <p:cNvGrpSpPr/>
          <p:nvPr/>
        </p:nvGrpSpPr>
        <p:grpSpPr>
          <a:xfrm>
            <a:off x="6520815" y="114770"/>
            <a:ext cx="5246370" cy="5430813"/>
            <a:chOff x="0" y="-28575"/>
            <a:chExt cx="812800" cy="841375"/>
          </a:xfrm>
        </p:grpSpPr>
        <p:sp>
          <p:nvSpPr>
            <p:cNvPr id="431" name="Google Shape;431;p2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7D80DA"/>
            </a:solidFill>
            <a:ln cap="sq" cmpd="sng" w="47625">
              <a:solidFill>
                <a:srgbClr val="000000"/>
              </a:solidFill>
              <a:prstDash val="solid"/>
              <a:miter lim="8000"/>
              <a:headEnd len="sm" w="sm" type="none"/>
              <a:tailEnd len="sm" w="sm" type="none"/>
            </a:ln>
          </p:spPr>
        </p:sp>
        <p:sp>
          <p:nvSpPr>
            <p:cNvPr id="432" name="Google Shape;432;p2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26"/>
          <p:cNvGrpSpPr/>
          <p:nvPr/>
        </p:nvGrpSpPr>
        <p:grpSpPr>
          <a:xfrm>
            <a:off x="12620625" y="114770"/>
            <a:ext cx="5246370" cy="5430813"/>
            <a:chOff x="0" y="-28575"/>
            <a:chExt cx="812800" cy="841375"/>
          </a:xfrm>
        </p:grpSpPr>
        <p:sp>
          <p:nvSpPr>
            <p:cNvPr id="434" name="Google Shape;434;p2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16793"/>
            </a:solidFill>
            <a:ln cap="sq" cmpd="sng" w="47625">
              <a:solidFill>
                <a:srgbClr val="000000"/>
              </a:solidFill>
              <a:prstDash val="solid"/>
              <a:miter lim="8000"/>
              <a:headEnd len="sm" w="sm" type="none"/>
              <a:tailEnd len="sm" w="sm" type="none"/>
            </a:ln>
          </p:spPr>
        </p:sp>
        <p:sp>
          <p:nvSpPr>
            <p:cNvPr id="435" name="Google Shape;435;p2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26"/>
          <p:cNvSpPr txBox="1"/>
          <p:nvPr/>
        </p:nvSpPr>
        <p:spPr>
          <a:xfrm>
            <a:off x="318256" y="6049112"/>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JANE DOE</a:t>
            </a:r>
            <a:endParaRPr/>
          </a:p>
        </p:txBody>
      </p:sp>
      <p:sp>
        <p:nvSpPr>
          <p:cNvPr id="437" name="Google Shape;437;p26"/>
          <p:cNvSpPr txBox="1"/>
          <p:nvPr/>
        </p:nvSpPr>
        <p:spPr>
          <a:xfrm>
            <a:off x="222577" y="6790157"/>
            <a:ext cx="5650846" cy="19900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Share her survivor story here. Lorem ipsum dolor sit amet, consectetur adipiscing elit, sed do eiusmod tempor incididunt ut labore et dolore magna aliqua. Ut enim ad minim veniam, quis nostrud exercitation ullamco laboris nisi ut aliquip ex ea commodo.</a:t>
            </a:r>
            <a:endParaRPr/>
          </a:p>
        </p:txBody>
      </p:sp>
      <p:sp>
        <p:nvSpPr>
          <p:cNvPr id="438" name="Google Shape;438;p26"/>
          <p:cNvSpPr txBox="1"/>
          <p:nvPr/>
        </p:nvSpPr>
        <p:spPr>
          <a:xfrm>
            <a:off x="6414256" y="6049112"/>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JANE DOE</a:t>
            </a:r>
            <a:endParaRPr/>
          </a:p>
        </p:txBody>
      </p:sp>
      <p:sp>
        <p:nvSpPr>
          <p:cNvPr id="439" name="Google Shape;439;p26"/>
          <p:cNvSpPr txBox="1"/>
          <p:nvPr/>
        </p:nvSpPr>
        <p:spPr>
          <a:xfrm>
            <a:off x="6318577" y="6790157"/>
            <a:ext cx="5650846" cy="19900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Share her survivor story here. Lorem ipsum dolor sit amet, consectetur adipiscing elit, sed do eiusmod tempor incididunt ut labore et dolore magna aliqua. Ut enim ad minim veniam, quis nostrud exercitation ullamco laboris nisi ut aliquip ex ea commodo</a:t>
            </a:r>
            <a:endParaRPr/>
          </a:p>
        </p:txBody>
      </p:sp>
      <p:sp>
        <p:nvSpPr>
          <p:cNvPr id="440" name="Google Shape;440;p26"/>
          <p:cNvSpPr txBox="1"/>
          <p:nvPr/>
        </p:nvSpPr>
        <p:spPr>
          <a:xfrm>
            <a:off x="12602004" y="6049112"/>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JANE DOE</a:t>
            </a:r>
            <a:endParaRPr/>
          </a:p>
        </p:txBody>
      </p:sp>
      <p:sp>
        <p:nvSpPr>
          <p:cNvPr id="441" name="Google Shape;441;p26"/>
          <p:cNvSpPr txBox="1"/>
          <p:nvPr/>
        </p:nvSpPr>
        <p:spPr>
          <a:xfrm>
            <a:off x="12506325" y="6790157"/>
            <a:ext cx="5650846" cy="19900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Share her survivor story here. Lorem ipsum dolor sit amet, consectetur adipiscing elit, sed do eiusmod tempor incididunt ut labore et dolore magna aliqua. Ut enim ad minim veniam, quis nostrud exercitation ullamco laboris nisi ut aliquip ex ea commodo</a:t>
            </a:r>
            <a:endParaRPr/>
          </a:p>
        </p:txBody>
      </p:sp>
      <p:pic>
        <p:nvPicPr>
          <p:cNvPr id="442" name="Google Shape;442;p26"/>
          <p:cNvPicPr preferRelativeResize="0"/>
          <p:nvPr/>
        </p:nvPicPr>
        <p:blipFill rotWithShape="1">
          <a:blip r:embed="rId3">
            <a:alphaModFix/>
          </a:blip>
          <a:srcRect b="0" l="-2574" r="0" t="-3444"/>
          <a:stretch/>
        </p:blipFill>
        <p:spPr>
          <a:xfrm>
            <a:off x="471925" y="325800"/>
            <a:ext cx="5195500" cy="5200124"/>
          </a:xfrm>
          <a:prstGeom prst="rect">
            <a:avLst/>
          </a:prstGeom>
          <a:noFill/>
          <a:ln>
            <a:noFill/>
          </a:ln>
        </p:spPr>
      </p:pic>
      <p:pic>
        <p:nvPicPr>
          <p:cNvPr id="443" name="Google Shape;443;p26"/>
          <p:cNvPicPr preferRelativeResize="0"/>
          <p:nvPr/>
        </p:nvPicPr>
        <p:blipFill rotWithShape="1">
          <a:blip r:embed="rId4">
            <a:alphaModFix/>
          </a:blip>
          <a:srcRect b="0" l="-4377" r="-7856" t="0"/>
          <a:stretch/>
        </p:blipFill>
        <p:spPr>
          <a:xfrm>
            <a:off x="6571700" y="276100"/>
            <a:ext cx="5195500" cy="5249826"/>
          </a:xfrm>
          <a:prstGeom prst="rect">
            <a:avLst/>
          </a:prstGeom>
          <a:noFill/>
          <a:ln>
            <a:noFill/>
          </a:ln>
        </p:spPr>
      </p:pic>
      <p:pic>
        <p:nvPicPr>
          <p:cNvPr id="444" name="Google Shape;444;p26"/>
          <p:cNvPicPr preferRelativeResize="0"/>
          <p:nvPr/>
        </p:nvPicPr>
        <p:blipFill rotWithShape="1">
          <a:blip r:embed="rId5">
            <a:alphaModFix/>
          </a:blip>
          <a:srcRect b="0" l="3052" r="2741" t="0"/>
          <a:stretch/>
        </p:blipFill>
        <p:spPr>
          <a:xfrm>
            <a:off x="12672825" y="498050"/>
            <a:ext cx="5143500" cy="5028825"/>
          </a:xfrm>
          <a:prstGeom prst="rect">
            <a:avLst/>
          </a:prstGeom>
          <a:noFill/>
          <a:ln>
            <a:noFill/>
          </a:ln>
        </p:spPr>
      </p:pic>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448" name="Shape 448"/>
        <p:cNvGrpSpPr/>
        <p:nvPr/>
      </p:nvGrpSpPr>
      <p:grpSpPr>
        <a:xfrm>
          <a:off x="0" y="0"/>
          <a:ext cx="0" cy="0"/>
          <a:chOff x="0" y="0"/>
          <a:chExt cx="0" cy="0"/>
        </a:xfrm>
      </p:grpSpPr>
      <p:grpSp>
        <p:nvGrpSpPr>
          <p:cNvPr id="449" name="Google Shape;449;p27"/>
          <p:cNvGrpSpPr/>
          <p:nvPr/>
        </p:nvGrpSpPr>
        <p:grpSpPr>
          <a:xfrm>
            <a:off x="141212" y="962328"/>
            <a:ext cx="5821438" cy="8656065"/>
            <a:chOff x="0" y="-28575"/>
            <a:chExt cx="1529514" cy="2274280"/>
          </a:xfrm>
        </p:grpSpPr>
        <p:sp>
          <p:nvSpPr>
            <p:cNvPr id="450" name="Google Shape;450;p27"/>
            <p:cNvSpPr/>
            <p:nvPr/>
          </p:nvSpPr>
          <p:spPr>
            <a:xfrm>
              <a:off x="0" y="0"/>
              <a:ext cx="1529514" cy="2245705"/>
            </a:xfrm>
            <a:custGeom>
              <a:rect b="b" l="l" r="r" t="t"/>
              <a:pathLst>
                <a:path extrusionOk="0" h="2245705" w="1529514">
                  <a:moveTo>
                    <a:pt x="0" y="0"/>
                  </a:moveTo>
                  <a:lnTo>
                    <a:pt x="1529514" y="0"/>
                  </a:lnTo>
                  <a:lnTo>
                    <a:pt x="1529514" y="2245705"/>
                  </a:lnTo>
                  <a:lnTo>
                    <a:pt x="0" y="2245705"/>
                  </a:lnTo>
                  <a:close/>
                </a:path>
              </a:pathLst>
            </a:custGeom>
            <a:solidFill>
              <a:srgbClr val="F16793"/>
            </a:solidFill>
            <a:ln cap="sq" cmpd="sng" w="47625">
              <a:solidFill>
                <a:srgbClr val="000000"/>
              </a:solidFill>
              <a:prstDash val="solid"/>
              <a:miter lim="8000"/>
              <a:headEnd len="sm" w="sm" type="none"/>
              <a:tailEnd len="sm" w="sm" type="none"/>
            </a:ln>
          </p:spPr>
        </p:sp>
        <p:sp>
          <p:nvSpPr>
            <p:cNvPr id="451" name="Google Shape;451;p27"/>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2" name="Google Shape;452;p27"/>
          <p:cNvGrpSpPr/>
          <p:nvPr/>
        </p:nvGrpSpPr>
        <p:grpSpPr>
          <a:xfrm>
            <a:off x="141212" y="717505"/>
            <a:ext cx="5821438" cy="3202332"/>
            <a:chOff x="0" y="-28575"/>
            <a:chExt cx="1529514" cy="841375"/>
          </a:xfrm>
        </p:grpSpPr>
        <p:sp>
          <p:nvSpPr>
            <p:cNvPr id="453" name="Google Shape;453;p27"/>
            <p:cNvSpPr/>
            <p:nvPr/>
          </p:nvSpPr>
          <p:spPr>
            <a:xfrm>
              <a:off x="0" y="0"/>
              <a:ext cx="1529514" cy="445288"/>
            </a:xfrm>
            <a:custGeom>
              <a:rect b="b" l="l" r="r" t="t"/>
              <a:pathLst>
                <a:path extrusionOk="0" h="445288" w="1529514">
                  <a:moveTo>
                    <a:pt x="0" y="0"/>
                  </a:moveTo>
                  <a:lnTo>
                    <a:pt x="1529514" y="0"/>
                  </a:lnTo>
                  <a:lnTo>
                    <a:pt x="1529514" y="445288"/>
                  </a:lnTo>
                  <a:lnTo>
                    <a:pt x="0" y="445288"/>
                  </a:lnTo>
                  <a:close/>
                </a:path>
              </a:pathLst>
            </a:custGeom>
            <a:solidFill>
              <a:srgbClr val="7D80DA"/>
            </a:solidFill>
            <a:ln cap="sq" cmpd="sng" w="47625">
              <a:solidFill>
                <a:srgbClr val="191919"/>
              </a:solidFill>
              <a:prstDash val="solid"/>
              <a:miter lim="8000"/>
              <a:headEnd len="sm" w="sm" type="none"/>
              <a:tailEnd len="sm" w="sm" type="none"/>
            </a:ln>
          </p:spPr>
        </p:sp>
        <p:sp>
          <p:nvSpPr>
            <p:cNvPr id="454" name="Google Shape;454;p27"/>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27"/>
          <p:cNvSpPr txBox="1"/>
          <p:nvPr/>
        </p:nvSpPr>
        <p:spPr>
          <a:xfrm>
            <a:off x="12778842" y="308664"/>
            <a:ext cx="4731000" cy="4389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7130" u="none" cap="none" strike="noStrike">
                <a:solidFill>
                  <a:srgbClr val="000000"/>
                </a:solidFill>
                <a:latin typeface="Lato"/>
                <a:ea typeface="Lato"/>
                <a:cs typeface="Lato"/>
                <a:sym typeface="Lato"/>
              </a:rPr>
              <a:t>BREAST CANCER</a:t>
            </a:r>
            <a:endParaRPr/>
          </a:p>
          <a:p>
            <a:pPr indent="0" lvl="0" marL="0" marR="0" rtl="0" algn="ctr">
              <a:lnSpc>
                <a:spcPct val="80000"/>
              </a:lnSpc>
              <a:spcBef>
                <a:spcPts val="0"/>
              </a:spcBef>
              <a:spcAft>
                <a:spcPts val="0"/>
              </a:spcAft>
              <a:buNone/>
            </a:pPr>
            <a:r>
              <a:rPr b="1" i="0" lang="en-US" sz="7130" u="none" cap="none" strike="noStrike">
                <a:solidFill>
                  <a:srgbClr val="000000"/>
                </a:solidFill>
                <a:latin typeface="Lato"/>
                <a:ea typeface="Lato"/>
                <a:cs typeface="Lato"/>
                <a:sym typeface="Lato"/>
              </a:rPr>
              <a:t>&amp;</a:t>
            </a:r>
            <a:endParaRPr/>
          </a:p>
          <a:p>
            <a:pPr indent="0" lvl="0" marL="0" marR="0" rtl="0" algn="ctr">
              <a:lnSpc>
                <a:spcPct val="80000"/>
              </a:lnSpc>
              <a:spcBef>
                <a:spcPts val="0"/>
              </a:spcBef>
              <a:spcAft>
                <a:spcPts val="0"/>
              </a:spcAft>
              <a:buNone/>
            </a:pPr>
            <a:r>
              <a:rPr b="1" i="0" lang="en-US" sz="7130" u="none" cap="none" strike="noStrike">
                <a:solidFill>
                  <a:srgbClr val="000000"/>
                </a:solidFill>
                <a:latin typeface="Lato"/>
                <a:ea typeface="Lato"/>
                <a:cs typeface="Lato"/>
                <a:sym typeface="Lato"/>
              </a:rPr>
              <a:t>MENTAL HEALTH</a:t>
            </a:r>
            <a:endParaRPr/>
          </a:p>
        </p:txBody>
      </p:sp>
      <p:sp>
        <p:nvSpPr>
          <p:cNvPr id="456" name="Google Shape;456;p27"/>
          <p:cNvSpPr/>
          <p:nvPr/>
        </p:nvSpPr>
        <p:spPr>
          <a:xfrm>
            <a:off x="12325350" y="4873591"/>
            <a:ext cx="5831821" cy="5662168"/>
          </a:xfrm>
          <a:custGeom>
            <a:rect b="b" l="l" r="r" t="t"/>
            <a:pathLst>
              <a:path extrusionOk="0" h="5662168" w="5831821">
                <a:moveTo>
                  <a:pt x="0" y="0"/>
                </a:moveTo>
                <a:lnTo>
                  <a:pt x="5831821" y="0"/>
                </a:lnTo>
                <a:lnTo>
                  <a:pt x="5831821" y="5662169"/>
                </a:lnTo>
                <a:lnTo>
                  <a:pt x="0" y="5662169"/>
                </a:lnTo>
                <a:lnTo>
                  <a:pt x="0" y="0"/>
                </a:lnTo>
                <a:close/>
              </a:path>
            </a:pathLst>
          </a:custGeom>
          <a:blipFill rotWithShape="1">
            <a:blip r:embed="rId3">
              <a:alphaModFix/>
            </a:blip>
            <a:stretch>
              <a:fillRect b="0" l="0" r="0" t="0"/>
            </a:stretch>
          </a:blipFill>
          <a:ln>
            <a:noFill/>
          </a:ln>
        </p:spPr>
      </p:sp>
      <p:grpSp>
        <p:nvGrpSpPr>
          <p:cNvPr id="457" name="Google Shape;457;p27"/>
          <p:cNvGrpSpPr/>
          <p:nvPr/>
        </p:nvGrpSpPr>
        <p:grpSpPr>
          <a:xfrm>
            <a:off x="13253497" y="4547732"/>
            <a:ext cx="3781779" cy="5478174"/>
            <a:chOff x="0" y="0"/>
            <a:chExt cx="5042371" cy="7304231"/>
          </a:xfrm>
        </p:grpSpPr>
        <p:sp>
          <p:nvSpPr>
            <p:cNvPr id="458" name="Google Shape;458;p27"/>
            <p:cNvSpPr/>
            <p:nvPr/>
          </p:nvSpPr>
          <p:spPr>
            <a:xfrm>
              <a:off x="148854" y="127073"/>
              <a:ext cx="4893517" cy="7177158"/>
            </a:xfrm>
            <a:custGeom>
              <a:rect b="b" l="l" r="r" t="t"/>
              <a:pathLst>
                <a:path extrusionOk="0" h="7177158" w="4893517">
                  <a:moveTo>
                    <a:pt x="0" y="0"/>
                  </a:moveTo>
                  <a:lnTo>
                    <a:pt x="4893517" y="0"/>
                  </a:lnTo>
                  <a:lnTo>
                    <a:pt x="4893517" y="7177158"/>
                  </a:lnTo>
                  <a:lnTo>
                    <a:pt x="0" y="7177158"/>
                  </a:lnTo>
                  <a:lnTo>
                    <a:pt x="0" y="0"/>
                  </a:lnTo>
                  <a:close/>
                </a:path>
              </a:pathLst>
            </a:custGeom>
            <a:blipFill rotWithShape="1">
              <a:blip r:embed="rId4">
                <a:alphaModFix/>
              </a:blip>
              <a:stretch>
                <a:fillRect b="0" l="0" r="0" t="0"/>
              </a:stretch>
            </a:blipFill>
            <a:ln>
              <a:noFill/>
            </a:ln>
          </p:spPr>
        </p:sp>
        <p:sp>
          <p:nvSpPr>
            <p:cNvPr id="459" name="Google Shape;459;p27"/>
            <p:cNvSpPr/>
            <p:nvPr/>
          </p:nvSpPr>
          <p:spPr>
            <a:xfrm>
              <a:off x="0" y="0"/>
              <a:ext cx="4893517" cy="7177158"/>
            </a:xfrm>
            <a:custGeom>
              <a:rect b="b" l="l" r="r" t="t"/>
              <a:pathLst>
                <a:path extrusionOk="0" h="7177158" w="4893517">
                  <a:moveTo>
                    <a:pt x="0" y="0"/>
                  </a:moveTo>
                  <a:lnTo>
                    <a:pt x="4893517" y="0"/>
                  </a:lnTo>
                  <a:lnTo>
                    <a:pt x="4893517" y="7177158"/>
                  </a:lnTo>
                  <a:lnTo>
                    <a:pt x="0" y="7177158"/>
                  </a:lnTo>
                  <a:lnTo>
                    <a:pt x="0" y="0"/>
                  </a:lnTo>
                  <a:close/>
                </a:path>
              </a:pathLst>
            </a:custGeom>
            <a:blipFill rotWithShape="1">
              <a:blip r:embed="rId5">
                <a:alphaModFix/>
              </a:blip>
              <a:stretch>
                <a:fillRect b="0" l="0" r="0" t="0"/>
              </a:stretch>
            </a:blipFill>
            <a:ln>
              <a:noFill/>
            </a:ln>
          </p:spPr>
        </p:sp>
      </p:grpSp>
      <p:grpSp>
        <p:nvGrpSpPr>
          <p:cNvPr id="460" name="Google Shape;460;p27"/>
          <p:cNvGrpSpPr/>
          <p:nvPr/>
        </p:nvGrpSpPr>
        <p:grpSpPr>
          <a:xfrm>
            <a:off x="6096000" y="-330847"/>
            <a:ext cx="6096000" cy="10840197"/>
            <a:chOff x="0" y="-28575"/>
            <a:chExt cx="1605531" cy="2855031"/>
          </a:xfrm>
        </p:grpSpPr>
        <p:sp>
          <p:nvSpPr>
            <p:cNvPr id="461" name="Google Shape;461;p27"/>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462" name="Google Shape;462;p2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27"/>
          <p:cNvGrpSpPr/>
          <p:nvPr/>
        </p:nvGrpSpPr>
        <p:grpSpPr>
          <a:xfrm>
            <a:off x="6274276" y="588999"/>
            <a:ext cx="5739449" cy="5933070"/>
            <a:chOff x="0" y="-28575"/>
            <a:chExt cx="1626348" cy="1681213"/>
          </a:xfrm>
        </p:grpSpPr>
        <p:sp>
          <p:nvSpPr>
            <p:cNvPr id="464" name="Google Shape;464;p27"/>
            <p:cNvSpPr/>
            <p:nvPr/>
          </p:nvSpPr>
          <p:spPr>
            <a:xfrm>
              <a:off x="0" y="0"/>
              <a:ext cx="1626348" cy="1652638"/>
            </a:xfrm>
            <a:custGeom>
              <a:rect b="b" l="l" r="r" t="t"/>
              <a:pathLst>
                <a:path extrusionOk="0" h="1652638" w="1626348">
                  <a:moveTo>
                    <a:pt x="0" y="0"/>
                  </a:moveTo>
                  <a:lnTo>
                    <a:pt x="1626348" y="0"/>
                  </a:lnTo>
                  <a:lnTo>
                    <a:pt x="1626348" y="1652638"/>
                  </a:lnTo>
                  <a:lnTo>
                    <a:pt x="0" y="1652638"/>
                  </a:lnTo>
                  <a:close/>
                </a:path>
              </a:pathLst>
            </a:custGeom>
            <a:solidFill>
              <a:srgbClr val="F16793"/>
            </a:solidFill>
            <a:ln cap="sq" cmpd="sng" w="47625">
              <a:solidFill>
                <a:srgbClr val="000000"/>
              </a:solidFill>
              <a:prstDash val="solid"/>
              <a:miter lim="8000"/>
              <a:headEnd len="sm" w="sm" type="none"/>
              <a:tailEnd len="sm" w="sm" type="none"/>
            </a:ln>
          </p:spPr>
        </p:sp>
        <p:sp>
          <p:nvSpPr>
            <p:cNvPr id="465" name="Google Shape;465;p2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6" name="Google Shape;466;p27"/>
          <p:cNvSpPr/>
          <p:nvPr/>
        </p:nvSpPr>
        <p:spPr>
          <a:xfrm rot="10665567">
            <a:off x="6277378" y="584856"/>
            <a:ext cx="2817334" cy="2576580"/>
          </a:xfrm>
          <a:custGeom>
            <a:rect b="b" l="l" r="r" t="t"/>
            <a:pathLst>
              <a:path extrusionOk="0" h="2576580" w="2817334">
                <a:moveTo>
                  <a:pt x="0" y="0"/>
                </a:moveTo>
                <a:lnTo>
                  <a:pt x="2817334" y="0"/>
                </a:lnTo>
                <a:lnTo>
                  <a:pt x="2817334" y="2576580"/>
                </a:lnTo>
                <a:lnTo>
                  <a:pt x="0" y="2576580"/>
                </a:lnTo>
                <a:lnTo>
                  <a:pt x="0" y="0"/>
                </a:lnTo>
                <a:close/>
              </a:path>
            </a:pathLst>
          </a:custGeom>
          <a:blipFill rotWithShape="1">
            <a:blip r:embed="rId6">
              <a:alphaModFix/>
            </a:blip>
            <a:stretch>
              <a:fillRect b="0" l="0" r="0" t="0"/>
            </a:stretch>
          </a:blipFill>
          <a:ln>
            <a:noFill/>
          </a:ln>
        </p:spPr>
      </p:sp>
      <p:sp>
        <p:nvSpPr>
          <p:cNvPr id="467" name="Google Shape;467;p27"/>
          <p:cNvSpPr txBox="1"/>
          <p:nvPr/>
        </p:nvSpPr>
        <p:spPr>
          <a:xfrm>
            <a:off x="322187" y="1004411"/>
            <a:ext cx="5459400" cy="143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MENTAL HEALTH</a:t>
            </a:r>
            <a:endParaRPr/>
          </a:p>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MATTERS</a:t>
            </a:r>
            <a:endParaRPr/>
          </a:p>
        </p:txBody>
      </p:sp>
      <p:sp>
        <p:nvSpPr>
          <p:cNvPr id="468" name="Google Shape;468;p27"/>
          <p:cNvSpPr txBox="1"/>
          <p:nvPr/>
        </p:nvSpPr>
        <p:spPr>
          <a:xfrm>
            <a:off x="130829" y="2759654"/>
            <a:ext cx="5650846" cy="4657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Talk Openly: Share your feelings with loved ones and professionals.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Prioritize Self-Care: Engage in activities that bring joy and relaxation.</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Connect: Reach out to support groups and professionals who specialize in oncology and mental health.</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a:p>
        </p:txBody>
      </p:sp>
      <p:sp>
        <p:nvSpPr>
          <p:cNvPr id="469" name="Google Shape;469;p27"/>
          <p:cNvSpPr txBox="1"/>
          <p:nvPr/>
        </p:nvSpPr>
        <p:spPr>
          <a:xfrm>
            <a:off x="6228089" y="8374719"/>
            <a:ext cx="5831821"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contact us for more info:</a:t>
            </a:r>
            <a:endParaRPr/>
          </a:p>
        </p:txBody>
      </p:sp>
      <p:sp>
        <p:nvSpPr>
          <p:cNvPr id="470" name="Google Shape;470;p27"/>
          <p:cNvSpPr txBox="1"/>
          <p:nvPr/>
        </p:nvSpPr>
        <p:spPr>
          <a:xfrm>
            <a:off x="6228089" y="8934450"/>
            <a:ext cx="5831821" cy="98996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telephone: 555-5555</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website: www.reallygreatsite.com</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email: reallygreat@site.com  </a:t>
            </a:r>
            <a:endParaRPr/>
          </a:p>
        </p:txBody>
      </p:sp>
      <p:sp>
        <p:nvSpPr>
          <p:cNvPr id="471" name="Google Shape;471;p27"/>
          <p:cNvSpPr txBox="1"/>
          <p:nvPr/>
        </p:nvSpPr>
        <p:spPr>
          <a:xfrm>
            <a:off x="6274276" y="6884307"/>
            <a:ext cx="5831821" cy="12138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TAKE CARE OF YOUR BRAIN</a:t>
            </a:r>
            <a:endParaRPr/>
          </a:p>
        </p:txBody>
      </p:sp>
      <p:sp>
        <p:nvSpPr>
          <p:cNvPr id="472" name="Google Shape;472;p27"/>
          <p:cNvSpPr txBox="1"/>
          <p:nvPr/>
        </p:nvSpPr>
        <p:spPr>
          <a:xfrm>
            <a:off x="6963914" y="1313748"/>
            <a:ext cx="1770600" cy="90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Mental</a:t>
            </a:r>
            <a:endParaRPr b="1"/>
          </a:p>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matters</a:t>
            </a:r>
            <a:endParaRPr b="1"/>
          </a:p>
        </p:txBody>
      </p:sp>
      <p:pic>
        <p:nvPicPr>
          <p:cNvPr id="473" name="Google Shape;473;p27"/>
          <p:cNvPicPr preferRelativeResize="0"/>
          <p:nvPr/>
        </p:nvPicPr>
        <p:blipFill>
          <a:blip r:embed="rId7">
            <a:alphaModFix/>
          </a:blip>
          <a:stretch>
            <a:fillRect/>
          </a:stretch>
        </p:blipFill>
        <p:spPr>
          <a:xfrm>
            <a:off x="8256713" y="717500"/>
            <a:ext cx="3733137" cy="5804500"/>
          </a:xfrm>
          <a:prstGeom prst="rect">
            <a:avLst/>
          </a:prstGeom>
          <a:noFill/>
          <a:ln>
            <a:noFill/>
          </a:ln>
        </p:spPr>
      </p:pic>
    </p:spTree>
  </p:cSld>
  <p:clrMapOvr>
    <a:masterClrMapping/>
  </p:clrMapOvr>
  <p:transition>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477" name="Shape 477"/>
        <p:cNvGrpSpPr/>
        <p:nvPr/>
      </p:nvGrpSpPr>
      <p:grpSpPr>
        <a:xfrm>
          <a:off x="0" y="0"/>
          <a:ext cx="0" cy="0"/>
          <a:chOff x="0" y="0"/>
          <a:chExt cx="0" cy="0"/>
        </a:xfrm>
      </p:grpSpPr>
      <p:grpSp>
        <p:nvGrpSpPr>
          <p:cNvPr id="478" name="Google Shape;478;p28"/>
          <p:cNvGrpSpPr/>
          <p:nvPr/>
        </p:nvGrpSpPr>
        <p:grpSpPr>
          <a:xfrm>
            <a:off x="6096000" y="-330847"/>
            <a:ext cx="6096000" cy="10840197"/>
            <a:chOff x="0" y="-28575"/>
            <a:chExt cx="1605531" cy="2855031"/>
          </a:xfrm>
        </p:grpSpPr>
        <p:sp>
          <p:nvSpPr>
            <p:cNvPr id="479" name="Google Shape;479;p28"/>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480" name="Google Shape;480;p2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1" name="Google Shape;481;p28"/>
          <p:cNvGrpSpPr/>
          <p:nvPr/>
        </p:nvGrpSpPr>
        <p:grpSpPr>
          <a:xfrm>
            <a:off x="12620625" y="114770"/>
            <a:ext cx="5246370" cy="5430813"/>
            <a:chOff x="0" y="-28575"/>
            <a:chExt cx="812800" cy="841375"/>
          </a:xfrm>
        </p:grpSpPr>
        <p:sp>
          <p:nvSpPr>
            <p:cNvPr id="482" name="Google Shape;482;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16793"/>
            </a:solidFill>
            <a:ln cap="sq" cmpd="sng" w="47625">
              <a:solidFill>
                <a:srgbClr val="000000"/>
              </a:solidFill>
              <a:prstDash val="solid"/>
              <a:miter lim="8000"/>
              <a:headEnd len="sm" w="sm" type="none"/>
              <a:tailEnd len="sm" w="sm" type="none"/>
            </a:ln>
          </p:spPr>
        </p:sp>
        <p:sp>
          <p:nvSpPr>
            <p:cNvPr id="483" name="Google Shape;483;p2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4" name="Google Shape;484;p28"/>
          <p:cNvSpPr/>
          <p:nvPr/>
        </p:nvSpPr>
        <p:spPr>
          <a:xfrm>
            <a:off x="13155849" y="1028700"/>
            <a:ext cx="4219308" cy="3904778"/>
          </a:xfrm>
          <a:custGeom>
            <a:rect b="b" l="l" r="r" t="t"/>
            <a:pathLst>
              <a:path extrusionOk="0" h="3904778" w="4219308">
                <a:moveTo>
                  <a:pt x="0" y="0"/>
                </a:moveTo>
                <a:lnTo>
                  <a:pt x="4219308" y="0"/>
                </a:lnTo>
                <a:lnTo>
                  <a:pt x="4219308" y="3904778"/>
                </a:lnTo>
                <a:lnTo>
                  <a:pt x="0" y="3904778"/>
                </a:lnTo>
                <a:lnTo>
                  <a:pt x="0" y="0"/>
                </a:lnTo>
                <a:close/>
              </a:path>
            </a:pathLst>
          </a:custGeom>
          <a:blipFill rotWithShape="1">
            <a:blip r:embed="rId3">
              <a:alphaModFix/>
            </a:blip>
            <a:stretch>
              <a:fillRect b="0" l="0" r="0" t="0"/>
            </a:stretch>
          </a:blipFill>
          <a:ln>
            <a:noFill/>
          </a:ln>
        </p:spPr>
      </p:sp>
      <p:grpSp>
        <p:nvGrpSpPr>
          <p:cNvPr id="485" name="Google Shape;485;p28"/>
          <p:cNvGrpSpPr/>
          <p:nvPr/>
        </p:nvGrpSpPr>
        <p:grpSpPr>
          <a:xfrm>
            <a:off x="6520815" y="4650425"/>
            <a:ext cx="5246370" cy="5430813"/>
            <a:chOff x="0" y="-28575"/>
            <a:chExt cx="812800" cy="841375"/>
          </a:xfrm>
        </p:grpSpPr>
        <p:sp>
          <p:nvSpPr>
            <p:cNvPr id="486" name="Google Shape;486;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16793"/>
            </a:solidFill>
            <a:ln cap="sq" cmpd="sng" w="47625">
              <a:solidFill>
                <a:srgbClr val="000000"/>
              </a:solidFill>
              <a:prstDash val="solid"/>
              <a:miter lim="8000"/>
              <a:headEnd len="sm" w="sm" type="none"/>
              <a:tailEnd len="sm" w="sm" type="none"/>
            </a:ln>
          </p:spPr>
        </p:sp>
        <p:sp>
          <p:nvSpPr>
            <p:cNvPr id="487" name="Google Shape;487;p2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8" name="Google Shape;488;p28"/>
          <p:cNvGrpSpPr/>
          <p:nvPr/>
        </p:nvGrpSpPr>
        <p:grpSpPr>
          <a:xfrm>
            <a:off x="428746" y="173461"/>
            <a:ext cx="5246370" cy="5430813"/>
            <a:chOff x="0" y="-28575"/>
            <a:chExt cx="812800" cy="841375"/>
          </a:xfrm>
        </p:grpSpPr>
        <p:sp>
          <p:nvSpPr>
            <p:cNvPr id="489" name="Google Shape;489;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16793"/>
            </a:solidFill>
            <a:ln cap="sq" cmpd="sng" w="47625">
              <a:solidFill>
                <a:srgbClr val="000000"/>
              </a:solidFill>
              <a:prstDash val="solid"/>
              <a:miter lim="8000"/>
              <a:headEnd len="sm" w="sm" type="none"/>
              <a:tailEnd len="sm" w="sm" type="none"/>
            </a:ln>
          </p:spPr>
        </p:sp>
        <p:sp>
          <p:nvSpPr>
            <p:cNvPr id="490" name="Google Shape;490;p2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1" name="Google Shape;491;p28"/>
          <p:cNvSpPr/>
          <p:nvPr/>
        </p:nvSpPr>
        <p:spPr>
          <a:xfrm rot="10800000">
            <a:off x="130829" y="68696"/>
            <a:ext cx="2193852" cy="2130031"/>
          </a:xfrm>
          <a:custGeom>
            <a:rect b="b" l="l" r="r" t="t"/>
            <a:pathLst>
              <a:path extrusionOk="0" h="2130031" w="2193852">
                <a:moveTo>
                  <a:pt x="0" y="0"/>
                </a:moveTo>
                <a:lnTo>
                  <a:pt x="2193852" y="0"/>
                </a:lnTo>
                <a:lnTo>
                  <a:pt x="2193852" y="2130031"/>
                </a:lnTo>
                <a:lnTo>
                  <a:pt x="0" y="2130031"/>
                </a:lnTo>
                <a:lnTo>
                  <a:pt x="0" y="0"/>
                </a:lnTo>
                <a:close/>
              </a:path>
            </a:pathLst>
          </a:custGeom>
          <a:blipFill rotWithShape="1">
            <a:blip r:embed="rId4">
              <a:alphaModFix/>
            </a:blip>
            <a:stretch>
              <a:fillRect b="0" l="0" r="0" t="0"/>
            </a:stretch>
          </a:blipFill>
          <a:ln>
            <a:noFill/>
          </a:ln>
        </p:spPr>
      </p:sp>
      <p:sp>
        <p:nvSpPr>
          <p:cNvPr id="492" name="Google Shape;492;p28"/>
          <p:cNvSpPr txBox="1"/>
          <p:nvPr/>
        </p:nvSpPr>
        <p:spPr>
          <a:xfrm>
            <a:off x="150737" y="5784748"/>
            <a:ext cx="5802388" cy="12138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EMOTIONAL IMPACT</a:t>
            </a:r>
            <a:endParaRPr/>
          </a:p>
        </p:txBody>
      </p:sp>
      <p:sp>
        <p:nvSpPr>
          <p:cNvPr id="493" name="Google Shape;493;p28"/>
          <p:cNvSpPr txBox="1"/>
          <p:nvPr/>
        </p:nvSpPr>
        <p:spPr>
          <a:xfrm>
            <a:off x="130829" y="7151197"/>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Breast cancer diagnosis can evoke a range of emotions: fear, anxiety, sadness.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Stress is common; it affects both patients and caregivers.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It's okay to seek help and prioritize mental well-being.</a:t>
            </a:r>
            <a:endParaRPr/>
          </a:p>
        </p:txBody>
      </p:sp>
      <p:sp>
        <p:nvSpPr>
          <p:cNvPr id="494" name="Google Shape;494;p28"/>
          <p:cNvSpPr txBox="1"/>
          <p:nvPr/>
        </p:nvSpPr>
        <p:spPr>
          <a:xfrm>
            <a:off x="6419448" y="878921"/>
            <a:ext cx="5459488" cy="12138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MIND-BODY</a:t>
            </a:r>
            <a:endParaRPr/>
          </a:p>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CONNECTION</a:t>
            </a:r>
            <a:endParaRPr/>
          </a:p>
        </p:txBody>
      </p:sp>
      <p:sp>
        <p:nvSpPr>
          <p:cNvPr id="495" name="Google Shape;495;p28"/>
          <p:cNvSpPr txBox="1"/>
          <p:nvPr/>
        </p:nvSpPr>
        <p:spPr>
          <a:xfrm>
            <a:off x="6228089" y="2481764"/>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Mental health affects physical well-being and vice versa.</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Practice mindfulness, meditation, or yoga to reduce stress.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A positive mindset can enhance your overall quality of life.</a:t>
            </a:r>
            <a:endParaRPr/>
          </a:p>
        </p:txBody>
      </p:sp>
      <p:sp>
        <p:nvSpPr>
          <p:cNvPr id="496" name="Google Shape;496;p28"/>
          <p:cNvSpPr txBox="1"/>
          <p:nvPr/>
        </p:nvSpPr>
        <p:spPr>
          <a:xfrm>
            <a:off x="12526234" y="5784748"/>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SEEKING SUPPORT</a:t>
            </a:r>
            <a:endParaRPr/>
          </a:p>
        </p:txBody>
      </p:sp>
      <p:sp>
        <p:nvSpPr>
          <p:cNvPr id="497" name="Google Shape;497;p28"/>
          <p:cNvSpPr txBox="1"/>
          <p:nvPr/>
        </p:nvSpPr>
        <p:spPr>
          <a:xfrm>
            <a:off x="12334875" y="6523436"/>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Professional therapists can help navigate complex emotions.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Connect with fellow survivors for shared understanding.</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Engage in activities you love; they can uplift your spirits.</a:t>
            </a:r>
            <a:endParaRPr/>
          </a:p>
        </p:txBody>
      </p:sp>
      <p:sp>
        <p:nvSpPr>
          <p:cNvPr id="498" name="Google Shape;498;p28"/>
          <p:cNvSpPr txBox="1"/>
          <p:nvPr/>
        </p:nvSpPr>
        <p:spPr>
          <a:xfrm>
            <a:off x="507502" y="723619"/>
            <a:ext cx="1613100" cy="82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664" u="none" cap="none" strike="noStrike">
                <a:solidFill>
                  <a:srgbClr val="000000"/>
                </a:solidFill>
                <a:latin typeface="Fredoka"/>
                <a:ea typeface="Fredoka"/>
                <a:cs typeface="Fredoka"/>
                <a:sym typeface="Fredoka"/>
              </a:rPr>
              <a:t>Love</a:t>
            </a:r>
            <a:endParaRPr b="1"/>
          </a:p>
          <a:p>
            <a:pPr indent="0" lvl="0" marL="0" marR="0" rtl="0" algn="ctr">
              <a:lnSpc>
                <a:spcPct val="100000"/>
              </a:lnSpc>
              <a:spcBef>
                <a:spcPts val="0"/>
              </a:spcBef>
              <a:spcAft>
                <a:spcPts val="0"/>
              </a:spcAft>
              <a:buNone/>
            </a:pPr>
            <a:r>
              <a:rPr b="1" i="0" lang="en-US" sz="2664" u="none" cap="none" strike="noStrike">
                <a:solidFill>
                  <a:srgbClr val="000000"/>
                </a:solidFill>
                <a:latin typeface="Fredoka"/>
                <a:ea typeface="Fredoka"/>
                <a:cs typeface="Fredoka"/>
                <a:sym typeface="Fredoka"/>
              </a:rPr>
              <a:t>yourself</a:t>
            </a:r>
            <a:endParaRPr b="1"/>
          </a:p>
        </p:txBody>
      </p:sp>
      <p:pic>
        <p:nvPicPr>
          <p:cNvPr id="499" name="Google Shape;499;p28"/>
          <p:cNvPicPr preferRelativeResize="0"/>
          <p:nvPr/>
        </p:nvPicPr>
        <p:blipFill>
          <a:blip r:embed="rId5">
            <a:alphaModFix/>
          </a:blip>
          <a:stretch>
            <a:fillRect/>
          </a:stretch>
        </p:blipFill>
        <p:spPr>
          <a:xfrm>
            <a:off x="1362114" y="-177362"/>
            <a:ext cx="4305323" cy="5430826"/>
          </a:xfrm>
          <a:prstGeom prst="rect">
            <a:avLst/>
          </a:prstGeom>
          <a:noFill/>
          <a:ln>
            <a:noFill/>
          </a:ln>
        </p:spPr>
      </p:pic>
      <p:pic>
        <p:nvPicPr>
          <p:cNvPr id="500" name="Google Shape;500;p28"/>
          <p:cNvPicPr preferRelativeResize="0"/>
          <p:nvPr/>
        </p:nvPicPr>
        <p:blipFill>
          <a:blip r:embed="rId6">
            <a:alphaModFix/>
          </a:blip>
          <a:stretch>
            <a:fillRect/>
          </a:stretch>
        </p:blipFill>
        <p:spPr>
          <a:xfrm>
            <a:off x="6543575" y="4860800"/>
            <a:ext cx="5200850" cy="5200850"/>
          </a:xfrm>
          <a:prstGeom prst="rect">
            <a:avLst/>
          </a:prstGeom>
          <a:noFill/>
          <a:ln>
            <a:noFill/>
          </a:ln>
        </p:spPr>
      </p:pic>
      <p:pic>
        <p:nvPicPr>
          <p:cNvPr id="501" name="Google Shape;501;p28"/>
          <p:cNvPicPr preferRelativeResize="0"/>
          <p:nvPr/>
        </p:nvPicPr>
        <p:blipFill>
          <a:blip r:embed="rId7">
            <a:alphaModFix/>
          </a:blip>
          <a:stretch>
            <a:fillRect/>
          </a:stretch>
        </p:blipFill>
        <p:spPr>
          <a:xfrm>
            <a:off x="12630950" y="1028700"/>
            <a:ext cx="5236051" cy="3100469"/>
          </a:xfrm>
          <a:prstGeom prst="rect">
            <a:avLst/>
          </a:prstGeom>
          <a:noFill/>
          <a:ln>
            <a:noFill/>
          </a:ln>
        </p:spPr>
      </p:pic>
    </p:spTree>
  </p:cSld>
  <p:clrMapOvr>
    <a:masterClrMapping/>
  </p:clrMapOvr>
  <p:transition>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505" name="Shape 505"/>
        <p:cNvGrpSpPr/>
        <p:nvPr/>
      </p:nvGrpSpPr>
      <p:grpSpPr>
        <a:xfrm>
          <a:off x="0" y="0"/>
          <a:ext cx="0" cy="0"/>
          <a:chOff x="0" y="0"/>
          <a:chExt cx="0" cy="0"/>
        </a:xfrm>
      </p:grpSpPr>
      <p:grpSp>
        <p:nvGrpSpPr>
          <p:cNvPr id="506" name="Google Shape;506;p29"/>
          <p:cNvGrpSpPr/>
          <p:nvPr/>
        </p:nvGrpSpPr>
        <p:grpSpPr>
          <a:xfrm>
            <a:off x="514809" y="261984"/>
            <a:ext cx="17258382" cy="9677497"/>
            <a:chOff x="0" y="-28575"/>
            <a:chExt cx="4890389" cy="2742246"/>
          </a:xfrm>
        </p:grpSpPr>
        <p:sp>
          <p:nvSpPr>
            <p:cNvPr id="507" name="Google Shape;507;p29"/>
            <p:cNvSpPr/>
            <p:nvPr/>
          </p:nvSpPr>
          <p:spPr>
            <a:xfrm>
              <a:off x="0" y="0"/>
              <a:ext cx="4890389" cy="2713671"/>
            </a:xfrm>
            <a:custGeom>
              <a:rect b="b" l="l" r="r" t="t"/>
              <a:pathLst>
                <a:path extrusionOk="0" h="2713671" w="4890389">
                  <a:moveTo>
                    <a:pt x="0" y="0"/>
                  </a:moveTo>
                  <a:lnTo>
                    <a:pt x="4890389" y="0"/>
                  </a:lnTo>
                  <a:lnTo>
                    <a:pt x="4890389" y="2713671"/>
                  </a:lnTo>
                  <a:lnTo>
                    <a:pt x="0" y="2713671"/>
                  </a:lnTo>
                  <a:close/>
                </a:path>
              </a:pathLst>
            </a:custGeom>
            <a:solidFill>
              <a:srgbClr val="F16793"/>
            </a:solidFill>
            <a:ln cap="sq" cmpd="sng" w="47625">
              <a:solidFill>
                <a:srgbClr val="000000"/>
              </a:solidFill>
              <a:prstDash val="solid"/>
              <a:miter lim="8000"/>
              <a:headEnd len="sm" w="sm" type="none"/>
              <a:tailEnd len="sm" w="sm" type="none"/>
            </a:ln>
          </p:spPr>
        </p:sp>
        <p:sp>
          <p:nvSpPr>
            <p:cNvPr id="508" name="Google Shape;508;p29"/>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9" name="Google Shape;509;p29"/>
          <p:cNvSpPr txBox="1"/>
          <p:nvPr/>
        </p:nvSpPr>
        <p:spPr>
          <a:xfrm>
            <a:off x="2862702" y="7678990"/>
            <a:ext cx="12562596" cy="160039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9289" u="none" cap="none" strike="noStrike">
                <a:solidFill>
                  <a:srgbClr val="FFFFFF"/>
                </a:solidFill>
                <a:latin typeface="Lato"/>
                <a:ea typeface="Lato"/>
                <a:cs typeface="Lato"/>
                <a:sym typeface="Lato"/>
              </a:rPr>
              <a:t>Thank you!</a:t>
            </a:r>
            <a:endParaRPr/>
          </a:p>
        </p:txBody>
      </p:sp>
      <p:sp>
        <p:nvSpPr>
          <p:cNvPr id="510" name="Google Shape;510;p29"/>
          <p:cNvSpPr txBox="1"/>
          <p:nvPr/>
        </p:nvSpPr>
        <p:spPr>
          <a:xfrm>
            <a:off x="3613410" y="9241280"/>
            <a:ext cx="11061181" cy="323215"/>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Write a closing statement or call-to-action here.</a:t>
            </a:r>
            <a:endParaRPr/>
          </a:p>
        </p:txBody>
      </p:sp>
      <p:sp>
        <p:nvSpPr>
          <p:cNvPr id="511" name="Google Shape;511;p29"/>
          <p:cNvSpPr/>
          <p:nvPr/>
        </p:nvSpPr>
        <p:spPr>
          <a:xfrm>
            <a:off x="5579628" y="1272162"/>
            <a:ext cx="7128743" cy="6597328"/>
          </a:xfrm>
          <a:custGeom>
            <a:rect b="b" l="l" r="r" t="t"/>
            <a:pathLst>
              <a:path extrusionOk="0" h="6597328" w="7128743">
                <a:moveTo>
                  <a:pt x="0" y="0"/>
                </a:moveTo>
                <a:lnTo>
                  <a:pt x="7128744" y="0"/>
                </a:lnTo>
                <a:lnTo>
                  <a:pt x="7128744" y="6597328"/>
                </a:lnTo>
                <a:lnTo>
                  <a:pt x="0" y="6597328"/>
                </a:lnTo>
                <a:lnTo>
                  <a:pt x="0" y="0"/>
                </a:lnTo>
                <a:close/>
              </a:path>
            </a:pathLst>
          </a:custGeom>
          <a:blipFill rotWithShape="1">
            <a:blip r:embed="rId3">
              <a:alphaModFix/>
            </a:blip>
            <a:stretch>
              <a:fillRect b="0" l="0" r="0" t="0"/>
            </a:stretch>
          </a:blipFill>
          <a:ln>
            <a:noFill/>
          </a:ln>
        </p:spPr>
      </p:sp>
      <p:pic>
        <p:nvPicPr>
          <p:cNvPr id="512" name="Google Shape;512;p29"/>
          <p:cNvPicPr preferRelativeResize="0"/>
          <p:nvPr/>
        </p:nvPicPr>
        <p:blipFill>
          <a:blip r:embed="rId4">
            <a:alphaModFix/>
          </a:blip>
          <a:stretch>
            <a:fillRect/>
          </a:stretch>
        </p:blipFill>
        <p:spPr>
          <a:xfrm>
            <a:off x="514900" y="1920087"/>
            <a:ext cx="17257999" cy="4668426"/>
          </a:xfrm>
          <a:prstGeom prst="rect">
            <a:avLst/>
          </a:prstGeom>
          <a:noFill/>
          <a:ln>
            <a:noFill/>
          </a:ln>
        </p:spPr>
      </p:pic>
    </p:spTree>
  </p:cSld>
  <p:clrMapOvr>
    <a:masterClrMapping/>
  </p:clrMapOvr>
  <p:transition>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516" name="Shape 516"/>
        <p:cNvGrpSpPr/>
        <p:nvPr/>
      </p:nvGrpSpPr>
      <p:grpSpPr>
        <a:xfrm>
          <a:off x="0" y="0"/>
          <a:ext cx="0" cy="0"/>
          <a:chOff x="0" y="0"/>
          <a:chExt cx="0" cy="0"/>
        </a:xfrm>
      </p:grpSpPr>
      <p:grpSp>
        <p:nvGrpSpPr>
          <p:cNvPr id="517" name="Google Shape;517;p30"/>
          <p:cNvGrpSpPr/>
          <p:nvPr/>
        </p:nvGrpSpPr>
        <p:grpSpPr>
          <a:xfrm>
            <a:off x="325820" y="553519"/>
            <a:ext cx="17527865" cy="8990790"/>
            <a:chOff x="0" y="-28575"/>
            <a:chExt cx="4605241" cy="2362225"/>
          </a:xfrm>
        </p:grpSpPr>
        <p:sp>
          <p:nvSpPr>
            <p:cNvPr id="518" name="Google Shape;518;p30"/>
            <p:cNvSpPr/>
            <p:nvPr/>
          </p:nvSpPr>
          <p:spPr>
            <a:xfrm>
              <a:off x="0" y="0"/>
              <a:ext cx="4605241" cy="2333650"/>
            </a:xfrm>
            <a:custGeom>
              <a:rect b="b" l="l" r="r" t="t"/>
              <a:pathLst>
                <a:path extrusionOk="0" h="2333650" w="4605241">
                  <a:moveTo>
                    <a:pt x="0" y="0"/>
                  </a:moveTo>
                  <a:lnTo>
                    <a:pt x="4605241" y="0"/>
                  </a:lnTo>
                  <a:lnTo>
                    <a:pt x="4605241" y="2333650"/>
                  </a:lnTo>
                  <a:lnTo>
                    <a:pt x="0" y="2333650"/>
                  </a:lnTo>
                  <a:close/>
                </a:path>
              </a:pathLst>
            </a:custGeom>
            <a:solidFill>
              <a:srgbClr val="F16793"/>
            </a:solidFill>
            <a:ln cap="sq" cmpd="sng" w="47625">
              <a:solidFill>
                <a:srgbClr val="000000"/>
              </a:solidFill>
              <a:prstDash val="solid"/>
              <a:miter lim="8000"/>
              <a:headEnd len="sm" w="sm" type="none"/>
              <a:tailEnd len="sm" w="sm" type="none"/>
            </a:ln>
          </p:spPr>
        </p:sp>
        <p:sp>
          <p:nvSpPr>
            <p:cNvPr id="519" name="Google Shape;519;p30"/>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20" name="Google Shape;520;p30"/>
          <p:cNvCxnSpPr/>
          <p:nvPr/>
        </p:nvCxnSpPr>
        <p:spPr>
          <a:xfrm rot="10800000">
            <a:off x="6147306" y="690466"/>
            <a:ext cx="0" cy="8817476"/>
          </a:xfrm>
          <a:prstGeom prst="straightConnector1">
            <a:avLst/>
          </a:prstGeom>
          <a:noFill/>
          <a:ln cap="flat" cmpd="sng" w="47625">
            <a:solidFill>
              <a:srgbClr val="191919"/>
            </a:solidFill>
            <a:prstDash val="solid"/>
            <a:round/>
            <a:headEnd len="sm" w="sm" type="none"/>
            <a:tailEnd len="sm" w="sm" type="none"/>
          </a:ln>
        </p:spPr>
      </p:cxnSp>
      <p:grpSp>
        <p:nvGrpSpPr>
          <p:cNvPr id="521" name="Google Shape;521;p30"/>
          <p:cNvGrpSpPr/>
          <p:nvPr/>
        </p:nvGrpSpPr>
        <p:grpSpPr>
          <a:xfrm>
            <a:off x="16274900" y="3770565"/>
            <a:ext cx="1241934" cy="1799028"/>
            <a:chOff x="0" y="0"/>
            <a:chExt cx="1655912" cy="2398705"/>
          </a:xfrm>
        </p:grpSpPr>
        <p:sp>
          <p:nvSpPr>
            <p:cNvPr id="522" name="Google Shape;522;p30"/>
            <p:cNvSpPr/>
            <p:nvPr/>
          </p:nvSpPr>
          <p:spPr>
            <a:xfrm>
              <a:off x="48884" y="41731"/>
              <a:ext cx="1607028" cy="2356974"/>
            </a:xfrm>
            <a:custGeom>
              <a:rect b="b" l="l" r="r" t="t"/>
              <a:pathLst>
                <a:path extrusionOk="0" h="2356974" w="1607028">
                  <a:moveTo>
                    <a:pt x="0" y="0"/>
                  </a:moveTo>
                  <a:lnTo>
                    <a:pt x="1607027" y="0"/>
                  </a:lnTo>
                  <a:lnTo>
                    <a:pt x="1607027" y="2356974"/>
                  </a:lnTo>
                  <a:lnTo>
                    <a:pt x="0" y="2356974"/>
                  </a:lnTo>
                  <a:lnTo>
                    <a:pt x="0" y="0"/>
                  </a:lnTo>
                  <a:close/>
                </a:path>
              </a:pathLst>
            </a:custGeom>
            <a:blipFill rotWithShape="1">
              <a:blip r:embed="rId3">
                <a:alphaModFix/>
              </a:blip>
              <a:stretch>
                <a:fillRect b="0" l="0" r="0" t="0"/>
              </a:stretch>
            </a:blipFill>
            <a:ln>
              <a:noFill/>
            </a:ln>
          </p:spPr>
        </p:sp>
        <p:sp>
          <p:nvSpPr>
            <p:cNvPr id="523" name="Google Shape;523;p30"/>
            <p:cNvSpPr/>
            <p:nvPr/>
          </p:nvSpPr>
          <p:spPr>
            <a:xfrm>
              <a:off x="0" y="0"/>
              <a:ext cx="1607028" cy="2356974"/>
            </a:xfrm>
            <a:custGeom>
              <a:rect b="b" l="l" r="r" t="t"/>
              <a:pathLst>
                <a:path extrusionOk="0" h="2356974" w="1607028">
                  <a:moveTo>
                    <a:pt x="0" y="0"/>
                  </a:moveTo>
                  <a:lnTo>
                    <a:pt x="1607028" y="0"/>
                  </a:lnTo>
                  <a:lnTo>
                    <a:pt x="1607028" y="2356974"/>
                  </a:lnTo>
                  <a:lnTo>
                    <a:pt x="0" y="2356974"/>
                  </a:lnTo>
                  <a:lnTo>
                    <a:pt x="0" y="0"/>
                  </a:lnTo>
                  <a:close/>
                </a:path>
              </a:pathLst>
            </a:custGeom>
            <a:blipFill rotWithShape="1">
              <a:blip r:embed="rId4">
                <a:alphaModFix/>
              </a:blip>
              <a:stretch>
                <a:fillRect b="0" l="0" r="0" t="0"/>
              </a:stretch>
            </a:blipFill>
            <a:ln>
              <a:noFill/>
            </a:ln>
          </p:spPr>
        </p:sp>
      </p:grpSp>
      <p:sp>
        <p:nvSpPr>
          <p:cNvPr id="524" name="Google Shape;524;p30"/>
          <p:cNvSpPr/>
          <p:nvPr/>
        </p:nvSpPr>
        <p:spPr>
          <a:xfrm>
            <a:off x="6305093" y="1383237"/>
            <a:ext cx="3221788" cy="1667275"/>
          </a:xfrm>
          <a:custGeom>
            <a:rect b="b" l="l" r="r" t="t"/>
            <a:pathLst>
              <a:path extrusionOk="0" h="1667275" w="3221788">
                <a:moveTo>
                  <a:pt x="0" y="0"/>
                </a:moveTo>
                <a:lnTo>
                  <a:pt x="3221787" y="0"/>
                </a:lnTo>
                <a:lnTo>
                  <a:pt x="3221787" y="1667275"/>
                </a:lnTo>
                <a:lnTo>
                  <a:pt x="0" y="1667275"/>
                </a:lnTo>
                <a:lnTo>
                  <a:pt x="0" y="0"/>
                </a:lnTo>
                <a:close/>
              </a:path>
            </a:pathLst>
          </a:custGeom>
          <a:blipFill rotWithShape="1">
            <a:blip r:embed="rId5">
              <a:alphaModFix/>
            </a:blip>
            <a:stretch>
              <a:fillRect b="0" l="0" r="0" t="0"/>
            </a:stretch>
          </a:blipFill>
          <a:ln>
            <a:noFill/>
          </a:ln>
        </p:spPr>
      </p:sp>
      <p:sp>
        <p:nvSpPr>
          <p:cNvPr id="525" name="Google Shape;525;p30"/>
          <p:cNvSpPr/>
          <p:nvPr/>
        </p:nvSpPr>
        <p:spPr>
          <a:xfrm>
            <a:off x="9650705" y="1207140"/>
            <a:ext cx="2512559" cy="2019469"/>
          </a:xfrm>
          <a:custGeom>
            <a:rect b="b" l="l" r="r" t="t"/>
            <a:pathLst>
              <a:path extrusionOk="0" h="2019469" w="2512559">
                <a:moveTo>
                  <a:pt x="0" y="0"/>
                </a:moveTo>
                <a:lnTo>
                  <a:pt x="2512559" y="0"/>
                </a:lnTo>
                <a:lnTo>
                  <a:pt x="2512559" y="2019469"/>
                </a:lnTo>
                <a:lnTo>
                  <a:pt x="0" y="2019469"/>
                </a:lnTo>
                <a:lnTo>
                  <a:pt x="0" y="0"/>
                </a:lnTo>
                <a:close/>
              </a:path>
            </a:pathLst>
          </a:custGeom>
          <a:blipFill rotWithShape="1">
            <a:blip r:embed="rId6">
              <a:alphaModFix/>
            </a:blip>
            <a:stretch>
              <a:fillRect b="0" l="0" r="0" t="0"/>
            </a:stretch>
          </a:blipFill>
          <a:ln>
            <a:noFill/>
          </a:ln>
        </p:spPr>
      </p:sp>
      <p:sp>
        <p:nvSpPr>
          <p:cNvPr id="526" name="Google Shape;526;p30"/>
          <p:cNvSpPr/>
          <p:nvPr/>
        </p:nvSpPr>
        <p:spPr>
          <a:xfrm>
            <a:off x="12414477" y="1207140"/>
            <a:ext cx="2334646" cy="2019469"/>
          </a:xfrm>
          <a:custGeom>
            <a:rect b="b" l="l" r="r" t="t"/>
            <a:pathLst>
              <a:path extrusionOk="0" h="2019469" w="2334646">
                <a:moveTo>
                  <a:pt x="0" y="0"/>
                </a:moveTo>
                <a:lnTo>
                  <a:pt x="2334646" y="0"/>
                </a:lnTo>
                <a:lnTo>
                  <a:pt x="2334646" y="2019469"/>
                </a:lnTo>
                <a:lnTo>
                  <a:pt x="0" y="2019469"/>
                </a:lnTo>
                <a:lnTo>
                  <a:pt x="0" y="0"/>
                </a:lnTo>
                <a:close/>
              </a:path>
            </a:pathLst>
          </a:custGeom>
          <a:blipFill rotWithShape="1">
            <a:blip r:embed="rId7">
              <a:alphaModFix/>
            </a:blip>
            <a:stretch>
              <a:fillRect b="0" l="0" r="0" t="0"/>
            </a:stretch>
          </a:blipFill>
          <a:ln>
            <a:noFill/>
          </a:ln>
        </p:spPr>
      </p:sp>
      <p:sp>
        <p:nvSpPr>
          <p:cNvPr id="527" name="Google Shape;527;p30"/>
          <p:cNvSpPr/>
          <p:nvPr/>
        </p:nvSpPr>
        <p:spPr>
          <a:xfrm>
            <a:off x="14872948" y="1207140"/>
            <a:ext cx="2605766" cy="2019469"/>
          </a:xfrm>
          <a:custGeom>
            <a:rect b="b" l="l" r="r" t="t"/>
            <a:pathLst>
              <a:path extrusionOk="0" h="2019469" w="2605766">
                <a:moveTo>
                  <a:pt x="0" y="0"/>
                </a:moveTo>
                <a:lnTo>
                  <a:pt x="2605766" y="0"/>
                </a:lnTo>
                <a:lnTo>
                  <a:pt x="2605766" y="2019469"/>
                </a:lnTo>
                <a:lnTo>
                  <a:pt x="0" y="2019469"/>
                </a:lnTo>
                <a:lnTo>
                  <a:pt x="0" y="0"/>
                </a:lnTo>
                <a:close/>
              </a:path>
            </a:pathLst>
          </a:custGeom>
          <a:blipFill rotWithShape="1">
            <a:blip r:embed="rId8">
              <a:alphaModFix/>
            </a:blip>
            <a:stretch>
              <a:fillRect b="0" l="0" r="0" t="0"/>
            </a:stretch>
          </a:blipFill>
          <a:ln>
            <a:noFill/>
          </a:ln>
        </p:spPr>
      </p:sp>
      <p:sp>
        <p:nvSpPr>
          <p:cNvPr id="528" name="Google Shape;528;p30"/>
          <p:cNvSpPr/>
          <p:nvPr/>
        </p:nvSpPr>
        <p:spPr>
          <a:xfrm>
            <a:off x="6333043" y="3226609"/>
            <a:ext cx="1734037" cy="2292941"/>
          </a:xfrm>
          <a:custGeom>
            <a:rect b="b" l="l" r="r" t="t"/>
            <a:pathLst>
              <a:path extrusionOk="0" h="2292941" w="1734037">
                <a:moveTo>
                  <a:pt x="0" y="0"/>
                </a:moveTo>
                <a:lnTo>
                  <a:pt x="1734037" y="0"/>
                </a:lnTo>
                <a:lnTo>
                  <a:pt x="1734037" y="2292941"/>
                </a:lnTo>
                <a:lnTo>
                  <a:pt x="0" y="2292941"/>
                </a:lnTo>
                <a:lnTo>
                  <a:pt x="0" y="0"/>
                </a:lnTo>
                <a:close/>
              </a:path>
            </a:pathLst>
          </a:custGeom>
          <a:blipFill rotWithShape="1">
            <a:blip r:embed="rId9">
              <a:alphaModFix/>
            </a:blip>
            <a:stretch>
              <a:fillRect b="0" l="0" r="0" t="0"/>
            </a:stretch>
          </a:blipFill>
          <a:ln>
            <a:noFill/>
          </a:ln>
        </p:spPr>
      </p:sp>
      <p:sp>
        <p:nvSpPr>
          <p:cNvPr id="529" name="Google Shape;529;p30"/>
          <p:cNvSpPr/>
          <p:nvPr/>
        </p:nvSpPr>
        <p:spPr>
          <a:xfrm>
            <a:off x="8209955" y="3686699"/>
            <a:ext cx="2639946" cy="1966760"/>
          </a:xfrm>
          <a:custGeom>
            <a:rect b="b" l="l" r="r" t="t"/>
            <a:pathLst>
              <a:path extrusionOk="0" h="1966760" w="2639946">
                <a:moveTo>
                  <a:pt x="0" y="0"/>
                </a:moveTo>
                <a:lnTo>
                  <a:pt x="2639946" y="0"/>
                </a:lnTo>
                <a:lnTo>
                  <a:pt x="2639946" y="1966760"/>
                </a:lnTo>
                <a:lnTo>
                  <a:pt x="0" y="1966760"/>
                </a:lnTo>
                <a:lnTo>
                  <a:pt x="0" y="0"/>
                </a:lnTo>
                <a:close/>
              </a:path>
            </a:pathLst>
          </a:custGeom>
          <a:blipFill rotWithShape="1">
            <a:blip r:embed="rId10">
              <a:alphaModFix/>
            </a:blip>
            <a:stretch>
              <a:fillRect b="0" l="0" r="0" t="0"/>
            </a:stretch>
          </a:blipFill>
          <a:ln>
            <a:noFill/>
          </a:ln>
        </p:spPr>
      </p:sp>
      <p:sp>
        <p:nvSpPr>
          <p:cNvPr id="530" name="Google Shape;530;p30"/>
          <p:cNvSpPr/>
          <p:nvPr/>
        </p:nvSpPr>
        <p:spPr>
          <a:xfrm>
            <a:off x="10992776" y="3686699"/>
            <a:ext cx="1659454" cy="1966760"/>
          </a:xfrm>
          <a:custGeom>
            <a:rect b="b" l="l" r="r" t="t"/>
            <a:pathLst>
              <a:path extrusionOk="0" h="1966760" w="1659454">
                <a:moveTo>
                  <a:pt x="0" y="0"/>
                </a:moveTo>
                <a:lnTo>
                  <a:pt x="1659454" y="0"/>
                </a:lnTo>
                <a:lnTo>
                  <a:pt x="1659454" y="1966760"/>
                </a:lnTo>
                <a:lnTo>
                  <a:pt x="0" y="1966760"/>
                </a:lnTo>
                <a:lnTo>
                  <a:pt x="0" y="0"/>
                </a:lnTo>
                <a:close/>
              </a:path>
            </a:pathLst>
          </a:custGeom>
          <a:blipFill rotWithShape="1">
            <a:blip r:embed="rId11">
              <a:alphaModFix/>
            </a:blip>
            <a:stretch>
              <a:fillRect b="0" l="0" r="0" t="0"/>
            </a:stretch>
          </a:blipFill>
          <a:ln>
            <a:noFill/>
          </a:ln>
        </p:spPr>
      </p:sp>
      <p:sp>
        <p:nvSpPr>
          <p:cNvPr id="531" name="Google Shape;531;p30"/>
          <p:cNvSpPr/>
          <p:nvPr/>
        </p:nvSpPr>
        <p:spPr>
          <a:xfrm>
            <a:off x="12652230" y="3470683"/>
            <a:ext cx="1533401" cy="2182777"/>
          </a:xfrm>
          <a:custGeom>
            <a:rect b="b" l="l" r="r" t="t"/>
            <a:pathLst>
              <a:path extrusionOk="0" h="2182777" w="1533401">
                <a:moveTo>
                  <a:pt x="0" y="0"/>
                </a:moveTo>
                <a:lnTo>
                  <a:pt x="1533401" y="0"/>
                </a:lnTo>
                <a:lnTo>
                  <a:pt x="1533401" y="2182776"/>
                </a:lnTo>
                <a:lnTo>
                  <a:pt x="0" y="2182776"/>
                </a:lnTo>
                <a:lnTo>
                  <a:pt x="0" y="0"/>
                </a:lnTo>
                <a:close/>
              </a:path>
            </a:pathLst>
          </a:custGeom>
          <a:blipFill rotWithShape="1">
            <a:blip r:embed="rId12">
              <a:alphaModFix/>
            </a:blip>
            <a:stretch>
              <a:fillRect b="0" l="0" r="0" t="0"/>
            </a:stretch>
          </a:blipFill>
          <a:ln>
            <a:noFill/>
          </a:ln>
        </p:spPr>
      </p:sp>
      <p:sp>
        <p:nvSpPr>
          <p:cNvPr id="532" name="Google Shape;532;p30"/>
          <p:cNvSpPr/>
          <p:nvPr/>
        </p:nvSpPr>
        <p:spPr>
          <a:xfrm>
            <a:off x="14328506" y="3470683"/>
            <a:ext cx="1803519" cy="2182777"/>
          </a:xfrm>
          <a:custGeom>
            <a:rect b="b" l="l" r="r" t="t"/>
            <a:pathLst>
              <a:path extrusionOk="0" h="2182777" w="1803519">
                <a:moveTo>
                  <a:pt x="0" y="0"/>
                </a:moveTo>
                <a:lnTo>
                  <a:pt x="1803519" y="0"/>
                </a:lnTo>
                <a:lnTo>
                  <a:pt x="1803519" y="2182776"/>
                </a:lnTo>
                <a:lnTo>
                  <a:pt x="0" y="2182776"/>
                </a:lnTo>
                <a:lnTo>
                  <a:pt x="0" y="0"/>
                </a:lnTo>
                <a:close/>
              </a:path>
            </a:pathLst>
          </a:custGeom>
          <a:blipFill rotWithShape="1">
            <a:blip r:embed="rId13">
              <a:alphaModFix/>
            </a:blip>
            <a:stretch>
              <a:fillRect b="0" l="0" r="0" t="0"/>
            </a:stretch>
          </a:blipFill>
          <a:ln>
            <a:noFill/>
          </a:ln>
        </p:spPr>
      </p:sp>
      <p:sp>
        <p:nvSpPr>
          <p:cNvPr id="533" name="Google Shape;533;p30"/>
          <p:cNvSpPr/>
          <p:nvPr/>
        </p:nvSpPr>
        <p:spPr>
          <a:xfrm>
            <a:off x="6221749" y="6131695"/>
            <a:ext cx="2259637" cy="1141231"/>
          </a:xfrm>
          <a:custGeom>
            <a:rect b="b" l="l" r="r" t="t"/>
            <a:pathLst>
              <a:path extrusionOk="0" h="1141231" w="2259637">
                <a:moveTo>
                  <a:pt x="0" y="0"/>
                </a:moveTo>
                <a:lnTo>
                  <a:pt x="2259637" y="0"/>
                </a:lnTo>
                <a:lnTo>
                  <a:pt x="2259637" y="1141231"/>
                </a:lnTo>
                <a:lnTo>
                  <a:pt x="0" y="1141231"/>
                </a:lnTo>
                <a:lnTo>
                  <a:pt x="0" y="0"/>
                </a:lnTo>
                <a:close/>
              </a:path>
            </a:pathLst>
          </a:custGeom>
          <a:blipFill rotWithShape="1">
            <a:blip r:embed="rId14">
              <a:alphaModFix/>
            </a:blip>
            <a:stretch>
              <a:fillRect b="0" l="0" r="0" t="0"/>
            </a:stretch>
          </a:blipFill>
          <a:ln>
            <a:noFill/>
          </a:ln>
        </p:spPr>
      </p:sp>
      <p:sp>
        <p:nvSpPr>
          <p:cNvPr id="534" name="Google Shape;534;p30"/>
          <p:cNvSpPr/>
          <p:nvPr/>
        </p:nvSpPr>
        <p:spPr>
          <a:xfrm>
            <a:off x="8519486" y="5944936"/>
            <a:ext cx="1434880" cy="1514748"/>
          </a:xfrm>
          <a:custGeom>
            <a:rect b="b" l="l" r="r" t="t"/>
            <a:pathLst>
              <a:path extrusionOk="0" h="1514748" w="1434880">
                <a:moveTo>
                  <a:pt x="0" y="0"/>
                </a:moveTo>
                <a:lnTo>
                  <a:pt x="1434880" y="0"/>
                </a:lnTo>
                <a:lnTo>
                  <a:pt x="1434880" y="1514748"/>
                </a:lnTo>
                <a:lnTo>
                  <a:pt x="0" y="1514748"/>
                </a:lnTo>
                <a:lnTo>
                  <a:pt x="0" y="0"/>
                </a:lnTo>
                <a:close/>
              </a:path>
            </a:pathLst>
          </a:custGeom>
          <a:blipFill rotWithShape="1">
            <a:blip r:embed="rId15">
              <a:alphaModFix/>
            </a:blip>
            <a:stretch>
              <a:fillRect b="0" l="0" r="0" t="0"/>
            </a:stretch>
          </a:blipFill>
          <a:ln>
            <a:noFill/>
          </a:ln>
        </p:spPr>
      </p:sp>
      <p:sp>
        <p:nvSpPr>
          <p:cNvPr id="535" name="Google Shape;535;p30"/>
          <p:cNvSpPr/>
          <p:nvPr/>
        </p:nvSpPr>
        <p:spPr>
          <a:xfrm>
            <a:off x="10045411" y="5944936"/>
            <a:ext cx="2369066" cy="1514748"/>
          </a:xfrm>
          <a:custGeom>
            <a:rect b="b" l="l" r="r" t="t"/>
            <a:pathLst>
              <a:path extrusionOk="0" h="1514748" w="2369066">
                <a:moveTo>
                  <a:pt x="0" y="0"/>
                </a:moveTo>
                <a:lnTo>
                  <a:pt x="2369066" y="0"/>
                </a:lnTo>
                <a:lnTo>
                  <a:pt x="2369066" y="1514748"/>
                </a:lnTo>
                <a:lnTo>
                  <a:pt x="0" y="1514748"/>
                </a:lnTo>
                <a:lnTo>
                  <a:pt x="0" y="0"/>
                </a:lnTo>
                <a:close/>
              </a:path>
            </a:pathLst>
          </a:custGeom>
          <a:blipFill rotWithShape="1">
            <a:blip r:embed="rId16">
              <a:alphaModFix/>
            </a:blip>
            <a:stretch>
              <a:fillRect b="0" l="0" r="0" t="0"/>
            </a:stretch>
          </a:blipFill>
          <a:ln>
            <a:noFill/>
          </a:ln>
        </p:spPr>
      </p:sp>
      <p:sp>
        <p:nvSpPr>
          <p:cNvPr id="536" name="Google Shape;536;p30"/>
          <p:cNvSpPr/>
          <p:nvPr/>
        </p:nvSpPr>
        <p:spPr>
          <a:xfrm>
            <a:off x="12790939" y="6053509"/>
            <a:ext cx="1537567" cy="1406175"/>
          </a:xfrm>
          <a:custGeom>
            <a:rect b="b" l="l" r="r" t="t"/>
            <a:pathLst>
              <a:path extrusionOk="0" h="1406175" w="1537567">
                <a:moveTo>
                  <a:pt x="0" y="0"/>
                </a:moveTo>
                <a:lnTo>
                  <a:pt x="1537567" y="0"/>
                </a:lnTo>
                <a:lnTo>
                  <a:pt x="1537567" y="1406175"/>
                </a:lnTo>
                <a:lnTo>
                  <a:pt x="0" y="1406175"/>
                </a:lnTo>
                <a:lnTo>
                  <a:pt x="0" y="0"/>
                </a:lnTo>
                <a:close/>
              </a:path>
            </a:pathLst>
          </a:custGeom>
          <a:blipFill rotWithShape="1">
            <a:blip r:embed="rId17">
              <a:alphaModFix/>
            </a:blip>
            <a:stretch>
              <a:fillRect b="0" l="0" r="0" t="0"/>
            </a:stretch>
          </a:blipFill>
          <a:ln>
            <a:noFill/>
          </a:ln>
        </p:spPr>
      </p:sp>
      <p:sp>
        <p:nvSpPr>
          <p:cNvPr id="537" name="Google Shape;537;p30"/>
          <p:cNvSpPr/>
          <p:nvPr/>
        </p:nvSpPr>
        <p:spPr>
          <a:xfrm>
            <a:off x="14642831" y="6053509"/>
            <a:ext cx="1448308" cy="1406175"/>
          </a:xfrm>
          <a:custGeom>
            <a:rect b="b" l="l" r="r" t="t"/>
            <a:pathLst>
              <a:path extrusionOk="0" h="1406175" w="1448308">
                <a:moveTo>
                  <a:pt x="0" y="0"/>
                </a:moveTo>
                <a:lnTo>
                  <a:pt x="1448307" y="0"/>
                </a:lnTo>
                <a:lnTo>
                  <a:pt x="1448307" y="1406175"/>
                </a:lnTo>
                <a:lnTo>
                  <a:pt x="0" y="1406175"/>
                </a:lnTo>
                <a:lnTo>
                  <a:pt x="0" y="0"/>
                </a:lnTo>
                <a:close/>
              </a:path>
            </a:pathLst>
          </a:custGeom>
          <a:blipFill rotWithShape="1">
            <a:blip r:embed="rId18">
              <a:alphaModFix/>
            </a:blip>
            <a:stretch>
              <a:fillRect b="0" l="0" r="0" t="0"/>
            </a:stretch>
          </a:blipFill>
          <a:ln>
            <a:noFill/>
          </a:ln>
        </p:spPr>
      </p:sp>
      <p:sp>
        <p:nvSpPr>
          <p:cNvPr id="538" name="Google Shape;538;p30"/>
          <p:cNvSpPr/>
          <p:nvPr/>
        </p:nvSpPr>
        <p:spPr>
          <a:xfrm>
            <a:off x="16186388" y="6131695"/>
            <a:ext cx="1509600" cy="1397066"/>
          </a:xfrm>
          <a:custGeom>
            <a:rect b="b" l="l" r="r" t="t"/>
            <a:pathLst>
              <a:path extrusionOk="0" h="1397066" w="1509600">
                <a:moveTo>
                  <a:pt x="0" y="0"/>
                </a:moveTo>
                <a:lnTo>
                  <a:pt x="1509600" y="0"/>
                </a:lnTo>
                <a:lnTo>
                  <a:pt x="1509600" y="1397066"/>
                </a:lnTo>
                <a:lnTo>
                  <a:pt x="0" y="1397066"/>
                </a:lnTo>
                <a:lnTo>
                  <a:pt x="0" y="0"/>
                </a:lnTo>
                <a:close/>
              </a:path>
            </a:pathLst>
          </a:custGeom>
          <a:blipFill rotWithShape="1">
            <a:blip r:embed="rId19">
              <a:alphaModFix/>
            </a:blip>
            <a:stretch>
              <a:fillRect b="0" l="0" r="0" t="0"/>
            </a:stretch>
          </a:blipFill>
          <a:ln>
            <a:noFill/>
          </a:ln>
        </p:spPr>
      </p:sp>
      <p:sp>
        <p:nvSpPr>
          <p:cNvPr id="539" name="Google Shape;539;p30"/>
          <p:cNvSpPr/>
          <p:nvPr/>
        </p:nvSpPr>
        <p:spPr>
          <a:xfrm>
            <a:off x="6494601" y="7614415"/>
            <a:ext cx="1643885" cy="1643885"/>
          </a:xfrm>
          <a:custGeom>
            <a:rect b="b" l="l" r="r" t="t"/>
            <a:pathLst>
              <a:path extrusionOk="0" h="1643885" w="1643885">
                <a:moveTo>
                  <a:pt x="0" y="0"/>
                </a:moveTo>
                <a:lnTo>
                  <a:pt x="1643885" y="0"/>
                </a:lnTo>
                <a:lnTo>
                  <a:pt x="1643885" y="1643885"/>
                </a:lnTo>
                <a:lnTo>
                  <a:pt x="0" y="1643885"/>
                </a:lnTo>
                <a:lnTo>
                  <a:pt x="0" y="0"/>
                </a:lnTo>
                <a:close/>
              </a:path>
            </a:pathLst>
          </a:custGeom>
          <a:blipFill rotWithShape="1">
            <a:blip r:embed="rId20">
              <a:alphaModFix/>
            </a:blip>
            <a:stretch>
              <a:fillRect b="0" l="0" r="0" t="0"/>
            </a:stretch>
          </a:blipFill>
          <a:ln>
            <a:noFill/>
          </a:ln>
        </p:spPr>
      </p:sp>
      <p:sp>
        <p:nvSpPr>
          <p:cNvPr id="540" name="Google Shape;540;p30"/>
          <p:cNvSpPr/>
          <p:nvPr/>
        </p:nvSpPr>
        <p:spPr>
          <a:xfrm>
            <a:off x="8481386" y="7617871"/>
            <a:ext cx="1640429" cy="1640429"/>
          </a:xfrm>
          <a:custGeom>
            <a:rect b="b" l="l" r="r" t="t"/>
            <a:pathLst>
              <a:path extrusionOk="0" h="1640429" w="1640429">
                <a:moveTo>
                  <a:pt x="0" y="0"/>
                </a:moveTo>
                <a:lnTo>
                  <a:pt x="1640429" y="0"/>
                </a:lnTo>
                <a:lnTo>
                  <a:pt x="1640429" y="1640429"/>
                </a:lnTo>
                <a:lnTo>
                  <a:pt x="0" y="1640429"/>
                </a:lnTo>
                <a:lnTo>
                  <a:pt x="0" y="0"/>
                </a:lnTo>
                <a:close/>
              </a:path>
            </a:pathLst>
          </a:custGeom>
          <a:blipFill rotWithShape="1">
            <a:blip r:embed="rId21">
              <a:alphaModFix/>
            </a:blip>
            <a:stretch>
              <a:fillRect b="0" l="0" r="0" t="0"/>
            </a:stretch>
          </a:blipFill>
          <a:ln>
            <a:noFill/>
          </a:ln>
        </p:spPr>
      </p:sp>
      <p:sp>
        <p:nvSpPr>
          <p:cNvPr id="541" name="Google Shape;541;p30"/>
          <p:cNvSpPr/>
          <p:nvPr/>
        </p:nvSpPr>
        <p:spPr>
          <a:xfrm>
            <a:off x="10464715" y="7614415"/>
            <a:ext cx="1643885" cy="1643885"/>
          </a:xfrm>
          <a:custGeom>
            <a:rect b="b" l="l" r="r" t="t"/>
            <a:pathLst>
              <a:path extrusionOk="0" h="1643885" w="1643885">
                <a:moveTo>
                  <a:pt x="0" y="0"/>
                </a:moveTo>
                <a:lnTo>
                  <a:pt x="1643885" y="0"/>
                </a:lnTo>
                <a:lnTo>
                  <a:pt x="1643885" y="1643885"/>
                </a:lnTo>
                <a:lnTo>
                  <a:pt x="0" y="1643885"/>
                </a:lnTo>
                <a:lnTo>
                  <a:pt x="0" y="0"/>
                </a:lnTo>
                <a:close/>
              </a:path>
            </a:pathLst>
          </a:custGeom>
          <a:blipFill rotWithShape="1">
            <a:blip r:embed="rId22">
              <a:alphaModFix/>
            </a:blip>
            <a:stretch>
              <a:fillRect b="0" l="0" r="0" t="0"/>
            </a:stretch>
          </a:blipFill>
          <a:ln>
            <a:noFill/>
          </a:ln>
        </p:spPr>
      </p:sp>
      <p:sp>
        <p:nvSpPr>
          <p:cNvPr id="542" name="Google Shape;542;p30"/>
          <p:cNvSpPr/>
          <p:nvPr/>
        </p:nvSpPr>
        <p:spPr>
          <a:xfrm>
            <a:off x="12422925" y="7585840"/>
            <a:ext cx="1672460" cy="1672460"/>
          </a:xfrm>
          <a:custGeom>
            <a:rect b="b" l="l" r="r" t="t"/>
            <a:pathLst>
              <a:path extrusionOk="0" h="1672460" w="1672460">
                <a:moveTo>
                  <a:pt x="0" y="0"/>
                </a:moveTo>
                <a:lnTo>
                  <a:pt x="1672460" y="0"/>
                </a:lnTo>
                <a:lnTo>
                  <a:pt x="1672460" y="1672460"/>
                </a:lnTo>
                <a:lnTo>
                  <a:pt x="0" y="1672460"/>
                </a:lnTo>
                <a:lnTo>
                  <a:pt x="0" y="0"/>
                </a:lnTo>
                <a:close/>
              </a:path>
            </a:pathLst>
          </a:custGeom>
          <a:blipFill rotWithShape="1">
            <a:blip r:embed="rId23">
              <a:alphaModFix/>
            </a:blip>
            <a:stretch>
              <a:fillRect b="0" l="0" r="0" t="0"/>
            </a:stretch>
          </a:blipFill>
          <a:ln>
            <a:noFill/>
          </a:ln>
        </p:spPr>
      </p:sp>
      <p:sp>
        <p:nvSpPr>
          <p:cNvPr id="543" name="Google Shape;543;p30"/>
          <p:cNvSpPr/>
          <p:nvPr/>
        </p:nvSpPr>
        <p:spPr>
          <a:xfrm>
            <a:off x="14409710" y="7585840"/>
            <a:ext cx="1666225" cy="1666225"/>
          </a:xfrm>
          <a:custGeom>
            <a:rect b="b" l="l" r="r" t="t"/>
            <a:pathLst>
              <a:path extrusionOk="0" h="1666225" w="1666225">
                <a:moveTo>
                  <a:pt x="0" y="0"/>
                </a:moveTo>
                <a:lnTo>
                  <a:pt x="1666225" y="0"/>
                </a:lnTo>
                <a:lnTo>
                  <a:pt x="1666225" y="1666225"/>
                </a:lnTo>
                <a:lnTo>
                  <a:pt x="0" y="1666225"/>
                </a:lnTo>
                <a:lnTo>
                  <a:pt x="0" y="0"/>
                </a:lnTo>
                <a:close/>
              </a:path>
            </a:pathLst>
          </a:custGeom>
          <a:blipFill rotWithShape="1">
            <a:blip r:embed="rId24">
              <a:alphaModFix/>
            </a:blip>
            <a:stretch>
              <a:fillRect b="0" l="0" r="0" t="0"/>
            </a:stretch>
          </a:blipFill>
          <a:ln>
            <a:noFill/>
          </a:ln>
        </p:spPr>
      </p:sp>
      <p:sp>
        <p:nvSpPr>
          <p:cNvPr id="544" name="Google Shape;544;p30"/>
          <p:cNvSpPr/>
          <p:nvPr/>
        </p:nvSpPr>
        <p:spPr>
          <a:xfrm>
            <a:off x="16186388" y="7686948"/>
            <a:ext cx="1509600" cy="1509600"/>
          </a:xfrm>
          <a:custGeom>
            <a:rect b="b" l="l" r="r" t="t"/>
            <a:pathLst>
              <a:path extrusionOk="0" h="1509600" w="1509600">
                <a:moveTo>
                  <a:pt x="0" y="0"/>
                </a:moveTo>
                <a:lnTo>
                  <a:pt x="1509600" y="0"/>
                </a:lnTo>
                <a:lnTo>
                  <a:pt x="1509600" y="1509600"/>
                </a:lnTo>
                <a:lnTo>
                  <a:pt x="0" y="1509600"/>
                </a:lnTo>
                <a:lnTo>
                  <a:pt x="0" y="0"/>
                </a:lnTo>
                <a:close/>
              </a:path>
            </a:pathLst>
          </a:custGeom>
          <a:blipFill rotWithShape="1">
            <a:blip r:embed="rId25">
              <a:alphaModFix/>
            </a:blip>
            <a:stretch>
              <a:fillRect b="0" l="0" r="0" t="0"/>
            </a:stretch>
          </a:blipFill>
          <a:ln>
            <a:noFill/>
          </a:ln>
        </p:spPr>
      </p:sp>
      <p:sp>
        <p:nvSpPr>
          <p:cNvPr id="545" name="Google Shape;545;p30"/>
          <p:cNvSpPr txBox="1"/>
          <p:nvPr/>
        </p:nvSpPr>
        <p:spPr>
          <a:xfrm>
            <a:off x="825544" y="1468962"/>
            <a:ext cx="4821989" cy="6233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666" u="none" cap="none" strike="noStrike">
                <a:solidFill>
                  <a:srgbClr val="FFFFFF"/>
                </a:solidFill>
                <a:latin typeface="Lato"/>
                <a:ea typeface="Lato"/>
                <a:cs typeface="Lato"/>
                <a:sym typeface="Lato"/>
              </a:rPr>
              <a:t>RESOURCE PAGE</a:t>
            </a:r>
            <a:endParaRPr/>
          </a:p>
        </p:txBody>
      </p:sp>
      <p:sp>
        <p:nvSpPr>
          <p:cNvPr id="546" name="Google Shape;546;p30"/>
          <p:cNvSpPr txBox="1"/>
          <p:nvPr/>
        </p:nvSpPr>
        <p:spPr>
          <a:xfrm>
            <a:off x="825544" y="2501538"/>
            <a:ext cx="4970586" cy="4657090"/>
          </a:xfrm>
          <a:prstGeom prst="rect">
            <a:avLst/>
          </a:prstGeom>
          <a:noFill/>
          <a:ln>
            <a:noFill/>
          </a:ln>
        </p:spPr>
        <p:txBody>
          <a:bodyPr anchorCtr="0" anchor="t" bIns="0" lIns="0" spcFirstLastPara="1" rIns="0" wrap="square" tIns="0">
            <a:spAutoFit/>
          </a:bodyPr>
          <a:lstStyle/>
          <a:p>
            <a:pPr indent="0" lvl="1"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Use these design resources in your Canva Presentation.</a:t>
            </a:r>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You can find these fonts online too. Happy designing! </a:t>
            </a:r>
            <a:endParaRPr/>
          </a:p>
          <a:p>
            <a:pPr indent="0" lvl="1"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0" lvl="1"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Don't forget to delete this page before presenting. </a:t>
            </a:r>
            <a:endParaRPr/>
          </a:p>
        </p:txBody>
      </p:sp>
      <p:sp>
        <p:nvSpPr>
          <p:cNvPr id="547" name="Google Shape;547;p30"/>
          <p:cNvSpPr txBox="1"/>
          <p:nvPr/>
        </p:nvSpPr>
        <p:spPr>
          <a:xfrm>
            <a:off x="825544" y="3461981"/>
            <a:ext cx="4970586" cy="656590"/>
          </a:xfrm>
          <a:prstGeom prst="rect">
            <a:avLst/>
          </a:prstGeom>
          <a:noFill/>
          <a:ln>
            <a:noFill/>
          </a:ln>
        </p:spPr>
        <p:txBody>
          <a:bodyPr anchorCtr="0" anchor="t" bIns="0" lIns="0" spcFirstLastPara="1" rIns="0" wrap="square" tIns="0">
            <a:spAutoFit/>
          </a:bodyPr>
          <a:lstStyle/>
          <a:p>
            <a:pPr indent="0" lvl="1"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This presentation template uses the following free fonts:</a:t>
            </a:r>
            <a:endParaRPr/>
          </a:p>
        </p:txBody>
      </p:sp>
      <p:sp>
        <p:nvSpPr>
          <p:cNvPr id="548" name="Google Shape;548;p30"/>
          <p:cNvSpPr txBox="1"/>
          <p:nvPr/>
        </p:nvSpPr>
        <p:spPr>
          <a:xfrm>
            <a:off x="825544" y="4493167"/>
            <a:ext cx="4970586" cy="989965"/>
          </a:xfrm>
          <a:prstGeom prst="rect">
            <a:avLst/>
          </a:prstGeom>
          <a:noFill/>
          <a:ln>
            <a:noFill/>
          </a:ln>
        </p:spPr>
        <p:txBody>
          <a:bodyPr anchorCtr="0" anchor="t" bIns="0" lIns="0" spcFirstLastPara="1" rIns="0" wrap="square" tIns="0">
            <a:spAutoFit/>
          </a:bodyPr>
          <a:lstStyle/>
          <a:p>
            <a:pPr indent="0" lvl="1"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Titles: Lato</a:t>
            </a:r>
            <a:endParaRPr/>
          </a:p>
          <a:p>
            <a:pPr indent="0" lvl="1"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Headers: Lato</a:t>
            </a:r>
            <a:endParaRPr/>
          </a:p>
          <a:p>
            <a:pPr indent="0" lvl="1"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Body Copy: Open Sauce</a:t>
            </a:r>
            <a:endParaRPr/>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552" name="Shape 552"/>
        <p:cNvGrpSpPr/>
        <p:nvPr/>
      </p:nvGrpSpPr>
      <p:grpSpPr>
        <a:xfrm>
          <a:off x="0" y="0"/>
          <a:ext cx="0" cy="0"/>
          <a:chOff x="0" y="0"/>
          <a:chExt cx="0" cy="0"/>
        </a:xfrm>
      </p:grpSpPr>
      <p:grpSp>
        <p:nvGrpSpPr>
          <p:cNvPr id="553" name="Google Shape;553;p31"/>
          <p:cNvGrpSpPr/>
          <p:nvPr/>
        </p:nvGrpSpPr>
        <p:grpSpPr>
          <a:xfrm>
            <a:off x="325820" y="553519"/>
            <a:ext cx="17527865" cy="8990790"/>
            <a:chOff x="0" y="-28575"/>
            <a:chExt cx="4605241" cy="2362225"/>
          </a:xfrm>
        </p:grpSpPr>
        <p:sp>
          <p:nvSpPr>
            <p:cNvPr id="554" name="Google Shape;554;p31"/>
            <p:cNvSpPr/>
            <p:nvPr/>
          </p:nvSpPr>
          <p:spPr>
            <a:xfrm>
              <a:off x="0" y="0"/>
              <a:ext cx="4605241" cy="2333650"/>
            </a:xfrm>
            <a:custGeom>
              <a:rect b="b" l="l" r="r" t="t"/>
              <a:pathLst>
                <a:path extrusionOk="0" h="2333650" w="4605241">
                  <a:moveTo>
                    <a:pt x="0" y="0"/>
                  </a:moveTo>
                  <a:lnTo>
                    <a:pt x="4605241" y="0"/>
                  </a:lnTo>
                  <a:lnTo>
                    <a:pt x="4605241" y="2333650"/>
                  </a:lnTo>
                  <a:lnTo>
                    <a:pt x="0" y="2333650"/>
                  </a:lnTo>
                  <a:close/>
                </a:path>
              </a:pathLst>
            </a:custGeom>
            <a:solidFill>
              <a:srgbClr val="F16793"/>
            </a:solidFill>
            <a:ln cap="sq" cmpd="sng" w="47625">
              <a:solidFill>
                <a:srgbClr val="000000"/>
              </a:solidFill>
              <a:prstDash val="solid"/>
              <a:miter lim="8000"/>
              <a:headEnd len="sm" w="sm" type="none"/>
              <a:tailEnd len="sm" w="sm" type="none"/>
            </a:ln>
          </p:spPr>
        </p:sp>
        <p:sp>
          <p:nvSpPr>
            <p:cNvPr id="555" name="Google Shape;555;p31"/>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6" name="Google Shape;556;p31"/>
          <p:cNvSpPr txBox="1"/>
          <p:nvPr/>
        </p:nvSpPr>
        <p:spPr>
          <a:xfrm>
            <a:off x="3905491" y="2087515"/>
            <a:ext cx="10338546" cy="1602383"/>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9289" u="none" cap="none" strike="noStrike">
                <a:solidFill>
                  <a:srgbClr val="FFFFFF"/>
                </a:solidFill>
                <a:latin typeface="Lato"/>
                <a:ea typeface="Lato"/>
                <a:cs typeface="Lato"/>
                <a:sym typeface="Lato"/>
              </a:rPr>
              <a:t>Credits</a:t>
            </a:r>
            <a:endParaRPr/>
          </a:p>
        </p:txBody>
      </p:sp>
      <p:sp>
        <p:nvSpPr>
          <p:cNvPr id="557" name="Google Shape;557;p31"/>
          <p:cNvSpPr txBox="1"/>
          <p:nvPr/>
        </p:nvSpPr>
        <p:spPr>
          <a:xfrm>
            <a:off x="4776133" y="5875841"/>
            <a:ext cx="8597261" cy="6565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558" name="Google Shape;558;p31"/>
          <p:cNvSpPr txBox="1"/>
          <p:nvPr/>
        </p:nvSpPr>
        <p:spPr>
          <a:xfrm>
            <a:off x="4539063" y="6814641"/>
            <a:ext cx="9209875" cy="656590"/>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SlidesCarnival for the presentation template</a:t>
            </a:r>
            <a:endParaRPr/>
          </a:p>
          <a:p>
            <a:pPr indent="0" lvl="1" marL="0" marR="0" rtl="0" algn="ctr">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Pexels for the photos</a:t>
            </a:r>
            <a:endParaRPr/>
          </a:p>
        </p:txBody>
      </p:sp>
      <p:sp>
        <p:nvSpPr>
          <p:cNvPr id="559" name="Google Shape;559;p31"/>
          <p:cNvSpPr txBox="1"/>
          <p:nvPr/>
        </p:nvSpPr>
        <p:spPr>
          <a:xfrm>
            <a:off x="4539063" y="7656742"/>
            <a:ext cx="9209875" cy="323215"/>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Happy designing! </a:t>
            </a:r>
            <a:endParaRPr/>
          </a:p>
        </p:txBody>
      </p:sp>
      <p:pic>
        <p:nvPicPr>
          <p:cNvPr id="560" name="Google Shape;560;p31"/>
          <p:cNvPicPr preferRelativeResize="0"/>
          <p:nvPr/>
        </p:nvPicPr>
        <p:blipFill>
          <a:blip r:embed="rId3">
            <a:alphaModFix/>
          </a:blip>
          <a:stretch>
            <a:fillRect/>
          </a:stretch>
        </p:blipFill>
        <p:spPr>
          <a:xfrm>
            <a:off x="5939250" y="3867546"/>
            <a:ext cx="6409499" cy="1602375"/>
          </a:xfrm>
          <a:prstGeom prst="rect">
            <a:avLst/>
          </a:prstGeom>
          <a:noFill/>
          <a:ln>
            <a:noFill/>
          </a:ln>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94" name="Shape 94"/>
        <p:cNvGrpSpPr/>
        <p:nvPr/>
      </p:nvGrpSpPr>
      <p:grpSpPr>
        <a:xfrm>
          <a:off x="0" y="0"/>
          <a:ext cx="0" cy="0"/>
          <a:chOff x="0" y="0"/>
          <a:chExt cx="0" cy="0"/>
        </a:xfrm>
      </p:grpSpPr>
      <p:grpSp>
        <p:nvGrpSpPr>
          <p:cNvPr id="95" name="Google Shape;95;p14"/>
          <p:cNvGrpSpPr/>
          <p:nvPr/>
        </p:nvGrpSpPr>
        <p:grpSpPr>
          <a:xfrm>
            <a:off x="514809" y="261984"/>
            <a:ext cx="17258382" cy="8516841"/>
            <a:chOff x="0" y="-28575"/>
            <a:chExt cx="4890389" cy="2413359"/>
          </a:xfrm>
        </p:grpSpPr>
        <p:sp>
          <p:nvSpPr>
            <p:cNvPr id="96" name="Google Shape;96;p14"/>
            <p:cNvSpPr/>
            <p:nvPr/>
          </p:nvSpPr>
          <p:spPr>
            <a:xfrm>
              <a:off x="0" y="0"/>
              <a:ext cx="4890389" cy="2384784"/>
            </a:xfrm>
            <a:custGeom>
              <a:rect b="b" l="l" r="r" t="t"/>
              <a:pathLst>
                <a:path extrusionOk="0" h="2384784" w="4890389">
                  <a:moveTo>
                    <a:pt x="0" y="0"/>
                  </a:moveTo>
                  <a:lnTo>
                    <a:pt x="4890389" y="0"/>
                  </a:lnTo>
                  <a:lnTo>
                    <a:pt x="4890389" y="2384784"/>
                  </a:lnTo>
                  <a:lnTo>
                    <a:pt x="0" y="2384784"/>
                  </a:lnTo>
                  <a:close/>
                </a:path>
              </a:pathLst>
            </a:custGeom>
            <a:solidFill>
              <a:srgbClr val="F16793"/>
            </a:solidFill>
            <a:ln cap="sq" cmpd="sng" w="47625">
              <a:solidFill>
                <a:srgbClr val="000000"/>
              </a:solidFill>
              <a:prstDash val="solid"/>
              <a:miter lim="8000"/>
              <a:headEnd len="sm" w="sm" type="none"/>
              <a:tailEnd len="sm" w="sm" type="none"/>
            </a:ln>
          </p:spPr>
        </p:sp>
        <p:sp>
          <p:nvSpPr>
            <p:cNvPr id="97" name="Google Shape;97;p14"/>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14"/>
          <p:cNvSpPr txBox="1"/>
          <p:nvPr/>
        </p:nvSpPr>
        <p:spPr>
          <a:xfrm>
            <a:off x="377941" y="8704632"/>
            <a:ext cx="17572631" cy="140406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8178" u="none" cap="none" strike="noStrike">
                <a:solidFill>
                  <a:srgbClr val="000000"/>
                </a:solidFill>
                <a:latin typeface="Lato"/>
                <a:ea typeface="Lato"/>
                <a:cs typeface="Lato"/>
                <a:sym typeface="Lato"/>
              </a:rPr>
              <a:t>HOW TO USE THIS PRESENTATION</a:t>
            </a:r>
            <a:endParaRPr/>
          </a:p>
        </p:txBody>
      </p:sp>
      <p:sp>
        <p:nvSpPr>
          <p:cNvPr id="99" name="Google Shape;99;p14"/>
          <p:cNvSpPr txBox="1"/>
          <p:nvPr/>
        </p:nvSpPr>
        <p:spPr>
          <a:xfrm>
            <a:off x="6367649" y="1456591"/>
            <a:ext cx="10891651" cy="1656715"/>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Click on the "Google Slides" button below this presentation preview. Make sure to sign in to your Google account. Click on "Make a copy." Start editing your presentation.</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sng" cap="none" strike="noStrike">
                <a:solidFill>
                  <a:srgbClr val="FFFFFF"/>
                </a:solidFill>
                <a:latin typeface="Arial"/>
                <a:ea typeface="Arial"/>
                <a:cs typeface="Arial"/>
                <a:sym typeface="Arial"/>
              </a:rPr>
              <a:t>Alternative:</a:t>
            </a:r>
            <a:r>
              <a:rPr b="0" i="0" lang="en-US" sz="1899" u="none" cap="none" strike="noStrike">
                <a:solidFill>
                  <a:srgbClr val="FFFFFF"/>
                </a:solidFill>
                <a:latin typeface="Arial"/>
                <a:ea typeface="Arial"/>
                <a:cs typeface="Arial"/>
                <a:sym typeface="Arial"/>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0" name="Google Shape;100;p14"/>
          <p:cNvSpPr txBox="1"/>
          <p:nvPr/>
        </p:nvSpPr>
        <p:spPr>
          <a:xfrm>
            <a:off x="6367649" y="838698"/>
            <a:ext cx="5153751"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Google Slides</a:t>
            </a:r>
            <a:endParaRPr/>
          </a:p>
        </p:txBody>
      </p:sp>
      <p:sp>
        <p:nvSpPr>
          <p:cNvPr id="101" name="Google Shape;101;p14"/>
          <p:cNvSpPr txBox="1"/>
          <p:nvPr/>
        </p:nvSpPr>
        <p:spPr>
          <a:xfrm>
            <a:off x="6367649" y="4684986"/>
            <a:ext cx="10891651" cy="1656715"/>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Click on the "PowerPoint" button below this presentation preview. Start editing your presentation.</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sng" cap="none" strike="noStrike">
                <a:solidFill>
                  <a:srgbClr val="FFFFFF"/>
                </a:solidFill>
                <a:latin typeface="Arial"/>
                <a:ea typeface="Arial"/>
                <a:cs typeface="Arial"/>
                <a:sym typeface="Arial"/>
              </a:rPr>
              <a:t>Alternative:</a:t>
            </a:r>
            <a:r>
              <a:rPr b="0" i="0" lang="en-US" sz="1899" u="none" cap="none" strike="noStrike">
                <a:solidFill>
                  <a:srgbClr val="FFFFFF"/>
                </a:solidFill>
                <a:latin typeface="Arial"/>
                <a:ea typeface="Arial"/>
                <a:cs typeface="Arial"/>
                <a:sym typeface="Arial"/>
              </a:rPr>
              <a:t> From Canva template file, Click on the "Share" button on the top right corner in Canva and click on "More" at the bottom of the menu. Enter "PowerPoint" in the search bar and click on the PowerPoint icon to download.</a:t>
            </a:r>
            <a:endParaRPr/>
          </a:p>
        </p:txBody>
      </p:sp>
      <p:sp>
        <p:nvSpPr>
          <p:cNvPr id="102" name="Google Shape;102;p14"/>
          <p:cNvSpPr txBox="1"/>
          <p:nvPr/>
        </p:nvSpPr>
        <p:spPr>
          <a:xfrm>
            <a:off x="6367649" y="4065861"/>
            <a:ext cx="5153751"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PowerPoint</a:t>
            </a:r>
            <a:endParaRPr/>
          </a:p>
        </p:txBody>
      </p:sp>
      <p:sp>
        <p:nvSpPr>
          <p:cNvPr id="103" name="Google Shape;103;p14"/>
          <p:cNvSpPr txBox="1"/>
          <p:nvPr/>
        </p:nvSpPr>
        <p:spPr>
          <a:xfrm>
            <a:off x="6367649" y="7541906"/>
            <a:ext cx="10891651" cy="6565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Click on the "Canva" button under this presentation preview. Start editing your presentation. You need to sign in to your Canva account.</a:t>
            </a:r>
            <a:endParaRPr/>
          </a:p>
        </p:txBody>
      </p:sp>
      <p:sp>
        <p:nvSpPr>
          <p:cNvPr id="104" name="Google Shape;104;p14"/>
          <p:cNvSpPr txBox="1"/>
          <p:nvPr/>
        </p:nvSpPr>
        <p:spPr>
          <a:xfrm>
            <a:off x="6367649" y="6922781"/>
            <a:ext cx="5153751"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Canva</a:t>
            </a:r>
            <a:endParaRPr/>
          </a:p>
        </p:txBody>
      </p:sp>
      <p:pic>
        <p:nvPicPr>
          <p:cNvPr id="105" name="Google Shape;105;p14"/>
          <p:cNvPicPr preferRelativeResize="0"/>
          <p:nvPr/>
        </p:nvPicPr>
        <p:blipFill>
          <a:blip r:embed="rId3">
            <a:alphaModFix/>
          </a:blip>
          <a:stretch>
            <a:fillRect/>
          </a:stretch>
        </p:blipFill>
        <p:spPr>
          <a:xfrm>
            <a:off x="671900" y="560450"/>
            <a:ext cx="5953624" cy="7983851"/>
          </a:xfrm>
          <a:prstGeom prst="rect">
            <a:avLst/>
          </a:prstGeom>
          <a:noFill/>
          <a:ln>
            <a:noFill/>
          </a:ln>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109" name="Shape 109"/>
        <p:cNvGrpSpPr/>
        <p:nvPr/>
      </p:nvGrpSpPr>
      <p:grpSpPr>
        <a:xfrm>
          <a:off x="0" y="0"/>
          <a:ext cx="0" cy="0"/>
          <a:chOff x="0" y="0"/>
          <a:chExt cx="0" cy="0"/>
        </a:xfrm>
      </p:grpSpPr>
      <p:sp>
        <p:nvSpPr>
          <p:cNvPr id="110" name="Google Shape;110;p15"/>
          <p:cNvSpPr txBox="1"/>
          <p:nvPr/>
        </p:nvSpPr>
        <p:spPr>
          <a:xfrm>
            <a:off x="16547727" y="4427472"/>
            <a:ext cx="598882" cy="26041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FFFFFF"/>
                </a:solidFill>
                <a:latin typeface="Arial"/>
                <a:ea typeface="Arial"/>
                <a:cs typeface="Arial"/>
                <a:sym typeface="Arial"/>
              </a:rPr>
              <a:t>01</a:t>
            </a:r>
            <a:endParaRPr/>
          </a:p>
          <a:p>
            <a:pPr indent="0" lvl="0" marL="0" marR="0" rtl="0" algn="r">
              <a:lnSpc>
                <a:spcPct val="140000"/>
              </a:lnSpc>
              <a:spcBef>
                <a:spcPts val="0"/>
              </a:spcBef>
              <a:spcAft>
                <a:spcPts val="0"/>
              </a:spcAft>
              <a:buNone/>
            </a:pPr>
            <a:r>
              <a:rPr b="0" i="0" lang="en-US" sz="2100" u="none" cap="none" strike="noStrike">
                <a:solidFill>
                  <a:srgbClr val="FFFFFF"/>
                </a:solidFill>
                <a:latin typeface="Arial"/>
                <a:ea typeface="Arial"/>
                <a:cs typeface="Arial"/>
                <a:sym typeface="Arial"/>
              </a:rPr>
              <a:t>02</a:t>
            </a:r>
            <a:endParaRPr/>
          </a:p>
          <a:p>
            <a:pPr indent="0" lvl="0" marL="0" marR="0" rtl="0" algn="r">
              <a:lnSpc>
                <a:spcPct val="140000"/>
              </a:lnSpc>
              <a:spcBef>
                <a:spcPts val="0"/>
              </a:spcBef>
              <a:spcAft>
                <a:spcPts val="0"/>
              </a:spcAft>
              <a:buNone/>
            </a:pPr>
            <a:r>
              <a:rPr b="0" i="0" lang="en-US" sz="2100" u="none" cap="none" strike="noStrike">
                <a:solidFill>
                  <a:srgbClr val="FFFFFF"/>
                </a:solidFill>
                <a:latin typeface="Arial"/>
                <a:ea typeface="Arial"/>
                <a:cs typeface="Arial"/>
                <a:sym typeface="Arial"/>
              </a:rPr>
              <a:t>03</a:t>
            </a:r>
            <a:endParaRPr/>
          </a:p>
          <a:p>
            <a:pPr indent="0" lvl="0" marL="0" marR="0" rtl="0" algn="r">
              <a:lnSpc>
                <a:spcPct val="140000"/>
              </a:lnSpc>
              <a:spcBef>
                <a:spcPts val="0"/>
              </a:spcBef>
              <a:spcAft>
                <a:spcPts val="0"/>
              </a:spcAft>
              <a:buNone/>
            </a:pPr>
            <a:r>
              <a:rPr b="0" i="0" lang="en-US" sz="2100" u="none" cap="none" strike="noStrike">
                <a:solidFill>
                  <a:srgbClr val="FFFFFF"/>
                </a:solidFill>
                <a:latin typeface="Arial"/>
                <a:ea typeface="Arial"/>
                <a:cs typeface="Arial"/>
                <a:sym typeface="Arial"/>
              </a:rPr>
              <a:t>04</a:t>
            </a:r>
            <a:endParaRPr/>
          </a:p>
          <a:p>
            <a:pPr indent="0" lvl="0" marL="0" marR="0" rtl="0" algn="r">
              <a:lnSpc>
                <a:spcPct val="140000"/>
              </a:lnSpc>
              <a:spcBef>
                <a:spcPts val="0"/>
              </a:spcBef>
              <a:spcAft>
                <a:spcPts val="0"/>
              </a:spcAft>
              <a:buNone/>
            </a:pPr>
            <a:r>
              <a:rPr b="0" i="0" lang="en-US" sz="2100" u="none" cap="none" strike="noStrike">
                <a:solidFill>
                  <a:srgbClr val="FFFFFF"/>
                </a:solidFill>
                <a:latin typeface="Arial"/>
                <a:ea typeface="Arial"/>
                <a:cs typeface="Arial"/>
                <a:sym typeface="Arial"/>
              </a:rPr>
              <a:t>05</a:t>
            </a:r>
            <a:endParaRPr/>
          </a:p>
          <a:p>
            <a:pPr indent="0" lvl="0" marL="0" marR="0" rtl="0" algn="r">
              <a:lnSpc>
                <a:spcPct val="140000"/>
              </a:lnSpc>
              <a:spcBef>
                <a:spcPts val="0"/>
              </a:spcBef>
              <a:spcAft>
                <a:spcPts val="0"/>
              </a:spcAft>
              <a:buNone/>
            </a:pPr>
            <a:r>
              <a:rPr b="0" i="0" lang="en-US" sz="2100" u="none" cap="none" strike="noStrike">
                <a:solidFill>
                  <a:srgbClr val="FFFFFF"/>
                </a:solidFill>
                <a:latin typeface="Arial"/>
                <a:ea typeface="Arial"/>
                <a:cs typeface="Arial"/>
                <a:sym typeface="Arial"/>
              </a:rPr>
              <a:t>06</a:t>
            </a:r>
            <a:endParaRPr/>
          </a:p>
          <a:p>
            <a:pPr indent="0" lvl="0" marL="0" marR="0" rtl="0" algn="r">
              <a:lnSpc>
                <a:spcPct val="140000"/>
              </a:lnSpc>
              <a:spcBef>
                <a:spcPts val="0"/>
              </a:spcBef>
              <a:spcAft>
                <a:spcPts val="0"/>
              </a:spcAft>
              <a:buNone/>
            </a:pPr>
            <a:r>
              <a:rPr b="0" i="0" lang="en-US" sz="2100" u="none" cap="none" strike="noStrike">
                <a:solidFill>
                  <a:srgbClr val="FFFFFF"/>
                </a:solidFill>
                <a:latin typeface="Arial"/>
                <a:ea typeface="Arial"/>
                <a:cs typeface="Arial"/>
                <a:sym typeface="Arial"/>
              </a:rPr>
              <a:t>07</a:t>
            </a:r>
            <a:endParaRPr/>
          </a:p>
        </p:txBody>
      </p:sp>
      <p:grpSp>
        <p:nvGrpSpPr>
          <p:cNvPr id="111" name="Google Shape;111;p15"/>
          <p:cNvGrpSpPr/>
          <p:nvPr/>
        </p:nvGrpSpPr>
        <p:grpSpPr>
          <a:xfrm>
            <a:off x="514809" y="261984"/>
            <a:ext cx="17258382" cy="8516841"/>
            <a:chOff x="0" y="-28575"/>
            <a:chExt cx="4890389" cy="2413359"/>
          </a:xfrm>
        </p:grpSpPr>
        <p:sp>
          <p:nvSpPr>
            <p:cNvPr id="112" name="Google Shape;112;p15"/>
            <p:cNvSpPr/>
            <p:nvPr/>
          </p:nvSpPr>
          <p:spPr>
            <a:xfrm>
              <a:off x="0" y="0"/>
              <a:ext cx="4890389" cy="2384784"/>
            </a:xfrm>
            <a:custGeom>
              <a:rect b="b" l="l" r="r" t="t"/>
              <a:pathLst>
                <a:path extrusionOk="0" h="2384784" w="4890389">
                  <a:moveTo>
                    <a:pt x="0" y="0"/>
                  </a:moveTo>
                  <a:lnTo>
                    <a:pt x="4890389" y="0"/>
                  </a:lnTo>
                  <a:lnTo>
                    <a:pt x="4890389" y="2384784"/>
                  </a:lnTo>
                  <a:lnTo>
                    <a:pt x="0" y="2384784"/>
                  </a:lnTo>
                  <a:close/>
                </a:path>
              </a:pathLst>
            </a:custGeom>
            <a:solidFill>
              <a:srgbClr val="F16793"/>
            </a:solidFill>
            <a:ln cap="sq" cmpd="sng" w="47625">
              <a:solidFill>
                <a:srgbClr val="000000"/>
              </a:solidFill>
              <a:prstDash val="solid"/>
              <a:miter lim="8000"/>
              <a:headEnd len="sm" w="sm" type="none"/>
              <a:tailEnd len="sm" w="sm" type="none"/>
            </a:ln>
          </p:spPr>
        </p:sp>
        <p:sp>
          <p:nvSpPr>
            <p:cNvPr id="113" name="Google Shape;113;p1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5"/>
          <p:cNvGrpSpPr/>
          <p:nvPr/>
        </p:nvGrpSpPr>
        <p:grpSpPr>
          <a:xfrm>
            <a:off x="535065" y="261984"/>
            <a:ext cx="17258382" cy="2969244"/>
            <a:chOff x="0" y="-28575"/>
            <a:chExt cx="4890389" cy="841375"/>
          </a:xfrm>
        </p:grpSpPr>
        <p:sp>
          <p:nvSpPr>
            <p:cNvPr id="115" name="Google Shape;115;p15"/>
            <p:cNvSpPr/>
            <p:nvPr/>
          </p:nvSpPr>
          <p:spPr>
            <a:xfrm>
              <a:off x="0" y="0"/>
              <a:ext cx="4890389" cy="651086"/>
            </a:xfrm>
            <a:custGeom>
              <a:rect b="b" l="l" r="r" t="t"/>
              <a:pathLst>
                <a:path extrusionOk="0" h="651086" w="4890389">
                  <a:moveTo>
                    <a:pt x="0" y="0"/>
                  </a:moveTo>
                  <a:lnTo>
                    <a:pt x="4890389" y="0"/>
                  </a:lnTo>
                  <a:lnTo>
                    <a:pt x="4890389" y="651086"/>
                  </a:lnTo>
                  <a:lnTo>
                    <a:pt x="0" y="651086"/>
                  </a:lnTo>
                  <a:close/>
                </a:path>
              </a:pathLst>
            </a:custGeom>
            <a:solidFill>
              <a:srgbClr val="7D80DA"/>
            </a:solidFill>
            <a:ln cap="sq" cmpd="sng" w="47625">
              <a:solidFill>
                <a:srgbClr val="000000"/>
              </a:solidFill>
              <a:prstDash val="solid"/>
              <a:miter lim="8000"/>
              <a:headEnd len="sm" w="sm" type="none"/>
              <a:tailEnd len="sm" w="sm" type="none"/>
            </a:ln>
          </p:spPr>
        </p:sp>
        <p:sp>
          <p:nvSpPr>
            <p:cNvPr id="116" name="Google Shape;116;p1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7" name="Google Shape;117;p15"/>
          <p:cNvCxnSpPr/>
          <p:nvPr/>
        </p:nvCxnSpPr>
        <p:spPr>
          <a:xfrm flipH="1" rot="10800000">
            <a:off x="9144000" y="362826"/>
            <a:ext cx="38100" cy="8415999"/>
          </a:xfrm>
          <a:prstGeom prst="straightConnector1">
            <a:avLst/>
          </a:prstGeom>
          <a:noFill/>
          <a:ln cap="flat" cmpd="sng" w="47625">
            <a:solidFill>
              <a:srgbClr val="000000"/>
            </a:solidFill>
            <a:prstDash val="solid"/>
            <a:round/>
            <a:headEnd len="sm" w="sm" type="none"/>
            <a:tailEnd len="sm" w="sm" type="none"/>
          </a:ln>
        </p:spPr>
      </p:cxnSp>
      <p:sp>
        <p:nvSpPr>
          <p:cNvPr id="118" name="Google Shape;118;p15"/>
          <p:cNvSpPr/>
          <p:nvPr/>
        </p:nvSpPr>
        <p:spPr>
          <a:xfrm rot="10800000">
            <a:off x="0" y="59100"/>
            <a:ext cx="2057400" cy="1881586"/>
          </a:xfrm>
          <a:custGeom>
            <a:rect b="b" l="l" r="r" t="t"/>
            <a:pathLst>
              <a:path extrusionOk="0" h="1881586" w="2057400">
                <a:moveTo>
                  <a:pt x="0" y="0"/>
                </a:moveTo>
                <a:lnTo>
                  <a:pt x="2057400" y="0"/>
                </a:lnTo>
                <a:lnTo>
                  <a:pt x="2057400" y="1881586"/>
                </a:lnTo>
                <a:lnTo>
                  <a:pt x="0" y="1881586"/>
                </a:lnTo>
                <a:lnTo>
                  <a:pt x="0" y="0"/>
                </a:lnTo>
                <a:close/>
              </a:path>
            </a:pathLst>
          </a:custGeom>
          <a:blipFill rotWithShape="1">
            <a:blip r:embed="rId3">
              <a:alphaModFix/>
            </a:blip>
            <a:stretch>
              <a:fillRect b="0" l="0" r="0" t="0"/>
            </a:stretch>
          </a:blipFill>
          <a:ln>
            <a:noFill/>
          </a:ln>
        </p:spPr>
      </p:sp>
      <p:sp>
        <p:nvSpPr>
          <p:cNvPr id="119" name="Google Shape;119;p15"/>
          <p:cNvSpPr txBox="1"/>
          <p:nvPr/>
        </p:nvSpPr>
        <p:spPr>
          <a:xfrm>
            <a:off x="514809" y="757835"/>
            <a:ext cx="8591092" cy="1226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000000"/>
                </a:solidFill>
                <a:latin typeface="Lato"/>
                <a:ea typeface="Lato"/>
                <a:cs typeface="Lato"/>
                <a:sym typeface="Lato"/>
              </a:rPr>
              <a:t>CONTENTS</a:t>
            </a:r>
            <a:endParaRPr/>
          </a:p>
        </p:txBody>
      </p:sp>
      <p:sp>
        <p:nvSpPr>
          <p:cNvPr id="120" name="Google Shape;120;p15"/>
          <p:cNvSpPr txBox="1"/>
          <p:nvPr/>
        </p:nvSpPr>
        <p:spPr>
          <a:xfrm>
            <a:off x="9163050" y="757835"/>
            <a:ext cx="8591092" cy="1226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000000"/>
                </a:solidFill>
                <a:latin typeface="Lato"/>
                <a:ea typeface="Lato"/>
                <a:cs typeface="Lato"/>
                <a:sym typeface="Lato"/>
              </a:rPr>
              <a:t>AGENDA</a:t>
            </a:r>
            <a:endParaRPr/>
          </a:p>
        </p:txBody>
      </p:sp>
      <p:sp>
        <p:nvSpPr>
          <p:cNvPr id="121" name="Google Shape;121;p15"/>
          <p:cNvSpPr txBox="1"/>
          <p:nvPr/>
        </p:nvSpPr>
        <p:spPr>
          <a:xfrm>
            <a:off x="1028700" y="3441072"/>
            <a:ext cx="7563309"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This template contains the following:</a:t>
            </a:r>
            <a:endParaRPr/>
          </a:p>
        </p:txBody>
      </p:sp>
      <p:sp>
        <p:nvSpPr>
          <p:cNvPr id="122" name="Google Shape;122;p15"/>
          <p:cNvSpPr txBox="1"/>
          <p:nvPr/>
        </p:nvSpPr>
        <p:spPr>
          <a:xfrm>
            <a:off x="1028700" y="4453580"/>
            <a:ext cx="7563309" cy="2323465"/>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Multiple fully-editable slides structured as brochures covering Breast Cancer Awareness Topics</a:t>
            </a:r>
            <a:endParaRPr/>
          </a:p>
          <a:p>
            <a:pPr indent="0" lvl="0"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Graphics and Photos suitable for use on this topic.</a:t>
            </a:r>
            <a:endParaRPr/>
          </a:p>
          <a:p>
            <a:pPr indent="0" lvl="0" marL="0" marR="0" rtl="0" algn="l">
              <a:lnSpc>
                <a:spcPct val="140021"/>
              </a:lnSpc>
              <a:spcBef>
                <a:spcPts val="0"/>
              </a:spcBef>
              <a:spcAft>
                <a:spcPts val="0"/>
              </a:spcAft>
              <a:buNone/>
            </a:pPr>
            <a:r>
              <a:t/>
            </a:r>
            <a:endParaRPr b="0" i="0" sz="1899" u="none" cap="none" strike="noStrike">
              <a:solidFill>
                <a:srgbClr val="FFFFFF"/>
              </a:solidFill>
              <a:latin typeface="Arial"/>
              <a:ea typeface="Arial"/>
              <a:cs typeface="Arial"/>
              <a:sym typeface="Arial"/>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A Resource slide where you can mix and match different graphics and photos used throughout this presentation.</a:t>
            </a:r>
            <a:endParaRPr/>
          </a:p>
        </p:txBody>
      </p:sp>
      <p:sp>
        <p:nvSpPr>
          <p:cNvPr id="123" name="Google Shape;123;p15"/>
          <p:cNvSpPr txBox="1"/>
          <p:nvPr/>
        </p:nvSpPr>
        <p:spPr>
          <a:xfrm>
            <a:off x="9734550" y="3441072"/>
            <a:ext cx="7524750" cy="4857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This template contains the following:</a:t>
            </a:r>
            <a:endParaRPr/>
          </a:p>
        </p:txBody>
      </p:sp>
      <p:sp>
        <p:nvSpPr>
          <p:cNvPr id="124" name="Google Shape;124;p15"/>
          <p:cNvSpPr txBox="1"/>
          <p:nvPr/>
        </p:nvSpPr>
        <p:spPr>
          <a:xfrm>
            <a:off x="9734550" y="4453580"/>
            <a:ext cx="6456139"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Breast Cancer Statistics</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Early Detection and Screening</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Risk Factors and Prevention</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Treatment Options</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Survivor Stories</a:t>
            </a:r>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Arial"/>
                <a:ea typeface="Arial"/>
                <a:cs typeface="Arial"/>
                <a:sym typeface="Arial"/>
              </a:rPr>
              <a:t>Breast Cancer and Mental Health</a:t>
            </a:r>
            <a:endParaRPr/>
          </a:p>
        </p:txBody>
      </p:sp>
      <p:sp>
        <p:nvSpPr>
          <p:cNvPr id="125" name="Google Shape;125;p15"/>
          <p:cNvSpPr txBox="1"/>
          <p:nvPr/>
        </p:nvSpPr>
        <p:spPr>
          <a:xfrm>
            <a:off x="16847167" y="4453580"/>
            <a:ext cx="412133" cy="199009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01</a:t>
            </a:r>
            <a:endParaRPr/>
          </a:p>
          <a:p>
            <a:pPr indent="0" lvl="0"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02</a:t>
            </a:r>
            <a:endParaRPr/>
          </a:p>
          <a:p>
            <a:pPr indent="0" lvl="0"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03</a:t>
            </a:r>
            <a:endParaRPr/>
          </a:p>
          <a:p>
            <a:pPr indent="0" lvl="0"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04</a:t>
            </a:r>
            <a:endParaRPr/>
          </a:p>
          <a:p>
            <a:pPr indent="0" lvl="0"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05</a:t>
            </a:r>
            <a:endParaRPr/>
          </a:p>
          <a:p>
            <a:pPr indent="0" lvl="0" marL="0" marR="0" rtl="0" algn="l">
              <a:lnSpc>
                <a:spcPct val="140021"/>
              </a:lnSpc>
              <a:spcBef>
                <a:spcPts val="0"/>
              </a:spcBef>
              <a:spcAft>
                <a:spcPts val="0"/>
              </a:spcAft>
              <a:buNone/>
            </a:pPr>
            <a:r>
              <a:rPr b="0" i="0" lang="en-US" sz="1899" u="none" cap="none" strike="noStrike">
                <a:solidFill>
                  <a:srgbClr val="FFFFFF"/>
                </a:solidFill>
                <a:latin typeface="Arial"/>
                <a:ea typeface="Arial"/>
                <a:cs typeface="Arial"/>
                <a:sym typeface="Arial"/>
              </a:rPr>
              <a:t>06</a:t>
            </a:r>
            <a:endParaRPr/>
          </a:p>
        </p:txBody>
      </p:sp>
      <p:sp>
        <p:nvSpPr>
          <p:cNvPr id="126" name="Google Shape;126;p15"/>
          <p:cNvSpPr txBox="1"/>
          <p:nvPr/>
        </p:nvSpPr>
        <p:spPr>
          <a:xfrm>
            <a:off x="377941" y="8685582"/>
            <a:ext cx="17572631" cy="151955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799" u="none" cap="none" strike="noStrike">
                <a:solidFill>
                  <a:srgbClr val="000000"/>
                </a:solidFill>
                <a:latin typeface="Lato"/>
                <a:ea typeface="Lato"/>
                <a:cs typeface="Lato"/>
                <a:sym typeface="Lato"/>
              </a:rPr>
              <a:t>WHAT’S IN THIS PRESENTATION</a:t>
            </a:r>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130" name="Shape 130"/>
        <p:cNvGrpSpPr/>
        <p:nvPr/>
      </p:nvGrpSpPr>
      <p:grpSpPr>
        <a:xfrm>
          <a:off x="0" y="0"/>
          <a:ext cx="0" cy="0"/>
          <a:chOff x="0" y="0"/>
          <a:chExt cx="0" cy="0"/>
        </a:xfrm>
      </p:grpSpPr>
      <p:grpSp>
        <p:nvGrpSpPr>
          <p:cNvPr id="131" name="Google Shape;131;p16"/>
          <p:cNvGrpSpPr/>
          <p:nvPr/>
        </p:nvGrpSpPr>
        <p:grpSpPr>
          <a:xfrm>
            <a:off x="6096000" y="-330847"/>
            <a:ext cx="6096000" cy="10840197"/>
            <a:chOff x="0" y="-28575"/>
            <a:chExt cx="1605531" cy="2855031"/>
          </a:xfrm>
        </p:grpSpPr>
        <p:sp>
          <p:nvSpPr>
            <p:cNvPr id="132" name="Google Shape;132;p16"/>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133" name="Google Shape;133;p1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16"/>
          <p:cNvGrpSpPr/>
          <p:nvPr/>
        </p:nvGrpSpPr>
        <p:grpSpPr>
          <a:xfrm>
            <a:off x="6278517" y="2092105"/>
            <a:ext cx="5730966" cy="5766020"/>
            <a:chOff x="0" y="-28575"/>
            <a:chExt cx="1623944" cy="1633878"/>
          </a:xfrm>
        </p:grpSpPr>
        <p:sp>
          <p:nvSpPr>
            <p:cNvPr id="135" name="Google Shape;135;p16"/>
            <p:cNvSpPr/>
            <p:nvPr/>
          </p:nvSpPr>
          <p:spPr>
            <a:xfrm>
              <a:off x="0" y="0"/>
              <a:ext cx="1623944" cy="1605303"/>
            </a:xfrm>
            <a:custGeom>
              <a:rect b="b" l="l" r="r" t="t"/>
              <a:pathLst>
                <a:path extrusionOk="0" h="1605303" w="1623944">
                  <a:moveTo>
                    <a:pt x="0" y="0"/>
                  </a:moveTo>
                  <a:lnTo>
                    <a:pt x="1623944" y="0"/>
                  </a:lnTo>
                  <a:lnTo>
                    <a:pt x="1623944" y="1605303"/>
                  </a:lnTo>
                  <a:lnTo>
                    <a:pt x="0" y="1605303"/>
                  </a:lnTo>
                  <a:close/>
                </a:path>
              </a:pathLst>
            </a:custGeom>
            <a:solidFill>
              <a:srgbClr val="F16793"/>
            </a:solidFill>
            <a:ln cap="sq" cmpd="sng" w="47625">
              <a:solidFill>
                <a:srgbClr val="000000"/>
              </a:solidFill>
              <a:prstDash val="solid"/>
              <a:miter lim="8000"/>
              <a:headEnd len="sm" w="sm" type="none"/>
              <a:tailEnd len="sm" w="sm" type="none"/>
            </a:ln>
          </p:spPr>
        </p:sp>
        <p:sp>
          <p:nvSpPr>
            <p:cNvPr id="136" name="Google Shape;136;p1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16"/>
          <p:cNvGrpSpPr/>
          <p:nvPr/>
        </p:nvGrpSpPr>
        <p:grpSpPr>
          <a:xfrm>
            <a:off x="12374517" y="535438"/>
            <a:ext cx="5730966" cy="7040223"/>
            <a:chOff x="0" y="-28575"/>
            <a:chExt cx="1623944" cy="1994940"/>
          </a:xfrm>
        </p:grpSpPr>
        <p:sp>
          <p:nvSpPr>
            <p:cNvPr id="138" name="Google Shape;138;p16"/>
            <p:cNvSpPr/>
            <p:nvPr/>
          </p:nvSpPr>
          <p:spPr>
            <a:xfrm>
              <a:off x="0" y="0"/>
              <a:ext cx="1623944" cy="1966365"/>
            </a:xfrm>
            <a:custGeom>
              <a:rect b="b" l="l" r="r" t="t"/>
              <a:pathLst>
                <a:path extrusionOk="0" h="1966365" w="1623944">
                  <a:moveTo>
                    <a:pt x="0" y="0"/>
                  </a:moveTo>
                  <a:lnTo>
                    <a:pt x="1623944" y="0"/>
                  </a:lnTo>
                  <a:lnTo>
                    <a:pt x="1623944" y="1966365"/>
                  </a:lnTo>
                  <a:lnTo>
                    <a:pt x="0" y="1966365"/>
                  </a:lnTo>
                  <a:close/>
                </a:path>
              </a:pathLst>
            </a:custGeom>
            <a:solidFill>
              <a:srgbClr val="F16793"/>
            </a:solidFill>
            <a:ln cap="sq" cmpd="sng" w="47625">
              <a:solidFill>
                <a:srgbClr val="000000"/>
              </a:solidFill>
              <a:prstDash val="solid"/>
              <a:miter lim="8000"/>
              <a:headEnd len="sm" w="sm" type="none"/>
              <a:tailEnd len="sm" w="sm" type="none"/>
            </a:ln>
          </p:spPr>
        </p:sp>
        <p:sp>
          <p:nvSpPr>
            <p:cNvPr id="139" name="Google Shape;139;p1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16"/>
          <p:cNvSpPr/>
          <p:nvPr/>
        </p:nvSpPr>
        <p:spPr>
          <a:xfrm rot="10800000">
            <a:off x="12374517" y="370229"/>
            <a:ext cx="2193852" cy="2130031"/>
          </a:xfrm>
          <a:custGeom>
            <a:rect b="b" l="l" r="r" t="t"/>
            <a:pathLst>
              <a:path extrusionOk="0" h="2130031" w="2193852">
                <a:moveTo>
                  <a:pt x="0" y="0"/>
                </a:moveTo>
                <a:lnTo>
                  <a:pt x="2193852" y="0"/>
                </a:lnTo>
                <a:lnTo>
                  <a:pt x="2193852" y="2130031"/>
                </a:lnTo>
                <a:lnTo>
                  <a:pt x="0" y="2130031"/>
                </a:lnTo>
                <a:lnTo>
                  <a:pt x="0" y="0"/>
                </a:lnTo>
                <a:close/>
              </a:path>
            </a:pathLst>
          </a:custGeom>
          <a:blipFill rotWithShape="1">
            <a:blip r:embed="rId3">
              <a:alphaModFix/>
            </a:blip>
            <a:stretch>
              <a:fillRect b="0" l="0" r="0" t="0"/>
            </a:stretch>
          </a:blipFill>
          <a:ln>
            <a:noFill/>
          </a:ln>
        </p:spPr>
      </p:sp>
      <p:sp>
        <p:nvSpPr>
          <p:cNvPr id="141" name="Google Shape;141;p16"/>
          <p:cNvSpPr/>
          <p:nvPr/>
        </p:nvSpPr>
        <p:spPr>
          <a:xfrm>
            <a:off x="228600" y="636280"/>
            <a:ext cx="5638800" cy="5638800"/>
          </a:xfrm>
          <a:custGeom>
            <a:rect b="b" l="l" r="r" t="t"/>
            <a:pathLst>
              <a:path extrusionOk="0" h="5638800" w="5638800">
                <a:moveTo>
                  <a:pt x="0" y="0"/>
                </a:moveTo>
                <a:lnTo>
                  <a:pt x="5638800" y="0"/>
                </a:lnTo>
                <a:lnTo>
                  <a:pt x="5638800" y="5638800"/>
                </a:lnTo>
                <a:lnTo>
                  <a:pt x="0" y="5638800"/>
                </a:lnTo>
                <a:lnTo>
                  <a:pt x="0" y="0"/>
                </a:lnTo>
                <a:close/>
              </a:path>
            </a:pathLst>
          </a:custGeom>
          <a:blipFill rotWithShape="1">
            <a:blip r:embed="rId4">
              <a:alphaModFix/>
            </a:blip>
            <a:stretch>
              <a:fillRect b="0" l="0" r="0" t="0"/>
            </a:stretch>
          </a:blipFill>
          <a:ln cap="sq" cmpd="sng" w="47625">
            <a:solidFill>
              <a:srgbClr val="000000"/>
            </a:solidFill>
            <a:prstDash val="solid"/>
            <a:miter lim="8000"/>
            <a:headEnd len="sm" w="sm" type="none"/>
            <a:tailEnd len="sm" w="sm" type="none"/>
          </a:ln>
        </p:spPr>
      </p:sp>
      <p:sp>
        <p:nvSpPr>
          <p:cNvPr id="142" name="Google Shape;142;p16"/>
          <p:cNvSpPr txBox="1"/>
          <p:nvPr/>
        </p:nvSpPr>
        <p:spPr>
          <a:xfrm>
            <a:off x="12246066" y="7776210"/>
            <a:ext cx="6042000" cy="23643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9600" u="none" cap="none" strike="noStrike">
                <a:solidFill>
                  <a:srgbClr val="000000"/>
                </a:solidFill>
                <a:latin typeface="Lato"/>
                <a:ea typeface="Lato"/>
                <a:cs typeface="Lato"/>
                <a:sym typeface="Lato"/>
              </a:rPr>
              <a:t>BREAST CANCER</a:t>
            </a:r>
            <a:endParaRPr/>
          </a:p>
        </p:txBody>
      </p:sp>
      <p:sp>
        <p:nvSpPr>
          <p:cNvPr id="143" name="Google Shape;143;p16"/>
          <p:cNvSpPr txBox="1"/>
          <p:nvPr/>
        </p:nvSpPr>
        <p:spPr>
          <a:xfrm>
            <a:off x="12889231" y="1334894"/>
            <a:ext cx="1339200" cy="35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327" u="none" cap="none" strike="noStrike">
                <a:solidFill>
                  <a:srgbClr val="000000"/>
                </a:solidFill>
                <a:latin typeface="Fredoka"/>
                <a:ea typeface="Fredoka"/>
                <a:cs typeface="Fredoka"/>
                <a:sym typeface="Fredoka"/>
              </a:rPr>
              <a:t>Statistics</a:t>
            </a:r>
            <a:endParaRPr b="1"/>
          </a:p>
        </p:txBody>
      </p:sp>
      <p:sp>
        <p:nvSpPr>
          <p:cNvPr id="144" name="Google Shape;144;p16"/>
          <p:cNvSpPr txBox="1"/>
          <p:nvPr/>
        </p:nvSpPr>
        <p:spPr>
          <a:xfrm>
            <a:off x="57150" y="6370330"/>
            <a:ext cx="5981700" cy="1371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5571" u="none" cap="none" strike="noStrike">
                <a:solidFill>
                  <a:srgbClr val="000000"/>
                </a:solidFill>
                <a:latin typeface="Lato"/>
                <a:ea typeface="Lato"/>
                <a:cs typeface="Lato"/>
                <a:sym typeface="Lato"/>
              </a:rPr>
              <a:t>BREAST CANCER GLOBAL IMPACT</a:t>
            </a:r>
            <a:endParaRPr/>
          </a:p>
        </p:txBody>
      </p:sp>
      <p:sp>
        <p:nvSpPr>
          <p:cNvPr id="145" name="Google Shape;145;p16"/>
          <p:cNvSpPr txBox="1"/>
          <p:nvPr/>
        </p:nvSpPr>
        <p:spPr>
          <a:xfrm>
            <a:off x="136020" y="7820025"/>
            <a:ext cx="5831821"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Breast cancer is the most common cancer among women worldwide.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Over 2 million new cases are diagnosed globally each year.</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It accounts for nearly 1 in 4 cancer cases in women.</a:t>
            </a:r>
            <a:endParaRPr/>
          </a:p>
        </p:txBody>
      </p:sp>
      <p:sp>
        <p:nvSpPr>
          <p:cNvPr id="146" name="Google Shape;146;p16"/>
          <p:cNvSpPr txBox="1"/>
          <p:nvPr/>
        </p:nvSpPr>
        <p:spPr>
          <a:xfrm>
            <a:off x="6419971" y="731530"/>
            <a:ext cx="5448000" cy="1371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5571" u="none" cap="none" strike="noStrike">
                <a:solidFill>
                  <a:srgbClr val="000000"/>
                </a:solidFill>
                <a:latin typeface="Lato"/>
                <a:ea typeface="Lato"/>
                <a:cs typeface="Lato"/>
                <a:sym typeface="Lato"/>
              </a:rPr>
              <a:t>KNOW YOUR RISK</a:t>
            </a:r>
            <a:endParaRPr/>
          </a:p>
        </p:txBody>
      </p:sp>
      <p:grpSp>
        <p:nvGrpSpPr>
          <p:cNvPr id="147" name="Google Shape;147;p16"/>
          <p:cNvGrpSpPr/>
          <p:nvPr/>
        </p:nvGrpSpPr>
        <p:grpSpPr>
          <a:xfrm>
            <a:off x="6290861" y="2092105"/>
            <a:ext cx="5730966" cy="2969247"/>
            <a:chOff x="0" y="-28575"/>
            <a:chExt cx="1623944" cy="841375"/>
          </a:xfrm>
        </p:grpSpPr>
        <p:sp>
          <p:nvSpPr>
            <p:cNvPr id="148" name="Google Shape;148;p16"/>
            <p:cNvSpPr/>
            <p:nvPr/>
          </p:nvSpPr>
          <p:spPr>
            <a:xfrm>
              <a:off x="0" y="0"/>
              <a:ext cx="1623944" cy="771935"/>
            </a:xfrm>
            <a:custGeom>
              <a:rect b="b" l="l" r="r" t="t"/>
              <a:pathLst>
                <a:path extrusionOk="0" h="771935" w="1623944">
                  <a:moveTo>
                    <a:pt x="0" y="0"/>
                  </a:moveTo>
                  <a:lnTo>
                    <a:pt x="1623944" y="0"/>
                  </a:lnTo>
                  <a:lnTo>
                    <a:pt x="1623944" y="771935"/>
                  </a:lnTo>
                  <a:lnTo>
                    <a:pt x="0" y="771935"/>
                  </a:lnTo>
                  <a:close/>
                </a:path>
              </a:pathLst>
            </a:custGeom>
            <a:solidFill>
              <a:srgbClr val="7D80DA"/>
            </a:solidFill>
            <a:ln cap="sq" cmpd="sng" w="47625">
              <a:solidFill>
                <a:srgbClr val="000000"/>
              </a:solidFill>
              <a:prstDash val="solid"/>
              <a:miter lim="8000"/>
              <a:headEnd len="sm" w="sm" type="none"/>
              <a:tailEnd len="sm" w="sm" type="none"/>
            </a:ln>
          </p:spPr>
        </p:sp>
        <p:sp>
          <p:nvSpPr>
            <p:cNvPr id="149" name="Google Shape;149;p16"/>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16"/>
          <p:cNvSpPr txBox="1"/>
          <p:nvPr/>
        </p:nvSpPr>
        <p:spPr>
          <a:xfrm>
            <a:off x="6675483" y="2733623"/>
            <a:ext cx="4937034" cy="1466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Lato"/>
                <a:ea typeface="Lato"/>
                <a:cs typeface="Lato"/>
                <a:sym typeface="Lato"/>
              </a:rPr>
              <a:t>1 IN 8 WOMEN WILL FACE BREAST CANCER IN THEIR LIFETIME</a:t>
            </a:r>
            <a:endParaRPr/>
          </a:p>
        </p:txBody>
      </p:sp>
      <p:sp>
        <p:nvSpPr>
          <p:cNvPr id="151" name="Google Shape;151;p16"/>
          <p:cNvSpPr txBox="1"/>
          <p:nvPr/>
        </p:nvSpPr>
        <p:spPr>
          <a:xfrm>
            <a:off x="6228089" y="8374719"/>
            <a:ext cx="5831821"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contact us for more info:</a:t>
            </a:r>
            <a:endParaRPr/>
          </a:p>
        </p:txBody>
      </p:sp>
      <p:sp>
        <p:nvSpPr>
          <p:cNvPr id="152" name="Google Shape;152;p16"/>
          <p:cNvSpPr txBox="1"/>
          <p:nvPr/>
        </p:nvSpPr>
        <p:spPr>
          <a:xfrm>
            <a:off x="6228089" y="8934450"/>
            <a:ext cx="5831821" cy="98996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telephone: 555-5555</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website: www.reallygreatsite.com</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email: reallygreat@site.com  </a:t>
            </a:r>
            <a:endParaRPr/>
          </a:p>
        </p:txBody>
      </p:sp>
      <p:pic>
        <p:nvPicPr>
          <p:cNvPr id="153" name="Google Shape;153;p16"/>
          <p:cNvPicPr preferRelativeResize="0"/>
          <p:nvPr/>
        </p:nvPicPr>
        <p:blipFill>
          <a:blip r:embed="rId5">
            <a:alphaModFix/>
          </a:blip>
          <a:stretch>
            <a:fillRect/>
          </a:stretch>
        </p:blipFill>
        <p:spPr>
          <a:xfrm>
            <a:off x="6372838" y="5579822"/>
            <a:ext cx="5539250" cy="2276407"/>
          </a:xfrm>
          <a:prstGeom prst="rect">
            <a:avLst/>
          </a:prstGeom>
          <a:noFill/>
          <a:ln>
            <a:noFill/>
          </a:ln>
        </p:spPr>
      </p:pic>
      <p:pic>
        <p:nvPicPr>
          <p:cNvPr id="154" name="Google Shape;154;p16"/>
          <p:cNvPicPr preferRelativeResize="0"/>
          <p:nvPr/>
        </p:nvPicPr>
        <p:blipFill>
          <a:blip r:embed="rId6">
            <a:alphaModFix/>
          </a:blip>
          <a:stretch>
            <a:fillRect/>
          </a:stretch>
        </p:blipFill>
        <p:spPr>
          <a:xfrm>
            <a:off x="12763494" y="1651625"/>
            <a:ext cx="5007164" cy="5923950"/>
          </a:xfrm>
          <a:prstGeom prst="rect">
            <a:avLst/>
          </a:prstGeom>
          <a:noFill/>
          <a:ln>
            <a:noFill/>
          </a:ln>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158" name="Shape 158"/>
        <p:cNvGrpSpPr/>
        <p:nvPr/>
      </p:nvGrpSpPr>
      <p:grpSpPr>
        <a:xfrm>
          <a:off x="0" y="0"/>
          <a:ext cx="0" cy="0"/>
          <a:chOff x="0" y="0"/>
          <a:chExt cx="0" cy="0"/>
        </a:xfrm>
      </p:grpSpPr>
      <p:grpSp>
        <p:nvGrpSpPr>
          <p:cNvPr id="159" name="Google Shape;159;p17"/>
          <p:cNvGrpSpPr/>
          <p:nvPr/>
        </p:nvGrpSpPr>
        <p:grpSpPr>
          <a:xfrm>
            <a:off x="12046085" y="-330847"/>
            <a:ext cx="6547564" cy="10840197"/>
            <a:chOff x="0" y="-28575"/>
            <a:chExt cx="1724461" cy="2855031"/>
          </a:xfrm>
        </p:grpSpPr>
        <p:sp>
          <p:nvSpPr>
            <p:cNvPr id="160" name="Google Shape;160;p17"/>
            <p:cNvSpPr/>
            <p:nvPr/>
          </p:nvSpPr>
          <p:spPr>
            <a:xfrm>
              <a:off x="0" y="0"/>
              <a:ext cx="1724461" cy="2826456"/>
            </a:xfrm>
            <a:custGeom>
              <a:rect b="b" l="l" r="r" t="t"/>
              <a:pathLst>
                <a:path extrusionOk="0" h="2826456" w="1724461">
                  <a:moveTo>
                    <a:pt x="0" y="0"/>
                  </a:moveTo>
                  <a:lnTo>
                    <a:pt x="1724461" y="0"/>
                  </a:lnTo>
                  <a:lnTo>
                    <a:pt x="172446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161" name="Google Shape;161;p1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17"/>
          <p:cNvGrpSpPr/>
          <p:nvPr/>
        </p:nvGrpSpPr>
        <p:grpSpPr>
          <a:xfrm>
            <a:off x="12370276" y="1445374"/>
            <a:ext cx="5739449" cy="7268875"/>
            <a:chOff x="0" y="-28575"/>
            <a:chExt cx="1626348" cy="2059731"/>
          </a:xfrm>
        </p:grpSpPr>
        <p:sp>
          <p:nvSpPr>
            <p:cNvPr id="163" name="Google Shape;163;p17"/>
            <p:cNvSpPr/>
            <p:nvPr/>
          </p:nvSpPr>
          <p:spPr>
            <a:xfrm>
              <a:off x="0" y="0"/>
              <a:ext cx="1626348" cy="2031156"/>
            </a:xfrm>
            <a:custGeom>
              <a:rect b="b" l="l" r="r" t="t"/>
              <a:pathLst>
                <a:path extrusionOk="0" h="2031156" w="1626348">
                  <a:moveTo>
                    <a:pt x="0" y="0"/>
                  </a:moveTo>
                  <a:lnTo>
                    <a:pt x="1626348" y="0"/>
                  </a:lnTo>
                  <a:lnTo>
                    <a:pt x="1626348" y="2031156"/>
                  </a:lnTo>
                  <a:lnTo>
                    <a:pt x="0" y="2031156"/>
                  </a:lnTo>
                  <a:close/>
                </a:path>
              </a:pathLst>
            </a:custGeom>
            <a:solidFill>
              <a:srgbClr val="F16793"/>
            </a:solidFill>
            <a:ln cap="sq" cmpd="sng" w="47625">
              <a:solidFill>
                <a:srgbClr val="000000"/>
              </a:solidFill>
              <a:prstDash val="solid"/>
              <a:miter lim="8000"/>
              <a:headEnd len="sm" w="sm" type="none"/>
              <a:tailEnd len="sm" w="sm" type="none"/>
            </a:ln>
          </p:spPr>
        </p:sp>
        <p:sp>
          <p:nvSpPr>
            <p:cNvPr id="164" name="Google Shape;164;p1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7"/>
          <p:cNvGrpSpPr/>
          <p:nvPr/>
        </p:nvGrpSpPr>
        <p:grpSpPr>
          <a:xfrm>
            <a:off x="12565515" y="2360519"/>
            <a:ext cx="5307114" cy="5375359"/>
            <a:chOff x="0" y="-38100"/>
            <a:chExt cx="7076152" cy="7167145"/>
          </a:xfrm>
        </p:grpSpPr>
        <p:sp>
          <p:nvSpPr>
            <p:cNvPr id="166" name="Google Shape;166;p17"/>
            <p:cNvSpPr txBox="1"/>
            <p:nvPr/>
          </p:nvSpPr>
          <p:spPr>
            <a:xfrm>
              <a:off x="848804" y="6730760"/>
              <a:ext cx="869232" cy="3982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Item 1</a:t>
              </a:r>
              <a:endParaRPr/>
            </a:p>
          </p:txBody>
        </p:sp>
        <p:sp>
          <p:nvSpPr>
            <p:cNvPr id="167" name="Google Shape;167;p17"/>
            <p:cNvSpPr txBox="1"/>
            <p:nvPr/>
          </p:nvSpPr>
          <p:spPr>
            <a:xfrm>
              <a:off x="2103455" y="6730760"/>
              <a:ext cx="934478" cy="3982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Item 2</a:t>
              </a:r>
              <a:endParaRPr/>
            </a:p>
          </p:txBody>
        </p:sp>
        <p:sp>
          <p:nvSpPr>
            <p:cNvPr id="168" name="Google Shape;168;p17"/>
            <p:cNvSpPr txBox="1"/>
            <p:nvPr/>
          </p:nvSpPr>
          <p:spPr>
            <a:xfrm>
              <a:off x="3388742" y="6730760"/>
              <a:ext cx="938451" cy="3982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Item 3</a:t>
              </a:r>
              <a:endParaRPr/>
            </a:p>
          </p:txBody>
        </p:sp>
        <p:sp>
          <p:nvSpPr>
            <p:cNvPr id="169" name="Google Shape;169;p17"/>
            <p:cNvSpPr txBox="1"/>
            <p:nvPr/>
          </p:nvSpPr>
          <p:spPr>
            <a:xfrm>
              <a:off x="4676792" y="6730760"/>
              <a:ext cx="936899" cy="3982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Item 4</a:t>
              </a:r>
              <a:endParaRPr/>
            </a:p>
          </p:txBody>
        </p:sp>
        <p:sp>
          <p:nvSpPr>
            <p:cNvPr id="170" name="Google Shape;170;p17"/>
            <p:cNvSpPr txBox="1"/>
            <p:nvPr/>
          </p:nvSpPr>
          <p:spPr>
            <a:xfrm>
              <a:off x="5964531" y="6730760"/>
              <a:ext cx="935968" cy="3982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Item 5</a:t>
              </a:r>
              <a:endParaRPr/>
            </a:p>
          </p:txBody>
        </p:sp>
        <p:grpSp>
          <p:nvGrpSpPr>
            <p:cNvPr id="171" name="Google Shape;171;p17"/>
            <p:cNvGrpSpPr/>
            <p:nvPr/>
          </p:nvGrpSpPr>
          <p:grpSpPr>
            <a:xfrm>
              <a:off x="639784" y="176120"/>
              <a:ext cx="6436368" cy="6444314"/>
              <a:chOff x="0" y="-6350"/>
              <a:chExt cx="10287000" cy="10299700"/>
            </a:xfrm>
          </p:grpSpPr>
          <p:sp>
            <p:nvSpPr>
              <p:cNvPr id="172" name="Google Shape;172;p17"/>
              <p:cNvSpPr/>
              <p:nvPr/>
            </p:nvSpPr>
            <p:spPr>
              <a:xfrm>
                <a:off x="0" y="-63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173" name="Google Shape;173;p17"/>
              <p:cNvSpPr/>
              <p:nvPr/>
            </p:nvSpPr>
            <p:spPr>
              <a:xfrm>
                <a:off x="0" y="20510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174" name="Google Shape;174;p17"/>
              <p:cNvSpPr/>
              <p:nvPr/>
            </p:nvSpPr>
            <p:spPr>
              <a:xfrm>
                <a:off x="0" y="41084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175" name="Google Shape;175;p17"/>
              <p:cNvSpPr/>
              <p:nvPr/>
            </p:nvSpPr>
            <p:spPr>
              <a:xfrm>
                <a:off x="0" y="61658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176" name="Google Shape;176;p17"/>
              <p:cNvSpPr/>
              <p:nvPr/>
            </p:nvSpPr>
            <p:spPr>
              <a:xfrm>
                <a:off x="0" y="82232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177" name="Google Shape;177;p17"/>
              <p:cNvSpPr/>
              <p:nvPr/>
            </p:nvSpPr>
            <p:spPr>
              <a:xfrm>
                <a:off x="0" y="102806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60000"/>
                </a:srgbClr>
              </a:solidFill>
              <a:ln>
                <a:noFill/>
              </a:ln>
            </p:spPr>
          </p:sp>
        </p:grpSp>
        <p:sp>
          <p:nvSpPr>
            <p:cNvPr id="178" name="Google Shape;178;p17"/>
            <p:cNvSpPr txBox="1"/>
            <p:nvPr/>
          </p:nvSpPr>
          <p:spPr>
            <a:xfrm>
              <a:off x="2421" y="-38100"/>
              <a:ext cx="484962" cy="398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50 </a:t>
              </a:r>
              <a:endParaRPr/>
            </a:p>
          </p:txBody>
        </p:sp>
        <p:sp>
          <p:nvSpPr>
            <p:cNvPr id="179" name="Google Shape;179;p17"/>
            <p:cNvSpPr txBox="1"/>
            <p:nvPr/>
          </p:nvSpPr>
          <p:spPr>
            <a:xfrm>
              <a:off x="1490" y="1249174"/>
              <a:ext cx="485894" cy="398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40 </a:t>
              </a:r>
              <a:endParaRPr/>
            </a:p>
          </p:txBody>
        </p:sp>
        <p:sp>
          <p:nvSpPr>
            <p:cNvPr id="180" name="Google Shape;180;p17"/>
            <p:cNvSpPr txBox="1"/>
            <p:nvPr/>
          </p:nvSpPr>
          <p:spPr>
            <a:xfrm>
              <a:off x="0" y="2536447"/>
              <a:ext cx="487384" cy="398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30 </a:t>
              </a:r>
              <a:endParaRPr/>
            </a:p>
          </p:txBody>
        </p:sp>
        <p:sp>
          <p:nvSpPr>
            <p:cNvPr id="181" name="Google Shape;181;p17"/>
            <p:cNvSpPr txBox="1"/>
            <p:nvPr/>
          </p:nvSpPr>
          <p:spPr>
            <a:xfrm>
              <a:off x="3973" y="3823721"/>
              <a:ext cx="483410" cy="398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20 </a:t>
              </a:r>
              <a:endParaRPr/>
            </a:p>
          </p:txBody>
        </p:sp>
        <p:sp>
          <p:nvSpPr>
            <p:cNvPr id="182" name="Google Shape;182;p17"/>
            <p:cNvSpPr txBox="1"/>
            <p:nvPr/>
          </p:nvSpPr>
          <p:spPr>
            <a:xfrm>
              <a:off x="69156" y="5110994"/>
              <a:ext cx="418227" cy="398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10 </a:t>
              </a:r>
              <a:endParaRPr/>
            </a:p>
          </p:txBody>
        </p:sp>
        <p:sp>
          <p:nvSpPr>
            <p:cNvPr id="183" name="Google Shape;183;p17"/>
            <p:cNvSpPr txBox="1"/>
            <p:nvPr/>
          </p:nvSpPr>
          <p:spPr>
            <a:xfrm>
              <a:off x="200826" y="6398268"/>
              <a:ext cx="286557" cy="398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Arial"/>
                  <a:ea typeface="Arial"/>
                  <a:cs typeface="Arial"/>
                  <a:sym typeface="Arial"/>
                </a:rPr>
                <a:t>0 </a:t>
              </a:r>
              <a:endParaRPr/>
            </a:p>
          </p:txBody>
        </p:sp>
        <p:grpSp>
          <p:nvGrpSpPr>
            <p:cNvPr id="184" name="Google Shape;184;p17"/>
            <p:cNvGrpSpPr/>
            <p:nvPr/>
          </p:nvGrpSpPr>
          <p:grpSpPr>
            <a:xfrm>
              <a:off x="1243690" y="140539"/>
              <a:ext cx="5228555" cy="6515474"/>
              <a:chOff x="965200" y="-63217"/>
              <a:chExt cx="8356600" cy="10413433"/>
            </a:xfrm>
          </p:grpSpPr>
          <p:sp>
            <p:nvSpPr>
              <p:cNvPr id="185" name="Google Shape;185;p17"/>
              <p:cNvSpPr/>
              <p:nvPr/>
            </p:nvSpPr>
            <p:spPr>
              <a:xfrm>
                <a:off x="965200" y="7786195"/>
                <a:ext cx="2152869" cy="2564021"/>
              </a:xfrm>
              <a:custGeom>
                <a:rect b="b" l="l" r="r" t="t"/>
                <a:pathLst>
                  <a:path extrusionOk="0" h="2564021" w="2152869">
                    <a:moveTo>
                      <a:pt x="127000" y="2500805"/>
                    </a:moveTo>
                    <a:cubicBezTo>
                      <a:pt x="126844" y="2465846"/>
                      <a:pt x="98460" y="2437589"/>
                      <a:pt x="63500" y="2437589"/>
                    </a:cubicBezTo>
                    <a:cubicBezTo>
                      <a:pt x="28540" y="2437589"/>
                      <a:pt x="156" y="2465846"/>
                      <a:pt x="0" y="2500805"/>
                    </a:cubicBezTo>
                    <a:cubicBezTo>
                      <a:pt x="156" y="2535764"/>
                      <a:pt x="28540" y="2564021"/>
                      <a:pt x="63500" y="2564021"/>
                    </a:cubicBezTo>
                    <a:cubicBezTo>
                      <a:pt x="98460" y="2564021"/>
                      <a:pt x="126844" y="2535764"/>
                      <a:pt x="127000" y="2500805"/>
                    </a:cubicBezTo>
                    <a:close/>
                    <a:moveTo>
                      <a:pt x="41548" y="2482512"/>
                    </a:moveTo>
                    <a:cubicBezTo>
                      <a:pt x="31531" y="2494642"/>
                      <a:pt x="33203" y="2512588"/>
                      <a:pt x="45288" y="2522659"/>
                    </a:cubicBezTo>
                    <a:cubicBezTo>
                      <a:pt x="57374" y="2532730"/>
                      <a:pt x="75327" y="2531139"/>
                      <a:pt x="85452" y="2519098"/>
                    </a:cubicBezTo>
                    <a:lnTo>
                      <a:pt x="2142852" y="50218"/>
                    </a:lnTo>
                    <a:cubicBezTo>
                      <a:pt x="2152869" y="38088"/>
                      <a:pt x="2151197" y="20142"/>
                      <a:pt x="2139111" y="10071"/>
                    </a:cubicBezTo>
                    <a:cubicBezTo>
                      <a:pt x="2127026" y="0"/>
                      <a:pt x="2109073" y="1592"/>
                      <a:pt x="2098948" y="13632"/>
                    </a:cubicBezTo>
                    <a:close/>
                  </a:path>
                </a:pathLst>
              </a:custGeom>
              <a:solidFill>
                <a:srgbClr val="23F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a:off x="3022600" y="2436681"/>
                <a:ext cx="2153152" cy="5444655"/>
              </a:xfrm>
              <a:custGeom>
                <a:rect b="b" l="l" r="r" t="t"/>
                <a:pathLst>
                  <a:path extrusionOk="0" h="5444655" w="2153152">
                    <a:moveTo>
                      <a:pt x="127000" y="5381439"/>
                    </a:moveTo>
                    <a:cubicBezTo>
                      <a:pt x="126844" y="5346480"/>
                      <a:pt x="98459" y="5318222"/>
                      <a:pt x="63500" y="5318222"/>
                    </a:cubicBezTo>
                    <a:cubicBezTo>
                      <a:pt x="28541" y="5318222"/>
                      <a:pt x="156" y="5346480"/>
                      <a:pt x="0" y="5381439"/>
                    </a:cubicBezTo>
                    <a:cubicBezTo>
                      <a:pt x="156" y="5416398"/>
                      <a:pt x="28541" y="5444655"/>
                      <a:pt x="63500" y="5444655"/>
                    </a:cubicBezTo>
                    <a:cubicBezTo>
                      <a:pt x="98459" y="5444655"/>
                      <a:pt x="126844" y="5416398"/>
                      <a:pt x="127000" y="5381439"/>
                    </a:cubicBezTo>
                    <a:close/>
                    <a:moveTo>
                      <a:pt x="36830" y="5371181"/>
                    </a:moveTo>
                    <a:cubicBezTo>
                      <a:pt x="31248" y="5385890"/>
                      <a:pt x="38605" y="5402343"/>
                      <a:pt x="53288" y="5407991"/>
                    </a:cubicBezTo>
                    <a:cubicBezTo>
                      <a:pt x="67971" y="5413637"/>
                      <a:pt x="84457" y="5406355"/>
                      <a:pt x="90170" y="5391697"/>
                    </a:cubicBezTo>
                    <a:lnTo>
                      <a:pt x="2147570" y="42457"/>
                    </a:lnTo>
                    <a:cubicBezTo>
                      <a:pt x="2153152" y="27748"/>
                      <a:pt x="2145795" y="11295"/>
                      <a:pt x="2131112" y="5648"/>
                    </a:cubicBezTo>
                    <a:cubicBezTo>
                      <a:pt x="2116429" y="0"/>
                      <a:pt x="2099942" y="7283"/>
                      <a:pt x="2094230" y="21941"/>
                    </a:cubicBezTo>
                    <a:close/>
                  </a:path>
                </a:pathLst>
              </a:custGeom>
              <a:solidFill>
                <a:srgbClr val="23F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a:off x="5080000" y="2405663"/>
                <a:ext cx="2152941" cy="1741223"/>
              </a:xfrm>
              <a:custGeom>
                <a:rect b="b" l="l" r="r" t="t"/>
                <a:pathLst>
                  <a:path extrusionOk="0" h="1741223" w="2152941">
                    <a:moveTo>
                      <a:pt x="127000" y="63217"/>
                    </a:moveTo>
                    <a:cubicBezTo>
                      <a:pt x="126844" y="28258"/>
                      <a:pt x="98459" y="0"/>
                      <a:pt x="63500" y="0"/>
                    </a:cubicBezTo>
                    <a:cubicBezTo>
                      <a:pt x="28541" y="0"/>
                      <a:pt x="156" y="28258"/>
                      <a:pt x="0" y="63217"/>
                    </a:cubicBezTo>
                    <a:cubicBezTo>
                      <a:pt x="156" y="98176"/>
                      <a:pt x="28541" y="126434"/>
                      <a:pt x="63500" y="126434"/>
                    </a:cubicBezTo>
                    <a:cubicBezTo>
                      <a:pt x="98459" y="126434"/>
                      <a:pt x="126844" y="98176"/>
                      <a:pt x="127000" y="63217"/>
                    </a:cubicBezTo>
                    <a:close/>
                    <a:moveTo>
                      <a:pt x="81351" y="40904"/>
                    </a:moveTo>
                    <a:cubicBezTo>
                      <a:pt x="69023" y="31131"/>
                      <a:pt x="51114" y="33162"/>
                      <a:pt x="41287" y="45446"/>
                    </a:cubicBezTo>
                    <a:cubicBezTo>
                      <a:pt x="31459" y="57730"/>
                      <a:pt x="33409" y="75648"/>
                      <a:pt x="45650" y="85530"/>
                    </a:cubicBezTo>
                    <a:lnTo>
                      <a:pt x="2103049" y="1731450"/>
                    </a:lnTo>
                    <a:cubicBezTo>
                      <a:pt x="2115378" y="1741223"/>
                      <a:pt x="2133286" y="1739193"/>
                      <a:pt x="2143114" y="1726908"/>
                    </a:cubicBezTo>
                    <a:cubicBezTo>
                      <a:pt x="2152941" y="1714624"/>
                      <a:pt x="2150991" y="1696706"/>
                      <a:pt x="2138751" y="1686824"/>
                    </a:cubicBezTo>
                    <a:close/>
                  </a:path>
                </a:pathLst>
              </a:custGeom>
              <a:solidFill>
                <a:srgbClr val="23F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a:off x="7137400" y="3640103"/>
                <a:ext cx="2184400" cy="537913"/>
              </a:xfrm>
              <a:custGeom>
                <a:rect b="b" l="l" r="r" t="t"/>
                <a:pathLst>
                  <a:path extrusionOk="0" h="537913" w="2184400">
                    <a:moveTo>
                      <a:pt x="127000" y="474697"/>
                    </a:moveTo>
                    <a:cubicBezTo>
                      <a:pt x="126843" y="439738"/>
                      <a:pt x="98460" y="411480"/>
                      <a:pt x="63500" y="411480"/>
                    </a:cubicBezTo>
                    <a:cubicBezTo>
                      <a:pt x="28540" y="411480"/>
                      <a:pt x="157" y="439738"/>
                      <a:pt x="0" y="474697"/>
                    </a:cubicBezTo>
                    <a:cubicBezTo>
                      <a:pt x="157" y="509656"/>
                      <a:pt x="28540" y="537914"/>
                      <a:pt x="63500" y="537914"/>
                    </a:cubicBezTo>
                    <a:cubicBezTo>
                      <a:pt x="98460" y="537914"/>
                      <a:pt x="126843" y="509656"/>
                      <a:pt x="127000" y="474697"/>
                    </a:cubicBezTo>
                    <a:close/>
                    <a:moveTo>
                      <a:pt x="57896" y="446677"/>
                    </a:moveTo>
                    <a:cubicBezTo>
                      <a:pt x="42483" y="449831"/>
                      <a:pt x="32520" y="464850"/>
                      <a:pt x="35605" y="480276"/>
                    </a:cubicBezTo>
                    <a:cubicBezTo>
                      <a:pt x="38691" y="495703"/>
                      <a:pt x="53664" y="505733"/>
                      <a:pt x="69104" y="502717"/>
                    </a:cubicBezTo>
                    <a:lnTo>
                      <a:pt x="2126504" y="91237"/>
                    </a:lnTo>
                    <a:cubicBezTo>
                      <a:pt x="2141917" y="88083"/>
                      <a:pt x="2151880" y="73064"/>
                      <a:pt x="2148795" y="57638"/>
                    </a:cubicBezTo>
                    <a:cubicBezTo>
                      <a:pt x="2145709" y="42211"/>
                      <a:pt x="2130736" y="32181"/>
                      <a:pt x="2115296" y="35197"/>
                    </a:cubicBezTo>
                    <a:close/>
                    <a:moveTo>
                      <a:pt x="2184400" y="63217"/>
                    </a:moveTo>
                    <a:cubicBezTo>
                      <a:pt x="2184243" y="28258"/>
                      <a:pt x="2155860" y="0"/>
                      <a:pt x="2120900" y="0"/>
                    </a:cubicBezTo>
                    <a:cubicBezTo>
                      <a:pt x="2085940" y="0"/>
                      <a:pt x="2057557" y="28258"/>
                      <a:pt x="2057400" y="63217"/>
                    </a:cubicBezTo>
                    <a:cubicBezTo>
                      <a:pt x="2057557" y="98176"/>
                      <a:pt x="2085940" y="126434"/>
                      <a:pt x="2120900" y="126434"/>
                    </a:cubicBezTo>
                    <a:cubicBezTo>
                      <a:pt x="2155860" y="126434"/>
                      <a:pt x="2184243" y="98176"/>
                      <a:pt x="2184400" y="63217"/>
                    </a:cubicBezTo>
                    <a:close/>
                  </a:path>
                </a:pathLst>
              </a:custGeom>
              <a:solidFill>
                <a:srgbClr val="23F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a:off x="965200" y="7754903"/>
                <a:ext cx="2152941" cy="1741222"/>
              </a:xfrm>
              <a:custGeom>
                <a:rect b="b" l="l" r="r" t="t"/>
                <a:pathLst>
                  <a:path extrusionOk="0" h="1741222" w="2152941">
                    <a:moveTo>
                      <a:pt x="127000" y="63217"/>
                    </a:moveTo>
                    <a:cubicBezTo>
                      <a:pt x="126844" y="28258"/>
                      <a:pt x="98460" y="0"/>
                      <a:pt x="63500" y="0"/>
                    </a:cubicBezTo>
                    <a:cubicBezTo>
                      <a:pt x="28540" y="0"/>
                      <a:pt x="156" y="28258"/>
                      <a:pt x="0" y="63217"/>
                    </a:cubicBezTo>
                    <a:cubicBezTo>
                      <a:pt x="156" y="98176"/>
                      <a:pt x="28540" y="126433"/>
                      <a:pt x="63500" y="126433"/>
                    </a:cubicBezTo>
                    <a:cubicBezTo>
                      <a:pt x="98460" y="126433"/>
                      <a:pt x="126844" y="98176"/>
                      <a:pt x="127000" y="63217"/>
                    </a:cubicBezTo>
                    <a:close/>
                    <a:moveTo>
                      <a:pt x="81351" y="40903"/>
                    </a:moveTo>
                    <a:cubicBezTo>
                      <a:pt x="69022" y="31131"/>
                      <a:pt x="51114" y="33161"/>
                      <a:pt x="41286" y="45446"/>
                    </a:cubicBezTo>
                    <a:cubicBezTo>
                      <a:pt x="31459" y="57730"/>
                      <a:pt x="33409" y="75648"/>
                      <a:pt x="45649" y="85530"/>
                    </a:cubicBezTo>
                    <a:lnTo>
                      <a:pt x="2103049" y="1731451"/>
                    </a:lnTo>
                    <a:cubicBezTo>
                      <a:pt x="2115378" y="1741223"/>
                      <a:pt x="2133286" y="1739193"/>
                      <a:pt x="2143114" y="1726908"/>
                    </a:cubicBezTo>
                    <a:cubicBezTo>
                      <a:pt x="2152941" y="1714624"/>
                      <a:pt x="2150991" y="1696706"/>
                      <a:pt x="2138751" y="1686824"/>
                    </a:cubicBezTo>
                    <a:close/>
                  </a:path>
                </a:pathLst>
              </a:custGeom>
              <a:solidFill>
                <a:srgbClr val="7D8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p:nvPr/>
            </p:nvSpPr>
            <p:spPr>
              <a:xfrm>
                <a:off x="3022600" y="6139739"/>
                <a:ext cx="2153410" cy="3387518"/>
              </a:xfrm>
              <a:custGeom>
                <a:rect b="b" l="l" r="r" t="t"/>
                <a:pathLst>
                  <a:path extrusionOk="0" h="3387518" w="2153410">
                    <a:moveTo>
                      <a:pt x="127000" y="3324301"/>
                    </a:moveTo>
                    <a:cubicBezTo>
                      <a:pt x="126844" y="3289342"/>
                      <a:pt x="98459" y="3261085"/>
                      <a:pt x="63500" y="3261085"/>
                    </a:cubicBezTo>
                    <a:cubicBezTo>
                      <a:pt x="28541" y="3261085"/>
                      <a:pt x="156" y="3289342"/>
                      <a:pt x="0" y="3324301"/>
                    </a:cubicBezTo>
                    <a:cubicBezTo>
                      <a:pt x="156" y="3359260"/>
                      <a:pt x="28541" y="3387517"/>
                      <a:pt x="63500" y="3387517"/>
                    </a:cubicBezTo>
                    <a:cubicBezTo>
                      <a:pt x="98459" y="3387517"/>
                      <a:pt x="126844" y="3359260"/>
                      <a:pt x="127000" y="3324301"/>
                    </a:cubicBezTo>
                    <a:close/>
                    <a:moveTo>
                      <a:pt x="39269" y="3309156"/>
                    </a:moveTo>
                    <a:cubicBezTo>
                      <a:pt x="30990" y="3322534"/>
                      <a:pt x="35082" y="3340086"/>
                      <a:pt x="48423" y="3348424"/>
                    </a:cubicBezTo>
                    <a:cubicBezTo>
                      <a:pt x="61763" y="3356763"/>
                      <a:pt x="79334" y="3352749"/>
                      <a:pt x="87731" y="3339446"/>
                    </a:cubicBezTo>
                    <a:lnTo>
                      <a:pt x="2145131" y="47606"/>
                    </a:lnTo>
                    <a:cubicBezTo>
                      <a:pt x="2153410" y="34228"/>
                      <a:pt x="2149318" y="16676"/>
                      <a:pt x="2135977" y="8338"/>
                    </a:cubicBezTo>
                    <a:cubicBezTo>
                      <a:pt x="2122637" y="0"/>
                      <a:pt x="2105066" y="4013"/>
                      <a:pt x="2096669" y="17316"/>
                    </a:cubicBezTo>
                    <a:close/>
                  </a:path>
                </a:pathLst>
              </a:custGeom>
              <a:solidFill>
                <a:srgbClr val="7D8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a:off x="5080000" y="6108983"/>
                <a:ext cx="2153379" cy="1124447"/>
              </a:xfrm>
              <a:custGeom>
                <a:rect b="b" l="l" r="r" t="t"/>
                <a:pathLst>
                  <a:path extrusionOk="0" h="1124447" w="2153379">
                    <a:moveTo>
                      <a:pt x="127000" y="63217"/>
                    </a:moveTo>
                    <a:cubicBezTo>
                      <a:pt x="126844" y="28258"/>
                      <a:pt x="98459" y="0"/>
                      <a:pt x="63500" y="0"/>
                    </a:cubicBezTo>
                    <a:cubicBezTo>
                      <a:pt x="28541" y="0"/>
                      <a:pt x="156" y="28258"/>
                      <a:pt x="0" y="63217"/>
                    </a:cubicBezTo>
                    <a:cubicBezTo>
                      <a:pt x="156" y="98176"/>
                      <a:pt x="28541" y="126434"/>
                      <a:pt x="63500" y="126434"/>
                    </a:cubicBezTo>
                    <a:cubicBezTo>
                      <a:pt x="98459" y="126434"/>
                      <a:pt x="126844" y="98176"/>
                      <a:pt x="127000" y="63217"/>
                    </a:cubicBezTo>
                    <a:close/>
                    <a:moveTo>
                      <a:pt x="76279" y="37659"/>
                    </a:moveTo>
                    <a:cubicBezTo>
                      <a:pt x="62177" y="30686"/>
                      <a:pt x="45091" y="36424"/>
                      <a:pt x="38056" y="50495"/>
                    </a:cubicBezTo>
                    <a:cubicBezTo>
                      <a:pt x="31021" y="64566"/>
                      <a:pt x="36681" y="81677"/>
                      <a:pt x="50721" y="88775"/>
                    </a:cubicBezTo>
                    <a:lnTo>
                      <a:pt x="2108121" y="1117475"/>
                    </a:lnTo>
                    <a:cubicBezTo>
                      <a:pt x="2122223" y="1124448"/>
                      <a:pt x="2139309" y="1118710"/>
                      <a:pt x="2146344" y="1104639"/>
                    </a:cubicBezTo>
                    <a:cubicBezTo>
                      <a:pt x="2153379" y="1090568"/>
                      <a:pt x="2147719" y="1073457"/>
                      <a:pt x="2133679" y="1066359"/>
                    </a:cubicBezTo>
                    <a:close/>
                  </a:path>
                </a:pathLst>
              </a:custGeom>
              <a:solidFill>
                <a:srgbClr val="7D8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a:off x="7137400" y="-63217"/>
                <a:ext cx="2184400" cy="7327333"/>
              </a:xfrm>
              <a:custGeom>
                <a:rect b="b" l="l" r="r" t="t"/>
                <a:pathLst>
                  <a:path extrusionOk="0" h="7327333" w="2184400">
                    <a:moveTo>
                      <a:pt x="127000" y="7264117"/>
                    </a:moveTo>
                    <a:cubicBezTo>
                      <a:pt x="126843" y="7229158"/>
                      <a:pt x="98460" y="7200901"/>
                      <a:pt x="63500" y="7200901"/>
                    </a:cubicBezTo>
                    <a:cubicBezTo>
                      <a:pt x="28540" y="7200901"/>
                      <a:pt x="157" y="7229158"/>
                      <a:pt x="0" y="7264117"/>
                    </a:cubicBezTo>
                    <a:cubicBezTo>
                      <a:pt x="157" y="7299076"/>
                      <a:pt x="28540" y="7327333"/>
                      <a:pt x="63500" y="7327333"/>
                    </a:cubicBezTo>
                    <a:cubicBezTo>
                      <a:pt x="98460" y="7327333"/>
                      <a:pt x="126843" y="7299076"/>
                      <a:pt x="127000" y="7264117"/>
                    </a:cubicBezTo>
                    <a:close/>
                    <a:moveTo>
                      <a:pt x="36024" y="7256267"/>
                    </a:moveTo>
                    <a:cubicBezTo>
                      <a:pt x="31770" y="7271413"/>
                      <a:pt x="40559" y="7287148"/>
                      <a:pt x="55685" y="7291470"/>
                    </a:cubicBezTo>
                    <a:cubicBezTo>
                      <a:pt x="70812" y="7295792"/>
                      <a:pt x="86586" y="7287074"/>
                      <a:pt x="90976" y="7271967"/>
                    </a:cubicBezTo>
                    <a:lnTo>
                      <a:pt x="2148376" y="71067"/>
                    </a:lnTo>
                    <a:cubicBezTo>
                      <a:pt x="2152630" y="55921"/>
                      <a:pt x="2143842" y="40186"/>
                      <a:pt x="2128715" y="35864"/>
                    </a:cubicBezTo>
                    <a:cubicBezTo>
                      <a:pt x="2113589" y="31542"/>
                      <a:pt x="2097814" y="40260"/>
                      <a:pt x="2093424" y="55367"/>
                    </a:cubicBezTo>
                    <a:close/>
                    <a:moveTo>
                      <a:pt x="2184400" y="63217"/>
                    </a:moveTo>
                    <a:lnTo>
                      <a:pt x="2184400" y="63217"/>
                    </a:lnTo>
                    <a:cubicBezTo>
                      <a:pt x="2184243" y="28258"/>
                      <a:pt x="2155860" y="0"/>
                      <a:pt x="2120900" y="0"/>
                    </a:cubicBezTo>
                    <a:cubicBezTo>
                      <a:pt x="2085940" y="0"/>
                      <a:pt x="2057557" y="28258"/>
                      <a:pt x="2057400" y="63217"/>
                    </a:cubicBezTo>
                    <a:lnTo>
                      <a:pt x="2057400" y="63217"/>
                    </a:lnTo>
                    <a:cubicBezTo>
                      <a:pt x="2057557" y="98176"/>
                      <a:pt x="2085940" y="126434"/>
                      <a:pt x="2120900" y="126434"/>
                    </a:cubicBezTo>
                    <a:cubicBezTo>
                      <a:pt x="2155860" y="126434"/>
                      <a:pt x="2184243" y="98176"/>
                      <a:pt x="2184400" y="63217"/>
                    </a:cubicBezTo>
                    <a:close/>
                  </a:path>
                </a:pathLst>
              </a:custGeom>
              <a:solidFill>
                <a:srgbClr val="7D8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a:off x="965200" y="4082875"/>
                <a:ext cx="2152869" cy="2564022"/>
              </a:xfrm>
              <a:custGeom>
                <a:rect b="b" l="l" r="r" t="t"/>
                <a:pathLst>
                  <a:path extrusionOk="0" h="2564022" w="2152869">
                    <a:moveTo>
                      <a:pt x="127000" y="2500805"/>
                    </a:moveTo>
                    <a:cubicBezTo>
                      <a:pt x="126844" y="2465846"/>
                      <a:pt x="98460" y="2437589"/>
                      <a:pt x="63500" y="2437589"/>
                    </a:cubicBezTo>
                    <a:cubicBezTo>
                      <a:pt x="28540" y="2437589"/>
                      <a:pt x="156" y="2465846"/>
                      <a:pt x="0" y="2500805"/>
                    </a:cubicBezTo>
                    <a:cubicBezTo>
                      <a:pt x="156" y="2535764"/>
                      <a:pt x="28540" y="2564022"/>
                      <a:pt x="63500" y="2564022"/>
                    </a:cubicBezTo>
                    <a:cubicBezTo>
                      <a:pt x="98460" y="2564022"/>
                      <a:pt x="126844" y="2535764"/>
                      <a:pt x="127000" y="2500805"/>
                    </a:cubicBezTo>
                    <a:close/>
                    <a:moveTo>
                      <a:pt x="41548" y="2482512"/>
                    </a:moveTo>
                    <a:cubicBezTo>
                      <a:pt x="31531" y="2494642"/>
                      <a:pt x="33203" y="2512588"/>
                      <a:pt x="45289" y="2522659"/>
                    </a:cubicBezTo>
                    <a:cubicBezTo>
                      <a:pt x="57374" y="2532730"/>
                      <a:pt x="75327" y="2531138"/>
                      <a:pt x="85452" y="2519098"/>
                    </a:cubicBezTo>
                    <a:lnTo>
                      <a:pt x="2142852" y="50218"/>
                    </a:lnTo>
                    <a:cubicBezTo>
                      <a:pt x="2152869" y="38088"/>
                      <a:pt x="2151197" y="20142"/>
                      <a:pt x="2139112" y="10071"/>
                    </a:cubicBezTo>
                    <a:cubicBezTo>
                      <a:pt x="2127026" y="0"/>
                      <a:pt x="2109073" y="1592"/>
                      <a:pt x="2098948" y="1363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a:off x="3022600" y="4051583"/>
                <a:ext cx="2153379" cy="1124447"/>
              </a:xfrm>
              <a:custGeom>
                <a:rect b="b" l="l" r="r" t="t"/>
                <a:pathLst>
                  <a:path extrusionOk="0" h="1124447" w="2153379">
                    <a:moveTo>
                      <a:pt x="127000" y="63217"/>
                    </a:moveTo>
                    <a:cubicBezTo>
                      <a:pt x="126844" y="28258"/>
                      <a:pt x="98459" y="0"/>
                      <a:pt x="63500" y="0"/>
                    </a:cubicBezTo>
                    <a:cubicBezTo>
                      <a:pt x="28541" y="0"/>
                      <a:pt x="156" y="28258"/>
                      <a:pt x="0" y="63217"/>
                    </a:cubicBezTo>
                    <a:cubicBezTo>
                      <a:pt x="156" y="98176"/>
                      <a:pt x="28541" y="126434"/>
                      <a:pt x="63500" y="126434"/>
                    </a:cubicBezTo>
                    <a:cubicBezTo>
                      <a:pt x="98459" y="126434"/>
                      <a:pt x="126844" y="98176"/>
                      <a:pt x="127000" y="63217"/>
                    </a:cubicBezTo>
                    <a:close/>
                    <a:moveTo>
                      <a:pt x="76279" y="37659"/>
                    </a:moveTo>
                    <a:cubicBezTo>
                      <a:pt x="62177" y="30686"/>
                      <a:pt x="45091" y="36424"/>
                      <a:pt x="38056" y="50495"/>
                    </a:cubicBezTo>
                    <a:cubicBezTo>
                      <a:pt x="31020" y="64566"/>
                      <a:pt x="36682" y="81677"/>
                      <a:pt x="50721" y="88775"/>
                    </a:cubicBezTo>
                    <a:lnTo>
                      <a:pt x="2108121" y="1117475"/>
                    </a:lnTo>
                    <a:cubicBezTo>
                      <a:pt x="2122223" y="1124448"/>
                      <a:pt x="2139309" y="1118710"/>
                      <a:pt x="2146344" y="1104639"/>
                    </a:cubicBezTo>
                    <a:cubicBezTo>
                      <a:pt x="2153379" y="1090568"/>
                      <a:pt x="2147719" y="1073457"/>
                      <a:pt x="2133679" y="1066359"/>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p:nvPr/>
            </p:nvSpPr>
            <p:spPr>
              <a:xfrm>
                <a:off x="5080000" y="2025004"/>
                <a:ext cx="2153344" cy="3181713"/>
              </a:xfrm>
              <a:custGeom>
                <a:rect b="b" l="l" r="r" t="t"/>
                <a:pathLst>
                  <a:path extrusionOk="0" h="3181713" w="2153344">
                    <a:moveTo>
                      <a:pt x="127000" y="3118496"/>
                    </a:moveTo>
                    <a:cubicBezTo>
                      <a:pt x="126844" y="3083537"/>
                      <a:pt x="98459" y="3055279"/>
                      <a:pt x="63500" y="3055279"/>
                    </a:cubicBezTo>
                    <a:cubicBezTo>
                      <a:pt x="28541" y="3055279"/>
                      <a:pt x="156" y="3083537"/>
                      <a:pt x="0" y="3118496"/>
                    </a:cubicBezTo>
                    <a:cubicBezTo>
                      <a:pt x="156" y="3153455"/>
                      <a:pt x="28541" y="3181713"/>
                      <a:pt x="63500" y="3181713"/>
                    </a:cubicBezTo>
                    <a:cubicBezTo>
                      <a:pt x="98459" y="3181713"/>
                      <a:pt x="126844" y="3153455"/>
                      <a:pt x="127000" y="3118496"/>
                    </a:cubicBezTo>
                    <a:close/>
                    <a:moveTo>
                      <a:pt x="39724" y="3102645"/>
                    </a:moveTo>
                    <a:cubicBezTo>
                      <a:pt x="31057" y="3115774"/>
                      <a:pt x="34630" y="3133439"/>
                      <a:pt x="47720" y="3142165"/>
                    </a:cubicBezTo>
                    <a:cubicBezTo>
                      <a:pt x="60810" y="3150892"/>
                      <a:pt x="78491" y="3147397"/>
                      <a:pt x="87276" y="3134347"/>
                    </a:cubicBezTo>
                    <a:lnTo>
                      <a:pt x="2144676" y="48247"/>
                    </a:lnTo>
                    <a:cubicBezTo>
                      <a:pt x="2153344" y="35118"/>
                      <a:pt x="2149770" y="17453"/>
                      <a:pt x="2136680" y="8726"/>
                    </a:cubicBezTo>
                    <a:cubicBezTo>
                      <a:pt x="2123590" y="0"/>
                      <a:pt x="2105909" y="3495"/>
                      <a:pt x="2097124" y="1654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a:off x="7137400" y="1582703"/>
                <a:ext cx="2184400" cy="537913"/>
              </a:xfrm>
              <a:custGeom>
                <a:rect b="b" l="l" r="r" t="t"/>
                <a:pathLst>
                  <a:path extrusionOk="0" h="537913" w="2184400">
                    <a:moveTo>
                      <a:pt x="127000" y="474697"/>
                    </a:moveTo>
                    <a:cubicBezTo>
                      <a:pt x="126843" y="439738"/>
                      <a:pt x="98460" y="411480"/>
                      <a:pt x="63500" y="411480"/>
                    </a:cubicBezTo>
                    <a:cubicBezTo>
                      <a:pt x="28540" y="411480"/>
                      <a:pt x="157" y="439738"/>
                      <a:pt x="0" y="474697"/>
                    </a:cubicBezTo>
                    <a:cubicBezTo>
                      <a:pt x="157" y="509656"/>
                      <a:pt x="28540" y="537914"/>
                      <a:pt x="63500" y="537914"/>
                    </a:cubicBezTo>
                    <a:cubicBezTo>
                      <a:pt x="98460" y="537914"/>
                      <a:pt x="126843" y="509656"/>
                      <a:pt x="127000" y="474697"/>
                    </a:cubicBezTo>
                    <a:close/>
                    <a:moveTo>
                      <a:pt x="57896" y="446677"/>
                    </a:moveTo>
                    <a:cubicBezTo>
                      <a:pt x="42483" y="449831"/>
                      <a:pt x="32520" y="464850"/>
                      <a:pt x="35605" y="480276"/>
                    </a:cubicBezTo>
                    <a:cubicBezTo>
                      <a:pt x="38691" y="495703"/>
                      <a:pt x="53664" y="505734"/>
                      <a:pt x="69104" y="502717"/>
                    </a:cubicBezTo>
                    <a:lnTo>
                      <a:pt x="2126504" y="91237"/>
                    </a:lnTo>
                    <a:cubicBezTo>
                      <a:pt x="2141917" y="88083"/>
                      <a:pt x="2151880" y="73064"/>
                      <a:pt x="2148795" y="57638"/>
                    </a:cubicBezTo>
                    <a:cubicBezTo>
                      <a:pt x="2145709" y="42211"/>
                      <a:pt x="2130736" y="32181"/>
                      <a:pt x="2115296" y="35197"/>
                    </a:cubicBezTo>
                    <a:close/>
                    <a:moveTo>
                      <a:pt x="2184400" y="63217"/>
                    </a:moveTo>
                    <a:cubicBezTo>
                      <a:pt x="2184243" y="28258"/>
                      <a:pt x="2155860" y="0"/>
                      <a:pt x="2120900" y="0"/>
                    </a:cubicBezTo>
                    <a:cubicBezTo>
                      <a:pt x="2085940" y="0"/>
                      <a:pt x="2057557" y="28258"/>
                      <a:pt x="2057400" y="63217"/>
                    </a:cubicBezTo>
                    <a:cubicBezTo>
                      <a:pt x="2057557" y="98176"/>
                      <a:pt x="2085940" y="126434"/>
                      <a:pt x="2120900" y="126434"/>
                    </a:cubicBezTo>
                    <a:cubicBezTo>
                      <a:pt x="2155860" y="126434"/>
                      <a:pt x="2184243" y="98176"/>
                      <a:pt x="2184400" y="6321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7" name="Google Shape;197;p17"/>
          <p:cNvGrpSpPr/>
          <p:nvPr/>
        </p:nvGrpSpPr>
        <p:grpSpPr>
          <a:xfrm>
            <a:off x="514809" y="261984"/>
            <a:ext cx="11305959" cy="6424653"/>
            <a:chOff x="0" y="-28575"/>
            <a:chExt cx="3203692" cy="1820510"/>
          </a:xfrm>
        </p:grpSpPr>
        <p:sp>
          <p:nvSpPr>
            <p:cNvPr id="198" name="Google Shape;198;p17"/>
            <p:cNvSpPr/>
            <p:nvPr/>
          </p:nvSpPr>
          <p:spPr>
            <a:xfrm>
              <a:off x="0" y="0"/>
              <a:ext cx="3203692" cy="1791935"/>
            </a:xfrm>
            <a:custGeom>
              <a:rect b="b" l="l" r="r" t="t"/>
              <a:pathLst>
                <a:path extrusionOk="0" h="1791935" w="3203692">
                  <a:moveTo>
                    <a:pt x="0" y="0"/>
                  </a:moveTo>
                  <a:lnTo>
                    <a:pt x="3203692" y="0"/>
                  </a:lnTo>
                  <a:lnTo>
                    <a:pt x="3203692" y="1791935"/>
                  </a:lnTo>
                  <a:lnTo>
                    <a:pt x="0" y="1791935"/>
                  </a:lnTo>
                  <a:close/>
                </a:path>
              </a:pathLst>
            </a:custGeom>
            <a:solidFill>
              <a:srgbClr val="F16793"/>
            </a:solidFill>
            <a:ln cap="sq" cmpd="sng" w="47625">
              <a:solidFill>
                <a:srgbClr val="000000"/>
              </a:solidFill>
              <a:prstDash val="solid"/>
              <a:miter lim="8000"/>
              <a:headEnd len="sm" w="sm" type="none"/>
              <a:tailEnd len="sm" w="sm" type="none"/>
            </a:ln>
          </p:spPr>
        </p:sp>
        <p:sp>
          <p:nvSpPr>
            <p:cNvPr id="199" name="Google Shape;199;p1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17"/>
          <p:cNvSpPr/>
          <p:nvPr/>
        </p:nvSpPr>
        <p:spPr>
          <a:xfrm rot="10800000">
            <a:off x="780016" y="662940"/>
            <a:ext cx="2193852" cy="2130031"/>
          </a:xfrm>
          <a:custGeom>
            <a:rect b="b" l="l" r="r" t="t"/>
            <a:pathLst>
              <a:path extrusionOk="0" h="2130031" w="2193852">
                <a:moveTo>
                  <a:pt x="0" y="0"/>
                </a:moveTo>
                <a:lnTo>
                  <a:pt x="2193852" y="0"/>
                </a:lnTo>
                <a:lnTo>
                  <a:pt x="2193852" y="2130031"/>
                </a:lnTo>
                <a:lnTo>
                  <a:pt x="0" y="2130031"/>
                </a:lnTo>
                <a:lnTo>
                  <a:pt x="0" y="0"/>
                </a:lnTo>
                <a:close/>
              </a:path>
            </a:pathLst>
          </a:custGeom>
          <a:blipFill rotWithShape="1">
            <a:blip r:embed="rId3">
              <a:alphaModFix/>
            </a:blip>
            <a:stretch>
              <a:fillRect b="0" l="0" r="0" t="0"/>
            </a:stretch>
          </a:blipFill>
          <a:ln>
            <a:noFill/>
          </a:ln>
        </p:spPr>
      </p:sp>
      <p:sp>
        <p:nvSpPr>
          <p:cNvPr id="201" name="Google Shape;201;p17"/>
          <p:cNvSpPr txBox="1"/>
          <p:nvPr/>
        </p:nvSpPr>
        <p:spPr>
          <a:xfrm>
            <a:off x="12370276" y="477126"/>
            <a:ext cx="5739449" cy="8461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12" u="none" cap="none" strike="noStrike">
                <a:solidFill>
                  <a:srgbClr val="000000"/>
                </a:solidFill>
                <a:latin typeface="Lato"/>
                <a:ea typeface="Lato"/>
                <a:cs typeface="Lato"/>
                <a:sym typeface="Lato"/>
              </a:rPr>
              <a:t>THE NUMBERS</a:t>
            </a:r>
            <a:endParaRPr/>
          </a:p>
        </p:txBody>
      </p:sp>
      <p:sp>
        <p:nvSpPr>
          <p:cNvPr id="202" name="Google Shape;202;p17"/>
          <p:cNvSpPr txBox="1"/>
          <p:nvPr/>
        </p:nvSpPr>
        <p:spPr>
          <a:xfrm>
            <a:off x="13343856" y="8956895"/>
            <a:ext cx="3952023" cy="65659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Elaborate on the featured statistics here.</a:t>
            </a:r>
            <a:endParaRPr/>
          </a:p>
        </p:txBody>
      </p:sp>
      <p:sp>
        <p:nvSpPr>
          <p:cNvPr id="203" name="Google Shape;203;p17"/>
          <p:cNvSpPr txBox="1"/>
          <p:nvPr/>
        </p:nvSpPr>
        <p:spPr>
          <a:xfrm>
            <a:off x="143577" y="6948403"/>
            <a:ext cx="12048300" cy="97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12" u="none" cap="none" strike="noStrike">
                <a:solidFill>
                  <a:srgbClr val="000000"/>
                </a:solidFill>
                <a:latin typeface="Lato"/>
                <a:ea typeface="Lato"/>
                <a:cs typeface="Lato"/>
                <a:sym typeface="Lato"/>
              </a:rPr>
              <a:t>EARLY DETECTION MATTERS!</a:t>
            </a:r>
            <a:endParaRPr/>
          </a:p>
        </p:txBody>
      </p:sp>
      <p:sp>
        <p:nvSpPr>
          <p:cNvPr id="204" name="Google Shape;204;p17"/>
          <p:cNvSpPr txBox="1"/>
          <p:nvPr/>
        </p:nvSpPr>
        <p:spPr>
          <a:xfrm>
            <a:off x="514809" y="8054877"/>
            <a:ext cx="11305959" cy="1656715"/>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Detecting breast cancer early leads to a 95% survival rate.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Regular mammograms from age 40 can greatly increase early detection.</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Self-exams help women identify potential breast changes.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Lorem Ipsum</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Lorem ipsum</a:t>
            </a:r>
            <a:endParaRPr/>
          </a:p>
        </p:txBody>
      </p:sp>
      <p:sp>
        <p:nvSpPr>
          <p:cNvPr id="205" name="Google Shape;205;p17"/>
          <p:cNvSpPr txBox="1"/>
          <p:nvPr/>
        </p:nvSpPr>
        <p:spPr>
          <a:xfrm>
            <a:off x="1135217" y="1277970"/>
            <a:ext cx="1646400" cy="90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Get Tested!</a:t>
            </a:r>
            <a:endParaRPr b="1"/>
          </a:p>
        </p:txBody>
      </p:sp>
      <p:pic>
        <p:nvPicPr>
          <p:cNvPr id="206" name="Google Shape;206;p17"/>
          <p:cNvPicPr preferRelativeResize="0"/>
          <p:nvPr/>
        </p:nvPicPr>
        <p:blipFill>
          <a:blip r:embed="rId4">
            <a:alphaModFix/>
          </a:blip>
          <a:stretch>
            <a:fillRect/>
          </a:stretch>
        </p:blipFill>
        <p:spPr>
          <a:xfrm>
            <a:off x="1135225" y="573042"/>
            <a:ext cx="10685425" cy="5535757"/>
          </a:xfrm>
          <a:prstGeom prst="rect">
            <a:avLst/>
          </a:prstGeom>
          <a:noFill/>
          <a:ln>
            <a:noFill/>
          </a:ln>
        </p:spPr>
      </p:pic>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210" name="Shape 210"/>
        <p:cNvGrpSpPr/>
        <p:nvPr/>
      </p:nvGrpSpPr>
      <p:grpSpPr>
        <a:xfrm>
          <a:off x="0" y="0"/>
          <a:ext cx="0" cy="0"/>
          <a:chOff x="0" y="0"/>
          <a:chExt cx="0" cy="0"/>
        </a:xfrm>
      </p:grpSpPr>
      <p:grpSp>
        <p:nvGrpSpPr>
          <p:cNvPr id="211" name="Google Shape;211;p18"/>
          <p:cNvGrpSpPr/>
          <p:nvPr/>
        </p:nvGrpSpPr>
        <p:grpSpPr>
          <a:xfrm>
            <a:off x="141212" y="602235"/>
            <a:ext cx="5821438" cy="4380007"/>
            <a:chOff x="0" y="-28575"/>
            <a:chExt cx="1529514" cy="1150796"/>
          </a:xfrm>
        </p:grpSpPr>
        <p:sp>
          <p:nvSpPr>
            <p:cNvPr id="212" name="Google Shape;212;p18"/>
            <p:cNvSpPr/>
            <p:nvPr/>
          </p:nvSpPr>
          <p:spPr>
            <a:xfrm>
              <a:off x="0" y="0"/>
              <a:ext cx="1529514" cy="1122221"/>
            </a:xfrm>
            <a:custGeom>
              <a:rect b="b" l="l" r="r" t="t"/>
              <a:pathLst>
                <a:path extrusionOk="0" h="1122221" w="1529514">
                  <a:moveTo>
                    <a:pt x="0" y="0"/>
                  </a:moveTo>
                  <a:lnTo>
                    <a:pt x="1529514" y="0"/>
                  </a:lnTo>
                  <a:lnTo>
                    <a:pt x="1529514" y="1122221"/>
                  </a:lnTo>
                  <a:lnTo>
                    <a:pt x="0" y="1122221"/>
                  </a:lnTo>
                  <a:close/>
                </a:path>
              </a:pathLst>
            </a:custGeom>
            <a:solidFill>
              <a:srgbClr val="F16793"/>
            </a:solidFill>
            <a:ln cap="sq" cmpd="sng" w="47625">
              <a:solidFill>
                <a:srgbClr val="000000"/>
              </a:solidFill>
              <a:prstDash val="solid"/>
              <a:miter lim="8000"/>
              <a:headEnd len="sm" w="sm" type="none"/>
              <a:tailEnd len="sm" w="sm" type="none"/>
            </a:ln>
          </p:spPr>
        </p:sp>
        <p:sp>
          <p:nvSpPr>
            <p:cNvPr id="213" name="Google Shape;213;p18"/>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18"/>
          <p:cNvGrpSpPr/>
          <p:nvPr/>
        </p:nvGrpSpPr>
        <p:grpSpPr>
          <a:xfrm>
            <a:off x="141212" y="351745"/>
            <a:ext cx="5821438" cy="3202332"/>
            <a:chOff x="0" y="-28575"/>
            <a:chExt cx="1529514" cy="841375"/>
          </a:xfrm>
        </p:grpSpPr>
        <p:sp>
          <p:nvSpPr>
            <p:cNvPr id="215" name="Google Shape;215;p18"/>
            <p:cNvSpPr/>
            <p:nvPr/>
          </p:nvSpPr>
          <p:spPr>
            <a:xfrm>
              <a:off x="0" y="0"/>
              <a:ext cx="1529514" cy="320847"/>
            </a:xfrm>
            <a:custGeom>
              <a:rect b="b" l="l" r="r" t="t"/>
              <a:pathLst>
                <a:path extrusionOk="0" h="320847" w="1529514">
                  <a:moveTo>
                    <a:pt x="0" y="0"/>
                  </a:moveTo>
                  <a:lnTo>
                    <a:pt x="1529514" y="0"/>
                  </a:lnTo>
                  <a:lnTo>
                    <a:pt x="1529514" y="320847"/>
                  </a:lnTo>
                  <a:lnTo>
                    <a:pt x="0" y="320847"/>
                  </a:lnTo>
                  <a:close/>
                </a:path>
              </a:pathLst>
            </a:custGeom>
            <a:solidFill>
              <a:srgbClr val="7D80DA"/>
            </a:solidFill>
            <a:ln cap="sq" cmpd="sng" w="47625">
              <a:solidFill>
                <a:srgbClr val="191919"/>
              </a:solidFill>
              <a:prstDash val="solid"/>
              <a:miter lim="8000"/>
              <a:headEnd len="sm" w="sm" type="none"/>
              <a:tailEnd len="sm" w="sm" type="none"/>
            </a:ln>
          </p:spPr>
        </p:sp>
        <p:sp>
          <p:nvSpPr>
            <p:cNvPr id="216" name="Google Shape;216;p18"/>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8"/>
          <p:cNvGrpSpPr/>
          <p:nvPr/>
        </p:nvGrpSpPr>
        <p:grpSpPr>
          <a:xfrm>
            <a:off x="146404" y="5447644"/>
            <a:ext cx="5821438" cy="4378853"/>
            <a:chOff x="0" y="-28575"/>
            <a:chExt cx="1529514" cy="1150493"/>
          </a:xfrm>
        </p:grpSpPr>
        <p:sp>
          <p:nvSpPr>
            <p:cNvPr id="218" name="Google Shape;218;p18"/>
            <p:cNvSpPr/>
            <p:nvPr/>
          </p:nvSpPr>
          <p:spPr>
            <a:xfrm>
              <a:off x="0" y="0"/>
              <a:ext cx="1529514" cy="1121918"/>
            </a:xfrm>
            <a:custGeom>
              <a:rect b="b" l="l" r="r" t="t"/>
              <a:pathLst>
                <a:path extrusionOk="0" h="1121918" w="1529514">
                  <a:moveTo>
                    <a:pt x="0" y="0"/>
                  </a:moveTo>
                  <a:lnTo>
                    <a:pt x="1529514" y="0"/>
                  </a:lnTo>
                  <a:lnTo>
                    <a:pt x="1529514" y="1121918"/>
                  </a:lnTo>
                  <a:lnTo>
                    <a:pt x="0" y="1121918"/>
                  </a:lnTo>
                  <a:close/>
                </a:path>
              </a:pathLst>
            </a:custGeom>
            <a:solidFill>
              <a:srgbClr val="F16793"/>
            </a:solidFill>
            <a:ln cap="sq" cmpd="sng" w="47625">
              <a:solidFill>
                <a:srgbClr val="000000"/>
              </a:solidFill>
              <a:prstDash val="solid"/>
              <a:miter lim="8000"/>
              <a:headEnd len="sm" w="sm" type="none"/>
              <a:tailEnd len="sm" w="sm" type="none"/>
            </a:ln>
          </p:spPr>
        </p:sp>
        <p:sp>
          <p:nvSpPr>
            <p:cNvPr id="219" name="Google Shape;219;p18"/>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18"/>
          <p:cNvGrpSpPr/>
          <p:nvPr/>
        </p:nvGrpSpPr>
        <p:grpSpPr>
          <a:xfrm>
            <a:off x="146404" y="5196000"/>
            <a:ext cx="5821438" cy="3202332"/>
            <a:chOff x="0" y="-28575"/>
            <a:chExt cx="1529514" cy="841375"/>
          </a:xfrm>
        </p:grpSpPr>
        <p:sp>
          <p:nvSpPr>
            <p:cNvPr id="221" name="Google Shape;221;p18"/>
            <p:cNvSpPr/>
            <p:nvPr/>
          </p:nvSpPr>
          <p:spPr>
            <a:xfrm>
              <a:off x="0" y="0"/>
              <a:ext cx="1529514" cy="320847"/>
            </a:xfrm>
            <a:custGeom>
              <a:rect b="b" l="l" r="r" t="t"/>
              <a:pathLst>
                <a:path extrusionOk="0" h="320847" w="1529514">
                  <a:moveTo>
                    <a:pt x="0" y="0"/>
                  </a:moveTo>
                  <a:lnTo>
                    <a:pt x="1529514" y="0"/>
                  </a:lnTo>
                  <a:lnTo>
                    <a:pt x="1529514" y="320847"/>
                  </a:lnTo>
                  <a:lnTo>
                    <a:pt x="0" y="320847"/>
                  </a:lnTo>
                  <a:close/>
                </a:path>
              </a:pathLst>
            </a:custGeom>
            <a:solidFill>
              <a:srgbClr val="7D80DA"/>
            </a:solidFill>
            <a:ln cap="sq" cmpd="sng" w="47625">
              <a:solidFill>
                <a:srgbClr val="191919"/>
              </a:solidFill>
              <a:prstDash val="solid"/>
              <a:miter lim="8000"/>
              <a:headEnd len="sm" w="sm" type="none"/>
              <a:tailEnd len="sm" w="sm" type="none"/>
            </a:ln>
          </p:spPr>
        </p:sp>
        <p:sp>
          <p:nvSpPr>
            <p:cNvPr id="222" name="Google Shape;222;p18"/>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8"/>
          <p:cNvGrpSpPr/>
          <p:nvPr/>
        </p:nvGrpSpPr>
        <p:grpSpPr>
          <a:xfrm>
            <a:off x="6096000" y="-330847"/>
            <a:ext cx="6096000" cy="10840197"/>
            <a:chOff x="0" y="-28575"/>
            <a:chExt cx="1605531" cy="2855031"/>
          </a:xfrm>
        </p:grpSpPr>
        <p:sp>
          <p:nvSpPr>
            <p:cNvPr id="224" name="Google Shape;224;p18"/>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225" name="Google Shape;225;p1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8"/>
          <p:cNvGrpSpPr/>
          <p:nvPr/>
        </p:nvGrpSpPr>
        <p:grpSpPr>
          <a:xfrm>
            <a:off x="12392025" y="535438"/>
            <a:ext cx="5730966" cy="5820268"/>
            <a:chOff x="0" y="-28575"/>
            <a:chExt cx="1623944" cy="1649249"/>
          </a:xfrm>
        </p:grpSpPr>
        <p:sp>
          <p:nvSpPr>
            <p:cNvPr id="227" name="Google Shape;227;p18"/>
            <p:cNvSpPr/>
            <p:nvPr/>
          </p:nvSpPr>
          <p:spPr>
            <a:xfrm>
              <a:off x="0" y="0"/>
              <a:ext cx="1623944" cy="1620674"/>
            </a:xfrm>
            <a:custGeom>
              <a:rect b="b" l="l" r="r" t="t"/>
              <a:pathLst>
                <a:path extrusionOk="0" h="1620674" w="1623944">
                  <a:moveTo>
                    <a:pt x="0" y="0"/>
                  </a:moveTo>
                  <a:lnTo>
                    <a:pt x="1623944" y="0"/>
                  </a:lnTo>
                  <a:lnTo>
                    <a:pt x="1623944" y="1620674"/>
                  </a:lnTo>
                  <a:lnTo>
                    <a:pt x="0" y="1620674"/>
                  </a:lnTo>
                  <a:close/>
                </a:path>
              </a:pathLst>
            </a:custGeom>
            <a:solidFill>
              <a:srgbClr val="F16793"/>
            </a:solidFill>
            <a:ln cap="sq" cmpd="sng" w="47625">
              <a:solidFill>
                <a:srgbClr val="000000"/>
              </a:solidFill>
              <a:prstDash val="solid"/>
              <a:miter lim="8000"/>
              <a:headEnd len="sm" w="sm" type="none"/>
              <a:tailEnd len="sm" w="sm" type="none"/>
            </a:ln>
          </p:spPr>
        </p:sp>
        <p:sp>
          <p:nvSpPr>
            <p:cNvPr id="228" name="Google Shape;228;p1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29" name="Google Shape;229;p18"/>
          <p:cNvPicPr preferRelativeResize="0"/>
          <p:nvPr/>
        </p:nvPicPr>
        <p:blipFill>
          <a:blip r:embed="rId3">
            <a:alphaModFix/>
          </a:blip>
          <a:stretch>
            <a:fillRect/>
          </a:stretch>
        </p:blipFill>
        <p:spPr>
          <a:xfrm>
            <a:off x="12424175" y="661150"/>
            <a:ext cx="5650850" cy="5650850"/>
          </a:xfrm>
          <a:prstGeom prst="rect">
            <a:avLst/>
          </a:prstGeom>
          <a:noFill/>
          <a:ln>
            <a:noFill/>
          </a:ln>
        </p:spPr>
      </p:pic>
      <p:sp>
        <p:nvSpPr>
          <p:cNvPr id="230" name="Google Shape;230;p18"/>
          <p:cNvSpPr/>
          <p:nvPr/>
        </p:nvSpPr>
        <p:spPr>
          <a:xfrm rot="10800000">
            <a:off x="16094148" y="377498"/>
            <a:ext cx="2193852" cy="2130031"/>
          </a:xfrm>
          <a:custGeom>
            <a:rect b="b" l="l" r="r" t="t"/>
            <a:pathLst>
              <a:path extrusionOk="0" h="2130031" w="2193852">
                <a:moveTo>
                  <a:pt x="0" y="0"/>
                </a:moveTo>
                <a:lnTo>
                  <a:pt x="2193852" y="0"/>
                </a:lnTo>
                <a:lnTo>
                  <a:pt x="2193852" y="2130031"/>
                </a:lnTo>
                <a:lnTo>
                  <a:pt x="0" y="2130031"/>
                </a:lnTo>
                <a:lnTo>
                  <a:pt x="0" y="0"/>
                </a:lnTo>
                <a:close/>
              </a:path>
            </a:pathLst>
          </a:custGeom>
          <a:blipFill rotWithShape="1">
            <a:blip r:embed="rId4">
              <a:alphaModFix/>
            </a:blip>
            <a:stretch>
              <a:fillRect b="0" l="0" r="0" t="0"/>
            </a:stretch>
          </a:blipFill>
          <a:ln>
            <a:noFill/>
          </a:ln>
        </p:spPr>
      </p:sp>
      <p:sp>
        <p:nvSpPr>
          <p:cNvPr id="231" name="Google Shape;231;p18"/>
          <p:cNvSpPr txBox="1"/>
          <p:nvPr/>
        </p:nvSpPr>
        <p:spPr>
          <a:xfrm>
            <a:off x="284087" y="759994"/>
            <a:ext cx="5535688" cy="62313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EARLY DETECTION</a:t>
            </a:r>
            <a:endParaRPr/>
          </a:p>
        </p:txBody>
      </p:sp>
      <p:sp>
        <p:nvSpPr>
          <p:cNvPr id="232" name="Google Shape;232;p18"/>
          <p:cNvSpPr txBox="1"/>
          <p:nvPr/>
        </p:nvSpPr>
        <p:spPr>
          <a:xfrm>
            <a:off x="130829" y="1918256"/>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Early detection can lead to a 95% survival rate.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Smaller tumors are easier to treat and have better outcomes.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Regular screening increases the chances of catching cancer at an early stage.</a:t>
            </a:r>
            <a:endParaRPr/>
          </a:p>
        </p:txBody>
      </p:sp>
      <p:sp>
        <p:nvSpPr>
          <p:cNvPr id="233" name="Google Shape;233;p18"/>
          <p:cNvSpPr txBox="1"/>
          <p:nvPr/>
        </p:nvSpPr>
        <p:spPr>
          <a:xfrm>
            <a:off x="322187" y="5642127"/>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SELF EXAMS</a:t>
            </a:r>
            <a:endParaRPr/>
          </a:p>
        </p:txBody>
      </p:sp>
      <p:sp>
        <p:nvSpPr>
          <p:cNvPr id="234" name="Google Shape;234;p18"/>
          <p:cNvSpPr txBox="1"/>
          <p:nvPr/>
        </p:nvSpPr>
        <p:spPr>
          <a:xfrm>
            <a:off x="226508" y="6758940"/>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Perform monthly self-breast exams to know your body.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Look for changes in size, shape, color, or texture.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Report any unusual findings to your healthcare provider promptly.</a:t>
            </a:r>
            <a:endParaRPr/>
          </a:p>
        </p:txBody>
      </p:sp>
      <p:sp>
        <p:nvSpPr>
          <p:cNvPr id="235" name="Google Shape;235;p18"/>
          <p:cNvSpPr txBox="1"/>
          <p:nvPr/>
        </p:nvSpPr>
        <p:spPr>
          <a:xfrm>
            <a:off x="6228089" y="6831850"/>
            <a:ext cx="5831821" cy="981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Lato"/>
                <a:ea typeface="Lato"/>
                <a:cs typeface="Lato"/>
                <a:sym typeface="Lato"/>
              </a:rPr>
              <a:t>IT ONLY TAKES A MOMENT TO FEEL A DIFFERENCE</a:t>
            </a:r>
            <a:endParaRPr/>
          </a:p>
        </p:txBody>
      </p:sp>
      <p:sp>
        <p:nvSpPr>
          <p:cNvPr id="236" name="Google Shape;236;p18"/>
          <p:cNvSpPr txBox="1"/>
          <p:nvPr/>
        </p:nvSpPr>
        <p:spPr>
          <a:xfrm>
            <a:off x="12392025" y="6673370"/>
            <a:ext cx="5750016" cy="300992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757" u="none" cap="none" strike="noStrike">
                <a:solidFill>
                  <a:srgbClr val="000000"/>
                </a:solidFill>
                <a:latin typeface="Lato"/>
                <a:ea typeface="Lato"/>
                <a:cs typeface="Lato"/>
                <a:sym typeface="Lato"/>
              </a:rPr>
              <a:t>BREAST CANCER</a:t>
            </a:r>
            <a:endParaRPr/>
          </a:p>
          <a:p>
            <a:pPr indent="0" lvl="0" marL="0" marR="0" rtl="0" algn="ctr">
              <a:lnSpc>
                <a:spcPct val="100000"/>
              </a:lnSpc>
              <a:spcBef>
                <a:spcPts val="0"/>
              </a:spcBef>
              <a:spcAft>
                <a:spcPts val="0"/>
              </a:spcAft>
              <a:buNone/>
            </a:pPr>
            <a:r>
              <a:rPr b="1" i="0" lang="en-US" sz="7757" u="none" cap="none" strike="noStrike">
                <a:solidFill>
                  <a:srgbClr val="000000"/>
                </a:solidFill>
                <a:latin typeface="Lato"/>
                <a:ea typeface="Lato"/>
                <a:cs typeface="Lato"/>
                <a:sym typeface="Lato"/>
              </a:rPr>
              <a:t>DETECTION</a:t>
            </a:r>
            <a:endParaRPr/>
          </a:p>
        </p:txBody>
      </p:sp>
      <p:sp>
        <p:nvSpPr>
          <p:cNvPr id="237" name="Google Shape;237;p18"/>
          <p:cNvSpPr txBox="1"/>
          <p:nvPr/>
        </p:nvSpPr>
        <p:spPr>
          <a:xfrm>
            <a:off x="16449349" y="992502"/>
            <a:ext cx="1646400" cy="90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Get Tested!</a:t>
            </a:r>
            <a:endParaRPr b="1"/>
          </a:p>
        </p:txBody>
      </p:sp>
      <p:sp>
        <p:nvSpPr>
          <p:cNvPr id="238" name="Google Shape;238;p18"/>
          <p:cNvSpPr txBox="1"/>
          <p:nvPr/>
        </p:nvSpPr>
        <p:spPr>
          <a:xfrm>
            <a:off x="6228089" y="8143092"/>
            <a:ext cx="5831821"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contact us for more info:</a:t>
            </a:r>
            <a:endParaRPr/>
          </a:p>
        </p:txBody>
      </p:sp>
      <p:sp>
        <p:nvSpPr>
          <p:cNvPr id="239" name="Google Shape;239;p18"/>
          <p:cNvSpPr txBox="1"/>
          <p:nvPr/>
        </p:nvSpPr>
        <p:spPr>
          <a:xfrm>
            <a:off x="6228089" y="8702823"/>
            <a:ext cx="5831821" cy="98996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telephone: 555-5555</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website: www.reallygreatsite.com</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email: reallygreat@site.com  </a:t>
            </a:r>
            <a:endParaRPr/>
          </a:p>
        </p:txBody>
      </p:sp>
      <p:pic>
        <p:nvPicPr>
          <p:cNvPr id="240" name="Google Shape;240;p18"/>
          <p:cNvPicPr preferRelativeResize="0"/>
          <p:nvPr/>
        </p:nvPicPr>
        <p:blipFill>
          <a:blip r:embed="rId5">
            <a:alphaModFix/>
          </a:blip>
          <a:stretch>
            <a:fillRect/>
          </a:stretch>
        </p:blipFill>
        <p:spPr>
          <a:xfrm>
            <a:off x="6351950" y="654862"/>
            <a:ext cx="5650850" cy="5663426"/>
          </a:xfrm>
          <a:prstGeom prst="rect">
            <a:avLst/>
          </a:prstGeom>
          <a:noFill/>
          <a:ln>
            <a:noFill/>
          </a:ln>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244" name="Shape 244"/>
        <p:cNvGrpSpPr/>
        <p:nvPr/>
      </p:nvGrpSpPr>
      <p:grpSpPr>
        <a:xfrm>
          <a:off x="0" y="0"/>
          <a:ext cx="0" cy="0"/>
          <a:chOff x="0" y="0"/>
          <a:chExt cx="0" cy="0"/>
        </a:xfrm>
      </p:grpSpPr>
      <p:pic>
        <p:nvPicPr>
          <p:cNvPr id="245" name="Google Shape;245;p19"/>
          <p:cNvPicPr preferRelativeResize="0"/>
          <p:nvPr/>
        </p:nvPicPr>
        <p:blipFill>
          <a:blip r:embed="rId3">
            <a:alphaModFix/>
          </a:blip>
          <a:stretch>
            <a:fillRect/>
          </a:stretch>
        </p:blipFill>
        <p:spPr>
          <a:xfrm>
            <a:off x="219075" y="636275"/>
            <a:ext cx="5751976" cy="5751976"/>
          </a:xfrm>
          <a:prstGeom prst="rect">
            <a:avLst/>
          </a:prstGeom>
          <a:noFill/>
          <a:ln>
            <a:noFill/>
          </a:ln>
        </p:spPr>
      </p:pic>
      <p:grpSp>
        <p:nvGrpSpPr>
          <p:cNvPr id="246" name="Google Shape;246;p19"/>
          <p:cNvGrpSpPr/>
          <p:nvPr/>
        </p:nvGrpSpPr>
        <p:grpSpPr>
          <a:xfrm>
            <a:off x="6096000" y="-330847"/>
            <a:ext cx="6096000" cy="10840197"/>
            <a:chOff x="0" y="-28575"/>
            <a:chExt cx="1605531" cy="2855031"/>
          </a:xfrm>
        </p:grpSpPr>
        <p:sp>
          <p:nvSpPr>
            <p:cNvPr id="247" name="Google Shape;247;p19"/>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248" name="Google Shape;248;p19"/>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9"/>
          <p:cNvSpPr txBox="1"/>
          <p:nvPr/>
        </p:nvSpPr>
        <p:spPr>
          <a:xfrm>
            <a:off x="6228089" y="1473984"/>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Perform monthly self-breast exams to know your body.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Look for changes in size, shape, color, or texture.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Report any unusual findings to your healthcare provider promptly.</a:t>
            </a:r>
            <a:endParaRPr/>
          </a:p>
        </p:txBody>
      </p:sp>
      <p:sp>
        <p:nvSpPr>
          <p:cNvPr id="250" name="Google Shape;250;p19"/>
          <p:cNvSpPr txBox="1"/>
          <p:nvPr/>
        </p:nvSpPr>
        <p:spPr>
          <a:xfrm>
            <a:off x="130829" y="7606159"/>
            <a:ext cx="5811511"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Early detection can lead to a 95% survival rate.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Smaller tumors are easier to treat and have better outcomes.</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Regular screening increases the chances of catching cancer at an early stage.</a:t>
            </a:r>
            <a:endParaRPr/>
          </a:p>
        </p:txBody>
      </p:sp>
      <p:sp>
        <p:nvSpPr>
          <p:cNvPr id="251" name="Google Shape;251;p19"/>
          <p:cNvSpPr txBox="1"/>
          <p:nvPr/>
        </p:nvSpPr>
        <p:spPr>
          <a:xfrm>
            <a:off x="6419448" y="722005"/>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SELF EXAMS</a:t>
            </a:r>
            <a:endParaRPr/>
          </a:p>
        </p:txBody>
      </p:sp>
      <p:sp>
        <p:nvSpPr>
          <p:cNvPr id="252" name="Google Shape;252;p19"/>
          <p:cNvSpPr txBox="1"/>
          <p:nvPr/>
        </p:nvSpPr>
        <p:spPr>
          <a:xfrm>
            <a:off x="12527495" y="6473989"/>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MAMMOGRAMS</a:t>
            </a:r>
            <a:endParaRPr/>
          </a:p>
        </p:txBody>
      </p:sp>
      <p:sp>
        <p:nvSpPr>
          <p:cNvPr id="253" name="Google Shape;253;p19"/>
          <p:cNvSpPr txBox="1"/>
          <p:nvPr/>
        </p:nvSpPr>
        <p:spPr>
          <a:xfrm>
            <a:off x="12336136" y="7234684"/>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Mammograms are low-dose X-rays that can detect breast changes early.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Women aged 40 and above should get a mammogram annually.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If you have a family history, start screenings earlier as advised by your doctor.</a:t>
            </a:r>
            <a:endParaRPr/>
          </a:p>
        </p:txBody>
      </p:sp>
      <p:sp>
        <p:nvSpPr>
          <p:cNvPr id="254" name="Google Shape;254;p19"/>
          <p:cNvSpPr txBox="1"/>
          <p:nvPr/>
        </p:nvSpPr>
        <p:spPr>
          <a:xfrm>
            <a:off x="284087" y="6747556"/>
            <a:ext cx="5535688" cy="62313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EARLY DETECTION</a:t>
            </a:r>
            <a:endParaRPr/>
          </a:p>
        </p:txBody>
      </p:sp>
      <p:pic>
        <p:nvPicPr>
          <p:cNvPr id="255" name="Google Shape;255;p19"/>
          <p:cNvPicPr preferRelativeResize="0"/>
          <p:nvPr/>
        </p:nvPicPr>
        <p:blipFill>
          <a:blip r:embed="rId4">
            <a:alphaModFix/>
          </a:blip>
          <a:stretch>
            <a:fillRect/>
          </a:stretch>
        </p:blipFill>
        <p:spPr>
          <a:xfrm>
            <a:off x="6277600" y="4183138"/>
            <a:ext cx="5751976" cy="5751976"/>
          </a:xfrm>
          <a:prstGeom prst="rect">
            <a:avLst/>
          </a:prstGeom>
          <a:noFill/>
          <a:ln>
            <a:noFill/>
          </a:ln>
        </p:spPr>
      </p:pic>
      <p:pic>
        <p:nvPicPr>
          <p:cNvPr id="256" name="Google Shape;256;p19"/>
          <p:cNvPicPr preferRelativeResize="0"/>
          <p:nvPr/>
        </p:nvPicPr>
        <p:blipFill>
          <a:blip r:embed="rId5">
            <a:alphaModFix/>
          </a:blip>
          <a:stretch>
            <a:fillRect/>
          </a:stretch>
        </p:blipFill>
        <p:spPr>
          <a:xfrm>
            <a:off x="12466975" y="638738"/>
            <a:ext cx="5580525" cy="5580525"/>
          </a:xfrm>
          <a:prstGeom prst="rect">
            <a:avLst/>
          </a:prstGeom>
          <a:noFill/>
          <a:ln>
            <a:noFill/>
          </a:ln>
        </p:spPr>
      </p:pic>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260" name="Shape 260"/>
        <p:cNvGrpSpPr/>
        <p:nvPr/>
      </p:nvGrpSpPr>
      <p:grpSpPr>
        <a:xfrm>
          <a:off x="0" y="0"/>
          <a:ext cx="0" cy="0"/>
          <a:chOff x="0" y="0"/>
          <a:chExt cx="0" cy="0"/>
        </a:xfrm>
      </p:grpSpPr>
      <p:grpSp>
        <p:nvGrpSpPr>
          <p:cNvPr id="261" name="Google Shape;261;p20"/>
          <p:cNvGrpSpPr/>
          <p:nvPr/>
        </p:nvGrpSpPr>
        <p:grpSpPr>
          <a:xfrm>
            <a:off x="141212" y="602235"/>
            <a:ext cx="5821438" cy="4380007"/>
            <a:chOff x="0" y="-28575"/>
            <a:chExt cx="1529514" cy="1150796"/>
          </a:xfrm>
        </p:grpSpPr>
        <p:sp>
          <p:nvSpPr>
            <p:cNvPr id="262" name="Google Shape;262;p20"/>
            <p:cNvSpPr/>
            <p:nvPr/>
          </p:nvSpPr>
          <p:spPr>
            <a:xfrm>
              <a:off x="0" y="0"/>
              <a:ext cx="1529514" cy="1122221"/>
            </a:xfrm>
            <a:custGeom>
              <a:rect b="b" l="l" r="r" t="t"/>
              <a:pathLst>
                <a:path extrusionOk="0" h="1122221" w="1529514">
                  <a:moveTo>
                    <a:pt x="0" y="0"/>
                  </a:moveTo>
                  <a:lnTo>
                    <a:pt x="1529514" y="0"/>
                  </a:lnTo>
                  <a:lnTo>
                    <a:pt x="1529514" y="1122221"/>
                  </a:lnTo>
                  <a:lnTo>
                    <a:pt x="0" y="1122221"/>
                  </a:lnTo>
                  <a:close/>
                </a:path>
              </a:pathLst>
            </a:custGeom>
            <a:solidFill>
              <a:srgbClr val="F16793"/>
            </a:solidFill>
            <a:ln cap="sq" cmpd="sng" w="47625">
              <a:solidFill>
                <a:srgbClr val="000000"/>
              </a:solidFill>
              <a:prstDash val="solid"/>
              <a:miter lim="8000"/>
              <a:headEnd len="sm" w="sm" type="none"/>
              <a:tailEnd len="sm" w="sm" type="none"/>
            </a:ln>
          </p:spPr>
        </p:sp>
        <p:sp>
          <p:nvSpPr>
            <p:cNvPr id="263" name="Google Shape;263;p20"/>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20"/>
          <p:cNvGrpSpPr/>
          <p:nvPr/>
        </p:nvGrpSpPr>
        <p:grpSpPr>
          <a:xfrm>
            <a:off x="141212" y="351745"/>
            <a:ext cx="5821438" cy="3202332"/>
            <a:chOff x="0" y="-28575"/>
            <a:chExt cx="1529514" cy="841375"/>
          </a:xfrm>
        </p:grpSpPr>
        <p:sp>
          <p:nvSpPr>
            <p:cNvPr id="265" name="Google Shape;265;p20"/>
            <p:cNvSpPr/>
            <p:nvPr/>
          </p:nvSpPr>
          <p:spPr>
            <a:xfrm>
              <a:off x="0" y="0"/>
              <a:ext cx="1529514" cy="320847"/>
            </a:xfrm>
            <a:custGeom>
              <a:rect b="b" l="l" r="r" t="t"/>
              <a:pathLst>
                <a:path extrusionOk="0" h="320847" w="1529514">
                  <a:moveTo>
                    <a:pt x="0" y="0"/>
                  </a:moveTo>
                  <a:lnTo>
                    <a:pt x="1529514" y="0"/>
                  </a:lnTo>
                  <a:lnTo>
                    <a:pt x="1529514" y="320847"/>
                  </a:lnTo>
                  <a:lnTo>
                    <a:pt x="0" y="320847"/>
                  </a:lnTo>
                  <a:close/>
                </a:path>
              </a:pathLst>
            </a:custGeom>
            <a:solidFill>
              <a:srgbClr val="7D80DA"/>
            </a:solidFill>
            <a:ln cap="sq" cmpd="sng" w="47625">
              <a:solidFill>
                <a:srgbClr val="191919"/>
              </a:solidFill>
              <a:prstDash val="solid"/>
              <a:miter lim="8000"/>
              <a:headEnd len="sm" w="sm" type="none"/>
              <a:tailEnd len="sm" w="sm" type="none"/>
            </a:ln>
          </p:spPr>
        </p:sp>
        <p:sp>
          <p:nvSpPr>
            <p:cNvPr id="266" name="Google Shape;266;p20"/>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20"/>
          <p:cNvGrpSpPr/>
          <p:nvPr/>
        </p:nvGrpSpPr>
        <p:grpSpPr>
          <a:xfrm>
            <a:off x="146404" y="5447644"/>
            <a:ext cx="5821438" cy="4378853"/>
            <a:chOff x="0" y="-28575"/>
            <a:chExt cx="1529514" cy="1150493"/>
          </a:xfrm>
        </p:grpSpPr>
        <p:sp>
          <p:nvSpPr>
            <p:cNvPr id="268" name="Google Shape;268;p20"/>
            <p:cNvSpPr/>
            <p:nvPr/>
          </p:nvSpPr>
          <p:spPr>
            <a:xfrm>
              <a:off x="0" y="0"/>
              <a:ext cx="1529514" cy="1121918"/>
            </a:xfrm>
            <a:custGeom>
              <a:rect b="b" l="l" r="r" t="t"/>
              <a:pathLst>
                <a:path extrusionOk="0" h="1121918" w="1529514">
                  <a:moveTo>
                    <a:pt x="0" y="0"/>
                  </a:moveTo>
                  <a:lnTo>
                    <a:pt x="1529514" y="0"/>
                  </a:lnTo>
                  <a:lnTo>
                    <a:pt x="1529514" y="1121918"/>
                  </a:lnTo>
                  <a:lnTo>
                    <a:pt x="0" y="1121918"/>
                  </a:lnTo>
                  <a:close/>
                </a:path>
              </a:pathLst>
            </a:custGeom>
            <a:solidFill>
              <a:srgbClr val="F16793"/>
            </a:solidFill>
            <a:ln cap="sq" cmpd="sng" w="47625">
              <a:solidFill>
                <a:srgbClr val="000000"/>
              </a:solidFill>
              <a:prstDash val="solid"/>
              <a:miter lim="8000"/>
              <a:headEnd len="sm" w="sm" type="none"/>
              <a:tailEnd len="sm" w="sm" type="none"/>
            </a:ln>
          </p:spPr>
        </p:sp>
        <p:sp>
          <p:nvSpPr>
            <p:cNvPr id="269" name="Google Shape;269;p20"/>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20"/>
          <p:cNvGrpSpPr/>
          <p:nvPr/>
        </p:nvGrpSpPr>
        <p:grpSpPr>
          <a:xfrm>
            <a:off x="146404" y="5196000"/>
            <a:ext cx="5821438" cy="3202332"/>
            <a:chOff x="0" y="-28575"/>
            <a:chExt cx="1529514" cy="841375"/>
          </a:xfrm>
        </p:grpSpPr>
        <p:sp>
          <p:nvSpPr>
            <p:cNvPr id="271" name="Google Shape;271;p20"/>
            <p:cNvSpPr/>
            <p:nvPr/>
          </p:nvSpPr>
          <p:spPr>
            <a:xfrm>
              <a:off x="0" y="0"/>
              <a:ext cx="1529514" cy="320847"/>
            </a:xfrm>
            <a:custGeom>
              <a:rect b="b" l="l" r="r" t="t"/>
              <a:pathLst>
                <a:path extrusionOk="0" h="320847" w="1529514">
                  <a:moveTo>
                    <a:pt x="0" y="0"/>
                  </a:moveTo>
                  <a:lnTo>
                    <a:pt x="1529514" y="0"/>
                  </a:lnTo>
                  <a:lnTo>
                    <a:pt x="1529514" y="320847"/>
                  </a:lnTo>
                  <a:lnTo>
                    <a:pt x="0" y="320847"/>
                  </a:lnTo>
                  <a:close/>
                </a:path>
              </a:pathLst>
            </a:custGeom>
            <a:solidFill>
              <a:srgbClr val="7D80DA"/>
            </a:solidFill>
            <a:ln cap="sq" cmpd="sng" w="47625">
              <a:solidFill>
                <a:srgbClr val="191919"/>
              </a:solidFill>
              <a:prstDash val="solid"/>
              <a:miter lim="8000"/>
              <a:headEnd len="sm" w="sm" type="none"/>
              <a:tailEnd len="sm" w="sm" type="none"/>
            </a:ln>
          </p:spPr>
        </p:sp>
        <p:sp>
          <p:nvSpPr>
            <p:cNvPr id="272" name="Google Shape;272;p20"/>
            <p:cNvSpPr txBox="1"/>
            <p:nvPr/>
          </p:nvSpPr>
          <p:spPr>
            <a:xfrm>
              <a:off x="0" y="-28575"/>
              <a:ext cx="812800" cy="841375"/>
            </a:xfrm>
            <a:prstGeom prst="rect">
              <a:avLst/>
            </a:prstGeom>
            <a:noFill/>
            <a:ln>
              <a:noFill/>
            </a:ln>
          </p:spPr>
          <p:txBody>
            <a:bodyPr anchorCtr="0" anchor="ctr" bIns="36975" lIns="36975" spcFirstLastPara="1" rIns="36975" wrap="square" tIns="36975">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20"/>
          <p:cNvGrpSpPr/>
          <p:nvPr/>
        </p:nvGrpSpPr>
        <p:grpSpPr>
          <a:xfrm>
            <a:off x="12542000" y="359661"/>
            <a:ext cx="5450066" cy="6679981"/>
            <a:chOff x="0" y="-28575"/>
            <a:chExt cx="1544348" cy="1892860"/>
          </a:xfrm>
        </p:grpSpPr>
        <p:sp>
          <p:nvSpPr>
            <p:cNvPr id="274" name="Google Shape;274;p20"/>
            <p:cNvSpPr/>
            <p:nvPr/>
          </p:nvSpPr>
          <p:spPr>
            <a:xfrm>
              <a:off x="0" y="0"/>
              <a:ext cx="1544348" cy="1864285"/>
            </a:xfrm>
            <a:custGeom>
              <a:rect b="b" l="l" r="r" t="t"/>
              <a:pathLst>
                <a:path extrusionOk="0" h="1864285" w="1544348">
                  <a:moveTo>
                    <a:pt x="0" y="0"/>
                  </a:moveTo>
                  <a:lnTo>
                    <a:pt x="1544348" y="0"/>
                  </a:lnTo>
                  <a:lnTo>
                    <a:pt x="1544348" y="1864285"/>
                  </a:lnTo>
                  <a:lnTo>
                    <a:pt x="0" y="1864285"/>
                  </a:lnTo>
                  <a:close/>
                </a:path>
              </a:pathLst>
            </a:custGeom>
            <a:solidFill>
              <a:srgbClr val="F16793"/>
            </a:solidFill>
            <a:ln cap="sq" cmpd="sng" w="47625">
              <a:solidFill>
                <a:srgbClr val="000000"/>
              </a:solidFill>
              <a:prstDash val="solid"/>
              <a:miter lim="8000"/>
              <a:headEnd len="sm" w="sm" type="none"/>
              <a:tailEnd len="sm" w="sm" type="none"/>
            </a:ln>
          </p:spPr>
        </p:sp>
        <p:sp>
          <p:nvSpPr>
            <p:cNvPr id="275" name="Google Shape;275;p20"/>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6" name="Google Shape;276;p20"/>
          <p:cNvPicPr preferRelativeResize="0"/>
          <p:nvPr/>
        </p:nvPicPr>
        <p:blipFill>
          <a:blip r:embed="rId3">
            <a:alphaModFix/>
          </a:blip>
          <a:stretch>
            <a:fillRect/>
          </a:stretch>
        </p:blipFill>
        <p:spPr>
          <a:xfrm>
            <a:off x="12542000" y="477050"/>
            <a:ext cx="5449999" cy="6547175"/>
          </a:xfrm>
          <a:prstGeom prst="rect">
            <a:avLst/>
          </a:prstGeom>
          <a:noFill/>
          <a:ln>
            <a:noFill/>
          </a:ln>
        </p:spPr>
      </p:pic>
      <p:sp>
        <p:nvSpPr>
          <p:cNvPr id="277" name="Google Shape;277;p20"/>
          <p:cNvSpPr/>
          <p:nvPr/>
        </p:nvSpPr>
        <p:spPr>
          <a:xfrm>
            <a:off x="12315825" y="5477716"/>
            <a:ext cx="3221550" cy="1627045"/>
          </a:xfrm>
          <a:custGeom>
            <a:rect b="b" l="l" r="r" t="t"/>
            <a:pathLst>
              <a:path extrusionOk="0" h="1627045" w="3221550">
                <a:moveTo>
                  <a:pt x="0" y="0"/>
                </a:moveTo>
                <a:lnTo>
                  <a:pt x="3221550" y="0"/>
                </a:lnTo>
                <a:lnTo>
                  <a:pt x="3221550" y="1627046"/>
                </a:lnTo>
                <a:lnTo>
                  <a:pt x="0" y="1627046"/>
                </a:lnTo>
                <a:lnTo>
                  <a:pt x="0" y="0"/>
                </a:lnTo>
                <a:close/>
              </a:path>
            </a:pathLst>
          </a:custGeom>
          <a:blipFill rotWithShape="1">
            <a:blip r:embed="rId4">
              <a:alphaModFix/>
            </a:blip>
            <a:stretch>
              <a:fillRect b="0" l="0" r="0" t="0"/>
            </a:stretch>
          </a:blipFill>
          <a:ln>
            <a:noFill/>
          </a:ln>
        </p:spPr>
      </p:sp>
      <p:grpSp>
        <p:nvGrpSpPr>
          <p:cNvPr id="278" name="Google Shape;278;p20"/>
          <p:cNvGrpSpPr/>
          <p:nvPr/>
        </p:nvGrpSpPr>
        <p:grpSpPr>
          <a:xfrm>
            <a:off x="6096000" y="-330847"/>
            <a:ext cx="6096000" cy="10840197"/>
            <a:chOff x="0" y="-28575"/>
            <a:chExt cx="1605531" cy="2855031"/>
          </a:xfrm>
        </p:grpSpPr>
        <p:sp>
          <p:nvSpPr>
            <p:cNvPr id="279" name="Google Shape;279;p20"/>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280" name="Google Shape;280;p20"/>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20"/>
          <p:cNvGrpSpPr/>
          <p:nvPr/>
        </p:nvGrpSpPr>
        <p:grpSpPr>
          <a:xfrm>
            <a:off x="6274276" y="359661"/>
            <a:ext cx="5739449" cy="5931578"/>
            <a:chOff x="0" y="-28575"/>
            <a:chExt cx="1626348" cy="1680791"/>
          </a:xfrm>
        </p:grpSpPr>
        <p:sp>
          <p:nvSpPr>
            <p:cNvPr id="282" name="Google Shape;282;p20"/>
            <p:cNvSpPr/>
            <p:nvPr/>
          </p:nvSpPr>
          <p:spPr>
            <a:xfrm>
              <a:off x="0" y="0"/>
              <a:ext cx="1626348" cy="1652216"/>
            </a:xfrm>
            <a:custGeom>
              <a:rect b="b" l="l" r="r" t="t"/>
              <a:pathLst>
                <a:path extrusionOk="0" h="1652216" w="1626348">
                  <a:moveTo>
                    <a:pt x="0" y="0"/>
                  </a:moveTo>
                  <a:lnTo>
                    <a:pt x="1626348" y="0"/>
                  </a:lnTo>
                  <a:lnTo>
                    <a:pt x="1626348" y="1652216"/>
                  </a:lnTo>
                  <a:lnTo>
                    <a:pt x="0" y="1652216"/>
                  </a:lnTo>
                  <a:close/>
                </a:path>
              </a:pathLst>
            </a:custGeom>
            <a:solidFill>
              <a:srgbClr val="F16793"/>
            </a:solidFill>
            <a:ln cap="sq" cmpd="sng" w="47625">
              <a:solidFill>
                <a:srgbClr val="000000"/>
              </a:solidFill>
              <a:prstDash val="solid"/>
              <a:miter lim="8000"/>
              <a:headEnd len="sm" w="sm" type="none"/>
              <a:tailEnd len="sm" w="sm" type="none"/>
            </a:ln>
          </p:spPr>
        </p:sp>
        <p:sp>
          <p:nvSpPr>
            <p:cNvPr id="283" name="Google Shape;283;p20"/>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4" name="Google Shape;284;p20"/>
          <p:cNvSpPr/>
          <p:nvPr/>
        </p:nvSpPr>
        <p:spPr>
          <a:xfrm rot="10800000">
            <a:off x="6274276" y="355052"/>
            <a:ext cx="2193852" cy="2130031"/>
          </a:xfrm>
          <a:custGeom>
            <a:rect b="b" l="l" r="r" t="t"/>
            <a:pathLst>
              <a:path extrusionOk="0" h="2130031" w="2193852">
                <a:moveTo>
                  <a:pt x="0" y="0"/>
                </a:moveTo>
                <a:lnTo>
                  <a:pt x="2193852" y="0"/>
                </a:lnTo>
                <a:lnTo>
                  <a:pt x="2193852" y="2130031"/>
                </a:lnTo>
                <a:lnTo>
                  <a:pt x="0" y="2130031"/>
                </a:lnTo>
                <a:lnTo>
                  <a:pt x="0" y="0"/>
                </a:lnTo>
                <a:close/>
              </a:path>
            </a:pathLst>
          </a:custGeom>
          <a:blipFill rotWithShape="1">
            <a:blip r:embed="rId5">
              <a:alphaModFix/>
            </a:blip>
            <a:stretch>
              <a:fillRect b="0" l="0" r="0" t="0"/>
            </a:stretch>
          </a:blipFill>
          <a:ln>
            <a:noFill/>
          </a:ln>
        </p:spPr>
      </p:sp>
      <p:sp>
        <p:nvSpPr>
          <p:cNvPr id="285" name="Google Shape;285;p20"/>
          <p:cNvSpPr txBox="1"/>
          <p:nvPr/>
        </p:nvSpPr>
        <p:spPr>
          <a:xfrm>
            <a:off x="322187" y="796718"/>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RISK FACTORS</a:t>
            </a:r>
            <a:endParaRPr/>
          </a:p>
        </p:txBody>
      </p:sp>
      <p:sp>
        <p:nvSpPr>
          <p:cNvPr id="286" name="Google Shape;286;p20"/>
          <p:cNvSpPr txBox="1"/>
          <p:nvPr/>
        </p:nvSpPr>
        <p:spPr>
          <a:xfrm>
            <a:off x="130829" y="1799540"/>
            <a:ext cx="5650846" cy="265684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Age, gender, and family history influence your risk.</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Hormone replacement therapy and certain genetic mutations can increase susceptibility.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Living a sedentary lifestyle, excessive alcohol consumption, and being overweight can contribute.</a:t>
            </a:r>
            <a:endParaRPr/>
          </a:p>
        </p:txBody>
      </p:sp>
      <p:sp>
        <p:nvSpPr>
          <p:cNvPr id="287" name="Google Shape;287;p20"/>
          <p:cNvSpPr txBox="1"/>
          <p:nvPr/>
        </p:nvSpPr>
        <p:spPr>
          <a:xfrm>
            <a:off x="226508" y="5642127"/>
            <a:ext cx="5650846"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IT STARTS WITHIN</a:t>
            </a:r>
            <a:endParaRPr/>
          </a:p>
        </p:txBody>
      </p:sp>
      <p:sp>
        <p:nvSpPr>
          <p:cNvPr id="288" name="Google Shape;288;p20"/>
          <p:cNvSpPr txBox="1"/>
          <p:nvPr/>
        </p:nvSpPr>
        <p:spPr>
          <a:xfrm>
            <a:off x="226508" y="6640224"/>
            <a:ext cx="5650846" cy="265684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Maintain a healthy weight through balanced diet and exercise.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Limit alcohol intake; aim for moderate consumption.</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Be physically active; strive for at least 150 minutes per week.</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Discuss hormone therapy risks with your doctor.</a:t>
            </a:r>
            <a:endParaRPr/>
          </a:p>
        </p:txBody>
      </p:sp>
      <p:sp>
        <p:nvSpPr>
          <p:cNvPr id="289" name="Google Shape;289;p20"/>
          <p:cNvSpPr txBox="1"/>
          <p:nvPr/>
        </p:nvSpPr>
        <p:spPr>
          <a:xfrm>
            <a:off x="6228089" y="6594791"/>
            <a:ext cx="5831821" cy="1466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Lato"/>
                <a:ea typeface="Lato"/>
                <a:cs typeface="Lato"/>
                <a:sym typeface="Lato"/>
              </a:rPr>
              <a:t>FOLLOW THESE STEPS TO TAKE CHARGE OF YOUR HEALTH AND REDUCE RISK!</a:t>
            </a:r>
            <a:endParaRPr/>
          </a:p>
        </p:txBody>
      </p:sp>
      <p:sp>
        <p:nvSpPr>
          <p:cNvPr id="290" name="Google Shape;290;p20"/>
          <p:cNvSpPr txBox="1"/>
          <p:nvPr/>
        </p:nvSpPr>
        <p:spPr>
          <a:xfrm>
            <a:off x="12529401" y="7291287"/>
            <a:ext cx="5475265" cy="253521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519" u="none" cap="none" strike="noStrike">
                <a:solidFill>
                  <a:srgbClr val="000000"/>
                </a:solidFill>
                <a:latin typeface="Lato"/>
                <a:ea typeface="Lato"/>
                <a:cs typeface="Lato"/>
                <a:sym typeface="Lato"/>
              </a:rPr>
              <a:t>BREAST CANCER</a:t>
            </a:r>
            <a:endParaRPr/>
          </a:p>
          <a:p>
            <a:pPr indent="0" lvl="0" marL="0" marR="0" rtl="0" algn="ctr">
              <a:lnSpc>
                <a:spcPct val="100000"/>
              </a:lnSpc>
              <a:spcBef>
                <a:spcPts val="0"/>
              </a:spcBef>
              <a:spcAft>
                <a:spcPts val="0"/>
              </a:spcAft>
              <a:buNone/>
            </a:pPr>
            <a:r>
              <a:rPr b="1" i="0" lang="en-US" sz="6519" u="none" cap="none" strike="noStrike">
                <a:solidFill>
                  <a:srgbClr val="000000"/>
                </a:solidFill>
                <a:latin typeface="Lato"/>
                <a:ea typeface="Lato"/>
                <a:cs typeface="Lato"/>
                <a:sym typeface="Lato"/>
              </a:rPr>
              <a:t>PREVENTION</a:t>
            </a:r>
            <a:endParaRPr/>
          </a:p>
        </p:txBody>
      </p:sp>
      <p:sp>
        <p:nvSpPr>
          <p:cNvPr id="291" name="Google Shape;291;p20"/>
          <p:cNvSpPr txBox="1"/>
          <p:nvPr/>
        </p:nvSpPr>
        <p:spPr>
          <a:xfrm>
            <a:off x="12529401" y="5765031"/>
            <a:ext cx="2586300" cy="90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Knowledge is Power</a:t>
            </a:r>
            <a:endParaRPr b="1"/>
          </a:p>
        </p:txBody>
      </p:sp>
      <p:sp>
        <p:nvSpPr>
          <p:cNvPr id="292" name="Google Shape;292;p20"/>
          <p:cNvSpPr txBox="1"/>
          <p:nvPr/>
        </p:nvSpPr>
        <p:spPr>
          <a:xfrm>
            <a:off x="6228089" y="8374719"/>
            <a:ext cx="5831821"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contact us for more info:</a:t>
            </a:r>
            <a:endParaRPr/>
          </a:p>
        </p:txBody>
      </p:sp>
      <p:sp>
        <p:nvSpPr>
          <p:cNvPr id="293" name="Google Shape;293;p20"/>
          <p:cNvSpPr txBox="1"/>
          <p:nvPr/>
        </p:nvSpPr>
        <p:spPr>
          <a:xfrm>
            <a:off x="6228089" y="8934450"/>
            <a:ext cx="5831821" cy="98996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telephone: 555-5555</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website: www.reallygreatsite.com</a:t>
            </a:r>
            <a:endParaRPr/>
          </a:p>
          <a:p>
            <a:pPr indent="0" lvl="0" marL="0" marR="0" rtl="0" algn="ctr">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email: reallygreat@site.com  </a:t>
            </a:r>
            <a:endParaRPr/>
          </a:p>
        </p:txBody>
      </p:sp>
      <p:sp>
        <p:nvSpPr>
          <p:cNvPr id="294" name="Google Shape;294;p20"/>
          <p:cNvSpPr txBox="1"/>
          <p:nvPr/>
        </p:nvSpPr>
        <p:spPr>
          <a:xfrm>
            <a:off x="6626324" y="970063"/>
            <a:ext cx="1770600" cy="90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Take</a:t>
            </a:r>
            <a:endParaRPr b="1"/>
          </a:p>
          <a:p>
            <a:pPr indent="0" lvl="0" marL="0" marR="0" rtl="0" algn="ctr">
              <a:lnSpc>
                <a:spcPct val="100000"/>
              </a:lnSpc>
              <a:spcBef>
                <a:spcPts val="0"/>
              </a:spcBef>
              <a:spcAft>
                <a:spcPts val="0"/>
              </a:spcAft>
              <a:buNone/>
            </a:pPr>
            <a:r>
              <a:rPr b="1" i="0" lang="en-US" sz="2924" u="none" cap="none" strike="noStrike">
                <a:solidFill>
                  <a:srgbClr val="000000"/>
                </a:solidFill>
                <a:latin typeface="Fredoka"/>
                <a:ea typeface="Fredoka"/>
                <a:cs typeface="Fredoka"/>
                <a:sym typeface="Fredoka"/>
              </a:rPr>
              <a:t>Control</a:t>
            </a:r>
            <a:endParaRPr b="1"/>
          </a:p>
        </p:txBody>
      </p:sp>
      <p:pic>
        <p:nvPicPr>
          <p:cNvPr id="295" name="Google Shape;295;p20"/>
          <p:cNvPicPr preferRelativeResize="0"/>
          <p:nvPr/>
        </p:nvPicPr>
        <p:blipFill>
          <a:blip r:embed="rId6">
            <a:alphaModFix/>
          </a:blip>
          <a:stretch>
            <a:fillRect/>
          </a:stretch>
        </p:blipFill>
        <p:spPr>
          <a:xfrm>
            <a:off x="6968000" y="542263"/>
            <a:ext cx="4347701" cy="5739473"/>
          </a:xfrm>
          <a:prstGeom prst="rect">
            <a:avLst/>
          </a:prstGeom>
          <a:noFill/>
          <a:ln>
            <a:noFill/>
          </a:ln>
        </p:spPr>
      </p:pic>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3"/>
        </a:solidFill>
      </p:bgPr>
    </p:bg>
    <p:spTree>
      <p:nvGrpSpPr>
        <p:cNvPr id="299" name="Shape 299"/>
        <p:cNvGrpSpPr/>
        <p:nvPr/>
      </p:nvGrpSpPr>
      <p:grpSpPr>
        <a:xfrm>
          <a:off x="0" y="0"/>
          <a:ext cx="0" cy="0"/>
          <a:chOff x="0" y="0"/>
          <a:chExt cx="0" cy="0"/>
        </a:xfrm>
      </p:grpSpPr>
      <p:grpSp>
        <p:nvGrpSpPr>
          <p:cNvPr id="300" name="Google Shape;300;p21"/>
          <p:cNvGrpSpPr/>
          <p:nvPr/>
        </p:nvGrpSpPr>
        <p:grpSpPr>
          <a:xfrm>
            <a:off x="6096000" y="-330847"/>
            <a:ext cx="6096000" cy="10840197"/>
            <a:chOff x="0" y="-28575"/>
            <a:chExt cx="1605531" cy="2855031"/>
          </a:xfrm>
        </p:grpSpPr>
        <p:sp>
          <p:nvSpPr>
            <p:cNvPr id="301" name="Google Shape;301;p21"/>
            <p:cNvSpPr/>
            <p:nvPr/>
          </p:nvSpPr>
          <p:spPr>
            <a:xfrm>
              <a:off x="0" y="0"/>
              <a:ext cx="1605531" cy="2826456"/>
            </a:xfrm>
            <a:custGeom>
              <a:rect b="b" l="l" r="r" t="t"/>
              <a:pathLst>
                <a:path extrusionOk="0" h="2826456" w="1605531">
                  <a:moveTo>
                    <a:pt x="0" y="0"/>
                  </a:moveTo>
                  <a:lnTo>
                    <a:pt x="1605531" y="0"/>
                  </a:lnTo>
                  <a:lnTo>
                    <a:pt x="1605531" y="2826456"/>
                  </a:lnTo>
                  <a:lnTo>
                    <a:pt x="0" y="2826456"/>
                  </a:lnTo>
                  <a:close/>
                </a:path>
              </a:pathLst>
            </a:custGeom>
            <a:solidFill>
              <a:srgbClr val="FFEAE3"/>
            </a:solidFill>
            <a:ln cap="sq" cmpd="sng" w="47625">
              <a:solidFill>
                <a:srgbClr val="000000"/>
              </a:solidFill>
              <a:prstDash val="solid"/>
              <a:miter lim="8000"/>
              <a:headEnd len="sm" w="sm" type="none"/>
              <a:tailEnd len="sm" w="sm" type="none"/>
            </a:ln>
          </p:spPr>
        </p:sp>
        <p:sp>
          <p:nvSpPr>
            <p:cNvPr id="302" name="Google Shape;302;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21"/>
          <p:cNvGrpSpPr/>
          <p:nvPr/>
        </p:nvGrpSpPr>
        <p:grpSpPr>
          <a:xfrm>
            <a:off x="182207" y="359661"/>
            <a:ext cx="5739449" cy="5467614"/>
            <a:chOff x="0" y="-28575"/>
            <a:chExt cx="1626348" cy="1549320"/>
          </a:xfrm>
        </p:grpSpPr>
        <p:sp>
          <p:nvSpPr>
            <p:cNvPr id="304" name="Google Shape;304;p21"/>
            <p:cNvSpPr/>
            <p:nvPr/>
          </p:nvSpPr>
          <p:spPr>
            <a:xfrm>
              <a:off x="0" y="0"/>
              <a:ext cx="1626348" cy="1520745"/>
            </a:xfrm>
            <a:custGeom>
              <a:rect b="b" l="l" r="r" t="t"/>
              <a:pathLst>
                <a:path extrusionOk="0" h="1520745" w="1626348">
                  <a:moveTo>
                    <a:pt x="0" y="0"/>
                  </a:moveTo>
                  <a:lnTo>
                    <a:pt x="1626348" y="0"/>
                  </a:lnTo>
                  <a:lnTo>
                    <a:pt x="1626348" y="1520745"/>
                  </a:lnTo>
                  <a:lnTo>
                    <a:pt x="0" y="1520745"/>
                  </a:lnTo>
                  <a:close/>
                </a:path>
              </a:pathLst>
            </a:custGeom>
            <a:solidFill>
              <a:srgbClr val="F16793"/>
            </a:solidFill>
            <a:ln cap="sq" cmpd="sng" w="47625">
              <a:solidFill>
                <a:srgbClr val="000000"/>
              </a:solidFill>
              <a:prstDash val="solid"/>
              <a:miter lim="8000"/>
              <a:headEnd len="sm" w="sm" type="none"/>
              <a:tailEnd len="sm" w="sm" type="none"/>
            </a:ln>
          </p:spPr>
        </p:sp>
        <p:sp>
          <p:nvSpPr>
            <p:cNvPr id="305" name="Google Shape;305;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21"/>
          <p:cNvGrpSpPr/>
          <p:nvPr/>
        </p:nvGrpSpPr>
        <p:grpSpPr>
          <a:xfrm>
            <a:off x="12320381" y="4358884"/>
            <a:ext cx="5739449" cy="5467614"/>
            <a:chOff x="0" y="-28575"/>
            <a:chExt cx="1626348" cy="1549320"/>
          </a:xfrm>
        </p:grpSpPr>
        <p:sp>
          <p:nvSpPr>
            <p:cNvPr id="307" name="Google Shape;307;p21"/>
            <p:cNvSpPr/>
            <p:nvPr/>
          </p:nvSpPr>
          <p:spPr>
            <a:xfrm>
              <a:off x="0" y="0"/>
              <a:ext cx="1626348" cy="1520745"/>
            </a:xfrm>
            <a:custGeom>
              <a:rect b="b" l="l" r="r" t="t"/>
              <a:pathLst>
                <a:path extrusionOk="0" h="1520745" w="1626348">
                  <a:moveTo>
                    <a:pt x="0" y="0"/>
                  </a:moveTo>
                  <a:lnTo>
                    <a:pt x="1626348" y="0"/>
                  </a:lnTo>
                  <a:lnTo>
                    <a:pt x="1626348" y="1520745"/>
                  </a:lnTo>
                  <a:lnTo>
                    <a:pt x="0" y="1520745"/>
                  </a:lnTo>
                  <a:close/>
                </a:path>
              </a:pathLst>
            </a:custGeom>
            <a:solidFill>
              <a:srgbClr val="F16793"/>
            </a:solidFill>
            <a:ln cap="sq" cmpd="sng" w="47625">
              <a:solidFill>
                <a:srgbClr val="000000"/>
              </a:solidFill>
              <a:prstDash val="solid"/>
              <a:miter lim="8000"/>
              <a:headEnd len="sm" w="sm" type="none"/>
              <a:tailEnd len="sm" w="sm" type="none"/>
            </a:ln>
          </p:spPr>
        </p:sp>
        <p:sp>
          <p:nvSpPr>
            <p:cNvPr id="308" name="Google Shape;308;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9" name="Google Shape;309;p21"/>
          <p:cNvGrpSpPr/>
          <p:nvPr/>
        </p:nvGrpSpPr>
        <p:grpSpPr>
          <a:xfrm>
            <a:off x="6274276" y="1254579"/>
            <a:ext cx="5739449" cy="5467614"/>
            <a:chOff x="0" y="-28575"/>
            <a:chExt cx="1626348" cy="1549320"/>
          </a:xfrm>
        </p:grpSpPr>
        <p:sp>
          <p:nvSpPr>
            <p:cNvPr id="310" name="Google Shape;310;p21"/>
            <p:cNvSpPr/>
            <p:nvPr/>
          </p:nvSpPr>
          <p:spPr>
            <a:xfrm>
              <a:off x="0" y="0"/>
              <a:ext cx="1626348" cy="1520745"/>
            </a:xfrm>
            <a:custGeom>
              <a:rect b="b" l="l" r="r" t="t"/>
              <a:pathLst>
                <a:path extrusionOk="0" h="1520745" w="1626348">
                  <a:moveTo>
                    <a:pt x="0" y="0"/>
                  </a:moveTo>
                  <a:lnTo>
                    <a:pt x="1626348" y="0"/>
                  </a:lnTo>
                  <a:lnTo>
                    <a:pt x="1626348" y="1520745"/>
                  </a:lnTo>
                  <a:lnTo>
                    <a:pt x="0" y="1520745"/>
                  </a:lnTo>
                  <a:close/>
                </a:path>
              </a:pathLst>
            </a:custGeom>
            <a:solidFill>
              <a:srgbClr val="F16793"/>
            </a:solidFill>
            <a:ln cap="sq" cmpd="sng" w="47625">
              <a:solidFill>
                <a:srgbClr val="000000"/>
              </a:solidFill>
              <a:prstDash val="solid"/>
              <a:miter lim="8000"/>
              <a:headEnd len="sm" w="sm" type="none"/>
              <a:tailEnd len="sm" w="sm" type="none"/>
            </a:ln>
          </p:spPr>
        </p:sp>
        <p:sp>
          <p:nvSpPr>
            <p:cNvPr id="311" name="Google Shape;311;p2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21"/>
          <p:cNvSpPr txBox="1"/>
          <p:nvPr/>
        </p:nvSpPr>
        <p:spPr>
          <a:xfrm>
            <a:off x="226508" y="6150348"/>
            <a:ext cx="5650846"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IT STARTS WITHIN</a:t>
            </a:r>
            <a:endParaRPr/>
          </a:p>
        </p:txBody>
      </p:sp>
      <p:sp>
        <p:nvSpPr>
          <p:cNvPr id="313" name="Google Shape;313;p21"/>
          <p:cNvSpPr txBox="1"/>
          <p:nvPr/>
        </p:nvSpPr>
        <p:spPr>
          <a:xfrm>
            <a:off x="226508" y="6869937"/>
            <a:ext cx="5650846" cy="265684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Maintain a healthy weight through balanced diet and exercise.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Limit alcohol intake; aim for moderate consumption.</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Be physically active; strive for at least 150 minutes per week.</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Discuss hormone therapy risks with your doctor.</a:t>
            </a:r>
            <a:endParaRPr/>
          </a:p>
        </p:txBody>
      </p:sp>
      <p:sp>
        <p:nvSpPr>
          <p:cNvPr id="314" name="Google Shape;314;p21"/>
          <p:cNvSpPr txBox="1"/>
          <p:nvPr/>
        </p:nvSpPr>
        <p:spPr>
          <a:xfrm>
            <a:off x="12504662" y="546228"/>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RISK FACTORS</a:t>
            </a:r>
            <a:endParaRPr/>
          </a:p>
        </p:txBody>
      </p:sp>
      <p:sp>
        <p:nvSpPr>
          <p:cNvPr id="315" name="Google Shape;315;p21"/>
          <p:cNvSpPr txBox="1"/>
          <p:nvPr/>
        </p:nvSpPr>
        <p:spPr>
          <a:xfrm>
            <a:off x="12408983" y="1317321"/>
            <a:ext cx="5650846" cy="265684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Age, gender, and family history influence your risk.</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Hormone replacement therapy and certain genetic mutations can increase susceptibility.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Living a sedentary lifestyle, excessive alcohol consumption, and being overweight can contribute.</a:t>
            </a:r>
            <a:endParaRPr/>
          </a:p>
        </p:txBody>
      </p:sp>
      <p:sp>
        <p:nvSpPr>
          <p:cNvPr id="316" name="Google Shape;316;p21"/>
          <p:cNvSpPr txBox="1"/>
          <p:nvPr/>
        </p:nvSpPr>
        <p:spPr>
          <a:xfrm>
            <a:off x="6419448" y="546228"/>
            <a:ext cx="5459488" cy="6233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666" u="none" cap="none" strike="noStrike">
                <a:solidFill>
                  <a:srgbClr val="000000"/>
                </a:solidFill>
                <a:latin typeface="Lato"/>
                <a:ea typeface="Lato"/>
                <a:cs typeface="Lato"/>
                <a:sym typeface="Lato"/>
              </a:rPr>
              <a:t>SELF EXAMS</a:t>
            </a:r>
            <a:endParaRPr/>
          </a:p>
        </p:txBody>
      </p:sp>
      <p:sp>
        <p:nvSpPr>
          <p:cNvPr id="317" name="Google Shape;317;p21"/>
          <p:cNvSpPr txBox="1"/>
          <p:nvPr/>
        </p:nvSpPr>
        <p:spPr>
          <a:xfrm>
            <a:off x="6228089" y="6874593"/>
            <a:ext cx="5650846" cy="1990090"/>
          </a:xfrm>
          <a:prstGeom prst="rect">
            <a:avLst/>
          </a:prstGeom>
          <a:noFill/>
          <a:ln>
            <a:noFill/>
          </a:ln>
        </p:spPr>
        <p:txBody>
          <a:bodyPr anchorCtr="0" anchor="t" bIns="0" lIns="0" spcFirstLastPara="1" rIns="0" wrap="square" tIns="0">
            <a:spAutoFit/>
          </a:bodyPr>
          <a:lstStyle/>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Perform monthly self-breast exams to know your body.</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Look for changes in size, shape, color, or texture.</a:t>
            </a:r>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Report any unusual findings to your healthcare provider promptly.</a:t>
            </a:r>
            <a:endParaRPr/>
          </a:p>
        </p:txBody>
      </p:sp>
      <p:pic>
        <p:nvPicPr>
          <p:cNvPr id="318" name="Google Shape;318;p21"/>
          <p:cNvPicPr preferRelativeResize="0"/>
          <p:nvPr/>
        </p:nvPicPr>
        <p:blipFill>
          <a:blip r:embed="rId3">
            <a:alphaModFix/>
          </a:blip>
          <a:stretch>
            <a:fillRect/>
          </a:stretch>
        </p:blipFill>
        <p:spPr>
          <a:xfrm>
            <a:off x="393515" y="1236000"/>
            <a:ext cx="5316771" cy="4591199"/>
          </a:xfrm>
          <a:prstGeom prst="rect">
            <a:avLst/>
          </a:prstGeom>
          <a:noFill/>
          <a:ln>
            <a:noFill/>
          </a:ln>
        </p:spPr>
      </p:pic>
      <p:pic>
        <p:nvPicPr>
          <p:cNvPr id="319" name="Google Shape;319;p21"/>
          <p:cNvPicPr preferRelativeResize="0"/>
          <p:nvPr/>
        </p:nvPicPr>
        <p:blipFill>
          <a:blip r:embed="rId4">
            <a:alphaModFix/>
          </a:blip>
          <a:stretch>
            <a:fillRect/>
          </a:stretch>
        </p:blipFill>
        <p:spPr>
          <a:xfrm>
            <a:off x="6567027" y="2168075"/>
            <a:ext cx="5107922" cy="4554051"/>
          </a:xfrm>
          <a:prstGeom prst="rect">
            <a:avLst/>
          </a:prstGeom>
          <a:noFill/>
          <a:ln>
            <a:noFill/>
          </a:ln>
        </p:spPr>
      </p:pic>
      <p:pic>
        <p:nvPicPr>
          <p:cNvPr id="320" name="Google Shape;320;p21"/>
          <p:cNvPicPr preferRelativeResize="0"/>
          <p:nvPr/>
        </p:nvPicPr>
        <p:blipFill>
          <a:blip r:embed="rId5">
            <a:alphaModFix/>
          </a:blip>
          <a:stretch>
            <a:fillRect/>
          </a:stretch>
        </p:blipFill>
        <p:spPr>
          <a:xfrm>
            <a:off x="13010603" y="4789225"/>
            <a:ext cx="4447594" cy="5037201"/>
          </a:xfrm>
          <a:prstGeom prst="rect">
            <a:avLst/>
          </a:prstGeom>
          <a:noFill/>
          <a:ln>
            <a:noFill/>
          </a:ln>
        </p:spPr>
      </p:pic>
    </p:spTree>
  </p:cSld>
  <p:clrMapOvr>
    <a:masterClrMapping/>
  </p:clrMapOvr>
  <p:transition>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