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10693400" cx="7556500"/>
  <p:notesSz cx="6858000" cy="9144000"/>
  <p:embeddedFontLst>
    <p:embeddedFont>
      <p:font typeface="Inter SemiBold"/>
      <p:regular r:id="rId21"/>
      <p:bold r:id="rId22"/>
      <p:italic r:id="rId23"/>
      <p:boldItalic r:id="rId24"/>
    </p:embeddedFont>
    <p:embeddedFont>
      <p:font typeface="Inter"/>
      <p:bold r:id="rId25"/>
      <p:boldItalic r:id="rId26"/>
    </p:embeddedFont>
    <p:embeddedFont>
      <p:font typeface="Barlow Semi Condensed Medium"/>
      <p:regular r:id="rId27"/>
      <p:bold r:id="rId28"/>
      <p:italic r:id="rId29"/>
      <p:boldItalic r:id="rId30"/>
    </p:embeddedFont>
    <p:embeddedFont>
      <p:font typeface="Barlow Semi Condensed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E2D60E6-9B28-4EDF-9F0C-DBA670C4EFAD}">
  <a:tblStyle styleId="{1E2D60E6-9B28-4EDF-9F0C-DBA670C4EFAD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InterSemiBold-bold.fntdata"/><Relationship Id="rId21" Type="http://schemas.openxmlformats.org/officeDocument/2006/relationships/font" Target="fonts/InterSemiBold-regular.fntdata"/><Relationship Id="rId24" Type="http://schemas.openxmlformats.org/officeDocument/2006/relationships/font" Target="fonts/InterSemiBold-boldItalic.fntdata"/><Relationship Id="rId23" Type="http://schemas.openxmlformats.org/officeDocument/2006/relationships/font" Target="fonts/InterSemiBold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Inter-boldItalic.fntdata"/><Relationship Id="rId25" Type="http://schemas.openxmlformats.org/officeDocument/2006/relationships/font" Target="fonts/Inter-bold.fntdata"/><Relationship Id="rId28" Type="http://schemas.openxmlformats.org/officeDocument/2006/relationships/font" Target="fonts/BarlowSemiCondensedMedium-bold.fntdata"/><Relationship Id="rId27" Type="http://schemas.openxmlformats.org/officeDocument/2006/relationships/font" Target="fonts/BarlowSemiCondensedMedium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BarlowSemiCondensedMedium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BarlowSemiCondensed-regular.fntdata"/><Relationship Id="rId30" Type="http://schemas.openxmlformats.org/officeDocument/2006/relationships/font" Target="fonts/BarlowSemiCondensedMedium-boldItalic.fntdata"/><Relationship Id="rId11" Type="http://schemas.openxmlformats.org/officeDocument/2006/relationships/slide" Target="slides/slide5.xml"/><Relationship Id="rId33" Type="http://schemas.openxmlformats.org/officeDocument/2006/relationships/font" Target="fonts/BarlowSemiCondensed-italic.fntdata"/><Relationship Id="rId10" Type="http://schemas.openxmlformats.org/officeDocument/2006/relationships/slide" Target="slides/slide4.xml"/><Relationship Id="rId32" Type="http://schemas.openxmlformats.org/officeDocument/2006/relationships/font" Target="fonts/BarlowSemiCondensed-bold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34" Type="http://schemas.openxmlformats.org/officeDocument/2006/relationships/font" Target="fonts/BarlowSemiCondensed-boldItalic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4B3832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435625" y="697400"/>
            <a:ext cx="65319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8F5F2"/>
              </a:buClr>
              <a:buSzPts val="5000"/>
              <a:buNone/>
              <a:defRPr sz="5000">
                <a:solidFill>
                  <a:srgbClr val="F8F5F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8F5F2"/>
              </a:buClr>
              <a:buSzPts val="5000"/>
              <a:buNone/>
              <a:defRPr sz="5000">
                <a:solidFill>
                  <a:srgbClr val="F8F5F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8F5F2"/>
              </a:buClr>
              <a:buSzPts val="5000"/>
              <a:buNone/>
              <a:defRPr sz="5000">
                <a:solidFill>
                  <a:srgbClr val="F8F5F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8F5F2"/>
              </a:buClr>
              <a:buSzPts val="5000"/>
              <a:buNone/>
              <a:defRPr sz="5000">
                <a:solidFill>
                  <a:srgbClr val="F8F5F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8F5F2"/>
              </a:buClr>
              <a:buSzPts val="5000"/>
              <a:buNone/>
              <a:defRPr sz="5000">
                <a:solidFill>
                  <a:srgbClr val="F8F5F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8F5F2"/>
              </a:buClr>
              <a:buSzPts val="5000"/>
              <a:buNone/>
              <a:defRPr sz="5000">
                <a:solidFill>
                  <a:srgbClr val="F8F5F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8F5F2"/>
              </a:buClr>
              <a:buSzPts val="5000"/>
              <a:buNone/>
              <a:defRPr sz="5000">
                <a:solidFill>
                  <a:srgbClr val="F8F5F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8F5F2"/>
              </a:buClr>
              <a:buSzPts val="5000"/>
              <a:buNone/>
              <a:defRPr sz="5000">
                <a:solidFill>
                  <a:srgbClr val="F8F5F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8F5F2"/>
              </a:buClr>
              <a:buSzPts val="5000"/>
              <a:buNone/>
              <a:defRPr sz="5000">
                <a:solidFill>
                  <a:srgbClr val="F8F5F2"/>
                </a:solidFill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577850" y="2542125"/>
            <a:ext cx="6400800" cy="6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>
              <a:spcBef>
                <a:spcPts val="640"/>
              </a:spcBef>
              <a:spcAft>
                <a:spcPts val="0"/>
              </a:spcAft>
              <a:buClr>
                <a:srgbClr val="F8F5F2"/>
              </a:buClr>
              <a:buSzPts val="2500"/>
              <a:buNone/>
              <a:defRPr sz="2500">
                <a:solidFill>
                  <a:srgbClr val="F8F5F2"/>
                </a:solidFill>
              </a:defRPr>
            </a:lvl1pPr>
            <a:lvl2pPr lvl="1">
              <a:spcBef>
                <a:spcPts val="560"/>
              </a:spcBef>
              <a:spcAft>
                <a:spcPts val="0"/>
              </a:spcAft>
              <a:buClr>
                <a:srgbClr val="F8F5F2"/>
              </a:buClr>
              <a:buSzPts val="2800"/>
              <a:buNone/>
              <a:defRPr>
                <a:solidFill>
                  <a:srgbClr val="F8F5F2"/>
                </a:solidFill>
              </a:defRPr>
            </a:lvl2pPr>
            <a:lvl3pPr lvl="2">
              <a:spcBef>
                <a:spcPts val="480"/>
              </a:spcBef>
              <a:spcAft>
                <a:spcPts val="0"/>
              </a:spcAft>
              <a:buClr>
                <a:srgbClr val="F8F5F2"/>
              </a:buClr>
              <a:buSzPts val="2400"/>
              <a:buNone/>
              <a:defRPr>
                <a:solidFill>
                  <a:srgbClr val="F8F5F2"/>
                </a:solidFill>
              </a:defRPr>
            </a:lvl3pPr>
            <a:lvl4pPr lvl="3">
              <a:spcBef>
                <a:spcPts val="400"/>
              </a:spcBef>
              <a:spcAft>
                <a:spcPts val="0"/>
              </a:spcAft>
              <a:buClr>
                <a:srgbClr val="F8F5F2"/>
              </a:buClr>
              <a:buSzPts val="2000"/>
              <a:buNone/>
              <a:defRPr>
                <a:solidFill>
                  <a:srgbClr val="F8F5F2"/>
                </a:solidFill>
              </a:defRPr>
            </a:lvl4pPr>
            <a:lvl5pPr lvl="4">
              <a:spcBef>
                <a:spcPts val="400"/>
              </a:spcBef>
              <a:spcAft>
                <a:spcPts val="0"/>
              </a:spcAft>
              <a:buClr>
                <a:srgbClr val="F8F5F2"/>
              </a:buClr>
              <a:buSzPts val="2000"/>
              <a:buNone/>
              <a:defRPr>
                <a:solidFill>
                  <a:srgbClr val="F8F5F2"/>
                </a:solidFill>
              </a:defRPr>
            </a:lvl5pPr>
            <a:lvl6pPr lvl="5">
              <a:spcBef>
                <a:spcPts val="400"/>
              </a:spcBef>
              <a:spcAft>
                <a:spcPts val="0"/>
              </a:spcAft>
              <a:buClr>
                <a:srgbClr val="F8F5F2"/>
              </a:buClr>
              <a:buSzPts val="2000"/>
              <a:buNone/>
              <a:defRPr>
                <a:solidFill>
                  <a:srgbClr val="F8F5F2"/>
                </a:solidFill>
              </a:defRPr>
            </a:lvl6pPr>
            <a:lvl7pPr lvl="6">
              <a:spcBef>
                <a:spcPts val="400"/>
              </a:spcBef>
              <a:spcAft>
                <a:spcPts val="0"/>
              </a:spcAft>
              <a:buClr>
                <a:srgbClr val="F8F5F2"/>
              </a:buClr>
              <a:buSzPts val="2000"/>
              <a:buNone/>
              <a:defRPr>
                <a:solidFill>
                  <a:srgbClr val="F8F5F2"/>
                </a:solidFill>
              </a:defRPr>
            </a:lvl7pPr>
            <a:lvl8pPr lvl="7">
              <a:spcBef>
                <a:spcPts val="400"/>
              </a:spcBef>
              <a:spcAft>
                <a:spcPts val="0"/>
              </a:spcAft>
              <a:buClr>
                <a:srgbClr val="F8F5F2"/>
              </a:buClr>
              <a:buSzPts val="2000"/>
              <a:buNone/>
              <a:defRPr>
                <a:solidFill>
                  <a:srgbClr val="F8F5F2"/>
                </a:solidFill>
              </a:defRPr>
            </a:lvl8pPr>
            <a:lvl9pPr lvl="8">
              <a:spcBef>
                <a:spcPts val="400"/>
              </a:spcBef>
              <a:spcAft>
                <a:spcPts val="0"/>
              </a:spcAft>
              <a:buClr>
                <a:srgbClr val="F8F5F2"/>
              </a:buClr>
              <a:buSzPts val="2000"/>
              <a:buNone/>
              <a:defRPr>
                <a:solidFill>
                  <a:srgbClr val="F8F5F2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2" type="body"/>
          </p:nvPr>
        </p:nvSpPr>
        <p:spPr>
          <a:xfrm>
            <a:off x="435625" y="3580150"/>
            <a:ext cx="65319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marR="0" algn="l">
              <a:spcBef>
                <a:spcPts val="640"/>
              </a:spcBef>
              <a:spcAft>
                <a:spcPts val="0"/>
              </a:spcAft>
              <a:buClr>
                <a:srgbClr val="F8F5F2"/>
              </a:buClr>
              <a:buSzPts val="1500"/>
              <a:buFont typeface="Barlow Semi Condensed"/>
              <a:buChar char="•"/>
              <a:defRPr i="0" sz="1500" u="none" cap="none" strike="noStrike">
                <a:solidFill>
                  <a:srgbClr val="F8F5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indent="-323850" lvl="1" marL="914400" marR="0" algn="l">
              <a:spcBef>
                <a:spcPts val="560"/>
              </a:spcBef>
              <a:spcAft>
                <a:spcPts val="0"/>
              </a:spcAft>
              <a:buClr>
                <a:srgbClr val="F8F5F2"/>
              </a:buClr>
              <a:buSzPts val="1500"/>
              <a:buFont typeface="Barlow Semi Condensed"/>
              <a:buChar char="–"/>
              <a:defRPr i="0" sz="1500" u="none" cap="none" strike="noStrike">
                <a:solidFill>
                  <a:srgbClr val="F8F5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indent="-323850" lvl="2" marL="1371600" marR="0" algn="l">
              <a:spcBef>
                <a:spcPts val="480"/>
              </a:spcBef>
              <a:spcAft>
                <a:spcPts val="0"/>
              </a:spcAft>
              <a:buClr>
                <a:srgbClr val="F8F5F2"/>
              </a:buClr>
              <a:buSzPts val="1500"/>
              <a:buFont typeface="Barlow Semi Condensed"/>
              <a:buChar char="•"/>
              <a:defRPr i="0" sz="1500" u="none" cap="none" strike="noStrike">
                <a:solidFill>
                  <a:srgbClr val="F8F5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indent="-323850" lvl="3" marL="1828800" marR="0" algn="l">
              <a:spcBef>
                <a:spcPts val="400"/>
              </a:spcBef>
              <a:spcAft>
                <a:spcPts val="0"/>
              </a:spcAft>
              <a:buClr>
                <a:srgbClr val="F8F5F2"/>
              </a:buClr>
              <a:buSzPts val="1500"/>
              <a:buFont typeface="Barlow Semi Condensed"/>
              <a:buChar char="–"/>
              <a:defRPr i="0" sz="1500" u="none" cap="none" strike="noStrike">
                <a:solidFill>
                  <a:srgbClr val="F8F5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indent="-323850" lvl="4" marL="2286000" marR="0" algn="l">
              <a:spcBef>
                <a:spcPts val="400"/>
              </a:spcBef>
              <a:spcAft>
                <a:spcPts val="0"/>
              </a:spcAft>
              <a:buClr>
                <a:srgbClr val="F8F5F2"/>
              </a:buClr>
              <a:buSzPts val="1500"/>
              <a:buFont typeface="Barlow Semi Condensed"/>
              <a:buChar char="»"/>
              <a:defRPr i="0" sz="1500" u="none" cap="none" strike="noStrike">
                <a:solidFill>
                  <a:srgbClr val="F8F5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indent="-323850" lvl="5" marL="2743200" marR="0" algn="l">
              <a:spcBef>
                <a:spcPts val="400"/>
              </a:spcBef>
              <a:spcAft>
                <a:spcPts val="0"/>
              </a:spcAft>
              <a:buClr>
                <a:srgbClr val="F8F5F2"/>
              </a:buClr>
              <a:buSzPts val="1500"/>
              <a:buFont typeface="Barlow Semi Condensed"/>
              <a:buChar char="•"/>
              <a:defRPr i="0" sz="1500" u="none" cap="none" strike="noStrike">
                <a:solidFill>
                  <a:srgbClr val="F8F5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indent="-323850" lvl="6" marL="3200400" marR="0" algn="l">
              <a:spcBef>
                <a:spcPts val="400"/>
              </a:spcBef>
              <a:spcAft>
                <a:spcPts val="0"/>
              </a:spcAft>
              <a:buClr>
                <a:srgbClr val="F8F5F2"/>
              </a:buClr>
              <a:buSzPts val="1500"/>
              <a:buFont typeface="Barlow Semi Condensed"/>
              <a:buChar char="•"/>
              <a:defRPr i="0" sz="1500" u="none" cap="none" strike="noStrike">
                <a:solidFill>
                  <a:srgbClr val="F8F5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indent="-323850" lvl="7" marL="3657600" marR="0" algn="l">
              <a:spcBef>
                <a:spcPts val="400"/>
              </a:spcBef>
              <a:spcAft>
                <a:spcPts val="0"/>
              </a:spcAft>
              <a:buClr>
                <a:srgbClr val="F8F5F2"/>
              </a:buClr>
              <a:buSzPts val="1500"/>
              <a:buFont typeface="Barlow Semi Condensed"/>
              <a:buChar char="•"/>
              <a:defRPr i="0" sz="1500" u="none" cap="none" strike="noStrike">
                <a:solidFill>
                  <a:srgbClr val="F8F5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indent="-323850" lvl="8" marL="4114800" marR="0" algn="l">
              <a:spcBef>
                <a:spcPts val="400"/>
              </a:spcBef>
              <a:spcAft>
                <a:spcPts val="0"/>
              </a:spcAft>
              <a:buClr>
                <a:srgbClr val="F8F5F2"/>
              </a:buClr>
              <a:buSzPts val="1500"/>
              <a:buFont typeface="Barlow Semi Condensed"/>
              <a:buChar char="•"/>
              <a:defRPr i="0" sz="1500" u="none" cap="none" strike="noStrike">
                <a:solidFill>
                  <a:srgbClr val="F8F5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bg>
      <p:bgPr>
        <a:solidFill>
          <a:srgbClr val="F8F5F2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" name="Google Shape;21;p4"/>
          <p:cNvSpPr txBox="1"/>
          <p:nvPr>
            <p:ph type="ctrTitle"/>
          </p:nvPr>
        </p:nvSpPr>
        <p:spPr>
          <a:xfrm>
            <a:off x="435625" y="1329900"/>
            <a:ext cx="65319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/>
        </p:txBody>
      </p:sp>
      <p:sp>
        <p:nvSpPr>
          <p:cNvPr id="22" name="Google Shape;22;p4"/>
          <p:cNvSpPr txBox="1"/>
          <p:nvPr>
            <p:ph idx="1" type="subTitle"/>
          </p:nvPr>
        </p:nvSpPr>
        <p:spPr>
          <a:xfrm>
            <a:off x="577850" y="437050"/>
            <a:ext cx="2723100" cy="6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>
              <a:spcBef>
                <a:spcPts val="640"/>
              </a:spcBef>
              <a:spcAft>
                <a:spcPts val="0"/>
              </a:spcAft>
              <a:buSzPts val="1500"/>
              <a:buNone/>
              <a:defRPr sz="1500"/>
            </a:lvl1pPr>
            <a:lvl2pPr lvl="1">
              <a:spcBef>
                <a:spcPts val="56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48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23" name="Google Shape;23;p4"/>
          <p:cNvSpPr/>
          <p:nvPr>
            <p:ph idx="2" type="pic"/>
          </p:nvPr>
        </p:nvSpPr>
        <p:spPr>
          <a:xfrm>
            <a:off x="612750" y="3304225"/>
            <a:ext cx="6315300" cy="4981200"/>
          </a:xfrm>
          <a:prstGeom prst="rect">
            <a:avLst/>
          </a:prstGeom>
          <a:noFill/>
          <a:ln>
            <a:noFill/>
          </a:ln>
        </p:spPr>
      </p:sp>
      <p:sp>
        <p:nvSpPr>
          <p:cNvPr id="24" name="Google Shape;24;p4"/>
          <p:cNvSpPr txBox="1"/>
          <p:nvPr>
            <p:ph idx="3" type="body"/>
          </p:nvPr>
        </p:nvSpPr>
        <p:spPr>
          <a:xfrm>
            <a:off x="612750" y="8542200"/>
            <a:ext cx="2856300" cy="16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marR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1500"/>
              <a:buFont typeface="Barlow Semi Condensed"/>
              <a:buChar char="•"/>
              <a:defRPr i="0" sz="1500" u="none" cap="none" strike="noStrike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indent="-323850" lvl="1" marL="914400" marR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1500"/>
              <a:buFont typeface="Barlow Semi Condensed"/>
              <a:buChar char="–"/>
              <a:defRPr i="0" sz="1500" u="none" cap="none" strike="noStrike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indent="-323850" lvl="2" marL="1371600" marR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1500"/>
              <a:buFont typeface="Barlow Semi Condensed"/>
              <a:buChar char="•"/>
              <a:defRPr i="0" sz="1500" u="none" cap="none" strike="noStrike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indent="-323850" lvl="3" marL="1828800" marR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1500"/>
              <a:buFont typeface="Barlow Semi Condensed"/>
              <a:buChar char="–"/>
              <a:defRPr i="0" sz="1500" u="none" cap="none" strike="noStrike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indent="-323850" lvl="4" marL="2286000" marR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1500"/>
              <a:buFont typeface="Barlow Semi Condensed"/>
              <a:buChar char="»"/>
              <a:defRPr i="0" sz="1500" u="none" cap="none" strike="noStrike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indent="-323850" lvl="5" marL="2743200" marR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1500"/>
              <a:buFont typeface="Barlow Semi Condensed"/>
              <a:buChar char="•"/>
              <a:defRPr i="0" sz="1500" u="none" cap="none" strike="noStrike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indent="-323850" lvl="6" marL="3200400" marR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1500"/>
              <a:buFont typeface="Barlow Semi Condensed"/>
              <a:buChar char="•"/>
              <a:defRPr i="0" sz="1500" u="none" cap="none" strike="noStrike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indent="-323850" lvl="7" marL="3657600" marR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1500"/>
              <a:buFont typeface="Barlow Semi Condensed"/>
              <a:buChar char="•"/>
              <a:defRPr i="0" sz="1500" u="none" cap="none" strike="noStrike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indent="-323850" lvl="8" marL="4114800" marR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1500"/>
              <a:buFont typeface="Barlow Semi Condensed"/>
              <a:buChar char="•"/>
              <a:defRPr i="0" sz="1500" u="none" cap="none" strike="noStrike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  <p:sp>
        <p:nvSpPr>
          <p:cNvPr id="25" name="Google Shape;25;p4"/>
          <p:cNvSpPr txBox="1"/>
          <p:nvPr>
            <p:ph idx="4" type="body"/>
          </p:nvPr>
        </p:nvSpPr>
        <p:spPr>
          <a:xfrm>
            <a:off x="4071750" y="8542200"/>
            <a:ext cx="2856300" cy="16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marR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1500"/>
              <a:buFont typeface="Barlow Semi Condensed"/>
              <a:buChar char="•"/>
              <a:defRPr i="0" sz="1500" u="none" cap="none" strike="noStrike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indent="-323850" lvl="1" marL="914400" marR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1500"/>
              <a:buFont typeface="Barlow Semi Condensed"/>
              <a:buChar char="–"/>
              <a:defRPr i="0" sz="1500" u="none" cap="none" strike="noStrike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indent="-323850" lvl="2" marL="1371600" marR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1500"/>
              <a:buFont typeface="Barlow Semi Condensed"/>
              <a:buChar char="•"/>
              <a:defRPr i="0" sz="1500" u="none" cap="none" strike="noStrike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indent="-323850" lvl="3" marL="1828800" marR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1500"/>
              <a:buFont typeface="Barlow Semi Condensed"/>
              <a:buChar char="–"/>
              <a:defRPr i="0" sz="1500" u="none" cap="none" strike="noStrike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indent="-323850" lvl="4" marL="2286000" marR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1500"/>
              <a:buFont typeface="Barlow Semi Condensed"/>
              <a:buChar char="»"/>
              <a:defRPr i="0" sz="1500" u="none" cap="none" strike="noStrike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indent="-323850" lvl="5" marL="2743200" marR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1500"/>
              <a:buFont typeface="Barlow Semi Condensed"/>
              <a:buChar char="•"/>
              <a:defRPr i="0" sz="1500" u="none" cap="none" strike="noStrike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indent="-323850" lvl="6" marL="3200400" marR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1500"/>
              <a:buFont typeface="Barlow Semi Condensed"/>
              <a:buChar char="•"/>
              <a:defRPr i="0" sz="1500" u="none" cap="none" strike="noStrike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indent="-323850" lvl="7" marL="3657600" marR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1500"/>
              <a:buFont typeface="Barlow Semi Condensed"/>
              <a:buChar char="•"/>
              <a:defRPr i="0" sz="1500" u="none" cap="none" strike="noStrike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indent="-323850" lvl="8" marL="4114800" marR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1500"/>
              <a:buFont typeface="Barlow Semi Condensed"/>
              <a:buChar char="•"/>
              <a:defRPr i="0" sz="1500" u="none" cap="none" strike="noStrike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/>
          <p:nvPr>
            <p:ph type="ctrTitle"/>
          </p:nvPr>
        </p:nvSpPr>
        <p:spPr>
          <a:xfrm>
            <a:off x="435625" y="1329900"/>
            <a:ext cx="65319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/>
        </p:txBody>
      </p:sp>
      <p:sp>
        <p:nvSpPr>
          <p:cNvPr id="28" name="Google Shape;28;p5"/>
          <p:cNvSpPr txBox="1"/>
          <p:nvPr>
            <p:ph idx="1" type="subTitle"/>
          </p:nvPr>
        </p:nvSpPr>
        <p:spPr>
          <a:xfrm>
            <a:off x="577850" y="437050"/>
            <a:ext cx="2723100" cy="6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>
              <a:spcBef>
                <a:spcPts val="640"/>
              </a:spcBef>
              <a:spcAft>
                <a:spcPts val="0"/>
              </a:spcAft>
              <a:buSzPts val="1500"/>
              <a:buNone/>
              <a:defRPr sz="1500"/>
            </a:lvl1pPr>
            <a:lvl2pPr lvl="1">
              <a:spcBef>
                <a:spcPts val="56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48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612750" y="3660000"/>
            <a:ext cx="6354900" cy="65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2000"/>
              <a:buFont typeface="Barlow Semi Condensed"/>
              <a:buChar char="•"/>
              <a:defRPr i="0" sz="2000" u="none" cap="none" strike="noStrike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indent="-355600" lvl="1" marL="914400" marR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2000"/>
              <a:buFont typeface="Barlow Semi Condensed"/>
              <a:buChar char="–"/>
              <a:defRPr i="0" sz="2000" u="none" cap="none" strike="noStrike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indent="-355600" lvl="2" marL="1371600" marR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2000"/>
              <a:buFont typeface="Barlow Semi Condensed"/>
              <a:buChar char="•"/>
              <a:defRPr i="0" sz="2000" u="none" cap="none" strike="noStrike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indent="-355600" lvl="3" marL="1828800" marR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2000"/>
              <a:buFont typeface="Barlow Semi Condensed"/>
              <a:buChar char="–"/>
              <a:defRPr i="0" u="none" cap="none" strike="noStrike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indent="-355600" lvl="4" marL="2286000" marR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2000"/>
              <a:buFont typeface="Barlow Semi Condensed"/>
              <a:buChar char="»"/>
              <a:defRPr i="0" u="none" cap="none" strike="noStrike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indent="-355600" lvl="5" marL="2743200" marR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2000"/>
              <a:buFont typeface="Barlow Semi Condensed"/>
              <a:buChar char="•"/>
              <a:defRPr i="0" u="none" cap="none" strike="noStrike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indent="-355600" lvl="6" marL="3200400" marR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2000"/>
              <a:buFont typeface="Barlow Semi Condensed"/>
              <a:buChar char="•"/>
              <a:defRPr i="0" u="none" cap="none" strike="noStrike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indent="-355600" lvl="7" marL="3657600" marR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2000"/>
              <a:buFont typeface="Barlow Semi Condensed"/>
              <a:buChar char="•"/>
              <a:defRPr i="0" u="none" cap="none" strike="noStrike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indent="-355600" lvl="8" marL="4114800" marR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2000"/>
              <a:buFont typeface="Barlow Semi Condensed"/>
              <a:buChar char="•"/>
              <a:defRPr i="0" u="none" cap="none" strike="noStrike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" name="Google Shape;32;p6"/>
          <p:cNvSpPr txBox="1"/>
          <p:nvPr>
            <p:ph type="ctrTitle"/>
          </p:nvPr>
        </p:nvSpPr>
        <p:spPr>
          <a:xfrm>
            <a:off x="435625" y="1329900"/>
            <a:ext cx="65319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/>
        </p:txBody>
      </p:sp>
      <p:sp>
        <p:nvSpPr>
          <p:cNvPr id="33" name="Google Shape;33;p6"/>
          <p:cNvSpPr txBox="1"/>
          <p:nvPr>
            <p:ph idx="1" type="subTitle"/>
          </p:nvPr>
        </p:nvSpPr>
        <p:spPr>
          <a:xfrm>
            <a:off x="577850" y="437050"/>
            <a:ext cx="2723100" cy="6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>
              <a:spcBef>
                <a:spcPts val="640"/>
              </a:spcBef>
              <a:spcAft>
                <a:spcPts val="0"/>
              </a:spcAft>
              <a:buSzPts val="1500"/>
              <a:buNone/>
              <a:defRPr sz="1500"/>
            </a:lvl1pPr>
            <a:lvl2pPr lvl="1">
              <a:spcBef>
                <a:spcPts val="56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48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2" type="body"/>
          </p:nvPr>
        </p:nvSpPr>
        <p:spPr>
          <a:xfrm>
            <a:off x="612750" y="3660000"/>
            <a:ext cx="2925300" cy="65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2000"/>
              <a:buFont typeface="Barlow Semi Condensed"/>
              <a:buChar char="•"/>
              <a:defRPr i="0" sz="2000" u="none" cap="none" strike="noStrike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indent="-355600" lvl="1" marL="914400" marR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2000"/>
              <a:buFont typeface="Barlow Semi Condensed"/>
              <a:buChar char="–"/>
              <a:defRPr i="0" sz="2000" u="none" cap="none" strike="noStrike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indent="-355600" lvl="2" marL="1371600" marR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2000"/>
              <a:buFont typeface="Barlow Semi Condensed"/>
              <a:buChar char="•"/>
              <a:defRPr i="0" sz="2000" u="none" cap="none" strike="noStrike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indent="-355600" lvl="3" marL="1828800" marR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2000"/>
              <a:buFont typeface="Barlow Semi Condensed"/>
              <a:buChar char="–"/>
              <a:defRPr i="0" u="none" cap="none" strike="noStrike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indent="-355600" lvl="4" marL="2286000" marR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2000"/>
              <a:buFont typeface="Barlow Semi Condensed"/>
              <a:buChar char="»"/>
              <a:defRPr i="0" u="none" cap="none" strike="noStrike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indent="-355600" lvl="5" marL="2743200" marR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2000"/>
              <a:buFont typeface="Barlow Semi Condensed"/>
              <a:buChar char="•"/>
              <a:defRPr i="0" u="none" cap="none" strike="noStrike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indent="-355600" lvl="6" marL="3200400" marR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2000"/>
              <a:buFont typeface="Barlow Semi Condensed"/>
              <a:buChar char="•"/>
              <a:defRPr i="0" u="none" cap="none" strike="noStrike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indent="-355600" lvl="7" marL="3657600" marR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2000"/>
              <a:buFont typeface="Barlow Semi Condensed"/>
              <a:buChar char="•"/>
              <a:defRPr i="0" u="none" cap="none" strike="noStrike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indent="-355600" lvl="8" marL="4114800" marR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2000"/>
              <a:buFont typeface="Barlow Semi Condensed"/>
              <a:buChar char="•"/>
              <a:defRPr i="0" u="none" cap="none" strike="noStrike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3" type="body"/>
          </p:nvPr>
        </p:nvSpPr>
        <p:spPr>
          <a:xfrm>
            <a:off x="3898050" y="3660000"/>
            <a:ext cx="2925300" cy="65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2000"/>
              <a:buFont typeface="Barlow Semi Condensed"/>
              <a:buChar char="•"/>
              <a:defRPr i="0" sz="2000" u="none" cap="none" strike="noStrike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indent="-355600" lvl="1" marL="914400" marR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2000"/>
              <a:buFont typeface="Barlow Semi Condensed"/>
              <a:buChar char="–"/>
              <a:defRPr i="0" sz="2000" u="none" cap="none" strike="noStrike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indent="-355600" lvl="2" marL="1371600" marR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2000"/>
              <a:buFont typeface="Barlow Semi Condensed"/>
              <a:buChar char="•"/>
              <a:defRPr i="0" sz="2000" u="none" cap="none" strike="noStrike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indent="-355600" lvl="3" marL="1828800" marR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2000"/>
              <a:buFont typeface="Barlow Semi Condensed"/>
              <a:buChar char="–"/>
              <a:defRPr i="0" u="none" cap="none" strike="noStrike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indent="-355600" lvl="4" marL="2286000" marR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2000"/>
              <a:buFont typeface="Barlow Semi Condensed"/>
              <a:buChar char="»"/>
              <a:defRPr i="0" u="none" cap="none" strike="noStrike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indent="-355600" lvl="5" marL="2743200" marR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2000"/>
              <a:buFont typeface="Barlow Semi Condensed"/>
              <a:buChar char="•"/>
              <a:defRPr i="0" u="none" cap="none" strike="noStrike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indent="-355600" lvl="6" marL="3200400" marR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2000"/>
              <a:buFont typeface="Barlow Semi Condensed"/>
              <a:buChar char="•"/>
              <a:defRPr i="0" u="none" cap="none" strike="noStrike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indent="-355600" lvl="7" marL="3657600" marR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2000"/>
              <a:buFont typeface="Barlow Semi Condensed"/>
              <a:buChar char="•"/>
              <a:defRPr i="0" u="none" cap="none" strike="noStrike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indent="-355600" lvl="8" marL="4114800" marR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2000"/>
              <a:buFont typeface="Barlow Semi Condensed"/>
              <a:buChar char="•"/>
              <a:defRPr i="0" u="none" cap="none" strike="noStrike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8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44" name="Google Shape;44;p8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45" name="Google Shape;45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9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51" name="Google Shape;51;p9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2" name="Google Shape;52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0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5F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>
              <a:spcBef>
                <a:spcPts val="0"/>
              </a:spcBef>
              <a:spcAft>
                <a:spcPts val="0"/>
              </a:spcAft>
              <a:buClr>
                <a:srgbClr val="4B3832"/>
              </a:buClr>
              <a:buSzPts val="4400"/>
              <a:buFont typeface="Barlow Semi Condensed"/>
              <a:buNone/>
              <a:defRPr b="1" i="0" sz="4400" u="none" cap="none" strike="noStrike">
                <a:solidFill>
                  <a:srgbClr val="4B383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832"/>
              </a:buClr>
              <a:buSzPts val="1400"/>
              <a:buFont typeface="Barlow Semi Condensed"/>
              <a:buNone/>
              <a:defRPr b="1" sz="1800">
                <a:solidFill>
                  <a:srgbClr val="4B383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832"/>
              </a:buClr>
              <a:buSzPts val="1400"/>
              <a:buFont typeface="Barlow Semi Condensed"/>
              <a:buNone/>
              <a:defRPr b="1" sz="1800">
                <a:solidFill>
                  <a:srgbClr val="4B383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832"/>
              </a:buClr>
              <a:buSzPts val="1400"/>
              <a:buFont typeface="Barlow Semi Condensed"/>
              <a:buNone/>
              <a:defRPr b="1" sz="1800">
                <a:solidFill>
                  <a:srgbClr val="4B383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832"/>
              </a:buClr>
              <a:buSzPts val="1400"/>
              <a:buFont typeface="Barlow Semi Condensed"/>
              <a:buNone/>
              <a:defRPr b="1" sz="1800">
                <a:solidFill>
                  <a:srgbClr val="4B383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832"/>
              </a:buClr>
              <a:buSzPts val="1400"/>
              <a:buFont typeface="Barlow Semi Condensed"/>
              <a:buNone/>
              <a:defRPr b="1" sz="1800">
                <a:solidFill>
                  <a:srgbClr val="4B383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832"/>
              </a:buClr>
              <a:buSzPts val="1400"/>
              <a:buFont typeface="Barlow Semi Condensed"/>
              <a:buNone/>
              <a:defRPr b="1" sz="1800">
                <a:solidFill>
                  <a:srgbClr val="4B383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832"/>
              </a:buClr>
              <a:buSzPts val="1400"/>
              <a:buFont typeface="Barlow Semi Condensed"/>
              <a:buNone/>
              <a:defRPr b="1" sz="1800">
                <a:solidFill>
                  <a:srgbClr val="4B383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832"/>
              </a:buClr>
              <a:buSzPts val="1400"/>
              <a:buFont typeface="Barlow Semi Condensed"/>
              <a:buNone/>
              <a:defRPr b="1" sz="1800">
                <a:solidFill>
                  <a:srgbClr val="4B383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4B3832"/>
              </a:buClr>
              <a:buSzPts val="3200"/>
              <a:buFont typeface="Barlow Semi Condensed"/>
              <a:buChar char="•"/>
              <a:defRPr i="0" sz="3200" u="none" cap="none" strike="noStrike">
                <a:solidFill>
                  <a:srgbClr val="4B383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4B3832"/>
              </a:buClr>
              <a:buSzPts val="2800"/>
              <a:buFont typeface="Barlow Semi Condensed"/>
              <a:buChar char="–"/>
              <a:defRPr i="0" sz="2800" u="none" cap="none" strike="noStrike">
                <a:solidFill>
                  <a:srgbClr val="4B383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4B3832"/>
              </a:buClr>
              <a:buSzPts val="2400"/>
              <a:buFont typeface="Barlow Semi Condensed"/>
              <a:buChar char="•"/>
              <a:defRPr i="0" sz="2400" u="none" cap="none" strike="noStrike">
                <a:solidFill>
                  <a:srgbClr val="4B383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4B3832"/>
              </a:buClr>
              <a:buSzPts val="2000"/>
              <a:buFont typeface="Barlow Semi Condensed"/>
              <a:buChar char="–"/>
              <a:defRPr i="0" sz="2000" u="none" cap="none" strike="noStrike">
                <a:solidFill>
                  <a:srgbClr val="4B383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4B3832"/>
              </a:buClr>
              <a:buSzPts val="2000"/>
              <a:buFont typeface="Barlow Semi Condensed"/>
              <a:buChar char="»"/>
              <a:defRPr i="0" sz="2000" u="none" cap="none" strike="noStrike">
                <a:solidFill>
                  <a:srgbClr val="4B383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rgbClr val="4B3832"/>
              </a:buClr>
              <a:buSzPts val="2000"/>
              <a:buFont typeface="Barlow Semi Condensed"/>
              <a:buChar char="•"/>
              <a:defRPr i="0" sz="2000" u="none" cap="none" strike="noStrike">
                <a:solidFill>
                  <a:srgbClr val="4B383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rgbClr val="4B3832"/>
              </a:buClr>
              <a:buSzPts val="2000"/>
              <a:buFont typeface="Barlow Semi Condensed"/>
              <a:buChar char="•"/>
              <a:defRPr i="0" sz="2000" u="none" cap="none" strike="noStrike">
                <a:solidFill>
                  <a:srgbClr val="4B383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rgbClr val="4B3832"/>
              </a:buClr>
              <a:buSzPts val="2000"/>
              <a:buFont typeface="Barlow Semi Condensed"/>
              <a:buChar char="•"/>
              <a:defRPr i="0" sz="2000" u="none" cap="none" strike="noStrike">
                <a:solidFill>
                  <a:srgbClr val="4B383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rgbClr val="4B3832"/>
              </a:buClr>
              <a:buSzPts val="2000"/>
              <a:buFont typeface="Barlow Semi Condensed"/>
              <a:buChar char="•"/>
              <a:defRPr i="0" sz="2000" u="none" cap="none" strike="noStrike">
                <a:solidFill>
                  <a:srgbClr val="4B383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7.jp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3.jpg"/></Relationships>
</file>

<file path=ppt/slides/_rels/slide13.xml.rels><?xml version="1.0" encoding="UTF-8" standalone="yes"?><Relationships xmlns="http://schemas.openxmlformats.org/package/2006/relationships"><Relationship Id="rId40" Type="http://schemas.openxmlformats.org/officeDocument/2006/relationships/image" Target="../media/image54.png"/><Relationship Id="rId20" Type="http://schemas.openxmlformats.org/officeDocument/2006/relationships/image" Target="../media/image31.png"/><Relationship Id="rId41" Type="http://schemas.openxmlformats.org/officeDocument/2006/relationships/image" Target="../media/image58.png"/><Relationship Id="rId22" Type="http://schemas.openxmlformats.org/officeDocument/2006/relationships/image" Target="../media/image46.png"/><Relationship Id="rId21" Type="http://schemas.openxmlformats.org/officeDocument/2006/relationships/image" Target="../media/image34.png"/><Relationship Id="rId24" Type="http://schemas.openxmlformats.org/officeDocument/2006/relationships/image" Target="../media/image39.png"/><Relationship Id="rId23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18.png"/><Relationship Id="rId26" Type="http://schemas.openxmlformats.org/officeDocument/2006/relationships/image" Target="../media/image38.png"/><Relationship Id="rId25" Type="http://schemas.openxmlformats.org/officeDocument/2006/relationships/image" Target="../media/image37.png"/><Relationship Id="rId28" Type="http://schemas.openxmlformats.org/officeDocument/2006/relationships/image" Target="../media/image43.png"/><Relationship Id="rId27" Type="http://schemas.openxmlformats.org/officeDocument/2006/relationships/image" Target="../media/image42.png"/><Relationship Id="rId5" Type="http://schemas.openxmlformats.org/officeDocument/2006/relationships/image" Target="../media/image11.png"/><Relationship Id="rId6" Type="http://schemas.openxmlformats.org/officeDocument/2006/relationships/image" Target="../media/image17.png"/><Relationship Id="rId29" Type="http://schemas.openxmlformats.org/officeDocument/2006/relationships/image" Target="../media/image57.png"/><Relationship Id="rId7" Type="http://schemas.openxmlformats.org/officeDocument/2006/relationships/image" Target="../media/image19.png"/><Relationship Id="rId8" Type="http://schemas.openxmlformats.org/officeDocument/2006/relationships/image" Target="../media/image22.png"/><Relationship Id="rId31" Type="http://schemas.openxmlformats.org/officeDocument/2006/relationships/image" Target="../media/image52.png"/><Relationship Id="rId30" Type="http://schemas.openxmlformats.org/officeDocument/2006/relationships/image" Target="../media/image40.png"/><Relationship Id="rId11" Type="http://schemas.openxmlformats.org/officeDocument/2006/relationships/image" Target="../media/image20.png"/><Relationship Id="rId33" Type="http://schemas.openxmlformats.org/officeDocument/2006/relationships/image" Target="../media/image56.png"/><Relationship Id="rId10" Type="http://schemas.openxmlformats.org/officeDocument/2006/relationships/image" Target="../media/image32.png"/><Relationship Id="rId32" Type="http://schemas.openxmlformats.org/officeDocument/2006/relationships/image" Target="../media/image44.png"/><Relationship Id="rId13" Type="http://schemas.openxmlformats.org/officeDocument/2006/relationships/image" Target="../media/image35.png"/><Relationship Id="rId35" Type="http://schemas.openxmlformats.org/officeDocument/2006/relationships/image" Target="../media/image47.png"/><Relationship Id="rId12" Type="http://schemas.openxmlformats.org/officeDocument/2006/relationships/image" Target="../media/image41.png"/><Relationship Id="rId34" Type="http://schemas.openxmlformats.org/officeDocument/2006/relationships/image" Target="../media/image55.png"/><Relationship Id="rId15" Type="http://schemas.openxmlformats.org/officeDocument/2006/relationships/image" Target="../media/image30.png"/><Relationship Id="rId37" Type="http://schemas.openxmlformats.org/officeDocument/2006/relationships/image" Target="../media/image51.png"/><Relationship Id="rId14" Type="http://schemas.openxmlformats.org/officeDocument/2006/relationships/image" Target="../media/image36.png"/><Relationship Id="rId36" Type="http://schemas.openxmlformats.org/officeDocument/2006/relationships/image" Target="../media/image48.png"/><Relationship Id="rId17" Type="http://schemas.openxmlformats.org/officeDocument/2006/relationships/image" Target="../media/image24.png"/><Relationship Id="rId39" Type="http://schemas.openxmlformats.org/officeDocument/2006/relationships/image" Target="../media/image50.png"/><Relationship Id="rId16" Type="http://schemas.openxmlformats.org/officeDocument/2006/relationships/image" Target="../media/image25.png"/><Relationship Id="rId38" Type="http://schemas.openxmlformats.org/officeDocument/2006/relationships/image" Target="../media/image53.png"/><Relationship Id="rId19" Type="http://schemas.openxmlformats.org/officeDocument/2006/relationships/image" Target="../media/image49.png"/><Relationship Id="rId18" Type="http://schemas.openxmlformats.org/officeDocument/2006/relationships/image" Target="../media/image2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13.png"/><Relationship Id="rId5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12.jpg"/><Relationship Id="rId5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9.jpg"/><Relationship Id="rId4" Type="http://schemas.openxmlformats.org/officeDocument/2006/relationships/image" Target="../media/image4.png"/><Relationship Id="rId5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6.jpg"/><Relationship Id="rId5" Type="http://schemas.openxmlformats.org/officeDocument/2006/relationships/image" Target="../media/image1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5F2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Google Shape;71;p12"/>
          <p:cNvCxnSpPr/>
          <p:nvPr/>
        </p:nvCxnSpPr>
        <p:spPr>
          <a:xfrm>
            <a:off x="3789525" y="9093283"/>
            <a:ext cx="0" cy="842717"/>
          </a:xfrm>
          <a:prstGeom prst="straightConnector1">
            <a:avLst/>
          </a:prstGeom>
          <a:noFill/>
          <a:ln cap="flat" cmpd="sng" w="19050">
            <a:solidFill>
              <a:srgbClr val="4B383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2" name="Google Shape;72;p12"/>
          <p:cNvSpPr/>
          <p:nvPr/>
        </p:nvSpPr>
        <p:spPr>
          <a:xfrm>
            <a:off x="756000" y="3443311"/>
            <a:ext cx="6048000" cy="5184183"/>
          </a:xfrm>
          <a:custGeom>
            <a:rect b="b" l="l" r="r" t="t"/>
            <a:pathLst>
              <a:path extrusionOk="0" h="1092879" w="1274980">
                <a:moveTo>
                  <a:pt x="0" y="0"/>
                </a:moveTo>
                <a:lnTo>
                  <a:pt x="1274980" y="0"/>
                </a:lnTo>
                <a:lnTo>
                  <a:pt x="1274980" y="1092879"/>
                </a:lnTo>
                <a:lnTo>
                  <a:pt x="0" y="1092879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27772" l="0" r="0" t="-27772"/>
            </a:stretch>
          </a:blipFill>
          <a:ln>
            <a:noFill/>
          </a:ln>
        </p:spPr>
      </p:sp>
      <p:grpSp>
        <p:nvGrpSpPr>
          <p:cNvPr id="73" name="Google Shape;73;p12"/>
          <p:cNvGrpSpPr/>
          <p:nvPr/>
        </p:nvGrpSpPr>
        <p:grpSpPr>
          <a:xfrm>
            <a:off x="756000" y="751495"/>
            <a:ext cx="1289602" cy="479100"/>
            <a:chOff x="0" y="0"/>
            <a:chExt cx="1719469" cy="638800"/>
          </a:xfrm>
        </p:grpSpPr>
        <p:sp>
          <p:nvSpPr>
            <p:cNvPr id="74" name="Google Shape;74;p12"/>
            <p:cNvSpPr txBox="1"/>
            <p:nvPr/>
          </p:nvSpPr>
          <p:spPr>
            <a:xfrm>
              <a:off x="907953" y="9525"/>
              <a:ext cx="811516" cy="6292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200" u="none" cap="none" strike="noStrike">
                  <a:solidFill>
                    <a:srgbClr val="4B3832"/>
                  </a:solidFill>
                  <a:latin typeface="Inter"/>
                  <a:ea typeface="Inter"/>
                  <a:cs typeface="Inter"/>
                  <a:sym typeface="Inter"/>
                </a:rPr>
                <a:t>KILI’S COFFEE HOUSE</a:t>
              </a:r>
              <a:endParaRPr/>
            </a:p>
          </p:txBody>
        </p:sp>
        <p:sp>
          <p:nvSpPr>
            <p:cNvPr id="75" name="Google Shape;75;p12"/>
            <p:cNvSpPr/>
            <p:nvPr/>
          </p:nvSpPr>
          <p:spPr>
            <a:xfrm>
              <a:off x="0" y="0"/>
              <a:ext cx="844568" cy="638800"/>
            </a:xfrm>
            <a:custGeom>
              <a:rect b="b" l="l" r="r" t="t"/>
              <a:pathLst>
                <a:path extrusionOk="0" h="638800" w="844568">
                  <a:moveTo>
                    <a:pt x="0" y="0"/>
                  </a:moveTo>
                  <a:lnTo>
                    <a:pt x="844568" y="0"/>
                  </a:lnTo>
                  <a:lnTo>
                    <a:pt x="844568" y="638800"/>
                  </a:lnTo>
                  <a:lnTo>
                    <a:pt x="0" y="6388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sp>
        <p:nvSpPr>
          <p:cNvPr id="76" name="Google Shape;76;p12"/>
          <p:cNvSpPr txBox="1"/>
          <p:nvPr/>
        </p:nvSpPr>
        <p:spPr>
          <a:xfrm>
            <a:off x="756000" y="1800325"/>
            <a:ext cx="6489000" cy="13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596" u="none" cap="none" strike="noStrike">
                <a:solidFill>
                  <a:srgbClr val="4B3832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rPr>
              <a:t>COFFEE SHOP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596" u="none" cap="none" strike="noStrike">
                <a:solidFill>
                  <a:srgbClr val="4B3832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rPr>
              <a:t>BUSINESS PLAN 2030</a:t>
            </a:r>
            <a:endParaRPr/>
          </a:p>
        </p:txBody>
      </p:sp>
      <p:sp>
        <p:nvSpPr>
          <p:cNvPr id="77" name="Google Shape;77;p12"/>
          <p:cNvSpPr txBox="1"/>
          <p:nvPr/>
        </p:nvSpPr>
        <p:spPr>
          <a:xfrm>
            <a:off x="3114343" y="884967"/>
            <a:ext cx="3689657" cy="2095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4B3832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SIMPLY GREAT COFFEE</a:t>
            </a:r>
            <a:endParaRPr/>
          </a:p>
        </p:txBody>
      </p:sp>
      <p:sp>
        <p:nvSpPr>
          <p:cNvPr id="78" name="Google Shape;78;p12"/>
          <p:cNvSpPr txBox="1"/>
          <p:nvPr/>
        </p:nvSpPr>
        <p:spPr>
          <a:xfrm>
            <a:off x="756000" y="9093283"/>
            <a:ext cx="2327728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00" u="none" cap="none" strike="noStrike">
                <a:solidFill>
                  <a:srgbClr val="4B3832"/>
                </a:solidFill>
                <a:latin typeface="Inter"/>
                <a:ea typeface="Inter"/>
                <a:cs typeface="Inter"/>
                <a:sym typeface="Inter"/>
              </a:rPr>
              <a:t>Prepared by:</a:t>
            </a:r>
            <a:endParaRPr/>
          </a:p>
        </p:txBody>
      </p:sp>
      <p:sp>
        <p:nvSpPr>
          <p:cNvPr id="79" name="Google Shape;79;p12"/>
          <p:cNvSpPr txBox="1"/>
          <p:nvPr/>
        </p:nvSpPr>
        <p:spPr>
          <a:xfrm>
            <a:off x="5141159" y="9092455"/>
            <a:ext cx="1662841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00" u="none" cap="none" strike="noStrike">
                <a:solidFill>
                  <a:srgbClr val="4B3832"/>
                </a:solidFill>
                <a:latin typeface="Inter"/>
                <a:ea typeface="Inter"/>
                <a:cs typeface="Inter"/>
                <a:sym typeface="Inter"/>
              </a:rPr>
              <a:t>123 Anywhere Street</a:t>
            </a:r>
            <a:endParaRPr/>
          </a:p>
        </p:txBody>
      </p:sp>
      <p:sp>
        <p:nvSpPr>
          <p:cNvPr id="80" name="Google Shape;80;p12"/>
          <p:cNvSpPr txBox="1"/>
          <p:nvPr/>
        </p:nvSpPr>
        <p:spPr>
          <a:xfrm>
            <a:off x="756000" y="9399497"/>
            <a:ext cx="2327728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00" u="none" cap="none" strike="noStrike">
                <a:solidFill>
                  <a:srgbClr val="4B3832"/>
                </a:solidFill>
                <a:latin typeface="Inter"/>
                <a:ea typeface="Inter"/>
                <a:cs typeface="Inter"/>
                <a:sym typeface="Inter"/>
              </a:rPr>
              <a:t>Andres Schafer</a:t>
            </a:r>
            <a:endParaRPr/>
          </a:p>
        </p:txBody>
      </p:sp>
      <p:sp>
        <p:nvSpPr>
          <p:cNvPr id="81" name="Google Shape;81;p12"/>
          <p:cNvSpPr txBox="1"/>
          <p:nvPr/>
        </p:nvSpPr>
        <p:spPr>
          <a:xfrm>
            <a:off x="5141159" y="9398668"/>
            <a:ext cx="1662841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00" u="none" cap="none" strike="noStrike">
                <a:solidFill>
                  <a:srgbClr val="4B3832"/>
                </a:solidFill>
                <a:latin typeface="Inter"/>
                <a:ea typeface="Inter"/>
                <a:cs typeface="Inter"/>
                <a:sym typeface="Inter"/>
              </a:rPr>
              <a:t>123-456-7890</a:t>
            </a:r>
            <a:endParaRPr/>
          </a:p>
        </p:txBody>
      </p:sp>
      <p:sp>
        <p:nvSpPr>
          <p:cNvPr id="82" name="Google Shape;82;p12"/>
          <p:cNvSpPr txBox="1"/>
          <p:nvPr/>
        </p:nvSpPr>
        <p:spPr>
          <a:xfrm>
            <a:off x="756000" y="9707367"/>
            <a:ext cx="2327728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00" u="none" cap="none" strike="noStrike">
                <a:solidFill>
                  <a:srgbClr val="4B3832"/>
                </a:solidFill>
                <a:latin typeface="Inter"/>
                <a:ea typeface="Inter"/>
                <a:cs typeface="Inter"/>
                <a:sym typeface="Inter"/>
              </a:rPr>
              <a:t>Edith Fernsby</a:t>
            </a:r>
            <a:endParaRPr/>
          </a:p>
        </p:txBody>
      </p:sp>
      <p:sp>
        <p:nvSpPr>
          <p:cNvPr id="83" name="Google Shape;83;p12"/>
          <p:cNvSpPr txBox="1"/>
          <p:nvPr/>
        </p:nvSpPr>
        <p:spPr>
          <a:xfrm>
            <a:off x="5141159" y="9706538"/>
            <a:ext cx="1662841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00" u="none" cap="none" strike="noStrike">
                <a:solidFill>
                  <a:srgbClr val="4B3832"/>
                </a:solidFill>
                <a:latin typeface="Inter"/>
                <a:ea typeface="Inter"/>
                <a:cs typeface="Inter"/>
                <a:sym typeface="Inter"/>
              </a:rPr>
              <a:t>reallygreatsite.com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5F2"/>
        </a:solid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1"/>
          <p:cNvSpPr txBox="1"/>
          <p:nvPr/>
        </p:nvSpPr>
        <p:spPr>
          <a:xfrm>
            <a:off x="756000" y="746475"/>
            <a:ext cx="4991270" cy="6476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9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196" u="none" cap="none" strike="noStrike">
                <a:solidFill>
                  <a:srgbClr val="4B3832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rPr>
              <a:t>FINANCIAL PLAN</a:t>
            </a:r>
            <a:endParaRPr/>
          </a:p>
        </p:txBody>
      </p:sp>
      <p:cxnSp>
        <p:nvCxnSpPr>
          <p:cNvPr id="241" name="Google Shape;241;p21"/>
          <p:cNvCxnSpPr/>
          <p:nvPr/>
        </p:nvCxnSpPr>
        <p:spPr>
          <a:xfrm>
            <a:off x="4532868" y="1071231"/>
            <a:ext cx="2271132" cy="0"/>
          </a:xfrm>
          <a:prstGeom prst="straightConnector1">
            <a:avLst/>
          </a:prstGeom>
          <a:noFill/>
          <a:ln cap="flat" cmpd="sng" w="19050">
            <a:solidFill>
              <a:srgbClr val="4B383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2" name="Google Shape;242;p21"/>
          <p:cNvSpPr txBox="1"/>
          <p:nvPr/>
        </p:nvSpPr>
        <p:spPr>
          <a:xfrm>
            <a:off x="756000" y="1484756"/>
            <a:ext cx="6048000" cy="3713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200" u="none" cap="none" strike="noStrike">
                <a:solidFill>
                  <a:srgbClr val="4B3832"/>
                </a:solidFill>
                <a:latin typeface="Inter"/>
                <a:ea typeface="Inter"/>
                <a:cs typeface="Inter"/>
                <a:sym typeface="Inter"/>
              </a:rPr>
              <a:t>Share the key numbers that show how your coffee shop will stay sustainable and grow over time.</a:t>
            </a:r>
            <a:endParaRPr/>
          </a:p>
        </p:txBody>
      </p:sp>
      <p:sp>
        <p:nvSpPr>
          <p:cNvPr id="243" name="Google Shape;243;p21"/>
          <p:cNvSpPr txBox="1"/>
          <p:nvPr/>
        </p:nvSpPr>
        <p:spPr>
          <a:xfrm>
            <a:off x="756000" y="2154071"/>
            <a:ext cx="3844461" cy="2667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4B3832"/>
                </a:solidFill>
                <a:latin typeface="Inter"/>
                <a:ea typeface="Inter"/>
                <a:cs typeface="Inter"/>
                <a:sym typeface="Inter"/>
              </a:rPr>
              <a:t>Monthly Operating Expenses</a:t>
            </a:r>
            <a:endParaRPr/>
          </a:p>
        </p:txBody>
      </p:sp>
      <p:sp>
        <p:nvSpPr>
          <p:cNvPr id="244" name="Google Shape;244;p21"/>
          <p:cNvSpPr txBox="1"/>
          <p:nvPr/>
        </p:nvSpPr>
        <p:spPr>
          <a:xfrm>
            <a:off x="756000" y="6077166"/>
            <a:ext cx="3844461" cy="2667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4B3832"/>
                </a:solidFill>
                <a:latin typeface="Inter"/>
                <a:ea typeface="Inter"/>
                <a:cs typeface="Inter"/>
                <a:sym typeface="Inter"/>
              </a:rPr>
              <a:t>3-Year Profit and Loss Projection</a:t>
            </a:r>
            <a:endParaRPr/>
          </a:p>
        </p:txBody>
      </p:sp>
      <p:graphicFrame>
        <p:nvGraphicFramePr>
          <p:cNvPr id="245" name="Google Shape;245;p21"/>
          <p:cNvGraphicFramePr/>
          <p:nvPr/>
        </p:nvGraphicFramePr>
        <p:xfrm>
          <a:off x="756000" y="263035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{1E2D60E6-9B28-4EDF-9F0C-DBA670C4EFAD}</a:tableStyleId>
              </a:tblPr>
              <a:tblGrid>
                <a:gridCol w="1894100"/>
                <a:gridCol w="4144375"/>
              </a:tblGrid>
              <a:tr h="506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99" u="none" cap="none" strike="noStrike">
                          <a:solidFill>
                            <a:srgbClr val="4B3832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Category</a:t>
                      </a:r>
                      <a:endParaRPr sz="1100" u="none" cap="none" strike="noStrike"/>
                    </a:p>
                  </a:txBody>
                  <a:tcPr marT="114300" marB="114300" marR="114300" marL="114300" anchor="ctr">
                    <a:lnL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99" u="none" cap="none" strike="noStrike">
                          <a:solidFill>
                            <a:srgbClr val="4B3832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Monthly Cost</a:t>
                      </a:r>
                      <a:endParaRPr sz="1100" u="none" cap="none" strike="noStrike"/>
                    </a:p>
                  </a:txBody>
                  <a:tcPr marT="114300" marB="114300" marR="114300" marL="114300" anchor="ctr">
                    <a:lnL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6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99" u="none" cap="none" strike="noStrike">
                          <a:solidFill>
                            <a:srgbClr val="4B3832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Rent</a:t>
                      </a:r>
                      <a:endParaRPr sz="1100" u="none" cap="none" strike="noStrike"/>
                    </a:p>
                  </a:txBody>
                  <a:tcPr marT="114300" marB="114300" marR="114300" marL="114300" anchor="ctr">
                    <a:lnL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99" u="none" cap="none" strike="noStrike">
                          <a:solidFill>
                            <a:srgbClr val="4B3832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$1,000</a:t>
                      </a:r>
                      <a:endParaRPr sz="1100" u="none" cap="none" strike="noStrike"/>
                    </a:p>
                  </a:txBody>
                  <a:tcPr marT="114300" marB="114300" marR="114300" marL="114300" anchor="ctr">
                    <a:lnL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6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99" u="none" cap="none" strike="noStrike">
                          <a:solidFill>
                            <a:srgbClr val="4B3832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Payroll</a:t>
                      </a:r>
                      <a:endParaRPr sz="1100" u="none" cap="none" strike="noStrike"/>
                    </a:p>
                  </a:txBody>
                  <a:tcPr marT="114300" marB="114300" marR="114300" marL="114300" anchor="ctr">
                    <a:lnL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99" u="none" cap="none" strike="noStrike">
                          <a:solidFill>
                            <a:srgbClr val="4B3832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$2,500</a:t>
                      </a:r>
                      <a:endParaRPr sz="1100" u="none" cap="none" strike="noStrike"/>
                    </a:p>
                  </a:txBody>
                  <a:tcPr marT="114300" marB="114300" marR="114300" marL="114300" anchor="ctr">
                    <a:lnL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6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99" u="none" cap="none" strike="noStrike">
                          <a:solidFill>
                            <a:srgbClr val="4B3832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Inventory</a:t>
                      </a:r>
                      <a:endParaRPr sz="1100" u="none" cap="none" strike="noStrike"/>
                    </a:p>
                  </a:txBody>
                  <a:tcPr marT="114300" marB="114300" marR="114300" marL="114300" anchor="ctr">
                    <a:lnL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99" u="none" cap="none" strike="noStrike">
                          <a:solidFill>
                            <a:srgbClr val="4B3832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$4,500</a:t>
                      </a:r>
                      <a:endParaRPr sz="1100" u="none" cap="none" strike="noStrike"/>
                    </a:p>
                  </a:txBody>
                  <a:tcPr marT="114300" marB="114300" marR="114300" marL="114300" anchor="ctr">
                    <a:lnL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6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99" u="none" cap="none" strike="noStrike">
                          <a:solidFill>
                            <a:srgbClr val="4B3832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Add item here</a:t>
                      </a:r>
                      <a:endParaRPr sz="1100" u="none" cap="none" strike="noStrike"/>
                    </a:p>
                  </a:txBody>
                  <a:tcPr marT="114300" marB="114300" marR="114300" marL="114300" anchor="ctr">
                    <a:lnL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99" u="none" cap="none" strike="noStrike">
                          <a:solidFill>
                            <a:srgbClr val="4B3832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$X,XXX</a:t>
                      </a:r>
                      <a:endParaRPr sz="1100" u="none" cap="none" strike="noStrike"/>
                    </a:p>
                  </a:txBody>
                  <a:tcPr marT="114300" marB="114300" marR="114300" marL="114300" anchor="ctr">
                    <a:lnL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6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99" u="none" cap="none" strike="noStrike">
                          <a:solidFill>
                            <a:srgbClr val="4B3832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Total</a:t>
                      </a:r>
                      <a:endParaRPr sz="1100" u="none" cap="none" strike="noStrike"/>
                    </a:p>
                  </a:txBody>
                  <a:tcPr marT="114300" marB="114300" marR="114300" marL="114300" anchor="ctr">
                    <a:lnL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99" u="none" cap="none" strike="noStrike">
                          <a:solidFill>
                            <a:srgbClr val="4B3832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$8,000</a:t>
                      </a:r>
                      <a:endParaRPr sz="1100" u="none" cap="none" strike="noStrike"/>
                    </a:p>
                  </a:txBody>
                  <a:tcPr marT="114300" marB="114300" marR="114300" marL="114300" anchor="ctr">
                    <a:lnL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246" name="Google Shape;246;p21"/>
          <p:cNvGraphicFramePr/>
          <p:nvPr/>
        </p:nvGraphicFramePr>
        <p:xfrm>
          <a:off x="764530" y="655344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{1E2D60E6-9B28-4EDF-9F0C-DBA670C4EFAD}</a:tableStyleId>
              </a:tblPr>
              <a:tblGrid>
                <a:gridCol w="2338825"/>
                <a:gridCol w="1355400"/>
                <a:gridCol w="1218650"/>
                <a:gridCol w="1107550"/>
              </a:tblGrid>
              <a:tr h="483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 u="none" cap="none" strike="noStrike">
                          <a:solidFill>
                            <a:srgbClr val="4B3832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Category</a:t>
                      </a:r>
                      <a:endParaRPr sz="1100" u="none" cap="none" strike="noStrike"/>
                    </a:p>
                  </a:txBody>
                  <a:tcPr marT="114300" marB="114300" marR="114300" marL="114300">
                    <a:lnL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 u="none" cap="none" strike="noStrike">
                          <a:solidFill>
                            <a:srgbClr val="4B3832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Year 1</a:t>
                      </a:r>
                      <a:endParaRPr sz="1100" u="none" cap="none" strike="noStrike"/>
                    </a:p>
                  </a:txBody>
                  <a:tcPr marT="114300" marB="114300" marR="114300" marL="114300">
                    <a:lnL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 u="none" cap="none" strike="noStrike">
                          <a:solidFill>
                            <a:srgbClr val="4B3832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Year 2</a:t>
                      </a:r>
                      <a:endParaRPr sz="1100" u="none" cap="none" strike="noStrike"/>
                    </a:p>
                  </a:txBody>
                  <a:tcPr marT="114300" marB="114300" marR="114300" marL="114300">
                    <a:lnL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 u="none" cap="none" strike="noStrike">
                          <a:solidFill>
                            <a:srgbClr val="4B3832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Year 3</a:t>
                      </a:r>
                      <a:endParaRPr sz="1100" u="none" cap="none" strike="noStrike"/>
                    </a:p>
                  </a:txBody>
                  <a:tcPr marT="114300" marB="114300" marR="114300" marL="114300">
                    <a:lnL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3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solidFill>
                            <a:srgbClr val="4B3832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Revenue</a:t>
                      </a:r>
                      <a:endParaRPr sz="1100" u="none" cap="none" strike="noStrike"/>
                    </a:p>
                  </a:txBody>
                  <a:tcPr marT="114300" marB="114300" marR="114300" marL="114300">
                    <a:lnL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solidFill>
                            <a:srgbClr val="4B3832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$285,000</a:t>
                      </a:r>
                      <a:endParaRPr sz="1100" u="none" cap="none" strike="noStrike"/>
                    </a:p>
                  </a:txBody>
                  <a:tcPr marT="114300" marB="114300" marR="114300" marL="114300">
                    <a:lnL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solidFill>
                            <a:srgbClr val="4B3832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$340,000</a:t>
                      </a:r>
                      <a:endParaRPr sz="1100" u="none" cap="none" strike="noStrike"/>
                    </a:p>
                  </a:txBody>
                  <a:tcPr marT="114300" marB="114300" marR="114300" marL="114300">
                    <a:lnL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solidFill>
                            <a:srgbClr val="4B3832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$420,000</a:t>
                      </a:r>
                      <a:endParaRPr sz="1100" u="none" cap="none" strike="noStrike"/>
                    </a:p>
                  </a:txBody>
                  <a:tcPr marT="114300" marB="114300" marR="114300" marL="114300">
                    <a:lnL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3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solidFill>
                            <a:srgbClr val="4B3832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Cost of goods sold (COGS)</a:t>
                      </a:r>
                      <a:endParaRPr sz="1100" u="none" cap="none" strike="noStrike"/>
                    </a:p>
                  </a:txBody>
                  <a:tcPr marT="114300" marB="114300" marR="114300" marL="114300">
                    <a:lnL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solidFill>
                            <a:srgbClr val="4B3832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$97,000</a:t>
                      </a:r>
                      <a:endParaRPr sz="1100" u="none" cap="none" strike="noStrike"/>
                    </a:p>
                  </a:txBody>
                  <a:tcPr marT="114300" marB="114300" marR="114300" marL="114300">
                    <a:lnL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solidFill>
                            <a:srgbClr val="4B3832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$100,000</a:t>
                      </a:r>
                      <a:endParaRPr sz="1100" u="none" cap="none" strike="noStrike"/>
                    </a:p>
                  </a:txBody>
                  <a:tcPr marT="114300" marB="114300" marR="114300" marL="114300">
                    <a:lnL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solidFill>
                            <a:srgbClr val="4B3832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$120,000</a:t>
                      </a:r>
                      <a:endParaRPr sz="1100" u="none" cap="none" strike="noStrike"/>
                    </a:p>
                  </a:txBody>
                  <a:tcPr marT="114300" marB="114300" marR="114300" marL="114300">
                    <a:lnL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3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 u="none" cap="none" strike="noStrike">
                          <a:solidFill>
                            <a:srgbClr val="4B3832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Gross profit</a:t>
                      </a:r>
                      <a:endParaRPr sz="1100" u="none" cap="none" strike="noStrike"/>
                    </a:p>
                  </a:txBody>
                  <a:tcPr marT="114300" marB="114300" marR="114300" marL="114300">
                    <a:lnL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 u="none" cap="none" strike="noStrike">
                          <a:solidFill>
                            <a:srgbClr val="4B3832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$188,000</a:t>
                      </a:r>
                      <a:endParaRPr sz="1100" u="none" cap="none" strike="noStrike"/>
                    </a:p>
                  </a:txBody>
                  <a:tcPr marT="114300" marB="114300" marR="114300" marL="114300">
                    <a:lnL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 u="none" cap="none" strike="noStrike">
                          <a:solidFill>
                            <a:srgbClr val="4B3832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$240,000</a:t>
                      </a:r>
                      <a:endParaRPr sz="1100" u="none" cap="none" strike="noStrike"/>
                    </a:p>
                  </a:txBody>
                  <a:tcPr marT="114300" marB="114300" marR="114300" marL="114300">
                    <a:lnL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 u="none" cap="none" strike="noStrike">
                          <a:solidFill>
                            <a:srgbClr val="4B3832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$300,000</a:t>
                      </a:r>
                      <a:endParaRPr sz="1100" u="none" cap="none" strike="noStrike"/>
                    </a:p>
                  </a:txBody>
                  <a:tcPr marT="114300" marB="114300" marR="114300" marL="114300">
                    <a:lnL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3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solidFill>
                            <a:srgbClr val="4B3832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Operating expenses</a:t>
                      </a:r>
                      <a:endParaRPr sz="1100" u="none" cap="none" strike="noStrike"/>
                    </a:p>
                  </a:txBody>
                  <a:tcPr marT="114300" marB="114300" marR="114300" marL="114300">
                    <a:lnL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solidFill>
                            <a:srgbClr val="4B3832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$196,000</a:t>
                      </a:r>
                      <a:endParaRPr sz="1100" u="none" cap="none" strike="noStrike"/>
                    </a:p>
                  </a:txBody>
                  <a:tcPr marT="114300" marB="114300" marR="114300" marL="114300">
                    <a:lnL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solidFill>
                            <a:srgbClr val="4B3832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$205,000</a:t>
                      </a:r>
                      <a:endParaRPr sz="1100" u="none" cap="none" strike="noStrike"/>
                    </a:p>
                  </a:txBody>
                  <a:tcPr marT="114300" marB="114300" marR="114300" marL="114300">
                    <a:lnL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solidFill>
                            <a:srgbClr val="4B3832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$215,000</a:t>
                      </a:r>
                      <a:endParaRPr sz="1100" u="none" cap="none" strike="noStrike"/>
                    </a:p>
                  </a:txBody>
                  <a:tcPr marT="114300" marB="114300" marR="114300" marL="114300">
                    <a:lnL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3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 u="none" cap="none" strike="noStrike">
                          <a:solidFill>
                            <a:srgbClr val="4B3832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Net profit</a:t>
                      </a:r>
                      <a:endParaRPr sz="1100" u="none" cap="none" strike="noStrike"/>
                    </a:p>
                  </a:txBody>
                  <a:tcPr marT="114300" marB="114300" marR="114300" marL="114300">
                    <a:lnL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 u="none" cap="none" strike="noStrike">
                          <a:solidFill>
                            <a:srgbClr val="4B3832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-$8,000</a:t>
                      </a:r>
                      <a:endParaRPr sz="1100" u="none" cap="none" strike="noStrike"/>
                    </a:p>
                  </a:txBody>
                  <a:tcPr marT="114300" marB="114300" marR="114300" marL="114300">
                    <a:lnL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 u="none" cap="none" strike="noStrike">
                          <a:solidFill>
                            <a:srgbClr val="4B3832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$35,000</a:t>
                      </a:r>
                      <a:endParaRPr sz="1100" u="none" cap="none" strike="noStrike"/>
                    </a:p>
                  </a:txBody>
                  <a:tcPr marT="114300" marB="114300" marR="114300" marL="114300">
                    <a:lnL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 u="none" cap="none" strike="noStrike">
                          <a:solidFill>
                            <a:srgbClr val="4B3832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$85,000</a:t>
                      </a:r>
                      <a:endParaRPr sz="1100" u="none" cap="none" strike="noStrike"/>
                    </a:p>
                  </a:txBody>
                  <a:tcPr marT="114300" marB="114300" marR="114300" marL="114300">
                    <a:lnL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3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 u="none" cap="none" strike="noStrike">
                          <a:solidFill>
                            <a:srgbClr val="4B3832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Profit margin</a:t>
                      </a:r>
                      <a:endParaRPr sz="1100" u="none" cap="none" strike="noStrike"/>
                    </a:p>
                  </a:txBody>
                  <a:tcPr marT="114300" marB="114300" marR="114300" marL="114300">
                    <a:lnL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 u="none" cap="none" strike="noStrike">
                          <a:solidFill>
                            <a:srgbClr val="4B3832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-3.8%</a:t>
                      </a:r>
                      <a:endParaRPr sz="1100" u="none" cap="none" strike="noStrike"/>
                    </a:p>
                  </a:txBody>
                  <a:tcPr marT="114300" marB="114300" marR="114300" marL="114300">
                    <a:lnL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 u="none" cap="none" strike="noStrike">
                          <a:solidFill>
                            <a:srgbClr val="4B3832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10.3%</a:t>
                      </a:r>
                      <a:endParaRPr sz="1100" u="none" cap="none" strike="noStrike"/>
                    </a:p>
                  </a:txBody>
                  <a:tcPr marT="114300" marB="114300" marR="114300" marL="114300">
                    <a:lnL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 u="none" cap="none" strike="noStrike">
                          <a:solidFill>
                            <a:srgbClr val="4B3832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20.2%</a:t>
                      </a:r>
                      <a:endParaRPr sz="1100" u="none" cap="none" strike="noStrike"/>
                    </a:p>
                  </a:txBody>
                  <a:tcPr marT="114300" marB="114300" marR="114300" marL="114300">
                    <a:lnL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5F2"/>
        </a:solidFill>
      </p:bgPr>
    </p:bg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2"/>
          <p:cNvSpPr txBox="1"/>
          <p:nvPr/>
        </p:nvSpPr>
        <p:spPr>
          <a:xfrm>
            <a:off x="756000" y="746475"/>
            <a:ext cx="5656157" cy="6476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196" u="none" cap="none" strike="noStrike">
                <a:solidFill>
                  <a:srgbClr val="4B3832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rPr>
              <a:t>GROWTH &amp; EXIT STRATEGY</a:t>
            </a:r>
            <a:endParaRPr/>
          </a:p>
        </p:txBody>
      </p:sp>
      <p:sp>
        <p:nvSpPr>
          <p:cNvPr id="252" name="Google Shape;252;p22"/>
          <p:cNvSpPr txBox="1"/>
          <p:nvPr/>
        </p:nvSpPr>
        <p:spPr>
          <a:xfrm>
            <a:off x="756000" y="1484756"/>
            <a:ext cx="6048000" cy="3713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200" u="none" cap="none" strike="noStrike">
                <a:solidFill>
                  <a:srgbClr val="4B3832"/>
                </a:solidFill>
                <a:latin typeface="Inter"/>
                <a:ea typeface="Inter"/>
                <a:cs typeface="Inter"/>
                <a:sym typeface="Inter"/>
              </a:rPr>
              <a:t>Outline your long-term vision, including how the business will grow, evolve, or eventually transition.</a:t>
            </a:r>
            <a:endParaRPr/>
          </a:p>
        </p:txBody>
      </p:sp>
      <p:sp>
        <p:nvSpPr>
          <p:cNvPr id="253" name="Google Shape;253;p22"/>
          <p:cNvSpPr txBox="1"/>
          <p:nvPr/>
        </p:nvSpPr>
        <p:spPr>
          <a:xfrm>
            <a:off x="756000" y="4823974"/>
            <a:ext cx="3844461" cy="2667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4B3832"/>
                </a:solidFill>
                <a:latin typeface="Inter"/>
                <a:ea typeface="Inter"/>
                <a:cs typeface="Inter"/>
                <a:sym typeface="Inter"/>
              </a:rPr>
              <a:t>Milestones</a:t>
            </a:r>
            <a:endParaRPr/>
          </a:p>
        </p:txBody>
      </p:sp>
      <p:sp>
        <p:nvSpPr>
          <p:cNvPr id="254" name="Google Shape;254;p22"/>
          <p:cNvSpPr/>
          <p:nvPr/>
        </p:nvSpPr>
        <p:spPr>
          <a:xfrm>
            <a:off x="756000" y="5433146"/>
            <a:ext cx="114608" cy="114608"/>
          </a:xfrm>
          <a:custGeom>
            <a:rect b="b" l="l" r="r" t="t"/>
            <a:pathLst>
              <a:path extrusionOk="0" h="6350000" w="635000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rgbClr val="4B38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22"/>
          <p:cNvSpPr/>
          <p:nvPr/>
        </p:nvSpPr>
        <p:spPr>
          <a:xfrm>
            <a:off x="2272865" y="5429776"/>
            <a:ext cx="114608" cy="114608"/>
          </a:xfrm>
          <a:custGeom>
            <a:rect b="b" l="l" r="r" t="t"/>
            <a:pathLst>
              <a:path extrusionOk="0" h="6350000" w="635000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rgbClr val="4B38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22"/>
          <p:cNvSpPr/>
          <p:nvPr/>
        </p:nvSpPr>
        <p:spPr>
          <a:xfrm>
            <a:off x="3790548" y="5426405"/>
            <a:ext cx="114608" cy="114608"/>
          </a:xfrm>
          <a:custGeom>
            <a:rect b="b" l="l" r="r" t="t"/>
            <a:pathLst>
              <a:path extrusionOk="0" h="6350000" w="635000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rgbClr val="4B38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57" name="Google Shape;257;p22"/>
          <p:cNvCxnSpPr/>
          <p:nvPr/>
        </p:nvCxnSpPr>
        <p:spPr>
          <a:xfrm flipH="1" rot="10800000">
            <a:off x="870608" y="5487079"/>
            <a:ext cx="1402258" cy="3371"/>
          </a:xfrm>
          <a:prstGeom prst="straightConnector1">
            <a:avLst/>
          </a:prstGeom>
          <a:noFill/>
          <a:ln cap="flat" cmpd="sng" w="9525">
            <a:solidFill>
              <a:srgbClr val="4B383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8" name="Google Shape;258;p22"/>
          <p:cNvCxnSpPr/>
          <p:nvPr/>
        </p:nvCxnSpPr>
        <p:spPr>
          <a:xfrm flipH="1" rot="10800000">
            <a:off x="2387473" y="5483709"/>
            <a:ext cx="1403075" cy="3371"/>
          </a:xfrm>
          <a:prstGeom prst="straightConnector1">
            <a:avLst/>
          </a:prstGeom>
          <a:noFill/>
          <a:ln cap="flat" cmpd="sng" w="9525">
            <a:solidFill>
              <a:srgbClr val="4B383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9" name="Google Shape;259;p22"/>
          <p:cNvCxnSpPr/>
          <p:nvPr/>
        </p:nvCxnSpPr>
        <p:spPr>
          <a:xfrm flipH="1" rot="10800000">
            <a:off x="3905155" y="5480338"/>
            <a:ext cx="1344954" cy="3371"/>
          </a:xfrm>
          <a:prstGeom prst="straightConnector1">
            <a:avLst/>
          </a:prstGeom>
          <a:noFill/>
          <a:ln cap="flat" cmpd="sng" w="9525">
            <a:solidFill>
              <a:srgbClr val="4B383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0" name="Google Shape;260;p22"/>
          <p:cNvSpPr/>
          <p:nvPr/>
        </p:nvSpPr>
        <p:spPr>
          <a:xfrm>
            <a:off x="5250109" y="5423034"/>
            <a:ext cx="114608" cy="114608"/>
          </a:xfrm>
          <a:custGeom>
            <a:rect b="b" l="l" r="r" t="t"/>
            <a:pathLst>
              <a:path extrusionOk="0" h="6350000" w="635000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rgbClr val="4B38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61" name="Google Shape;261;p22"/>
          <p:cNvCxnSpPr/>
          <p:nvPr/>
        </p:nvCxnSpPr>
        <p:spPr>
          <a:xfrm>
            <a:off x="5364717" y="5480338"/>
            <a:ext cx="1387027" cy="0"/>
          </a:xfrm>
          <a:prstGeom prst="straightConnector1">
            <a:avLst/>
          </a:prstGeom>
          <a:noFill/>
          <a:ln cap="flat" cmpd="sng" w="9525">
            <a:solidFill>
              <a:srgbClr val="4B383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2" name="Google Shape;262;p22"/>
          <p:cNvSpPr txBox="1"/>
          <p:nvPr/>
        </p:nvSpPr>
        <p:spPr>
          <a:xfrm>
            <a:off x="758199" y="5677392"/>
            <a:ext cx="1190817" cy="5522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4B3832"/>
                </a:solidFill>
                <a:latin typeface="Inter"/>
                <a:ea typeface="Inter"/>
                <a:cs typeface="Inter"/>
                <a:sym typeface="Inter"/>
              </a:rPr>
              <a:t>Reach an average of 75 daily customers</a:t>
            </a:r>
            <a:endParaRPr/>
          </a:p>
        </p:txBody>
      </p:sp>
      <p:sp>
        <p:nvSpPr>
          <p:cNvPr id="263" name="Google Shape;263;p22"/>
          <p:cNvSpPr txBox="1"/>
          <p:nvPr/>
        </p:nvSpPr>
        <p:spPr>
          <a:xfrm>
            <a:off x="2266356" y="5696783"/>
            <a:ext cx="1190817" cy="5522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4B3832"/>
                </a:solidFill>
                <a:latin typeface="Inter"/>
                <a:ea typeface="Inter"/>
                <a:cs typeface="Inter"/>
                <a:sym typeface="Inter"/>
              </a:rPr>
              <a:t>Launch Kili’s Coffee Rewards App</a:t>
            </a:r>
            <a:endParaRPr/>
          </a:p>
        </p:txBody>
      </p:sp>
      <p:sp>
        <p:nvSpPr>
          <p:cNvPr id="264" name="Google Shape;264;p22"/>
          <p:cNvSpPr txBox="1"/>
          <p:nvPr/>
        </p:nvSpPr>
        <p:spPr>
          <a:xfrm>
            <a:off x="5250109" y="5696783"/>
            <a:ext cx="1443514" cy="733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4B3832"/>
                </a:solidFill>
                <a:latin typeface="Inter"/>
                <a:ea typeface="Inter"/>
                <a:cs typeface="Inter"/>
                <a:sym typeface="Inter"/>
              </a:rPr>
              <a:t>Introduce a subscription model for monthly coffee bean deliveries</a:t>
            </a:r>
            <a:endParaRPr/>
          </a:p>
        </p:txBody>
      </p:sp>
      <p:sp>
        <p:nvSpPr>
          <p:cNvPr id="265" name="Google Shape;265;p22"/>
          <p:cNvSpPr txBox="1"/>
          <p:nvPr/>
        </p:nvSpPr>
        <p:spPr>
          <a:xfrm>
            <a:off x="3771498" y="5696783"/>
            <a:ext cx="1287718" cy="3713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4B3832"/>
                </a:solidFill>
                <a:latin typeface="Inter"/>
                <a:ea typeface="Inter"/>
                <a:cs typeface="Inter"/>
                <a:sym typeface="Inter"/>
              </a:rPr>
              <a:t>Explore opening a second location</a:t>
            </a:r>
            <a:endParaRPr/>
          </a:p>
        </p:txBody>
      </p:sp>
      <p:sp>
        <p:nvSpPr>
          <p:cNvPr id="266" name="Google Shape;266;p22"/>
          <p:cNvSpPr txBox="1"/>
          <p:nvPr/>
        </p:nvSpPr>
        <p:spPr>
          <a:xfrm>
            <a:off x="758199" y="5185957"/>
            <a:ext cx="1190817" cy="1904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4B3832"/>
                </a:solidFill>
                <a:latin typeface="Inter"/>
                <a:ea typeface="Inter"/>
                <a:cs typeface="Inter"/>
                <a:sym typeface="Inter"/>
              </a:rPr>
              <a:t>Month 3</a:t>
            </a:r>
            <a:endParaRPr/>
          </a:p>
        </p:txBody>
      </p:sp>
      <p:sp>
        <p:nvSpPr>
          <p:cNvPr id="267" name="Google Shape;267;p22"/>
          <p:cNvSpPr txBox="1"/>
          <p:nvPr/>
        </p:nvSpPr>
        <p:spPr>
          <a:xfrm>
            <a:off x="2272865" y="5191651"/>
            <a:ext cx="1190817" cy="1904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4B3832"/>
                </a:solidFill>
                <a:latin typeface="Inter"/>
                <a:ea typeface="Inter"/>
                <a:cs typeface="Inter"/>
                <a:sym typeface="Inter"/>
              </a:rPr>
              <a:t>Month 6</a:t>
            </a:r>
            <a:endParaRPr/>
          </a:p>
        </p:txBody>
      </p:sp>
      <p:sp>
        <p:nvSpPr>
          <p:cNvPr id="268" name="Google Shape;268;p22"/>
          <p:cNvSpPr txBox="1"/>
          <p:nvPr/>
        </p:nvSpPr>
        <p:spPr>
          <a:xfrm>
            <a:off x="3787532" y="5185957"/>
            <a:ext cx="1190817" cy="1904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4B3832"/>
                </a:solidFill>
                <a:latin typeface="Inter"/>
                <a:ea typeface="Inter"/>
                <a:cs typeface="Inter"/>
                <a:sym typeface="Inter"/>
              </a:rPr>
              <a:t>Year 2</a:t>
            </a:r>
            <a:endParaRPr/>
          </a:p>
        </p:txBody>
      </p:sp>
      <p:sp>
        <p:nvSpPr>
          <p:cNvPr id="269" name="Google Shape;269;p22"/>
          <p:cNvSpPr txBox="1"/>
          <p:nvPr/>
        </p:nvSpPr>
        <p:spPr>
          <a:xfrm>
            <a:off x="5250109" y="5191651"/>
            <a:ext cx="1190817" cy="1904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4B3832"/>
                </a:solidFill>
                <a:latin typeface="Inter"/>
                <a:ea typeface="Inter"/>
                <a:cs typeface="Inter"/>
                <a:sym typeface="Inter"/>
              </a:rPr>
              <a:t>Year 3</a:t>
            </a:r>
            <a:endParaRPr/>
          </a:p>
        </p:txBody>
      </p:sp>
      <p:sp>
        <p:nvSpPr>
          <p:cNvPr id="270" name="Google Shape;270;p22"/>
          <p:cNvSpPr txBox="1"/>
          <p:nvPr/>
        </p:nvSpPr>
        <p:spPr>
          <a:xfrm>
            <a:off x="756000" y="6829454"/>
            <a:ext cx="3844461" cy="2667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4B3832"/>
                </a:solidFill>
                <a:latin typeface="Inter"/>
                <a:ea typeface="Inter"/>
                <a:cs typeface="Inter"/>
                <a:sym typeface="Inter"/>
              </a:rPr>
              <a:t>Expansion Options</a:t>
            </a:r>
            <a:endParaRPr/>
          </a:p>
        </p:txBody>
      </p:sp>
      <p:sp>
        <p:nvSpPr>
          <p:cNvPr id="271" name="Google Shape;271;p22"/>
          <p:cNvSpPr txBox="1"/>
          <p:nvPr/>
        </p:nvSpPr>
        <p:spPr>
          <a:xfrm>
            <a:off x="756000" y="7193342"/>
            <a:ext cx="5027838" cy="1904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4B3832"/>
                </a:solidFill>
                <a:latin typeface="Inter"/>
                <a:ea typeface="Inter"/>
                <a:cs typeface="Inter"/>
                <a:sym typeface="Inter"/>
              </a:rPr>
              <a:t>Open additional locations in similar high-foot-traffic neighborhoods</a:t>
            </a:r>
            <a:endParaRPr/>
          </a:p>
        </p:txBody>
      </p:sp>
      <p:sp>
        <p:nvSpPr>
          <p:cNvPr id="272" name="Google Shape;272;p22"/>
          <p:cNvSpPr txBox="1"/>
          <p:nvPr/>
        </p:nvSpPr>
        <p:spPr>
          <a:xfrm>
            <a:off x="756000" y="9019860"/>
            <a:ext cx="3844461" cy="2667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4B3832"/>
                </a:solidFill>
                <a:latin typeface="Inter"/>
                <a:ea typeface="Inter"/>
                <a:cs typeface="Inter"/>
                <a:sym typeface="Inter"/>
              </a:rPr>
              <a:t>Exit Strategy</a:t>
            </a:r>
            <a:endParaRPr/>
          </a:p>
        </p:txBody>
      </p:sp>
      <p:sp>
        <p:nvSpPr>
          <p:cNvPr id="273" name="Google Shape;273;p22"/>
          <p:cNvSpPr txBox="1"/>
          <p:nvPr/>
        </p:nvSpPr>
        <p:spPr>
          <a:xfrm>
            <a:off x="756000" y="9383748"/>
            <a:ext cx="6173789" cy="5522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29539" lvl="1" marL="259080" marR="0" rtl="0" algn="l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Clr>
                <a:srgbClr val="4B3832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rgbClr val="4B3832"/>
                </a:solidFill>
                <a:latin typeface="Inter"/>
                <a:ea typeface="Inter"/>
                <a:cs typeface="Inter"/>
                <a:sym typeface="Inter"/>
              </a:rPr>
              <a:t>Sell to a regional chain or private equity firm aligned with the brand’s values</a:t>
            </a:r>
            <a:endParaRPr/>
          </a:p>
          <a:p>
            <a:pPr indent="-129539" lvl="1" marL="259080" marR="0" rtl="0" algn="l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Clr>
                <a:srgbClr val="4B3832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rgbClr val="4B3832"/>
                </a:solidFill>
                <a:latin typeface="Inter"/>
                <a:ea typeface="Inter"/>
                <a:cs typeface="Inter"/>
                <a:sym typeface="Inter"/>
              </a:rPr>
              <a:t>Transition to a franchise model after refining operations and branding</a:t>
            </a:r>
            <a:endParaRPr/>
          </a:p>
          <a:p>
            <a:pPr indent="-129539" lvl="1" marL="259080" marR="0" rtl="0" algn="l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Clr>
                <a:srgbClr val="4B3832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rgbClr val="4B3832"/>
                </a:solidFill>
                <a:latin typeface="Inter"/>
                <a:ea typeface="Inter"/>
                <a:cs typeface="Inter"/>
                <a:sym typeface="Inter"/>
              </a:rPr>
              <a:t>Owner exits after training internal management to continue operations seamlessly</a:t>
            </a:r>
            <a:endParaRPr/>
          </a:p>
        </p:txBody>
      </p:sp>
      <p:grpSp>
        <p:nvGrpSpPr>
          <p:cNvPr id="274" name="Google Shape;274;p22"/>
          <p:cNvGrpSpPr/>
          <p:nvPr/>
        </p:nvGrpSpPr>
        <p:grpSpPr>
          <a:xfrm>
            <a:off x="1501303" y="7583801"/>
            <a:ext cx="470458" cy="470458"/>
            <a:chOff x="0" y="0"/>
            <a:chExt cx="812800" cy="812800"/>
          </a:xfrm>
        </p:grpSpPr>
        <p:sp>
          <p:nvSpPr>
            <p:cNvPr id="275" name="Google Shape;275;p2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4B383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22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200" u="none" cap="none" strike="noStrike">
                  <a:solidFill>
                    <a:srgbClr val="4B3832"/>
                  </a:solidFill>
                  <a:latin typeface="Inter"/>
                  <a:ea typeface="Inter"/>
                  <a:cs typeface="Inter"/>
                  <a:sym typeface="Inter"/>
                </a:rPr>
                <a:t>1</a:t>
              </a:r>
              <a:endParaRPr/>
            </a:p>
          </p:txBody>
        </p:sp>
      </p:grpSp>
      <p:grpSp>
        <p:nvGrpSpPr>
          <p:cNvPr id="277" name="Google Shape;277;p22"/>
          <p:cNvGrpSpPr/>
          <p:nvPr/>
        </p:nvGrpSpPr>
        <p:grpSpPr>
          <a:xfrm>
            <a:off x="3544494" y="7583801"/>
            <a:ext cx="470458" cy="470458"/>
            <a:chOff x="0" y="0"/>
            <a:chExt cx="812800" cy="812800"/>
          </a:xfrm>
        </p:grpSpPr>
        <p:sp>
          <p:nvSpPr>
            <p:cNvPr id="278" name="Google Shape;278;p2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4B383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22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200" u="none" cap="none" strike="noStrike">
                  <a:solidFill>
                    <a:srgbClr val="4B3832"/>
                  </a:solidFill>
                  <a:latin typeface="Inter"/>
                  <a:ea typeface="Inter"/>
                  <a:cs typeface="Inter"/>
                  <a:sym typeface="Inter"/>
                </a:rPr>
                <a:t>2</a:t>
              </a:r>
              <a:endParaRPr/>
            </a:p>
          </p:txBody>
        </p:sp>
      </p:grpSp>
      <p:grpSp>
        <p:nvGrpSpPr>
          <p:cNvPr id="280" name="Google Shape;280;p22"/>
          <p:cNvGrpSpPr/>
          <p:nvPr/>
        </p:nvGrpSpPr>
        <p:grpSpPr>
          <a:xfrm>
            <a:off x="5588239" y="7583801"/>
            <a:ext cx="470458" cy="470458"/>
            <a:chOff x="0" y="0"/>
            <a:chExt cx="812800" cy="812800"/>
          </a:xfrm>
        </p:grpSpPr>
        <p:sp>
          <p:nvSpPr>
            <p:cNvPr id="281" name="Google Shape;281;p2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4B383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22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200" u="none" cap="none" strike="noStrike">
                  <a:solidFill>
                    <a:srgbClr val="4B3832"/>
                  </a:solidFill>
                  <a:latin typeface="Inter"/>
                  <a:ea typeface="Inter"/>
                  <a:cs typeface="Inter"/>
                  <a:sym typeface="Inter"/>
                </a:rPr>
                <a:t>3</a:t>
              </a:r>
              <a:endParaRPr/>
            </a:p>
          </p:txBody>
        </p:sp>
      </p:grpSp>
      <p:sp>
        <p:nvSpPr>
          <p:cNvPr id="283" name="Google Shape;283;p22"/>
          <p:cNvSpPr txBox="1"/>
          <p:nvPr/>
        </p:nvSpPr>
        <p:spPr>
          <a:xfrm>
            <a:off x="935699" y="8191185"/>
            <a:ext cx="1601665" cy="428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" u="none" cap="none" strike="noStrike">
                <a:solidFill>
                  <a:srgbClr val="4B3832"/>
                </a:solidFill>
                <a:latin typeface="Inter"/>
                <a:ea typeface="Inter"/>
                <a:cs typeface="Inter"/>
                <a:sym typeface="Inter"/>
              </a:rPr>
              <a:t>Open additional locations in similar high-foot-traffic neighborhoods</a:t>
            </a:r>
            <a:endParaRPr/>
          </a:p>
        </p:txBody>
      </p:sp>
      <p:sp>
        <p:nvSpPr>
          <p:cNvPr id="284" name="Google Shape;284;p22"/>
          <p:cNvSpPr txBox="1"/>
          <p:nvPr/>
        </p:nvSpPr>
        <p:spPr>
          <a:xfrm>
            <a:off x="2958985" y="8191185"/>
            <a:ext cx="1641476" cy="428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" u="none" cap="none" strike="noStrike">
                <a:solidFill>
                  <a:srgbClr val="4B3832"/>
                </a:solidFill>
                <a:latin typeface="Inter"/>
                <a:ea typeface="Inter"/>
                <a:cs typeface="Inter"/>
                <a:sym typeface="Inter"/>
              </a:rPr>
              <a:t>Sell branded beans, mugs, and merch online and through boutique retailers</a:t>
            </a:r>
            <a:endParaRPr/>
          </a:p>
        </p:txBody>
      </p:sp>
      <p:sp>
        <p:nvSpPr>
          <p:cNvPr id="285" name="Google Shape;285;p22"/>
          <p:cNvSpPr txBox="1"/>
          <p:nvPr/>
        </p:nvSpPr>
        <p:spPr>
          <a:xfrm>
            <a:off x="4953314" y="8191185"/>
            <a:ext cx="1740309" cy="428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" u="none" cap="none" strike="noStrike">
                <a:solidFill>
                  <a:srgbClr val="4B3832"/>
                </a:solidFill>
                <a:latin typeface="Inter"/>
                <a:ea typeface="Inter"/>
                <a:cs typeface="Inter"/>
                <a:sym typeface="Inter"/>
              </a:rPr>
              <a:t>Host barista workshops and community brewing classes to build local engagement</a:t>
            </a:r>
            <a:endParaRPr/>
          </a:p>
        </p:txBody>
      </p:sp>
      <p:sp>
        <p:nvSpPr>
          <p:cNvPr id="286" name="Google Shape;286;p22"/>
          <p:cNvSpPr/>
          <p:nvPr/>
        </p:nvSpPr>
        <p:spPr>
          <a:xfrm>
            <a:off x="756000" y="2223701"/>
            <a:ext cx="6048000" cy="2232671"/>
          </a:xfrm>
          <a:custGeom>
            <a:rect b="b" l="l" r="r" t="t"/>
            <a:pathLst>
              <a:path extrusionOk="0" h="470670" w="1274980">
                <a:moveTo>
                  <a:pt x="0" y="0"/>
                </a:moveTo>
                <a:lnTo>
                  <a:pt x="1274980" y="0"/>
                </a:lnTo>
                <a:lnTo>
                  <a:pt x="1274980" y="470670"/>
                </a:lnTo>
                <a:lnTo>
                  <a:pt x="0" y="47067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49455" l="0" r="0" t="-257081"/>
            </a:stretch>
          </a:blipFill>
          <a:ln>
            <a:noFill/>
          </a:ln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B3832"/>
        </a:solidFill>
      </p:bgPr>
    </p:bg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3"/>
          <p:cNvSpPr txBox="1"/>
          <p:nvPr/>
        </p:nvSpPr>
        <p:spPr>
          <a:xfrm>
            <a:off x="756000" y="832200"/>
            <a:ext cx="4991270" cy="5542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196" u="none" cap="none" strike="noStrike">
                <a:solidFill>
                  <a:srgbClr val="FFFFFF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rPr>
              <a:t>APPENDIX</a:t>
            </a:r>
            <a:endParaRPr/>
          </a:p>
        </p:txBody>
      </p:sp>
      <p:sp>
        <p:nvSpPr>
          <p:cNvPr id="292" name="Google Shape;292;p23"/>
          <p:cNvSpPr/>
          <p:nvPr/>
        </p:nvSpPr>
        <p:spPr>
          <a:xfrm>
            <a:off x="756000" y="7508839"/>
            <a:ext cx="6048000" cy="2427166"/>
          </a:xfrm>
          <a:custGeom>
            <a:rect b="b" l="l" r="r" t="t"/>
            <a:pathLst>
              <a:path extrusionOk="0" h="511671" w="1274980">
                <a:moveTo>
                  <a:pt x="0" y="0"/>
                </a:moveTo>
                <a:lnTo>
                  <a:pt x="1274980" y="0"/>
                </a:lnTo>
                <a:lnTo>
                  <a:pt x="1274980" y="511671"/>
                </a:lnTo>
                <a:lnTo>
                  <a:pt x="0" y="511671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3159" l="0" r="0" t="-33160"/>
            </a:stretch>
          </a:blipFill>
          <a:ln>
            <a:noFill/>
          </a:ln>
        </p:spPr>
      </p:sp>
      <p:cxnSp>
        <p:nvCxnSpPr>
          <p:cNvPr id="293" name="Google Shape;293;p23"/>
          <p:cNvCxnSpPr/>
          <p:nvPr/>
        </p:nvCxnSpPr>
        <p:spPr>
          <a:xfrm>
            <a:off x="3115630" y="1071231"/>
            <a:ext cx="3688370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4" name="Google Shape;294;p23"/>
          <p:cNvSpPr txBox="1"/>
          <p:nvPr/>
        </p:nvSpPr>
        <p:spPr>
          <a:xfrm>
            <a:off x="756000" y="1484756"/>
            <a:ext cx="6048000" cy="1904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2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Add supporting documents that strengthen your business plan, show your research</a:t>
            </a:r>
            <a:endParaRPr/>
          </a:p>
        </p:txBody>
      </p:sp>
      <p:sp>
        <p:nvSpPr>
          <p:cNvPr id="295" name="Google Shape;295;p23"/>
          <p:cNvSpPr txBox="1"/>
          <p:nvPr/>
        </p:nvSpPr>
        <p:spPr>
          <a:xfrm>
            <a:off x="756000" y="2878879"/>
            <a:ext cx="6048000" cy="2667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Resumes of owners and key management</a:t>
            </a:r>
            <a:endParaRPr/>
          </a:p>
        </p:txBody>
      </p:sp>
      <p:sp>
        <p:nvSpPr>
          <p:cNvPr id="296" name="Google Shape;296;p23"/>
          <p:cNvSpPr txBox="1"/>
          <p:nvPr/>
        </p:nvSpPr>
        <p:spPr>
          <a:xfrm>
            <a:off x="756000" y="3804871"/>
            <a:ext cx="6048000" cy="2667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Full financial statements </a:t>
            </a:r>
            <a:endParaRPr/>
          </a:p>
        </p:txBody>
      </p:sp>
      <p:sp>
        <p:nvSpPr>
          <p:cNvPr id="297" name="Google Shape;297;p23"/>
          <p:cNvSpPr txBox="1"/>
          <p:nvPr/>
        </p:nvSpPr>
        <p:spPr>
          <a:xfrm>
            <a:off x="756000" y="4730863"/>
            <a:ext cx="6048000" cy="2667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Sample menu</a:t>
            </a:r>
            <a:endParaRPr/>
          </a:p>
        </p:txBody>
      </p:sp>
      <p:sp>
        <p:nvSpPr>
          <p:cNvPr id="298" name="Google Shape;298;p23"/>
          <p:cNvSpPr txBox="1"/>
          <p:nvPr/>
        </p:nvSpPr>
        <p:spPr>
          <a:xfrm>
            <a:off x="756000" y="5656855"/>
            <a:ext cx="6048000" cy="2667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Interior layout sketches</a:t>
            </a:r>
            <a:endParaRPr/>
          </a:p>
        </p:txBody>
      </p:sp>
      <p:sp>
        <p:nvSpPr>
          <p:cNvPr id="299" name="Google Shape;299;p23"/>
          <p:cNvSpPr txBox="1"/>
          <p:nvPr/>
        </p:nvSpPr>
        <p:spPr>
          <a:xfrm>
            <a:off x="756000" y="6582847"/>
            <a:ext cx="6048000" cy="2667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Customer survey insights</a:t>
            </a:r>
            <a:endParaRPr/>
          </a:p>
        </p:txBody>
      </p:sp>
      <p:sp>
        <p:nvSpPr>
          <p:cNvPr id="300" name="Google Shape;300;p23"/>
          <p:cNvSpPr txBox="1"/>
          <p:nvPr/>
        </p:nvSpPr>
        <p:spPr>
          <a:xfrm>
            <a:off x="756000" y="3204862"/>
            <a:ext cx="6048000" cy="1904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Relevant experiences of the owners and partners</a:t>
            </a:r>
            <a:endParaRPr/>
          </a:p>
        </p:txBody>
      </p:sp>
      <p:sp>
        <p:nvSpPr>
          <p:cNvPr id="301" name="Google Shape;301;p23"/>
          <p:cNvSpPr txBox="1"/>
          <p:nvPr/>
        </p:nvSpPr>
        <p:spPr>
          <a:xfrm>
            <a:off x="756000" y="4130854"/>
            <a:ext cx="6048000" cy="1904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Includes a 12-month cash flow projection</a:t>
            </a:r>
            <a:endParaRPr/>
          </a:p>
        </p:txBody>
      </p:sp>
      <p:sp>
        <p:nvSpPr>
          <p:cNvPr id="302" name="Google Shape;302;p23"/>
          <p:cNvSpPr txBox="1"/>
          <p:nvPr/>
        </p:nvSpPr>
        <p:spPr>
          <a:xfrm>
            <a:off x="756000" y="5056846"/>
            <a:ext cx="6048000" cy="1904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Includes pricing and product categories</a:t>
            </a:r>
            <a:endParaRPr/>
          </a:p>
        </p:txBody>
      </p:sp>
      <p:sp>
        <p:nvSpPr>
          <p:cNvPr id="303" name="Google Shape;303;p23"/>
          <p:cNvSpPr txBox="1"/>
          <p:nvPr/>
        </p:nvSpPr>
        <p:spPr>
          <a:xfrm>
            <a:off x="756000" y="5982838"/>
            <a:ext cx="6048000" cy="1904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Preliminary renderings of the coffee shop design</a:t>
            </a:r>
            <a:endParaRPr/>
          </a:p>
        </p:txBody>
      </p:sp>
      <p:sp>
        <p:nvSpPr>
          <p:cNvPr id="304" name="Google Shape;304;p23"/>
          <p:cNvSpPr txBox="1"/>
          <p:nvPr/>
        </p:nvSpPr>
        <p:spPr>
          <a:xfrm>
            <a:off x="756000" y="6908830"/>
            <a:ext cx="6048000" cy="1904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Local demographic data and insights gathered during market research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5F2"/>
        </a:solidFill>
      </p:bgPr>
    </p:bg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9" name="Google Shape;309;p24"/>
          <p:cNvGrpSpPr/>
          <p:nvPr/>
        </p:nvGrpSpPr>
        <p:grpSpPr>
          <a:xfrm>
            <a:off x="545024" y="1887162"/>
            <a:ext cx="3156536" cy="4231401"/>
            <a:chOff x="0" y="-28575"/>
            <a:chExt cx="1853855" cy="2485130"/>
          </a:xfrm>
        </p:grpSpPr>
        <p:sp>
          <p:nvSpPr>
            <p:cNvPr id="310" name="Google Shape;310;p24"/>
            <p:cNvSpPr/>
            <p:nvPr/>
          </p:nvSpPr>
          <p:spPr>
            <a:xfrm>
              <a:off x="0" y="0"/>
              <a:ext cx="1853855" cy="2456555"/>
            </a:xfrm>
            <a:custGeom>
              <a:rect b="b" l="l" r="r" t="t"/>
              <a:pathLst>
                <a:path extrusionOk="0" h="2456555" w="1853855">
                  <a:moveTo>
                    <a:pt x="49053" y="0"/>
                  </a:moveTo>
                  <a:lnTo>
                    <a:pt x="1804801" y="0"/>
                  </a:lnTo>
                  <a:cubicBezTo>
                    <a:pt x="1817811" y="0"/>
                    <a:pt x="1830288" y="5168"/>
                    <a:pt x="1839487" y="14367"/>
                  </a:cubicBezTo>
                  <a:cubicBezTo>
                    <a:pt x="1848687" y="23567"/>
                    <a:pt x="1853855" y="36044"/>
                    <a:pt x="1853855" y="49053"/>
                  </a:cubicBezTo>
                  <a:lnTo>
                    <a:pt x="1853855" y="2407502"/>
                  </a:lnTo>
                  <a:cubicBezTo>
                    <a:pt x="1853855" y="2420512"/>
                    <a:pt x="1848687" y="2432989"/>
                    <a:pt x="1839487" y="2442188"/>
                  </a:cubicBezTo>
                  <a:cubicBezTo>
                    <a:pt x="1830288" y="2451387"/>
                    <a:pt x="1817811" y="2456555"/>
                    <a:pt x="1804801" y="2456555"/>
                  </a:cubicBezTo>
                  <a:lnTo>
                    <a:pt x="49053" y="2456555"/>
                  </a:lnTo>
                  <a:cubicBezTo>
                    <a:pt x="36044" y="2456555"/>
                    <a:pt x="23567" y="2451387"/>
                    <a:pt x="14367" y="2442188"/>
                  </a:cubicBezTo>
                  <a:cubicBezTo>
                    <a:pt x="5168" y="2432989"/>
                    <a:pt x="0" y="2420512"/>
                    <a:pt x="0" y="2407502"/>
                  </a:cubicBezTo>
                  <a:lnTo>
                    <a:pt x="0" y="49053"/>
                  </a:lnTo>
                  <a:cubicBezTo>
                    <a:pt x="0" y="36044"/>
                    <a:pt x="5168" y="23567"/>
                    <a:pt x="14367" y="14367"/>
                  </a:cubicBezTo>
                  <a:cubicBezTo>
                    <a:pt x="23567" y="5168"/>
                    <a:pt x="36044" y="0"/>
                    <a:pt x="49053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19050">
              <a:solidFill>
                <a:srgbClr val="231F2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24"/>
            <p:cNvSpPr txBox="1"/>
            <p:nvPr/>
          </p:nvSpPr>
          <p:spPr>
            <a:xfrm>
              <a:off x="0" y="-28575"/>
              <a:ext cx="1853855" cy="24851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2" name="Google Shape;312;p24"/>
          <p:cNvGrpSpPr/>
          <p:nvPr/>
        </p:nvGrpSpPr>
        <p:grpSpPr>
          <a:xfrm>
            <a:off x="3858439" y="1887162"/>
            <a:ext cx="3156536" cy="4231401"/>
            <a:chOff x="0" y="-28575"/>
            <a:chExt cx="1853855" cy="2485130"/>
          </a:xfrm>
        </p:grpSpPr>
        <p:sp>
          <p:nvSpPr>
            <p:cNvPr id="313" name="Google Shape;313;p24"/>
            <p:cNvSpPr/>
            <p:nvPr/>
          </p:nvSpPr>
          <p:spPr>
            <a:xfrm>
              <a:off x="0" y="0"/>
              <a:ext cx="1853855" cy="2456555"/>
            </a:xfrm>
            <a:custGeom>
              <a:rect b="b" l="l" r="r" t="t"/>
              <a:pathLst>
                <a:path extrusionOk="0" h="2456555" w="1853855">
                  <a:moveTo>
                    <a:pt x="49053" y="0"/>
                  </a:moveTo>
                  <a:lnTo>
                    <a:pt x="1804801" y="0"/>
                  </a:lnTo>
                  <a:cubicBezTo>
                    <a:pt x="1817811" y="0"/>
                    <a:pt x="1830288" y="5168"/>
                    <a:pt x="1839487" y="14367"/>
                  </a:cubicBezTo>
                  <a:cubicBezTo>
                    <a:pt x="1848687" y="23567"/>
                    <a:pt x="1853855" y="36044"/>
                    <a:pt x="1853855" y="49053"/>
                  </a:cubicBezTo>
                  <a:lnTo>
                    <a:pt x="1853855" y="2407502"/>
                  </a:lnTo>
                  <a:cubicBezTo>
                    <a:pt x="1853855" y="2420512"/>
                    <a:pt x="1848687" y="2432989"/>
                    <a:pt x="1839487" y="2442188"/>
                  </a:cubicBezTo>
                  <a:cubicBezTo>
                    <a:pt x="1830288" y="2451387"/>
                    <a:pt x="1817811" y="2456555"/>
                    <a:pt x="1804801" y="2456555"/>
                  </a:cubicBezTo>
                  <a:lnTo>
                    <a:pt x="49053" y="2456555"/>
                  </a:lnTo>
                  <a:cubicBezTo>
                    <a:pt x="36044" y="2456555"/>
                    <a:pt x="23567" y="2451387"/>
                    <a:pt x="14367" y="2442188"/>
                  </a:cubicBezTo>
                  <a:cubicBezTo>
                    <a:pt x="5168" y="2432989"/>
                    <a:pt x="0" y="2420512"/>
                    <a:pt x="0" y="2407502"/>
                  </a:cubicBezTo>
                  <a:lnTo>
                    <a:pt x="0" y="49053"/>
                  </a:lnTo>
                  <a:cubicBezTo>
                    <a:pt x="0" y="36044"/>
                    <a:pt x="5168" y="23567"/>
                    <a:pt x="14367" y="14367"/>
                  </a:cubicBezTo>
                  <a:cubicBezTo>
                    <a:pt x="23567" y="5168"/>
                    <a:pt x="36044" y="0"/>
                    <a:pt x="49053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19050">
              <a:solidFill>
                <a:srgbClr val="231F2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24"/>
            <p:cNvSpPr txBox="1"/>
            <p:nvPr/>
          </p:nvSpPr>
          <p:spPr>
            <a:xfrm>
              <a:off x="0" y="-28575"/>
              <a:ext cx="1853855" cy="24851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5" name="Google Shape;315;p24"/>
          <p:cNvGrpSpPr/>
          <p:nvPr/>
        </p:nvGrpSpPr>
        <p:grpSpPr>
          <a:xfrm>
            <a:off x="545024" y="6211839"/>
            <a:ext cx="6469953" cy="3946529"/>
            <a:chOff x="0" y="-28575"/>
            <a:chExt cx="3799846" cy="2317823"/>
          </a:xfrm>
        </p:grpSpPr>
        <p:sp>
          <p:nvSpPr>
            <p:cNvPr id="316" name="Google Shape;316;p24"/>
            <p:cNvSpPr/>
            <p:nvPr/>
          </p:nvSpPr>
          <p:spPr>
            <a:xfrm>
              <a:off x="0" y="0"/>
              <a:ext cx="3799846" cy="2289248"/>
            </a:xfrm>
            <a:custGeom>
              <a:rect b="b" l="l" r="r" t="t"/>
              <a:pathLst>
                <a:path extrusionOk="0" h="2289248" w="3799846">
                  <a:moveTo>
                    <a:pt x="23932" y="0"/>
                  </a:moveTo>
                  <a:lnTo>
                    <a:pt x="3775914" y="0"/>
                  </a:lnTo>
                  <a:cubicBezTo>
                    <a:pt x="3789131" y="0"/>
                    <a:pt x="3799846" y="10715"/>
                    <a:pt x="3799846" y="23932"/>
                  </a:cubicBezTo>
                  <a:lnTo>
                    <a:pt x="3799846" y="2265316"/>
                  </a:lnTo>
                  <a:cubicBezTo>
                    <a:pt x="3799846" y="2278533"/>
                    <a:pt x="3789131" y="2289248"/>
                    <a:pt x="3775914" y="2289248"/>
                  </a:cubicBezTo>
                  <a:lnTo>
                    <a:pt x="23932" y="2289248"/>
                  </a:lnTo>
                  <a:cubicBezTo>
                    <a:pt x="10715" y="2289248"/>
                    <a:pt x="0" y="2278533"/>
                    <a:pt x="0" y="2265316"/>
                  </a:cubicBezTo>
                  <a:lnTo>
                    <a:pt x="0" y="23932"/>
                  </a:lnTo>
                  <a:cubicBezTo>
                    <a:pt x="0" y="10715"/>
                    <a:pt x="10715" y="0"/>
                    <a:pt x="23932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19050">
              <a:solidFill>
                <a:srgbClr val="231F2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24"/>
            <p:cNvSpPr txBox="1"/>
            <p:nvPr/>
          </p:nvSpPr>
          <p:spPr>
            <a:xfrm>
              <a:off x="0" y="-28575"/>
              <a:ext cx="3799845" cy="23178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8" name="Google Shape;318;p24"/>
          <p:cNvSpPr/>
          <p:nvPr/>
        </p:nvSpPr>
        <p:spPr>
          <a:xfrm>
            <a:off x="1229893" y="9366476"/>
            <a:ext cx="208858" cy="388081"/>
          </a:xfrm>
          <a:custGeom>
            <a:rect b="b" l="l" r="r" t="t"/>
            <a:pathLst>
              <a:path extrusionOk="0" h="388081" w="208858">
                <a:moveTo>
                  <a:pt x="0" y="0"/>
                </a:moveTo>
                <a:lnTo>
                  <a:pt x="208858" y="0"/>
                </a:lnTo>
                <a:lnTo>
                  <a:pt x="208858" y="388081"/>
                </a:lnTo>
                <a:lnTo>
                  <a:pt x="0" y="3880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9" name="Google Shape;319;p24"/>
          <p:cNvSpPr/>
          <p:nvPr/>
        </p:nvSpPr>
        <p:spPr>
          <a:xfrm>
            <a:off x="5397831" y="8029822"/>
            <a:ext cx="366738" cy="315395"/>
          </a:xfrm>
          <a:custGeom>
            <a:rect b="b" l="l" r="r" t="t"/>
            <a:pathLst>
              <a:path extrusionOk="0" h="315395" w="366738">
                <a:moveTo>
                  <a:pt x="0" y="0"/>
                </a:moveTo>
                <a:lnTo>
                  <a:pt x="366738" y="0"/>
                </a:lnTo>
                <a:lnTo>
                  <a:pt x="366738" y="315395"/>
                </a:lnTo>
                <a:lnTo>
                  <a:pt x="0" y="3153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0" name="Google Shape;320;p24"/>
          <p:cNvSpPr/>
          <p:nvPr/>
        </p:nvSpPr>
        <p:spPr>
          <a:xfrm>
            <a:off x="6097215" y="8680884"/>
            <a:ext cx="260656" cy="360203"/>
          </a:xfrm>
          <a:custGeom>
            <a:rect b="b" l="l" r="r" t="t"/>
            <a:pathLst>
              <a:path extrusionOk="0" h="360203" w="260656">
                <a:moveTo>
                  <a:pt x="0" y="0"/>
                </a:moveTo>
                <a:lnTo>
                  <a:pt x="260655" y="0"/>
                </a:lnTo>
                <a:lnTo>
                  <a:pt x="260655" y="360203"/>
                </a:lnTo>
                <a:lnTo>
                  <a:pt x="0" y="3602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1" name="Google Shape;321;p24"/>
          <p:cNvSpPr/>
          <p:nvPr/>
        </p:nvSpPr>
        <p:spPr>
          <a:xfrm>
            <a:off x="5653841" y="8700072"/>
            <a:ext cx="214746" cy="321827"/>
          </a:xfrm>
          <a:custGeom>
            <a:rect b="b" l="l" r="r" t="t"/>
            <a:pathLst>
              <a:path extrusionOk="0" h="321827" w="214746">
                <a:moveTo>
                  <a:pt x="0" y="0"/>
                </a:moveTo>
                <a:lnTo>
                  <a:pt x="214746" y="0"/>
                </a:lnTo>
                <a:lnTo>
                  <a:pt x="214746" y="321827"/>
                </a:lnTo>
                <a:lnTo>
                  <a:pt x="0" y="3218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2" name="Google Shape;322;p24"/>
          <p:cNvSpPr/>
          <p:nvPr/>
        </p:nvSpPr>
        <p:spPr>
          <a:xfrm>
            <a:off x="6030445" y="9399603"/>
            <a:ext cx="356147" cy="321827"/>
          </a:xfrm>
          <a:custGeom>
            <a:rect b="b" l="l" r="r" t="t"/>
            <a:pathLst>
              <a:path extrusionOk="0" h="321827" w="356147">
                <a:moveTo>
                  <a:pt x="0" y="0"/>
                </a:moveTo>
                <a:lnTo>
                  <a:pt x="356147" y="0"/>
                </a:lnTo>
                <a:lnTo>
                  <a:pt x="356147" y="321827"/>
                </a:lnTo>
                <a:lnTo>
                  <a:pt x="0" y="3218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3" name="Google Shape;323;p24"/>
          <p:cNvSpPr/>
          <p:nvPr/>
        </p:nvSpPr>
        <p:spPr>
          <a:xfrm>
            <a:off x="6030445" y="7351371"/>
            <a:ext cx="321827" cy="321827"/>
          </a:xfrm>
          <a:custGeom>
            <a:rect b="b" l="l" r="r" t="t"/>
            <a:pathLst>
              <a:path extrusionOk="0" h="321827" w="321827">
                <a:moveTo>
                  <a:pt x="0" y="0"/>
                </a:moveTo>
                <a:lnTo>
                  <a:pt x="321827" y="0"/>
                </a:lnTo>
                <a:lnTo>
                  <a:pt x="321827" y="321827"/>
                </a:lnTo>
                <a:lnTo>
                  <a:pt x="0" y="3218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4" name="Google Shape;324;p24"/>
          <p:cNvSpPr/>
          <p:nvPr/>
        </p:nvSpPr>
        <p:spPr>
          <a:xfrm>
            <a:off x="5402657" y="7376991"/>
            <a:ext cx="440304" cy="270587"/>
          </a:xfrm>
          <a:custGeom>
            <a:rect b="b" l="l" r="r" t="t"/>
            <a:pathLst>
              <a:path extrusionOk="0" h="270587" w="440304">
                <a:moveTo>
                  <a:pt x="0" y="0"/>
                </a:moveTo>
                <a:lnTo>
                  <a:pt x="440305" y="0"/>
                </a:lnTo>
                <a:lnTo>
                  <a:pt x="440305" y="270587"/>
                </a:lnTo>
                <a:lnTo>
                  <a:pt x="0" y="2705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5" name="Google Shape;325;p24"/>
          <p:cNvSpPr/>
          <p:nvPr/>
        </p:nvSpPr>
        <p:spPr>
          <a:xfrm>
            <a:off x="5997668" y="8007418"/>
            <a:ext cx="360203" cy="360203"/>
          </a:xfrm>
          <a:custGeom>
            <a:rect b="b" l="l" r="r" t="t"/>
            <a:pathLst>
              <a:path extrusionOk="0" h="360203" w="360203">
                <a:moveTo>
                  <a:pt x="0" y="0"/>
                </a:moveTo>
                <a:lnTo>
                  <a:pt x="360202" y="0"/>
                </a:lnTo>
                <a:lnTo>
                  <a:pt x="360202" y="360203"/>
                </a:lnTo>
                <a:lnTo>
                  <a:pt x="0" y="3602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6" name="Google Shape;326;p24"/>
          <p:cNvSpPr/>
          <p:nvPr/>
        </p:nvSpPr>
        <p:spPr>
          <a:xfrm>
            <a:off x="5526345" y="9380415"/>
            <a:ext cx="250832" cy="360203"/>
          </a:xfrm>
          <a:custGeom>
            <a:rect b="b" l="l" r="r" t="t"/>
            <a:pathLst>
              <a:path extrusionOk="0" h="360203" w="250832">
                <a:moveTo>
                  <a:pt x="0" y="0"/>
                </a:moveTo>
                <a:lnTo>
                  <a:pt x="250832" y="0"/>
                </a:lnTo>
                <a:lnTo>
                  <a:pt x="250832" y="360203"/>
                </a:lnTo>
                <a:lnTo>
                  <a:pt x="0" y="3602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7" name="Google Shape;327;p24"/>
          <p:cNvSpPr/>
          <p:nvPr/>
        </p:nvSpPr>
        <p:spPr>
          <a:xfrm>
            <a:off x="3767480" y="7332183"/>
            <a:ext cx="316324" cy="360203"/>
          </a:xfrm>
          <a:custGeom>
            <a:rect b="b" l="l" r="r" t="t"/>
            <a:pathLst>
              <a:path extrusionOk="0" h="360203" w="316324">
                <a:moveTo>
                  <a:pt x="0" y="0"/>
                </a:moveTo>
                <a:lnTo>
                  <a:pt x="316324" y="0"/>
                </a:lnTo>
                <a:lnTo>
                  <a:pt x="316324" y="360203"/>
                </a:lnTo>
                <a:lnTo>
                  <a:pt x="0" y="3602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8" name="Google Shape;328;p24"/>
          <p:cNvSpPr/>
          <p:nvPr/>
        </p:nvSpPr>
        <p:spPr>
          <a:xfrm>
            <a:off x="4797543" y="7388134"/>
            <a:ext cx="417631" cy="248300"/>
          </a:xfrm>
          <a:custGeom>
            <a:rect b="b" l="l" r="r" t="t"/>
            <a:pathLst>
              <a:path extrusionOk="0" h="248300" w="417631">
                <a:moveTo>
                  <a:pt x="0" y="0"/>
                </a:moveTo>
                <a:lnTo>
                  <a:pt x="417631" y="0"/>
                </a:lnTo>
                <a:lnTo>
                  <a:pt x="417631" y="248301"/>
                </a:lnTo>
                <a:lnTo>
                  <a:pt x="0" y="2483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9" name="Google Shape;329;p24"/>
          <p:cNvSpPr/>
          <p:nvPr/>
        </p:nvSpPr>
        <p:spPr>
          <a:xfrm>
            <a:off x="1682719" y="7351371"/>
            <a:ext cx="321827" cy="321827"/>
          </a:xfrm>
          <a:custGeom>
            <a:rect b="b" l="l" r="r" t="t"/>
            <a:pathLst>
              <a:path extrusionOk="0" h="321827" w="321827">
                <a:moveTo>
                  <a:pt x="0" y="0"/>
                </a:moveTo>
                <a:lnTo>
                  <a:pt x="321827" y="0"/>
                </a:lnTo>
                <a:lnTo>
                  <a:pt x="321827" y="321827"/>
                </a:lnTo>
                <a:lnTo>
                  <a:pt x="0" y="3218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0" name="Google Shape;330;p24"/>
          <p:cNvSpPr/>
          <p:nvPr/>
        </p:nvSpPr>
        <p:spPr>
          <a:xfrm>
            <a:off x="1173408" y="7351371"/>
            <a:ext cx="321827" cy="321827"/>
          </a:xfrm>
          <a:custGeom>
            <a:rect b="b" l="l" r="r" t="t"/>
            <a:pathLst>
              <a:path extrusionOk="0" h="321827" w="321827">
                <a:moveTo>
                  <a:pt x="0" y="0"/>
                </a:moveTo>
                <a:lnTo>
                  <a:pt x="321827" y="0"/>
                </a:lnTo>
                <a:lnTo>
                  <a:pt x="321827" y="321827"/>
                </a:lnTo>
                <a:lnTo>
                  <a:pt x="0" y="3218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1" name="Google Shape;331;p24"/>
          <p:cNvSpPr/>
          <p:nvPr/>
        </p:nvSpPr>
        <p:spPr>
          <a:xfrm>
            <a:off x="3222848" y="7341827"/>
            <a:ext cx="357149" cy="340915"/>
          </a:xfrm>
          <a:custGeom>
            <a:rect b="b" l="l" r="r" t="t"/>
            <a:pathLst>
              <a:path extrusionOk="0" h="340915" w="357149">
                <a:moveTo>
                  <a:pt x="0" y="0"/>
                </a:moveTo>
                <a:lnTo>
                  <a:pt x="357149" y="0"/>
                </a:lnTo>
                <a:lnTo>
                  <a:pt x="357149" y="340915"/>
                </a:lnTo>
                <a:lnTo>
                  <a:pt x="0" y="3409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2" name="Google Shape;332;p24"/>
          <p:cNvSpPr/>
          <p:nvPr/>
        </p:nvSpPr>
        <p:spPr>
          <a:xfrm>
            <a:off x="2192029" y="7332183"/>
            <a:ext cx="357583" cy="360203"/>
          </a:xfrm>
          <a:custGeom>
            <a:rect b="b" l="l" r="r" t="t"/>
            <a:pathLst>
              <a:path extrusionOk="0" h="360203" w="357583">
                <a:moveTo>
                  <a:pt x="0" y="0"/>
                </a:moveTo>
                <a:lnTo>
                  <a:pt x="357584" y="0"/>
                </a:lnTo>
                <a:lnTo>
                  <a:pt x="357584" y="360203"/>
                </a:lnTo>
                <a:lnTo>
                  <a:pt x="0" y="3602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3" name="Google Shape;333;p24"/>
          <p:cNvSpPr/>
          <p:nvPr/>
        </p:nvSpPr>
        <p:spPr>
          <a:xfrm>
            <a:off x="2737096" y="7330413"/>
            <a:ext cx="298268" cy="363742"/>
          </a:xfrm>
          <a:custGeom>
            <a:rect b="b" l="l" r="r" t="t"/>
            <a:pathLst>
              <a:path extrusionOk="0" h="363742" w="298268">
                <a:moveTo>
                  <a:pt x="0" y="0"/>
                </a:moveTo>
                <a:lnTo>
                  <a:pt x="298269" y="0"/>
                </a:lnTo>
                <a:lnTo>
                  <a:pt x="298269" y="363742"/>
                </a:lnTo>
                <a:lnTo>
                  <a:pt x="0" y="3637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4" name="Google Shape;334;p24"/>
          <p:cNvSpPr/>
          <p:nvPr/>
        </p:nvSpPr>
        <p:spPr>
          <a:xfrm>
            <a:off x="4271288" y="7341969"/>
            <a:ext cx="338772" cy="340630"/>
          </a:xfrm>
          <a:custGeom>
            <a:rect b="b" l="l" r="r" t="t"/>
            <a:pathLst>
              <a:path extrusionOk="0" h="340630" w="338772">
                <a:moveTo>
                  <a:pt x="0" y="0"/>
                </a:moveTo>
                <a:lnTo>
                  <a:pt x="338771" y="0"/>
                </a:lnTo>
                <a:lnTo>
                  <a:pt x="338771" y="340630"/>
                </a:lnTo>
                <a:lnTo>
                  <a:pt x="0" y="3406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5" name="Google Shape;335;p24"/>
          <p:cNvSpPr/>
          <p:nvPr/>
        </p:nvSpPr>
        <p:spPr>
          <a:xfrm>
            <a:off x="4229219" y="8007418"/>
            <a:ext cx="290782" cy="360203"/>
          </a:xfrm>
          <a:custGeom>
            <a:rect b="b" l="l" r="r" t="t"/>
            <a:pathLst>
              <a:path extrusionOk="0" h="360203" w="290782">
                <a:moveTo>
                  <a:pt x="0" y="0"/>
                </a:moveTo>
                <a:lnTo>
                  <a:pt x="290782" y="0"/>
                </a:lnTo>
                <a:lnTo>
                  <a:pt x="290782" y="360203"/>
                </a:lnTo>
                <a:lnTo>
                  <a:pt x="0" y="3602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6" name="Google Shape;336;p24"/>
          <p:cNvSpPr/>
          <p:nvPr/>
        </p:nvSpPr>
        <p:spPr>
          <a:xfrm>
            <a:off x="3604596" y="8007418"/>
            <a:ext cx="391525" cy="360203"/>
          </a:xfrm>
          <a:custGeom>
            <a:rect b="b" l="l" r="r" t="t"/>
            <a:pathLst>
              <a:path extrusionOk="0" h="360203" w="391525">
                <a:moveTo>
                  <a:pt x="0" y="0"/>
                </a:moveTo>
                <a:lnTo>
                  <a:pt x="391525" y="0"/>
                </a:lnTo>
                <a:lnTo>
                  <a:pt x="391525" y="360203"/>
                </a:lnTo>
                <a:lnTo>
                  <a:pt x="0" y="3602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7" name="Google Shape;337;p24"/>
          <p:cNvSpPr/>
          <p:nvPr/>
        </p:nvSpPr>
        <p:spPr>
          <a:xfrm>
            <a:off x="4753099" y="8069269"/>
            <a:ext cx="411633" cy="236502"/>
          </a:xfrm>
          <a:custGeom>
            <a:rect b="b" l="l" r="r" t="t"/>
            <a:pathLst>
              <a:path extrusionOk="0" h="236502" w="411633">
                <a:moveTo>
                  <a:pt x="0" y="0"/>
                </a:moveTo>
                <a:lnTo>
                  <a:pt x="411634" y="0"/>
                </a:lnTo>
                <a:lnTo>
                  <a:pt x="411634" y="236502"/>
                </a:lnTo>
                <a:lnTo>
                  <a:pt x="0" y="2365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8" name="Google Shape;338;p24"/>
          <p:cNvSpPr/>
          <p:nvPr/>
        </p:nvSpPr>
        <p:spPr>
          <a:xfrm>
            <a:off x="2418648" y="8007418"/>
            <a:ext cx="360203" cy="360203"/>
          </a:xfrm>
          <a:custGeom>
            <a:rect b="b" l="l" r="r" t="t"/>
            <a:pathLst>
              <a:path extrusionOk="0" h="360203" w="360203">
                <a:moveTo>
                  <a:pt x="0" y="0"/>
                </a:moveTo>
                <a:lnTo>
                  <a:pt x="360203" y="0"/>
                </a:lnTo>
                <a:lnTo>
                  <a:pt x="360203" y="360203"/>
                </a:lnTo>
                <a:lnTo>
                  <a:pt x="0" y="3602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9" name="Google Shape;339;p24"/>
          <p:cNvSpPr/>
          <p:nvPr/>
        </p:nvSpPr>
        <p:spPr>
          <a:xfrm>
            <a:off x="1173408" y="8007418"/>
            <a:ext cx="418841" cy="360203"/>
          </a:xfrm>
          <a:custGeom>
            <a:rect b="b" l="l" r="r" t="t"/>
            <a:pathLst>
              <a:path extrusionOk="0" h="360203" w="418841">
                <a:moveTo>
                  <a:pt x="0" y="0"/>
                </a:moveTo>
                <a:lnTo>
                  <a:pt x="418841" y="0"/>
                </a:lnTo>
                <a:lnTo>
                  <a:pt x="418841" y="360203"/>
                </a:lnTo>
                <a:lnTo>
                  <a:pt x="0" y="3602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0" name="Google Shape;340;p24"/>
          <p:cNvSpPr/>
          <p:nvPr/>
        </p:nvSpPr>
        <p:spPr>
          <a:xfrm>
            <a:off x="3011949" y="8007418"/>
            <a:ext cx="359548" cy="360203"/>
          </a:xfrm>
          <a:custGeom>
            <a:rect b="b" l="l" r="r" t="t"/>
            <a:pathLst>
              <a:path extrusionOk="0" h="360203" w="359548">
                <a:moveTo>
                  <a:pt x="0" y="0"/>
                </a:moveTo>
                <a:lnTo>
                  <a:pt x="359548" y="0"/>
                </a:lnTo>
                <a:lnTo>
                  <a:pt x="359548" y="360203"/>
                </a:lnTo>
                <a:lnTo>
                  <a:pt x="0" y="3602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1" name="Google Shape;341;p24"/>
          <p:cNvSpPr/>
          <p:nvPr/>
        </p:nvSpPr>
        <p:spPr>
          <a:xfrm>
            <a:off x="1825347" y="8007418"/>
            <a:ext cx="360203" cy="360203"/>
          </a:xfrm>
          <a:custGeom>
            <a:rect b="b" l="l" r="r" t="t"/>
            <a:pathLst>
              <a:path extrusionOk="0" h="360203" w="360203">
                <a:moveTo>
                  <a:pt x="0" y="0"/>
                </a:moveTo>
                <a:lnTo>
                  <a:pt x="360203" y="0"/>
                </a:lnTo>
                <a:lnTo>
                  <a:pt x="360203" y="360203"/>
                </a:lnTo>
                <a:lnTo>
                  <a:pt x="0" y="3602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2" name="Google Shape;342;p24"/>
          <p:cNvSpPr/>
          <p:nvPr/>
        </p:nvSpPr>
        <p:spPr>
          <a:xfrm>
            <a:off x="3950187" y="8705233"/>
            <a:ext cx="394764" cy="311505"/>
          </a:xfrm>
          <a:custGeom>
            <a:rect b="b" l="l" r="r" t="t"/>
            <a:pathLst>
              <a:path extrusionOk="0" h="311505" w="394764">
                <a:moveTo>
                  <a:pt x="0" y="0"/>
                </a:moveTo>
                <a:lnTo>
                  <a:pt x="394764" y="0"/>
                </a:lnTo>
                <a:lnTo>
                  <a:pt x="394764" y="311505"/>
                </a:lnTo>
                <a:lnTo>
                  <a:pt x="0" y="3115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3" name="Google Shape;343;p24"/>
          <p:cNvSpPr/>
          <p:nvPr/>
        </p:nvSpPr>
        <p:spPr>
          <a:xfrm>
            <a:off x="3314434" y="8738478"/>
            <a:ext cx="407126" cy="245016"/>
          </a:xfrm>
          <a:custGeom>
            <a:rect b="b" l="l" r="r" t="t"/>
            <a:pathLst>
              <a:path extrusionOk="0" h="245016" w="407126">
                <a:moveTo>
                  <a:pt x="0" y="0"/>
                </a:moveTo>
                <a:lnTo>
                  <a:pt x="407126" y="0"/>
                </a:lnTo>
                <a:lnTo>
                  <a:pt x="407126" y="245016"/>
                </a:lnTo>
                <a:lnTo>
                  <a:pt x="0" y="2450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4" name="Google Shape;344;p24"/>
          <p:cNvSpPr/>
          <p:nvPr/>
        </p:nvSpPr>
        <p:spPr>
          <a:xfrm>
            <a:off x="2294492" y="8682445"/>
            <a:ext cx="335006" cy="357080"/>
          </a:xfrm>
          <a:custGeom>
            <a:rect b="b" l="l" r="r" t="t"/>
            <a:pathLst>
              <a:path extrusionOk="0" h="357080" w="335006">
                <a:moveTo>
                  <a:pt x="0" y="0"/>
                </a:moveTo>
                <a:lnTo>
                  <a:pt x="335007" y="0"/>
                </a:lnTo>
                <a:lnTo>
                  <a:pt x="335007" y="357081"/>
                </a:lnTo>
                <a:lnTo>
                  <a:pt x="0" y="3570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5" name="Google Shape;345;p24"/>
          <p:cNvSpPr/>
          <p:nvPr/>
        </p:nvSpPr>
        <p:spPr>
          <a:xfrm>
            <a:off x="2858126" y="8705233"/>
            <a:ext cx="227682" cy="311505"/>
          </a:xfrm>
          <a:custGeom>
            <a:rect b="b" l="l" r="r" t="t"/>
            <a:pathLst>
              <a:path extrusionOk="0" h="311505" w="227682">
                <a:moveTo>
                  <a:pt x="0" y="0"/>
                </a:moveTo>
                <a:lnTo>
                  <a:pt x="227681" y="0"/>
                </a:lnTo>
                <a:lnTo>
                  <a:pt x="227681" y="311505"/>
                </a:lnTo>
                <a:lnTo>
                  <a:pt x="0" y="3115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6" name="Google Shape;346;p24"/>
          <p:cNvSpPr/>
          <p:nvPr/>
        </p:nvSpPr>
        <p:spPr>
          <a:xfrm>
            <a:off x="1805521" y="8682445"/>
            <a:ext cx="260344" cy="357080"/>
          </a:xfrm>
          <a:custGeom>
            <a:rect b="b" l="l" r="r" t="t"/>
            <a:pathLst>
              <a:path extrusionOk="0" h="357080" w="260344">
                <a:moveTo>
                  <a:pt x="0" y="0"/>
                </a:moveTo>
                <a:lnTo>
                  <a:pt x="260344" y="0"/>
                </a:lnTo>
                <a:lnTo>
                  <a:pt x="260344" y="357081"/>
                </a:lnTo>
                <a:lnTo>
                  <a:pt x="0" y="3570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7" name="Google Shape;347;p24"/>
          <p:cNvSpPr/>
          <p:nvPr/>
        </p:nvSpPr>
        <p:spPr>
          <a:xfrm>
            <a:off x="5113710" y="8705233"/>
            <a:ext cx="311505" cy="311505"/>
          </a:xfrm>
          <a:custGeom>
            <a:rect b="b" l="l" r="r" t="t"/>
            <a:pathLst>
              <a:path extrusionOk="0" h="311505" w="311505">
                <a:moveTo>
                  <a:pt x="0" y="0"/>
                </a:moveTo>
                <a:lnTo>
                  <a:pt x="311504" y="0"/>
                </a:lnTo>
                <a:lnTo>
                  <a:pt x="311504" y="311505"/>
                </a:lnTo>
                <a:lnTo>
                  <a:pt x="0" y="3115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8" name="Google Shape;348;p24"/>
          <p:cNvSpPr/>
          <p:nvPr/>
        </p:nvSpPr>
        <p:spPr>
          <a:xfrm>
            <a:off x="4573578" y="8705233"/>
            <a:ext cx="311505" cy="311505"/>
          </a:xfrm>
          <a:custGeom>
            <a:rect b="b" l="l" r="r" t="t"/>
            <a:pathLst>
              <a:path extrusionOk="0" h="311505" w="311505">
                <a:moveTo>
                  <a:pt x="0" y="0"/>
                </a:moveTo>
                <a:lnTo>
                  <a:pt x="311505" y="0"/>
                </a:lnTo>
                <a:lnTo>
                  <a:pt x="311505" y="311505"/>
                </a:lnTo>
                <a:lnTo>
                  <a:pt x="0" y="3115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9" name="Google Shape;349;p24"/>
          <p:cNvSpPr/>
          <p:nvPr/>
        </p:nvSpPr>
        <p:spPr>
          <a:xfrm>
            <a:off x="1173408" y="8680884"/>
            <a:ext cx="403486" cy="360203"/>
          </a:xfrm>
          <a:custGeom>
            <a:rect b="b" l="l" r="r" t="t"/>
            <a:pathLst>
              <a:path extrusionOk="0" h="360203" w="403486">
                <a:moveTo>
                  <a:pt x="0" y="0"/>
                </a:moveTo>
                <a:lnTo>
                  <a:pt x="403486" y="0"/>
                </a:lnTo>
                <a:lnTo>
                  <a:pt x="403486" y="360203"/>
                </a:lnTo>
                <a:lnTo>
                  <a:pt x="0" y="3602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0" name="Google Shape;350;p24"/>
          <p:cNvSpPr/>
          <p:nvPr/>
        </p:nvSpPr>
        <p:spPr>
          <a:xfrm>
            <a:off x="4964701" y="9384211"/>
            <a:ext cx="308375" cy="352612"/>
          </a:xfrm>
          <a:custGeom>
            <a:rect b="b" l="l" r="r" t="t"/>
            <a:pathLst>
              <a:path extrusionOk="0" h="352612" w="308375">
                <a:moveTo>
                  <a:pt x="0" y="0"/>
                </a:moveTo>
                <a:lnTo>
                  <a:pt x="308375" y="0"/>
                </a:lnTo>
                <a:lnTo>
                  <a:pt x="308375" y="352611"/>
                </a:lnTo>
                <a:lnTo>
                  <a:pt x="0" y="3526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1" name="Google Shape;351;p24"/>
          <p:cNvSpPr/>
          <p:nvPr/>
        </p:nvSpPr>
        <p:spPr>
          <a:xfrm>
            <a:off x="4340172" y="9430576"/>
            <a:ext cx="371260" cy="259882"/>
          </a:xfrm>
          <a:custGeom>
            <a:rect b="b" l="l" r="r" t="t"/>
            <a:pathLst>
              <a:path extrusionOk="0" h="259882" w="371260">
                <a:moveTo>
                  <a:pt x="0" y="0"/>
                </a:moveTo>
                <a:lnTo>
                  <a:pt x="371260" y="0"/>
                </a:lnTo>
                <a:lnTo>
                  <a:pt x="371260" y="259882"/>
                </a:lnTo>
                <a:lnTo>
                  <a:pt x="0" y="2598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2" name="Google Shape;352;p24"/>
          <p:cNvSpPr/>
          <p:nvPr/>
        </p:nvSpPr>
        <p:spPr>
          <a:xfrm>
            <a:off x="3769270" y="9430576"/>
            <a:ext cx="317633" cy="259882"/>
          </a:xfrm>
          <a:custGeom>
            <a:rect b="b" l="l" r="r" t="t"/>
            <a:pathLst>
              <a:path extrusionOk="0" h="259882" w="317633">
                <a:moveTo>
                  <a:pt x="0" y="0"/>
                </a:moveTo>
                <a:lnTo>
                  <a:pt x="317634" y="0"/>
                </a:lnTo>
                <a:lnTo>
                  <a:pt x="317634" y="259882"/>
                </a:lnTo>
                <a:lnTo>
                  <a:pt x="0" y="2598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3" name="Google Shape;353;p24"/>
          <p:cNvSpPr/>
          <p:nvPr/>
        </p:nvSpPr>
        <p:spPr>
          <a:xfrm>
            <a:off x="2825263" y="9384211"/>
            <a:ext cx="177588" cy="352612"/>
          </a:xfrm>
          <a:custGeom>
            <a:rect b="b" l="l" r="r" t="t"/>
            <a:pathLst>
              <a:path extrusionOk="0" h="352612" w="177588">
                <a:moveTo>
                  <a:pt x="0" y="0"/>
                </a:moveTo>
                <a:lnTo>
                  <a:pt x="177588" y="0"/>
                </a:lnTo>
                <a:lnTo>
                  <a:pt x="177588" y="352611"/>
                </a:lnTo>
                <a:lnTo>
                  <a:pt x="0" y="3526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4" name="Google Shape;354;p24"/>
          <p:cNvSpPr/>
          <p:nvPr/>
        </p:nvSpPr>
        <p:spPr>
          <a:xfrm>
            <a:off x="3256120" y="9430576"/>
            <a:ext cx="259882" cy="259882"/>
          </a:xfrm>
          <a:custGeom>
            <a:rect b="b" l="l" r="r" t="t"/>
            <a:pathLst>
              <a:path extrusionOk="0" h="259882" w="259882">
                <a:moveTo>
                  <a:pt x="0" y="0"/>
                </a:moveTo>
                <a:lnTo>
                  <a:pt x="259882" y="0"/>
                </a:lnTo>
                <a:lnTo>
                  <a:pt x="259882" y="259882"/>
                </a:lnTo>
                <a:lnTo>
                  <a:pt x="0" y="2598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5" name="Google Shape;355;p24"/>
          <p:cNvSpPr/>
          <p:nvPr/>
        </p:nvSpPr>
        <p:spPr>
          <a:xfrm>
            <a:off x="1692019" y="9352537"/>
            <a:ext cx="322178" cy="415958"/>
          </a:xfrm>
          <a:custGeom>
            <a:rect b="b" l="l" r="r" t="t"/>
            <a:pathLst>
              <a:path extrusionOk="0" h="415958" w="322178">
                <a:moveTo>
                  <a:pt x="0" y="0"/>
                </a:moveTo>
                <a:lnTo>
                  <a:pt x="322179" y="0"/>
                </a:lnTo>
                <a:lnTo>
                  <a:pt x="322179" y="415959"/>
                </a:lnTo>
                <a:lnTo>
                  <a:pt x="0" y="4159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6" name="Google Shape;356;p24"/>
          <p:cNvSpPr/>
          <p:nvPr/>
        </p:nvSpPr>
        <p:spPr>
          <a:xfrm>
            <a:off x="2267466" y="9384211"/>
            <a:ext cx="304528" cy="352612"/>
          </a:xfrm>
          <a:custGeom>
            <a:rect b="b" l="l" r="r" t="t"/>
            <a:pathLst>
              <a:path extrusionOk="0" h="352612" w="304528">
                <a:moveTo>
                  <a:pt x="0" y="0"/>
                </a:moveTo>
                <a:lnTo>
                  <a:pt x="304529" y="0"/>
                </a:lnTo>
                <a:lnTo>
                  <a:pt x="304529" y="352611"/>
                </a:lnTo>
                <a:lnTo>
                  <a:pt x="0" y="3526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357" name="Google Shape;357;p24"/>
          <p:cNvGrpSpPr/>
          <p:nvPr/>
        </p:nvGrpSpPr>
        <p:grpSpPr>
          <a:xfrm>
            <a:off x="2512192" y="6545124"/>
            <a:ext cx="2535615" cy="375714"/>
            <a:chOff x="0" y="0"/>
            <a:chExt cx="1150437" cy="170466"/>
          </a:xfrm>
        </p:grpSpPr>
        <p:sp>
          <p:nvSpPr>
            <p:cNvPr id="358" name="Google Shape;358;p24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24426" y="0"/>
                  </a:moveTo>
                  <a:lnTo>
                    <a:pt x="1126011" y="0"/>
                  </a:lnTo>
                  <a:cubicBezTo>
                    <a:pt x="1132489" y="0"/>
                    <a:pt x="1138702" y="2573"/>
                    <a:pt x="1143283" y="7154"/>
                  </a:cubicBezTo>
                  <a:cubicBezTo>
                    <a:pt x="1147864" y="11735"/>
                    <a:pt x="1150437" y="17948"/>
                    <a:pt x="1150437" y="24426"/>
                  </a:cubicBezTo>
                  <a:lnTo>
                    <a:pt x="1150437" y="146040"/>
                  </a:lnTo>
                  <a:cubicBezTo>
                    <a:pt x="1150437" y="159530"/>
                    <a:pt x="1139501" y="170466"/>
                    <a:pt x="1126011" y="170466"/>
                  </a:cubicBezTo>
                  <a:lnTo>
                    <a:pt x="24426" y="170466"/>
                  </a:lnTo>
                  <a:cubicBezTo>
                    <a:pt x="10936" y="170466"/>
                    <a:pt x="0" y="159530"/>
                    <a:pt x="0" y="146040"/>
                  </a:cubicBezTo>
                  <a:lnTo>
                    <a:pt x="0" y="24426"/>
                  </a:lnTo>
                  <a:cubicBezTo>
                    <a:pt x="0" y="10936"/>
                    <a:pt x="10936" y="0"/>
                    <a:pt x="24426" y="0"/>
                  </a:cubicBezTo>
                  <a:close/>
                </a:path>
              </a:pathLst>
            </a:custGeom>
            <a:solidFill>
              <a:srgbClr val="4B38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24"/>
            <p:cNvSpPr txBox="1"/>
            <p:nvPr/>
          </p:nvSpPr>
          <p:spPr>
            <a:xfrm>
              <a:off x="0" y="0"/>
              <a:ext cx="1150437" cy="1704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Design Elements / Icons</a:t>
              </a:r>
              <a:endParaRPr/>
            </a:p>
          </p:txBody>
        </p:sp>
      </p:grpSp>
      <p:grpSp>
        <p:nvGrpSpPr>
          <p:cNvPr id="360" name="Google Shape;360;p24"/>
          <p:cNvGrpSpPr/>
          <p:nvPr/>
        </p:nvGrpSpPr>
        <p:grpSpPr>
          <a:xfrm>
            <a:off x="940968" y="2220447"/>
            <a:ext cx="2364650" cy="375714"/>
            <a:chOff x="0" y="0"/>
            <a:chExt cx="1072868" cy="170466"/>
          </a:xfrm>
        </p:grpSpPr>
        <p:sp>
          <p:nvSpPr>
            <p:cNvPr id="361" name="Google Shape;361;p24"/>
            <p:cNvSpPr/>
            <p:nvPr/>
          </p:nvSpPr>
          <p:spPr>
            <a:xfrm>
              <a:off x="0" y="0"/>
              <a:ext cx="1072868" cy="170466"/>
            </a:xfrm>
            <a:custGeom>
              <a:rect b="b" l="l" r="r" t="t"/>
              <a:pathLst>
                <a:path extrusionOk="0" h="170466" w="1072868">
                  <a:moveTo>
                    <a:pt x="26192" y="0"/>
                  </a:moveTo>
                  <a:lnTo>
                    <a:pt x="1046676" y="0"/>
                  </a:lnTo>
                  <a:cubicBezTo>
                    <a:pt x="1053623" y="0"/>
                    <a:pt x="1060285" y="2760"/>
                    <a:pt x="1065197" y="7672"/>
                  </a:cubicBezTo>
                  <a:cubicBezTo>
                    <a:pt x="1070109" y="12584"/>
                    <a:pt x="1072868" y="19246"/>
                    <a:pt x="1072868" y="26192"/>
                  </a:cubicBezTo>
                  <a:lnTo>
                    <a:pt x="1072868" y="144273"/>
                  </a:lnTo>
                  <a:cubicBezTo>
                    <a:pt x="1072868" y="151220"/>
                    <a:pt x="1070109" y="157882"/>
                    <a:pt x="1065197" y="162794"/>
                  </a:cubicBezTo>
                  <a:cubicBezTo>
                    <a:pt x="1060285" y="167706"/>
                    <a:pt x="1053623" y="170466"/>
                    <a:pt x="1046676" y="170466"/>
                  </a:cubicBezTo>
                  <a:lnTo>
                    <a:pt x="26192" y="170466"/>
                  </a:lnTo>
                  <a:cubicBezTo>
                    <a:pt x="19246" y="170466"/>
                    <a:pt x="12584" y="167706"/>
                    <a:pt x="7672" y="162794"/>
                  </a:cubicBezTo>
                  <a:cubicBezTo>
                    <a:pt x="2760" y="157882"/>
                    <a:pt x="0" y="151220"/>
                    <a:pt x="0" y="144273"/>
                  </a:cubicBezTo>
                  <a:lnTo>
                    <a:pt x="0" y="26192"/>
                  </a:lnTo>
                  <a:cubicBezTo>
                    <a:pt x="0" y="19246"/>
                    <a:pt x="2760" y="12584"/>
                    <a:pt x="7672" y="7672"/>
                  </a:cubicBezTo>
                  <a:cubicBezTo>
                    <a:pt x="12584" y="2760"/>
                    <a:pt x="19246" y="0"/>
                    <a:pt x="26192" y="0"/>
                  </a:cubicBezTo>
                  <a:close/>
                </a:path>
              </a:pathLst>
            </a:custGeom>
            <a:solidFill>
              <a:srgbClr val="4B38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24"/>
            <p:cNvSpPr txBox="1"/>
            <p:nvPr/>
          </p:nvSpPr>
          <p:spPr>
            <a:xfrm>
              <a:off x="0" y="0"/>
              <a:ext cx="1072868" cy="1704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Fonts</a:t>
              </a:r>
              <a:endParaRPr/>
            </a:p>
          </p:txBody>
        </p:sp>
      </p:grpSp>
      <p:grpSp>
        <p:nvGrpSpPr>
          <p:cNvPr id="363" name="Google Shape;363;p24"/>
          <p:cNvGrpSpPr/>
          <p:nvPr/>
        </p:nvGrpSpPr>
        <p:grpSpPr>
          <a:xfrm>
            <a:off x="4254383" y="2220447"/>
            <a:ext cx="2364650" cy="375714"/>
            <a:chOff x="0" y="0"/>
            <a:chExt cx="1072868" cy="170466"/>
          </a:xfrm>
        </p:grpSpPr>
        <p:sp>
          <p:nvSpPr>
            <p:cNvPr id="364" name="Google Shape;364;p24"/>
            <p:cNvSpPr/>
            <p:nvPr/>
          </p:nvSpPr>
          <p:spPr>
            <a:xfrm>
              <a:off x="0" y="0"/>
              <a:ext cx="1072868" cy="170466"/>
            </a:xfrm>
            <a:custGeom>
              <a:rect b="b" l="l" r="r" t="t"/>
              <a:pathLst>
                <a:path extrusionOk="0" h="170466" w="1072868">
                  <a:moveTo>
                    <a:pt x="26192" y="0"/>
                  </a:moveTo>
                  <a:lnTo>
                    <a:pt x="1046676" y="0"/>
                  </a:lnTo>
                  <a:cubicBezTo>
                    <a:pt x="1053623" y="0"/>
                    <a:pt x="1060285" y="2760"/>
                    <a:pt x="1065197" y="7672"/>
                  </a:cubicBezTo>
                  <a:cubicBezTo>
                    <a:pt x="1070109" y="12584"/>
                    <a:pt x="1072868" y="19246"/>
                    <a:pt x="1072868" y="26192"/>
                  </a:cubicBezTo>
                  <a:lnTo>
                    <a:pt x="1072868" y="144273"/>
                  </a:lnTo>
                  <a:cubicBezTo>
                    <a:pt x="1072868" y="151220"/>
                    <a:pt x="1070109" y="157882"/>
                    <a:pt x="1065197" y="162794"/>
                  </a:cubicBezTo>
                  <a:cubicBezTo>
                    <a:pt x="1060285" y="167706"/>
                    <a:pt x="1053623" y="170466"/>
                    <a:pt x="1046676" y="170466"/>
                  </a:cubicBezTo>
                  <a:lnTo>
                    <a:pt x="26192" y="170466"/>
                  </a:lnTo>
                  <a:cubicBezTo>
                    <a:pt x="19246" y="170466"/>
                    <a:pt x="12584" y="167706"/>
                    <a:pt x="7672" y="162794"/>
                  </a:cubicBezTo>
                  <a:cubicBezTo>
                    <a:pt x="2760" y="157882"/>
                    <a:pt x="0" y="151220"/>
                    <a:pt x="0" y="144273"/>
                  </a:cubicBezTo>
                  <a:lnTo>
                    <a:pt x="0" y="26192"/>
                  </a:lnTo>
                  <a:cubicBezTo>
                    <a:pt x="0" y="19246"/>
                    <a:pt x="2760" y="12584"/>
                    <a:pt x="7672" y="7672"/>
                  </a:cubicBezTo>
                  <a:cubicBezTo>
                    <a:pt x="12584" y="2760"/>
                    <a:pt x="19246" y="0"/>
                    <a:pt x="26192" y="0"/>
                  </a:cubicBezTo>
                  <a:close/>
                </a:path>
              </a:pathLst>
            </a:custGeom>
            <a:solidFill>
              <a:srgbClr val="4B38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24"/>
            <p:cNvSpPr txBox="1"/>
            <p:nvPr/>
          </p:nvSpPr>
          <p:spPr>
            <a:xfrm>
              <a:off x="0" y="0"/>
              <a:ext cx="1072868" cy="1704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Colors</a:t>
              </a:r>
              <a:endParaRPr/>
            </a:p>
          </p:txBody>
        </p:sp>
      </p:grpSp>
      <p:grpSp>
        <p:nvGrpSpPr>
          <p:cNvPr id="366" name="Google Shape;366;p24"/>
          <p:cNvGrpSpPr/>
          <p:nvPr/>
        </p:nvGrpSpPr>
        <p:grpSpPr>
          <a:xfrm>
            <a:off x="4680958" y="3312139"/>
            <a:ext cx="697048" cy="697048"/>
            <a:chOff x="0" y="0"/>
            <a:chExt cx="812800" cy="812800"/>
          </a:xfrm>
        </p:grpSpPr>
        <p:sp>
          <p:nvSpPr>
            <p:cNvPr id="367" name="Google Shape;367;p2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8F5F2"/>
            </a:solidFill>
            <a:ln cap="sq" cmpd="sng" w="19050">
              <a:solidFill>
                <a:srgbClr val="231F2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2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9" name="Google Shape;369;p24"/>
          <p:cNvGrpSpPr/>
          <p:nvPr/>
        </p:nvGrpSpPr>
        <p:grpSpPr>
          <a:xfrm>
            <a:off x="4680958" y="4419676"/>
            <a:ext cx="697048" cy="697048"/>
            <a:chOff x="0" y="0"/>
            <a:chExt cx="812800" cy="812800"/>
          </a:xfrm>
        </p:grpSpPr>
        <p:sp>
          <p:nvSpPr>
            <p:cNvPr id="370" name="Google Shape;370;p2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B3832"/>
            </a:solidFill>
            <a:ln cap="sq" cmpd="sng" w="19050">
              <a:solidFill>
                <a:srgbClr val="231F2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2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2" name="Google Shape;372;p24"/>
          <p:cNvGrpSpPr/>
          <p:nvPr/>
        </p:nvGrpSpPr>
        <p:grpSpPr>
          <a:xfrm>
            <a:off x="5530495" y="3312139"/>
            <a:ext cx="697048" cy="697048"/>
            <a:chOff x="0" y="0"/>
            <a:chExt cx="812800" cy="812800"/>
          </a:xfrm>
        </p:grpSpPr>
        <p:sp>
          <p:nvSpPr>
            <p:cNvPr id="373" name="Google Shape;373;p2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18A82"/>
            </a:solidFill>
            <a:ln cap="sq" cmpd="sng" w="19050">
              <a:solidFill>
                <a:srgbClr val="231F2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2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5" name="Google Shape;375;p24"/>
          <p:cNvGrpSpPr/>
          <p:nvPr/>
        </p:nvGrpSpPr>
        <p:grpSpPr>
          <a:xfrm>
            <a:off x="5530495" y="4419676"/>
            <a:ext cx="697048" cy="697048"/>
            <a:chOff x="0" y="0"/>
            <a:chExt cx="812800" cy="812800"/>
          </a:xfrm>
        </p:grpSpPr>
        <p:sp>
          <p:nvSpPr>
            <p:cNvPr id="376" name="Google Shape;376;p2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31F20"/>
            </a:solidFill>
            <a:ln cap="sq" cmpd="sng" w="19050">
              <a:solidFill>
                <a:srgbClr val="231F2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2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8" name="Google Shape;378;p24"/>
          <p:cNvSpPr txBox="1"/>
          <p:nvPr/>
        </p:nvSpPr>
        <p:spPr>
          <a:xfrm>
            <a:off x="770810" y="3131500"/>
            <a:ext cx="2658613" cy="3682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4B3832"/>
                </a:solidFill>
                <a:latin typeface="Inter"/>
                <a:ea typeface="Inter"/>
                <a:cs typeface="Inter"/>
                <a:sym typeface="Inter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4B3832"/>
                </a:solidFill>
                <a:latin typeface="Inter"/>
                <a:ea typeface="Inter"/>
                <a:cs typeface="Inter"/>
                <a:sym typeface="Inter"/>
              </a:rPr>
              <a:t>uses the following free fonts:</a:t>
            </a:r>
            <a:endParaRPr/>
          </a:p>
        </p:txBody>
      </p:sp>
      <p:sp>
        <p:nvSpPr>
          <p:cNvPr id="379" name="Google Shape;379;p24"/>
          <p:cNvSpPr txBox="1"/>
          <p:nvPr/>
        </p:nvSpPr>
        <p:spPr>
          <a:xfrm>
            <a:off x="734605" y="5349037"/>
            <a:ext cx="2777375" cy="1873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4B3832"/>
                </a:solidFill>
                <a:latin typeface="Inter"/>
                <a:ea typeface="Inter"/>
                <a:cs typeface="Inter"/>
                <a:sym typeface="Inter"/>
              </a:rPr>
              <a:t>You can find these fonts online too.</a:t>
            </a:r>
            <a:endParaRPr/>
          </a:p>
        </p:txBody>
      </p:sp>
      <p:sp>
        <p:nvSpPr>
          <p:cNvPr id="380" name="Google Shape;380;p24"/>
          <p:cNvSpPr txBox="1"/>
          <p:nvPr/>
        </p:nvSpPr>
        <p:spPr>
          <a:xfrm>
            <a:off x="4680958" y="4142994"/>
            <a:ext cx="697048" cy="142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4B3832"/>
                </a:solidFill>
                <a:latin typeface="Inter"/>
                <a:ea typeface="Inter"/>
                <a:cs typeface="Inter"/>
                <a:sym typeface="Inter"/>
              </a:rPr>
              <a:t>#F8F5F2</a:t>
            </a:r>
            <a:endParaRPr/>
          </a:p>
        </p:txBody>
      </p:sp>
      <p:sp>
        <p:nvSpPr>
          <p:cNvPr id="381" name="Google Shape;381;p24"/>
          <p:cNvSpPr txBox="1"/>
          <p:nvPr/>
        </p:nvSpPr>
        <p:spPr>
          <a:xfrm>
            <a:off x="4680958" y="5250074"/>
            <a:ext cx="697048" cy="142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4B3832"/>
                </a:solidFill>
                <a:latin typeface="Inter"/>
                <a:ea typeface="Inter"/>
                <a:cs typeface="Inter"/>
                <a:sym typeface="Inter"/>
              </a:rPr>
              <a:t>#4B3832</a:t>
            </a:r>
            <a:endParaRPr/>
          </a:p>
        </p:txBody>
      </p:sp>
      <p:sp>
        <p:nvSpPr>
          <p:cNvPr id="382" name="Google Shape;382;p24"/>
          <p:cNvSpPr txBox="1"/>
          <p:nvPr/>
        </p:nvSpPr>
        <p:spPr>
          <a:xfrm>
            <a:off x="5530495" y="4142994"/>
            <a:ext cx="697048" cy="142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4B3832"/>
                </a:solidFill>
                <a:latin typeface="Inter"/>
                <a:ea typeface="Inter"/>
                <a:cs typeface="Inter"/>
                <a:sym typeface="Inter"/>
              </a:rPr>
              <a:t>#A18A82</a:t>
            </a:r>
            <a:endParaRPr/>
          </a:p>
        </p:txBody>
      </p:sp>
      <p:sp>
        <p:nvSpPr>
          <p:cNvPr id="383" name="Google Shape;383;p24"/>
          <p:cNvSpPr txBox="1"/>
          <p:nvPr/>
        </p:nvSpPr>
        <p:spPr>
          <a:xfrm>
            <a:off x="5530495" y="5250074"/>
            <a:ext cx="697048" cy="142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4B3832"/>
                </a:solidFill>
                <a:latin typeface="Inter"/>
                <a:ea typeface="Inter"/>
                <a:cs typeface="Inter"/>
                <a:sym typeface="Inter"/>
              </a:rPr>
              <a:t>#231F20</a:t>
            </a:r>
            <a:endParaRPr/>
          </a:p>
        </p:txBody>
      </p:sp>
      <p:sp>
        <p:nvSpPr>
          <p:cNvPr id="384" name="Google Shape;384;p24"/>
          <p:cNvSpPr txBox="1"/>
          <p:nvPr/>
        </p:nvSpPr>
        <p:spPr>
          <a:xfrm>
            <a:off x="545024" y="1456622"/>
            <a:ext cx="6469951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99" u="none" cap="none" strike="noStrike">
                <a:solidFill>
                  <a:srgbClr val="4B3832"/>
                </a:solidFill>
                <a:latin typeface="Inter"/>
                <a:ea typeface="Inter"/>
                <a:cs typeface="Inter"/>
                <a:sym typeface="Inter"/>
              </a:rPr>
              <a:t> Use these in your template, then delete or hide this page afterward.</a:t>
            </a:r>
            <a:endParaRPr/>
          </a:p>
        </p:txBody>
      </p:sp>
      <p:sp>
        <p:nvSpPr>
          <p:cNvPr id="385" name="Google Shape;385;p24"/>
          <p:cNvSpPr txBox="1"/>
          <p:nvPr/>
        </p:nvSpPr>
        <p:spPr>
          <a:xfrm>
            <a:off x="1383931" y="619357"/>
            <a:ext cx="4792139" cy="6362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796" u="none" cap="none" strike="noStrike">
                <a:solidFill>
                  <a:srgbClr val="4B3832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rPr>
              <a:t>RESOURCE PAGE</a:t>
            </a:r>
            <a:endParaRPr/>
          </a:p>
        </p:txBody>
      </p:sp>
      <p:sp>
        <p:nvSpPr>
          <p:cNvPr id="386" name="Google Shape;386;p24"/>
          <p:cNvSpPr txBox="1"/>
          <p:nvPr/>
        </p:nvSpPr>
        <p:spPr>
          <a:xfrm>
            <a:off x="880654" y="4083008"/>
            <a:ext cx="2490843" cy="2626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20" u="none" cap="none" strike="noStrike">
                <a:solidFill>
                  <a:srgbClr val="4B383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Barlow Semi Condensed</a:t>
            </a:r>
            <a:endParaRPr/>
          </a:p>
        </p:txBody>
      </p:sp>
      <p:sp>
        <p:nvSpPr>
          <p:cNvPr id="387" name="Google Shape;387;p24"/>
          <p:cNvSpPr txBox="1"/>
          <p:nvPr/>
        </p:nvSpPr>
        <p:spPr>
          <a:xfrm>
            <a:off x="822729" y="4811907"/>
            <a:ext cx="2606694" cy="2147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71" u="none" cap="none" strike="noStrike">
                <a:solidFill>
                  <a:srgbClr val="4B3832"/>
                </a:solidFill>
                <a:latin typeface="Inter"/>
                <a:ea typeface="Inter"/>
                <a:cs typeface="Inter"/>
                <a:sym typeface="Inter"/>
              </a:rPr>
              <a:t>Inter Regular, Bold</a:t>
            </a:r>
            <a:endParaRPr/>
          </a:p>
        </p:txBody>
      </p:sp>
      <p:sp>
        <p:nvSpPr>
          <p:cNvPr id="388" name="Google Shape;388;p24"/>
          <p:cNvSpPr txBox="1"/>
          <p:nvPr/>
        </p:nvSpPr>
        <p:spPr>
          <a:xfrm>
            <a:off x="1418459" y="3841266"/>
            <a:ext cx="1415234" cy="166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96" u="none" cap="none" strike="noStrike">
                <a:solidFill>
                  <a:srgbClr val="4B3832"/>
                </a:solidFill>
                <a:latin typeface="Inter"/>
                <a:ea typeface="Inter"/>
                <a:cs typeface="Inter"/>
                <a:sym typeface="Inter"/>
              </a:rPr>
              <a:t>TITLES:</a:t>
            </a:r>
            <a:endParaRPr/>
          </a:p>
        </p:txBody>
      </p:sp>
      <p:sp>
        <p:nvSpPr>
          <p:cNvPr id="389" name="Google Shape;389;p24"/>
          <p:cNvSpPr txBox="1"/>
          <p:nvPr/>
        </p:nvSpPr>
        <p:spPr>
          <a:xfrm>
            <a:off x="1418459" y="4590958"/>
            <a:ext cx="1415234" cy="166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96" u="none" cap="none" strike="noStrike">
                <a:solidFill>
                  <a:srgbClr val="4B3832"/>
                </a:solidFill>
                <a:latin typeface="Inter"/>
                <a:ea typeface="Inter"/>
                <a:cs typeface="Inter"/>
                <a:sym typeface="Inter"/>
              </a:rPr>
              <a:t>BODY TEXT: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5F2"/>
        </a:solidFill>
      </p:bgPr>
    </p:bg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" name="Google Shape;394;p25"/>
          <p:cNvGrpSpPr/>
          <p:nvPr/>
        </p:nvGrpSpPr>
        <p:grpSpPr>
          <a:xfrm>
            <a:off x="545024" y="499684"/>
            <a:ext cx="6469953" cy="9643977"/>
            <a:chOff x="0" y="-28575"/>
            <a:chExt cx="3799846" cy="5663972"/>
          </a:xfrm>
        </p:grpSpPr>
        <p:sp>
          <p:nvSpPr>
            <p:cNvPr id="395" name="Google Shape;395;p25"/>
            <p:cNvSpPr/>
            <p:nvPr/>
          </p:nvSpPr>
          <p:spPr>
            <a:xfrm>
              <a:off x="0" y="0"/>
              <a:ext cx="3799846" cy="5635397"/>
            </a:xfrm>
            <a:custGeom>
              <a:rect b="b" l="l" r="r" t="t"/>
              <a:pathLst>
                <a:path extrusionOk="0" h="5635397" w="3799846">
                  <a:moveTo>
                    <a:pt x="23932" y="0"/>
                  </a:moveTo>
                  <a:lnTo>
                    <a:pt x="3775914" y="0"/>
                  </a:lnTo>
                  <a:cubicBezTo>
                    <a:pt x="3789131" y="0"/>
                    <a:pt x="3799846" y="10715"/>
                    <a:pt x="3799846" y="23932"/>
                  </a:cubicBezTo>
                  <a:lnTo>
                    <a:pt x="3799846" y="5611465"/>
                  </a:lnTo>
                  <a:cubicBezTo>
                    <a:pt x="3799846" y="5624682"/>
                    <a:pt x="3789131" y="5635397"/>
                    <a:pt x="3775914" y="5635397"/>
                  </a:cubicBezTo>
                  <a:lnTo>
                    <a:pt x="23932" y="5635397"/>
                  </a:lnTo>
                  <a:cubicBezTo>
                    <a:pt x="17585" y="5635397"/>
                    <a:pt x="11498" y="5632876"/>
                    <a:pt x="7009" y="5628387"/>
                  </a:cubicBezTo>
                  <a:cubicBezTo>
                    <a:pt x="2521" y="5623899"/>
                    <a:pt x="0" y="5617812"/>
                    <a:pt x="0" y="5611465"/>
                  </a:cubicBezTo>
                  <a:lnTo>
                    <a:pt x="0" y="23932"/>
                  </a:lnTo>
                  <a:cubicBezTo>
                    <a:pt x="0" y="10715"/>
                    <a:pt x="10715" y="0"/>
                    <a:pt x="23932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19050">
              <a:solidFill>
                <a:srgbClr val="231F2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25"/>
            <p:cNvSpPr txBox="1"/>
            <p:nvPr/>
          </p:nvSpPr>
          <p:spPr>
            <a:xfrm>
              <a:off x="0" y="-28575"/>
              <a:ext cx="3799845" cy="56639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7" name="Google Shape;397;p25"/>
          <p:cNvSpPr txBox="1"/>
          <p:nvPr/>
        </p:nvSpPr>
        <p:spPr>
          <a:xfrm>
            <a:off x="1426400" y="2841937"/>
            <a:ext cx="4707200" cy="4190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4B3832"/>
                </a:solidFill>
                <a:latin typeface="Inter"/>
                <a:ea typeface="Inter"/>
                <a:cs typeface="Inter"/>
                <a:sym typeface="Inter"/>
              </a:rPr>
              <a:t>This template is free for everyone to use, </a:t>
            </a:r>
            <a:endParaRPr/>
          </a:p>
          <a:p>
            <a:pPr indent="0" lvl="1" marL="0" marR="0" rtl="0" algn="ctr">
              <a:lnSpc>
                <a:spcPct val="12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4B3832"/>
                </a:solidFill>
                <a:latin typeface="Inter"/>
                <a:ea typeface="Inter"/>
                <a:cs typeface="Inter"/>
                <a:sym typeface="Inter"/>
              </a:rPr>
              <a:t>thanks to the following:</a:t>
            </a:r>
            <a:endParaRPr/>
          </a:p>
        </p:txBody>
      </p:sp>
      <p:sp>
        <p:nvSpPr>
          <p:cNvPr id="398" name="Google Shape;398;p25"/>
          <p:cNvSpPr txBox="1"/>
          <p:nvPr/>
        </p:nvSpPr>
        <p:spPr>
          <a:xfrm>
            <a:off x="657244" y="5279750"/>
            <a:ext cx="6245512" cy="2095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4B3832"/>
                </a:solidFill>
                <a:latin typeface="Inter"/>
                <a:ea typeface="Inter"/>
                <a:cs typeface="Inter"/>
                <a:sym typeface="Inter"/>
              </a:rPr>
              <a:t>for this template</a:t>
            </a:r>
            <a:endParaRPr/>
          </a:p>
        </p:txBody>
      </p:sp>
      <p:sp>
        <p:nvSpPr>
          <p:cNvPr id="399" name="Google Shape;399;p25"/>
          <p:cNvSpPr txBox="1"/>
          <p:nvPr/>
        </p:nvSpPr>
        <p:spPr>
          <a:xfrm>
            <a:off x="756000" y="7102237"/>
            <a:ext cx="6048000" cy="2095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4B3832"/>
                </a:solidFill>
                <a:latin typeface="Inter"/>
                <a:ea typeface="Inter"/>
                <a:cs typeface="Inter"/>
                <a:sym typeface="Inter"/>
              </a:rPr>
              <a:t>for the photos, graphics, and elements</a:t>
            </a:r>
            <a:endParaRPr/>
          </a:p>
        </p:txBody>
      </p:sp>
      <p:sp>
        <p:nvSpPr>
          <p:cNvPr id="400" name="Google Shape;400;p25"/>
          <p:cNvSpPr txBox="1"/>
          <p:nvPr/>
        </p:nvSpPr>
        <p:spPr>
          <a:xfrm>
            <a:off x="1938086" y="8343064"/>
            <a:ext cx="3683827" cy="4241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4B3832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rPr>
              <a:t>HAPPY DESIGNING!</a:t>
            </a:r>
            <a:endParaRPr/>
          </a:p>
        </p:txBody>
      </p:sp>
      <p:sp>
        <p:nvSpPr>
          <p:cNvPr id="401" name="Google Shape;401;p25"/>
          <p:cNvSpPr txBox="1"/>
          <p:nvPr/>
        </p:nvSpPr>
        <p:spPr>
          <a:xfrm>
            <a:off x="2324375" y="2004675"/>
            <a:ext cx="2911200" cy="7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796" u="none" cap="none" strike="noStrike">
                <a:solidFill>
                  <a:srgbClr val="4B3832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rPr>
              <a:t>CREDITS</a:t>
            </a:r>
            <a:endParaRPr/>
          </a:p>
        </p:txBody>
      </p:sp>
      <p:sp>
        <p:nvSpPr>
          <p:cNvPr id="402" name="Google Shape;402;p25"/>
          <p:cNvSpPr txBox="1"/>
          <p:nvPr/>
        </p:nvSpPr>
        <p:spPr>
          <a:xfrm>
            <a:off x="860453" y="6520577"/>
            <a:ext cx="5839094" cy="4241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4B3832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rPr>
              <a:t>PEXELS, PIXABAY, SKETCHIFY</a:t>
            </a:r>
            <a:endParaRPr/>
          </a:p>
        </p:txBody>
      </p:sp>
      <p:pic>
        <p:nvPicPr>
          <p:cNvPr id="403" name="Google Shape;40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4675" y="3999224"/>
            <a:ext cx="3165249" cy="79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B3832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/>
        </p:nvSpPr>
        <p:spPr>
          <a:xfrm>
            <a:off x="756000" y="832200"/>
            <a:ext cx="4991270" cy="5542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196" u="none" cap="none" strike="noStrike">
                <a:solidFill>
                  <a:srgbClr val="FFFFFF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rPr>
              <a:t>CONTENTS</a:t>
            </a:r>
            <a:endParaRPr/>
          </a:p>
        </p:txBody>
      </p:sp>
      <p:sp>
        <p:nvSpPr>
          <p:cNvPr id="89" name="Google Shape;89;p13"/>
          <p:cNvSpPr txBox="1"/>
          <p:nvPr/>
        </p:nvSpPr>
        <p:spPr>
          <a:xfrm>
            <a:off x="645771" y="1945467"/>
            <a:ext cx="2901818" cy="4489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72720" lvl="1" marL="345443" marR="0" rtl="0" algn="just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Executive Summary</a:t>
            </a:r>
            <a:endParaRPr/>
          </a:p>
          <a:p>
            <a:pPr indent="-172720" lvl="1" marL="345443" marR="0" rtl="0" algn="just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Company Overview</a:t>
            </a:r>
            <a:endParaRPr/>
          </a:p>
          <a:p>
            <a:pPr indent="-172720" lvl="1" marL="345443" marR="0" rtl="0" algn="just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Market Analysis</a:t>
            </a:r>
            <a:endParaRPr/>
          </a:p>
          <a:p>
            <a:pPr indent="-172720" lvl="1" marL="345443" marR="0" rtl="0" algn="just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Menu and Pricing Strategy</a:t>
            </a:r>
            <a:endParaRPr/>
          </a:p>
          <a:p>
            <a:pPr indent="-172720" lvl="1" marL="345443" marR="0" rtl="0" algn="just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Marketing Strategy</a:t>
            </a:r>
            <a:endParaRPr/>
          </a:p>
          <a:p>
            <a:pPr indent="-172720" lvl="1" marL="345443" marR="0" rtl="0" algn="just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Operations Plan</a:t>
            </a:r>
            <a:endParaRPr/>
          </a:p>
          <a:p>
            <a:pPr indent="-172720" lvl="1" marL="345443" marR="0" rtl="0" algn="just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Financial Plan</a:t>
            </a:r>
            <a:endParaRPr/>
          </a:p>
          <a:p>
            <a:pPr indent="-172720" lvl="1" marL="345443" marR="0" rtl="0" algn="just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Growth and Exit Strategy</a:t>
            </a:r>
            <a:endParaRPr/>
          </a:p>
          <a:p>
            <a:pPr indent="-172720" lvl="1" marL="345443" marR="0" rtl="0" algn="just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Appendix</a:t>
            </a:r>
            <a:endParaRPr/>
          </a:p>
        </p:txBody>
      </p:sp>
      <p:sp>
        <p:nvSpPr>
          <p:cNvPr id="90" name="Google Shape;90;p13"/>
          <p:cNvSpPr/>
          <p:nvPr/>
        </p:nvSpPr>
        <p:spPr>
          <a:xfrm>
            <a:off x="756000" y="7508839"/>
            <a:ext cx="6048000" cy="2427166"/>
          </a:xfrm>
          <a:custGeom>
            <a:rect b="b" l="l" r="r" t="t"/>
            <a:pathLst>
              <a:path extrusionOk="0" h="511671" w="1274980">
                <a:moveTo>
                  <a:pt x="0" y="0"/>
                </a:moveTo>
                <a:lnTo>
                  <a:pt x="1274980" y="0"/>
                </a:lnTo>
                <a:lnTo>
                  <a:pt x="1274980" y="511671"/>
                </a:lnTo>
                <a:lnTo>
                  <a:pt x="0" y="511671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3006" l="0" r="0" t="-33004"/>
            </a:stretch>
          </a:blipFill>
          <a:ln>
            <a:noFill/>
          </a:ln>
        </p:spPr>
      </p:sp>
      <p:cxnSp>
        <p:nvCxnSpPr>
          <p:cNvPr id="91" name="Google Shape;91;p13"/>
          <p:cNvCxnSpPr/>
          <p:nvPr/>
        </p:nvCxnSpPr>
        <p:spPr>
          <a:xfrm>
            <a:off x="3385178" y="1071231"/>
            <a:ext cx="3418822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5F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/>
          <p:nvPr/>
        </p:nvSpPr>
        <p:spPr>
          <a:xfrm>
            <a:off x="756000" y="746475"/>
            <a:ext cx="4991270" cy="6476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9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196" u="none" cap="none" strike="noStrike">
                <a:solidFill>
                  <a:srgbClr val="4B3832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rPr>
              <a:t>EXECUTIVE SUMMARY</a:t>
            </a:r>
            <a:endParaRPr/>
          </a:p>
        </p:txBody>
      </p:sp>
      <p:cxnSp>
        <p:nvCxnSpPr>
          <p:cNvPr id="97" name="Google Shape;97;p14"/>
          <p:cNvCxnSpPr/>
          <p:nvPr/>
        </p:nvCxnSpPr>
        <p:spPr>
          <a:xfrm>
            <a:off x="5602815" y="1071231"/>
            <a:ext cx="1201185" cy="0"/>
          </a:xfrm>
          <a:prstGeom prst="straightConnector1">
            <a:avLst/>
          </a:prstGeom>
          <a:noFill/>
          <a:ln cap="flat" cmpd="sng" w="19050">
            <a:solidFill>
              <a:srgbClr val="4B383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98" name="Google Shape;98;p14"/>
          <p:cNvGrpSpPr/>
          <p:nvPr/>
        </p:nvGrpSpPr>
        <p:grpSpPr>
          <a:xfrm>
            <a:off x="756000" y="6109331"/>
            <a:ext cx="6048000" cy="1331681"/>
            <a:chOff x="0" y="-47625"/>
            <a:chExt cx="2167467" cy="477244"/>
          </a:xfrm>
        </p:grpSpPr>
        <p:sp>
          <p:nvSpPr>
            <p:cNvPr id="99" name="Google Shape;99;p14"/>
            <p:cNvSpPr/>
            <p:nvPr/>
          </p:nvSpPr>
          <p:spPr>
            <a:xfrm>
              <a:off x="0" y="0"/>
              <a:ext cx="2167467" cy="429619"/>
            </a:xfrm>
            <a:custGeom>
              <a:rect b="b" l="l" r="r" t="t"/>
              <a:pathLst>
                <a:path extrusionOk="0" h="429619" w="2167467">
                  <a:moveTo>
                    <a:pt x="0" y="0"/>
                  </a:moveTo>
                  <a:lnTo>
                    <a:pt x="2167467" y="0"/>
                  </a:lnTo>
                  <a:lnTo>
                    <a:pt x="2167467" y="429619"/>
                  </a:lnTo>
                  <a:lnTo>
                    <a:pt x="0" y="429619"/>
                  </a:lnTo>
                  <a:close/>
                </a:path>
              </a:pathLst>
            </a:custGeom>
            <a:solidFill>
              <a:srgbClr val="4B3832"/>
            </a:solidFill>
            <a:ln>
              <a:noFill/>
            </a:ln>
          </p:spPr>
        </p:sp>
        <p:sp>
          <p:nvSpPr>
            <p:cNvPr id="100" name="Google Shape;100;p14"/>
            <p:cNvSpPr txBox="1"/>
            <p:nvPr/>
          </p:nvSpPr>
          <p:spPr>
            <a:xfrm>
              <a:off x="0" y="-47625"/>
              <a:ext cx="2167467" cy="4772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1" name="Google Shape;101;p14"/>
          <p:cNvSpPr/>
          <p:nvPr/>
        </p:nvSpPr>
        <p:spPr>
          <a:xfrm>
            <a:off x="1122700" y="6547572"/>
            <a:ext cx="603168" cy="588089"/>
          </a:xfrm>
          <a:custGeom>
            <a:rect b="b" l="l" r="r" t="t"/>
            <a:pathLst>
              <a:path extrusionOk="0" h="588089" w="603168">
                <a:moveTo>
                  <a:pt x="0" y="0"/>
                </a:moveTo>
                <a:lnTo>
                  <a:pt x="603168" y="0"/>
                </a:lnTo>
                <a:lnTo>
                  <a:pt x="603168" y="588090"/>
                </a:lnTo>
                <a:lnTo>
                  <a:pt x="0" y="5880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2" name="Google Shape;102;p14"/>
          <p:cNvSpPr/>
          <p:nvPr/>
        </p:nvSpPr>
        <p:spPr>
          <a:xfrm>
            <a:off x="3105858" y="6593925"/>
            <a:ext cx="619229" cy="495383"/>
          </a:xfrm>
          <a:custGeom>
            <a:rect b="b" l="l" r="r" t="t"/>
            <a:pathLst>
              <a:path extrusionOk="0" h="495383" w="619229">
                <a:moveTo>
                  <a:pt x="0" y="0"/>
                </a:moveTo>
                <a:lnTo>
                  <a:pt x="619229" y="0"/>
                </a:lnTo>
                <a:lnTo>
                  <a:pt x="619229" y="495384"/>
                </a:lnTo>
                <a:lnTo>
                  <a:pt x="0" y="4953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3" name="Google Shape;103;p14"/>
          <p:cNvSpPr/>
          <p:nvPr/>
        </p:nvSpPr>
        <p:spPr>
          <a:xfrm>
            <a:off x="5102000" y="6570749"/>
            <a:ext cx="330952" cy="541736"/>
          </a:xfrm>
          <a:custGeom>
            <a:rect b="b" l="l" r="r" t="t"/>
            <a:pathLst>
              <a:path extrusionOk="0" h="541736" w="330952">
                <a:moveTo>
                  <a:pt x="0" y="0"/>
                </a:moveTo>
                <a:lnTo>
                  <a:pt x="330952" y="0"/>
                </a:lnTo>
                <a:lnTo>
                  <a:pt x="330952" y="541736"/>
                </a:lnTo>
                <a:lnTo>
                  <a:pt x="0" y="5417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4" name="Google Shape;104;p14"/>
          <p:cNvSpPr txBox="1"/>
          <p:nvPr/>
        </p:nvSpPr>
        <p:spPr>
          <a:xfrm>
            <a:off x="756000" y="1484756"/>
            <a:ext cx="6048000" cy="3713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200" u="none" cap="none" strike="noStrike">
                <a:solidFill>
                  <a:srgbClr val="4B3832"/>
                </a:solidFill>
                <a:latin typeface="Inter"/>
                <a:ea typeface="Inter"/>
                <a:cs typeface="Inter"/>
                <a:sym typeface="Inter"/>
              </a:rPr>
              <a:t>Capture the essence of your coffee business in this one-page summary. Keep it clear, engaging, and inspiring.</a:t>
            </a:r>
            <a:endParaRPr/>
          </a:p>
        </p:txBody>
      </p:sp>
      <p:sp>
        <p:nvSpPr>
          <p:cNvPr id="105" name="Google Shape;105;p14"/>
          <p:cNvSpPr txBox="1"/>
          <p:nvPr/>
        </p:nvSpPr>
        <p:spPr>
          <a:xfrm>
            <a:off x="756000" y="2987637"/>
            <a:ext cx="3844461" cy="2667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4B3832"/>
                </a:solidFill>
                <a:latin typeface="Inter"/>
                <a:ea typeface="Inter"/>
                <a:cs typeface="Inter"/>
                <a:sym typeface="Inter"/>
              </a:rPr>
              <a:t>Our mission</a:t>
            </a:r>
            <a:endParaRPr/>
          </a:p>
        </p:txBody>
      </p:sp>
      <p:sp>
        <p:nvSpPr>
          <p:cNvPr id="106" name="Google Shape;106;p14"/>
          <p:cNvSpPr txBox="1"/>
          <p:nvPr/>
        </p:nvSpPr>
        <p:spPr>
          <a:xfrm>
            <a:off x="756000" y="4132443"/>
            <a:ext cx="3844461" cy="2667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4B3832"/>
                </a:solidFill>
                <a:latin typeface="Inter"/>
                <a:ea typeface="Inter"/>
                <a:cs typeface="Inter"/>
                <a:sym typeface="Inter"/>
              </a:rPr>
              <a:t>Business concept</a:t>
            </a:r>
            <a:endParaRPr/>
          </a:p>
        </p:txBody>
      </p:sp>
      <p:sp>
        <p:nvSpPr>
          <p:cNvPr id="107" name="Google Shape;107;p14"/>
          <p:cNvSpPr txBox="1"/>
          <p:nvPr/>
        </p:nvSpPr>
        <p:spPr>
          <a:xfrm>
            <a:off x="756000" y="5458157"/>
            <a:ext cx="3844461" cy="2667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4B3832"/>
                </a:solidFill>
                <a:latin typeface="Inter"/>
                <a:ea typeface="Inter"/>
                <a:cs typeface="Inter"/>
                <a:sym typeface="Inter"/>
              </a:rPr>
              <a:t>Success factors</a:t>
            </a:r>
            <a:endParaRPr/>
          </a:p>
        </p:txBody>
      </p:sp>
      <p:sp>
        <p:nvSpPr>
          <p:cNvPr id="108" name="Google Shape;108;p14"/>
          <p:cNvSpPr txBox="1"/>
          <p:nvPr/>
        </p:nvSpPr>
        <p:spPr>
          <a:xfrm>
            <a:off x="756000" y="3351525"/>
            <a:ext cx="4353966" cy="3713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4B3832"/>
                </a:solidFill>
                <a:latin typeface="Inter"/>
                <a:ea typeface="Inter"/>
                <a:cs typeface="Inter"/>
                <a:sym typeface="Inter"/>
              </a:rPr>
              <a:t>At Kili’s Coffee House, we create a welcoming community space where quality coffee meets exceptional service. </a:t>
            </a:r>
            <a:endParaRPr/>
          </a:p>
        </p:txBody>
      </p:sp>
      <p:sp>
        <p:nvSpPr>
          <p:cNvPr id="109" name="Google Shape;109;p14"/>
          <p:cNvSpPr txBox="1"/>
          <p:nvPr/>
        </p:nvSpPr>
        <p:spPr>
          <a:xfrm>
            <a:off x="756000" y="4496331"/>
            <a:ext cx="5054793" cy="5522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4B3832"/>
                </a:solidFill>
                <a:latin typeface="Inter"/>
                <a:ea typeface="Inter"/>
                <a:cs typeface="Inter"/>
                <a:sym typeface="Inter"/>
              </a:rPr>
              <a:t>We will establish a specialty coffee shop located in Any City targeting young professionals and remote workers. Our unique value proposition is ethically sourced beans and local art partnerships. </a:t>
            </a:r>
            <a:endParaRPr/>
          </a:p>
        </p:txBody>
      </p:sp>
      <p:sp>
        <p:nvSpPr>
          <p:cNvPr id="110" name="Google Shape;110;p14"/>
          <p:cNvSpPr txBox="1"/>
          <p:nvPr/>
        </p:nvSpPr>
        <p:spPr>
          <a:xfrm>
            <a:off x="756000" y="5822045"/>
            <a:ext cx="5054793" cy="1904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4B3832"/>
                </a:solidFill>
                <a:latin typeface="Inter"/>
                <a:ea typeface="Inter"/>
                <a:cs typeface="Inter"/>
                <a:sym typeface="Inter"/>
              </a:rPr>
              <a:t>Our competitive advantages include</a:t>
            </a:r>
            <a:endParaRPr/>
          </a:p>
        </p:txBody>
      </p:sp>
      <p:sp>
        <p:nvSpPr>
          <p:cNvPr id="111" name="Google Shape;111;p14"/>
          <p:cNvSpPr txBox="1"/>
          <p:nvPr/>
        </p:nvSpPr>
        <p:spPr>
          <a:xfrm>
            <a:off x="1876547" y="6641691"/>
            <a:ext cx="960213" cy="3998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99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Direct trade relationships with local farmers</a:t>
            </a:r>
            <a:endParaRPr/>
          </a:p>
        </p:txBody>
      </p:sp>
      <p:sp>
        <p:nvSpPr>
          <p:cNvPr id="112" name="Google Shape;112;p14"/>
          <p:cNvSpPr txBox="1"/>
          <p:nvPr/>
        </p:nvSpPr>
        <p:spPr>
          <a:xfrm>
            <a:off x="3877487" y="6708333"/>
            <a:ext cx="955416" cy="2665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99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Trained and certified baristas</a:t>
            </a:r>
            <a:endParaRPr/>
          </a:p>
        </p:txBody>
      </p:sp>
      <p:sp>
        <p:nvSpPr>
          <p:cNvPr id="113" name="Google Shape;113;p14"/>
          <p:cNvSpPr txBox="1"/>
          <p:nvPr/>
        </p:nvSpPr>
        <p:spPr>
          <a:xfrm>
            <a:off x="5585352" y="6708333"/>
            <a:ext cx="851949" cy="2665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99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Locally sourced ingredients</a:t>
            </a:r>
            <a:endParaRPr/>
          </a:p>
        </p:txBody>
      </p:sp>
      <p:sp>
        <p:nvSpPr>
          <p:cNvPr id="114" name="Google Shape;114;p14"/>
          <p:cNvSpPr txBox="1"/>
          <p:nvPr/>
        </p:nvSpPr>
        <p:spPr>
          <a:xfrm>
            <a:off x="756000" y="7850587"/>
            <a:ext cx="3844461" cy="2667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4B3832"/>
                </a:solidFill>
                <a:latin typeface="Inter"/>
                <a:ea typeface="Inter"/>
                <a:cs typeface="Inter"/>
                <a:sym typeface="Inter"/>
              </a:rPr>
              <a:t>Financial highlights</a:t>
            </a:r>
            <a:endParaRPr/>
          </a:p>
        </p:txBody>
      </p:sp>
      <p:sp>
        <p:nvSpPr>
          <p:cNvPr id="115" name="Google Shape;115;p14"/>
          <p:cNvSpPr txBox="1"/>
          <p:nvPr/>
        </p:nvSpPr>
        <p:spPr>
          <a:xfrm>
            <a:off x="756000" y="8298295"/>
            <a:ext cx="6048000" cy="16377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4B3832"/>
                </a:solidFill>
                <a:latin typeface="Inter"/>
                <a:ea typeface="Inter"/>
                <a:cs typeface="Inter"/>
                <a:sym typeface="Inter"/>
              </a:rPr>
              <a:t>Initial investment</a:t>
            </a:r>
            <a:r>
              <a:rPr b="0" i="0" lang="en-US" sz="1200" u="none" cap="none" strike="noStrike">
                <a:solidFill>
                  <a:srgbClr val="4B3832"/>
                </a:solidFill>
                <a:latin typeface="Inter"/>
                <a:ea typeface="Inter"/>
                <a:cs typeface="Inter"/>
                <a:sym typeface="Inter"/>
              </a:rPr>
              <a:t>: $150,000</a:t>
            </a:r>
            <a:endParaRPr/>
          </a:p>
          <a:p>
            <a:pPr indent="0" lvl="0" marL="0" marR="0" rtl="0" algn="l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4B3832"/>
                </a:solidFill>
                <a:latin typeface="Inter"/>
                <a:ea typeface="Inter"/>
                <a:cs typeface="Inter"/>
                <a:sym typeface="Inter"/>
              </a:rPr>
              <a:t>Covering equipment, renovations, initial inventory, marketing, and 3 months of operating expenses</a:t>
            </a:r>
            <a:endParaRPr/>
          </a:p>
          <a:p>
            <a:pPr indent="0" lvl="0" marL="0" marR="0" rtl="0" algn="l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4B383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4B3832"/>
                </a:solidFill>
                <a:latin typeface="Inter"/>
                <a:ea typeface="Inter"/>
                <a:cs typeface="Inter"/>
                <a:sym typeface="Inter"/>
              </a:rPr>
              <a:t>Projected break-even</a:t>
            </a:r>
            <a:r>
              <a:rPr b="0" i="0" lang="en-US" sz="1200" u="none" cap="none" strike="noStrike">
                <a:solidFill>
                  <a:srgbClr val="4B3832"/>
                </a:solidFill>
                <a:latin typeface="Inter"/>
                <a:ea typeface="Inter"/>
                <a:cs typeface="Inter"/>
                <a:sym typeface="Inter"/>
              </a:rPr>
              <a:t>: Month 14 </a:t>
            </a:r>
            <a:endParaRPr/>
          </a:p>
          <a:p>
            <a:pPr indent="0" lvl="0" marL="0" marR="0" rtl="0" algn="l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4B3832"/>
                </a:solidFill>
                <a:latin typeface="Inter"/>
                <a:ea typeface="Inter"/>
                <a:cs typeface="Inter"/>
                <a:sym typeface="Inter"/>
              </a:rPr>
              <a:t>Based on average monthly revenue of $25,000–$30,000 and steady growth</a:t>
            </a:r>
            <a:endParaRPr/>
          </a:p>
          <a:p>
            <a:pPr indent="0" lvl="0" marL="0" marR="0" rtl="0" algn="l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4B383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4B3832"/>
                </a:solidFill>
                <a:latin typeface="Inter"/>
                <a:ea typeface="Inter"/>
                <a:cs typeface="Inter"/>
                <a:sym typeface="Inter"/>
              </a:rPr>
              <a:t>Year 3 revenue projection</a:t>
            </a:r>
            <a:r>
              <a:rPr b="0" i="0" lang="en-US" sz="1200" u="none" cap="none" strike="noStrike">
                <a:solidFill>
                  <a:srgbClr val="4B3832"/>
                </a:solidFill>
                <a:latin typeface="Inter"/>
                <a:ea typeface="Inter"/>
                <a:cs typeface="Inter"/>
                <a:sym typeface="Inter"/>
              </a:rPr>
              <a:t>: $420,000</a:t>
            </a:r>
            <a:endParaRPr/>
          </a:p>
          <a:p>
            <a:pPr indent="0" lvl="0" marL="0" marR="0" rtl="0" algn="l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4B3832"/>
                </a:solidFill>
                <a:latin typeface="Inter"/>
                <a:ea typeface="Inter"/>
                <a:cs typeface="Inter"/>
                <a:sym typeface="Inter"/>
              </a:rPr>
              <a:t>Assuming 15–20% annual revenue growth and customer retention strategies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5F2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5"/>
          <p:cNvSpPr txBox="1"/>
          <p:nvPr/>
        </p:nvSpPr>
        <p:spPr>
          <a:xfrm>
            <a:off x="756000" y="746475"/>
            <a:ext cx="4991270" cy="6476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9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196" u="none" cap="none" strike="noStrike">
                <a:solidFill>
                  <a:srgbClr val="4B3832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rPr>
              <a:t>COMPANY OVERVIEW</a:t>
            </a:r>
            <a:endParaRPr/>
          </a:p>
        </p:txBody>
      </p:sp>
      <p:cxnSp>
        <p:nvCxnSpPr>
          <p:cNvPr id="121" name="Google Shape;121;p15"/>
          <p:cNvCxnSpPr/>
          <p:nvPr/>
        </p:nvCxnSpPr>
        <p:spPr>
          <a:xfrm flipH="1" rot="10800000">
            <a:off x="5441057" y="1071231"/>
            <a:ext cx="1362943" cy="3840"/>
          </a:xfrm>
          <a:prstGeom prst="straightConnector1">
            <a:avLst/>
          </a:prstGeom>
          <a:noFill/>
          <a:ln cap="flat" cmpd="sng" w="19050">
            <a:solidFill>
              <a:srgbClr val="4B383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2" name="Google Shape;122;p15"/>
          <p:cNvSpPr txBox="1"/>
          <p:nvPr/>
        </p:nvSpPr>
        <p:spPr>
          <a:xfrm>
            <a:off x="756000" y="1484756"/>
            <a:ext cx="6048000" cy="3713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200" u="none" cap="none" strike="noStrike">
                <a:solidFill>
                  <a:srgbClr val="4B3832"/>
                </a:solidFill>
                <a:latin typeface="Inter"/>
                <a:ea typeface="Inter"/>
                <a:cs typeface="Inter"/>
                <a:sym typeface="Inter"/>
              </a:rPr>
              <a:t>Introduce your business with a quick snapshot of who you are, where you're based, and what you offer.</a:t>
            </a:r>
            <a:endParaRPr/>
          </a:p>
        </p:txBody>
      </p:sp>
      <p:sp>
        <p:nvSpPr>
          <p:cNvPr id="123" name="Google Shape;123;p15"/>
          <p:cNvSpPr txBox="1"/>
          <p:nvPr/>
        </p:nvSpPr>
        <p:spPr>
          <a:xfrm>
            <a:off x="756000" y="4470701"/>
            <a:ext cx="3844461" cy="2667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4B3832"/>
                </a:solidFill>
                <a:latin typeface="Inter"/>
                <a:ea typeface="Inter"/>
                <a:cs typeface="Inter"/>
                <a:sym typeface="Inter"/>
              </a:rPr>
              <a:t>Legal Structure</a:t>
            </a:r>
            <a:endParaRPr/>
          </a:p>
        </p:txBody>
      </p:sp>
      <p:sp>
        <p:nvSpPr>
          <p:cNvPr id="124" name="Google Shape;124;p15"/>
          <p:cNvSpPr txBox="1"/>
          <p:nvPr/>
        </p:nvSpPr>
        <p:spPr>
          <a:xfrm>
            <a:off x="756000" y="5939419"/>
            <a:ext cx="3844461" cy="2667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4B3832"/>
                </a:solidFill>
                <a:latin typeface="Inter"/>
                <a:ea typeface="Inter"/>
                <a:cs typeface="Inter"/>
                <a:sym typeface="Inter"/>
              </a:rPr>
              <a:t>Location</a:t>
            </a:r>
            <a:endParaRPr/>
          </a:p>
        </p:txBody>
      </p:sp>
      <p:sp>
        <p:nvSpPr>
          <p:cNvPr id="125" name="Google Shape;125;p15"/>
          <p:cNvSpPr txBox="1"/>
          <p:nvPr/>
        </p:nvSpPr>
        <p:spPr>
          <a:xfrm>
            <a:off x="756000" y="7408138"/>
            <a:ext cx="3844461" cy="2667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4B3832"/>
                </a:solidFill>
                <a:latin typeface="Inter"/>
                <a:ea typeface="Inter"/>
                <a:cs typeface="Inter"/>
                <a:sym typeface="Inter"/>
              </a:rPr>
              <a:t>Operating Hours</a:t>
            </a:r>
            <a:endParaRPr/>
          </a:p>
        </p:txBody>
      </p:sp>
      <p:sp>
        <p:nvSpPr>
          <p:cNvPr id="126" name="Google Shape;126;p15"/>
          <p:cNvSpPr txBox="1"/>
          <p:nvPr/>
        </p:nvSpPr>
        <p:spPr>
          <a:xfrm>
            <a:off x="756000" y="4796684"/>
            <a:ext cx="4991270" cy="733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4B3832"/>
                </a:solidFill>
                <a:latin typeface="Inter"/>
                <a:ea typeface="Inter"/>
                <a:cs typeface="Inter"/>
                <a:sym typeface="Inter"/>
              </a:rPr>
              <a:t>Limited Liability Company (LLC)</a:t>
            </a:r>
            <a:endParaRPr/>
          </a:p>
          <a:p>
            <a:pPr indent="0" lvl="0" marL="0" marR="0" rtl="0" algn="l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200" u="none" cap="none" strike="noStrike">
              <a:solidFill>
                <a:srgbClr val="4B383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4B3832"/>
                </a:solidFill>
                <a:latin typeface="Inter"/>
                <a:ea typeface="Inter"/>
                <a:cs typeface="Inter"/>
                <a:sym typeface="Inter"/>
              </a:rPr>
              <a:t>We chose an LLC for its flexibility and personal liability protection, ideal for our size and growth plans.</a:t>
            </a:r>
            <a:endParaRPr/>
          </a:p>
        </p:txBody>
      </p:sp>
      <p:sp>
        <p:nvSpPr>
          <p:cNvPr id="127" name="Google Shape;127;p15"/>
          <p:cNvSpPr txBox="1"/>
          <p:nvPr/>
        </p:nvSpPr>
        <p:spPr>
          <a:xfrm>
            <a:off x="756000" y="6265402"/>
            <a:ext cx="5170969" cy="733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4B3832"/>
                </a:solidFill>
                <a:latin typeface="Inter"/>
                <a:ea typeface="Inter"/>
                <a:cs typeface="Inter"/>
                <a:sym typeface="Inter"/>
              </a:rPr>
              <a:t>123 Anywhere St., Any City, ST 12345</a:t>
            </a:r>
            <a:endParaRPr/>
          </a:p>
          <a:p>
            <a:pPr indent="0" lvl="0" marL="0" marR="0" rtl="0" algn="l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200" u="none" cap="none" strike="noStrike">
              <a:solidFill>
                <a:srgbClr val="4B383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4B3832"/>
                </a:solidFill>
                <a:latin typeface="Inter"/>
                <a:ea typeface="Inter"/>
                <a:cs typeface="Inter"/>
                <a:sym typeface="Inter"/>
              </a:rPr>
              <a:t>We chose this location for its high foot traffic, close proximity to office buildings and homes, and great visibility on a busy commuter street.</a:t>
            </a:r>
            <a:endParaRPr/>
          </a:p>
        </p:txBody>
      </p:sp>
      <p:sp>
        <p:nvSpPr>
          <p:cNvPr id="128" name="Google Shape;128;p15"/>
          <p:cNvSpPr txBox="1"/>
          <p:nvPr/>
        </p:nvSpPr>
        <p:spPr>
          <a:xfrm>
            <a:off x="756000" y="7734121"/>
            <a:ext cx="6048000" cy="733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4B3832"/>
                </a:solidFill>
                <a:latin typeface="Inter"/>
                <a:ea typeface="Inter"/>
                <a:cs typeface="Inter"/>
                <a:sym typeface="Inter"/>
              </a:rPr>
              <a:t>Monday-Friday 6:30 AM - 7:00 PM; Saturday-Sunday 7:00 AM - 8:00 PM</a:t>
            </a:r>
            <a:endParaRPr/>
          </a:p>
          <a:p>
            <a:pPr indent="0" lvl="0" marL="0" marR="0" rtl="0" algn="l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200" u="none" cap="none" strike="noStrike">
              <a:solidFill>
                <a:srgbClr val="4B383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4B3832"/>
                </a:solidFill>
                <a:latin typeface="Inter"/>
                <a:ea typeface="Inter"/>
                <a:cs typeface="Inter"/>
                <a:sym typeface="Inter"/>
              </a:rPr>
              <a:t>We chose this location for its high foot traffic, close proximity to office buildings and homes, and great visibility on a busy commuter street.</a:t>
            </a:r>
            <a:endParaRPr/>
          </a:p>
        </p:txBody>
      </p:sp>
      <p:sp>
        <p:nvSpPr>
          <p:cNvPr id="129" name="Google Shape;129;p15"/>
          <p:cNvSpPr txBox="1"/>
          <p:nvPr/>
        </p:nvSpPr>
        <p:spPr>
          <a:xfrm>
            <a:off x="756000" y="8876856"/>
            <a:ext cx="3844461" cy="2667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4B3832"/>
                </a:solidFill>
                <a:latin typeface="Inter"/>
                <a:ea typeface="Inter"/>
                <a:cs typeface="Inter"/>
                <a:sym typeface="Inter"/>
              </a:rPr>
              <a:t>Business Stage</a:t>
            </a:r>
            <a:endParaRPr/>
          </a:p>
        </p:txBody>
      </p:sp>
      <p:sp>
        <p:nvSpPr>
          <p:cNvPr id="130" name="Google Shape;130;p15"/>
          <p:cNvSpPr txBox="1"/>
          <p:nvPr/>
        </p:nvSpPr>
        <p:spPr>
          <a:xfrm>
            <a:off x="756000" y="9202840"/>
            <a:ext cx="6048000" cy="733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4B3832"/>
                </a:solidFill>
                <a:latin typeface="Inter"/>
                <a:ea typeface="Inter"/>
                <a:cs typeface="Inter"/>
                <a:sym typeface="Inter"/>
              </a:rPr>
              <a:t>Pre-launch</a:t>
            </a:r>
            <a:endParaRPr/>
          </a:p>
          <a:p>
            <a:pPr indent="0" lvl="0" marL="0" marR="0" rtl="0" algn="l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200" u="none" cap="none" strike="noStrike">
              <a:solidFill>
                <a:srgbClr val="4B383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4B3832"/>
                </a:solidFill>
                <a:latin typeface="Inter"/>
                <a:ea typeface="Inter"/>
                <a:cs typeface="Inter"/>
                <a:sym typeface="Inter"/>
              </a:rPr>
              <a:t>We’re in the final stages of buildout, with hiring and marketing already underway. We’re planning a soft opening in June 2030.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5F2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6"/>
          <p:cNvSpPr txBox="1"/>
          <p:nvPr/>
        </p:nvSpPr>
        <p:spPr>
          <a:xfrm>
            <a:off x="756000" y="746475"/>
            <a:ext cx="4991270" cy="6476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9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196" u="none" cap="none" strike="noStrike">
                <a:solidFill>
                  <a:srgbClr val="4B3832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rPr>
              <a:t>MARKET ANALYSIS</a:t>
            </a:r>
            <a:endParaRPr/>
          </a:p>
        </p:txBody>
      </p:sp>
      <p:cxnSp>
        <p:nvCxnSpPr>
          <p:cNvPr id="136" name="Google Shape;136;p16"/>
          <p:cNvCxnSpPr/>
          <p:nvPr/>
        </p:nvCxnSpPr>
        <p:spPr>
          <a:xfrm>
            <a:off x="4960816" y="1071231"/>
            <a:ext cx="1843184" cy="0"/>
          </a:xfrm>
          <a:prstGeom prst="straightConnector1">
            <a:avLst/>
          </a:prstGeom>
          <a:noFill/>
          <a:ln cap="flat" cmpd="sng" w="19050">
            <a:solidFill>
              <a:srgbClr val="4B383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37" name="Google Shape;13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1200" y="2246736"/>
            <a:ext cx="7257600" cy="3411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8" name="Google Shape;138;p16"/>
          <p:cNvGrpSpPr/>
          <p:nvPr/>
        </p:nvGrpSpPr>
        <p:grpSpPr>
          <a:xfrm>
            <a:off x="1501303" y="5788633"/>
            <a:ext cx="470458" cy="470458"/>
            <a:chOff x="0" y="0"/>
            <a:chExt cx="812800" cy="812800"/>
          </a:xfrm>
        </p:grpSpPr>
        <p:sp>
          <p:nvSpPr>
            <p:cNvPr id="139" name="Google Shape;139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4B383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16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200" u="none" cap="none" strike="noStrike">
                  <a:solidFill>
                    <a:srgbClr val="4B3832"/>
                  </a:solidFill>
                  <a:latin typeface="Inter"/>
                  <a:ea typeface="Inter"/>
                  <a:cs typeface="Inter"/>
                  <a:sym typeface="Inter"/>
                </a:rPr>
                <a:t>1</a:t>
              </a:r>
              <a:endParaRPr/>
            </a:p>
          </p:txBody>
        </p:sp>
      </p:grpSp>
      <p:grpSp>
        <p:nvGrpSpPr>
          <p:cNvPr id="141" name="Google Shape;141;p16"/>
          <p:cNvGrpSpPr/>
          <p:nvPr/>
        </p:nvGrpSpPr>
        <p:grpSpPr>
          <a:xfrm>
            <a:off x="3544494" y="5788633"/>
            <a:ext cx="470458" cy="470458"/>
            <a:chOff x="0" y="0"/>
            <a:chExt cx="812800" cy="812800"/>
          </a:xfrm>
        </p:grpSpPr>
        <p:sp>
          <p:nvSpPr>
            <p:cNvPr id="142" name="Google Shape;142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4B383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16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200" u="none" cap="none" strike="noStrike">
                  <a:solidFill>
                    <a:srgbClr val="4B3832"/>
                  </a:solidFill>
                  <a:latin typeface="Inter"/>
                  <a:ea typeface="Inter"/>
                  <a:cs typeface="Inter"/>
                  <a:sym typeface="Inter"/>
                </a:rPr>
                <a:t>2</a:t>
              </a:r>
              <a:endParaRPr/>
            </a:p>
          </p:txBody>
        </p:sp>
      </p:grpSp>
      <p:grpSp>
        <p:nvGrpSpPr>
          <p:cNvPr id="144" name="Google Shape;144;p16"/>
          <p:cNvGrpSpPr/>
          <p:nvPr/>
        </p:nvGrpSpPr>
        <p:grpSpPr>
          <a:xfrm>
            <a:off x="5588239" y="5788633"/>
            <a:ext cx="470458" cy="470458"/>
            <a:chOff x="0" y="0"/>
            <a:chExt cx="812800" cy="812800"/>
          </a:xfrm>
        </p:grpSpPr>
        <p:sp>
          <p:nvSpPr>
            <p:cNvPr id="145" name="Google Shape;145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4B383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16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200" u="none" cap="none" strike="noStrike">
                  <a:solidFill>
                    <a:srgbClr val="4B3832"/>
                  </a:solidFill>
                  <a:latin typeface="Inter"/>
                  <a:ea typeface="Inter"/>
                  <a:cs typeface="Inter"/>
                  <a:sym typeface="Inter"/>
                </a:rPr>
                <a:t>3</a:t>
              </a:r>
              <a:endParaRPr/>
            </a:p>
          </p:txBody>
        </p:sp>
      </p:grpSp>
      <p:sp>
        <p:nvSpPr>
          <p:cNvPr id="147" name="Google Shape;147;p16"/>
          <p:cNvSpPr txBox="1"/>
          <p:nvPr/>
        </p:nvSpPr>
        <p:spPr>
          <a:xfrm>
            <a:off x="756000" y="1484756"/>
            <a:ext cx="6048000" cy="3713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200" u="none" cap="none" strike="noStrike">
                <a:solidFill>
                  <a:srgbClr val="4B3832"/>
                </a:solidFill>
                <a:latin typeface="Inter"/>
                <a:ea typeface="Inter"/>
                <a:cs typeface="Inter"/>
                <a:sym typeface="Inter"/>
              </a:rPr>
              <a:t>Take a closer look at coffee industry trends, define your ideal customers, and understand your competitors.</a:t>
            </a:r>
            <a:endParaRPr/>
          </a:p>
        </p:txBody>
      </p:sp>
      <p:sp>
        <p:nvSpPr>
          <p:cNvPr id="148" name="Google Shape;148;p16"/>
          <p:cNvSpPr txBox="1"/>
          <p:nvPr/>
        </p:nvSpPr>
        <p:spPr>
          <a:xfrm>
            <a:off x="756000" y="7700976"/>
            <a:ext cx="3024000" cy="1904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4B3832"/>
                </a:solidFill>
                <a:latin typeface="Inter"/>
                <a:ea typeface="Inter"/>
                <a:cs typeface="Inter"/>
                <a:sym typeface="Inter"/>
              </a:rPr>
              <a:t>Primary Market</a:t>
            </a:r>
            <a:endParaRPr/>
          </a:p>
        </p:txBody>
      </p:sp>
      <p:sp>
        <p:nvSpPr>
          <p:cNvPr id="149" name="Google Shape;149;p16"/>
          <p:cNvSpPr txBox="1"/>
          <p:nvPr/>
        </p:nvSpPr>
        <p:spPr>
          <a:xfrm>
            <a:off x="756000" y="9383748"/>
            <a:ext cx="2683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4B3832"/>
                </a:solidFill>
                <a:latin typeface="Inter"/>
                <a:ea typeface="Inter"/>
                <a:cs typeface="Inter"/>
                <a:sym typeface="Inter"/>
              </a:rPr>
              <a:t>Urban professionals aged 25–40 who value ethically sourced, premium coffee and efficient service</a:t>
            </a:r>
            <a:endParaRPr/>
          </a:p>
        </p:txBody>
      </p:sp>
      <p:sp>
        <p:nvSpPr>
          <p:cNvPr id="150" name="Google Shape;150;p16"/>
          <p:cNvSpPr txBox="1"/>
          <p:nvPr/>
        </p:nvSpPr>
        <p:spPr>
          <a:xfrm>
            <a:off x="4120714" y="9383748"/>
            <a:ext cx="2683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4B3832"/>
                </a:solidFill>
                <a:latin typeface="Inter"/>
                <a:ea typeface="Inter"/>
                <a:cs typeface="Inter"/>
                <a:sym typeface="Inter"/>
              </a:rPr>
              <a:t>Remote workers and college students seeking a comfortable, reliable space to work and connect</a:t>
            </a:r>
            <a:endParaRPr/>
          </a:p>
        </p:txBody>
      </p:sp>
      <p:sp>
        <p:nvSpPr>
          <p:cNvPr id="151" name="Google Shape;151;p16"/>
          <p:cNvSpPr txBox="1"/>
          <p:nvPr/>
        </p:nvSpPr>
        <p:spPr>
          <a:xfrm>
            <a:off x="3779723" y="7700976"/>
            <a:ext cx="3024000" cy="1904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4B3832"/>
                </a:solidFill>
                <a:latin typeface="Inter"/>
                <a:ea typeface="Inter"/>
                <a:cs typeface="Inter"/>
                <a:sym typeface="Inter"/>
              </a:rPr>
              <a:t>Secondary Market</a:t>
            </a:r>
            <a:endParaRPr/>
          </a:p>
        </p:txBody>
      </p:sp>
      <p:sp>
        <p:nvSpPr>
          <p:cNvPr id="152" name="Google Shape;152;p16"/>
          <p:cNvSpPr txBox="1"/>
          <p:nvPr/>
        </p:nvSpPr>
        <p:spPr>
          <a:xfrm>
            <a:off x="756000" y="2375253"/>
            <a:ext cx="3844461" cy="2667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4B3832"/>
                </a:solidFill>
                <a:latin typeface="Inter"/>
                <a:ea typeface="Inter"/>
                <a:cs typeface="Inter"/>
                <a:sym typeface="Inter"/>
              </a:rPr>
              <a:t>Industry Overview</a:t>
            </a:r>
            <a:endParaRPr/>
          </a:p>
        </p:txBody>
      </p:sp>
      <p:sp>
        <p:nvSpPr>
          <p:cNvPr id="153" name="Google Shape;153;p16"/>
          <p:cNvSpPr txBox="1"/>
          <p:nvPr/>
        </p:nvSpPr>
        <p:spPr>
          <a:xfrm>
            <a:off x="2198748" y="5301387"/>
            <a:ext cx="3162504" cy="1651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999" u="none" cap="none" strike="noStrike">
                <a:solidFill>
                  <a:srgbClr val="231F20"/>
                </a:solidFill>
                <a:latin typeface="Inter"/>
                <a:ea typeface="Inter"/>
                <a:cs typeface="Inter"/>
                <a:sym typeface="Inter"/>
              </a:rPr>
              <a:t>Figure 1.</a:t>
            </a:r>
            <a:r>
              <a:rPr b="0" i="1" lang="en-US" sz="999" u="none" cap="none" strike="noStrike">
                <a:solidFill>
                  <a:srgbClr val="231F20"/>
                </a:solidFill>
                <a:latin typeface="Inter"/>
                <a:ea typeface="Inter"/>
                <a:cs typeface="Inter"/>
                <a:sym typeface="Inter"/>
              </a:rPr>
              <a:t> Coffee market share by type</a:t>
            </a:r>
            <a:endParaRPr/>
          </a:p>
        </p:txBody>
      </p:sp>
      <p:sp>
        <p:nvSpPr>
          <p:cNvPr id="154" name="Google Shape;154;p16"/>
          <p:cNvSpPr txBox="1"/>
          <p:nvPr/>
        </p:nvSpPr>
        <p:spPr>
          <a:xfrm>
            <a:off x="935699" y="6396018"/>
            <a:ext cx="1601665" cy="428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" u="none" cap="none" strike="noStrike">
                <a:solidFill>
                  <a:srgbClr val="4B3832"/>
                </a:solidFill>
                <a:latin typeface="Inter"/>
                <a:ea typeface="Inter"/>
                <a:cs typeface="Inter"/>
                <a:sym typeface="Inter"/>
              </a:rPr>
              <a:t>Specialty coffee now accounts for 40% of total coffee consumption.</a:t>
            </a:r>
            <a:endParaRPr/>
          </a:p>
        </p:txBody>
      </p:sp>
      <p:sp>
        <p:nvSpPr>
          <p:cNvPr id="155" name="Google Shape;155;p16"/>
          <p:cNvSpPr txBox="1"/>
          <p:nvPr/>
        </p:nvSpPr>
        <p:spPr>
          <a:xfrm>
            <a:off x="3167575" y="6467455"/>
            <a:ext cx="1224297" cy="285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" u="none" cap="none" strike="noStrike">
                <a:solidFill>
                  <a:srgbClr val="4B3832"/>
                </a:solidFill>
                <a:latin typeface="Inter"/>
                <a:ea typeface="Inter"/>
                <a:cs typeface="Inter"/>
                <a:sym typeface="Inter"/>
              </a:rPr>
              <a:t>Interpret the trends in the chart.</a:t>
            </a:r>
            <a:endParaRPr/>
          </a:p>
        </p:txBody>
      </p:sp>
      <p:sp>
        <p:nvSpPr>
          <p:cNvPr id="156" name="Google Shape;156;p16"/>
          <p:cNvSpPr txBox="1"/>
          <p:nvPr/>
        </p:nvSpPr>
        <p:spPr>
          <a:xfrm>
            <a:off x="5220305" y="6467455"/>
            <a:ext cx="1206327" cy="285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" u="none" cap="none" strike="noStrike">
                <a:solidFill>
                  <a:srgbClr val="4B3832"/>
                </a:solidFill>
                <a:latin typeface="Inter"/>
                <a:ea typeface="Inter"/>
                <a:cs typeface="Inter"/>
                <a:sym typeface="Inter"/>
              </a:rPr>
              <a:t>Interpret the trends in the chart.</a:t>
            </a:r>
            <a:endParaRPr/>
          </a:p>
        </p:txBody>
      </p:sp>
      <p:sp>
        <p:nvSpPr>
          <p:cNvPr id="157" name="Google Shape;157;p16"/>
          <p:cNvSpPr txBox="1"/>
          <p:nvPr/>
        </p:nvSpPr>
        <p:spPr>
          <a:xfrm>
            <a:off x="756000" y="7234218"/>
            <a:ext cx="3844461" cy="2667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4B3832"/>
                </a:solidFill>
                <a:latin typeface="Inter"/>
                <a:ea typeface="Inter"/>
                <a:cs typeface="Inter"/>
                <a:sym typeface="Inter"/>
              </a:rPr>
              <a:t>Target Market</a:t>
            </a:r>
            <a:endParaRPr/>
          </a:p>
        </p:txBody>
      </p:sp>
      <p:sp>
        <p:nvSpPr>
          <p:cNvPr id="158" name="Google Shape;158;p16"/>
          <p:cNvSpPr/>
          <p:nvPr/>
        </p:nvSpPr>
        <p:spPr>
          <a:xfrm>
            <a:off x="756000" y="8024760"/>
            <a:ext cx="2683286" cy="1235164"/>
          </a:xfrm>
          <a:custGeom>
            <a:rect b="b" l="l" r="r" t="t"/>
            <a:pathLst>
              <a:path extrusionOk="0" h="260385" w="565664">
                <a:moveTo>
                  <a:pt x="0" y="0"/>
                </a:moveTo>
                <a:lnTo>
                  <a:pt x="565664" y="0"/>
                </a:lnTo>
                <a:lnTo>
                  <a:pt x="565664" y="260385"/>
                </a:lnTo>
                <a:lnTo>
                  <a:pt x="0" y="260385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22503" l="0" r="0" t="-22503"/>
            </a:stretch>
          </a:blipFill>
          <a:ln>
            <a:noFill/>
          </a:ln>
        </p:spPr>
      </p:sp>
      <p:sp>
        <p:nvSpPr>
          <p:cNvPr id="159" name="Google Shape;159;p16"/>
          <p:cNvSpPr/>
          <p:nvPr/>
        </p:nvSpPr>
        <p:spPr>
          <a:xfrm>
            <a:off x="4120405" y="8024760"/>
            <a:ext cx="2683286" cy="1235164"/>
          </a:xfrm>
          <a:custGeom>
            <a:rect b="b" l="l" r="r" t="t"/>
            <a:pathLst>
              <a:path extrusionOk="0" h="260385" w="565664">
                <a:moveTo>
                  <a:pt x="0" y="0"/>
                </a:moveTo>
                <a:lnTo>
                  <a:pt x="565664" y="0"/>
                </a:lnTo>
                <a:lnTo>
                  <a:pt x="565664" y="260385"/>
                </a:lnTo>
                <a:lnTo>
                  <a:pt x="0" y="260385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92657" l="0" r="0" t="-133394"/>
            </a:stretch>
          </a:blipFill>
          <a:ln>
            <a:noFill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5F2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7"/>
          <p:cNvSpPr/>
          <p:nvPr/>
        </p:nvSpPr>
        <p:spPr>
          <a:xfrm>
            <a:off x="756000" y="4506714"/>
            <a:ext cx="1532988" cy="1532988"/>
          </a:xfrm>
          <a:custGeom>
            <a:rect b="b" l="l" r="r" t="t"/>
            <a:pathLst>
              <a:path extrusionOk="0" h="812800" w="812800">
                <a:moveTo>
                  <a:pt x="0" y="0"/>
                </a:moveTo>
                <a:lnTo>
                  <a:pt x="812800" y="0"/>
                </a:lnTo>
                <a:lnTo>
                  <a:pt x="812800" y="812800"/>
                </a:lnTo>
                <a:lnTo>
                  <a:pt x="0" y="81280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6663" l="0" r="0" t="-16664"/>
            </a:stretch>
          </a:blipFill>
          <a:ln>
            <a:noFill/>
          </a:ln>
        </p:spPr>
      </p:sp>
      <p:sp>
        <p:nvSpPr>
          <p:cNvPr id="165" name="Google Shape;165;p17"/>
          <p:cNvSpPr/>
          <p:nvPr/>
        </p:nvSpPr>
        <p:spPr>
          <a:xfrm>
            <a:off x="3013506" y="4506714"/>
            <a:ext cx="1532988" cy="1532988"/>
          </a:xfrm>
          <a:custGeom>
            <a:rect b="b" l="l" r="r" t="t"/>
            <a:pathLst>
              <a:path extrusionOk="0" h="812800" w="812800">
                <a:moveTo>
                  <a:pt x="0" y="0"/>
                </a:moveTo>
                <a:lnTo>
                  <a:pt x="812800" y="0"/>
                </a:lnTo>
                <a:lnTo>
                  <a:pt x="812800" y="812800"/>
                </a:lnTo>
                <a:lnTo>
                  <a:pt x="0" y="81280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25045" l="0" r="0" t="-25045"/>
            </a:stretch>
          </a:blipFill>
          <a:ln>
            <a:noFill/>
          </a:ln>
        </p:spPr>
      </p:sp>
      <p:sp>
        <p:nvSpPr>
          <p:cNvPr id="166" name="Google Shape;166;p17"/>
          <p:cNvSpPr/>
          <p:nvPr/>
        </p:nvSpPr>
        <p:spPr>
          <a:xfrm>
            <a:off x="5271012" y="4506714"/>
            <a:ext cx="1532988" cy="1532988"/>
          </a:xfrm>
          <a:custGeom>
            <a:rect b="b" l="l" r="r" t="t"/>
            <a:pathLst>
              <a:path extrusionOk="0" h="812800" w="812800">
                <a:moveTo>
                  <a:pt x="0" y="0"/>
                </a:moveTo>
                <a:lnTo>
                  <a:pt x="812800" y="0"/>
                </a:lnTo>
                <a:lnTo>
                  <a:pt x="812800" y="812800"/>
                </a:lnTo>
                <a:lnTo>
                  <a:pt x="0" y="81280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12500" l="0" r="0" t="-12500"/>
            </a:stretch>
          </a:blipFill>
          <a:ln>
            <a:noFill/>
          </a:ln>
        </p:spPr>
      </p:sp>
      <p:sp>
        <p:nvSpPr>
          <p:cNvPr id="167" name="Google Shape;167;p17"/>
          <p:cNvSpPr txBox="1"/>
          <p:nvPr/>
        </p:nvSpPr>
        <p:spPr>
          <a:xfrm>
            <a:off x="756000" y="746475"/>
            <a:ext cx="6048000" cy="6476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196" u="none" cap="none" strike="noStrike">
                <a:solidFill>
                  <a:srgbClr val="4B3832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rPr>
              <a:t>MENU &amp; PRICING STRATEGY</a:t>
            </a:r>
            <a:endParaRPr/>
          </a:p>
        </p:txBody>
      </p:sp>
      <p:sp>
        <p:nvSpPr>
          <p:cNvPr id="168" name="Google Shape;168;p17"/>
          <p:cNvSpPr txBox="1"/>
          <p:nvPr/>
        </p:nvSpPr>
        <p:spPr>
          <a:xfrm>
            <a:off x="756000" y="1484756"/>
            <a:ext cx="6048000" cy="1904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200" u="none" cap="none" strike="noStrike">
                <a:solidFill>
                  <a:srgbClr val="4B3832"/>
                </a:solidFill>
                <a:latin typeface="Inter"/>
                <a:ea typeface="Inter"/>
                <a:cs typeface="Inter"/>
                <a:sym typeface="Inter"/>
              </a:rPr>
              <a:t>Show what’s on your menu and how you plan to price it.</a:t>
            </a:r>
            <a:endParaRPr/>
          </a:p>
        </p:txBody>
      </p:sp>
      <p:sp>
        <p:nvSpPr>
          <p:cNvPr id="169" name="Google Shape;169;p17"/>
          <p:cNvSpPr txBox="1"/>
          <p:nvPr/>
        </p:nvSpPr>
        <p:spPr>
          <a:xfrm>
            <a:off x="756000" y="3361908"/>
            <a:ext cx="3844461" cy="2667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4B3832"/>
                </a:solidFill>
                <a:latin typeface="Inter"/>
                <a:ea typeface="Inter"/>
                <a:cs typeface="Inter"/>
                <a:sym typeface="Inter"/>
              </a:rPr>
              <a:t>Core Offerings</a:t>
            </a:r>
            <a:endParaRPr/>
          </a:p>
        </p:txBody>
      </p:sp>
      <p:sp>
        <p:nvSpPr>
          <p:cNvPr id="170" name="Google Shape;170;p17"/>
          <p:cNvSpPr txBox="1"/>
          <p:nvPr/>
        </p:nvSpPr>
        <p:spPr>
          <a:xfrm>
            <a:off x="756000" y="3725796"/>
            <a:ext cx="4353966" cy="3713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4B3832"/>
                </a:solidFill>
                <a:latin typeface="Inter"/>
                <a:ea typeface="Inter"/>
                <a:cs typeface="Inter"/>
                <a:sym typeface="Inter"/>
              </a:rPr>
              <a:t>Kili’s Coffee House will offer a thoughtfully curated menu that highlights quality, simplicity, and consistency.</a:t>
            </a:r>
            <a:endParaRPr/>
          </a:p>
        </p:txBody>
      </p:sp>
      <p:sp>
        <p:nvSpPr>
          <p:cNvPr id="171" name="Google Shape;171;p17"/>
          <p:cNvSpPr txBox="1"/>
          <p:nvPr/>
        </p:nvSpPr>
        <p:spPr>
          <a:xfrm>
            <a:off x="756000" y="6134952"/>
            <a:ext cx="1064736" cy="3713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4B3832"/>
                </a:solidFill>
                <a:latin typeface="Inter"/>
                <a:ea typeface="Inter"/>
                <a:cs typeface="Inter"/>
                <a:sym typeface="Inter"/>
              </a:rPr>
              <a:t>House blend</a:t>
            </a:r>
            <a:endParaRPr/>
          </a:p>
          <a:p>
            <a:pPr indent="0" lvl="0" marL="0" marR="0" rtl="0" algn="l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4B3832"/>
                </a:solidFill>
                <a:latin typeface="Inter"/>
                <a:ea typeface="Inter"/>
                <a:cs typeface="Inter"/>
                <a:sym typeface="Inter"/>
              </a:rPr>
              <a:t>$3.00-$4.50</a:t>
            </a:r>
            <a:endParaRPr/>
          </a:p>
        </p:txBody>
      </p:sp>
      <p:sp>
        <p:nvSpPr>
          <p:cNvPr id="172" name="Google Shape;172;p17"/>
          <p:cNvSpPr txBox="1"/>
          <p:nvPr/>
        </p:nvSpPr>
        <p:spPr>
          <a:xfrm>
            <a:off x="3013506" y="6134952"/>
            <a:ext cx="1250499" cy="3713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4B3832"/>
                </a:solidFill>
                <a:latin typeface="Inter"/>
                <a:ea typeface="Inter"/>
                <a:cs typeface="Inter"/>
                <a:sym typeface="Inter"/>
              </a:rPr>
              <a:t>Espresso drinks</a:t>
            </a:r>
            <a:endParaRPr/>
          </a:p>
          <a:p>
            <a:pPr indent="0" lvl="0" marL="0" marR="0" rtl="0" algn="l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4B3832"/>
                </a:solidFill>
                <a:latin typeface="Inter"/>
                <a:ea typeface="Inter"/>
                <a:cs typeface="Inter"/>
                <a:sym typeface="Inter"/>
              </a:rPr>
              <a:t>$3.75-$6.50</a:t>
            </a:r>
            <a:endParaRPr/>
          </a:p>
        </p:txBody>
      </p:sp>
      <p:sp>
        <p:nvSpPr>
          <p:cNvPr id="173" name="Google Shape;173;p17"/>
          <p:cNvSpPr txBox="1"/>
          <p:nvPr/>
        </p:nvSpPr>
        <p:spPr>
          <a:xfrm>
            <a:off x="5271012" y="6134952"/>
            <a:ext cx="1250499" cy="3713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4B3832"/>
                </a:solidFill>
                <a:latin typeface="Inter"/>
                <a:ea typeface="Inter"/>
                <a:cs typeface="Inter"/>
                <a:sym typeface="Inter"/>
              </a:rPr>
              <a:t>Baked goods</a:t>
            </a:r>
            <a:endParaRPr/>
          </a:p>
          <a:p>
            <a:pPr indent="0" lvl="0" marL="0" marR="0" rtl="0" algn="l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4B3832"/>
                </a:solidFill>
                <a:latin typeface="Inter"/>
                <a:ea typeface="Inter"/>
                <a:cs typeface="Inter"/>
                <a:sym typeface="Inter"/>
              </a:rPr>
              <a:t>$3.00-$9.00</a:t>
            </a:r>
            <a:endParaRPr/>
          </a:p>
        </p:txBody>
      </p:sp>
      <p:sp>
        <p:nvSpPr>
          <p:cNvPr id="174" name="Google Shape;174;p17"/>
          <p:cNvSpPr txBox="1"/>
          <p:nvPr/>
        </p:nvSpPr>
        <p:spPr>
          <a:xfrm>
            <a:off x="756000" y="6915870"/>
            <a:ext cx="3844461" cy="2667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4B3832"/>
                </a:solidFill>
                <a:latin typeface="Inter"/>
                <a:ea typeface="Inter"/>
                <a:cs typeface="Inter"/>
                <a:sym typeface="Inter"/>
              </a:rPr>
              <a:t>Pricing Strategy</a:t>
            </a:r>
            <a:endParaRPr/>
          </a:p>
        </p:txBody>
      </p:sp>
      <p:sp>
        <p:nvSpPr>
          <p:cNvPr id="175" name="Google Shape;175;p17"/>
          <p:cNvSpPr txBox="1"/>
          <p:nvPr/>
        </p:nvSpPr>
        <p:spPr>
          <a:xfrm>
            <a:off x="756000" y="7279758"/>
            <a:ext cx="5027838" cy="3713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4B3832"/>
                </a:solidFill>
                <a:latin typeface="Inter"/>
                <a:ea typeface="Inter"/>
                <a:cs typeface="Inter"/>
                <a:sym typeface="Inter"/>
              </a:rPr>
              <a:t>We offer tiered pricing to give customers more options, from affordable daily brews to premium drinks for special moments.</a:t>
            </a:r>
            <a:endParaRPr/>
          </a:p>
        </p:txBody>
      </p:sp>
      <p:sp>
        <p:nvSpPr>
          <p:cNvPr id="176" name="Google Shape;176;p17"/>
          <p:cNvSpPr txBox="1"/>
          <p:nvPr/>
        </p:nvSpPr>
        <p:spPr>
          <a:xfrm>
            <a:off x="756000" y="8060676"/>
            <a:ext cx="3844461" cy="2667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4B3832"/>
                </a:solidFill>
                <a:latin typeface="Inter"/>
                <a:ea typeface="Inter"/>
                <a:cs typeface="Inter"/>
                <a:sym typeface="Inter"/>
              </a:rPr>
              <a:t>Seasonal and Specialty Offerings</a:t>
            </a:r>
            <a:endParaRPr/>
          </a:p>
        </p:txBody>
      </p:sp>
      <p:sp>
        <p:nvSpPr>
          <p:cNvPr id="177" name="Google Shape;177;p17"/>
          <p:cNvSpPr txBox="1"/>
          <p:nvPr/>
        </p:nvSpPr>
        <p:spPr>
          <a:xfrm>
            <a:off x="756000" y="8424564"/>
            <a:ext cx="5027838" cy="3713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4B3832"/>
                </a:solidFill>
                <a:latin typeface="Inter"/>
                <a:ea typeface="Inter"/>
                <a:cs typeface="Inter"/>
                <a:sym typeface="Inter"/>
              </a:rPr>
              <a:t>To keep our menu fresh and aligned with seasonal trends, we’ll introduce limited-time drinks and treats throughout the year. </a:t>
            </a:r>
            <a:endParaRPr/>
          </a:p>
        </p:txBody>
      </p:sp>
      <p:sp>
        <p:nvSpPr>
          <p:cNvPr id="178" name="Google Shape;178;p17"/>
          <p:cNvSpPr txBox="1"/>
          <p:nvPr/>
        </p:nvSpPr>
        <p:spPr>
          <a:xfrm>
            <a:off x="756000" y="9195957"/>
            <a:ext cx="920483" cy="7400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97" u="none" cap="none" strike="noStrike">
                <a:solidFill>
                  <a:srgbClr val="4B3832"/>
                </a:solidFill>
                <a:latin typeface="Inter"/>
                <a:ea typeface="Inter"/>
                <a:cs typeface="Inter"/>
                <a:sym typeface="Inter"/>
              </a:rPr>
              <a:t>Fall</a:t>
            </a:r>
            <a:endParaRPr/>
          </a:p>
          <a:p>
            <a:pPr indent="0" lvl="0" marL="0" marR="0" rtl="0" algn="l">
              <a:lnSpc>
                <a:spcPct val="1200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197" u="none" cap="none" strike="noStrike">
              <a:solidFill>
                <a:srgbClr val="4B383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200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97" u="none" cap="none" strike="noStrike">
                <a:solidFill>
                  <a:srgbClr val="4B3832"/>
                </a:solidFill>
                <a:latin typeface="Inter"/>
                <a:ea typeface="Inter"/>
                <a:cs typeface="Inter"/>
                <a:sym typeface="Inter"/>
              </a:rPr>
              <a:t>Pumpkin Spice Latte</a:t>
            </a:r>
            <a:endParaRPr/>
          </a:p>
        </p:txBody>
      </p:sp>
      <p:sp>
        <p:nvSpPr>
          <p:cNvPr id="179" name="Google Shape;179;p17"/>
          <p:cNvSpPr txBox="1"/>
          <p:nvPr/>
        </p:nvSpPr>
        <p:spPr>
          <a:xfrm>
            <a:off x="2319788" y="9195957"/>
            <a:ext cx="920483" cy="7400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97" u="none" cap="none" strike="noStrike">
                <a:solidFill>
                  <a:srgbClr val="4B3832"/>
                </a:solidFill>
                <a:latin typeface="Inter"/>
                <a:ea typeface="Inter"/>
                <a:cs typeface="Inter"/>
                <a:sym typeface="Inter"/>
              </a:rPr>
              <a:t>Winter</a:t>
            </a:r>
            <a:endParaRPr/>
          </a:p>
          <a:p>
            <a:pPr indent="0" lvl="0" marL="0" marR="0" rtl="0" algn="l">
              <a:lnSpc>
                <a:spcPct val="1200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197" u="none" cap="none" strike="noStrike">
              <a:solidFill>
                <a:srgbClr val="4B383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200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97" u="none" cap="none" strike="noStrike">
                <a:solidFill>
                  <a:srgbClr val="4B3832"/>
                </a:solidFill>
                <a:latin typeface="Inter"/>
                <a:ea typeface="Inter"/>
                <a:cs typeface="Inter"/>
                <a:sym typeface="Inter"/>
              </a:rPr>
              <a:t>Peppermint Mocha</a:t>
            </a:r>
            <a:endParaRPr/>
          </a:p>
        </p:txBody>
      </p:sp>
      <p:sp>
        <p:nvSpPr>
          <p:cNvPr id="180" name="Google Shape;180;p17"/>
          <p:cNvSpPr txBox="1"/>
          <p:nvPr/>
        </p:nvSpPr>
        <p:spPr>
          <a:xfrm>
            <a:off x="3883576" y="9195957"/>
            <a:ext cx="920483" cy="7400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97" u="none" cap="none" strike="noStrike">
                <a:solidFill>
                  <a:srgbClr val="4B3832"/>
                </a:solidFill>
                <a:latin typeface="Inter"/>
                <a:ea typeface="Inter"/>
                <a:cs typeface="Inter"/>
                <a:sym typeface="Inter"/>
              </a:rPr>
              <a:t>Spring</a:t>
            </a:r>
            <a:endParaRPr/>
          </a:p>
          <a:p>
            <a:pPr indent="0" lvl="0" marL="0" marR="0" rtl="0" algn="l">
              <a:lnSpc>
                <a:spcPct val="1200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197" u="none" cap="none" strike="noStrike">
              <a:solidFill>
                <a:srgbClr val="4B383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200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97" u="none" cap="none" strike="noStrike">
                <a:solidFill>
                  <a:srgbClr val="4B3832"/>
                </a:solidFill>
                <a:latin typeface="Inter"/>
                <a:ea typeface="Inter"/>
                <a:cs typeface="Inter"/>
                <a:sym typeface="Inter"/>
              </a:rPr>
              <a:t>Lavender Latte</a:t>
            </a:r>
            <a:endParaRPr/>
          </a:p>
        </p:txBody>
      </p:sp>
      <p:sp>
        <p:nvSpPr>
          <p:cNvPr id="181" name="Google Shape;181;p17"/>
          <p:cNvSpPr txBox="1"/>
          <p:nvPr/>
        </p:nvSpPr>
        <p:spPr>
          <a:xfrm>
            <a:off x="5447363" y="9195957"/>
            <a:ext cx="920483" cy="5574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97" u="none" cap="none" strike="noStrike">
                <a:solidFill>
                  <a:srgbClr val="4B3832"/>
                </a:solidFill>
                <a:latin typeface="Inter"/>
                <a:ea typeface="Inter"/>
                <a:cs typeface="Inter"/>
                <a:sym typeface="Inter"/>
              </a:rPr>
              <a:t>Summer</a:t>
            </a:r>
            <a:endParaRPr/>
          </a:p>
          <a:p>
            <a:pPr indent="0" lvl="0" marL="0" marR="0" rtl="0" algn="l">
              <a:lnSpc>
                <a:spcPct val="1200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197" u="none" cap="none" strike="noStrike">
              <a:solidFill>
                <a:srgbClr val="4B383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200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97" u="none" cap="none" strike="noStrike">
                <a:solidFill>
                  <a:srgbClr val="4B3832"/>
                </a:solidFill>
                <a:latin typeface="Inter"/>
                <a:ea typeface="Inter"/>
                <a:cs typeface="Inter"/>
                <a:sym typeface="Inter"/>
              </a:rPr>
              <a:t>Iced Matcha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5F2"/>
        </a:solid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8"/>
          <p:cNvSpPr txBox="1"/>
          <p:nvPr/>
        </p:nvSpPr>
        <p:spPr>
          <a:xfrm>
            <a:off x="756000" y="746475"/>
            <a:ext cx="4991270" cy="6476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9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196" u="none" cap="none" strike="noStrike">
                <a:solidFill>
                  <a:srgbClr val="4B3832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rPr>
              <a:t>MARKETING STRATEGY</a:t>
            </a:r>
            <a:endParaRPr/>
          </a:p>
        </p:txBody>
      </p:sp>
      <p:cxnSp>
        <p:nvCxnSpPr>
          <p:cNvPr id="187" name="Google Shape;187;p18"/>
          <p:cNvCxnSpPr/>
          <p:nvPr/>
        </p:nvCxnSpPr>
        <p:spPr>
          <a:xfrm>
            <a:off x="5747270" y="1071231"/>
            <a:ext cx="1056730" cy="0"/>
          </a:xfrm>
          <a:prstGeom prst="straightConnector1">
            <a:avLst/>
          </a:prstGeom>
          <a:noFill/>
          <a:ln cap="flat" cmpd="sng" w="19050">
            <a:solidFill>
              <a:srgbClr val="4B383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8" name="Google Shape;188;p18"/>
          <p:cNvSpPr txBox="1"/>
          <p:nvPr/>
        </p:nvSpPr>
        <p:spPr>
          <a:xfrm>
            <a:off x="756000" y="1484756"/>
            <a:ext cx="6048000" cy="1904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200" u="none" cap="none" strike="noStrike">
                <a:solidFill>
                  <a:srgbClr val="4B3832"/>
                </a:solidFill>
                <a:latin typeface="Inter"/>
                <a:ea typeface="Inter"/>
                <a:cs typeface="Inter"/>
                <a:sym typeface="Inter"/>
              </a:rPr>
              <a:t>Share how you'll attract and keep customers while building your brand presence.</a:t>
            </a:r>
            <a:endParaRPr/>
          </a:p>
        </p:txBody>
      </p:sp>
      <p:sp>
        <p:nvSpPr>
          <p:cNvPr id="189" name="Google Shape;189;p18"/>
          <p:cNvSpPr txBox="1"/>
          <p:nvPr/>
        </p:nvSpPr>
        <p:spPr>
          <a:xfrm>
            <a:off x="756000" y="4113007"/>
            <a:ext cx="3844461" cy="2667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4B3832"/>
                </a:solidFill>
                <a:latin typeface="Inter"/>
                <a:ea typeface="Inter"/>
                <a:cs typeface="Inter"/>
                <a:sym typeface="Inter"/>
              </a:rPr>
              <a:t>Brand Identity</a:t>
            </a:r>
            <a:endParaRPr/>
          </a:p>
        </p:txBody>
      </p:sp>
      <p:sp>
        <p:nvSpPr>
          <p:cNvPr id="190" name="Google Shape;190;p18"/>
          <p:cNvSpPr txBox="1"/>
          <p:nvPr/>
        </p:nvSpPr>
        <p:spPr>
          <a:xfrm>
            <a:off x="756000" y="6968081"/>
            <a:ext cx="3844461" cy="2667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4B3832"/>
                </a:solidFill>
                <a:latin typeface="Inter"/>
                <a:ea typeface="Inter"/>
                <a:cs typeface="Inter"/>
                <a:sym typeface="Inter"/>
              </a:rPr>
              <a:t>Brand Identity</a:t>
            </a:r>
            <a:endParaRPr/>
          </a:p>
        </p:txBody>
      </p:sp>
      <p:sp>
        <p:nvSpPr>
          <p:cNvPr id="191" name="Google Shape;191;p18"/>
          <p:cNvSpPr txBox="1"/>
          <p:nvPr/>
        </p:nvSpPr>
        <p:spPr>
          <a:xfrm>
            <a:off x="756000" y="4476895"/>
            <a:ext cx="2495635" cy="733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4B3832"/>
                </a:solidFill>
                <a:latin typeface="Inter"/>
                <a:ea typeface="Inter"/>
                <a:cs typeface="Inter"/>
                <a:sym typeface="Inter"/>
              </a:rPr>
              <a:t>Kili’s Coffee House is a warm, community-driven space that brings together simplicity, sustainability, and great coffee.</a:t>
            </a:r>
            <a:endParaRPr/>
          </a:p>
        </p:txBody>
      </p:sp>
      <p:sp>
        <p:nvSpPr>
          <p:cNvPr id="192" name="Google Shape;192;p18"/>
          <p:cNvSpPr/>
          <p:nvPr/>
        </p:nvSpPr>
        <p:spPr>
          <a:xfrm>
            <a:off x="3251635" y="4180079"/>
            <a:ext cx="3552365" cy="2445499"/>
          </a:xfrm>
          <a:custGeom>
            <a:rect b="b" l="l" r="r" t="t"/>
            <a:pathLst>
              <a:path extrusionOk="0" h="1296619" w="1883486">
                <a:moveTo>
                  <a:pt x="0" y="0"/>
                </a:moveTo>
                <a:lnTo>
                  <a:pt x="1883486" y="0"/>
                </a:lnTo>
                <a:lnTo>
                  <a:pt x="1883486" y="1296619"/>
                </a:lnTo>
                <a:lnTo>
                  <a:pt x="0" y="1296619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1954" r="-1953" t="0"/>
            </a:stretch>
          </a:blipFill>
          <a:ln>
            <a:noFill/>
          </a:ln>
        </p:spPr>
      </p:sp>
      <p:graphicFrame>
        <p:nvGraphicFramePr>
          <p:cNvPr id="193" name="Google Shape;193;p18"/>
          <p:cNvGraphicFramePr/>
          <p:nvPr/>
        </p:nvGraphicFramePr>
        <p:xfrm>
          <a:off x="756000" y="733958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{1E2D60E6-9B28-4EDF-9F0C-DBA670C4EFAD}</a:tableStyleId>
              </a:tblPr>
              <a:tblGrid>
                <a:gridCol w="2494800"/>
                <a:gridCol w="3543675"/>
              </a:tblGrid>
              <a:tr h="483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 u="none" cap="none" strike="noStrike">
                          <a:solidFill>
                            <a:srgbClr val="4B3832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Channel</a:t>
                      </a:r>
                      <a:endParaRPr sz="1100" u="none" cap="none" strike="noStrike"/>
                    </a:p>
                  </a:txBody>
                  <a:tcPr marT="114300" marB="114300" marR="114300" marL="114300" anchor="ctr">
                    <a:lnL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 u="none" cap="none" strike="noStrike">
                          <a:solidFill>
                            <a:srgbClr val="4B3832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Description</a:t>
                      </a:r>
                      <a:endParaRPr sz="1100" u="none" cap="none" strike="noStrike"/>
                    </a:p>
                  </a:txBody>
                  <a:tcPr marT="114300" marB="114300" marR="114300" marL="114300" anchor="ctr">
                    <a:lnL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93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 u="none" cap="none" strike="noStrike">
                          <a:solidFill>
                            <a:srgbClr val="4B3832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Social media</a:t>
                      </a:r>
                      <a:endParaRPr sz="1100" u="none" cap="none" strike="noStrike"/>
                    </a:p>
                  </a:txBody>
                  <a:tcPr marT="114300" marB="114300" marR="114300" marL="114300" anchor="ctr">
                    <a:lnL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solidFill>
                            <a:srgbClr val="4B3832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Focus on Brand A and Brand B, posting 3-5x per week</a:t>
                      </a:r>
                      <a:endParaRPr sz="1100" u="none" cap="none" strike="noStrike"/>
                    </a:p>
                  </a:txBody>
                  <a:tcPr marT="114300" marB="114300" marR="114300" marL="114300" anchor="ctr">
                    <a:lnL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1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 u="none" cap="none" strike="noStrike">
                          <a:solidFill>
                            <a:srgbClr val="4B3832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Partnerships</a:t>
                      </a:r>
                      <a:endParaRPr sz="1100" u="none" cap="none" strike="noStrike"/>
                    </a:p>
                  </a:txBody>
                  <a:tcPr marT="114300" marB="114300" marR="114300" marL="114300" anchor="ctr">
                    <a:lnL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solidFill>
                            <a:srgbClr val="4B3832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Collaborate with local yoga studios, bookstores, and artisans to co-host events</a:t>
                      </a:r>
                      <a:endParaRPr sz="1100" u="none" cap="none" strike="noStrike"/>
                    </a:p>
                  </a:txBody>
                  <a:tcPr marT="114300" marB="114300" marR="114300" marL="114300" anchor="ctr">
                    <a:lnL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93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 u="none" cap="none" strike="noStrike">
                          <a:solidFill>
                            <a:srgbClr val="4B3832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Add another channel here.</a:t>
                      </a:r>
                      <a:endParaRPr sz="1100" u="none" cap="none" strike="noStrike"/>
                    </a:p>
                  </a:txBody>
                  <a:tcPr marT="114300" marB="114300" marR="114300" marL="114300" anchor="ctr">
                    <a:lnL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solidFill>
                            <a:srgbClr val="4B3832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Describe how you’ll use this to connect with your audience.</a:t>
                      </a:r>
                      <a:endParaRPr sz="1100" u="none" cap="none" strike="noStrike"/>
                    </a:p>
                  </a:txBody>
                  <a:tcPr marT="114300" marB="114300" marR="114300" marL="114300" anchor="ctr">
                    <a:lnL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5F2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9"/>
          <p:cNvSpPr txBox="1"/>
          <p:nvPr/>
        </p:nvSpPr>
        <p:spPr>
          <a:xfrm>
            <a:off x="756000" y="746475"/>
            <a:ext cx="4991270" cy="6476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9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196" u="none" cap="none" strike="noStrike">
                <a:solidFill>
                  <a:srgbClr val="4B3832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rPr>
              <a:t>MARKETING STRATEGY</a:t>
            </a:r>
            <a:endParaRPr/>
          </a:p>
        </p:txBody>
      </p:sp>
      <p:cxnSp>
        <p:nvCxnSpPr>
          <p:cNvPr id="199" name="Google Shape;199;p19"/>
          <p:cNvCxnSpPr/>
          <p:nvPr/>
        </p:nvCxnSpPr>
        <p:spPr>
          <a:xfrm>
            <a:off x="5747270" y="1071231"/>
            <a:ext cx="1056730" cy="0"/>
          </a:xfrm>
          <a:prstGeom prst="straightConnector1">
            <a:avLst/>
          </a:prstGeom>
          <a:noFill/>
          <a:ln cap="flat" cmpd="sng" w="19050">
            <a:solidFill>
              <a:srgbClr val="4B383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0" name="Google Shape;200;p19"/>
          <p:cNvSpPr txBox="1"/>
          <p:nvPr/>
        </p:nvSpPr>
        <p:spPr>
          <a:xfrm>
            <a:off x="756000" y="1484756"/>
            <a:ext cx="6048000" cy="1904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200" u="none" cap="none" strike="noStrike">
                <a:solidFill>
                  <a:srgbClr val="4B3832"/>
                </a:solidFill>
                <a:latin typeface="Inter"/>
                <a:ea typeface="Inter"/>
                <a:cs typeface="Inter"/>
                <a:sym typeface="Inter"/>
              </a:rPr>
              <a:t>Share how you'll attract and keep customers while building your brand presence.</a:t>
            </a:r>
            <a:endParaRPr/>
          </a:p>
        </p:txBody>
      </p:sp>
      <p:pic>
        <p:nvPicPr>
          <p:cNvPr id="201" name="Google Shape;20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2556" y="3310395"/>
            <a:ext cx="7296658" cy="3404023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19"/>
          <p:cNvSpPr txBox="1"/>
          <p:nvPr/>
        </p:nvSpPr>
        <p:spPr>
          <a:xfrm>
            <a:off x="756000" y="3437405"/>
            <a:ext cx="3844461" cy="2667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4B3832"/>
                </a:solidFill>
                <a:latin typeface="Inter"/>
                <a:ea typeface="Inter"/>
                <a:cs typeface="Inter"/>
                <a:sym typeface="Inter"/>
              </a:rPr>
              <a:t>Sales Projection</a:t>
            </a:r>
            <a:endParaRPr/>
          </a:p>
        </p:txBody>
      </p:sp>
      <p:sp>
        <p:nvSpPr>
          <p:cNvPr id="203" name="Google Shape;203;p19"/>
          <p:cNvSpPr txBox="1"/>
          <p:nvPr/>
        </p:nvSpPr>
        <p:spPr>
          <a:xfrm>
            <a:off x="756000" y="6938246"/>
            <a:ext cx="3844461" cy="2667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4B3832"/>
                </a:solidFill>
                <a:latin typeface="Inter"/>
                <a:ea typeface="Inter"/>
                <a:cs typeface="Inter"/>
                <a:sym typeface="Inter"/>
              </a:rPr>
              <a:t>Customer Retention</a:t>
            </a:r>
            <a:endParaRPr/>
          </a:p>
        </p:txBody>
      </p:sp>
      <p:sp>
        <p:nvSpPr>
          <p:cNvPr id="204" name="Google Shape;204;p19"/>
          <p:cNvSpPr txBox="1"/>
          <p:nvPr/>
        </p:nvSpPr>
        <p:spPr>
          <a:xfrm>
            <a:off x="2198748" y="6363538"/>
            <a:ext cx="3162504" cy="1651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999" u="none" cap="none" strike="noStrike">
                <a:solidFill>
                  <a:srgbClr val="231F20"/>
                </a:solidFill>
                <a:latin typeface="Inter"/>
                <a:ea typeface="Inter"/>
                <a:cs typeface="Inter"/>
                <a:sym typeface="Inter"/>
              </a:rPr>
              <a:t>Figure 2. </a:t>
            </a:r>
            <a:r>
              <a:rPr b="0" i="1" lang="en-US" sz="999" u="none" cap="none" strike="noStrike">
                <a:solidFill>
                  <a:srgbClr val="231F20"/>
                </a:solidFill>
                <a:latin typeface="Inter"/>
                <a:ea typeface="Inter"/>
                <a:cs typeface="Inter"/>
                <a:sym typeface="Inter"/>
              </a:rPr>
              <a:t>Sample monthly sales projection</a:t>
            </a:r>
            <a:endParaRPr/>
          </a:p>
        </p:txBody>
      </p:sp>
      <p:sp>
        <p:nvSpPr>
          <p:cNvPr id="205" name="Google Shape;205;p19"/>
          <p:cNvSpPr/>
          <p:nvPr/>
        </p:nvSpPr>
        <p:spPr>
          <a:xfrm>
            <a:off x="756000" y="7424054"/>
            <a:ext cx="2884764" cy="1750144"/>
          </a:xfrm>
          <a:custGeom>
            <a:rect b="b" l="l" r="r" t="t"/>
            <a:pathLst>
              <a:path extrusionOk="0" h="1296619" w="2137218">
                <a:moveTo>
                  <a:pt x="0" y="0"/>
                </a:moveTo>
                <a:lnTo>
                  <a:pt x="2137218" y="0"/>
                </a:lnTo>
                <a:lnTo>
                  <a:pt x="2137218" y="1296619"/>
                </a:lnTo>
                <a:lnTo>
                  <a:pt x="0" y="1296619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5011" l="0" r="0" t="-5011"/>
            </a:stretch>
          </a:blipFill>
          <a:ln>
            <a:noFill/>
          </a:ln>
        </p:spPr>
      </p:sp>
      <p:sp>
        <p:nvSpPr>
          <p:cNvPr id="206" name="Google Shape;206;p19"/>
          <p:cNvSpPr/>
          <p:nvPr/>
        </p:nvSpPr>
        <p:spPr>
          <a:xfrm>
            <a:off x="3919236" y="7424054"/>
            <a:ext cx="2884764" cy="1750144"/>
          </a:xfrm>
          <a:custGeom>
            <a:rect b="b" l="l" r="r" t="t"/>
            <a:pathLst>
              <a:path extrusionOk="0" h="1296619" w="2137218">
                <a:moveTo>
                  <a:pt x="0" y="0"/>
                </a:moveTo>
                <a:lnTo>
                  <a:pt x="2137218" y="0"/>
                </a:lnTo>
                <a:lnTo>
                  <a:pt x="2137218" y="1296619"/>
                </a:lnTo>
                <a:lnTo>
                  <a:pt x="0" y="1296619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10023" l="0" r="0" t="0"/>
            </a:stretch>
          </a:blipFill>
          <a:ln>
            <a:noFill/>
          </a:ln>
        </p:spPr>
      </p:sp>
      <p:sp>
        <p:nvSpPr>
          <p:cNvPr id="207" name="Google Shape;207;p19"/>
          <p:cNvSpPr txBox="1"/>
          <p:nvPr/>
        </p:nvSpPr>
        <p:spPr>
          <a:xfrm>
            <a:off x="1046294" y="9383748"/>
            <a:ext cx="2304175" cy="5522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4B3832"/>
                </a:solidFill>
                <a:latin typeface="Inter"/>
                <a:ea typeface="Inter"/>
                <a:cs typeface="Inter"/>
                <a:sym typeface="Inter"/>
              </a:rPr>
              <a:t>Host monthly latte art workshops and coffee tastings to engage regulars.</a:t>
            </a:r>
            <a:endParaRPr/>
          </a:p>
        </p:txBody>
      </p:sp>
      <p:sp>
        <p:nvSpPr>
          <p:cNvPr id="208" name="Google Shape;208;p19"/>
          <p:cNvSpPr txBox="1"/>
          <p:nvPr/>
        </p:nvSpPr>
        <p:spPr>
          <a:xfrm>
            <a:off x="4215374" y="9383748"/>
            <a:ext cx="2291757" cy="5522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4B3832"/>
                </a:solidFill>
                <a:latin typeface="Inter"/>
                <a:ea typeface="Inter"/>
                <a:cs typeface="Inter"/>
                <a:sym typeface="Inter"/>
              </a:rPr>
              <a:t>Use a mobile app to deliver personalized rewards and limited-time offers.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5F2"/>
        </a:solidFill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0"/>
          <p:cNvSpPr txBox="1"/>
          <p:nvPr/>
        </p:nvSpPr>
        <p:spPr>
          <a:xfrm>
            <a:off x="756000" y="746475"/>
            <a:ext cx="4991270" cy="6476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9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196" u="none" cap="none" strike="noStrike">
                <a:solidFill>
                  <a:srgbClr val="4B3832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rPr>
              <a:t>OPERATIONS PLAN</a:t>
            </a:r>
            <a:endParaRPr/>
          </a:p>
        </p:txBody>
      </p:sp>
      <p:cxnSp>
        <p:nvCxnSpPr>
          <p:cNvPr id="214" name="Google Shape;214;p20"/>
          <p:cNvCxnSpPr/>
          <p:nvPr/>
        </p:nvCxnSpPr>
        <p:spPr>
          <a:xfrm>
            <a:off x="4955196" y="1071231"/>
            <a:ext cx="1848804" cy="0"/>
          </a:xfrm>
          <a:prstGeom prst="straightConnector1">
            <a:avLst/>
          </a:prstGeom>
          <a:noFill/>
          <a:ln cap="flat" cmpd="sng" w="19050">
            <a:solidFill>
              <a:srgbClr val="4B3832"/>
            </a:solidFill>
            <a:prstDash val="solid"/>
            <a:round/>
            <a:headEnd len="sm" w="sm" type="none"/>
            <a:tailEnd len="sm" w="sm" type="none"/>
          </a:ln>
        </p:spPr>
      </p:cxnSp>
      <p:graphicFrame>
        <p:nvGraphicFramePr>
          <p:cNvPr id="215" name="Google Shape;215;p20"/>
          <p:cNvGraphicFramePr/>
          <p:nvPr/>
        </p:nvGraphicFramePr>
        <p:xfrm>
          <a:off x="756000" y="350994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{1E2D60E6-9B28-4EDF-9F0C-DBA670C4EFAD}</a:tableStyleId>
              </a:tblPr>
              <a:tblGrid>
                <a:gridCol w="1859425"/>
                <a:gridCol w="1758875"/>
                <a:gridCol w="2420175"/>
              </a:tblGrid>
              <a:tr h="506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 u="none" cap="none" strike="noStrike">
                          <a:solidFill>
                            <a:srgbClr val="4B3832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Channel</a:t>
                      </a:r>
                      <a:endParaRPr sz="1100" u="none" cap="none" strike="noStrike"/>
                    </a:p>
                  </a:txBody>
                  <a:tcPr marT="114300" marB="114300" marR="114300" marL="114300" anchor="ctr">
                    <a:lnL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 u="none" cap="none" strike="noStrike">
                          <a:solidFill>
                            <a:srgbClr val="4B3832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Description</a:t>
                      </a:r>
                      <a:endParaRPr sz="1100" u="none" cap="none" strike="noStrike"/>
                    </a:p>
                  </a:txBody>
                  <a:tcPr marT="114300" marB="114300" marR="114300" marL="114300" anchor="ctr">
                    <a:lnL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 u="none" cap="none" strike="noStrike">
                          <a:solidFill>
                            <a:srgbClr val="4B3832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Estimated Cost</a:t>
                      </a:r>
                      <a:endParaRPr sz="1100" u="none" cap="none" strike="noStrike"/>
                    </a:p>
                  </a:txBody>
                  <a:tcPr marT="114300" marB="114300" marR="114300" marL="114300" anchor="ctr">
                    <a:lnL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16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 u="none" cap="none" strike="noStrike">
                          <a:solidFill>
                            <a:srgbClr val="4B3832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Coffee equipment</a:t>
                      </a:r>
                      <a:endParaRPr sz="1100" u="none" cap="none" strike="noStrike"/>
                    </a:p>
                  </a:txBody>
                  <a:tcPr marT="114300" marB="114300" marR="114300" marL="114300" anchor="ctr">
                    <a:lnL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solidFill>
                            <a:srgbClr val="4B3832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Espresso machine, grinders, drip brewers</a:t>
                      </a:r>
                      <a:endParaRPr sz="1100" u="none" cap="none" strike="noStrike"/>
                    </a:p>
                  </a:txBody>
                  <a:tcPr marT="114300" marB="114300" marR="114300" marL="114300" anchor="ctr">
                    <a:lnL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solidFill>
                            <a:srgbClr val="4B3832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$35,000</a:t>
                      </a:r>
                      <a:endParaRPr sz="1100" u="none" cap="none" strike="noStrike"/>
                    </a:p>
                  </a:txBody>
                  <a:tcPr marT="114300" marB="114300" marR="114300" marL="114300" anchor="ctr">
                    <a:lnL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16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 u="none" cap="none" strike="noStrike">
                          <a:solidFill>
                            <a:srgbClr val="4B3832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Food prep</a:t>
                      </a:r>
                      <a:endParaRPr sz="1100" u="none" cap="none" strike="noStrike"/>
                    </a:p>
                  </a:txBody>
                  <a:tcPr marT="114300" marB="114300" marR="114300" marL="114300" anchor="ctr">
                    <a:lnL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solidFill>
                            <a:srgbClr val="4B3832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Oven, refrigeration, display case</a:t>
                      </a:r>
                      <a:endParaRPr sz="1100" u="none" cap="none" strike="noStrike"/>
                    </a:p>
                  </a:txBody>
                  <a:tcPr marT="114300" marB="114300" marR="114300" marL="114300" anchor="ctr">
                    <a:lnL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solidFill>
                            <a:srgbClr val="4B3832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$12,000</a:t>
                      </a:r>
                      <a:endParaRPr sz="1100" u="none" cap="none" strike="noStrike"/>
                    </a:p>
                  </a:txBody>
                  <a:tcPr marT="114300" marB="114300" marR="114300" marL="114300" anchor="ctr">
                    <a:lnL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16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 u="none" cap="none" strike="noStrike">
                          <a:solidFill>
                            <a:srgbClr val="4B3832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Add item here.</a:t>
                      </a:r>
                      <a:endParaRPr sz="1100" u="none" cap="none" strike="noStrike"/>
                    </a:p>
                  </a:txBody>
                  <a:tcPr marT="114300" marB="114300" marR="114300" marL="114300" anchor="ctr">
                    <a:lnL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solidFill>
                            <a:srgbClr val="4B3832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Add details here.</a:t>
                      </a:r>
                      <a:endParaRPr sz="1100" u="none" cap="none" strike="noStrike"/>
                    </a:p>
                  </a:txBody>
                  <a:tcPr marT="114300" marB="114300" marR="114300" marL="114300" anchor="ctr">
                    <a:lnL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solidFill>
                            <a:srgbClr val="4B3832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$XXX</a:t>
                      </a:r>
                      <a:endParaRPr sz="1100" u="none" cap="none" strike="noStrike"/>
                    </a:p>
                  </a:txBody>
                  <a:tcPr marT="114300" marB="114300" marR="114300" marL="114300" anchor="ctr">
                    <a:lnL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B383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16" name="Google Shape;216;p20"/>
          <p:cNvSpPr/>
          <p:nvPr/>
        </p:nvSpPr>
        <p:spPr>
          <a:xfrm>
            <a:off x="756000" y="7052357"/>
            <a:ext cx="602911" cy="602911"/>
          </a:xfrm>
          <a:custGeom>
            <a:rect b="b" l="l" r="r" t="t"/>
            <a:pathLst>
              <a:path extrusionOk="0" h="602911" w="602911">
                <a:moveTo>
                  <a:pt x="0" y="0"/>
                </a:moveTo>
                <a:lnTo>
                  <a:pt x="602911" y="0"/>
                </a:lnTo>
                <a:lnTo>
                  <a:pt x="602911" y="602911"/>
                </a:lnTo>
                <a:lnTo>
                  <a:pt x="0" y="6029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7" name="Google Shape;217;p20"/>
          <p:cNvSpPr/>
          <p:nvPr/>
        </p:nvSpPr>
        <p:spPr>
          <a:xfrm>
            <a:off x="2846930" y="7052357"/>
            <a:ext cx="602911" cy="602911"/>
          </a:xfrm>
          <a:custGeom>
            <a:rect b="b" l="l" r="r" t="t"/>
            <a:pathLst>
              <a:path extrusionOk="0" h="602911" w="602911">
                <a:moveTo>
                  <a:pt x="0" y="0"/>
                </a:moveTo>
                <a:lnTo>
                  <a:pt x="602911" y="0"/>
                </a:lnTo>
                <a:lnTo>
                  <a:pt x="602911" y="602911"/>
                </a:lnTo>
                <a:lnTo>
                  <a:pt x="0" y="6029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8" name="Google Shape;218;p20"/>
          <p:cNvSpPr/>
          <p:nvPr/>
        </p:nvSpPr>
        <p:spPr>
          <a:xfrm>
            <a:off x="4910869" y="7052357"/>
            <a:ext cx="602911" cy="602911"/>
          </a:xfrm>
          <a:custGeom>
            <a:rect b="b" l="l" r="r" t="t"/>
            <a:pathLst>
              <a:path extrusionOk="0" h="602911" w="602911">
                <a:moveTo>
                  <a:pt x="0" y="0"/>
                </a:moveTo>
                <a:lnTo>
                  <a:pt x="602911" y="0"/>
                </a:lnTo>
                <a:lnTo>
                  <a:pt x="602911" y="602911"/>
                </a:lnTo>
                <a:lnTo>
                  <a:pt x="0" y="6029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19" name="Google Shape;219;p20"/>
          <p:cNvGrpSpPr/>
          <p:nvPr/>
        </p:nvGrpSpPr>
        <p:grpSpPr>
          <a:xfrm>
            <a:off x="756000" y="9003210"/>
            <a:ext cx="2016000" cy="932790"/>
            <a:chOff x="0" y="-9525"/>
            <a:chExt cx="812800" cy="376077"/>
          </a:xfrm>
        </p:grpSpPr>
        <p:sp>
          <p:nvSpPr>
            <p:cNvPr id="220" name="Google Shape;220;p20"/>
            <p:cNvSpPr/>
            <p:nvPr/>
          </p:nvSpPr>
          <p:spPr>
            <a:xfrm>
              <a:off x="0" y="0"/>
              <a:ext cx="812800" cy="366552"/>
            </a:xfrm>
            <a:custGeom>
              <a:rect b="b" l="l" r="r" t="t"/>
              <a:pathLst>
                <a:path extrusionOk="0" h="366552" w="812800">
                  <a:moveTo>
                    <a:pt x="609600" y="0"/>
                  </a:moveTo>
                  <a:lnTo>
                    <a:pt x="0" y="0"/>
                  </a:lnTo>
                  <a:lnTo>
                    <a:pt x="0" y="366552"/>
                  </a:lnTo>
                  <a:lnTo>
                    <a:pt x="609600" y="366552"/>
                  </a:lnTo>
                  <a:lnTo>
                    <a:pt x="812800" y="183276"/>
                  </a:lnTo>
                  <a:lnTo>
                    <a:pt x="609600" y="0"/>
                  </a:lnTo>
                  <a:close/>
                </a:path>
              </a:pathLst>
            </a:custGeom>
            <a:solidFill>
              <a:srgbClr val="A18A82"/>
            </a:solidFill>
            <a:ln>
              <a:noFill/>
            </a:ln>
          </p:spPr>
        </p:sp>
        <p:sp>
          <p:nvSpPr>
            <p:cNvPr id="221" name="Google Shape;221;p20"/>
            <p:cNvSpPr txBox="1"/>
            <p:nvPr/>
          </p:nvSpPr>
          <p:spPr>
            <a:xfrm>
              <a:off x="0" y="-9525"/>
              <a:ext cx="698500" cy="3760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000" u="none" cap="none" strike="noStrike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Equipment checks</a:t>
              </a:r>
              <a:endParaRPr/>
            </a:p>
          </p:txBody>
        </p:sp>
      </p:grpSp>
      <p:grpSp>
        <p:nvGrpSpPr>
          <p:cNvPr id="222" name="Google Shape;222;p20"/>
          <p:cNvGrpSpPr/>
          <p:nvPr/>
        </p:nvGrpSpPr>
        <p:grpSpPr>
          <a:xfrm>
            <a:off x="2772000" y="9003210"/>
            <a:ext cx="2016000" cy="932790"/>
            <a:chOff x="0" y="-9525"/>
            <a:chExt cx="812800" cy="376077"/>
          </a:xfrm>
        </p:grpSpPr>
        <p:sp>
          <p:nvSpPr>
            <p:cNvPr id="223" name="Google Shape;223;p20"/>
            <p:cNvSpPr/>
            <p:nvPr/>
          </p:nvSpPr>
          <p:spPr>
            <a:xfrm>
              <a:off x="0" y="0"/>
              <a:ext cx="812800" cy="366552"/>
            </a:xfrm>
            <a:custGeom>
              <a:rect b="b" l="l" r="r" t="t"/>
              <a:pathLst>
                <a:path extrusionOk="0" h="366552" w="812800">
                  <a:moveTo>
                    <a:pt x="609600" y="0"/>
                  </a:moveTo>
                  <a:lnTo>
                    <a:pt x="0" y="0"/>
                  </a:lnTo>
                  <a:lnTo>
                    <a:pt x="0" y="366552"/>
                  </a:lnTo>
                  <a:lnTo>
                    <a:pt x="609600" y="366552"/>
                  </a:lnTo>
                  <a:lnTo>
                    <a:pt x="812800" y="183276"/>
                  </a:lnTo>
                  <a:lnTo>
                    <a:pt x="609600" y="0"/>
                  </a:lnTo>
                  <a:close/>
                </a:path>
              </a:pathLst>
            </a:custGeom>
            <a:solidFill>
              <a:srgbClr val="4B3832"/>
            </a:solidFill>
            <a:ln>
              <a:noFill/>
            </a:ln>
          </p:spPr>
        </p:sp>
        <p:sp>
          <p:nvSpPr>
            <p:cNvPr id="224" name="Google Shape;224;p20"/>
            <p:cNvSpPr txBox="1"/>
            <p:nvPr/>
          </p:nvSpPr>
          <p:spPr>
            <a:xfrm>
              <a:off x="0" y="-9525"/>
              <a:ext cx="698500" cy="3760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000" u="none" cap="none" strike="noStrike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Review customer</a:t>
              </a:r>
              <a:endParaRPr/>
            </a:p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000" u="none" cap="none" strike="noStrike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service standards</a:t>
              </a:r>
              <a:endParaRPr/>
            </a:p>
          </p:txBody>
        </p:sp>
      </p:grpSp>
      <p:grpSp>
        <p:nvGrpSpPr>
          <p:cNvPr id="225" name="Google Shape;225;p20"/>
          <p:cNvGrpSpPr/>
          <p:nvPr/>
        </p:nvGrpSpPr>
        <p:grpSpPr>
          <a:xfrm>
            <a:off x="4788000" y="9003210"/>
            <a:ext cx="2016000" cy="932790"/>
            <a:chOff x="0" y="-9525"/>
            <a:chExt cx="812800" cy="376077"/>
          </a:xfrm>
        </p:grpSpPr>
        <p:sp>
          <p:nvSpPr>
            <p:cNvPr id="226" name="Google Shape;226;p20"/>
            <p:cNvSpPr/>
            <p:nvPr/>
          </p:nvSpPr>
          <p:spPr>
            <a:xfrm>
              <a:off x="0" y="0"/>
              <a:ext cx="812800" cy="366552"/>
            </a:xfrm>
            <a:custGeom>
              <a:rect b="b" l="l" r="r" t="t"/>
              <a:pathLst>
                <a:path extrusionOk="0" h="366552" w="812800">
                  <a:moveTo>
                    <a:pt x="609600" y="0"/>
                  </a:moveTo>
                  <a:lnTo>
                    <a:pt x="0" y="0"/>
                  </a:lnTo>
                  <a:lnTo>
                    <a:pt x="0" y="366552"/>
                  </a:lnTo>
                  <a:lnTo>
                    <a:pt x="609600" y="366552"/>
                  </a:lnTo>
                  <a:lnTo>
                    <a:pt x="812800" y="183276"/>
                  </a:lnTo>
                  <a:lnTo>
                    <a:pt x="60960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</p:sp>
        <p:sp>
          <p:nvSpPr>
            <p:cNvPr id="227" name="Google Shape;227;p20"/>
            <p:cNvSpPr txBox="1"/>
            <p:nvPr/>
          </p:nvSpPr>
          <p:spPr>
            <a:xfrm>
              <a:off x="0" y="-9525"/>
              <a:ext cx="698500" cy="3760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000" u="none" cap="none" strike="noStrike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Track daily usage</a:t>
              </a:r>
              <a:endParaRPr/>
            </a:p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000" u="none" cap="none" strike="noStrike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and waste</a:t>
              </a:r>
              <a:endParaRPr/>
            </a:p>
          </p:txBody>
        </p:sp>
      </p:grpSp>
      <p:sp>
        <p:nvSpPr>
          <p:cNvPr id="228" name="Google Shape;228;p20"/>
          <p:cNvSpPr txBox="1"/>
          <p:nvPr/>
        </p:nvSpPr>
        <p:spPr>
          <a:xfrm>
            <a:off x="756000" y="1484756"/>
            <a:ext cx="6048000" cy="1904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200" u="none" cap="none" strike="noStrike">
                <a:solidFill>
                  <a:srgbClr val="4B3832"/>
                </a:solidFill>
                <a:latin typeface="Inter"/>
                <a:ea typeface="Inter"/>
                <a:cs typeface="Inter"/>
                <a:sym typeface="Inter"/>
              </a:rPr>
              <a:t>Detail how your coffee shop will run day to day.</a:t>
            </a:r>
            <a:endParaRPr/>
          </a:p>
        </p:txBody>
      </p:sp>
      <p:sp>
        <p:nvSpPr>
          <p:cNvPr id="229" name="Google Shape;229;p20"/>
          <p:cNvSpPr txBox="1"/>
          <p:nvPr/>
        </p:nvSpPr>
        <p:spPr>
          <a:xfrm>
            <a:off x="1550283" y="7210937"/>
            <a:ext cx="1098848" cy="285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4B3832"/>
                </a:solidFill>
                <a:latin typeface="Inter"/>
                <a:ea typeface="Inter"/>
                <a:cs typeface="Inter"/>
                <a:sym typeface="Inter"/>
              </a:rPr>
              <a:t>Manager</a:t>
            </a:r>
            <a:endParaRPr/>
          </a:p>
          <a:p>
            <a:pPr indent="0" lvl="0" marL="0" marR="0" rtl="0" algn="l">
              <a:lnSpc>
                <a:spcPct val="12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" u="none" cap="none" strike="noStrike">
                <a:solidFill>
                  <a:srgbClr val="4B3832"/>
                </a:solidFill>
                <a:latin typeface="Inter"/>
                <a:ea typeface="Inter"/>
                <a:cs typeface="Inter"/>
                <a:sym typeface="Inter"/>
              </a:rPr>
              <a:t>1 full-time</a:t>
            </a:r>
            <a:endParaRPr/>
          </a:p>
        </p:txBody>
      </p:sp>
      <p:sp>
        <p:nvSpPr>
          <p:cNvPr id="230" name="Google Shape;230;p20"/>
          <p:cNvSpPr txBox="1"/>
          <p:nvPr/>
        </p:nvSpPr>
        <p:spPr>
          <a:xfrm>
            <a:off x="3641214" y="7139500"/>
            <a:ext cx="1098848" cy="428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4B3832"/>
                </a:solidFill>
                <a:latin typeface="Inter"/>
                <a:ea typeface="Inter"/>
                <a:cs typeface="Inter"/>
                <a:sym typeface="Inter"/>
              </a:rPr>
              <a:t>Baristas</a:t>
            </a:r>
            <a:endParaRPr/>
          </a:p>
          <a:p>
            <a:pPr indent="0" lvl="0" marL="0" marR="0" rtl="0" algn="l">
              <a:lnSpc>
                <a:spcPct val="12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" u="none" cap="none" strike="noStrike">
                <a:solidFill>
                  <a:srgbClr val="4B3832"/>
                </a:solidFill>
                <a:latin typeface="Inter"/>
                <a:ea typeface="Inter"/>
                <a:cs typeface="Inter"/>
                <a:sym typeface="Inter"/>
              </a:rPr>
              <a:t>3 full-time</a:t>
            </a:r>
            <a:endParaRPr/>
          </a:p>
          <a:p>
            <a:pPr indent="0" lvl="0" marL="0" marR="0" rtl="0" algn="l">
              <a:lnSpc>
                <a:spcPct val="12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" u="none" cap="none" strike="noStrike">
                <a:solidFill>
                  <a:srgbClr val="4B3832"/>
                </a:solidFill>
                <a:latin typeface="Inter"/>
                <a:ea typeface="Inter"/>
                <a:cs typeface="Inter"/>
                <a:sym typeface="Inter"/>
              </a:rPr>
              <a:t>4 part-time</a:t>
            </a:r>
            <a:endParaRPr/>
          </a:p>
        </p:txBody>
      </p:sp>
      <p:sp>
        <p:nvSpPr>
          <p:cNvPr id="231" name="Google Shape;231;p20"/>
          <p:cNvSpPr txBox="1"/>
          <p:nvPr/>
        </p:nvSpPr>
        <p:spPr>
          <a:xfrm>
            <a:off x="5705152" y="7210937"/>
            <a:ext cx="1098848" cy="285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4B3832"/>
                </a:solidFill>
                <a:latin typeface="Inter"/>
                <a:ea typeface="Inter"/>
                <a:cs typeface="Inter"/>
                <a:sym typeface="Inter"/>
              </a:rPr>
              <a:t>Kitchen support</a:t>
            </a:r>
            <a:endParaRPr/>
          </a:p>
          <a:p>
            <a:pPr indent="0" lvl="0" marL="0" marR="0" rtl="0" algn="l">
              <a:lnSpc>
                <a:spcPct val="12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" u="none" cap="none" strike="noStrike">
                <a:solidFill>
                  <a:srgbClr val="4B3832"/>
                </a:solidFill>
                <a:latin typeface="Inter"/>
                <a:ea typeface="Inter"/>
                <a:cs typeface="Inter"/>
                <a:sym typeface="Inter"/>
              </a:rPr>
              <a:t>1 part-time</a:t>
            </a:r>
            <a:endParaRPr/>
          </a:p>
        </p:txBody>
      </p:sp>
      <p:sp>
        <p:nvSpPr>
          <p:cNvPr id="232" name="Google Shape;232;p20"/>
          <p:cNvSpPr txBox="1"/>
          <p:nvPr/>
        </p:nvSpPr>
        <p:spPr>
          <a:xfrm>
            <a:off x="756000" y="3033665"/>
            <a:ext cx="3844461" cy="2667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4B3832"/>
                </a:solidFill>
                <a:latin typeface="Inter"/>
                <a:ea typeface="Inter"/>
                <a:cs typeface="Inter"/>
                <a:sym typeface="Inter"/>
              </a:rPr>
              <a:t>Industry Overview</a:t>
            </a:r>
            <a:endParaRPr/>
          </a:p>
        </p:txBody>
      </p:sp>
      <p:sp>
        <p:nvSpPr>
          <p:cNvPr id="233" name="Google Shape;233;p20"/>
          <p:cNvSpPr txBox="1"/>
          <p:nvPr/>
        </p:nvSpPr>
        <p:spPr>
          <a:xfrm>
            <a:off x="756000" y="6576074"/>
            <a:ext cx="3844461" cy="2667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4B3832"/>
                </a:solidFill>
                <a:latin typeface="Inter"/>
                <a:ea typeface="Inter"/>
                <a:cs typeface="Inter"/>
                <a:sym typeface="Inter"/>
              </a:rPr>
              <a:t>Staffing Plan</a:t>
            </a:r>
            <a:endParaRPr/>
          </a:p>
        </p:txBody>
      </p:sp>
      <p:sp>
        <p:nvSpPr>
          <p:cNvPr id="234" name="Google Shape;234;p20"/>
          <p:cNvSpPr txBox="1"/>
          <p:nvPr/>
        </p:nvSpPr>
        <p:spPr>
          <a:xfrm>
            <a:off x="756000" y="8064843"/>
            <a:ext cx="3844461" cy="2667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4B3832"/>
                </a:solidFill>
                <a:latin typeface="Inter"/>
                <a:ea typeface="Inter"/>
                <a:cs typeface="Inter"/>
                <a:sym typeface="Inter"/>
              </a:rPr>
              <a:t>Staffing Plan</a:t>
            </a:r>
            <a:endParaRPr/>
          </a:p>
        </p:txBody>
      </p:sp>
      <p:sp>
        <p:nvSpPr>
          <p:cNvPr id="235" name="Google Shape;235;p20"/>
          <p:cNvSpPr txBox="1"/>
          <p:nvPr/>
        </p:nvSpPr>
        <p:spPr>
          <a:xfrm>
            <a:off x="756000" y="8426826"/>
            <a:ext cx="6048000" cy="1904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4B3832"/>
                </a:solidFill>
                <a:latin typeface="Inter"/>
                <a:ea typeface="Inter"/>
                <a:cs typeface="Inter"/>
                <a:sym typeface="Inter"/>
              </a:rPr>
              <a:t>Our success depends on smooth, consistent operations daily.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