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10693400" cx="7556500"/>
  <p:notesSz cx="6858000" cy="9144000"/>
  <p:embeddedFontLst>
    <p:embeddedFont>
      <p:font typeface="IBM Plex Sans"/>
      <p:regular r:id="rId20"/>
      <p:bold r:id="rId21"/>
      <p:italic r:id="rId22"/>
      <p:boldItalic r:id="rId23"/>
    </p:embeddedFont>
    <p:embeddedFont>
      <p:font typeface="Public Sans Medium"/>
      <p:regular r:id="rId24"/>
      <p:bold r:id="rId25"/>
      <p:italic r:id="rId26"/>
      <p:boldItalic r:id="rId27"/>
    </p:embeddedFont>
    <p:embeddedFont>
      <p:font typeface="Public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60FA186-1F4C-45F5-AF6F-B9DF34C3128F}">
  <a:tblStyle styleId="{E60FA186-1F4C-45F5-AF6F-B9DF34C3128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Sans-regular.fntdata"/><Relationship Id="rId22" Type="http://schemas.openxmlformats.org/officeDocument/2006/relationships/font" Target="fonts/IBMPlexSans-italic.fntdata"/><Relationship Id="rId21" Type="http://schemas.openxmlformats.org/officeDocument/2006/relationships/font" Target="fonts/IBMPlexSans-bold.fntdata"/><Relationship Id="rId24" Type="http://schemas.openxmlformats.org/officeDocument/2006/relationships/font" Target="fonts/PublicSansMedium-regular.fntdata"/><Relationship Id="rId23" Type="http://schemas.openxmlformats.org/officeDocument/2006/relationships/font" Target="fonts/IBMPlex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ublicSansMedium-italic.fntdata"/><Relationship Id="rId25" Type="http://schemas.openxmlformats.org/officeDocument/2006/relationships/font" Target="fonts/PublicSansMedium-bold.fntdata"/><Relationship Id="rId28" Type="http://schemas.openxmlformats.org/officeDocument/2006/relationships/font" Target="fonts/PublicSans-regular.fntdata"/><Relationship Id="rId27" Type="http://schemas.openxmlformats.org/officeDocument/2006/relationships/font" Target="fonts/PublicSansMedium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ublic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ublicSans-boldItalic.fntdata"/><Relationship Id="rId30" Type="http://schemas.openxmlformats.org/officeDocument/2006/relationships/font" Target="fonts/PublicSans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40" Type="http://schemas.openxmlformats.org/officeDocument/2006/relationships/image" Target="../media/image52.png"/><Relationship Id="rId20" Type="http://schemas.openxmlformats.org/officeDocument/2006/relationships/image" Target="../media/image36.png"/><Relationship Id="rId41" Type="http://schemas.openxmlformats.org/officeDocument/2006/relationships/image" Target="../media/image56.png"/><Relationship Id="rId22" Type="http://schemas.openxmlformats.org/officeDocument/2006/relationships/image" Target="../media/image37.png"/><Relationship Id="rId21" Type="http://schemas.openxmlformats.org/officeDocument/2006/relationships/image" Target="../media/image34.png"/><Relationship Id="rId24" Type="http://schemas.openxmlformats.org/officeDocument/2006/relationships/image" Target="../media/image43.png"/><Relationship Id="rId23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22.png"/><Relationship Id="rId26" Type="http://schemas.openxmlformats.org/officeDocument/2006/relationships/image" Target="../media/image41.png"/><Relationship Id="rId25" Type="http://schemas.openxmlformats.org/officeDocument/2006/relationships/image" Target="../media/image39.png"/><Relationship Id="rId28" Type="http://schemas.openxmlformats.org/officeDocument/2006/relationships/image" Target="../media/image46.png"/><Relationship Id="rId27" Type="http://schemas.openxmlformats.org/officeDocument/2006/relationships/image" Target="../media/image44.png"/><Relationship Id="rId5" Type="http://schemas.openxmlformats.org/officeDocument/2006/relationships/image" Target="../media/image15.png"/><Relationship Id="rId6" Type="http://schemas.openxmlformats.org/officeDocument/2006/relationships/image" Target="../media/image21.png"/><Relationship Id="rId29" Type="http://schemas.openxmlformats.org/officeDocument/2006/relationships/image" Target="../media/image42.png"/><Relationship Id="rId7" Type="http://schemas.openxmlformats.org/officeDocument/2006/relationships/image" Target="../media/image25.png"/><Relationship Id="rId8" Type="http://schemas.openxmlformats.org/officeDocument/2006/relationships/image" Target="../media/image23.png"/><Relationship Id="rId31" Type="http://schemas.openxmlformats.org/officeDocument/2006/relationships/image" Target="../media/image49.png"/><Relationship Id="rId30" Type="http://schemas.openxmlformats.org/officeDocument/2006/relationships/image" Target="../media/image45.png"/><Relationship Id="rId11" Type="http://schemas.openxmlformats.org/officeDocument/2006/relationships/image" Target="../media/image27.png"/><Relationship Id="rId33" Type="http://schemas.openxmlformats.org/officeDocument/2006/relationships/image" Target="../media/image53.png"/><Relationship Id="rId10" Type="http://schemas.openxmlformats.org/officeDocument/2006/relationships/image" Target="../media/image24.png"/><Relationship Id="rId32" Type="http://schemas.openxmlformats.org/officeDocument/2006/relationships/image" Target="../media/image47.png"/><Relationship Id="rId13" Type="http://schemas.openxmlformats.org/officeDocument/2006/relationships/image" Target="../media/image33.png"/><Relationship Id="rId35" Type="http://schemas.openxmlformats.org/officeDocument/2006/relationships/image" Target="../media/image50.png"/><Relationship Id="rId12" Type="http://schemas.openxmlformats.org/officeDocument/2006/relationships/image" Target="../media/image31.png"/><Relationship Id="rId34" Type="http://schemas.openxmlformats.org/officeDocument/2006/relationships/image" Target="../media/image48.png"/><Relationship Id="rId15" Type="http://schemas.openxmlformats.org/officeDocument/2006/relationships/image" Target="../media/image26.png"/><Relationship Id="rId37" Type="http://schemas.openxmlformats.org/officeDocument/2006/relationships/image" Target="../media/image51.png"/><Relationship Id="rId14" Type="http://schemas.openxmlformats.org/officeDocument/2006/relationships/image" Target="../media/image28.png"/><Relationship Id="rId36" Type="http://schemas.openxmlformats.org/officeDocument/2006/relationships/image" Target="../media/image55.png"/><Relationship Id="rId17" Type="http://schemas.openxmlformats.org/officeDocument/2006/relationships/image" Target="../media/image35.png"/><Relationship Id="rId39" Type="http://schemas.openxmlformats.org/officeDocument/2006/relationships/image" Target="../media/image57.png"/><Relationship Id="rId16" Type="http://schemas.openxmlformats.org/officeDocument/2006/relationships/image" Target="../media/image29.png"/><Relationship Id="rId38" Type="http://schemas.openxmlformats.org/officeDocument/2006/relationships/image" Target="../media/image54.png"/><Relationship Id="rId19" Type="http://schemas.openxmlformats.org/officeDocument/2006/relationships/image" Target="../media/image30.png"/><Relationship Id="rId18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.jpg"/><Relationship Id="rId5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7.jpg"/><Relationship Id="rId5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7F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3"/>
          <p:cNvCxnSpPr/>
          <p:nvPr/>
        </p:nvCxnSpPr>
        <p:spPr>
          <a:xfrm>
            <a:off x="746475" y="8579002"/>
            <a:ext cx="0" cy="1356998"/>
          </a:xfrm>
          <a:prstGeom prst="straightConnector1">
            <a:avLst/>
          </a:prstGeom>
          <a:noFill/>
          <a:ln cap="flat" cmpd="sng" w="19050">
            <a:solidFill>
              <a:srgbClr val="0033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" name="Google Shape;85;p13"/>
          <p:cNvSpPr/>
          <p:nvPr/>
        </p:nvSpPr>
        <p:spPr>
          <a:xfrm>
            <a:off x="0" y="4701662"/>
            <a:ext cx="7560000" cy="3334554"/>
          </a:xfrm>
          <a:custGeom>
            <a:rect b="b" l="l" r="r" t="t"/>
            <a:pathLst>
              <a:path extrusionOk="0" h="702958" w="1593725">
                <a:moveTo>
                  <a:pt x="0" y="0"/>
                </a:moveTo>
                <a:lnTo>
                  <a:pt x="1593725" y="0"/>
                </a:lnTo>
                <a:lnTo>
                  <a:pt x="1593725" y="702958"/>
                </a:lnTo>
                <a:lnTo>
                  <a:pt x="0" y="70295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0913" l="0" r="0" t="-20134"/>
            </a:stretch>
          </a:blipFill>
          <a:ln>
            <a:noFill/>
          </a:ln>
        </p:spPr>
      </p:sp>
      <p:grpSp>
        <p:nvGrpSpPr>
          <p:cNvPr id="86" name="Google Shape;86;p13"/>
          <p:cNvGrpSpPr/>
          <p:nvPr/>
        </p:nvGrpSpPr>
        <p:grpSpPr>
          <a:xfrm>
            <a:off x="-233609" y="590845"/>
            <a:ext cx="2708317" cy="722210"/>
            <a:chOff x="0" y="-9525"/>
            <a:chExt cx="970599" cy="258824"/>
          </a:xfrm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970599" cy="249299"/>
            </a:xfrm>
            <a:custGeom>
              <a:rect b="b" l="l" r="r" t="t"/>
              <a:pathLst>
                <a:path extrusionOk="0" h="249299" w="970599">
                  <a:moveTo>
                    <a:pt x="42879" y="0"/>
                  </a:moveTo>
                  <a:lnTo>
                    <a:pt x="927721" y="0"/>
                  </a:lnTo>
                  <a:cubicBezTo>
                    <a:pt x="951402" y="0"/>
                    <a:pt x="970599" y="19197"/>
                    <a:pt x="970599" y="42879"/>
                  </a:cubicBezTo>
                  <a:lnTo>
                    <a:pt x="970599" y="206420"/>
                  </a:lnTo>
                  <a:cubicBezTo>
                    <a:pt x="970599" y="230102"/>
                    <a:pt x="951402" y="249299"/>
                    <a:pt x="927721" y="249299"/>
                  </a:cubicBezTo>
                  <a:lnTo>
                    <a:pt x="42879" y="249299"/>
                  </a:lnTo>
                  <a:cubicBezTo>
                    <a:pt x="19197" y="249299"/>
                    <a:pt x="0" y="230102"/>
                    <a:pt x="0" y="206420"/>
                  </a:cubicBezTo>
                  <a:lnTo>
                    <a:pt x="0" y="42879"/>
                  </a:lnTo>
                  <a:cubicBezTo>
                    <a:pt x="0" y="19197"/>
                    <a:pt x="19197" y="0"/>
                    <a:pt x="42879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9525"/>
              <a:ext cx="970599" cy="258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89;p13"/>
          <p:cNvGrpSpPr/>
          <p:nvPr/>
        </p:nvGrpSpPr>
        <p:grpSpPr>
          <a:xfrm>
            <a:off x="746475" y="793232"/>
            <a:ext cx="1347729" cy="351158"/>
            <a:chOff x="0" y="9525"/>
            <a:chExt cx="1796972" cy="468211"/>
          </a:xfrm>
        </p:grpSpPr>
        <p:sp>
          <p:nvSpPr>
            <p:cNvPr id="90" name="Google Shape;90;p13"/>
            <p:cNvSpPr/>
            <p:nvPr/>
          </p:nvSpPr>
          <p:spPr>
            <a:xfrm>
              <a:off x="0" y="12107"/>
              <a:ext cx="432082" cy="453521"/>
            </a:xfrm>
            <a:custGeom>
              <a:rect b="b" l="l" r="r" t="t"/>
              <a:pathLst>
                <a:path extrusionOk="0" h="453521" w="432082">
                  <a:moveTo>
                    <a:pt x="0" y="0"/>
                  </a:moveTo>
                  <a:lnTo>
                    <a:pt x="432082" y="0"/>
                  </a:lnTo>
                  <a:lnTo>
                    <a:pt x="432082" y="453521"/>
                  </a:lnTo>
                  <a:lnTo>
                    <a:pt x="0" y="45352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1" name="Google Shape;91;p13"/>
            <p:cNvSpPr txBox="1"/>
            <p:nvPr/>
          </p:nvSpPr>
          <p:spPr>
            <a:xfrm>
              <a:off x="522539" y="9525"/>
              <a:ext cx="1274433" cy="468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00" u="none" cap="none" strike="noStrike">
                  <a:solidFill>
                    <a:srgbClr val="F6F7F9"/>
                  </a:solidFill>
                  <a:latin typeface="Public Sans Medium"/>
                  <a:ea typeface="Public Sans Medium"/>
                  <a:cs typeface="Public Sans Medium"/>
                  <a:sym typeface="Public Sans Medium"/>
                </a:rPr>
                <a:t>GRAYS BROTHERS</a:t>
              </a:r>
              <a:endParaRPr/>
            </a:p>
          </p:txBody>
        </p:sp>
      </p:grpSp>
      <p:sp>
        <p:nvSpPr>
          <p:cNvPr id="92" name="Google Shape;92;p13"/>
          <p:cNvSpPr txBox="1"/>
          <p:nvPr/>
        </p:nvSpPr>
        <p:spPr>
          <a:xfrm>
            <a:off x="756000" y="1766004"/>
            <a:ext cx="6048000" cy="14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97" u="none" cap="none" strike="noStrike">
                <a:solidFill>
                  <a:srgbClr val="003366"/>
                </a:solidFill>
                <a:latin typeface="IBM Plex Sans"/>
                <a:ea typeface="IBM Plex Sans"/>
                <a:cs typeface="IBM Plex Sans"/>
                <a:sym typeface="IBM Plex Sans"/>
              </a:rPr>
              <a:t>SMALL BUSINESS PLAN 2030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100847" y="8812350"/>
            <a:ext cx="25455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123 Anywhere Street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1100859" y="9132461"/>
            <a:ext cx="1373849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123-456-7890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1100859" y="9452568"/>
            <a:ext cx="1850926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reallygreatsite.com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756000" y="3594863"/>
            <a:ext cx="4457026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PREPARED BY: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756000" y="3914970"/>
            <a:ext cx="4457026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Sarina Gwan, Dominico Pascal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7F9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22"/>
          <p:cNvGrpSpPr/>
          <p:nvPr/>
        </p:nvGrpSpPr>
        <p:grpSpPr>
          <a:xfrm>
            <a:off x="756000" y="3836085"/>
            <a:ext cx="1308053" cy="661735"/>
            <a:chOff x="0" y="-28575"/>
            <a:chExt cx="859816" cy="434975"/>
          </a:xfrm>
        </p:grpSpPr>
        <p:sp>
          <p:nvSpPr>
            <p:cNvPr id="293" name="Google Shape;293;p22"/>
            <p:cNvSpPr/>
            <p:nvPr/>
          </p:nvSpPr>
          <p:spPr>
            <a:xfrm>
              <a:off x="0" y="0"/>
              <a:ext cx="859816" cy="406400"/>
            </a:xfrm>
            <a:custGeom>
              <a:rect b="b" l="l" r="r" t="t"/>
              <a:pathLst>
                <a:path extrusionOk="0" h="406400" w="859816">
                  <a:moveTo>
                    <a:pt x="0" y="0"/>
                  </a:moveTo>
                  <a:lnTo>
                    <a:pt x="656616" y="0"/>
                  </a:lnTo>
                  <a:lnTo>
                    <a:pt x="859816" y="203200"/>
                  </a:lnTo>
                  <a:lnTo>
                    <a:pt x="65661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BEEA"/>
            </a:solidFill>
            <a:ln>
              <a:noFill/>
            </a:ln>
          </p:spPr>
        </p:sp>
        <p:sp>
          <p:nvSpPr>
            <p:cNvPr id="294" name="Google Shape;294;p22"/>
            <p:cNvSpPr txBox="1"/>
            <p:nvPr/>
          </p:nvSpPr>
          <p:spPr>
            <a:xfrm>
              <a:off x="177800" y="-28575"/>
              <a:ext cx="605816" cy="434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0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" u="none" cap="none" strike="noStrike">
                  <a:solidFill>
                    <a:srgbClr val="F6F7F9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Milestone 1</a:t>
              </a:r>
              <a:endParaRPr/>
            </a:p>
          </p:txBody>
        </p:sp>
      </p:grpSp>
      <p:grpSp>
        <p:nvGrpSpPr>
          <p:cNvPr id="295" name="Google Shape;295;p22"/>
          <p:cNvGrpSpPr/>
          <p:nvPr/>
        </p:nvGrpSpPr>
        <p:grpSpPr>
          <a:xfrm>
            <a:off x="1947262" y="3836085"/>
            <a:ext cx="1308053" cy="661735"/>
            <a:chOff x="0" y="-28575"/>
            <a:chExt cx="859816" cy="434975"/>
          </a:xfrm>
        </p:grpSpPr>
        <p:sp>
          <p:nvSpPr>
            <p:cNvPr id="296" name="Google Shape;296;p22"/>
            <p:cNvSpPr/>
            <p:nvPr/>
          </p:nvSpPr>
          <p:spPr>
            <a:xfrm>
              <a:off x="0" y="0"/>
              <a:ext cx="859816" cy="406400"/>
            </a:xfrm>
            <a:custGeom>
              <a:rect b="b" l="l" r="r" t="t"/>
              <a:pathLst>
                <a:path extrusionOk="0" h="406400" w="859816">
                  <a:moveTo>
                    <a:pt x="0" y="0"/>
                  </a:moveTo>
                  <a:lnTo>
                    <a:pt x="656616" y="0"/>
                  </a:lnTo>
                  <a:lnTo>
                    <a:pt x="859816" y="203200"/>
                  </a:lnTo>
                  <a:lnTo>
                    <a:pt x="65661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91BD"/>
            </a:solidFill>
            <a:ln>
              <a:noFill/>
            </a:ln>
          </p:spPr>
        </p:sp>
        <p:sp>
          <p:nvSpPr>
            <p:cNvPr id="297" name="Google Shape;297;p22"/>
            <p:cNvSpPr txBox="1"/>
            <p:nvPr/>
          </p:nvSpPr>
          <p:spPr>
            <a:xfrm>
              <a:off x="177800" y="-28575"/>
              <a:ext cx="605816" cy="434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0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" u="none" cap="none" strike="noStrike">
                  <a:solidFill>
                    <a:srgbClr val="F6F7F9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Milestone 2</a:t>
              </a:r>
              <a:endParaRPr/>
            </a:p>
          </p:txBody>
        </p:sp>
      </p:grpSp>
      <p:grpSp>
        <p:nvGrpSpPr>
          <p:cNvPr id="298" name="Google Shape;298;p22"/>
          <p:cNvGrpSpPr/>
          <p:nvPr/>
        </p:nvGrpSpPr>
        <p:grpSpPr>
          <a:xfrm>
            <a:off x="3126967" y="3836085"/>
            <a:ext cx="1308053" cy="661735"/>
            <a:chOff x="0" y="-28575"/>
            <a:chExt cx="859816" cy="434975"/>
          </a:xfrm>
        </p:grpSpPr>
        <p:sp>
          <p:nvSpPr>
            <p:cNvPr id="299" name="Google Shape;299;p22"/>
            <p:cNvSpPr/>
            <p:nvPr/>
          </p:nvSpPr>
          <p:spPr>
            <a:xfrm>
              <a:off x="0" y="0"/>
              <a:ext cx="859816" cy="406400"/>
            </a:xfrm>
            <a:custGeom>
              <a:rect b="b" l="l" r="r" t="t"/>
              <a:pathLst>
                <a:path extrusionOk="0" h="406400" w="859816">
                  <a:moveTo>
                    <a:pt x="0" y="0"/>
                  </a:moveTo>
                  <a:lnTo>
                    <a:pt x="656616" y="0"/>
                  </a:lnTo>
                  <a:lnTo>
                    <a:pt x="859816" y="203200"/>
                  </a:lnTo>
                  <a:lnTo>
                    <a:pt x="65661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6B94"/>
            </a:solidFill>
            <a:ln>
              <a:noFill/>
            </a:ln>
          </p:spPr>
        </p:sp>
        <p:sp>
          <p:nvSpPr>
            <p:cNvPr id="300" name="Google Shape;300;p22"/>
            <p:cNvSpPr txBox="1"/>
            <p:nvPr/>
          </p:nvSpPr>
          <p:spPr>
            <a:xfrm>
              <a:off x="177800" y="-28575"/>
              <a:ext cx="605816" cy="434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0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" u="none" cap="none" strike="noStrike">
                  <a:solidFill>
                    <a:srgbClr val="F6F7F9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Milestone 3</a:t>
              </a:r>
              <a:endParaRPr/>
            </a:p>
          </p:txBody>
        </p:sp>
      </p:grpSp>
      <p:grpSp>
        <p:nvGrpSpPr>
          <p:cNvPr id="301" name="Google Shape;301;p22"/>
          <p:cNvGrpSpPr/>
          <p:nvPr/>
        </p:nvGrpSpPr>
        <p:grpSpPr>
          <a:xfrm>
            <a:off x="4318230" y="3836085"/>
            <a:ext cx="1308053" cy="661735"/>
            <a:chOff x="0" y="-28575"/>
            <a:chExt cx="859816" cy="434975"/>
          </a:xfrm>
        </p:grpSpPr>
        <p:sp>
          <p:nvSpPr>
            <p:cNvPr id="302" name="Google Shape;302;p22"/>
            <p:cNvSpPr/>
            <p:nvPr/>
          </p:nvSpPr>
          <p:spPr>
            <a:xfrm>
              <a:off x="0" y="0"/>
              <a:ext cx="859816" cy="406400"/>
            </a:xfrm>
            <a:custGeom>
              <a:rect b="b" l="l" r="r" t="t"/>
              <a:pathLst>
                <a:path extrusionOk="0" h="406400" w="859816">
                  <a:moveTo>
                    <a:pt x="0" y="0"/>
                  </a:moveTo>
                  <a:lnTo>
                    <a:pt x="656616" y="0"/>
                  </a:lnTo>
                  <a:lnTo>
                    <a:pt x="859816" y="203200"/>
                  </a:lnTo>
                  <a:lnTo>
                    <a:pt x="65661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4B74"/>
            </a:solidFill>
            <a:ln>
              <a:noFill/>
            </a:ln>
          </p:spPr>
        </p:sp>
        <p:sp>
          <p:nvSpPr>
            <p:cNvPr id="303" name="Google Shape;303;p22"/>
            <p:cNvSpPr txBox="1"/>
            <p:nvPr/>
          </p:nvSpPr>
          <p:spPr>
            <a:xfrm>
              <a:off x="177800" y="-28575"/>
              <a:ext cx="605816" cy="434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0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" u="none" cap="none" strike="noStrike">
                  <a:solidFill>
                    <a:srgbClr val="F6F7F9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Milestone 4</a:t>
              </a:r>
              <a:endParaRPr/>
            </a:p>
          </p:txBody>
        </p:sp>
      </p:grpSp>
      <p:grpSp>
        <p:nvGrpSpPr>
          <p:cNvPr id="304" name="Google Shape;304;p22"/>
          <p:cNvGrpSpPr/>
          <p:nvPr/>
        </p:nvGrpSpPr>
        <p:grpSpPr>
          <a:xfrm>
            <a:off x="5495947" y="3836085"/>
            <a:ext cx="1308053" cy="661735"/>
            <a:chOff x="0" y="-28575"/>
            <a:chExt cx="859816" cy="434975"/>
          </a:xfrm>
        </p:grpSpPr>
        <p:sp>
          <p:nvSpPr>
            <p:cNvPr id="305" name="Google Shape;305;p22"/>
            <p:cNvSpPr/>
            <p:nvPr/>
          </p:nvSpPr>
          <p:spPr>
            <a:xfrm>
              <a:off x="0" y="0"/>
              <a:ext cx="859816" cy="406400"/>
            </a:xfrm>
            <a:custGeom>
              <a:rect b="b" l="l" r="r" t="t"/>
              <a:pathLst>
                <a:path extrusionOk="0" h="406400" w="859816">
                  <a:moveTo>
                    <a:pt x="0" y="0"/>
                  </a:moveTo>
                  <a:lnTo>
                    <a:pt x="656616" y="0"/>
                  </a:lnTo>
                  <a:lnTo>
                    <a:pt x="859816" y="203200"/>
                  </a:lnTo>
                  <a:lnTo>
                    <a:pt x="65661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</p:sp>
        <p:sp>
          <p:nvSpPr>
            <p:cNvPr id="306" name="Google Shape;306;p22"/>
            <p:cNvSpPr txBox="1"/>
            <p:nvPr/>
          </p:nvSpPr>
          <p:spPr>
            <a:xfrm>
              <a:off x="177800" y="-28575"/>
              <a:ext cx="605816" cy="434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0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" u="none" cap="none" strike="noStrike">
                  <a:solidFill>
                    <a:srgbClr val="F6F7F9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Milestone 5</a:t>
              </a:r>
              <a:endParaRPr/>
            </a:p>
          </p:txBody>
        </p:sp>
      </p:grpSp>
      <p:sp>
        <p:nvSpPr>
          <p:cNvPr id="307" name="Google Shape;307;p22"/>
          <p:cNvSpPr txBox="1"/>
          <p:nvPr/>
        </p:nvSpPr>
        <p:spPr>
          <a:xfrm>
            <a:off x="756000" y="746475"/>
            <a:ext cx="6048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3366"/>
                </a:solidFill>
                <a:latin typeface="IBM Plex Sans"/>
                <a:ea typeface="IBM Plex Sans"/>
                <a:cs typeface="IBM Plex Sans"/>
                <a:sym typeface="IBM Plex Sans"/>
              </a:rPr>
              <a:t>IMPLEMENTATION TIMELINE</a:t>
            </a:r>
            <a:endParaRPr/>
          </a:p>
        </p:txBody>
      </p:sp>
      <p:sp>
        <p:nvSpPr>
          <p:cNvPr id="308" name="Google Shape;308;p22"/>
          <p:cNvSpPr txBox="1"/>
          <p:nvPr/>
        </p:nvSpPr>
        <p:spPr>
          <a:xfrm>
            <a:off x="756000" y="2149629"/>
            <a:ext cx="4457026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Add a brief description here.</a:t>
            </a:r>
            <a:endParaRPr/>
          </a:p>
        </p:txBody>
      </p:sp>
      <p:sp>
        <p:nvSpPr>
          <p:cNvPr id="309" name="Google Shape;309;p22"/>
          <p:cNvSpPr txBox="1"/>
          <p:nvPr/>
        </p:nvSpPr>
        <p:spPr>
          <a:xfrm>
            <a:off x="756000" y="2899209"/>
            <a:ext cx="3024000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MILESTONES</a:t>
            </a:r>
            <a:endParaRPr/>
          </a:p>
        </p:txBody>
      </p:sp>
      <p:sp>
        <p:nvSpPr>
          <p:cNvPr id="310" name="Google Shape;310;p22"/>
          <p:cNvSpPr txBox="1"/>
          <p:nvPr/>
        </p:nvSpPr>
        <p:spPr>
          <a:xfrm>
            <a:off x="756000" y="3327867"/>
            <a:ext cx="6048000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Outline the key milestones or major launch activities for your business.</a:t>
            </a:r>
            <a:endParaRPr/>
          </a:p>
        </p:txBody>
      </p:sp>
      <p:sp>
        <p:nvSpPr>
          <p:cNvPr id="311" name="Google Shape;311;p22"/>
          <p:cNvSpPr txBox="1"/>
          <p:nvPr/>
        </p:nvSpPr>
        <p:spPr>
          <a:xfrm>
            <a:off x="756000" y="5002645"/>
            <a:ext cx="3024000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PROJECT STATUS</a:t>
            </a:r>
            <a:endParaRPr/>
          </a:p>
        </p:txBody>
      </p:sp>
      <p:sp>
        <p:nvSpPr>
          <p:cNvPr id="312" name="Google Shape;312;p22"/>
          <p:cNvSpPr txBox="1"/>
          <p:nvPr/>
        </p:nvSpPr>
        <p:spPr>
          <a:xfrm>
            <a:off x="756000" y="5431303"/>
            <a:ext cx="6048000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Visualize all steps and milestones using a clear project timeline.</a:t>
            </a:r>
            <a:endParaRPr/>
          </a:p>
        </p:txBody>
      </p:sp>
      <p:graphicFrame>
        <p:nvGraphicFramePr>
          <p:cNvPr id="313" name="Google Shape;313;p22"/>
          <p:cNvGraphicFramePr/>
          <p:nvPr/>
        </p:nvGraphicFramePr>
        <p:xfrm>
          <a:off x="738310" y="5954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{E60FA186-1F4C-45F5-AF6F-B9DF34C3128F}</a:tableStyleId>
              </a:tblPr>
              <a:tblGrid>
                <a:gridCol w="3156000"/>
                <a:gridCol w="362525"/>
                <a:gridCol w="362525"/>
                <a:gridCol w="362525"/>
                <a:gridCol w="362525"/>
                <a:gridCol w="362525"/>
                <a:gridCol w="362525"/>
                <a:gridCol w="362525"/>
                <a:gridCol w="362525"/>
              </a:tblGrid>
              <a:tr h="4965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366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6F7F9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JAN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366"/>
                    </a:solidFill>
                  </a:tcPr>
                </a:tc>
                <a:tc hMerge="1"/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6F7F9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FEB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366"/>
                    </a:solidFill>
                  </a:tcPr>
                </a:tc>
                <a:tc hMerge="1"/>
                <a:tc hMerge="1"/>
                <a:tc hMerge="1"/>
              </a:tr>
              <a:tr h="4965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1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2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3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4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1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2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3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4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65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MILESTONE 1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65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   Action steps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65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   Action steps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65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MILESTONE 2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65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   Action steps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65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   Action steps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366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"/>
          <p:cNvSpPr/>
          <p:nvPr/>
        </p:nvSpPr>
        <p:spPr>
          <a:xfrm>
            <a:off x="0" y="7753013"/>
            <a:ext cx="7560000" cy="2938987"/>
          </a:xfrm>
          <a:custGeom>
            <a:rect b="b" l="l" r="r" t="t"/>
            <a:pathLst>
              <a:path extrusionOk="0" h="619569" w="1593725">
                <a:moveTo>
                  <a:pt x="0" y="0"/>
                </a:moveTo>
                <a:lnTo>
                  <a:pt x="1593725" y="0"/>
                </a:lnTo>
                <a:lnTo>
                  <a:pt x="1593725" y="619569"/>
                </a:lnTo>
                <a:lnTo>
                  <a:pt x="0" y="61956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7213" l="0" r="0" t="-34159"/>
            </a:stretch>
          </a:blipFill>
          <a:ln>
            <a:noFill/>
          </a:ln>
        </p:spPr>
      </p:sp>
      <p:sp>
        <p:nvSpPr>
          <p:cNvPr id="319" name="Google Shape;319;p23"/>
          <p:cNvSpPr txBox="1"/>
          <p:nvPr/>
        </p:nvSpPr>
        <p:spPr>
          <a:xfrm>
            <a:off x="756000" y="823657"/>
            <a:ext cx="6155819" cy="5397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6F7F9"/>
                </a:solidFill>
                <a:latin typeface="IBM Plex Sans"/>
                <a:ea typeface="IBM Plex Sans"/>
                <a:cs typeface="IBM Plex Sans"/>
                <a:sym typeface="IBM Plex Sans"/>
              </a:rPr>
              <a:t>APPENDICES</a:t>
            </a:r>
            <a:endParaRPr/>
          </a:p>
        </p:txBody>
      </p:sp>
      <p:sp>
        <p:nvSpPr>
          <p:cNvPr id="320" name="Google Shape;320;p23"/>
          <p:cNvSpPr txBox="1"/>
          <p:nvPr/>
        </p:nvSpPr>
        <p:spPr>
          <a:xfrm>
            <a:off x="756000" y="1501995"/>
            <a:ext cx="4457026" cy="282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99" u="none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Add a brief description here.</a:t>
            </a:r>
            <a:endParaRPr/>
          </a:p>
        </p:txBody>
      </p:sp>
      <p:sp>
        <p:nvSpPr>
          <p:cNvPr id="321" name="Google Shape;321;p23"/>
          <p:cNvSpPr txBox="1"/>
          <p:nvPr/>
        </p:nvSpPr>
        <p:spPr>
          <a:xfrm>
            <a:off x="756000" y="2223172"/>
            <a:ext cx="6048000" cy="306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sng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SUPPORTING DOCUMENT 1</a:t>
            </a:r>
            <a:endParaRPr/>
          </a:p>
        </p:txBody>
      </p:sp>
      <p:sp>
        <p:nvSpPr>
          <p:cNvPr id="322" name="Google Shape;322;p23"/>
          <p:cNvSpPr txBox="1"/>
          <p:nvPr/>
        </p:nvSpPr>
        <p:spPr>
          <a:xfrm>
            <a:off x="756000" y="3091153"/>
            <a:ext cx="6048000" cy="306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sng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SUPPORTING DOCUMENT 2</a:t>
            </a:r>
            <a:endParaRPr/>
          </a:p>
        </p:txBody>
      </p:sp>
      <p:sp>
        <p:nvSpPr>
          <p:cNvPr id="323" name="Google Shape;323;p23"/>
          <p:cNvSpPr txBox="1"/>
          <p:nvPr/>
        </p:nvSpPr>
        <p:spPr>
          <a:xfrm>
            <a:off x="756000" y="3962008"/>
            <a:ext cx="6048000" cy="306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sng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SUPPORTING DOCUMENT 3</a:t>
            </a:r>
            <a:endParaRPr/>
          </a:p>
        </p:txBody>
      </p:sp>
      <p:sp>
        <p:nvSpPr>
          <p:cNvPr id="324" name="Google Shape;324;p23"/>
          <p:cNvSpPr txBox="1"/>
          <p:nvPr/>
        </p:nvSpPr>
        <p:spPr>
          <a:xfrm>
            <a:off x="756000" y="4832863"/>
            <a:ext cx="6048000" cy="306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sng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SUPPORTING DOCUMENT 4</a:t>
            </a:r>
            <a:endParaRPr/>
          </a:p>
        </p:txBody>
      </p:sp>
      <p:sp>
        <p:nvSpPr>
          <p:cNvPr id="325" name="Google Shape;325;p23"/>
          <p:cNvSpPr txBox="1"/>
          <p:nvPr/>
        </p:nvSpPr>
        <p:spPr>
          <a:xfrm>
            <a:off x="756000" y="5703718"/>
            <a:ext cx="6048000" cy="306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sng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SUPPORTING DOCUMENT 5</a:t>
            </a:r>
            <a:endParaRPr/>
          </a:p>
        </p:txBody>
      </p:sp>
      <p:sp>
        <p:nvSpPr>
          <p:cNvPr id="326" name="Google Shape;326;p23"/>
          <p:cNvSpPr txBox="1"/>
          <p:nvPr/>
        </p:nvSpPr>
        <p:spPr>
          <a:xfrm>
            <a:off x="756000" y="6574573"/>
            <a:ext cx="6048000" cy="306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sng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SUPPORTING DOCUMENT 6</a:t>
            </a:r>
            <a:endParaRPr/>
          </a:p>
        </p:txBody>
      </p:sp>
      <p:sp>
        <p:nvSpPr>
          <p:cNvPr id="327" name="Google Shape;327;p23"/>
          <p:cNvSpPr txBox="1"/>
          <p:nvPr/>
        </p:nvSpPr>
        <p:spPr>
          <a:xfrm>
            <a:off x="756000" y="2547259"/>
            <a:ext cx="6048000" cy="2610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Describe what this document is and include a link if relevant.</a:t>
            </a:r>
            <a:endParaRPr/>
          </a:p>
        </p:txBody>
      </p:sp>
      <p:sp>
        <p:nvSpPr>
          <p:cNvPr id="328" name="Google Shape;328;p23"/>
          <p:cNvSpPr txBox="1"/>
          <p:nvPr/>
        </p:nvSpPr>
        <p:spPr>
          <a:xfrm>
            <a:off x="756000" y="3415240"/>
            <a:ext cx="6048000" cy="2610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Describe what this document is and include a link if relevant.</a:t>
            </a:r>
            <a:endParaRPr/>
          </a:p>
        </p:txBody>
      </p:sp>
      <p:sp>
        <p:nvSpPr>
          <p:cNvPr id="329" name="Google Shape;329;p23"/>
          <p:cNvSpPr txBox="1"/>
          <p:nvPr/>
        </p:nvSpPr>
        <p:spPr>
          <a:xfrm>
            <a:off x="756000" y="4286095"/>
            <a:ext cx="6048000" cy="2610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Describe what this document is and include a link if relevant.</a:t>
            </a:r>
            <a:endParaRPr/>
          </a:p>
        </p:txBody>
      </p:sp>
      <p:sp>
        <p:nvSpPr>
          <p:cNvPr id="330" name="Google Shape;330;p23"/>
          <p:cNvSpPr txBox="1"/>
          <p:nvPr/>
        </p:nvSpPr>
        <p:spPr>
          <a:xfrm>
            <a:off x="756000" y="5156950"/>
            <a:ext cx="6048000" cy="2610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Describe what this document is and include a link if relevant.</a:t>
            </a:r>
            <a:endParaRPr/>
          </a:p>
        </p:txBody>
      </p:sp>
      <p:sp>
        <p:nvSpPr>
          <p:cNvPr id="331" name="Google Shape;331;p23"/>
          <p:cNvSpPr txBox="1"/>
          <p:nvPr/>
        </p:nvSpPr>
        <p:spPr>
          <a:xfrm>
            <a:off x="756000" y="6027805"/>
            <a:ext cx="6048000" cy="2610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Describe what this document is and include a link if relevant.</a:t>
            </a:r>
            <a:endParaRPr/>
          </a:p>
        </p:txBody>
      </p:sp>
      <p:sp>
        <p:nvSpPr>
          <p:cNvPr id="332" name="Google Shape;332;p23"/>
          <p:cNvSpPr txBox="1"/>
          <p:nvPr/>
        </p:nvSpPr>
        <p:spPr>
          <a:xfrm>
            <a:off x="756000" y="6898660"/>
            <a:ext cx="6155819" cy="2610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Describe what this document is and include a link if relevant.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7F9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4"/>
          <p:cNvGrpSpPr/>
          <p:nvPr/>
        </p:nvGrpSpPr>
        <p:grpSpPr>
          <a:xfrm>
            <a:off x="545024" y="1887162"/>
            <a:ext cx="3156536" cy="4231401"/>
            <a:chOff x="0" y="-28575"/>
            <a:chExt cx="1853855" cy="2485130"/>
          </a:xfrm>
        </p:grpSpPr>
        <p:sp>
          <p:nvSpPr>
            <p:cNvPr id="338" name="Google Shape;338;p24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407502"/>
                  </a:lnTo>
                  <a:cubicBezTo>
                    <a:pt x="1853855" y="2420512"/>
                    <a:pt x="1848687" y="2432989"/>
                    <a:pt x="1839487" y="2442188"/>
                  </a:cubicBezTo>
                  <a:cubicBezTo>
                    <a:pt x="1830288" y="2451387"/>
                    <a:pt x="1817811" y="2456555"/>
                    <a:pt x="1804801" y="2456555"/>
                  </a:cubicBezTo>
                  <a:lnTo>
                    <a:pt x="49053" y="2456555"/>
                  </a:lnTo>
                  <a:cubicBezTo>
                    <a:pt x="36044" y="2456555"/>
                    <a:pt x="23567" y="2451387"/>
                    <a:pt x="14367" y="2442188"/>
                  </a:cubicBezTo>
                  <a:cubicBezTo>
                    <a:pt x="5168" y="2432989"/>
                    <a:pt x="0" y="2420512"/>
                    <a:pt x="0" y="2407502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4"/>
            <p:cNvSpPr txBox="1"/>
            <p:nvPr/>
          </p:nvSpPr>
          <p:spPr>
            <a:xfrm>
              <a:off x="0" y="-28575"/>
              <a:ext cx="1853855" cy="2485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p24"/>
          <p:cNvGrpSpPr/>
          <p:nvPr/>
        </p:nvGrpSpPr>
        <p:grpSpPr>
          <a:xfrm>
            <a:off x="3858439" y="1887162"/>
            <a:ext cx="3156536" cy="4231401"/>
            <a:chOff x="0" y="-28575"/>
            <a:chExt cx="1853855" cy="2485130"/>
          </a:xfrm>
        </p:grpSpPr>
        <p:sp>
          <p:nvSpPr>
            <p:cNvPr id="341" name="Google Shape;341;p24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407502"/>
                  </a:lnTo>
                  <a:cubicBezTo>
                    <a:pt x="1853855" y="2420512"/>
                    <a:pt x="1848687" y="2432989"/>
                    <a:pt x="1839487" y="2442188"/>
                  </a:cubicBezTo>
                  <a:cubicBezTo>
                    <a:pt x="1830288" y="2451387"/>
                    <a:pt x="1817811" y="2456555"/>
                    <a:pt x="1804801" y="2456555"/>
                  </a:cubicBezTo>
                  <a:lnTo>
                    <a:pt x="49053" y="2456555"/>
                  </a:lnTo>
                  <a:cubicBezTo>
                    <a:pt x="36044" y="2456555"/>
                    <a:pt x="23567" y="2451387"/>
                    <a:pt x="14367" y="2442188"/>
                  </a:cubicBezTo>
                  <a:cubicBezTo>
                    <a:pt x="5168" y="2432989"/>
                    <a:pt x="0" y="2420512"/>
                    <a:pt x="0" y="2407502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4"/>
            <p:cNvSpPr txBox="1"/>
            <p:nvPr/>
          </p:nvSpPr>
          <p:spPr>
            <a:xfrm>
              <a:off x="0" y="-28575"/>
              <a:ext cx="1853855" cy="2485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24"/>
          <p:cNvGrpSpPr/>
          <p:nvPr/>
        </p:nvGrpSpPr>
        <p:grpSpPr>
          <a:xfrm>
            <a:off x="545024" y="6211839"/>
            <a:ext cx="6469953" cy="3946529"/>
            <a:chOff x="0" y="-28575"/>
            <a:chExt cx="3799846" cy="2317823"/>
          </a:xfrm>
        </p:grpSpPr>
        <p:sp>
          <p:nvSpPr>
            <p:cNvPr id="344" name="Google Shape;344;p24"/>
            <p:cNvSpPr/>
            <p:nvPr/>
          </p:nvSpPr>
          <p:spPr>
            <a:xfrm>
              <a:off x="0" y="0"/>
              <a:ext cx="3799846" cy="2289248"/>
            </a:xfrm>
            <a:custGeom>
              <a:rect b="b" l="l" r="r" t="t"/>
              <a:pathLst>
                <a:path extrusionOk="0" h="2289248" w="3799846">
                  <a:moveTo>
                    <a:pt x="23932" y="0"/>
                  </a:moveTo>
                  <a:lnTo>
                    <a:pt x="3775914" y="0"/>
                  </a:lnTo>
                  <a:cubicBezTo>
                    <a:pt x="3789131" y="0"/>
                    <a:pt x="3799846" y="10715"/>
                    <a:pt x="3799846" y="23932"/>
                  </a:cubicBezTo>
                  <a:lnTo>
                    <a:pt x="3799846" y="2265316"/>
                  </a:lnTo>
                  <a:cubicBezTo>
                    <a:pt x="3799846" y="2278533"/>
                    <a:pt x="3789131" y="2289248"/>
                    <a:pt x="3775914" y="2289248"/>
                  </a:cubicBezTo>
                  <a:lnTo>
                    <a:pt x="23932" y="2289248"/>
                  </a:lnTo>
                  <a:cubicBezTo>
                    <a:pt x="10715" y="2289248"/>
                    <a:pt x="0" y="2278533"/>
                    <a:pt x="0" y="2265316"/>
                  </a:cubicBezTo>
                  <a:lnTo>
                    <a:pt x="0" y="23932"/>
                  </a:lnTo>
                  <a:cubicBezTo>
                    <a:pt x="0" y="10715"/>
                    <a:pt x="10715" y="0"/>
                    <a:pt x="23932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4"/>
            <p:cNvSpPr txBox="1"/>
            <p:nvPr/>
          </p:nvSpPr>
          <p:spPr>
            <a:xfrm>
              <a:off x="0" y="-28575"/>
              <a:ext cx="3799845" cy="2317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p24"/>
          <p:cNvSpPr/>
          <p:nvPr/>
        </p:nvSpPr>
        <p:spPr>
          <a:xfrm>
            <a:off x="1229893" y="9366476"/>
            <a:ext cx="208858" cy="388081"/>
          </a:xfrm>
          <a:custGeom>
            <a:rect b="b" l="l" r="r" t="t"/>
            <a:pathLst>
              <a:path extrusionOk="0" h="388081" w="208858">
                <a:moveTo>
                  <a:pt x="0" y="0"/>
                </a:moveTo>
                <a:lnTo>
                  <a:pt x="208858" y="0"/>
                </a:lnTo>
                <a:lnTo>
                  <a:pt x="208858" y="388081"/>
                </a:lnTo>
                <a:lnTo>
                  <a:pt x="0" y="388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7" name="Google Shape;347;p24"/>
          <p:cNvSpPr/>
          <p:nvPr/>
        </p:nvSpPr>
        <p:spPr>
          <a:xfrm>
            <a:off x="5397831" y="8029822"/>
            <a:ext cx="366738" cy="315395"/>
          </a:xfrm>
          <a:custGeom>
            <a:rect b="b" l="l" r="r" t="t"/>
            <a:pathLst>
              <a:path extrusionOk="0" h="315395" w="366738">
                <a:moveTo>
                  <a:pt x="0" y="0"/>
                </a:moveTo>
                <a:lnTo>
                  <a:pt x="366738" y="0"/>
                </a:lnTo>
                <a:lnTo>
                  <a:pt x="366738" y="315395"/>
                </a:lnTo>
                <a:lnTo>
                  <a:pt x="0" y="315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8" name="Google Shape;348;p24"/>
          <p:cNvSpPr/>
          <p:nvPr/>
        </p:nvSpPr>
        <p:spPr>
          <a:xfrm>
            <a:off x="6097215" y="8680884"/>
            <a:ext cx="260656" cy="360203"/>
          </a:xfrm>
          <a:custGeom>
            <a:rect b="b" l="l" r="r" t="t"/>
            <a:pathLst>
              <a:path extrusionOk="0" h="360203" w="260656">
                <a:moveTo>
                  <a:pt x="0" y="0"/>
                </a:moveTo>
                <a:lnTo>
                  <a:pt x="260655" y="0"/>
                </a:lnTo>
                <a:lnTo>
                  <a:pt x="260655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9" name="Google Shape;349;p24"/>
          <p:cNvSpPr/>
          <p:nvPr/>
        </p:nvSpPr>
        <p:spPr>
          <a:xfrm>
            <a:off x="5653841" y="8700072"/>
            <a:ext cx="214746" cy="321827"/>
          </a:xfrm>
          <a:custGeom>
            <a:rect b="b" l="l" r="r" t="t"/>
            <a:pathLst>
              <a:path extrusionOk="0" h="321827" w="214746">
                <a:moveTo>
                  <a:pt x="0" y="0"/>
                </a:moveTo>
                <a:lnTo>
                  <a:pt x="214746" y="0"/>
                </a:lnTo>
                <a:lnTo>
                  <a:pt x="214746" y="321827"/>
                </a:lnTo>
                <a:lnTo>
                  <a:pt x="0" y="321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0" name="Google Shape;350;p24"/>
          <p:cNvSpPr/>
          <p:nvPr/>
        </p:nvSpPr>
        <p:spPr>
          <a:xfrm>
            <a:off x="6030445" y="9399603"/>
            <a:ext cx="356147" cy="321827"/>
          </a:xfrm>
          <a:custGeom>
            <a:rect b="b" l="l" r="r" t="t"/>
            <a:pathLst>
              <a:path extrusionOk="0" h="321827" w="356147">
                <a:moveTo>
                  <a:pt x="0" y="0"/>
                </a:moveTo>
                <a:lnTo>
                  <a:pt x="356147" y="0"/>
                </a:lnTo>
                <a:lnTo>
                  <a:pt x="356147" y="321827"/>
                </a:lnTo>
                <a:lnTo>
                  <a:pt x="0" y="321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1" name="Google Shape;351;p24"/>
          <p:cNvSpPr/>
          <p:nvPr/>
        </p:nvSpPr>
        <p:spPr>
          <a:xfrm>
            <a:off x="6030445" y="7351371"/>
            <a:ext cx="321827" cy="321827"/>
          </a:xfrm>
          <a:custGeom>
            <a:rect b="b" l="l" r="r" t="t"/>
            <a:pathLst>
              <a:path extrusionOk="0" h="321827" w="321827">
                <a:moveTo>
                  <a:pt x="0" y="0"/>
                </a:moveTo>
                <a:lnTo>
                  <a:pt x="321827" y="0"/>
                </a:lnTo>
                <a:lnTo>
                  <a:pt x="321827" y="321827"/>
                </a:lnTo>
                <a:lnTo>
                  <a:pt x="0" y="321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2" name="Google Shape;352;p24"/>
          <p:cNvSpPr/>
          <p:nvPr/>
        </p:nvSpPr>
        <p:spPr>
          <a:xfrm>
            <a:off x="5402657" y="7376991"/>
            <a:ext cx="440304" cy="270587"/>
          </a:xfrm>
          <a:custGeom>
            <a:rect b="b" l="l" r="r" t="t"/>
            <a:pathLst>
              <a:path extrusionOk="0" h="270587" w="440304">
                <a:moveTo>
                  <a:pt x="0" y="0"/>
                </a:moveTo>
                <a:lnTo>
                  <a:pt x="440305" y="0"/>
                </a:lnTo>
                <a:lnTo>
                  <a:pt x="440305" y="270587"/>
                </a:lnTo>
                <a:lnTo>
                  <a:pt x="0" y="270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3" name="Google Shape;353;p24"/>
          <p:cNvSpPr/>
          <p:nvPr/>
        </p:nvSpPr>
        <p:spPr>
          <a:xfrm>
            <a:off x="5997668" y="8007418"/>
            <a:ext cx="360203" cy="360203"/>
          </a:xfrm>
          <a:custGeom>
            <a:rect b="b" l="l" r="r" t="t"/>
            <a:pathLst>
              <a:path extrusionOk="0" h="360203" w="360203">
                <a:moveTo>
                  <a:pt x="0" y="0"/>
                </a:moveTo>
                <a:lnTo>
                  <a:pt x="360202" y="0"/>
                </a:lnTo>
                <a:lnTo>
                  <a:pt x="360202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4" name="Google Shape;354;p24"/>
          <p:cNvSpPr/>
          <p:nvPr/>
        </p:nvSpPr>
        <p:spPr>
          <a:xfrm>
            <a:off x="5526345" y="9380415"/>
            <a:ext cx="250832" cy="360203"/>
          </a:xfrm>
          <a:custGeom>
            <a:rect b="b" l="l" r="r" t="t"/>
            <a:pathLst>
              <a:path extrusionOk="0" h="360203" w="250832">
                <a:moveTo>
                  <a:pt x="0" y="0"/>
                </a:moveTo>
                <a:lnTo>
                  <a:pt x="250832" y="0"/>
                </a:lnTo>
                <a:lnTo>
                  <a:pt x="250832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5" name="Google Shape;355;p24"/>
          <p:cNvSpPr/>
          <p:nvPr/>
        </p:nvSpPr>
        <p:spPr>
          <a:xfrm>
            <a:off x="3767480" y="7332183"/>
            <a:ext cx="316324" cy="360203"/>
          </a:xfrm>
          <a:custGeom>
            <a:rect b="b" l="l" r="r" t="t"/>
            <a:pathLst>
              <a:path extrusionOk="0" h="360203" w="316324">
                <a:moveTo>
                  <a:pt x="0" y="0"/>
                </a:moveTo>
                <a:lnTo>
                  <a:pt x="316324" y="0"/>
                </a:lnTo>
                <a:lnTo>
                  <a:pt x="316324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6" name="Google Shape;356;p24"/>
          <p:cNvSpPr/>
          <p:nvPr/>
        </p:nvSpPr>
        <p:spPr>
          <a:xfrm>
            <a:off x="4797543" y="7388134"/>
            <a:ext cx="417631" cy="248300"/>
          </a:xfrm>
          <a:custGeom>
            <a:rect b="b" l="l" r="r" t="t"/>
            <a:pathLst>
              <a:path extrusionOk="0" h="248300" w="417631">
                <a:moveTo>
                  <a:pt x="0" y="0"/>
                </a:moveTo>
                <a:lnTo>
                  <a:pt x="417631" y="0"/>
                </a:lnTo>
                <a:lnTo>
                  <a:pt x="417631" y="248301"/>
                </a:lnTo>
                <a:lnTo>
                  <a:pt x="0" y="248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24"/>
          <p:cNvSpPr/>
          <p:nvPr/>
        </p:nvSpPr>
        <p:spPr>
          <a:xfrm>
            <a:off x="1682719" y="7351371"/>
            <a:ext cx="321827" cy="321827"/>
          </a:xfrm>
          <a:custGeom>
            <a:rect b="b" l="l" r="r" t="t"/>
            <a:pathLst>
              <a:path extrusionOk="0" h="321827" w="321827">
                <a:moveTo>
                  <a:pt x="0" y="0"/>
                </a:moveTo>
                <a:lnTo>
                  <a:pt x="321827" y="0"/>
                </a:lnTo>
                <a:lnTo>
                  <a:pt x="321827" y="321827"/>
                </a:lnTo>
                <a:lnTo>
                  <a:pt x="0" y="321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24"/>
          <p:cNvSpPr/>
          <p:nvPr/>
        </p:nvSpPr>
        <p:spPr>
          <a:xfrm>
            <a:off x="1173408" y="7351371"/>
            <a:ext cx="321827" cy="321827"/>
          </a:xfrm>
          <a:custGeom>
            <a:rect b="b" l="l" r="r" t="t"/>
            <a:pathLst>
              <a:path extrusionOk="0" h="321827" w="321827">
                <a:moveTo>
                  <a:pt x="0" y="0"/>
                </a:moveTo>
                <a:lnTo>
                  <a:pt x="321827" y="0"/>
                </a:lnTo>
                <a:lnTo>
                  <a:pt x="321827" y="321827"/>
                </a:lnTo>
                <a:lnTo>
                  <a:pt x="0" y="321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9" name="Google Shape;359;p24"/>
          <p:cNvSpPr/>
          <p:nvPr/>
        </p:nvSpPr>
        <p:spPr>
          <a:xfrm>
            <a:off x="3222848" y="7341827"/>
            <a:ext cx="357149" cy="340915"/>
          </a:xfrm>
          <a:custGeom>
            <a:rect b="b" l="l" r="r" t="t"/>
            <a:pathLst>
              <a:path extrusionOk="0" h="340915" w="357149">
                <a:moveTo>
                  <a:pt x="0" y="0"/>
                </a:moveTo>
                <a:lnTo>
                  <a:pt x="357149" y="0"/>
                </a:lnTo>
                <a:lnTo>
                  <a:pt x="357149" y="340915"/>
                </a:lnTo>
                <a:lnTo>
                  <a:pt x="0" y="3409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p24"/>
          <p:cNvSpPr/>
          <p:nvPr/>
        </p:nvSpPr>
        <p:spPr>
          <a:xfrm>
            <a:off x="2192029" y="7332183"/>
            <a:ext cx="357583" cy="360203"/>
          </a:xfrm>
          <a:custGeom>
            <a:rect b="b" l="l" r="r" t="t"/>
            <a:pathLst>
              <a:path extrusionOk="0" h="360203" w="357583">
                <a:moveTo>
                  <a:pt x="0" y="0"/>
                </a:moveTo>
                <a:lnTo>
                  <a:pt x="357584" y="0"/>
                </a:lnTo>
                <a:lnTo>
                  <a:pt x="357584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1" name="Google Shape;361;p24"/>
          <p:cNvSpPr/>
          <p:nvPr/>
        </p:nvSpPr>
        <p:spPr>
          <a:xfrm>
            <a:off x="2737096" y="7330413"/>
            <a:ext cx="298268" cy="363742"/>
          </a:xfrm>
          <a:custGeom>
            <a:rect b="b" l="l" r="r" t="t"/>
            <a:pathLst>
              <a:path extrusionOk="0" h="363742" w="298268">
                <a:moveTo>
                  <a:pt x="0" y="0"/>
                </a:moveTo>
                <a:lnTo>
                  <a:pt x="298269" y="0"/>
                </a:lnTo>
                <a:lnTo>
                  <a:pt x="298269" y="363742"/>
                </a:lnTo>
                <a:lnTo>
                  <a:pt x="0" y="363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2" name="Google Shape;362;p24"/>
          <p:cNvSpPr/>
          <p:nvPr/>
        </p:nvSpPr>
        <p:spPr>
          <a:xfrm>
            <a:off x="4271288" y="7341969"/>
            <a:ext cx="338772" cy="340630"/>
          </a:xfrm>
          <a:custGeom>
            <a:rect b="b" l="l" r="r" t="t"/>
            <a:pathLst>
              <a:path extrusionOk="0" h="340630" w="338772">
                <a:moveTo>
                  <a:pt x="0" y="0"/>
                </a:moveTo>
                <a:lnTo>
                  <a:pt x="338771" y="0"/>
                </a:lnTo>
                <a:lnTo>
                  <a:pt x="338771" y="340630"/>
                </a:lnTo>
                <a:lnTo>
                  <a:pt x="0" y="3406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3" name="Google Shape;363;p24"/>
          <p:cNvSpPr/>
          <p:nvPr/>
        </p:nvSpPr>
        <p:spPr>
          <a:xfrm>
            <a:off x="4229219" y="8007418"/>
            <a:ext cx="290782" cy="360203"/>
          </a:xfrm>
          <a:custGeom>
            <a:rect b="b" l="l" r="r" t="t"/>
            <a:pathLst>
              <a:path extrusionOk="0" h="360203" w="290782">
                <a:moveTo>
                  <a:pt x="0" y="0"/>
                </a:moveTo>
                <a:lnTo>
                  <a:pt x="290782" y="0"/>
                </a:lnTo>
                <a:lnTo>
                  <a:pt x="290782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p24"/>
          <p:cNvSpPr/>
          <p:nvPr/>
        </p:nvSpPr>
        <p:spPr>
          <a:xfrm>
            <a:off x="3604596" y="8007418"/>
            <a:ext cx="391525" cy="360203"/>
          </a:xfrm>
          <a:custGeom>
            <a:rect b="b" l="l" r="r" t="t"/>
            <a:pathLst>
              <a:path extrusionOk="0" h="360203" w="391525">
                <a:moveTo>
                  <a:pt x="0" y="0"/>
                </a:moveTo>
                <a:lnTo>
                  <a:pt x="391525" y="0"/>
                </a:lnTo>
                <a:lnTo>
                  <a:pt x="391525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24"/>
          <p:cNvSpPr/>
          <p:nvPr/>
        </p:nvSpPr>
        <p:spPr>
          <a:xfrm>
            <a:off x="4753099" y="8069269"/>
            <a:ext cx="411633" cy="236502"/>
          </a:xfrm>
          <a:custGeom>
            <a:rect b="b" l="l" r="r" t="t"/>
            <a:pathLst>
              <a:path extrusionOk="0" h="236502" w="411633">
                <a:moveTo>
                  <a:pt x="0" y="0"/>
                </a:moveTo>
                <a:lnTo>
                  <a:pt x="411634" y="0"/>
                </a:lnTo>
                <a:lnTo>
                  <a:pt x="411634" y="236502"/>
                </a:lnTo>
                <a:lnTo>
                  <a:pt x="0" y="236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24"/>
          <p:cNvSpPr/>
          <p:nvPr/>
        </p:nvSpPr>
        <p:spPr>
          <a:xfrm>
            <a:off x="2418648" y="8007418"/>
            <a:ext cx="360203" cy="360203"/>
          </a:xfrm>
          <a:custGeom>
            <a:rect b="b" l="l" r="r" t="t"/>
            <a:pathLst>
              <a:path extrusionOk="0" h="360203" w="360203">
                <a:moveTo>
                  <a:pt x="0" y="0"/>
                </a:moveTo>
                <a:lnTo>
                  <a:pt x="360203" y="0"/>
                </a:lnTo>
                <a:lnTo>
                  <a:pt x="360203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7" name="Google Shape;367;p24"/>
          <p:cNvSpPr/>
          <p:nvPr/>
        </p:nvSpPr>
        <p:spPr>
          <a:xfrm>
            <a:off x="1173408" y="8007418"/>
            <a:ext cx="418841" cy="360203"/>
          </a:xfrm>
          <a:custGeom>
            <a:rect b="b" l="l" r="r" t="t"/>
            <a:pathLst>
              <a:path extrusionOk="0" h="360203" w="418841">
                <a:moveTo>
                  <a:pt x="0" y="0"/>
                </a:moveTo>
                <a:lnTo>
                  <a:pt x="418841" y="0"/>
                </a:lnTo>
                <a:lnTo>
                  <a:pt x="418841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8" name="Google Shape;368;p24"/>
          <p:cNvSpPr/>
          <p:nvPr/>
        </p:nvSpPr>
        <p:spPr>
          <a:xfrm>
            <a:off x="3011949" y="8007418"/>
            <a:ext cx="359548" cy="360203"/>
          </a:xfrm>
          <a:custGeom>
            <a:rect b="b" l="l" r="r" t="t"/>
            <a:pathLst>
              <a:path extrusionOk="0" h="360203" w="359548">
                <a:moveTo>
                  <a:pt x="0" y="0"/>
                </a:moveTo>
                <a:lnTo>
                  <a:pt x="359548" y="0"/>
                </a:lnTo>
                <a:lnTo>
                  <a:pt x="359548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9" name="Google Shape;369;p24"/>
          <p:cNvSpPr/>
          <p:nvPr/>
        </p:nvSpPr>
        <p:spPr>
          <a:xfrm>
            <a:off x="1825347" y="8007418"/>
            <a:ext cx="360203" cy="360203"/>
          </a:xfrm>
          <a:custGeom>
            <a:rect b="b" l="l" r="r" t="t"/>
            <a:pathLst>
              <a:path extrusionOk="0" h="360203" w="360203">
                <a:moveTo>
                  <a:pt x="0" y="0"/>
                </a:moveTo>
                <a:lnTo>
                  <a:pt x="360203" y="0"/>
                </a:lnTo>
                <a:lnTo>
                  <a:pt x="360203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0" name="Google Shape;370;p24"/>
          <p:cNvSpPr/>
          <p:nvPr/>
        </p:nvSpPr>
        <p:spPr>
          <a:xfrm>
            <a:off x="3950187" y="8705233"/>
            <a:ext cx="394764" cy="311505"/>
          </a:xfrm>
          <a:custGeom>
            <a:rect b="b" l="l" r="r" t="t"/>
            <a:pathLst>
              <a:path extrusionOk="0" h="311505" w="394764">
                <a:moveTo>
                  <a:pt x="0" y="0"/>
                </a:moveTo>
                <a:lnTo>
                  <a:pt x="394764" y="0"/>
                </a:lnTo>
                <a:lnTo>
                  <a:pt x="394764" y="311505"/>
                </a:lnTo>
                <a:lnTo>
                  <a:pt x="0" y="311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1" name="Google Shape;371;p24"/>
          <p:cNvSpPr/>
          <p:nvPr/>
        </p:nvSpPr>
        <p:spPr>
          <a:xfrm>
            <a:off x="3314434" y="8738478"/>
            <a:ext cx="407126" cy="245016"/>
          </a:xfrm>
          <a:custGeom>
            <a:rect b="b" l="l" r="r" t="t"/>
            <a:pathLst>
              <a:path extrusionOk="0" h="245016" w="407126">
                <a:moveTo>
                  <a:pt x="0" y="0"/>
                </a:moveTo>
                <a:lnTo>
                  <a:pt x="407126" y="0"/>
                </a:lnTo>
                <a:lnTo>
                  <a:pt x="407126" y="245016"/>
                </a:lnTo>
                <a:lnTo>
                  <a:pt x="0" y="2450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2" name="Google Shape;372;p24"/>
          <p:cNvSpPr/>
          <p:nvPr/>
        </p:nvSpPr>
        <p:spPr>
          <a:xfrm>
            <a:off x="2294492" y="8682445"/>
            <a:ext cx="335006" cy="357080"/>
          </a:xfrm>
          <a:custGeom>
            <a:rect b="b" l="l" r="r" t="t"/>
            <a:pathLst>
              <a:path extrusionOk="0" h="357080" w="335006">
                <a:moveTo>
                  <a:pt x="0" y="0"/>
                </a:moveTo>
                <a:lnTo>
                  <a:pt x="335007" y="0"/>
                </a:lnTo>
                <a:lnTo>
                  <a:pt x="335007" y="357081"/>
                </a:lnTo>
                <a:lnTo>
                  <a:pt x="0" y="357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3" name="Google Shape;373;p24"/>
          <p:cNvSpPr/>
          <p:nvPr/>
        </p:nvSpPr>
        <p:spPr>
          <a:xfrm>
            <a:off x="2858126" y="8705233"/>
            <a:ext cx="227682" cy="311505"/>
          </a:xfrm>
          <a:custGeom>
            <a:rect b="b" l="l" r="r" t="t"/>
            <a:pathLst>
              <a:path extrusionOk="0" h="311505" w="227682">
                <a:moveTo>
                  <a:pt x="0" y="0"/>
                </a:moveTo>
                <a:lnTo>
                  <a:pt x="227681" y="0"/>
                </a:lnTo>
                <a:lnTo>
                  <a:pt x="227681" y="311505"/>
                </a:lnTo>
                <a:lnTo>
                  <a:pt x="0" y="311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4" name="Google Shape;374;p24"/>
          <p:cNvSpPr/>
          <p:nvPr/>
        </p:nvSpPr>
        <p:spPr>
          <a:xfrm>
            <a:off x="1805521" y="8682445"/>
            <a:ext cx="260344" cy="357080"/>
          </a:xfrm>
          <a:custGeom>
            <a:rect b="b" l="l" r="r" t="t"/>
            <a:pathLst>
              <a:path extrusionOk="0" h="357080" w="260344">
                <a:moveTo>
                  <a:pt x="0" y="0"/>
                </a:moveTo>
                <a:lnTo>
                  <a:pt x="260344" y="0"/>
                </a:lnTo>
                <a:lnTo>
                  <a:pt x="260344" y="357081"/>
                </a:lnTo>
                <a:lnTo>
                  <a:pt x="0" y="357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5" name="Google Shape;375;p24"/>
          <p:cNvSpPr/>
          <p:nvPr/>
        </p:nvSpPr>
        <p:spPr>
          <a:xfrm>
            <a:off x="5113710" y="8705233"/>
            <a:ext cx="311505" cy="311505"/>
          </a:xfrm>
          <a:custGeom>
            <a:rect b="b" l="l" r="r" t="t"/>
            <a:pathLst>
              <a:path extrusionOk="0" h="311505" w="311505">
                <a:moveTo>
                  <a:pt x="0" y="0"/>
                </a:moveTo>
                <a:lnTo>
                  <a:pt x="311504" y="0"/>
                </a:lnTo>
                <a:lnTo>
                  <a:pt x="311504" y="311505"/>
                </a:lnTo>
                <a:lnTo>
                  <a:pt x="0" y="311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6" name="Google Shape;376;p24"/>
          <p:cNvSpPr/>
          <p:nvPr/>
        </p:nvSpPr>
        <p:spPr>
          <a:xfrm>
            <a:off x="4573578" y="8705233"/>
            <a:ext cx="311505" cy="311505"/>
          </a:xfrm>
          <a:custGeom>
            <a:rect b="b" l="l" r="r" t="t"/>
            <a:pathLst>
              <a:path extrusionOk="0" h="311505" w="311505">
                <a:moveTo>
                  <a:pt x="0" y="0"/>
                </a:moveTo>
                <a:lnTo>
                  <a:pt x="311505" y="0"/>
                </a:lnTo>
                <a:lnTo>
                  <a:pt x="311505" y="311505"/>
                </a:lnTo>
                <a:lnTo>
                  <a:pt x="0" y="311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7" name="Google Shape;377;p24"/>
          <p:cNvSpPr/>
          <p:nvPr/>
        </p:nvSpPr>
        <p:spPr>
          <a:xfrm>
            <a:off x="1173408" y="8680884"/>
            <a:ext cx="403486" cy="360203"/>
          </a:xfrm>
          <a:custGeom>
            <a:rect b="b" l="l" r="r" t="t"/>
            <a:pathLst>
              <a:path extrusionOk="0" h="360203" w="403486">
                <a:moveTo>
                  <a:pt x="0" y="0"/>
                </a:moveTo>
                <a:lnTo>
                  <a:pt x="403486" y="0"/>
                </a:lnTo>
                <a:lnTo>
                  <a:pt x="403486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8" name="Google Shape;378;p24"/>
          <p:cNvSpPr/>
          <p:nvPr/>
        </p:nvSpPr>
        <p:spPr>
          <a:xfrm>
            <a:off x="4964701" y="9384211"/>
            <a:ext cx="308375" cy="352612"/>
          </a:xfrm>
          <a:custGeom>
            <a:rect b="b" l="l" r="r" t="t"/>
            <a:pathLst>
              <a:path extrusionOk="0" h="352612" w="308375">
                <a:moveTo>
                  <a:pt x="0" y="0"/>
                </a:moveTo>
                <a:lnTo>
                  <a:pt x="308375" y="0"/>
                </a:lnTo>
                <a:lnTo>
                  <a:pt x="308375" y="352611"/>
                </a:lnTo>
                <a:lnTo>
                  <a:pt x="0" y="352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9" name="Google Shape;379;p24"/>
          <p:cNvSpPr/>
          <p:nvPr/>
        </p:nvSpPr>
        <p:spPr>
          <a:xfrm>
            <a:off x="4340172" y="9430576"/>
            <a:ext cx="371260" cy="259882"/>
          </a:xfrm>
          <a:custGeom>
            <a:rect b="b" l="l" r="r" t="t"/>
            <a:pathLst>
              <a:path extrusionOk="0" h="259882" w="371260">
                <a:moveTo>
                  <a:pt x="0" y="0"/>
                </a:moveTo>
                <a:lnTo>
                  <a:pt x="371260" y="0"/>
                </a:lnTo>
                <a:lnTo>
                  <a:pt x="371260" y="259882"/>
                </a:lnTo>
                <a:lnTo>
                  <a:pt x="0" y="2598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24"/>
          <p:cNvSpPr/>
          <p:nvPr/>
        </p:nvSpPr>
        <p:spPr>
          <a:xfrm>
            <a:off x="3769270" y="9430576"/>
            <a:ext cx="317633" cy="259882"/>
          </a:xfrm>
          <a:custGeom>
            <a:rect b="b" l="l" r="r" t="t"/>
            <a:pathLst>
              <a:path extrusionOk="0" h="259882" w="317633">
                <a:moveTo>
                  <a:pt x="0" y="0"/>
                </a:moveTo>
                <a:lnTo>
                  <a:pt x="317634" y="0"/>
                </a:lnTo>
                <a:lnTo>
                  <a:pt x="317634" y="259882"/>
                </a:lnTo>
                <a:lnTo>
                  <a:pt x="0" y="2598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1" name="Google Shape;381;p24"/>
          <p:cNvSpPr/>
          <p:nvPr/>
        </p:nvSpPr>
        <p:spPr>
          <a:xfrm>
            <a:off x="2825263" y="9384211"/>
            <a:ext cx="177588" cy="352612"/>
          </a:xfrm>
          <a:custGeom>
            <a:rect b="b" l="l" r="r" t="t"/>
            <a:pathLst>
              <a:path extrusionOk="0" h="352612" w="177588">
                <a:moveTo>
                  <a:pt x="0" y="0"/>
                </a:moveTo>
                <a:lnTo>
                  <a:pt x="177588" y="0"/>
                </a:lnTo>
                <a:lnTo>
                  <a:pt x="177588" y="352611"/>
                </a:lnTo>
                <a:lnTo>
                  <a:pt x="0" y="352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2" name="Google Shape;382;p24"/>
          <p:cNvSpPr/>
          <p:nvPr/>
        </p:nvSpPr>
        <p:spPr>
          <a:xfrm>
            <a:off x="3256120" y="9430576"/>
            <a:ext cx="259882" cy="259882"/>
          </a:xfrm>
          <a:custGeom>
            <a:rect b="b" l="l" r="r" t="t"/>
            <a:pathLst>
              <a:path extrusionOk="0" h="259882" w="259882">
                <a:moveTo>
                  <a:pt x="0" y="0"/>
                </a:moveTo>
                <a:lnTo>
                  <a:pt x="259882" y="0"/>
                </a:lnTo>
                <a:lnTo>
                  <a:pt x="259882" y="259882"/>
                </a:lnTo>
                <a:lnTo>
                  <a:pt x="0" y="2598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3" name="Google Shape;383;p24"/>
          <p:cNvSpPr/>
          <p:nvPr/>
        </p:nvSpPr>
        <p:spPr>
          <a:xfrm>
            <a:off x="1692019" y="9352537"/>
            <a:ext cx="322178" cy="415958"/>
          </a:xfrm>
          <a:custGeom>
            <a:rect b="b" l="l" r="r" t="t"/>
            <a:pathLst>
              <a:path extrusionOk="0" h="415958" w="322178">
                <a:moveTo>
                  <a:pt x="0" y="0"/>
                </a:moveTo>
                <a:lnTo>
                  <a:pt x="322179" y="0"/>
                </a:lnTo>
                <a:lnTo>
                  <a:pt x="322179" y="415959"/>
                </a:lnTo>
                <a:lnTo>
                  <a:pt x="0" y="415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4" name="Google Shape;384;p24"/>
          <p:cNvSpPr/>
          <p:nvPr/>
        </p:nvSpPr>
        <p:spPr>
          <a:xfrm>
            <a:off x="2267466" y="9384211"/>
            <a:ext cx="304528" cy="352612"/>
          </a:xfrm>
          <a:custGeom>
            <a:rect b="b" l="l" r="r" t="t"/>
            <a:pathLst>
              <a:path extrusionOk="0" h="352612" w="304528">
                <a:moveTo>
                  <a:pt x="0" y="0"/>
                </a:moveTo>
                <a:lnTo>
                  <a:pt x="304529" y="0"/>
                </a:lnTo>
                <a:lnTo>
                  <a:pt x="304529" y="352611"/>
                </a:lnTo>
                <a:lnTo>
                  <a:pt x="0" y="352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85" name="Google Shape;385;p24"/>
          <p:cNvGrpSpPr/>
          <p:nvPr/>
        </p:nvGrpSpPr>
        <p:grpSpPr>
          <a:xfrm>
            <a:off x="2512192" y="6545124"/>
            <a:ext cx="2535615" cy="375714"/>
            <a:chOff x="0" y="0"/>
            <a:chExt cx="1150437" cy="170466"/>
          </a:xfrm>
        </p:grpSpPr>
        <p:sp>
          <p:nvSpPr>
            <p:cNvPr id="386" name="Google Shape;386;p2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4426" y="0"/>
                  </a:moveTo>
                  <a:lnTo>
                    <a:pt x="1126011" y="0"/>
                  </a:lnTo>
                  <a:cubicBezTo>
                    <a:pt x="1132489" y="0"/>
                    <a:pt x="1138702" y="2573"/>
                    <a:pt x="1143283" y="7154"/>
                  </a:cubicBezTo>
                  <a:cubicBezTo>
                    <a:pt x="1147864" y="11735"/>
                    <a:pt x="1150437" y="17948"/>
                    <a:pt x="1150437" y="24426"/>
                  </a:cubicBezTo>
                  <a:lnTo>
                    <a:pt x="1150437" y="146040"/>
                  </a:lnTo>
                  <a:cubicBezTo>
                    <a:pt x="1150437" y="159530"/>
                    <a:pt x="1139501" y="170466"/>
                    <a:pt x="1126011" y="170466"/>
                  </a:cubicBezTo>
                  <a:lnTo>
                    <a:pt x="24426" y="170466"/>
                  </a:lnTo>
                  <a:cubicBezTo>
                    <a:pt x="10936" y="170466"/>
                    <a:pt x="0" y="159530"/>
                    <a:pt x="0" y="146040"/>
                  </a:cubicBezTo>
                  <a:lnTo>
                    <a:pt x="0" y="24426"/>
                  </a:lnTo>
                  <a:cubicBezTo>
                    <a:pt x="0" y="10936"/>
                    <a:pt x="10936" y="0"/>
                    <a:pt x="24426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4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Design Elements / Icons</a:t>
              </a:r>
              <a:endParaRPr/>
            </a:p>
          </p:txBody>
        </p:sp>
      </p:grpSp>
      <p:grpSp>
        <p:nvGrpSpPr>
          <p:cNvPr id="388" name="Google Shape;388;p24"/>
          <p:cNvGrpSpPr/>
          <p:nvPr/>
        </p:nvGrpSpPr>
        <p:grpSpPr>
          <a:xfrm>
            <a:off x="940968" y="2220447"/>
            <a:ext cx="2364650" cy="375714"/>
            <a:chOff x="0" y="0"/>
            <a:chExt cx="1072868" cy="170466"/>
          </a:xfrm>
        </p:grpSpPr>
        <p:sp>
          <p:nvSpPr>
            <p:cNvPr id="389" name="Google Shape;389;p2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4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Fonts</a:t>
              </a:r>
              <a:endParaRPr/>
            </a:p>
          </p:txBody>
        </p:sp>
      </p:grpSp>
      <p:grpSp>
        <p:nvGrpSpPr>
          <p:cNvPr id="391" name="Google Shape;391;p24"/>
          <p:cNvGrpSpPr/>
          <p:nvPr/>
        </p:nvGrpSpPr>
        <p:grpSpPr>
          <a:xfrm>
            <a:off x="4254383" y="2220447"/>
            <a:ext cx="2364650" cy="375714"/>
            <a:chOff x="0" y="0"/>
            <a:chExt cx="1072868" cy="170466"/>
          </a:xfrm>
        </p:grpSpPr>
        <p:sp>
          <p:nvSpPr>
            <p:cNvPr id="392" name="Google Shape;392;p2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4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Colors</a:t>
              </a:r>
              <a:endParaRPr/>
            </a:p>
          </p:txBody>
        </p:sp>
      </p:grpSp>
      <p:grpSp>
        <p:nvGrpSpPr>
          <p:cNvPr id="394" name="Google Shape;394;p24"/>
          <p:cNvGrpSpPr/>
          <p:nvPr/>
        </p:nvGrpSpPr>
        <p:grpSpPr>
          <a:xfrm>
            <a:off x="4238691" y="3312139"/>
            <a:ext cx="697048" cy="697048"/>
            <a:chOff x="0" y="0"/>
            <a:chExt cx="812800" cy="812800"/>
          </a:xfrm>
        </p:grpSpPr>
        <p:sp>
          <p:nvSpPr>
            <p:cNvPr id="395" name="Google Shape;395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F7F9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7" name="Google Shape;397;p24"/>
          <p:cNvGrpSpPr/>
          <p:nvPr/>
        </p:nvGrpSpPr>
        <p:grpSpPr>
          <a:xfrm>
            <a:off x="4238691" y="4419676"/>
            <a:ext cx="697048" cy="697048"/>
            <a:chOff x="0" y="0"/>
            <a:chExt cx="812800" cy="812800"/>
          </a:xfrm>
        </p:grpSpPr>
        <p:sp>
          <p:nvSpPr>
            <p:cNvPr id="398" name="Google Shape;398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26B94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0" name="Google Shape;400;p24"/>
          <p:cNvGrpSpPr/>
          <p:nvPr/>
        </p:nvGrpSpPr>
        <p:grpSpPr>
          <a:xfrm>
            <a:off x="5088228" y="3312139"/>
            <a:ext cx="697048" cy="697048"/>
            <a:chOff x="0" y="0"/>
            <a:chExt cx="812800" cy="812800"/>
          </a:xfrm>
        </p:grpSpPr>
        <p:sp>
          <p:nvSpPr>
            <p:cNvPr id="401" name="Google Shape;401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1BEEA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3" name="Google Shape;403;p24"/>
          <p:cNvGrpSpPr/>
          <p:nvPr/>
        </p:nvGrpSpPr>
        <p:grpSpPr>
          <a:xfrm>
            <a:off x="5088228" y="4419676"/>
            <a:ext cx="697048" cy="697048"/>
            <a:chOff x="0" y="0"/>
            <a:chExt cx="812800" cy="812800"/>
          </a:xfrm>
        </p:grpSpPr>
        <p:sp>
          <p:nvSpPr>
            <p:cNvPr id="404" name="Google Shape;404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4B74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6" name="Google Shape;406;p24"/>
          <p:cNvGrpSpPr/>
          <p:nvPr/>
        </p:nvGrpSpPr>
        <p:grpSpPr>
          <a:xfrm>
            <a:off x="5937676" y="3312139"/>
            <a:ext cx="697048" cy="697048"/>
            <a:chOff x="0" y="0"/>
            <a:chExt cx="812800" cy="812800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591BD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9" name="Google Shape;409;p24"/>
          <p:cNvGrpSpPr/>
          <p:nvPr/>
        </p:nvGrpSpPr>
        <p:grpSpPr>
          <a:xfrm>
            <a:off x="5937676" y="4419676"/>
            <a:ext cx="697048" cy="697048"/>
            <a:chOff x="0" y="0"/>
            <a:chExt cx="812800" cy="812800"/>
          </a:xfrm>
        </p:grpSpPr>
        <p:sp>
          <p:nvSpPr>
            <p:cNvPr id="410" name="Google Shape;410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366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2" name="Google Shape;412;p24"/>
          <p:cNvSpPr txBox="1"/>
          <p:nvPr/>
        </p:nvSpPr>
        <p:spPr>
          <a:xfrm>
            <a:off x="770810" y="3131500"/>
            <a:ext cx="2658613" cy="368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uses the following free fonts:</a:t>
            </a:r>
            <a:endParaRPr/>
          </a:p>
        </p:txBody>
      </p:sp>
      <p:sp>
        <p:nvSpPr>
          <p:cNvPr id="413" name="Google Shape;413;p24"/>
          <p:cNvSpPr txBox="1"/>
          <p:nvPr/>
        </p:nvSpPr>
        <p:spPr>
          <a:xfrm>
            <a:off x="734605" y="5349037"/>
            <a:ext cx="2777375" cy="187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You can find these fonts online too.</a:t>
            </a:r>
            <a:endParaRPr/>
          </a:p>
        </p:txBody>
      </p:sp>
      <p:sp>
        <p:nvSpPr>
          <p:cNvPr id="414" name="Google Shape;414;p24"/>
          <p:cNvSpPr txBox="1"/>
          <p:nvPr/>
        </p:nvSpPr>
        <p:spPr>
          <a:xfrm>
            <a:off x="4238691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#F6F7F9</a:t>
            </a:r>
            <a:endParaRPr/>
          </a:p>
        </p:txBody>
      </p:sp>
      <p:sp>
        <p:nvSpPr>
          <p:cNvPr id="415" name="Google Shape;415;p24"/>
          <p:cNvSpPr txBox="1"/>
          <p:nvPr/>
        </p:nvSpPr>
        <p:spPr>
          <a:xfrm>
            <a:off x="4238691" y="525007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#426B94</a:t>
            </a:r>
            <a:endParaRPr/>
          </a:p>
        </p:txBody>
      </p:sp>
      <p:sp>
        <p:nvSpPr>
          <p:cNvPr id="416" name="Google Shape;416;p24"/>
          <p:cNvSpPr txBox="1"/>
          <p:nvPr/>
        </p:nvSpPr>
        <p:spPr>
          <a:xfrm>
            <a:off x="5088228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#91BEEA</a:t>
            </a:r>
            <a:endParaRPr/>
          </a:p>
        </p:txBody>
      </p:sp>
      <p:sp>
        <p:nvSpPr>
          <p:cNvPr id="417" name="Google Shape;417;p24"/>
          <p:cNvSpPr txBox="1"/>
          <p:nvPr/>
        </p:nvSpPr>
        <p:spPr>
          <a:xfrm>
            <a:off x="5088228" y="525007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#224B74</a:t>
            </a:r>
            <a:endParaRPr/>
          </a:p>
        </p:txBody>
      </p:sp>
      <p:sp>
        <p:nvSpPr>
          <p:cNvPr id="418" name="Google Shape;418;p24"/>
          <p:cNvSpPr txBox="1"/>
          <p:nvPr/>
        </p:nvSpPr>
        <p:spPr>
          <a:xfrm>
            <a:off x="5937676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#6591BD</a:t>
            </a:r>
            <a:endParaRPr/>
          </a:p>
        </p:txBody>
      </p:sp>
      <p:sp>
        <p:nvSpPr>
          <p:cNvPr id="419" name="Google Shape;419;p24"/>
          <p:cNvSpPr txBox="1"/>
          <p:nvPr/>
        </p:nvSpPr>
        <p:spPr>
          <a:xfrm>
            <a:off x="5937676" y="525007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#003366</a:t>
            </a:r>
            <a:endParaRPr/>
          </a:p>
        </p:txBody>
      </p:sp>
      <p:sp>
        <p:nvSpPr>
          <p:cNvPr id="420" name="Google Shape;420;p24"/>
          <p:cNvSpPr txBox="1"/>
          <p:nvPr/>
        </p:nvSpPr>
        <p:spPr>
          <a:xfrm>
            <a:off x="545024" y="1447097"/>
            <a:ext cx="6469951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Use these in your template, then delete or hide this page afterward.</a:t>
            </a:r>
            <a:endParaRPr/>
          </a:p>
        </p:txBody>
      </p:sp>
      <p:sp>
        <p:nvSpPr>
          <p:cNvPr id="421" name="Google Shape;421;p24"/>
          <p:cNvSpPr txBox="1"/>
          <p:nvPr/>
        </p:nvSpPr>
        <p:spPr>
          <a:xfrm>
            <a:off x="1383931" y="628882"/>
            <a:ext cx="4792139" cy="7276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03366"/>
                </a:solidFill>
                <a:latin typeface="IBM Plex Sans"/>
                <a:ea typeface="IBM Plex Sans"/>
                <a:cs typeface="IBM Plex Sans"/>
                <a:sym typeface="IBM Plex Sans"/>
              </a:rPr>
              <a:t>Resource Page</a:t>
            </a:r>
            <a:endParaRPr/>
          </a:p>
        </p:txBody>
      </p:sp>
      <p:sp>
        <p:nvSpPr>
          <p:cNvPr id="422" name="Google Shape;422;p24"/>
          <p:cNvSpPr txBox="1"/>
          <p:nvPr/>
        </p:nvSpPr>
        <p:spPr>
          <a:xfrm>
            <a:off x="945927" y="4073483"/>
            <a:ext cx="2360297" cy="272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2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IBM Plex Sans Bold</a:t>
            </a:r>
            <a:endParaRPr/>
          </a:p>
        </p:txBody>
      </p:sp>
      <p:sp>
        <p:nvSpPr>
          <p:cNvPr id="423" name="Google Shape;423;p24"/>
          <p:cNvSpPr txBox="1"/>
          <p:nvPr/>
        </p:nvSpPr>
        <p:spPr>
          <a:xfrm>
            <a:off x="822729" y="4802382"/>
            <a:ext cx="2606694" cy="224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1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Public Sans Regular, Bold</a:t>
            </a:r>
            <a:endParaRPr/>
          </a:p>
        </p:txBody>
      </p:sp>
      <p:sp>
        <p:nvSpPr>
          <p:cNvPr id="424" name="Google Shape;424;p24"/>
          <p:cNvSpPr txBox="1"/>
          <p:nvPr/>
        </p:nvSpPr>
        <p:spPr>
          <a:xfrm>
            <a:off x="1418459" y="3841266"/>
            <a:ext cx="1415234" cy="16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TITLES:</a:t>
            </a:r>
            <a:endParaRPr/>
          </a:p>
        </p:txBody>
      </p:sp>
      <p:sp>
        <p:nvSpPr>
          <p:cNvPr id="425" name="Google Shape;425;p24"/>
          <p:cNvSpPr txBox="1"/>
          <p:nvPr/>
        </p:nvSpPr>
        <p:spPr>
          <a:xfrm>
            <a:off x="1418459" y="4590958"/>
            <a:ext cx="1415234" cy="16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BODY TEXT: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7F9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25"/>
          <p:cNvGrpSpPr/>
          <p:nvPr/>
        </p:nvGrpSpPr>
        <p:grpSpPr>
          <a:xfrm>
            <a:off x="545024" y="499684"/>
            <a:ext cx="6469953" cy="9643977"/>
            <a:chOff x="0" y="-28575"/>
            <a:chExt cx="3799846" cy="5663972"/>
          </a:xfrm>
        </p:grpSpPr>
        <p:sp>
          <p:nvSpPr>
            <p:cNvPr id="431" name="Google Shape;431;p25"/>
            <p:cNvSpPr/>
            <p:nvPr/>
          </p:nvSpPr>
          <p:spPr>
            <a:xfrm>
              <a:off x="0" y="0"/>
              <a:ext cx="3799846" cy="5635397"/>
            </a:xfrm>
            <a:custGeom>
              <a:rect b="b" l="l" r="r" t="t"/>
              <a:pathLst>
                <a:path extrusionOk="0" h="5635397" w="3799846">
                  <a:moveTo>
                    <a:pt x="23932" y="0"/>
                  </a:moveTo>
                  <a:lnTo>
                    <a:pt x="3775914" y="0"/>
                  </a:lnTo>
                  <a:cubicBezTo>
                    <a:pt x="3789131" y="0"/>
                    <a:pt x="3799846" y="10715"/>
                    <a:pt x="3799846" y="23932"/>
                  </a:cubicBezTo>
                  <a:lnTo>
                    <a:pt x="3799846" y="5611465"/>
                  </a:lnTo>
                  <a:cubicBezTo>
                    <a:pt x="3799846" y="5624682"/>
                    <a:pt x="3789131" y="5635397"/>
                    <a:pt x="3775914" y="5635397"/>
                  </a:cubicBezTo>
                  <a:lnTo>
                    <a:pt x="23932" y="5635397"/>
                  </a:lnTo>
                  <a:cubicBezTo>
                    <a:pt x="17585" y="5635397"/>
                    <a:pt x="11498" y="5632876"/>
                    <a:pt x="7009" y="5628387"/>
                  </a:cubicBezTo>
                  <a:cubicBezTo>
                    <a:pt x="2521" y="5623899"/>
                    <a:pt x="0" y="5617812"/>
                    <a:pt x="0" y="5611465"/>
                  </a:cubicBezTo>
                  <a:lnTo>
                    <a:pt x="0" y="23932"/>
                  </a:lnTo>
                  <a:cubicBezTo>
                    <a:pt x="0" y="10715"/>
                    <a:pt x="10715" y="0"/>
                    <a:pt x="23932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5"/>
            <p:cNvSpPr txBox="1"/>
            <p:nvPr/>
          </p:nvSpPr>
          <p:spPr>
            <a:xfrm>
              <a:off x="0" y="-28575"/>
              <a:ext cx="3799845" cy="5663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3" name="Google Shape;433;p25"/>
          <p:cNvSpPr txBox="1"/>
          <p:nvPr/>
        </p:nvSpPr>
        <p:spPr>
          <a:xfrm>
            <a:off x="1426400" y="2841937"/>
            <a:ext cx="4707200" cy="419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This template is free for everyone to use, </a:t>
            </a:r>
            <a:endParaRPr/>
          </a:p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thanks to the following:</a:t>
            </a:r>
            <a:endParaRPr/>
          </a:p>
        </p:txBody>
      </p:sp>
      <p:sp>
        <p:nvSpPr>
          <p:cNvPr id="434" name="Google Shape;434;p25"/>
          <p:cNvSpPr txBox="1"/>
          <p:nvPr/>
        </p:nvSpPr>
        <p:spPr>
          <a:xfrm>
            <a:off x="657244" y="5279750"/>
            <a:ext cx="6245512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for this template</a:t>
            </a:r>
            <a:endParaRPr/>
          </a:p>
        </p:txBody>
      </p:sp>
      <p:sp>
        <p:nvSpPr>
          <p:cNvPr id="435" name="Google Shape;435;p25"/>
          <p:cNvSpPr txBox="1"/>
          <p:nvPr/>
        </p:nvSpPr>
        <p:spPr>
          <a:xfrm>
            <a:off x="756000" y="7102237"/>
            <a:ext cx="6048000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for the photos, graphics, and elements</a:t>
            </a:r>
            <a:endParaRPr/>
          </a:p>
        </p:txBody>
      </p:sp>
      <p:sp>
        <p:nvSpPr>
          <p:cNvPr id="436" name="Google Shape;436;p25"/>
          <p:cNvSpPr txBox="1"/>
          <p:nvPr/>
        </p:nvSpPr>
        <p:spPr>
          <a:xfrm>
            <a:off x="1938086" y="8266864"/>
            <a:ext cx="3683827" cy="506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9" u="none" cap="none" strike="noStrike">
                <a:solidFill>
                  <a:srgbClr val="003366"/>
                </a:solidFill>
                <a:latin typeface="IBM Plex Sans"/>
                <a:ea typeface="IBM Plex Sans"/>
                <a:cs typeface="IBM Plex Sans"/>
                <a:sym typeface="IBM Plex Sans"/>
              </a:rPr>
              <a:t>Happy designing!</a:t>
            </a:r>
            <a:endParaRPr/>
          </a:p>
        </p:txBody>
      </p:sp>
      <p:sp>
        <p:nvSpPr>
          <p:cNvPr id="437" name="Google Shape;437;p25"/>
          <p:cNvSpPr txBox="1"/>
          <p:nvPr/>
        </p:nvSpPr>
        <p:spPr>
          <a:xfrm>
            <a:off x="2365375" y="2014200"/>
            <a:ext cx="2829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03366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Credits</a:t>
            </a:r>
            <a:endParaRPr/>
          </a:p>
        </p:txBody>
      </p:sp>
      <p:sp>
        <p:nvSpPr>
          <p:cNvPr id="438" name="Google Shape;438;p25"/>
          <p:cNvSpPr txBox="1"/>
          <p:nvPr/>
        </p:nvSpPr>
        <p:spPr>
          <a:xfrm>
            <a:off x="860453" y="6530102"/>
            <a:ext cx="5839094" cy="448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Pexels, Pixabay, Sketchify</a:t>
            </a:r>
            <a:endParaRPr/>
          </a:p>
        </p:txBody>
      </p:sp>
      <p:pic>
        <p:nvPicPr>
          <p:cNvPr id="439" name="Google Shape;4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5650" y="3897199"/>
            <a:ext cx="3325200" cy="8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366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/>
        </p:nvSpPr>
        <p:spPr>
          <a:xfrm>
            <a:off x="834304" y="1870972"/>
            <a:ext cx="4457100" cy="47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I. Executive Summary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9" u="none" cap="none" strike="noStrike">
              <a:solidFill>
                <a:srgbClr val="F6F7F9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II. Business Description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9" u="none" cap="none" strike="noStrike">
              <a:solidFill>
                <a:srgbClr val="F6F7F9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III. Products and Services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9" u="none" cap="none" strike="noStrike">
              <a:solidFill>
                <a:srgbClr val="F6F7F9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IV. Market Research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9" u="none" cap="none" strike="noStrike">
              <a:solidFill>
                <a:srgbClr val="F6F7F9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V. Marketing Strategy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9" u="none" cap="none" strike="noStrike">
              <a:solidFill>
                <a:srgbClr val="F6F7F9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VI. Operations Plan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9" u="none" cap="none" strike="noStrike">
              <a:solidFill>
                <a:srgbClr val="F6F7F9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VII. Financial Plan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9" u="none" cap="none" strike="noStrike">
              <a:solidFill>
                <a:srgbClr val="F6F7F9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VIII. Implementation Timeline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9" u="none" cap="none" strike="noStrike">
              <a:solidFill>
                <a:srgbClr val="F6F7F9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IX. Appendices</a:t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0" y="7753013"/>
            <a:ext cx="7560000" cy="2938987"/>
          </a:xfrm>
          <a:custGeom>
            <a:rect b="b" l="l" r="r" t="t"/>
            <a:pathLst>
              <a:path extrusionOk="0" h="619569" w="1593725">
                <a:moveTo>
                  <a:pt x="0" y="0"/>
                </a:moveTo>
                <a:lnTo>
                  <a:pt x="1593725" y="0"/>
                </a:lnTo>
                <a:lnTo>
                  <a:pt x="1593725" y="619569"/>
                </a:lnTo>
                <a:lnTo>
                  <a:pt x="0" y="61956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6330" l="0" r="0" t="-15366"/>
            </a:stretch>
          </a:blipFill>
          <a:ln>
            <a:noFill/>
          </a:ln>
        </p:spPr>
      </p:sp>
      <p:sp>
        <p:nvSpPr>
          <p:cNvPr id="104" name="Google Shape;104;p14"/>
          <p:cNvSpPr txBox="1"/>
          <p:nvPr/>
        </p:nvSpPr>
        <p:spPr>
          <a:xfrm>
            <a:off x="756000" y="823657"/>
            <a:ext cx="6155819" cy="5397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6F7F9"/>
                </a:solidFill>
                <a:latin typeface="IBM Plex Sans"/>
                <a:ea typeface="IBM Plex Sans"/>
                <a:cs typeface="IBM Plex Sans"/>
                <a:sym typeface="IBM Plex Sans"/>
              </a:rPr>
              <a:t>TABLE OF CONTENTS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7F9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/>
        </p:nvSpPr>
        <p:spPr>
          <a:xfrm>
            <a:off x="756000" y="822675"/>
            <a:ext cx="6155819" cy="5397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3366"/>
                </a:solidFill>
                <a:latin typeface="IBM Plex Sans"/>
                <a:ea typeface="IBM Plex Sans"/>
                <a:cs typeface="IBM Plex Sans"/>
                <a:sym typeface="IBM Plex Sans"/>
              </a:rPr>
              <a:t>EXECUTIVE SUMMARY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756000" y="1501995"/>
            <a:ext cx="4457026" cy="282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Add a brief description here.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756000" y="2223172"/>
            <a:ext cx="6048000" cy="306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BUSINESS NAME AND CONCEPT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756000" y="3091153"/>
            <a:ext cx="6048000" cy="306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PRODUCTS AND SERVICES OFFERED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756000" y="3962008"/>
            <a:ext cx="6048000" cy="306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TARGET MARKET OVERVIEW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756000" y="4832863"/>
            <a:ext cx="6048000" cy="306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UNIQUE SELLING PROPOSITION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756000" y="5703718"/>
            <a:ext cx="6048000" cy="306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FINANCIAL HIGHLIGHTS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756000" y="6574573"/>
            <a:ext cx="6048000" cy="306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OWNERSHIP STRUCTURE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756000" y="7445428"/>
            <a:ext cx="6048000" cy="306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FUNDING NEEDS AND PURPOSE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756000" y="2547259"/>
            <a:ext cx="6048000" cy="2610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State your business name and summarize its key concept.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756000" y="3415240"/>
            <a:ext cx="6048000" cy="2610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List the products or services you’ll offer.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756000" y="4286095"/>
            <a:ext cx="6048000" cy="2610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Define your ideal customers and market demographics.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756000" y="5156950"/>
            <a:ext cx="6048000" cy="2610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Explain the value you bring and how you stand out.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756000" y="6027805"/>
            <a:ext cx="6048000" cy="2610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Summarize financial metrics such as expected revenue or profit.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756000" y="6898660"/>
            <a:ext cx="6155819" cy="2610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State whether your business is a sole proprietorship, partnership, LLC, etc.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756000" y="7769515"/>
            <a:ext cx="6048000" cy="2610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Share how much funding you need and what will you use it for.</a:t>
            </a: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0" y="8525833"/>
            <a:ext cx="7560000" cy="2166167"/>
          </a:xfrm>
          <a:custGeom>
            <a:rect b="b" l="l" r="r" t="t"/>
            <a:pathLst>
              <a:path extrusionOk="0" h="456650" w="1593725">
                <a:moveTo>
                  <a:pt x="0" y="0"/>
                </a:moveTo>
                <a:lnTo>
                  <a:pt x="1593725" y="0"/>
                </a:lnTo>
                <a:lnTo>
                  <a:pt x="1593725" y="456650"/>
                </a:lnTo>
                <a:lnTo>
                  <a:pt x="0" y="45665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9905" l="0" r="0" t="-112609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7F9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/>
          <p:nvPr/>
        </p:nvSpPr>
        <p:spPr>
          <a:xfrm>
            <a:off x="752906" y="4292127"/>
            <a:ext cx="1806056" cy="1735102"/>
          </a:xfrm>
          <a:custGeom>
            <a:rect b="b" l="l" r="r" t="t"/>
            <a:pathLst>
              <a:path extrusionOk="0" h="384698" w="400429">
                <a:moveTo>
                  <a:pt x="0" y="0"/>
                </a:moveTo>
                <a:lnTo>
                  <a:pt x="400429" y="0"/>
                </a:lnTo>
                <a:lnTo>
                  <a:pt x="400429" y="384698"/>
                </a:lnTo>
                <a:lnTo>
                  <a:pt x="0" y="384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3578" l="-19620" r="0" t="-12950"/>
            </a:stretch>
          </a:blipFill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>
            <a:off x="2871815" y="4292127"/>
            <a:ext cx="1806056" cy="1735102"/>
          </a:xfrm>
          <a:custGeom>
            <a:rect b="b" l="l" r="r" t="t"/>
            <a:pathLst>
              <a:path extrusionOk="0" h="384698" w="400429">
                <a:moveTo>
                  <a:pt x="0" y="0"/>
                </a:moveTo>
                <a:lnTo>
                  <a:pt x="400429" y="0"/>
                </a:lnTo>
                <a:lnTo>
                  <a:pt x="400429" y="384698"/>
                </a:lnTo>
                <a:lnTo>
                  <a:pt x="0" y="3846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4158" l="0" r="0" t="-2070"/>
            </a:stretch>
          </a:blipFill>
          <a:ln>
            <a:noFill/>
          </a:ln>
        </p:spPr>
      </p:sp>
      <p:sp>
        <p:nvSpPr>
          <p:cNvPr id="132" name="Google Shape;132;p16"/>
          <p:cNvSpPr/>
          <p:nvPr/>
        </p:nvSpPr>
        <p:spPr>
          <a:xfrm>
            <a:off x="4994850" y="4292127"/>
            <a:ext cx="1806056" cy="1735102"/>
          </a:xfrm>
          <a:custGeom>
            <a:rect b="b" l="l" r="r" t="t"/>
            <a:pathLst>
              <a:path extrusionOk="0" h="384698" w="400429">
                <a:moveTo>
                  <a:pt x="0" y="0"/>
                </a:moveTo>
                <a:lnTo>
                  <a:pt x="400429" y="0"/>
                </a:lnTo>
                <a:lnTo>
                  <a:pt x="400429" y="384698"/>
                </a:lnTo>
                <a:lnTo>
                  <a:pt x="0" y="384698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33546" l="-25868" r="-23617" t="0"/>
            </a:stretch>
          </a:blipFill>
          <a:ln>
            <a:noFill/>
          </a:ln>
        </p:spPr>
      </p:sp>
      <p:grpSp>
        <p:nvGrpSpPr>
          <p:cNvPr id="133" name="Google Shape;133;p16"/>
          <p:cNvGrpSpPr/>
          <p:nvPr/>
        </p:nvGrpSpPr>
        <p:grpSpPr>
          <a:xfrm>
            <a:off x="0" y="1904837"/>
            <a:ext cx="7560000" cy="1656395"/>
            <a:chOff x="0" y="-47625"/>
            <a:chExt cx="2709333" cy="593614"/>
          </a:xfrm>
        </p:grpSpPr>
        <p:sp>
          <p:nvSpPr>
            <p:cNvPr id="134" name="Google Shape;134;p16"/>
            <p:cNvSpPr/>
            <p:nvPr/>
          </p:nvSpPr>
          <p:spPr>
            <a:xfrm>
              <a:off x="0" y="0"/>
              <a:ext cx="2709333" cy="545989"/>
            </a:xfrm>
            <a:custGeom>
              <a:rect b="b" l="l" r="r" t="t"/>
              <a:pathLst>
                <a:path extrusionOk="0" h="545989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545989"/>
                  </a:lnTo>
                  <a:lnTo>
                    <a:pt x="0" y="545989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</p:sp>
        <p:sp>
          <p:nvSpPr>
            <p:cNvPr id="135" name="Google Shape;135;p16"/>
            <p:cNvSpPr txBox="1"/>
            <p:nvPr/>
          </p:nvSpPr>
          <p:spPr>
            <a:xfrm>
              <a:off x="0" y="-47625"/>
              <a:ext cx="2709333" cy="5936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16"/>
          <p:cNvSpPr txBox="1"/>
          <p:nvPr/>
        </p:nvSpPr>
        <p:spPr>
          <a:xfrm>
            <a:off x="756000" y="746475"/>
            <a:ext cx="6048000" cy="6190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3366"/>
                </a:solidFill>
                <a:latin typeface="IBM Plex Sans"/>
                <a:ea typeface="IBM Plex Sans"/>
                <a:cs typeface="IBM Plex Sans"/>
                <a:sym typeface="IBM Plex Sans"/>
              </a:rPr>
              <a:t>BUSINESS DESCRIPTION</a:t>
            </a:r>
            <a:endParaRPr/>
          </a:p>
        </p:txBody>
      </p:sp>
      <p:sp>
        <p:nvSpPr>
          <p:cNvPr id="137" name="Google Shape;137;p16"/>
          <p:cNvSpPr txBox="1"/>
          <p:nvPr/>
        </p:nvSpPr>
        <p:spPr>
          <a:xfrm>
            <a:off x="756000" y="1540095"/>
            <a:ext cx="4457026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Add a brief description here.</a:t>
            </a:r>
            <a:endParaRPr/>
          </a:p>
        </p:txBody>
      </p:sp>
      <p:sp>
        <p:nvSpPr>
          <p:cNvPr id="138" name="Google Shape;138;p16"/>
          <p:cNvSpPr txBox="1"/>
          <p:nvPr/>
        </p:nvSpPr>
        <p:spPr>
          <a:xfrm>
            <a:off x="975467" y="2276607"/>
            <a:ext cx="2574752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VISION</a:t>
            </a:r>
            <a:endParaRPr/>
          </a:p>
        </p:txBody>
      </p:sp>
      <p:sp>
        <p:nvSpPr>
          <p:cNvPr id="139" name="Google Shape;139;p16"/>
          <p:cNvSpPr txBox="1"/>
          <p:nvPr/>
        </p:nvSpPr>
        <p:spPr>
          <a:xfrm>
            <a:off x="3999467" y="2276607"/>
            <a:ext cx="2574752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MISSION</a:t>
            </a:r>
            <a:endParaRPr/>
          </a:p>
        </p:txBody>
      </p:sp>
      <p:sp>
        <p:nvSpPr>
          <p:cNvPr id="140" name="Google Shape;140;p16"/>
          <p:cNvSpPr txBox="1"/>
          <p:nvPr/>
        </p:nvSpPr>
        <p:spPr>
          <a:xfrm>
            <a:off x="975467" y="2693803"/>
            <a:ext cx="257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A clear statement of the business’s purpose and the impact it aims to make</a:t>
            </a:r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752906" y="6893432"/>
            <a:ext cx="1806056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Summarize their experience, skills, and achievements.</a:t>
            </a:r>
            <a:endParaRPr/>
          </a:p>
        </p:txBody>
      </p:sp>
      <p:sp>
        <p:nvSpPr>
          <p:cNvPr id="142" name="Google Shape;142;p16"/>
          <p:cNvSpPr txBox="1"/>
          <p:nvPr/>
        </p:nvSpPr>
        <p:spPr>
          <a:xfrm>
            <a:off x="2873878" y="6893432"/>
            <a:ext cx="1806056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Summarize their experience, skills, and achievements.</a:t>
            </a:r>
            <a:endParaRPr/>
          </a:p>
        </p:txBody>
      </p:sp>
      <p:sp>
        <p:nvSpPr>
          <p:cNvPr id="143" name="Google Shape;143;p16"/>
          <p:cNvSpPr txBox="1"/>
          <p:nvPr/>
        </p:nvSpPr>
        <p:spPr>
          <a:xfrm>
            <a:off x="4994850" y="6893432"/>
            <a:ext cx="1806056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Summarize their experience, skills, and achievements.</a:t>
            </a:r>
            <a:endParaRPr/>
          </a:p>
        </p:txBody>
      </p:sp>
      <p:sp>
        <p:nvSpPr>
          <p:cNvPr id="144" name="Google Shape;144;p16"/>
          <p:cNvSpPr txBox="1"/>
          <p:nvPr/>
        </p:nvSpPr>
        <p:spPr>
          <a:xfrm>
            <a:off x="752906" y="6217157"/>
            <a:ext cx="180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Name goes here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Position goes here</a:t>
            </a:r>
            <a:endParaRPr/>
          </a:p>
        </p:txBody>
      </p:sp>
      <p:sp>
        <p:nvSpPr>
          <p:cNvPr id="145" name="Google Shape;145;p16"/>
          <p:cNvSpPr txBox="1"/>
          <p:nvPr/>
        </p:nvSpPr>
        <p:spPr>
          <a:xfrm>
            <a:off x="2873878" y="6217157"/>
            <a:ext cx="180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Name goes here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Position goes here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4994850" y="6208204"/>
            <a:ext cx="180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Name goes here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Position goes here</a:t>
            </a:r>
            <a:endParaRPr/>
          </a:p>
        </p:txBody>
      </p:sp>
      <p:sp>
        <p:nvSpPr>
          <p:cNvPr id="147" name="Google Shape;147;p16"/>
          <p:cNvSpPr txBox="1"/>
          <p:nvPr/>
        </p:nvSpPr>
        <p:spPr>
          <a:xfrm>
            <a:off x="3999467" y="2693803"/>
            <a:ext cx="257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An aspirational, future-oriented goal that outlines long-term success</a:t>
            </a:r>
            <a:endParaRPr/>
          </a:p>
        </p:txBody>
      </p:sp>
      <p:sp>
        <p:nvSpPr>
          <p:cNvPr id="148" name="Google Shape;148;p16"/>
          <p:cNvSpPr txBox="1"/>
          <p:nvPr/>
        </p:nvSpPr>
        <p:spPr>
          <a:xfrm>
            <a:off x="752906" y="3842514"/>
            <a:ext cx="6048000" cy="266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PRINCIPAL MEMBERS</a:t>
            </a:r>
            <a:endParaRPr/>
          </a:p>
        </p:txBody>
      </p:sp>
      <p:sp>
        <p:nvSpPr>
          <p:cNvPr id="149" name="Google Shape;149;p16"/>
          <p:cNvSpPr txBox="1"/>
          <p:nvPr/>
        </p:nvSpPr>
        <p:spPr>
          <a:xfrm>
            <a:off x="756000" y="7872594"/>
            <a:ext cx="6048000" cy="266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BUSINESS STRUCTURE</a:t>
            </a:r>
            <a:endParaRPr/>
          </a:p>
        </p:txBody>
      </p:sp>
      <p:sp>
        <p:nvSpPr>
          <p:cNvPr id="150" name="Google Shape;150;p16"/>
          <p:cNvSpPr txBox="1"/>
          <p:nvPr/>
        </p:nvSpPr>
        <p:spPr>
          <a:xfrm>
            <a:off x="752906" y="8579382"/>
            <a:ext cx="6050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Explain your business’s legal structure (e.g., sole proprietorship, LLC) and share why it suits your goals.</a:t>
            </a:r>
            <a:endParaRPr/>
          </a:p>
        </p:txBody>
      </p:sp>
      <p:sp>
        <p:nvSpPr>
          <p:cNvPr id="151" name="Google Shape;151;p16"/>
          <p:cNvSpPr txBox="1"/>
          <p:nvPr/>
        </p:nvSpPr>
        <p:spPr>
          <a:xfrm>
            <a:off x="752906" y="9531816"/>
            <a:ext cx="6050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List your business location and operating hours, then outline how the business will run day to day.</a:t>
            </a:r>
            <a:endParaRPr/>
          </a:p>
        </p:txBody>
      </p:sp>
      <p:sp>
        <p:nvSpPr>
          <p:cNvPr id="152" name="Google Shape;152;p16"/>
          <p:cNvSpPr txBox="1"/>
          <p:nvPr/>
        </p:nvSpPr>
        <p:spPr>
          <a:xfrm>
            <a:off x="752906" y="8226957"/>
            <a:ext cx="6050063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Legal entity</a:t>
            </a:r>
            <a:endParaRPr/>
          </a:p>
        </p:txBody>
      </p:sp>
      <p:sp>
        <p:nvSpPr>
          <p:cNvPr id="153" name="Google Shape;153;p16"/>
          <p:cNvSpPr txBox="1"/>
          <p:nvPr/>
        </p:nvSpPr>
        <p:spPr>
          <a:xfrm>
            <a:off x="752906" y="9179391"/>
            <a:ext cx="6050063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Business details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7F9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/>
        </p:nvSpPr>
        <p:spPr>
          <a:xfrm>
            <a:off x="756000" y="746475"/>
            <a:ext cx="6048000" cy="6190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3366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PRODUCTS &amp; SERVICES</a:t>
            </a:r>
            <a:endParaRPr/>
          </a:p>
        </p:txBody>
      </p:sp>
      <p:sp>
        <p:nvSpPr>
          <p:cNvPr id="159" name="Google Shape;159;p17"/>
          <p:cNvSpPr txBox="1"/>
          <p:nvPr/>
        </p:nvSpPr>
        <p:spPr>
          <a:xfrm>
            <a:off x="756000" y="1540095"/>
            <a:ext cx="4457026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Add a brief description here.</a:t>
            </a:r>
            <a:endParaRPr/>
          </a:p>
        </p:txBody>
      </p:sp>
      <p:sp>
        <p:nvSpPr>
          <p:cNvPr id="160" name="Google Shape;160;p17"/>
          <p:cNvSpPr txBox="1"/>
          <p:nvPr/>
        </p:nvSpPr>
        <p:spPr>
          <a:xfrm>
            <a:off x="756000" y="2280322"/>
            <a:ext cx="3024000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PRODUCT/SERVICE 1</a:t>
            </a:r>
            <a:endParaRPr/>
          </a:p>
        </p:txBody>
      </p:sp>
      <p:sp>
        <p:nvSpPr>
          <p:cNvPr id="161" name="Google Shape;161;p17"/>
          <p:cNvSpPr txBox="1"/>
          <p:nvPr/>
        </p:nvSpPr>
        <p:spPr>
          <a:xfrm>
            <a:off x="756000" y="6128787"/>
            <a:ext cx="3024000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PRODUCT/SERVICE 2</a:t>
            </a:r>
            <a:endParaRPr/>
          </a:p>
        </p:txBody>
      </p:sp>
      <p:sp>
        <p:nvSpPr>
          <p:cNvPr id="162" name="Google Shape;162;p17"/>
          <p:cNvSpPr txBox="1"/>
          <p:nvPr/>
        </p:nvSpPr>
        <p:spPr>
          <a:xfrm>
            <a:off x="4229248" y="3277263"/>
            <a:ext cx="2574752" cy="18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Describe what you sell or provide to your customers.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3366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Highlight the product’s unique features and benefits.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3366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Include other details, like your pricing strategy or future expansion plans.</a:t>
            </a:r>
            <a:endParaRPr/>
          </a:p>
        </p:txBody>
      </p:sp>
      <p:sp>
        <p:nvSpPr>
          <p:cNvPr id="163" name="Google Shape;163;p17"/>
          <p:cNvSpPr txBox="1"/>
          <p:nvPr/>
        </p:nvSpPr>
        <p:spPr>
          <a:xfrm>
            <a:off x="4229248" y="7125727"/>
            <a:ext cx="2574752" cy="18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Describe what you sell or provide to your customers.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3366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Highlight the product’s unique features and benefits.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3366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Include other details, like your pricing strategy or future expansion plans.</a:t>
            </a:r>
            <a:endParaRPr/>
          </a:p>
        </p:txBody>
      </p:sp>
      <p:sp>
        <p:nvSpPr>
          <p:cNvPr id="164" name="Google Shape;164;p17"/>
          <p:cNvSpPr/>
          <p:nvPr/>
        </p:nvSpPr>
        <p:spPr>
          <a:xfrm>
            <a:off x="756000" y="2781404"/>
            <a:ext cx="3024000" cy="2877370"/>
          </a:xfrm>
          <a:custGeom>
            <a:rect b="b" l="l" r="r" t="t"/>
            <a:pathLst>
              <a:path extrusionOk="0" h="1070148" w="1124683">
                <a:moveTo>
                  <a:pt x="0" y="0"/>
                </a:moveTo>
                <a:lnTo>
                  <a:pt x="1124683" y="0"/>
                </a:lnTo>
                <a:lnTo>
                  <a:pt x="1124683" y="1070148"/>
                </a:lnTo>
                <a:lnTo>
                  <a:pt x="0" y="107014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1406" r="-21406" t="0"/>
            </a:stretch>
          </a:blipFill>
          <a:ln>
            <a:noFill/>
          </a:ln>
        </p:spPr>
      </p:sp>
      <p:sp>
        <p:nvSpPr>
          <p:cNvPr id="165" name="Google Shape;165;p17"/>
          <p:cNvSpPr/>
          <p:nvPr/>
        </p:nvSpPr>
        <p:spPr>
          <a:xfrm>
            <a:off x="756000" y="6629869"/>
            <a:ext cx="3024000" cy="2877370"/>
          </a:xfrm>
          <a:custGeom>
            <a:rect b="b" l="l" r="r" t="t"/>
            <a:pathLst>
              <a:path extrusionOk="0" h="1070148" w="1124683">
                <a:moveTo>
                  <a:pt x="0" y="0"/>
                </a:moveTo>
                <a:lnTo>
                  <a:pt x="1124683" y="0"/>
                </a:lnTo>
                <a:lnTo>
                  <a:pt x="1124683" y="1070148"/>
                </a:lnTo>
                <a:lnTo>
                  <a:pt x="0" y="107014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4576" r="-34574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7F9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2393" y="2416125"/>
            <a:ext cx="3568752" cy="305219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8"/>
          <p:cNvSpPr txBox="1"/>
          <p:nvPr/>
        </p:nvSpPr>
        <p:spPr>
          <a:xfrm>
            <a:off x="756000" y="746475"/>
            <a:ext cx="6048000" cy="6190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3366"/>
                </a:solidFill>
                <a:latin typeface="IBM Plex Sans"/>
                <a:ea typeface="IBM Plex Sans"/>
                <a:cs typeface="IBM Plex Sans"/>
                <a:sym typeface="IBM Plex Sans"/>
              </a:rPr>
              <a:t>MARKET RESEARCH</a:t>
            </a:r>
            <a:endParaRPr/>
          </a:p>
        </p:txBody>
      </p:sp>
      <p:sp>
        <p:nvSpPr>
          <p:cNvPr id="172" name="Google Shape;172;p18"/>
          <p:cNvSpPr txBox="1"/>
          <p:nvPr/>
        </p:nvSpPr>
        <p:spPr>
          <a:xfrm>
            <a:off x="756000" y="1540095"/>
            <a:ext cx="4457026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Add a brief description here.</a:t>
            </a:r>
            <a:endParaRPr/>
          </a:p>
        </p:txBody>
      </p:sp>
      <p:sp>
        <p:nvSpPr>
          <p:cNvPr id="173" name="Google Shape;173;p18"/>
          <p:cNvSpPr txBox="1"/>
          <p:nvPr/>
        </p:nvSpPr>
        <p:spPr>
          <a:xfrm>
            <a:off x="756000" y="2280322"/>
            <a:ext cx="3024000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INDUSTRY OVERVIEW</a:t>
            </a:r>
            <a:endParaRPr/>
          </a:p>
        </p:txBody>
      </p:sp>
      <p:sp>
        <p:nvSpPr>
          <p:cNvPr id="174" name="Google Shape;174;p18"/>
          <p:cNvSpPr txBox="1"/>
          <p:nvPr/>
        </p:nvSpPr>
        <p:spPr>
          <a:xfrm>
            <a:off x="756000" y="3104155"/>
            <a:ext cx="2628662" cy="1676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Describe your industry’s size, trends, and growth potential. Focus on the specific segment your business will operate in.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3366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Use a line or bar chart to show industry growth and relevant business trends.</a:t>
            </a:r>
            <a:endParaRPr/>
          </a:p>
        </p:txBody>
      </p:sp>
      <p:sp>
        <p:nvSpPr>
          <p:cNvPr id="175" name="Google Shape;175;p18"/>
          <p:cNvSpPr txBox="1"/>
          <p:nvPr/>
        </p:nvSpPr>
        <p:spPr>
          <a:xfrm>
            <a:off x="3746151" y="5336135"/>
            <a:ext cx="2933749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999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Describe what the chart represents</a:t>
            </a:r>
            <a:endParaRPr/>
          </a:p>
        </p:txBody>
      </p:sp>
      <p:sp>
        <p:nvSpPr>
          <p:cNvPr id="176" name="Google Shape;176;p18"/>
          <p:cNvSpPr txBox="1"/>
          <p:nvPr/>
        </p:nvSpPr>
        <p:spPr>
          <a:xfrm>
            <a:off x="756000" y="5682243"/>
            <a:ext cx="3024000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TARGET MARKET</a:t>
            </a:r>
            <a:endParaRPr/>
          </a:p>
        </p:txBody>
      </p:sp>
      <p:sp>
        <p:nvSpPr>
          <p:cNvPr id="177" name="Google Shape;177;p18"/>
          <p:cNvSpPr txBox="1"/>
          <p:nvPr/>
        </p:nvSpPr>
        <p:spPr>
          <a:xfrm>
            <a:off x="756000" y="6110901"/>
            <a:ext cx="6048000" cy="419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Define your ideal customer. Include demographics, psychographics, the problems your business solves, and the size and growth of your market.</a:t>
            </a:r>
            <a:endParaRPr/>
          </a:p>
        </p:txBody>
      </p:sp>
      <p:sp>
        <p:nvSpPr>
          <p:cNvPr id="178" name="Google Shape;178;p18"/>
          <p:cNvSpPr txBox="1"/>
          <p:nvPr/>
        </p:nvSpPr>
        <p:spPr>
          <a:xfrm>
            <a:off x="756000" y="7025235"/>
            <a:ext cx="3482233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COMPETITOR ANALYSIS</a:t>
            </a:r>
            <a:endParaRPr/>
          </a:p>
        </p:txBody>
      </p:sp>
      <p:sp>
        <p:nvSpPr>
          <p:cNvPr id="179" name="Google Shape;179;p18"/>
          <p:cNvSpPr txBox="1"/>
          <p:nvPr/>
        </p:nvSpPr>
        <p:spPr>
          <a:xfrm>
            <a:off x="756000" y="7453893"/>
            <a:ext cx="6048000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Research your competitors and outline key details in the table below.</a:t>
            </a:r>
            <a:endParaRPr/>
          </a:p>
        </p:txBody>
      </p:sp>
      <p:graphicFrame>
        <p:nvGraphicFramePr>
          <p:cNvPr id="180" name="Google Shape;180;p18"/>
          <p:cNvGraphicFramePr/>
          <p:nvPr/>
        </p:nvGraphicFramePr>
        <p:xfrm>
          <a:off x="756000" y="7830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{E60FA186-1F4C-45F5-AF6F-B9DF34C3128F}</a:tableStyleId>
              </a:tblPr>
              <a:tblGrid>
                <a:gridCol w="1167225"/>
                <a:gridCol w="1167225"/>
                <a:gridCol w="1167225"/>
                <a:gridCol w="1167225"/>
                <a:gridCol w="1369550"/>
              </a:tblGrid>
              <a:tr h="54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6F7F9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COMPETITOR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6F7F9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STRENGTHS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6F7F9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WEAKNESSES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6F7F9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PRICING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6F7F9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MARKET SHARE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366"/>
                    </a:solidFill>
                  </a:tcPr>
                </a:tc>
              </a:tr>
              <a:tr h="775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Business A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Add details here.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Add details here.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$XX/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XX%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5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Business B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Add details here.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Add details here.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$XX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XX%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7F9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/>
          <p:nvPr/>
        </p:nvSpPr>
        <p:spPr>
          <a:xfrm>
            <a:off x="756000" y="746475"/>
            <a:ext cx="6048000" cy="6190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3366"/>
                </a:solidFill>
                <a:latin typeface="IBM Plex Sans"/>
                <a:ea typeface="IBM Plex Sans"/>
                <a:cs typeface="IBM Plex Sans"/>
                <a:sym typeface="IBM Plex Sans"/>
              </a:rPr>
              <a:t>MARKETING STRATEGY</a:t>
            </a:r>
            <a:endParaRPr/>
          </a:p>
        </p:txBody>
      </p:sp>
      <p:sp>
        <p:nvSpPr>
          <p:cNvPr id="186" name="Google Shape;186;p19"/>
          <p:cNvSpPr txBox="1"/>
          <p:nvPr/>
        </p:nvSpPr>
        <p:spPr>
          <a:xfrm>
            <a:off x="756000" y="1540095"/>
            <a:ext cx="4457026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Add a brief description here.</a:t>
            </a:r>
            <a:endParaRPr/>
          </a:p>
        </p:txBody>
      </p:sp>
      <p:sp>
        <p:nvSpPr>
          <p:cNvPr id="187" name="Google Shape;187;p19"/>
          <p:cNvSpPr txBox="1"/>
          <p:nvPr/>
        </p:nvSpPr>
        <p:spPr>
          <a:xfrm>
            <a:off x="756000" y="2289675"/>
            <a:ext cx="3024000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MARKET POSITIONING</a:t>
            </a:r>
            <a:endParaRPr/>
          </a:p>
        </p:txBody>
      </p:sp>
      <p:sp>
        <p:nvSpPr>
          <p:cNvPr id="188" name="Google Shape;188;p19"/>
          <p:cNvSpPr txBox="1"/>
          <p:nvPr/>
        </p:nvSpPr>
        <p:spPr>
          <a:xfrm>
            <a:off x="756000" y="2718333"/>
            <a:ext cx="6048000" cy="419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Define how you want customers to see your business compared to your direct competitors.</a:t>
            </a:r>
            <a:endParaRPr/>
          </a:p>
        </p:txBody>
      </p:sp>
      <p:sp>
        <p:nvSpPr>
          <p:cNvPr id="189" name="Google Shape;189;p19"/>
          <p:cNvSpPr txBox="1"/>
          <p:nvPr/>
        </p:nvSpPr>
        <p:spPr>
          <a:xfrm>
            <a:off x="756000" y="3642192"/>
            <a:ext cx="3706857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MARKETING CHANNELS</a:t>
            </a:r>
            <a:endParaRPr/>
          </a:p>
        </p:txBody>
      </p:sp>
      <p:sp>
        <p:nvSpPr>
          <p:cNvPr id="190" name="Google Shape;190;p19"/>
          <p:cNvSpPr txBox="1"/>
          <p:nvPr/>
        </p:nvSpPr>
        <p:spPr>
          <a:xfrm>
            <a:off x="756000" y="5758390"/>
            <a:ext cx="3706857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SALES PROCESS</a:t>
            </a:r>
            <a:endParaRPr/>
          </a:p>
        </p:txBody>
      </p:sp>
      <p:sp>
        <p:nvSpPr>
          <p:cNvPr id="191" name="Google Shape;191;p19"/>
          <p:cNvSpPr txBox="1"/>
          <p:nvPr/>
        </p:nvSpPr>
        <p:spPr>
          <a:xfrm>
            <a:off x="756000" y="4070850"/>
            <a:ext cx="6048000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Detail the channels you’ll use to reach your ideal customers.</a:t>
            </a:r>
            <a:endParaRPr/>
          </a:p>
        </p:txBody>
      </p:sp>
      <p:sp>
        <p:nvSpPr>
          <p:cNvPr id="192" name="Google Shape;192;p19"/>
          <p:cNvSpPr txBox="1"/>
          <p:nvPr/>
        </p:nvSpPr>
        <p:spPr>
          <a:xfrm>
            <a:off x="756000" y="6187048"/>
            <a:ext cx="6048000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Outline the steps you'll take to convert leads into paying customers.</a:t>
            </a:r>
            <a:endParaRPr/>
          </a:p>
        </p:txBody>
      </p:sp>
      <p:grpSp>
        <p:nvGrpSpPr>
          <p:cNvPr id="193" name="Google Shape;193;p19"/>
          <p:cNvGrpSpPr/>
          <p:nvPr/>
        </p:nvGrpSpPr>
        <p:grpSpPr>
          <a:xfrm>
            <a:off x="756000" y="4401443"/>
            <a:ext cx="1870544" cy="852122"/>
            <a:chOff x="0" y="-9525"/>
            <a:chExt cx="670361" cy="305381"/>
          </a:xfrm>
        </p:grpSpPr>
        <p:sp>
          <p:nvSpPr>
            <p:cNvPr id="194" name="Google Shape;194;p19"/>
            <p:cNvSpPr/>
            <p:nvPr/>
          </p:nvSpPr>
          <p:spPr>
            <a:xfrm>
              <a:off x="0" y="0"/>
              <a:ext cx="670361" cy="295856"/>
            </a:xfrm>
            <a:custGeom>
              <a:rect b="b" l="l" r="r" t="t"/>
              <a:pathLst>
                <a:path extrusionOk="0" h="295856" w="670361">
                  <a:moveTo>
                    <a:pt x="62083" y="0"/>
                  </a:moveTo>
                  <a:lnTo>
                    <a:pt x="608278" y="0"/>
                  </a:lnTo>
                  <a:cubicBezTo>
                    <a:pt x="642565" y="0"/>
                    <a:pt x="670361" y="27795"/>
                    <a:pt x="670361" y="62083"/>
                  </a:cubicBezTo>
                  <a:lnTo>
                    <a:pt x="670361" y="233773"/>
                  </a:lnTo>
                  <a:cubicBezTo>
                    <a:pt x="670361" y="268061"/>
                    <a:pt x="642565" y="295856"/>
                    <a:pt x="608278" y="295856"/>
                  </a:cubicBezTo>
                  <a:lnTo>
                    <a:pt x="62083" y="295856"/>
                  </a:lnTo>
                  <a:cubicBezTo>
                    <a:pt x="27795" y="295856"/>
                    <a:pt x="0" y="268061"/>
                    <a:pt x="0" y="233773"/>
                  </a:cubicBezTo>
                  <a:lnTo>
                    <a:pt x="0" y="62083"/>
                  </a:lnTo>
                  <a:cubicBezTo>
                    <a:pt x="0" y="27795"/>
                    <a:pt x="27795" y="0"/>
                    <a:pt x="6208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9"/>
            <p:cNvSpPr txBox="1"/>
            <p:nvPr/>
          </p:nvSpPr>
          <p:spPr>
            <a:xfrm>
              <a:off x="0" y="-9525"/>
              <a:ext cx="670361" cy="305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2844615" y="4401443"/>
            <a:ext cx="1870544" cy="852122"/>
            <a:chOff x="0" y="-9525"/>
            <a:chExt cx="670361" cy="305381"/>
          </a:xfrm>
        </p:grpSpPr>
        <p:sp>
          <p:nvSpPr>
            <p:cNvPr id="197" name="Google Shape;197;p19"/>
            <p:cNvSpPr/>
            <p:nvPr/>
          </p:nvSpPr>
          <p:spPr>
            <a:xfrm>
              <a:off x="0" y="0"/>
              <a:ext cx="670361" cy="295856"/>
            </a:xfrm>
            <a:custGeom>
              <a:rect b="b" l="l" r="r" t="t"/>
              <a:pathLst>
                <a:path extrusionOk="0" h="295856" w="670361">
                  <a:moveTo>
                    <a:pt x="62083" y="0"/>
                  </a:moveTo>
                  <a:lnTo>
                    <a:pt x="608278" y="0"/>
                  </a:lnTo>
                  <a:cubicBezTo>
                    <a:pt x="642565" y="0"/>
                    <a:pt x="670361" y="27795"/>
                    <a:pt x="670361" y="62083"/>
                  </a:cubicBezTo>
                  <a:lnTo>
                    <a:pt x="670361" y="233773"/>
                  </a:lnTo>
                  <a:cubicBezTo>
                    <a:pt x="670361" y="268061"/>
                    <a:pt x="642565" y="295856"/>
                    <a:pt x="608278" y="295856"/>
                  </a:cubicBezTo>
                  <a:lnTo>
                    <a:pt x="62083" y="295856"/>
                  </a:lnTo>
                  <a:cubicBezTo>
                    <a:pt x="27795" y="295856"/>
                    <a:pt x="0" y="268061"/>
                    <a:pt x="0" y="233773"/>
                  </a:cubicBezTo>
                  <a:lnTo>
                    <a:pt x="0" y="62083"/>
                  </a:lnTo>
                  <a:cubicBezTo>
                    <a:pt x="0" y="27795"/>
                    <a:pt x="27795" y="0"/>
                    <a:pt x="6208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9"/>
            <p:cNvSpPr txBox="1"/>
            <p:nvPr/>
          </p:nvSpPr>
          <p:spPr>
            <a:xfrm>
              <a:off x="0" y="-9525"/>
              <a:ext cx="670361" cy="305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19"/>
          <p:cNvSpPr txBox="1"/>
          <p:nvPr/>
        </p:nvSpPr>
        <p:spPr>
          <a:xfrm>
            <a:off x="1691272" y="4588430"/>
            <a:ext cx="758203" cy="495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100" u="none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Add a description here.</a:t>
            </a:r>
            <a:endParaRPr/>
          </a:p>
        </p:txBody>
      </p:sp>
      <p:sp>
        <p:nvSpPr>
          <p:cNvPr id="200" name="Google Shape;200;p19"/>
          <p:cNvSpPr txBox="1"/>
          <p:nvPr/>
        </p:nvSpPr>
        <p:spPr>
          <a:xfrm>
            <a:off x="3779887" y="4588430"/>
            <a:ext cx="758203" cy="495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100" u="none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Add a description here.</a:t>
            </a:r>
            <a:endParaRPr/>
          </a:p>
        </p:txBody>
      </p:sp>
      <p:grpSp>
        <p:nvGrpSpPr>
          <p:cNvPr id="201" name="Google Shape;201;p19"/>
          <p:cNvGrpSpPr/>
          <p:nvPr/>
        </p:nvGrpSpPr>
        <p:grpSpPr>
          <a:xfrm>
            <a:off x="4933456" y="4401443"/>
            <a:ext cx="1870544" cy="852122"/>
            <a:chOff x="0" y="-9525"/>
            <a:chExt cx="670361" cy="305381"/>
          </a:xfrm>
        </p:grpSpPr>
        <p:sp>
          <p:nvSpPr>
            <p:cNvPr id="202" name="Google Shape;202;p19"/>
            <p:cNvSpPr/>
            <p:nvPr/>
          </p:nvSpPr>
          <p:spPr>
            <a:xfrm>
              <a:off x="0" y="0"/>
              <a:ext cx="670361" cy="295856"/>
            </a:xfrm>
            <a:custGeom>
              <a:rect b="b" l="l" r="r" t="t"/>
              <a:pathLst>
                <a:path extrusionOk="0" h="295856" w="670361">
                  <a:moveTo>
                    <a:pt x="62083" y="0"/>
                  </a:moveTo>
                  <a:lnTo>
                    <a:pt x="608278" y="0"/>
                  </a:lnTo>
                  <a:cubicBezTo>
                    <a:pt x="642565" y="0"/>
                    <a:pt x="670361" y="27795"/>
                    <a:pt x="670361" y="62083"/>
                  </a:cubicBezTo>
                  <a:lnTo>
                    <a:pt x="670361" y="233773"/>
                  </a:lnTo>
                  <a:cubicBezTo>
                    <a:pt x="670361" y="268061"/>
                    <a:pt x="642565" y="295856"/>
                    <a:pt x="608278" y="295856"/>
                  </a:cubicBezTo>
                  <a:lnTo>
                    <a:pt x="62083" y="295856"/>
                  </a:lnTo>
                  <a:cubicBezTo>
                    <a:pt x="27795" y="295856"/>
                    <a:pt x="0" y="268061"/>
                    <a:pt x="0" y="233773"/>
                  </a:cubicBezTo>
                  <a:lnTo>
                    <a:pt x="0" y="62083"/>
                  </a:lnTo>
                  <a:cubicBezTo>
                    <a:pt x="0" y="27795"/>
                    <a:pt x="27795" y="0"/>
                    <a:pt x="6208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9"/>
            <p:cNvSpPr txBox="1"/>
            <p:nvPr/>
          </p:nvSpPr>
          <p:spPr>
            <a:xfrm>
              <a:off x="0" y="-9525"/>
              <a:ext cx="670361" cy="305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19"/>
          <p:cNvSpPr txBox="1"/>
          <p:nvPr/>
        </p:nvSpPr>
        <p:spPr>
          <a:xfrm>
            <a:off x="5868728" y="4588430"/>
            <a:ext cx="758203" cy="495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100" u="none" cap="none" strike="noStrike">
                <a:solidFill>
                  <a:srgbClr val="F6F7F9"/>
                </a:solidFill>
                <a:latin typeface="Public Sans"/>
                <a:ea typeface="Public Sans"/>
                <a:cs typeface="Public Sans"/>
                <a:sym typeface="Public Sans"/>
              </a:rPr>
              <a:t>Add a description here.</a:t>
            </a:r>
            <a:endParaRPr/>
          </a:p>
        </p:txBody>
      </p:sp>
      <p:sp>
        <p:nvSpPr>
          <p:cNvPr id="205" name="Google Shape;205;p19"/>
          <p:cNvSpPr/>
          <p:nvPr/>
        </p:nvSpPr>
        <p:spPr>
          <a:xfrm>
            <a:off x="5162834" y="4600218"/>
            <a:ext cx="496966" cy="483412"/>
          </a:xfrm>
          <a:custGeom>
            <a:rect b="b" l="l" r="r" t="t"/>
            <a:pathLst>
              <a:path extrusionOk="0" h="483412" w="496966">
                <a:moveTo>
                  <a:pt x="0" y="0"/>
                </a:moveTo>
                <a:lnTo>
                  <a:pt x="496966" y="0"/>
                </a:lnTo>
                <a:lnTo>
                  <a:pt x="496966" y="483413"/>
                </a:lnTo>
                <a:lnTo>
                  <a:pt x="0" y="4834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19"/>
          <p:cNvSpPr/>
          <p:nvPr/>
        </p:nvSpPr>
        <p:spPr>
          <a:xfrm>
            <a:off x="3078731" y="4571764"/>
            <a:ext cx="496966" cy="503373"/>
          </a:xfrm>
          <a:custGeom>
            <a:rect b="b" l="l" r="r" t="t"/>
            <a:pathLst>
              <a:path extrusionOk="0" h="503373" w="496966">
                <a:moveTo>
                  <a:pt x="0" y="0"/>
                </a:moveTo>
                <a:lnTo>
                  <a:pt x="496966" y="0"/>
                </a:lnTo>
                <a:lnTo>
                  <a:pt x="496966" y="503373"/>
                </a:lnTo>
                <a:lnTo>
                  <a:pt x="0" y="5033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19"/>
          <p:cNvSpPr/>
          <p:nvPr/>
        </p:nvSpPr>
        <p:spPr>
          <a:xfrm>
            <a:off x="994281" y="4607447"/>
            <a:ext cx="496966" cy="468955"/>
          </a:xfrm>
          <a:custGeom>
            <a:rect b="b" l="l" r="r" t="t"/>
            <a:pathLst>
              <a:path extrusionOk="0" h="468955" w="496966">
                <a:moveTo>
                  <a:pt x="0" y="0"/>
                </a:moveTo>
                <a:lnTo>
                  <a:pt x="496966" y="0"/>
                </a:lnTo>
                <a:lnTo>
                  <a:pt x="496966" y="468955"/>
                </a:lnTo>
                <a:lnTo>
                  <a:pt x="0" y="4689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8" name="Google Shape;208;p19"/>
          <p:cNvGrpSpPr/>
          <p:nvPr/>
        </p:nvGrpSpPr>
        <p:grpSpPr>
          <a:xfrm>
            <a:off x="1678318" y="6611027"/>
            <a:ext cx="1022960" cy="484164"/>
            <a:chOff x="0" y="-12177"/>
            <a:chExt cx="609955" cy="288690"/>
          </a:xfrm>
        </p:grpSpPr>
        <p:sp>
          <p:nvSpPr>
            <p:cNvPr id="209" name="Google Shape;209;p19"/>
            <p:cNvSpPr/>
            <p:nvPr/>
          </p:nvSpPr>
          <p:spPr>
            <a:xfrm>
              <a:off x="0" y="0"/>
              <a:ext cx="609955" cy="276513"/>
            </a:xfrm>
            <a:custGeom>
              <a:rect b="b" l="l" r="r" t="t"/>
              <a:pathLst>
                <a:path extrusionOk="0" h="276513" w="609955">
                  <a:moveTo>
                    <a:pt x="304978" y="0"/>
                  </a:moveTo>
                  <a:cubicBezTo>
                    <a:pt x="136543" y="0"/>
                    <a:pt x="0" y="61900"/>
                    <a:pt x="0" y="138256"/>
                  </a:cubicBezTo>
                  <a:cubicBezTo>
                    <a:pt x="0" y="214613"/>
                    <a:pt x="136543" y="276513"/>
                    <a:pt x="304978" y="276513"/>
                  </a:cubicBezTo>
                  <a:cubicBezTo>
                    <a:pt x="473412" y="276513"/>
                    <a:pt x="609955" y="214613"/>
                    <a:pt x="609955" y="138256"/>
                  </a:cubicBezTo>
                  <a:cubicBezTo>
                    <a:pt x="609955" y="61900"/>
                    <a:pt x="473412" y="0"/>
                    <a:pt x="304978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9"/>
            <p:cNvSpPr txBox="1"/>
            <p:nvPr/>
          </p:nvSpPr>
          <p:spPr>
            <a:xfrm>
              <a:off x="57183" y="-12177"/>
              <a:ext cx="495589" cy="262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F6F7F9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START</a:t>
              </a:r>
              <a:endParaRPr/>
            </a:p>
          </p:txBody>
        </p:sp>
      </p:grpSp>
      <p:grpSp>
        <p:nvGrpSpPr>
          <p:cNvPr id="211" name="Google Shape;211;p19"/>
          <p:cNvGrpSpPr/>
          <p:nvPr/>
        </p:nvGrpSpPr>
        <p:grpSpPr>
          <a:xfrm>
            <a:off x="1365325" y="7311096"/>
            <a:ext cx="1651758" cy="468958"/>
            <a:chOff x="0" y="-38100"/>
            <a:chExt cx="812800" cy="230766"/>
          </a:xfrm>
        </p:grpSpPr>
        <p:sp>
          <p:nvSpPr>
            <p:cNvPr id="212" name="Google Shape;212;p19"/>
            <p:cNvSpPr/>
            <p:nvPr/>
          </p:nvSpPr>
          <p:spPr>
            <a:xfrm>
              <a:off x="0" y="0"/>
              <a:ext cx="812800" cy="192666"/>
            </a:xfrm>
            <a:custGeom>
              <a:rect b="b" l="l" r="r" t="t"/>
              <a:pathLst>
                <a:path extrusionOk="0" h="192666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92666"/>
                  </a:lnTo>
                  <a:lnTo>
                    <a:pt x="0" y="192666"/>
                  </a:lnTo>
                  <a:close/>
                </a:path>
              </a:pathLst>
            </a:custGeom>
            <a:solidFill>
              <a:srgbClr val="426B94"/>
            </a:solidFill>
            <a:ln>
              <a:noFill/>
            </a:ln>
          </p:spPr>
        </p:sp>
        <p:sp>
          <p:nvSpPr>
            <p:cNvPr id="213" name="Google Shape;213;p19"/>
            <p:cNvSpPr txBox="1"/>
            <p:nvPr/>
          </p:nvSpPr>
          <p:spPr>
            <a:xfrm>
              <a:off x="0" y="-38100"/>
              <a:ext cx="812800" cy="2307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F6F7F9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INPUT GOES HERE</a:t>
              </a:r>
              <a:endParaRPr/>
            </a:p>
          </p:txBody>
        </p:sp>
      </p:grpSp>
      <p:grpSp>
        <p:nvGrpSpPr>
          <p:cNvPr id="214" name="Google Shape;214;p19"/>
          <p:cNvGrpSpPr/>
          <p:nvPr/>
        </p:nvGrpSpPr>
        <p:grpSpPr>
          <a:xfrm>
            <a:off x="926592" y="8497802"/>
            <a:ext cx="1128503" cy="395744"/>
            <a:chOff x="0" y="-38100"/>
            <a:chExt cx="503464" cy="176555"/>
          </a:xfrm>
        </p:grpSpPr>
        <p:sp>
          <p:nvSpPr>
            <p:cNvPr id="215" name="Google Shape;215;p19"/>
            <p:cNvSpPr/>
            <p:nvPr/>
          </p:nvSpPr>
          <p:spPr>
            <a:xfrm>
              <a:off x="0" y="0"/>
              <a:ext cx="503464" cy="138455"/>
            </a:xfrm>
            <a:custGeom>
              <a:rect b="b" l="l" r="r" t="t"/>
              <a:pathLst>
                <a:path extrusionOk="0" h="138455" w="503464">
                  <a:moveTo>
                    <a:pt x="0" y="0"/>
                  </a:moveTo>
                  <a:lnTo>
                    <a:pt x="503464" y="0"/>
                  </a:lnTo>
                  <a:lnTo>
                    <a:pt x="503464" y="138455"/>
                  </a:lnTo>
                  <a:lnTo>
                    <a:pt x="0" y="138455"/>
                  </a:lnTo>
                  <a:close/>
                </a:path>
              </a:pathLst>
            </a:custGeom>
            <a:solidFill>
              <a:srgbClr val="6591BD"/>
            </a:solidFill>
            <a:ln>
              <a:noFill/>
            </a:ln>
          </p:spPr>
        </p:sp>
        <p:sp>
          <p:nvSpPr>
            <p:cNvPr id="216" name="Google Shape;216;p19"/>
            <p:cNvSpPr txBox="1"/>
            <p:nvPr/>
          </p:nvSpPr>
          <p:spPr>
            <a:xfrm>
              <a:off x="0" y="-38100"/>
              <a:ext cx="503464" cy="176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F6F7F9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STEP GOES HERE</a:t>
              </a:r>
              <a:endParaRPr/>
            </a:p>
          </p:txBody>
        </p:sp>
      </p:grpSp>
      <p:grpSp>
        <p:nvGrpSpPr>
          <p:cNvPr id="217" name="Google Shape;217;p19"/>
          <p:cNvGrpSpPr/>
          <p:nvPr/>
        </p:nvGrpSpPr>
        <p:grpSpPr>
          <a:xfrm>
            <a:off x="1625547" y="9285772"/>
            <a:ext cx="1128503" cy="395744"/>
            <a:chOff x="0" y="-38100"/>
            <a:chExt cx="503464" cy="176555"/>
          </a:xfrm>
        </p:grpSpPr>
        <p:sp>
          <p:nvSpPr>
            <p:cNvPr id="218" name="Google Shape;218;p19"/>
            <p:cNvSpPr/>
            <p:nvPr/>
          </p:nvSpPr>
          <p:spPr>
            <a:xfrm>
              <a:off x="0" y="0"/>
              <a:ext cx="503464" cy="138455"/>
            </a:xfrm>
            <a:custGeom>
              <a:rect b="b" l="l" r="r" t="t"/>
              <a:pathLst>
                <a:path extrusionOk="0" h="138455" w="503464">
                  <a:moveTo>
                    <a:pt x="0" y="0"/>
                  </a:moveTo>
                  <a:lnTo>
                    <a:pt x="503464" y="0"/>
                  </a:lnTo>
                  <a:lnTo>
                    <a:pt x="503464" y="138455"/>
                  </a:lnTo>
                  <a:lnTo>
                    <a:pt x="0" y="138455"/>
                  </a:lnTo>
                  <a:close/>
                </a:path>
              </a:pathLst>
            </a:custGeom>
            <a:solidFill>
              <a:srgbClr val="6591BD"/>
            </a:solidFill>
            <a:ln>
              <a:noFill/>
            </a:ln>
          </p:spPr>
        </p:sp>
        <p:sp>
          <p:nvSpPr>
            <p:cNvPr id="219" name="Google Shape;219;p19"/>
            <p:cNvSpPr txBox="1"/>
            <p:nvPr/>
          </p:nvSpPr>
          <p:spPr>
            <a:xfrm>
              <a:off x="0" y="-38100"/>
              <a:ext cx="503464" cy="176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F6F7F9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STEP GOES HERE</a:t>
              </a:r>
              <a:endParaRPr/>
            </a:p>
          </p:txBody>
        </p:sp>
      </p:grpSp>
      <p:grpSp>
        <p:nvGrpSpPr>
          <p:cNvPr id="220" name="Google Shape;220;p19"/>
          <p:cNvGrpSpPr/>
          <p:nvPr/>
        </p:nvGrpSpPr>
        <p:grpSpPr>
          <a:xfrm>
            <a:off x="2299320" y="8497802"/>
            <a:ext cx="1128503" cy="395744"/>
            <a:chOff x="0" y="-38100"/>
            <a:chExt cx="503464" cy="176555"/>
          </a:xfrm>
        </p:grpSpPr>
        <p:sp>
          <p:nvSpPr>
            <p:cNvPr id="221" name="Google Shape;221;p19"/>
            <p:cNvSpPr/>
            <p:nvPr/>
          </p:nvSpPr>
          <p:spPr>
            <a:xfrm>
              <a:off x="0" y="0"/>
              <a:ext cx="503464" cy="138455"/>
            </a:xfrm>
            <a:custGeom>
              <a:rect b="b" l="l" r="r" t="t"/>
              <a:pathLst>
                <a:path extrusionOk="0" h="138455" w="503464">
                  <a:moveTo>
                    <a:pt x="0" y="0"/>
                  </a:moveTo>
                  <a:lnTo>
                    <a:pt x="503464" y="0"/>
                  </a:lnTo>
                  <a:lnTo>
                    <a:pt x="503464" y="138455"/>
                  </a:lnTo>
                  <a:lnTo>
                    <a:pt x="0" y="138455"/>
                  </a:lnTo>
                  <a:close/>
                </a:path>
              </a:pathLst>
            </a:custGeom>
            <a:solidFill>
              <a:srgbClr val="6591BD"/>
            </a:solidFill>
            <a:ln>
              <a:noFill/>
            </a:ln>
          </p:spPr>
        </p:sp>
        <p:sp>
          <p:nvSpPr>
            <p:cNvPr id="222" name="Google Shape;222;p19"/>
            <p:cNvSpPr txBox="1"/>
            <p:nvPr/>
          </p:nvSpPr>
          <p:spPr>
            <a:xfrm>
              <a:off x="0" y="-38100"/>
              <a:ext cx="503464" cy="176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F6F7F9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STEP GOES HERE</a:t>
              </a:r>
              <a:endParaRPr/>
            </a:p>
          </p:txBody>
        </p:sp>
      </p:grpSp>
      <p:grpSp>
        <p:nvGrpSpPr>
          <p:cNvPr id="223" name="Google Shape;223;p19"/>
          <p:cNvGrpSpPr/>
          <p:nvPr/>
        </p:nvGrpSpPr>
        <p:grpSpPr>
          <a:xfrm>
            <a:off x="3991508" y="8497802"/>
            <a:ext cx="1103904" cy="395744"/>
            <a:chOff x="0" y="-38100"/>
            <a:chExt cx="492490" cy="176555"/>
          </a:xfrm>
        </p:grpSpPr>
        <p:sp>
          <p:nvSpPr>
            <p:cNvPr id="224" name="Google Shape;224;p19"/>
            <p:cNvSpPr/>
            <p:nvPr/>
          </p:nvSpPr>
          <p:spPr>
            <a:xfrm>
              <a:off x="0" y="0"/>
              <a:ext cx="492490" cy="138455"/>
            </a:xfrm>
            <a:custGeom>
              <a:rect b="b" l="l" r="r" t="t"/>
              <a:pathLst>
                <a:path extrusionOk="0" h="138455" w="492490">
                  <a:moveTo>
                    <a:pt x="0" y="0"/>
                  </a:moveTo>
                  <a:lnTo>
                    <a:pt x="492490" y="0"/>
                  </a:lnTo>
                  <a:lnTo>
                    <a:pt x="492490" y="138455"/>
                  </a:lnTo>
                  <a:lnTo>
                    <a:pt x="0" y="138455"/>
                  </a:lnTo>
                  <a:close/>
                </a:path>
              </a:pathLst>
            </a:custGeom>
            <a:solidFill>
              <a:srgbClr val="6591BD"/>
            </a:solidFill>
            <a:ln>
              <a:noFill/>
            </a:ln>
          </p:spPr>
        </p:sp>
        <p:sp>
          <p:nvSpPr>
            <p:cNvPr id="225" name="Google Shape;225;p19"/>
            <p:cNvSpPr txBox="1"/>
            <p:nvPr/>
          </p:nvSpPr>
          <p:spPr>
            <a:xfrm>
              <a:off x="0" y="-38100"/>
              <a:ext cx="492490" cy="176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F6F7F9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STEP GOES HERE</a:t>
              </a:r>
              <a:endParaRPr/>
            </a:p>
          </p:txBody>
        </p:sp>
      </p:grpSp>
      <p:grpSp>
        <p:nvGrpSpPr>
          <p:cNvPr id="226" name="Google Shape;226;p19"/>
          <p:cNvGrpSpPr/>
          <p:nvPr/>
        </p:nvGrpSpPr>
        <p:grpSpPr>
          <a:xfrm>
            <a:off x="5523027" y="8232916"/>
            <a:ext cx="1103904" cy="1010915"/>
            <a:chOff x="0" y="0"/>
            <a:chExt cx="942837" cy="863415"/>
          </a:xfrm>
        </p:grpSpPr>
        <p:sp>
          <p:nvSpPr>
            <p:cNvPr id="227" name="Google Shape;227;p19"/>
            <p:cNvSpPr/>
            <p:nvPr/>
          </p:nvSpPr>
          <p:spPr>
            <a:xfrm>
              <a:off x="0" y="0"/>
              <a:ext cx="942837" cy="863415"/>
            </a:xfrm>
            <a:custGeom>
              <a:rect b="b" l="l" r="r" t="t"/>
              <a:pathLst>
                <a:path extrusionOk="0" h="863415" w="942837">
                  <a:moveTo>
                    <a:pt x="471418" y="0"/>
                  </a:moveTo>
                  <a:lnTo>
                    <a:pt x="942837" y="431708"/>
                  </a:lnTo>
                  <a:lnTo>
                    <a:pt x="471418" y="863415"/>
                  </a:lnTo>
                  <a:lnTo>
                    <a:pt x="0" y="431708"/>
                  </a:lnTo>
                  <a:lnTo>
                    <a:pt x="471418" y="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</p:sp>
        <p:sp>
          <p:nvSpPr>
            <p:cNvPr id="228" name="Google Shape;228;p19"/>
            <p:cNvSpPr txBox="1"/>
            <p:nvPr/>
          </p:nvSpPr>
          <p:spPr>
            <a:xfrm>
              <a:off x="162050" y="110300"/>
              <a:ext cx="618737" cy="604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F6F7F9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YES/NO QUESTION HERE</a:t>
              </a:r>
              <a:endParaRPr/>
            </a:p>
          </p:txBody>
        </p:sp>
      </p:grpSp>
      <p:grpSp>
        <p:nvGrpSpPr>
          <p:cNvPr id="229" name="Google Shape;229;p19"/>
          <p:cNvGrpSpPr/>
          <p:nvPr/>
        </p:nvGrpSpPr>
        <p:grpSpPr>
          <a:xfrm>
            <a:off x="5523027" y="7050826"/>
            <a:ext cx="1103904" cy="404722"/>
            <a:chOff x="0" y="-38100"/>
            <a:chExt cx="492490" cy="180561"/>
          </a:xfrm>
        </p:grpSpPr>
        <p:sp>
          <p:nvSpPr>
            <p:cNvPr id="230" name="Google Shape;230;p19"/>
            <p:cNvSpPr/>
            <p:nvPr/>
          </p:nvSpPr>
          <p:spPr>
            <a:xfrm>
              <a:off x="0" y="0"/>
              <a:ext cx="492490" cy="142461"/>
            </a:xfrm>
            <a:custGeom>
              <a:rect b="b" l="l" r="r" t="t"/>
              <a:pathLst>
                <a:path extrusionOk="0" h="142461" w="492490">
                  <a:moveTo>
                    <a:pt x="0" y="0"/>
                  </a:moveTo>
                  <a:lnTo>
                    <a:pt x="492490" y="0"/>
                  </a:lnTo>
                  <a:lnTo>
                    <a:pt x="492490" y="142461"/>
                  </a:lnTo>
                  <a:lnTo>
                    <a:pt x="0" y="142461"/>
                  </a:lnTo>
                  <a:close/>
                </a:path>
              </a:pathLst>
            </a:custGeom>
            <a:solidFill>
              <a:srgbClr val="6591BD"/>
            </a:solidFill>
            <a:ln>
              <a:noFill/>
            </a:ln>
          </p:spPr>
        </p:sp>
        <p:sp>
          <p:nvSpPr>
            <p:cNvPr id="231" name="Google Shape;231;p19"/>
            <p:cNvSpPr txBox="1"/>
            <p:nvPr/>
          </p:nvSpPr>
          <p:spPr>
            <a:xfrm>
              <a:off x="0" y="-38100"/>
              <a:ext cx="492490" cy="180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F6F7F9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STEP GOES HERE</a:t>
              </a:r>
              <a:endParaRPr/>
            </a:p>
          </p:txBody>
        </p:sp>
      </p:grpSp>
      <p:grpSp>
        <p:nvGrpSpPr>
          <p:cNvPr id="232" name="Google Shape;232;p19"/>
          <p:cNvGrpSpPr/>
          <p:nvPr/>
        </p:nvGrpSpPr>
        <p:grpSpPr>
          <a:xfrm>
            <a:off x="3929141" y="7043594"/>
            <a:ext cx="1022960" cy="484164"/>
            <a:chOff x="0" y="-12177"/>
            <a:chExt cx="609955" cy="288690"/>
          </a:xfrm>
        </p:grpSpPr>
        <p:sp>
          <p:nvSpPr>
            <p:cNvPr id="233" name="Google Shape;233;p19"/>
            <p:cNvSpPr/>
            <p:nvPr/>
          </p:nvSpPr>
          <p:spPr>
            <a:xfrm>
              <a:off x="0" y="0"/>
              <a:ext cx="609955" cy="276513"/>
            </a:xfrm>
            <a:custGeom>
              <a:rect b="b" l="l" r="r" t="t"/>
              <a:pathLst>
                <a:path extrusionOk="0" h="276513" w="609955">
                  <a:moveTo>
                    <a:pt x="304978" y="0"/>
                  </a:moveTo>
                  <a:cubicBezTo>
                    <a:pt x="136543" y="0"/>
                    <a:pt x="0" y="61900"/>
                    <a:pt x="0" y="138256"/>
                  </a:cubicBezTo>
                  <a:cubicBezTo>
                    <a:pt x="0" y="214613"/>
                    <a:pt x="136543" y="276513"/>
                    <a:pt x="304978" y="276513"/>
                  </a:cubicBezTo>
                  <a:cubicBezTo>
                    <a:pt x="473412" y="276513"/>
                    <a:pt x="609955" y="214613"/>
                    <a:pt x="609955" y="138256"/>
                  </a:cubicBezTo>
                  <a:cubicBezTo>
                    <a:pt x="609955" y="61900"/>
                    <a:pt x="473412" y="0"/>
                    <a:pt x="304978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9"/>
            <p:cNvSpPr txBox="1"/>
            <p:nvPr/>
          </p:nvSpPr>
          <p:spPr>
            <a:xfrm>
              <a:off x="57183" y="-12177"/>
              <a:ext cx="495589" cy="262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F6F7F9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END</a:t>
              </a:r>
              <a:endParaRPr/>
            </a:p>
          </p:txBody>
        </p:sp>
      </p:grpSp>
      <p:cxnSp>
        <p:nvCxnSpPr>
          <p:cNvPr id="235" name="Google Shape;235;p19"/>
          <p:cNvCxnSpPr/>
          <p:nvPr/>
        </p:nvCxnSpPr>
        <p:spPr>
          <a:xfrm>
            <a:off x="2189798" y="7095191"/>
            <a:ext cx="1405" cy="293331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236" name="Google Shape;236;p19"/>
          <p:cNvGrpSpPr/>
          <p:nvPr/>
        </p:nvGrpSpPr>
        <p:grpSpPr>
          <a:xfrm>
            <a:off x="1505190" y="7780054"/>
            <a:ext cx="1358382" cy="803147"/>
            <a:chOff x="12016" y="0"/>
            <a:chExt cx="1811176" cy="1070863"/>
          </a:xfrm>
        </p:grpSpPr>
        <p:cxnSp>
          <p:nvCxnSpPr>
            <p:cNvPr id="237" name="Google Shape;237;p19"/>
            <p:cNvCxnSpPr/>
            <p:nvPr/>
          </p:nvCxnSpPr>
          <p:spPr>
            <a:xfrm>
              <a:off x="12016" y="679755"/>
              <a:ext cx="0" cy="391108"/>
            </a:xfrm>
            <a:prstGeom prst="straightConnector1">
              <a:avLst/>
            </a:prstGeom>
            <a:noFill/>
            <a:ln cap="flat" cmpd="sng" w="24025">
              <a:solidFill>
                <a:srgbClr val="000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238" name="Google Shape;238;p19"/>
            <p:cNvCxnSpPr/>
            <p:nvPr/>
          </p:nvCxnSpPr>
          <p:spPr>
            <a:xfrm>
              <a:off x="1806925" y="679755"/>
              <a:ext cx="0" cy="391108"/>
            </a:xfrm>
            <a:prstGeom prst="straightConnector1">
              <a:avLst/>
            </a:prstGeom>
            <a:noFill/>
            <a:ln cap="flat" cmpd="sng" w="24025">
              <a:solidFill>
                <a:srgbClr val="000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239" name="Google Shape;239;p19"/>
            <p:cNvCxnSpPr/>
            <p:nvPr/>
          </p:nvCxnSpPr>
          <p:spPr>
            <a:xfrm>
              <a:off x="926701" y="0"/>
              <a:ext cx="0" cy="690364"/>
            </a:xfrm>
            <a:prstGeom prst="straightConnector1">
              <a:avLst/>
            </a:prstGeom>
            <a:noFill/>
            <a:ln cap="flat" cmpd="sng" w="240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0" name="Google Shape;240;p19"/>
            <p:cNvCxnSpPr/>
            <p:nvPr/>
          </p:nvCxnSpPr>
          <p:spPr>
            <a:xfrm rot="10800000">
              <a:off x="12016" y="690364"/>
              <a:ext cx="1811176" cy="0"/>
            </a:xfrm>
            <a:prstGeom prst="straightConnector1">
              <a:avLst/>
            </a:prstGeom>
            <a:noFill/>
            <a:ln cap="flat" cmpd="sng" w="240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241" name="Google Shape;241;p19"/>
          <p:cNvCxnSpPr/>
          <p:nvPr/>
        </p:nvCxnSpPr>
        <p:spPr>
          <a:xfrm>
            <a:off x="1481968" y="8893546"/>
            <a:ext cx="143579" cy="632798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42" name="Google Shape;242;p19"/>
          <p:cNvCxnSpPr/>
          <p:nvPr/>
        </p:nvCxnSpPr>
        <p:spPr>
          <a:xfrm flipH="1" rot="10800000">
            <a:off x="2754050" y="8893546"/>
            <a:ext cx="109522" cy="632798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43" name="Google Shape;243;p19"/>
          <p:cNvCxnSpPr/>
          <p:nvPr/>
        </p:nvCxnSpPr>
        <p:spPr>
          <a:xfrm>
            <a:off x="3436698" y="8746880"/>
            <a:ext cx="55481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44" name="Google Shape;244;p19"/>
          <p:cNvCxnSpPr/>
          <p:nvPr/>
        </p:nvCxnSpPr>
        <p:spPr>
          <a:xfrm>
            <a:off x="5095413" y="8738924"/>
            <a:ext cx="427614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45" name="Google Shape;245;p19"/>
          <p:cNvCxnSpPr/>
          <p:nvPr/>
        </p:nvCxnSpPr>
        <p:spPr>
          <a:xfrm rot="10800000">
            <a:off x="4952101" y="7303844"/>
            <a:ext cx="55481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46" name="Google Shape;246;p19"/>
          <p:cNvCxnSpPr/>
          <p:nvPr/>
        </p:nvCxnSpPr>
        <p:spPr>
          <a:xfrm rot="10800000">
            <a:off x="6066104" y="7455548"/>
            <a:ext cx="8875" cy="777368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47" name="Google Shape;247;p19"/>
          <p:cNvCxnSpPr/>
          <p:nvPr/>
        </p:nvCxnSpPr>
        <p:spPr>
          <a:xfrm flipH="1">
            <a:off x="2189798" y="9243831"/>
            <a:ext cx="3885181" cy="449005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7F9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"/>
          <p:cNvSpPr txBox="1"/>
          <p:nvPr/>
        </p:nvSpPr>
        <p:spPr>
          <a:xfrm>
            <a:off x="756000" y="2280322"/>
            <a:ext cx="3024000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FACILITIES</a:t>
            </a:r>
            <a:endParaRPr/>
          </a:p>
        </p:txBody>
      </p:sp>
      <p:sp>
        <p:nvSpPr>
          <p:cNvPr id="253" name="Google Shape;253;p20"/>
          <p:cNvSpPr/>
          <p:nvPr/>
        </p:nvSpPr>
        <p:spPr>
          <a:xfrm>
            <a:off x="2984513" y="2280322"/>
            <a:ext cx="3819487" cy="1307132"/>
          </a:xfrm>
          <a:custGeom>
            <a:rect b="b" l="l" r="r" t="t"/>
            <a:pathLst>
              <a:path extrusionOk="0" h="486147" w="1420539">
                <a:moveTo>
                  <a:pt x="0" y="0"/>
                </a:moveTo>
                <a:lnTo>
                  <a:pt x="1420539" y="0"/>
                </a:lnTo>
                <a:lnTo>
                  <a:pt x="1420539" y="486147"/>
                </a:lnTo>
                <a:lnTo>
                  <a:pt x="0" y="486147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9568" l="0" r="0" t="-59570"/>
            </a:stretch>
          </a:blipFill>
          <a:ln>
            <a:noFill/>
          </a:ln>
        </p:spPr>
      </p:sp>
      <p:sp>
        <p:nvSpPr>
          <p:cNvPr id="254" name="Google Shape;254;p20"/>
          <p:cNvSpPr/>
          <p:nvPr/>
        </p:nvSpPr>
        <p:spPr>
          <a:xfrm>
            <a:off x="2984513" y="3699225"/>
            <a:ext cx="1384320" cy="1307132"/>
          </a:xfrm>
          <a:custGeom>
            <a:rect b="b" l="l" r="r" t="t"/>
            <a:pathLst>
              <a:path extrusionOk="0" h="486147" w="514855">
                <a:moveTo>
                  <a:pt x="0" y="0"/>
                </a:moveTo>
                <a:lnTo>
                  <a:pt x="514855" y="0"/>
                </a:lnTo>
                <a:lnTo>
                  <a:pt x="514855" y="486147"/>
                </a:lnTo>
                <a:lnTo>
                  <a:pt x="0" y="486147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7368" l="-45523" r="-52077" t="-2060"/>
            </a:stretch>
          </a:blipFill>
          <a:ln>
            <a:noFill/>
          </a:ln>
        </p:spPr>
      </p:sp>
      <p:sp>
        <p:nvSpPr>
          <p:cNvPr id="255" name="Google Shape;255;p20"/>
          <p:cNvSpPr/>
          <p:nvPr/>
        </p:nvSpPr>
        <p:spPr>
          <a:xfrm>
            <a:off x="4511956" y="3699225"/>
            <a:ext cx="2292044" cy="1307132"/>
          </a:xfrm>
          <a:custGeom>
            <a:rect b="b" l="l" r="r" t="t"/>
            <a:pathLst>
              <a:path extrusionOk="0" h="486147" w="852454">
                <a:moveTo>
                  <a:pt x="0" y="0"/>
                </a:moveTo>
                <a:lnTo>
                  <a:pt x="852454" y="0"/>
                </a:lnTo>
                <a:lnTo>
                  <a:pt x="852454" y="486147"/>
                </a:lnTo>
                <a:lnTo>
                  <a:pt x="0" y="48614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17043"/>
            </a:stretch>
          </a:blipFill>
          <a:ln>
            <a:noFill/>
          </a:ln>
        </p:spPr>
      </p:sp>
      <p:grpSp>
        <p:nvGrpSpPr>
          <p:cNvPr id="256" name="Google Shape;256;p20"/>
          <p:cNvGrpSpPr/>
          <p:nvPr/>
        </p:nvGrpSpPr>
        <p:grpSpPr>
          <a:xfrm>
            <a:off x="4244901" y="5740002"/>
            <a:ext cx="1936251" cy="1849858"/>
            <a:chOff x="238942" y="0"/>
            <a:chExt cx="2581667" cy="2466478"/>
          </a:xfrm>
        </p:grpSpPr>
        <p:grpSp>
          <p:nvGrpSpPr>
            <p:cNvPr id="257" name="Google Shape;257;p20"/>
            <p:cNvGrpSpPr/>
            <p:nvPr/>
          </p:nvGrpSpPr>
          <p:grpSpPr>
            <a:xfrm>
              <a:off x="913156" y="0"/>
              <a:ext cx="1233239" cy="1233239"/>
              <a:chOff x="0" y="0"/>
              <a:chExt cx="812800" cy="812800"/>
            </a:xfrm>
          </p:grpSpPr>
          <p:sp>
            <p:nvSpPr>
              <p:cNvPr id="258" name="Google Shape;25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000" u="none" cap="none" strike="noStrike">
                    <a:solidFill>
                      <a:srgbClr val="F6F7F9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STEP 1</a:t>
                </a:r>
                <a:endParaRPr/>
              </a:p>
            </p:txBody>
          </p:sp>
        </p:grpSp>
        <p:grpSp>
          <p:nvGrpSpPr>
            <p:cNvPr id="260" name="Google Shape;260;p20"/>
            <p:cNvGrpSpPr/>
            <p:nvPr/>
          </p:nvGrpSpPr>
          <p:grpSpPr>
            <a:xfrm>
              <a:off x="238942" y="1233239"/>
              <a:ext cx="1233239" cy="1233239"/>
              <a:chOff x="0" y="0"/>
              <a:chExt cx="812800" cy="812800"/>
            </a:xfrm>
          </p:grpSpPr>
          <p:sp>
            <p:nvSpPr>
              <p:cNvPr id="261" name="Google Shape;26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591B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000" u="none" cap="none" strike="noStrike">
                    <a:solidFill>
                      <a:srgbClr val="F6F7F9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STEP 3</a:t>
                </a:r>
                <a:endParaRPr/>
              </a:p>
            </p:txBody>
          </p:sp>
        </p:grpSp>
        <p:grpSp>
          <p:nvGrpSpPr>
            <p:cNvPr id="263" name="Google Shape;263;p20"/>
            <p:cNvGrpSpPr/>
            <p:nvPr/>
          </p:nvGrpSpPr>
          <p:grpSpPr>
            <a:xfrm>
              <a:off x="1587370" y="1233239"/>
              <a:ext cx="1233239" cy="1233239"/>
              <a:chOff x="0" y="0"/>
              <a:chExt cx="812800" cy="812800"/>
            </a:xfrm>
          </p:grpSpPr>
          <p:sp>
            <p:nvSpPr>
              <p:cNvPr id="264" name="Google Shape;26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1BE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000" u="none" cap="none" strike="noStrike">
                    <a:solidFill>
                      <a:srgbClr val="F6F7F9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STEP 2</a:t>
                </a:r>
                <a:endParaRPr/>
              </a:p>
            </p:txBody>
          </p:sp>
        </p:grpSp>
        <p:cxnSp>
          <p:nvCxnSpPr>
            <p:cNvPr id="266" name="Google Shape;266;p20"/>
            <p:cNvCxnSpPr/>
            <p:nvPr/>
          </p:nvCxnSpPr>
          <p:spPr>
            <a:xfrm rot="10800000">
              <a:off x="2146395" y="616619"/>
              <a:ext cx="674214" cy="1233239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round/>
              <a:headEnd len="med" w="med" type="stealth"/>
              <a:tailEnd len="sm" w="sm" type="none"/>
            </a:ln>
          </p:spPr>
        </p:cxnSp>
        <p:cxnSp>
          <p:nvCxnSpPr>
            <p:cNvPr id="267" name="Google Shape;267;p20"/>
            <p:cNvCxnSpPr/>
            <p:nvPr/>
          </p:nvCxnSpPr>
          <p:spPr>
            <a:xfrm>
              <a:off x="855561" y="2466477"/>
              <a:ext cx="1348428" cy="0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round/>
              <a:headEnd len="med" w="med" type="stealth"/>
              <a:tailEnd len="sm" w="sm" type="none"/>
            </a:ln>
          </p:spPr>
        </p:cxnSp>
        <p:cxnSp>
          <p:nvCxnSpPr>
            <p:cNvPr id="268" name="Google Shape;268;p20"/>
            <p:cNvCxnSpPr/>
            <p:nvPr/>
          </p:nvCxnSpPr>
          <p:spPr>
            <a:xfrm flipH="1">
              <a:off x="238942" y="616619"/>
              <a:ext cx="674214" cy="1233239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round/>
              <a:headEnd len="med" w="med" type="stealth"/>
              <a:tailEnd len="sm" w="sm" type="none"/>
            </a:ln>
          </p:spPr>
        </p:cxnSp>
      </p:grpSp>
      <p:sp>
        <p:nvSpPr>
          <p:cNvPr id="269" name="Google Shape;269;p20"/>
          <p:cNvSpPr txBox="1"/>
          <p:nvPr/>
        </p:nvSpPr>
        <p:spPr>
          <a:xfrm>
            <a:off x="756000" y="746475"/>
            <a:ext cx="6048000" cy="6190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3366"/>
                </a:solidFill>
                <a:latin typeface="IBM Plex Sans"/>
                <a:ea typeface="IBM Plex Sans"/>
                <a:cs typeface="IBM Plex Sans"/>
                <a:sym typeface="IBM Plex Sans"/>
              </a:rPr>
              <a:t>OPERATIONS PLAN</a:t>
            </a:r>
            <a:endParaRPr/>
          </a:p>
        </p:txBody>
      </p:sp>
      <p:sp>
        <p:nvSpPr>
          <p:cNvPr id="270" name="Google Shape;270;p20"/>
          <p:cNvSpPr txBox="1"/>
          <p:nvPr/>
        </p:nvSpPr>
        <p:spPr>
          <a:xfrm>
            <a:off x="756000" y="1540095"/>
            <a:ext cx="4457026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Add a brief description here.</a:t>
            </a:r>
            <a:endParaRPr/>
          </a:p>
        </p:txBody>
      </p:sp>
      <p:sp>
        <p:nvSpPr>
          <p:cNvPr id="271" name="Google Shape;271;p20"/>
          <p:cNvSpPr txBox="1"/>
          <p:nvPr/>
        </p:nvSpPr>
        <p:spPr>
          <a:xfrm>
            <a:off x="756000" y="2711481"/>
            <a:ext cx="20088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Describe your physical space needs and layout, if applicable.</a:t>
            </a:r>
            <a:endParaRPr/>
          </a:p>
        </p:txBody>
      </p:sp>
      <p:sp>
        <p:nvSpPr>
          <p:cNvPr id="272" name="Google Shape;272;p20"/>
          <p:cNvSpPr txBox="1"/>
          <p:nvPr/>
        </p:nvSpPr>
        <p:spPr>
          <a:xfrm>
            <a:off x="756000" y="5682243"/>
            <a:ext cx="3024000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BUSINESS PROCESS</a:t>
            </a:r>
            <a:endParaRPr/>
          </a:p>
        </p:txBody>
      </p:sp>
      <p:sp>
        <p:nvSpPr>
          <p:cNvPr id="273" name="Google Shape;273;p20"/>
          <p:cNvSpPr txBox="1"/>
          <p:nvPr/>
        </p:nvSpPr>
        <p:spPr>
          <a:xfrm>
            <a:off x="756000" y="6110901"/>
            <a:ext cx="2741400" cy="19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Outline your key operational processes.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3366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Include details about how your product or service is delivered, how customers interact with your business, and how you manage quality control.</a:t>
            </a:r>
            <a:endParaRPr/>
          </a:p>
        </p:txBody>
      </p:sp>
      <p:sp>
        <p:nvSpPr>
          <p:cNvPr id="274" name="Google Shape;274;p20"/>
          <p:cNvSpPr txBox="1"/>
          <p:nvPr/>
        </p:nvSpPr>
        <p:spPr>
          <a:xfrm>
            <a:off x="756000" y="8463311"/>
            <a:ext cx="3024000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SUPPLY CHAIN</a:t>
            </a:r>
            <a:endParaRPr/>
          </a:p>
        </p:txBody>
      </p:sp>
      <p:sp>
        <p:nvSpPr>
          <p:cNvPr id="275" name="Google Shape;275;p20"/>
          <p:cNvSpPr txBox="1"/>
          <p:nvPr/>
        </p:nvSpPr>
        <p:spPr>
          <a:xfrm>
            <a:off x="756000" y="8891970"/>
            <a:ext cx="6048000" cy="419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Mention your main suppliers and any backup options. Also, explain how you'll manage inventory and ensure supply continuity.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7F9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"/>
          <p:cNvSpPr txBox="1"/>
          <p:nvPr/>
        </p:nvSpPr>
        <p:spPr>
          <a:xfrm>
            <a:off x="756000" y="746475"/>
            <a:ext cx="6048000" cy="6190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3366"/>
                </a:solidFill>
                <a:latin typeface="IBM Plex Sans"/>
                <a:ea typeface="IBM Plex Sans"/>
                <a:cs typeface="IBM Plex Sans"/>
                <a:sym typeface="IBM Plex Sans"/>
              </a:rPr>
              <a:t>FINANCIAL PLAN</a:t>
            </a:r>
            <a:endParaRPr/>
          </a:p>
        </p:txBody>
      </p:sp>
      <p:sp>
        <p:nvSpPr>
          <p:cNvPr id="281" name="Google Shape;281;p21"/>
          <p:cNvSpPr txBox="1"/>
          <p:nvPr/>
        </p:nvSpPr>
        <p:spPr>
          <a:xfrm>
            <a:off x="756000" y="1540095"/>
            <a:ext cx="4457026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Add a brief description here.</a:t>
            </a:r>
            <a:endParaRPr/>
          </a:p>
        </p:txBody>
      </p:sp>
      <p:sp>
        <p:nvSpPr>
          <p:cNvPr id="282" name="Google Shape;282;p21"/>
          <p:cNvSpPr txBox="1"/>
          <p:nvPr/>
        </p:nvSpPr>
        <p:spPr>
          <a:xfrm>
            <a:off x="756000" y="2289675"/>
            <a:ext cx="3024000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STARTUP COSTS</a:t>
            </a:r>
            <a:endParaRPr/>
          </a:p>
        </p:txBody>
      </p:sp>
      <p:sp>
        <p:nvSpPr>
          <p:cNvPr id="283" name="Google Shape;283;p21"/>
          <p:cNvSpPr txBox="1"/>
          <p:nvPr/>
        </p:nvSpPr>
        <p:spPr>
          <a:xfrm>
            <a:off x="756000" y="5789411"/>
            <a:ext cx="3024000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STARTUP COSTS</a:t>
            </a:r>
            <a:endParaRPr/>
          </a:p>
        </p:txBody>
      </p:sp>
      <p:sp>
        <p:nvSpPr>
          <p:cNvPr id="284" name="Google Shape;284;p21"/>
          <p:cNvSpPr txBox="1"/>
          <p:nvPr/>
        </p:nvSpPr>
        <p:spPr>
          <a:xfrm>
            <a:off x="756000" y="2718333"/>
            <a:ext cx="60480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List all one-time expenses needed to get started. Include equipment, opening inventory, cash reserves, and other essentials.</a:t>
            </a:r>
            <a:endParaRPr/>
          </a:p>
        </p:txBody>
      </p:sp>
      <p:sp>
        <p:nvSpPr>
          <p:cNvPr id="285" name="Google Shape;285;p21"/>
          <p:cNvSpPr txBox="1"/>
          <p:nvPr/>
        </p:nvSpPr>
        <p:spPr>
          <a:xfrm>
            <a:off x="756000" y="6218069"/>
            <a:ext cx="6048000" cy="419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66"/>
                </a:solidFill>
                <a:latin typeface="Public Sans"/>
                <a:ea typeface="Public Sans"/>
                <a:cs typeface="Public Sans"/>
                <a:sym typeface="Public Sans"/>
              </a:rPr>
              <a:t>List all one-time expenses needed to get started. Include equipment, opening inventory, cash reserves, and other essentials.</a:t>
            </a:r>
            <a:endParaRPr/>
          </a:p>
        </p:txBody>
      </p:sp>
      <p:graphicFrame>
        <p:nvGraphicFramePr>
          <p:cNvPr id="286" name="Google Shape;286;p21"/>
          <p:cNvGraphicFramePr/>
          <p:nvPr/>
        </p:nvGraphicFramePr>
        <p:xfrm>
          <a:off x="756000" y="33605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{E60FA186-1F4C-45F5-AF6F-B9DF34C3128F}</a:tableStyleId>
              </a:tblPr>
              <a:tblGrid>
                <a:gridCol w="4359625"/>
                <a:gridCol w="1678850"/>
              </a:tblGrid>
              <a:tr h="42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F6F7F9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ITEM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F6F7F9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COST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366"/>
                    </a:solidFill>
                  </a:tcPr>
                </a:tc>
              </a:tr>
              <a:tr h="42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Equipment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$XX,XXX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0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Add item here.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$X,XXX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Total startup costs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$XX,XXX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87" name="Google Shape;287;p21"/>
          <p:cNvGraphicFramePr/>
          <p:nvPr/>
        </p:nvGraphicFramePr>
        <p:xfrm>
          <a:off x="756000" y="68561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{E60FA186-1F4C-45F5-AF6F-B9DF34C3128F}</a:tableStyleId>
              </a:tblPr>
              <a:tblGrid>
                <a:gridCol w="1607575"/>
                <a:gridCol w="857275"/>
                <a:gridCol w="932775"/>
                <a:gridCol w="915125"/>
                <a:gridCol w="897500"/>
                <a:gridCol w="828225"/>
              </a:tblGrid>
              <a:tr h="521950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F6F7F9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NAME OF THE PRODUCT OR SERVICE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36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53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7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Jan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Feb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March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April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Year 2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Units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200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XX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XX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XX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XX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Selling price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$600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$XX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$XX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$XX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$XX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Total price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$120K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$XX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$XX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$XX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$XX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% of total sales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10%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XX%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XX%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XX%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003366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XX%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3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