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Corben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Corben-regular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Corben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4484B6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36250" y="4187324"/>
            <a:ext cx="22712980" cy="711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626" y="3850105"/>
            <a:ext cx="10025701" cy="878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One" type="obj">
  <p:cSld name="OBJECT">
    <p:bg>
      <p:bgPr>
        <a:solidFill>
          <a:srgbClr val="4484B6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49325" y="2581018"/>
            <a:ext cx="20937324" cy="1060158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>
            <p:ph idx="2" type="pic"/>
          </p:nvPr>
        </p:nvSpPr>
        <p:spPr>
          <a:xfrm>
            <a:off x="9383900" y="-35275"/>
            <a:ext cx="89040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" type="secHead">
  <p:cSld name="SECTION_HEADER">
    <p:bg>
      <p:bgPr>
        <a:solidFill>
          <a:srgbClr val="2B0D14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>
            <p:ph idx="2" type="pic"/>
          </p:nvPr>
        </p:nvSpPr>
        <p:spPr>
          <a:xfrm>
            <a:off x="1028725" y="1027650"/>
            <a:ext cx="4776300" cy="82317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5"/>
          <p:cNvSpPr/>
          <p:nvPr>
            <p:ph idx="3" type="pic"/>
          </p:nvPr>
        </p:nvSpPr>
        <p:spPr>
          <a:xfrm>
            <a:off x="12491925" y="1027650"/>
            <a:ext cx="4776300" cy="82317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5"/>
          <p:cNvSpPr/>
          <p:nvPr>
            <p:ph idx="4" type="pic"/>
          </p:nvPr>
        </p:nvSpPr>
        <p:spPr>
          <a:xfrm>
            <a:off x="6177150" y="1024600"/>
            <a:ext cx="5857800" cy="29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5"/>
          <p:cNvSpPr/>
          <p:nvPr>
            <p:ph idx="5" type="pic"/>
          </p:nvPr>
        </p:nvSpPr>
        <p:spPr>
          <a:xfrm>
            <a:off x="6219575" y="6276488"/>
            <a:ext cx="5857800" cy="2979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n"/>
              <a:buNone/>
              <a:defRPr i="0" sz="44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sz="1800">
                <a:latin typeface="Corben"/>
                <a:ea typeface="Corben"/>
                <a:cs typeface="Corben"/>
                <a:sym typeface="Corb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sz="1800">
                <a:latin typeface="Corben"/>
                <a:ea typeface="Corben"/>
                <a:cs typeface="Corben"/>
                <a:sym typeface="Corb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sz="1800">
                <a:latin typeface="Corben"/>
                <a:ea typeface="Corben"/>
                <a:cs typeface="Corben"/>
                <a:sym typeface="Corb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sz="1800">
                <a:latin typeface="Corben"/>
                <a:ea typeface="Corben"/>
                <a:cs typeface="Corben"/>
                <a:sym typeface="Corb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sz="1800">
                <a:latin typeface="Corben"/>
                <a:ea typeface="Corben"/>
                <a:cs typeface="Corben"/>
                <a:sym typeface="Corb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sz="1800">
                <a:latin typeface="Corben"/>
                <a:ea typeface="Corben"/>
                <a:cs typeface="Corben"/>
                <a:sym typeface="Corb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sz="1800">
                <a:latin typeface="Corben"/>
                <a:ea typeface="Corben"/>
                <a:cs typeface="Corben"/>
                <a:sym typeface="Corb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sz="1800">
                <a:latin typeface="Corben"/>
                <a:ea typeface="Corben"/>
                <a:cs typeface="Corben"/>
                <a:sym typeface="Corbe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n"/>
              <a:buChar char="•"/>
              <a:defRPr i="0" sz="32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n"/>
              <a:buChar char="–"/>
              <a:defRPr i="0" sz="2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n"/>
              <a:buChar char="•"/>
              <a:defRPr i="0" sz="24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n"/>
              <a:buChar char="–"/>
              <a:defRPr i="0" sz="20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n"/>
              <a:buChar char="»"/>
              <a:defRPr i="0" sz="20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n"/>
              <a:buChar char="•"/>
              <a:defRPr i="0" sz="20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n"/>
              <a:buChar char="•"/>
              <a:defRPr i="0" sz="20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n"/>
              <a:buChar char="•"/>
              <a:defRPr i="0" sz="20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n"/>
              <a:buChar char="•"/>
              <a:defRPr i="0" sz="20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200" u="none" cap="none" strike="noStrik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200" u="none" cap="none" strike="noStrik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orben"/>
              <a:buNone/>
              <a:defRPr i="0" sz="1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image" Target="../media/image28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3.png"/><Relationship Id="rId13" Type="http://schemas.openxmlformats.org/officeDocument/2006/relationships/image" Target="../media/image36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5" Type="http://schemas.openxmlformats.org/officeDocument/2006/relationships/image" Target="../media/image37.png"/><Relationship Id="rId14" Type="http://schemas.openxmlformats.org/officeDocument/2006/relationships/image" Target="../media/image38.png"/><Relationship Id="rId17" Type="http://schemas.openxmlformats.org/officeDocument/2006/relationships/image" Target="../media/image34.png"/><Relationship Id="rId16" Type="http://schemas.openxmlformats.org/officeDocument/2006/relationships/image" Target="../media/image31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18" Type="http://schemas.openxmlformats.org/officeDocument/2006/relationships/image" Target="../media/image35.png"/><Relationship Id="rId7" Type="http://schemas.openxmlformats.org/officeDocument/2006/relationships/image" Target="../media/image22.png"/><Relationship Id="rId8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84B6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 rotWithShape="1">
          <a:blip r:embed="rId3">
            <a:alphaModFix/>
          </a:blip>
          <a:srcRect b="0" l="9847" r="9630" t="0"/>
          <a:stretch/>
        </p:blipFill>
        <p:spPr>
          <a:xfrm>
            <a:off x="0" y="4187325"/>
            <a:ext cx="18288000" cy="711997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/>
          <p:nvPr/>
        </p:nvSpPr>
        <p:spPr>
          <a:xfrm>
            <a:off x="100281" y="1440248"/>
            <a:ext cx="18187800" cy="3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242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Customer Success Stories</a:t>
            </a:r>
            <a:endParaRPr/>
          </a:p>
        </p:txBody>
      </p:sp>
      <p:pic>
        <p:nvPicPr>
          <p:cNvPr id="32" name="Google Shape;3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9626" y="3850105"/>
            <a:ext cx="10025701" cy="878042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/>
          <p:nvPr/>
        </p:nvSpPr>
        <p:spPr>
          <a:xfrm>
            <a:off x="6215609" y="811598"/>
            <a:ext cx="5856782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 Presentation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B0D14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/>
          <p:nvPr/>
        </p:nvSpPr>
        <p:spPr>
          <a:xfrm>
            <a:off x="494428" y="834419"/>
            <a:ext cx="17299144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Developing Customer Story</a:t>
            </a:r>
            <a:endParaRPr/>
          </a:p>
        </p:txBody>
      </p:sp>
      <p:grpSp>
        <p:nvGrpSpPr>
          <p:cNvPr id="152" name="Google Shape;152;p15"/>
          <p:cNvGrpSpPr/>
          <p:nvPr/>
        </p:nvGrpSpPr>
        <p:grpSpPr>
          <a:xfrm>
            <a:off x="1028700" y="2595952"/>
            <a:ext cx="4969564" cy="3095235"/>
            <a:chOff x="0" y="-9525"/>
            <a:chExt cx="1308856" cy="815206"/>
          </a:xfrm>
        </p:grpSpPr>
        <p:sp>
          <p:nvSpPr>
            <p:cNvPr id="153" name="Google Shape;153;p15"/>
            <p:cNvSpPr/>
            <p:nvPr/>
          </p:nvSpPr>
          <p:spPr>
            <a:xfrm>
              <a:off x="0" y="0"/>
              <a:ext cx="1308856" cy="805681"/>
            </a:xfrm>
            <a:custGeom>
              <a:rect b="b" l="l" r="r" t="t"/>
              <a:pathLst>
                <a:path extrusionOk="0" h="805681" w="1308856">
                  <a:moveTo>
                    <a:pt x="46736" y="0"/>
                  </a:moveTo>
                  <a:lnTo>
                    <a:pt x="1262120" y="0"/>
                  </a:lnTo>
                  <a:cubicBezTo>
                    <a:pt x="1287932" y="0"/>
                    <a:pt x="1308856" y="20924"/>
                    <a:pt x="1308856" y="46736"/>
                  </a:cubicBezTo>
                  <a:lnTo>
                    <a:pt x="1308856" y="758945"/>
                  </a:lnTo>
                  <a:cubicBezTo>
                    <a:pt x="1308856" y="784757"/>
                    <a:pt x="1287932" y="805681"/>
                    <a:pt x="1262120" y="805681"/>
                  </a:cubicBezTo>
                  <a:lnTo>
                    <a:pt x="46736" y="805681"/>
                  </a:lnTo>
                  <a:cubicBezTo>
                    <a:pt x="20924" y="805681"/>
                    <a:pt x="0" y="784757"/>
                    <a:pt x="0" y="758945"/>
                  </a:cubicBezTo>
                  <a:lnTo>
                    <a:pt x="0" y="46736"/>
                  </a:lnTo>
                  <a:cubicBezTo>
                    <a:pt x="0" y="20924"/>
                    <a:pt x="20924" y="0"/>
                    <a:pt x="46736" y="0"/>
                  </a:cubicBezTo>
                  <a:close/>
                </a:path>
              </a:pathLst>
            </a:custGeom>
            <a:solidFill>
              <a:srgbClr val="4484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5"/>
            <p:cNvSpPr txBox="1"/>
            <p:nvPr/>
          </p:nvSpPr>
          <p:spPr>
            <a:xfrm>
              <a:off x="0" y="-9525"/>
              <a:ext cx="1308856" cy="8152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15"/>
          <p:cNvGrpSpPr/>
          <p:nvPr/>
        </p:nvGrpSpPr>
        <p:grpSpPr>
          <a:xfrm>
            <a:off x="1028700" y="6163065"/>
            <a:ext cx="4969564" cy="3095235"/>
            <a:chOff x="0" y="-9525"/>
            <a:chExt cx="1308856" cy="815206"/>
          </a:xfrm>
        </p:grpSpPr>
        <p:sp>
          <p:nvSpPr>
            <p:cNvPr id="156" name="Google Shape;156;p15"/>
            <p:cNvSpPr/>
            <p:nvPr/>
          </p:nvSpPr>
          <p:spPr>
            <a:xfrm>
              <a:off x="0" y="0"/>
              <a:ext cx="1308856" cy="805681"/>
            </a:xfrm>
            <a:custGeom>
              <a:rect b="b" l="l" r="r" t="t"/>
              <a:pathLst>
                <a:path extrusionOk="0" h="805681" w="1308856">
                  <a:moveTo>
                    <a:pt x="46736" y="0"/>
                  </a:moveTo>
                  <a:lnTo>
                    <a:pt x="1262120" y="0"/>
                  </a:lnTo>
                  <a:cubicBezTo>
                    <a:pt x="1287932" y="0"/>
                    <a:pt x="1308856" y="20924"/>
                    <a:pt x="1308856" y="46736"/>
                  </a:cubicBezTo>
                  <a:lnTo>
                    <a:pt x="1308856" y="758945"/>
                  </a:lnTo>
                  <a:cubicBezTo>
                    <a:pt x="1308856" y="784757"/>
                    <a:pt x="1287932" y="805681"/>
                    <a:pt x="1262120" y="805681"/>
                  </a:cubicBezTo>
                  <a:lnTo>
                    <a:pt x="46736" y="805681"/>
                  </a:lnTo>
                  <a:cubicBezTo>
                    <a:pt x="20924" y="805681"/>
                    <a:pt x="0" y="784757"/>
                    <a:pt x="0" y="758945"/>
                  </a:cubicBezTo>
                  <a:lnTo>
                    <a:pt x="0" y="46736"/>
                  </a:lnTo>
                  <a:cubicBezTo>
                    <a:pt x="0" y="20924"/>
                    <a:pt x="20924" y="0"/>
                    <a:pt x="46736" y="0"/>
                  </a:cubicBezTo>
                  <a:close/>
                </a:path>
              </a:pathLst>
            </a:custGeom>
            <a:solidFill>
              <a:srgbClr val="E85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5"/>
            <p:cNvSpPr txBox="1"/>
            <p:nvPr/>
          </p:nvSpPr>
          <p:spPr>
            <a:xfrm>
              <a:off x="0" y="-9525"/>
              <a:ext cx="1308856" cy="8152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15"/>
          <p:cNvGrpSpPr/>
          <p:nvPr/>
        </p:nvGrpSpPr>
        <p:grpSpPr>
          <a:xfrm>
            <a:off x="6659218" y="2595952"/>
            <a:ext cx="4969564" cy="3095235"/>
            <a:chOff x="0" y="-9525"/>
            <a:chExt cx="1308856" cy="815206"/>
          </a:xfrm>
        </p:grpSpPr>
        <p:sp>
          <p:nvSpPr>
            <p:cNvPr id="159" name="Google Shape;159;p15"/>
            <p:cNvSpPr/>
            <p:nvPr/>
          </p:nvSpPr>
          <p:spPr>
            <a:xfrm>
              <a:off x="0" y="0"/>
              <a:ext cx="1308856" cy="805681"/>
            </a:xfrm>
            <a:custGeom>
              <a:rect b="b" l="l" r="r" t="t"/>
              <a:pathLst>
                <a:path extrusionOk="0" h="805681" w="1308856">
                  <a:moveTo>
                    <a:pt x="46736" y="0"/>
                  </a:moveTo>
                  <a:lnTo>
                    <a:pt x="1262120" y="0"/>
                  </a:lnTo>
                  <a:cubicBezTo>
                    <a:pt x="1287932" y="0"/>
                    <a:pt x="1308856" y="20924"/>
                    <a:pt x="1308856" y="46736"/>
                  </a:cubicBezTo>
                  <a:lnTo>
                    <a:pt x="1308856" y="758945"/>
                  </a:lnTo>
                  <a:cubicBezTo>
                    <a:pt x="1308856" y="784757"/>
                    <a:pt x="1287932" y="805681"/>
                    <a:pt x="1262120" y="805681"/>
                  </a:cubicBezTo>
                  <a:lnTo>
                    <a:pt x="46736" y="805681"/>
                  </a:lnTo>
                  <a:cubicBezTo>
                    <a:pt x="20924" y="805681"/>
                    <a:pt x="0" y="784757"/>
                    <a:pt x="0" y="758945"/>
                  </a:cubicBezTo>
                  <a:lnTo>
                    <a:pt x="0" y="46736"/>
                  </a:lnTo>
                  <a:cubicBezTo>
                    <a:pt x="0" y="20924"/>
                    <a:pt x="20924" y="0"/>
                    <a:pt x="46736" y="0"/>
                  </a:cubicBezTo>
                  <a:close/>
                </a:path>
              </a:pathLst>
            </a:custGeom>
            <a:solidFill>
              <a:srgbClr val="E9E3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5"/>
            <p:cNvSpPr txBox="1"/>
            <p:nvPr/>
          </p:nvSpPr>
          <p:spPr>
            <a:xfrm>
              <a:off x="0" y="-9525"/>
              <a:ext cx="1308856" cy="8152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5"/>
          <p:cNvGrpSpPr/>
          <p:nvPr/>
        </p:nvGrpSpPr>
        <p:grpSpPr>
          <a:xfrm>
            <a:off x="6659218" y="6163065"/>
            <a:ext cx="4969564" cy="3095235"/>
            <a:chOff x="0" y="-9525"/>
            <a:chExt cx="1308856" cy="815206"/>
          </a:xfrm>
        </p:grpSpPr>
        <p:sp>
          <p:nvSpPr>
            <p:cNvPr id="162" name="Google Shape;162;p15"/>
            <p:cNvSpPr/>
            <p:nvPr/>
          </p:nvSpPr>
          <p:spPr>
            <a:xfrm>
              <a:off x="0" y="0"/>
              <a:ext cx="1308856" cy="805681"/>
            </a:xfrm>
            <a:custGeom>
              <a:rect b="b" l="l" r="r" t="t"/>
              <a:pathLst>
                <a:path extrusionOk="0" h="805681" w="1308856">
                  <a:moveTo>
                    <a:pt x="46736" y="0"/>
                  </a:moveTo>
                  <a:lnTo>
                    <a:pt x="1262120" y="0"/>
                  </a:lnTo>
                  <a:cubicBezTo>
                    <a:pt x="1287932" y="0"/>
                    <a:pt x="1308856" y="20924"/>
                    <a:pt x="1308856" y="46736"/>
                  </a:cubicBezTo>
                  <a:lnTo>
                    <a:pt x="1308856" y="758945"/>
                  </a:lnTo>
                  <a:cubicBezTo>
                    <a:pt x="1308856" y="784757"/>
                    <a:pt x="1287932" y="805681"/>
                    <a:pt x="1262120" y="805681"/>
                  </a:cubicBezTo>
                  <a:lnTo>
                    <a:pt x="46736" y="805681"/>
                  </a:lnTo>
                  <a:cubicBezTo>
                    <a:pt x="20924" y="805681"/>
                    <a:pt x="0" y="784757"/>
                    <a:pt x="0" y="758945"/>
                  </a:cubicBezTo>
                  <a:lnTo>
                    <a:pt x="0" y="46736"/>
                  </a:lnTo>
                  <a:cubicBezTo>
                    <a:pt x="0" y="20924"/>
                    <a:pt x="20924" y="0"/>
                    <a:pt x="46736" y="0"/>
                  </a:cubicBezTo>
                  <a:close/>
                </a:path>
              </a:pathLst>
            </a:custGeom>
            <a:solidFill>
              <a:srgbClr val="5391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5"/>
            <p:cNvSpPr txBox="1"/>
            <p:nvPr/>
          </p:nvSpPr>
          <p:spPr>
            <a:xfrm>
              <a:off x="0" y="-9525"/>
              <a:ext cx="1308856" cy="8152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15"/>
          <p:cNvGrpSpPr/>
          <p:nvPr/>
        </p:nvGrpSpPr>
        <p:grpSpPr>
          <a:xfrm>
            <a:off x="12289736" y="2595952"/>
            <a:ext cx="4969564" cy="3095235"/>
            <a:chOff x="0" y="-9525"/>
            <a:chExt cx="1308856" cy="815206"/>
          </a:xfrm>
        </p:grpSpPr>
        <p:sp>
          <p:nvSpPr>
            <p:cNvPr id="165" name="Google Shape;165;p15"/>
            <p:cNvSpPr/>
            <p:nvPr/>
          </p:nvSpPr>
          <p:spPr>
            <a:xfrm>
              <a:off x="0" y="0"/>
              <a:ext cx="1308856" cy="805681"/>
            </a:xfrm>
            <a:custGeom>
              <a:rect b="b" l="l" r="r" t="t"/>
              <a:pathLst>
                <a:path extrusionOk="0" h="805681" w="1308856">
                  <a:moveTo>
                    <a:pt x="46736" y="0"/>
                  </a:moveTo>
                  <a:lnTo>
                    <a:pt x="1262120" y="0"/>
                  </a:lnTo>
                  <a:cubicBezTo>
                    <a:pt x="1287932" y="0"/>
                    <a:pt x="1308856" y="20924"/>
                    <a:pt x="1308856" y="46736"/>
                  </a:cubicBezTo>
                  <a:lnTo>
                    <a:pt x="1308856" y="758945"/>
                  </a:lnTo>
                  <a:cubicBezTo>
                    <a:pt x="1308856" y="784757"/>
                    <a:pt x="1287932" y="805681"/>
                    <a:pt x="1262120" y="805681"/>
                  </a:cubicBezTo>
                  <a:lnTo>
                    <a:pt x="46736" y="805681"/>
                  </a:lnTo>
                  <a:cubicBezTo>
                    <a:pt x="20924" y="805681"/>
                    <a:pt x="0" y="784757"/>
                    <a:pt x="0" y="758945"/>
                  </a:cubicBezTo>
                  <a:lnTo>
                    <a:pt x="0" y="46736"/>
                  </a:lnTo>
                  <a:cubicBezTo>
                    <a:pt x="0" y="20924"/>
                    <a:pt x="20924" y="0"/>
                    <a:pt x="46736" y="0"/>
                  </a:cubicBezTo>
                  <a:close/>
                </a:path>
              </a:pathLst>
            </a:custGeom>
            <a:solidFill>
              <a:srgbClr val="DD24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5"/>
            <p:cNvSpPr txBox="1"/>
            <p:nvPr/>
          </p:nvSpPr>
          <p:spPr>
            <a:xfrm>
              <a:off x="0" y="-9525"/>
              <a:ext cx="1308856" cy="8152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15"/>
          <p:cNvGrpSpPr/>
          <p:nvPr/>
        </p:nvGrpSpPr>
        <p:grpSpPr>
          <a:xfrm>
            <a:off x="12289736" y="6163065"/>
            <a:ext cx="4969564" cy="3095235"/>
            <a:chOff x="0" y="-9525"/>
            <a:chExt cx="1308856" cy="815206"/>
          </a:xfrm>
        </p:grpSpPr>
        <p:sp>
          <p:nvSpPr>
            <p:cNvPr id="168" name="Google Shape;168;p15"/>
            <p:cNvSpPr/>
            <p:nvPr/>
          </p:nvSpPr>
          <p:spPr>
            <a:xfrm>
              <a:off x="0" y="0"/>
              <a:ext cx="1308856" cy="805681"/>
            </a:xfrm>
            <a:custGeom>
              <a:rect b="b" l="l" r="r" t="t"/>
              <a:pathLst>
                <a:path extrusionOk="0" h="805681" w="1308856">
                  <a:moveTo>
                    <a:pt x="46736" y="0"/>
                  </a:moveTo>
                  <a:lnTo>
                    <a:pt x="1262120" y="0"/>
                  </a:lnTo>
                  <a:cubicBezTo>
                    <a:pt x="1287932" y="0"/>
                    <a:pt x="1308856" y="20924"/>
                    <a:pt x="1308856" y="46736"/>
                  </a:cubicBezTo>
                  <a:lnTo>
                    <a:pt x="1308856" y="758945"/>
                  </a:lnTo>
                  <a:cubicBezTo>
                    <a:pt x="1308856" y="784757"/>
                    <a:pt x="1287932" y="805681"/>
                    <a:pt x="1262120" y="805681"/>
                  </a:cubicBezTo>
                  <a:lnTo>
                    <a:pt x="46736" y="805681"/>
                  </a:lnTo>
                  <a:cubicBezTo>
                    <a:pt x="20924" y="805681"/>
                    <a:pt x="0" y="784757"/>
                    <a:pt x="0" y="758945"/>
                  </a:cubicBezTo>
                  <a:lnTo>
                    <a:pt x="0" y="46736"/>
                  </a:lnTo>
                  <a:cubicBezTo>
                    <a:pt x="0" y="20924"/>
                    <a:pt x="20924" y="0"/>
                    <a:pt x="46736" y="0"/>
                  </a:cubicBezTo>
                  <a:close/>
                </a:path>
              </a:pathLst>
            </a:custGeom>
            <a:solidFill>
              <a:srgbClr val="FADB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5"/>
            <p:cNvSpPr txBox="1"/>
            <p:nvPr/>
          </p:nvSpPr>
          <p:spPr>
            <a:xfrm>
              <a:off x="0" y="-9525"/>
              <a:ext cx="1308856" cy="8152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15"/>
          <p:cNvSpPr txBox="1"/>
          <p:nvPr/>
        </p:nvSpPr>
        <p:spPr>
          <a:xfrm>
            <a:off x="1334850" y="3480615"/>
            <a:ext cx="435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Mission</a:t>
            </a:r>
            <a:endParaRPr/>
          </a:p>
        </p:txBody>
      </p:sp>
      <p:sp>
        <p:nvSpPr>
          <p:cNvPr id="171" name="Google Shape;171;p15"/>
          <p:cNvSpPr txBox="1"/>
          <p:nvPr/>
        </p:nvSpPr>
        <p:spPr>
          <a:xfrm>
            <a:off x="1334850" y="4016396"/>
            <a:ext cx="43572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Write your mission / purpose for this customer story.</a:t>
            </a:r>
            <a:endParaRPr/>
          </a:p>
        </p:txBody>
      </p:sp>
      <p:sp>
        <p:nvSpPr>
          <p:cNvPr id="172" name="Google Shape;172;p15"/>
          <p:cNvSpPr txBox="1"/>
          <p:nvPr/>
        </p:nvSpPr>
        <p:spPr>
          <a:xfrm>
            <a:off x="6965368" y="3366315"/>
            <a:ext cx="4357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2B0D14"/>
                </a:solidFill>
                <a:latin typeface="Corben"/>
                <a:ea typeface="Corben"/>
                <a:cs typeface="Corben"/>
                <a:sym typeface="Corben"/>
              </a:rPr>
              <a:t>Customer Journey</a:t>
            </a:r>
            <a:endParaRPr/>
          </a:p>
        </p:txBody>
      </p:sp>
      <p:sp>
        <p:nvSpPr>
          <p:cNvPr id="173" name="Google Shape;173;p15"/>
          <p:cNvSpPr txBox="1"/>
          <p:nvPr/>
        </p:nvSpPr>
        <p:spPr>
          <a:xfrm>
            <a:off x="6965368" y="4445021"/>
            <a:ext cx="435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B0D14"/>
                </a:solidFill>
                <a:latin typeface="Corben"/>
                <a:ea typeface="Corben"/>
                <a:cs typeface="Corben"/>
                <a:sym typeface="Corben"/>
              </a:rPr>
              <a:t>Write the customer journey here.</a:t>
            </a:r>
            <a:endParaRPr/>
          </a:p>
        </p:txBody>
      </p:sp>
      <p:sp>
        <p:nvSpPr>
          <p:cNvPr id="174" name="Google Shape;174;p15"/>
          <p:cNvSpPr txBox="1"/>
          <p:nvPr/>
        </p:nvSpPr>
        <p:spPr>
          <a:xfrm>
            <a:off x="12595886" y="3323452"/>
            <a:ext cx="435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Interviews</a:t>
            </a:r>
            <a:endParaRPr/>
          </a:p>
        </p:txBody>
      </p:sp>
      <p:sp>
        <p:nvSpPr>
          <p:cNvPr id="175" name="Google Shape;175;p15"/>
          <p:cNvSpPr txBox="1"/>
          <p:nvPr/>
        </p:nvSpPr>
        <p:spPr>
          <a:xfrm>
            <a:off x="12595886" y="3859233"/>
            <a:ext cx="43572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Talk to different customers / pertinnent people about the customer story</a:t>
            </a:r>
            <a:endParaRPr/>
          </a:p>
        </p:txBody>
      </p:sp>
      <p:sp>
        <p:nvSpPr>
          <p:cNvPr id="176" name="Google Shape;176;p15"/>
          <p:cNvSpPr txBox="1"/>
          <p:nvPr/>
        </p:nvSpPr>
        <p:spPr>
          <a:xfrm>
            <a:off x="1334850" y="7043738"/>
            <a:ext cx="435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Evaluate</a:t>
            </a:r>
            <a:endParaRPr/>
          </a:p>
        </p:txBody>
      </p:sp>
      <p:sp>
        <p:nvSpPr>
          <p:cNvPr id="177" name="Google Shape;177;p15"/>
          <p:cNvSpPr txBox="1"/>
          <p:nvPr/>
        </p:nvSpPr>
        <p:spPr>
          <a:xfrm>
            <a:off x="1334850" y="7579519"/>
            <a:ext cx="43572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Carefully evaluate the process and information you’ve received. </a:t>
            </a:r>
            <a:endParaRPr/>
          </a:p>
        </p:txBody>
      </p:sp>
      <p:sp>
        <p:nvSpPr>
          <p:cNvPr id="178" name="Google Shape;178;p15"/>
          <p:cNvSpPr txBox="1"/>
          <p:nvPr/>
        </p:nvSpPr>
        <p:spPr>
          <a:xfrm>
            <a:off x="6965368" y="7043738"/>
            <a:ext cx="435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Software</a:t>
            </a:r>
            <a:endParaRPr/>
          </a:p>
        </p:txBody>
      </p:sp>
      <p:sp>
        <p:nvSpPr>
          <p:cNvPr id="179" name="Google Shape;179;p15"/>
          <p:cNvSpPr txBox="1"/>
          <p:nvPr/>
        </p:nvSpPr>
        <p:spPr>
          <a:xfrm>
            <a:off x="6965368" y="7579519"/>
            <a:ext cx="43572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Use technology and different processes to evaluate information.</a:t>
            </a:r>
            <a:endParaRPr/>
          </a:p>
        </p:txBody>
      </p:sp>
      <p:sp>
        <p:nvSpPr>
          <p:cNvPr id="180" name="Google Shape;180;p15"/>
          <p:cNvSpPr txBox="1"/>
          <p:nvPr/>
        </p:nvSpPr>
        <p:spPr>
          <a:xfrm>
            <a:off x="12595886" y="7200900"/>
            <a:ext cx="435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2B0D14"/>
                </a:solidFill>
                <a:latin typeface="Corben"/>
                <a:ea typeface="Corben"/>
                <a:cs typeface="Corben"/>
                <a:sym typeface="Corben"/>
              </a:rPr>
              <a:t>Plan</a:t>
            </a:r>
            <a:endParaRPr/>
          </a:p>
        </p:txBody>
      </p:sp>
      <p:sp>
        <p:nvSpPr>
          <p:cNvPr id="181" name="Google Shape;181;p15"/>
          <p:cNvSpPr txBox="1"/>
          <p:nvPr/>
        </p:nvSpPr>
        <p:spPr>
          <a:xfrm>
            <a:off x="12595886" y="7736681"/>
            <a:ext cx="435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B0D14"/>
                </a:solidFill>
                <a:latin typeface="Corben"/>
                <a:ea typeface="Corben"/>
                <a:cs typeface="Corben"/>
                <a:sym typeface="Corben"/>
              </a:rPr>
              <a:t>Plan the Customer Story.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B0D14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1024673"/>
            <a:ext cx="4776324" cy="82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82975" y="1024686"/>
            <a:ext cx="4776324" cy="823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7150" y="1024675"/>
            <a:ext cx="5933699" cy="297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7150" y="6274275"/>
            <a:ext cx="5942655" cy="298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6"/>
          <p:cNvSpPr txBox="1"/>
          <p:nvPr/>
        </p:nvSpPr>
        <p:spPr>
          <a:xfrm>
            <a:off x="6347134" y="4595812"/>
            <a:ext cx="5593731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Gallery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242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7"/>
          <p:cNvPicPr preferRelativeResize="0"/>
          <p:nvPr/>
        </p:nvPicPr>
        <p:blipFill rotWithShape="1">
          <a:blip r:embed="rId3">
            <a:alphaModFix/>
          </a:blip>
          <a:srcRect b="6820" l="8201" r="8193" t="0"/>
          <a:stretch/>
        </p:blipFill>
        <p:spPr>
          <a:xfrm>
            <a:off x="0" y="275375"/>
            <a:ext cx="18288000" cy="100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7"/>
          <p:cNvSpPr txBox="1"/>
          <p:nvPr/>
        </p:nvSpPr>
        <p:spPr>
          <a:xfrm>
            <a:off x="1028700" y="1360623"/>
            <a:ext cx="16230600" cy="1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Conclusion</a:t>
            </a:r>
            <a:endParaRPr/>
          </a:p>
        </p:txBody>
      </p:sp>
      <p:pic>
        <p:nvPicPr>
          <p:cNvPr id="197" name="Google Shape;197;p17"/>
          <p:cNvPicPr preferRelativeResize="0"/>
          <p:nvPr/>
        </p:nvPicPr>
        <p:blipFill rotWithShape="1">
          <a:blip r:embed="rId4">
            <a:alphaModFix/>
          </a:blip>
          <a:srcRect b="14595" l="0" r="0" t="0"/>
          <a:stretch/>
        </p:blipFill>
        <p:spPr>
          <a:xfrm>
            <a:off x="5477525" y="2326300"/>
            <a:ext cx="5681549" cy="79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7"/>
          <p:cNvSpPr txBox="1"/>
          <p:nvPr/>
        </p:nvSpPr>
        <p:spPr>
          <a:xfrm>
            <a:off x="6215609" y="811598"/>
            <a:ext cx="5856782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Part Three: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242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3727" y="-1148408"/>
            <a:ext cx="7951824" cy="1260620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8"/>
          <p:cNvSpPr txBox="1"/>
          <p:nvPr/>
        </p:nvSpPr>
        <p:spPr>
          <a:xfrm>
            <a:off x="1028700" y="4563904"/>
            <a:ext cx="96849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After a life-altering accident, Sarah, an avid runner, thought her days of competing were over. But with determination and the help of a local adaptive sports program, she was introduced to wheelchair racing. The transition wasn't easy; training was intense and pushed her both physically and emotionally. However, Sarah embraced every challenge, eventually qualifying for her first marathon. Crossing the finish line wasn’t just a personal victory but a testament to her resilience. Today, she’s a role model in her community, inspiring others to pursue their dreams regardless of physical limitations.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1028700" y="2113121"/>
            <a:ext cx="96849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Customer Story Example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242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518" y="226116"/>
            <a:ext cx="7765775" cy="1072238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9"/>
          <p:cNvSpPr txBox="1"/>
          <p:nvPr/>
        </p:nvSpPr>
        <p:spPr>
          <a:xfrm>
            <a:off x="9144000" y="3410252"/>
            <a:ext cx="8115300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Contact Us</a:t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9144000" y="4667552"/>
            <a:ext cx="7765765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123 Anywhere St., Any City,ST 12345</a:t>
            </a:r>
            <a:endParaRPr/>
          </a:p>
        </p:txBody>
      </p:sp>
      <p:sp>
        <p:nvSpPr>
          <p:cNvPr id="213" name="Google Shape;213;p19"/>
          <p:cNvSpPr txBox="1"/>
          <p:nvPr/>
        </p:nvSpPr>
        <p:spPr>
          <a:xfrm>
            <a:off x="9144000" y="5131745"/>
            <a:ext cx="4892954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123-456-7890</a:t>
            </a:r>
            <a:endParaRPr/>
          </a:p>
        </p:txBody>
      </p:sp>
      <p:sp>
        <p:nvSpPr>
          <p:cNvPr id="214" name="Google Shape;214;p19"/>
          <p:cNvSpPr txBox="1"/>
          <p:nvPr/>
        </p:nvSpPr>
        <p:spPr>
          <a:xfrm>
            <a:off x="9144000" y="5595937"/>
            <a:ext cx="6606188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hello@reallygreatsite.com</a:t>
            </a:r>
            <a:endParaRPr/>
          </a:p>
        </p:txBody>
      </p:sp>
      <p:sp>
        <p:nvSpPr>
          <p:cNvPr id="215" name="Google Shape;215;p19"/>
          <p:cNvSpPr txBox="1"/>
          <p:nvPr/>
        </p:nvSpPr>
        <p:spPr>
          <a:xfrm>
            <a:off x="9144000" y="6524323"/>
            <a:ext cx="4892954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reallygreatsite.com</a:t>
            </a:r>
            <a:endParaRPr/>
          </a:p>
        </p:txBody>
      </p:sp>
      <p:sp>
        <p:nvSpPr>
          <p:cNvPr id="216" name="Google Shape;216;p19"/>
          <p:cNvSpPr txBox="1"/>
          <p:nvPr/>
        </p:nvSpPr>
        <p:spPr>
          <a:xfrm>
            <a:off x="9144000" y="6060130"/>
            <a:ext cx="4892954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@reallygreatsite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242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20"/>
          <p:cNvGrpSpPr/>
          <p:nvPr/>
        </p:nvGrpSpPr>
        <p:grpSpPr>
          <a:xfrm>
            <a:off x="774218" y="2177400"/>
            <a:ext cx="5097641" cy="7508818"/>
            <a:chOff x="0" y="-28575"/>
            <a:chExt cx="1342589" cy="1977631"/>
          </a:xfrm>
        </p:grpSpPr>
        <p:sp>
          <p:nvSpPr>
            <p:cNvPr id="222" name="Google Shape;222;p20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E9E3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0"/>
            <p:cNvSpPr txBox="1"/>
            <p:nvPr/>
          </p:nvSpPr>
          <p:spPr>
            <a:xfrm>
              <a:off x="0" y="-28575"/>
              <a:ext cx="1342589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0"/>
          <p:cNvGrpSpPr/>
          <p:nvPr/>
        </p:nvGrpSpPr>
        <p:grpSpPr>
          <a:xfrm>
            <a:off x="6109984" y="2177400"/>
            <a:ext cx="11512980" cy="7508818"/>
            <a:chOff x="0" y="-28575"/>
            <a:chExt cx="3032225" cy="1977631"/>
          </a:xfrm>
        </p:grpSpPr>
        <p:sp>
          <p:nvSpPr>
            <p:cNvPr id="225" name="Google Shape;225;p20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E9E3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0"/>
            <p:cNvSpPr txBox="1"/>
            <p:nvPr/>
          </p:nvSpPr>
          <p:spPr>
            <a:xfrm>
              <a:off x="0" y="-28575"/>
              <a:ext cx="3032225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0"/>
          <p:cNvGrpSpPr/>
          <p:nvPr/>
        </p:nvGrpSpPr>
        <p:grpSpPr>
          <a:xfrm>
            <a:off x="1139005" y="2458118"/>
            <a:ext cx="4368067" cy="755733"/>
            <a:chOff x="0" y="-28575"/>
            <a:chExt cx="1150437" cy="199041"/>
          </a:xfrm>
        </p:grpSpPr>
        <p:sp>
          <p:nvSpPr>
            <p:cNvPr id="228" name="Google Shape;228;p2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E9E3C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0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20"/>
          <p:cNvGrpSpPr/>
          <p:nvPr/>
        </p:nvGrpSpPr>
        <p:grpSpPr>
          <a:xfrm>
            <a:off x="9682440" y="2458118"/>
            <a:ext cx="4368067" cy="755733"/>
            <a:chOff x="0" y="-28575"/>
            <a:chExt cx="1150437" cy="199041"/>
          </a:xfrm>
        </p:grpSpPr>
        <p:sp>
          <p:nvSpPr>
            <p:cNvPr id="231" name="Google Shape;231;p2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E9E3C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0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20"/>
          <p:cNvGrpSpPr/>
          <p:nvPr/>
        </p:nvGrpSpPr>
        <p:grpSpPr>
          <a:xfrm>
            <a:off x="1139005" y="7092517"/>
            <a:ext cx="4368067" cy="755733"/>
            <a:chOff x="0" y="-28575"/>
            <a:chExt cx="1150437" cy="199041"/>
          </a:xfrm>
        </p:grpSpPr>
        <p:sp>
          <p:nvSpPr>
            <p:cNvPr id="234" name="Google Shape;234;p2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E9E3C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0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20"/>
          <p:cNvGrpSpPr/>
          <p:nvPr/>
        </p:nvGrpSpPr>
        <p:grpSpPr>
          <a:xfrm>
            <a:off x="2490414" y="8173666"/>
            <a:ext cx="754204" cy="780719"/>
            <a:chOff x="0" y="-28575"/>
            <a:chExt cx="812800" cy="841375"/>
          </a:xfrm>
        </p:grpSpPr>
        <p:sp>
          <p:nvSpPr>
            <p:cNvPr id="237" name="Google Shape;237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4484B6"/>
            </a:solidFill>
            <a:ln cap="rnd" cmpd="sng" w="38100">
              <a:solidFill>
                <a:srgbClr val="E9E3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20"/>
          <p:cNvGrpSpPr/>
          <p:nvPr/>
        </p:nvGrpSpPr>
        <p:grpSpPr>
          <a:xfrm>
            <a:off x="1489383" y="8173666"/>
            <a:ext cx="754204" cy="780719"/>
            <a:chOff x="0" y="-28575"/>
            <a:chExt cx="812800" cy="841375"/>
          </a:xfrm>
        </p:grpSpPr>
        <p:sp>
          <p:nvSpPr>
            <p:cNvPr id="240" name="Google Shape;240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9E3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20"/>
          <p:cNvSpPr txBox="1"/>
          <p:nvPr/>
        </p:nvSpPr>
        <p:spPr>
          <a:xfrm>
            <a:off x="1232396" y="3455296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uses the following free fonts:</a:t>
            </a:r>
            <a:endParaRPr/>
          </a:p>
        </p:txBody>
      </p:sp>
      <p:sp>
        <p:nvSpPr>
          <p:cNvPr id="243" name="Google Shape;243;p20"/>
          <p:cNvSpPr txBox="1"/>
          <p:nvPr/>
        </p:nvSpPr>
        <p:spPr>
          <a:xfrm>
            <a:off x="1175455" y="6548106"/>
            <a:ext cx="4368067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You can find these fonts online too.</a:t>
            </a:r>
            <a:endParaRPr/>
          </a:p>
        </p:txBody>
      </p:sp>
      <p:sp>
        <p:nvSpPr>
          <p:cNvPr id="244" name="Google Shape;244;p20"/>
          <p:cNvSpPr txBox="1"/>
          <p:nvPr/>
        </p:nvSpPr>
        <p:spPr>
          <a:xfrm>
            <a:off x="1681447" y="5162036"/>
            <a:ext cx="3283183" cy="599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6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CORBEN</a:t>
            </a:r>
            <a:endParaRPr/>
          </a:p>
        </p:txBody>
      </p:sp>
      <p:sp>
        <p:nvSpPr>
          <p:cNvPr id="245" name="Google Shape;245;p20"/>
          <p:cNvSpPr txBox="1"/>
          <p:nvPr/>
        </p:nvSpPr>
        <p:spPr>
          <a:xfrm>
            <a:off x="4210005" y="1446041"/>
            <a:ext cx="9867990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Use these design resources in your Canva Presentation.</a:t>
            </a:r>
            <a:endParaRPr/>
          </a:p>
        </p:txBody>
      </p:sp>
      <p:sp>
        <p:nvSpPr>
          <p:cNvPr id="246" name="Google Shape;246;p20"/>
          <p:cNvSpPr txBox="1"/>
          <p:nvPr/>
        </p:nvSpPr>
        <p:spPr>
          <a:xfrm>
            <a:off x="11706206" y="9915836"/>
            <a:ext cx="5916757" cy="1779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DON'T FORGET TO DELETE THIS PAGE BEFORE PRESENTING. 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5469973" y="581999"/>
            <a:ext cx="7348055" cy="838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Resource Page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1747770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FONTS</a:t>
            </a:r>
            <a:endParaRPr/>
          </a:p>
        </p:txBody>
      </p:sp>
      <p:sp>
        <p:nvSpPr>
          <p:cNvPr id="249" name="Google Shape;249;p20"/>
          <p:cNvSpPr txBox="1"/>
          <p:nvPr/>
        </p:nvSpPr>
        <p:spPr>
          <a:xfrm>
            <a:off x="9854074" y="2693383"/>
            <a:ext cx="4024799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DESIGN ELEMENTS</a:t>
            </a:r>
            <a:endParaRPr/>
          </a:p>
        </p:txBody>
      </p:sp>
      <p:sp>
        <p:nvSpPr>
          <p:cNvPr id="250" name="Google Shape;250;p20"/>
          <p:cNvSpPr txBox="1"/>
          <p:nvPr/>
        </p:nvSpPr>
        <p:spPr>
          <a:xfrm>
            <a:off x="1747770" y="7296522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COLORS</a:t>
            </a:r>
            <a:endParaRPr/>
          </a:p>
        </p:txBody>
      </p:sp>
      <p:sp>
        <p:nvSpPr>
          <p:cNvPr id="251" name="Google Shape;251;p20"/>
          <p:cNvSpPr txBox="1"/>
          <p:nvPr/>
        </p:nvSpPr>
        <p:spPr>
          <a:xfrm>
            <a:off x="2256830" y="9099042"/>
            <a:ext cx="1221374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#4484B6</a:t>
            </a:r>
            <a:endParaRPr/>
          </a:p>
        </p:txBody>
      </p:sp>
      <p:sp>
        <p:nvSpPr>
          <p:cNvPr id="252" name="Google Shape;252;p20"/>
          <p:cNvSpPr txBox="1"/>
          <p:nvPr/>
        </p:nvSpPr>
        <p:spPr>
          <a:xfrm>
            <a:off x="1255799" y="9099042"/>
            <a:ext cx="1221374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#E9E3CC</a:t>
            </a:r>
            <a:endParaRPr/>
          </a:p>
        </p:txBody>
      </p:sp>
      <p:grpSp>
        <p:nvGrpSpPr>
          <p:cNvPr id="253" name="Google Shape;253;p20"/>
          <p:cNvGrpSpPr/>
          <p:nvPr/>
        </p:nvGrpSpPr>
        <p:grpSpPr>
          <a:xfrm>
            <a:off x="4475388" y="8173666"/>
            <a:ext cx="754204" cy="780719"/>
            <a:chOff x="0" y="-28575"/>
            <a:chExt cx="812800" cy="841375"/>
          </a:xfrm>
        </p:grpSpPr>
        <p:sp>
          <p:nvSpPr>
            <p:cNvPr id="254" name="Google Shape;254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2B0D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20"/>
          <p:cNvGrpSpPr/>
          <p:nvPr/>
        </p:nvGrpSpPr>
        <p:grpSpPr>
          <a:xfrm>
            <a:off x="3474357" y="8173666"/>
            <a:ext cx="754204" cy="780719"/>
            <a:chOff x="0" y="-28575"/>
            <a:chExt cx="812800" cy="841375"/>
          </a:xfrm>
        </p:grpSpPr>
        <p:sp>
          <p:nvSpPr>
            <p:cNvPr id="257" name="Google Shape;257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DD24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20"/>
          <p:cNvSpPr txBox="1"/>
          <p:nvPr/>
        </p:nvSpPr>
        <p:spPr>
          <a:xfrm>
            <a:off x="4241803" y="9099042"/>
            <a:ext cx="1221374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#2B0D14</a:t>
            </a:r>
            <a:endParaRPr/>
          </a:p>
        </p:txBody>
      </p:sp>
      <p:sp>
        <p:nvSpPr>
          <p:cNvPr id="260" name="Google Shape;260;p20"/>
          <p:cNvSpPr txBox="1"/>
          <p:nvPr/>
        </p:nvSpPr>
        <p:spPr>
          <a:xfrm>
            <a:off x="3240773" y="9099042"/>
            <a:ext cx="1221374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#DD2421</a:t>
            </a:r>
            <a:endParaRPr/>
          </a:p>
        </p:txBody>
      </p:sp>
      <p:sp>
        <p:nvSpPr>
          <p:cNvPr id="261" name="Google Shape;261;p20"/>
          <p:cNvSpPr/>
          <p:nvPr/>
        </p:nvSpPr>
        <p:spPr>
          <a:xfrm>
            <a:off x="6524131" y="3455296"/>
            <a:ext cx="1452436" cy="2005745"/>
          </a:xfrm>
          <a:custGeom>
            <a:rect b="b" l="l" r="r" t="t"/>
            <a:pathLst>
              <a:path extrusionOk="0" h="2005745" w="1452436">
                <a:moveTo>
                  <a:pt x="0" y="0"/>
                </a:moveTo>
                <a:lnTo>
                  <a:pt x="1452436" y="0"/>
                </a:lnTo>
                <a:lnTo>
                  <a:pt x="1452436" y="2005745"/>
                </a:lnTo>
                <a:lnTo>
                  <a:pt x="0" y="2005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0"/>
          <p:cNvSpPr/>
          <p:nvPr/>
        </p:nvSpPr>
        <p:spPr>
          <a:xfrm>
            <a:off x="8173629" y="3312416"/>
            <a:ext cx="1352920" cy="2148625"/>
          </a:xfrm>
          <a:custGeom>
            <a:rect b="b" l="l" r="r" t="t"/>
            <a:pathLst>
              <a:path extrusionOk="0" h="2148625" w="1352920">
                <a:moveTo>
                  <a:pt x="0" y="0"/>
                </a:moveTo>
                <a:lnTo>
                  <a:pt x="1352920" y="0"/>
                </a:lnTo>
                <a:lnTo>
                  <a:pt x="1352920" y="2148625"/>
                </a:lnTo>
                <a:lnTo>
                  <a:pt x="0" y="2148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20"/>
          <p:cNvSpPr/>
          <p:nvPr/>
        </p:nvSpPr>
        <p:spPr>
          <a:xfrm>
            <a:off x="9726574" y="3455296"/>
            <a:ext cx="1222146" cy="2005745"/>
          </a:xfrm>
          <a:custGeom>
            <a:rect b="b" l="l" r="r" t="t"/>
            <a:pathLst>
              <a:path extrusionOk="0" h="2005745" w="1222146">
                <a:moveTo>
                  <a:pt x="0" y="0"/>
                </a:moveTo>
                <a:lnTo>
                  <a:pt x="1222147" y="0"/>
                </a:lnTo>
                <a:lnTo>
                  <a:pt x="1222147" y="2005745"/>
                </a:lnTo>
                <a:lnTo>
                  <a:pt x="0" y="2005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0"/>
          <p:cNvSpPr/>
          <p:nvPr/>
        </p:nvSpPr>
        <p:spPr>
          <a:xfrm>
            <a:off x="11148746" y="3868167"/>
            <a:ext cx="2941394" cy="1275333"/>
          </a:xfrm>
          <a:custGeom>
            <a:rect b="b" l="l" r="r" t="t"/>
            <a:pathLst>
              <a:path extrusionOk="0" h="1275333" w="2941394">
                <a:moveTo>
                  <a:pt x="0" y="0"/>
                </a:moveTo>
                <a:lnTo>
                  <a:pt x="2941393" y="0"/>
                </a:lnTo>
                <a:lnTo>
                  <a:pt x="2941393" y="1275333"/>
                </a:lnTo>
                <a:lnTo>
                  <a:pt x="0" y="1275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20"/>
          <p:cNvSpPr/>
          <p:nvPr/>
        </p:nvSpPr>
        <p:spPr>
          <a:xfrm>
            <a:off x="15610577" y="3455296"/>
            <a:ext cx="1672786" cy="2005745"/>
          </a:xfrm>
          <a:custGeom>
            <a:rect b="b" l="l" r="r" t="t"/>
            <a:pathLst>
              <a:path extrusionOk="0" h="2005745" w="1672786">
                <a:moveTo>
                  <a:pt x="0" y="0"/>
                </a:moveTo>
                <a:lnTo>
                  <a:pt x="1672786" y="0"/>
                </a:lnTo>
                <a:lnTo>
                  <a:pt x="1672786" y="2005745"/>
                </a:lnTo>
                <a:lnTo>
                  <a:pt x="0" y="2005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20"/>
          <p:cNvSpPr/>
          <p:nvPr/>
        </p:nvSpPr>
        <p:spPr>
          <a:xfrm>
            <a:off x="14290164" y="3455296"/>
            <a:ext cx="1120387" cy="1973384"/>
          </a:xfrm>
          <a:custGeom>
            <a:rect b="b" l="l" r="r" t="t"/>
            <a:pathLst>
              <a:path extrusionOk="0" h="1973384" w="1120387">
                <a:moveTo>
                  <a:pt x="0" y="0"/>
                </a:moveTo>
                <a:lnTo>
                  <a:pt x="1120388" y="0"/>
                </a:lnTo>
                <a:lnTo>
                  <a:pt x="1120388" y="1973384"/>
                </a:lnTo>
                <a:lnTo>
                  <a:pt x="0" y="1973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20"/>
          <p:cNvSpPr/>
          <p:nvPr/>
        </p:nvSpPr>
        <p:spPr>
          <a:xfrm>
            <a:off x="6380535" y="5668818"/>
            <a:ext cx="1179120" cy="2005745"/>
          </a:xfrm>
          <a:custGeom>
            <a:rect b="b" l="l" r="r" t="t"/>
            <a:pathLst>
              <a:path extrusionOk="0" h="2005745" w="1179120">
                <a:moveTo>
                  <a:pt x="0" y="0"/>
                </a:moveTo>
                <a:lnTo>
                  <a:pt x="1179119" y="0"/>
                </a:lnTo>
                <a:lnTo>
                  <a:pt x="1179119" y="2005744"/>
                </a:lnTo>
                <a:lnTo>
                  <a:pt x="0" y="20057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20"/>
          <p:cNvSpPr/>
          <p:nvPr/>
        </p:nvSpPr>
        <p:spPr>
          <a:xfrm>
            <a:off x="8030032" y="5632727"/>
            <a:ext cx="990511" cy="2086250"/>
          </a:xfrm>
          <a:custGeom>
            <a:rect b="b" l="l" r="r" t="t"/>
            <a:pathLst>
              <a:path extrusionOk="0" h="2086250" w="990511">
                <a:moveTo>
                  <a:pt x="0" y="0"/>
                </a:moveTo>
                <a:lnTo>
                  <a:pt x="990512" y="0"/>
                </a:lnTo>
                <a:lnTo>
                  <a:pt x="990512" y="2086250"/>
                </a:lnTo>
                <a:lnTo>
                  <a:pt x="0" y="2086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20"/>
          <p:cNvSpPr/>
          <p:nvPr/>
        </p:nvSpPr>
        <p:spPr>
          <a:xfrm>
            <a:off x="9487269" y="5733353"/>
            <a:ext cx="2156378" cy="1884997"/>
          </a:xfrm>
          <a:custGeom>
            <a:rect b="b" l="l" r="r" t="t"/>
            <a:pathLst>
              <a:path extrusionOk="0" h="1884997" w="2156378">
                <a:moveTo>
                  <a:pt x="0" y="0"/>
                </a:moveTo>
                <a:lnTo>
                  <a:pt x="2156378" y="0"/>
                </a:lnTo>
                <a:lnTo>
                  <a:pt x="2156378" y="1884998"/>
                </a:lnTo>
                <a:lnTo>
                  <a:pt x="0" y="1884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20"/>
          <p:cNvSpPr/>
          <p:nvPr/>
        </p:nvSpPr>
        <p:spPr>
          <a:xfrm>
            <a:off x="12110372" y="6391336"/>
            <a:ext cx="2244214" cy="1101226"/>
          </a:xfrm>
          <a:custGeom>
            <a:rect b="b" l="l" r="r" t="t"/>
            <a:pathLst>
              <a:path extrusionOk="0" h="1101226" w="2244214">
                <a:moveTo>
                  <a:pt x="0" y="0"/>
                </a:moveTo>
                <a:lnTo>
                  <a:pt x="2244214" y="0"/>
                </a:lnTo>
                <a:lnTo>
                  <a:pt x="2244214" y="1101226"/>
                </a:lnTo>
                <a:lnTo>
                  <a:pt x="0" y="1101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20"/>
          <p:cNvSpPr/>
          <p:nvPr/>
        </p:nvSpPr>
        <p:spPr>
          <a:xfrm>
            <a:off x="6304458" y="8242852"/>
            <a:ext cx="2145111" cy="1063101"/>
          </a:xfrm>
          <a:custGeom>
            <a:rect b="b" l="l" r="r" t="t"/>
            <a:pathLst>
              <a:path extrusionOk="0" h="1063101" w="2145111">
                <a:moveTo>
                  <a:pt x="0" y="0"/>
                </a:moveTo>
                <a:lnTo>
                  <a:pt x="2145111" y="0"/>
                </a:lnTo>
                <a:lnTo>
                  <a:pt x="2145111" y="1063101"/>
                </a:lnTo>
                <a:lnTo>
                  <a:pt x="0" y="1063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20"/>
          <p:cNvSpPr/>
          <p:nvPr/>
        </p:nvSpPr>
        <p:spPr>
          <a:xfrm>
            <a:off x="8664601" y="8255091"/>
            <a:ext cx="2074641" cy="1050862"/>
          </a:xfrm>
          <a:custGeom>
            <a:rect b="b" l="l" r="r" t="t"/>
            <a:pathLst>
              <a:path extrusionOk="0" h="1050862" w="2074641">
                <a:moveTo>
                  <a:pt x="0" y="0"/>
                </a:moveTo>
                <a:lnTo>
                  <a:pt x="2074641" y="0"/>
                </a:lnTo>
                <a:lnTo>
                  <a:pt x="2074641" y="1050862"/>
                </a:lnTo>
                <a:lnTo>
                  <a:pt x="0" y="1050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-23806" l="-64637" r="-21846" t="-43303"/>
            </a:stretch>
          </a:blipFill>
          <a:ln>
            <a:noFill/>
          </a:ln>
        </p:spPr>
      </p:sp>
      <p:sp>
        <p:nvSpPr>
          <p:cNvPr id="273" name="Google Shape;273;p20"/>
          <p:cNvSpPr/>
          <p:nvPr/>
        </p:nvSpPr>
        <p:spPr>
          <a:xfrm>
            <a:off x="14554611" y="6327479"/>
            <a:ext cx="2797801" cy="1228941"/>
          </a:xfrm>
          <a:custGeom>
            <a:rect b="b" l="l" r="r" t="t"/>
            <a:pathLst>
              <a:path extrusionOk="0" h="1228941" w="2797801">
                <a:moveTo>
                  <a:pt x="0" y="0"/>
                </a:moveTo>
                <a:lnTo>
                  <a:pt x="2797801" y="0"/>
                </a:lnTo>
                <a:lnTo>
                  <a:pt x="2797801" y="1228941"/>
                </a:lnTo>
                <a:lnTo>
                  <a:pt x="0" y="122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60447" l="-63789" r="-61918" t="-70558"/>
            </a:stretch>
          </a:blipFill>
          <a:ln>
            <a:noFill/>
          </a:ln>
        </p:spPr>
      </p:sp>
      <p:sp>
        <p:nvSpPr>
          <p:cNvPr id="274" name="Google Shape;274;p20"/>
          <p:cNvSpPr/>
          <p:nvPr/>
        </p:nvSpPr>
        <p:spPr>
          <a:xfrm>
            <a:off x="10928752" y="8360049"/>
            <a:ext cx="1952503" cy="959997"/>
          </a:xfrm>
          <a:custGeom>
            <a:rect b="b" l="l" r="r" t="t"/>
            <a:pathLst>
              <a:path extrusionOk="0" h="959997" w="1952503">
                <a:moveTo>
                  <a:pt x="0" y="0"/>
                </a:moveTo>
                <a:lnTo>
                  <a:pt x="1952503" y="0"/>
                </a:lnTo>
                <a:lnTo>
                  <a:pt x="1952503" y="959997"/>
                </a:lnTo>
                <a:lnTo>
                  <a:pt x="0" y="959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5" name="Google Shape;275;p20"/>
          <p:cNvSpPr/>
          <p:nvPr/>
        </p:nvSpPr>
        <p:spPr>
          <a:xfrm>
            <a:off x="13071476" y="8584498"/>
            <a:ext cx="1896398" cy="735548"/>
          </a:xfrm>
          <a:custGeom>
            <a:rect b="b" l="l" r="r" t="t"/>
            <a:pathLst>
              <a:path extrusionOk="0" h="735548" w="1896398">
                <a:moveTo>
                  <a:pt x="0" y="0"/>
                </a:moveTo>
                <a:lnTo>
                  <a:pt x="1896398" y="0"/>
                </a:lnTo>
                <a:lnTo>
                  <a:pt x="1896398" y="735548"/>
                </a:lnTo>
                <a:lnTo>
                  <a:pt x="0" y="735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-19945"/>
            </a:stretch>
          </a:blipFill>
          <a:ln>
            <a:noFill/>
          </a:ln>
        </p:spPr>
      </p:sp>
      <p:sp>
        <p:nvSpPr>
          <p:cNvPr id="276" name="Google Shape;276;p20"/>
          <p:cNvSpPr/>
          <p:nvPr/>
        </p:nvSpPr>
        <p:spPr>
          <a:xfrm>
            <a:off x="15182906" y="8558387"/>
            <a:ext cx="2169506" cy="678669"/>
          </a:xfrm>
          <a:custGeom>
            <a:rect b="b" l="l" r="r" t="t"/>
            <a:pathLst>
              <a:path extrusionOk="0" h="678669" w="2169506">
                <a:moveTo>
                  <a:pt x="0" y="0"/>
                </a:moveTo>
                <a:lnTo>
                  <a:pt x="2169506" y="0"/>
                </a:lnTo>
                <a:lnTo>
                  <a:pt x="2169506" y="678668"/>
                </a:lnTo>
                <a:lnTo>
                  <a:pt x="0" y="678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-57639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242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1"/>
          <p:cNvGrpSpPr/>
          <p:nvPr/>
        </p:nvGrpSpPr>
        <p:grpSpPr>
          <a:xfrm>
            <a:off x="5995272" y="2401409"/>
            <a:ext cx="6297456" cy="2611613"/>
            <a:chOff x="0" y="-28575"/>
            <a:chExt cx="1658589" cy="687832"/>
          </a:xfrm>
        </p:grpSpPr>
        <p:sp>
          <p:nvSpPr>
            <p:cNvPr id="282" name="Google Shape;282;p21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9E3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1"/>
            <p:cNvSpPr txBox="1"/>
            <p:nvPr/>
          </p:nvSpPr>
          <p:spPr>
            <a:xfrm>
              <a:off x="0" y="-28575"/>
              <a:ext cx="1658589" cy="687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21"/>
          <p:cNvGrpSpPr/>
          <p:nvPr/>
        </p:nvGrpSpPr>
        <p:grpSpPr>
          <a:xfrm>
            <a:off x="5995272" y="5476026"/>
            <a:ext cx="6297456" cy="2611613"/>
            <a:chOff x="0" y="-28575"/>
            <a:chExt cx="1658589" cy="687832"/>
          </a:xfrm>
        </p:grpSpPr>
        <p:sp>
          <p:nvSpPr>
            <p:cNvPr id="285" name="Google Shape;285;p21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9E3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1"/>
            <p:cNvSpPr txBox="1"/>
            <p:nvPr/>
          </p:nvSpPr>
          <p:spPr>
            <a:xfrm>
              <a:off x="0" y="-28575"/>
              <a:ext cx="1658589" cy="687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21"/>
          <p:cNvSpPr txBox="1"/>
          <p:nvPr/>
        </p:nvSpPr>
        <p:spPr>
          <a:xfrm>
            <a:off x="3377480" y="1642941"/>
            <a:ext cx="11533039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288" name="Google Shape;288;p21"/>
          <p:cNvSpPr txBox="1"/>
          <p:nvPr/>
        </p:nvSpPr>
        <p:spPr>
          <a:xfrm>
            <a:off x="7108732" y="8836787"/>
            <a:ext cx="4070535" cy="859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799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Happy designing!</a:t>
            </a:r>
            <a:endParaRPr/>
          </a:p>
        </p:txBody>
      </p:sp>
      <p:sp>
        <p:nvSpPr>
          <p:cNvPr id="289" name="Google Shape;289;p21"/>
          <p:cNvSpPr txBox="1"/>
          <p:nvPr/>
        </p:nvSpPr>
        <p:spPr>
          <a:xfrm>
            <a:off x="4210005" y="434826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for the presentation template</a:t>
            </a:r>
            <a:endParaRPr/>
          </a:p>
        </p:txBody>
      </p:sp>
      <p:sp>
        <p:nvSpPr>
          <p:cNvPr id="290" name="Google Shape;290;p21"/>
          <p:cNvSpPr txBox="1"/>
          <p:nvPr/>
        </p:nvSpPr>
        <p:spPr>
          <a:xfrm>
            <a:off x="4210005" y="7052773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for the photos</a:t>
            </a:r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5469973" y="778899"/>
            <a:ext cx="7348055" cy="838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Credits</a:t>
            </a:r>
            <a:endParaRPr/>
          </a:p>
        </p:txBody>
      </p:sp>
      <p:sp>
        <p:nvSpPr>
          <p:cNvPr id="292" name="Google Shape;292;p21"/>
          <p:cNvSpPr txBox="1"/>
          <p:nvPr/>
        </p:nvSpPr>
        <p:spPr>
          <a:xfrm>
            <a:off x="5469973" y="6334252"/>
            <a:ext cx="7348055" cy="5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13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Pexels, Pixabay</a:t>
            </a:r>
            <a:endParaRPr/>
          </a:p>
        </p:txBody>
      </p:sp>
      <p:pic>
        <p:nvPicPr>
          <p:cNvPr id="293" name="Google Shape;29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1775" y="2914808"/>
            <a:ext cx="4824450" cy="121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84B6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 rotWithShape="1">
          <a:blip r:embed="rId3">
            <a:alphaModFix/>
          </a:blip>
          <a:srcRect b="0" l="13705" r="13698" t="0"/>
          <a:stretch/>
        </p:blipFill>
        <p:spPr>
          <a:xfrm>
            <a:off x="0" y="1028700"/>
            <a:ext cx="18288000" cy="1238662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/>
          <p:nvPr/>
        </p:nvSpPr>
        <p:spPr>
          <a:xfrm>
            <a:off x="3612632" y="1209675"/>
            <a:ext cx="11062736" cy="1282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Agenda</a:t>
            </a:r>
            <a:endParaRPr/>
          </a:p>
        </p:txBody>
      </p:sp>
      <p:sp>
        <p:nvSpPr>
          <p:cNvPr id="40" name="Google Shape;40;p7"/>
          <p:cNvSpPr txBox="1"/>
          <p:nvPr/>
        </p:nvSpPr>
        <p:spPr>
          <a:xfrm>
            <a:off x="3612632" y="3440892"/>
            <a:ext cx="11062736" cy="645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Customer Introduction</a:t>
            </a:r>
            <a:endParaRPr/>
          </a:p>
        </p:txBody>
      </p:sp>
      <p:sp>
        <p:nvSpPr>
          <p:cNvPr id="41" name="Google Shape;41;p7"/>
          <p:cNvSpPr txBox="1"/>
          <p:nvPr/>
        </p:nvSpPr>
        <p:spPr>
          <a:xfrm>
            <a:off x="3612632" y="4134312"/>
            <a:ext cx="11062736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Elaborate on the topic here.</a:t>
            </a:r>
            <a:endParaRPr/>
          </a:p>
        </p:txBody>
      </p:sp>
      <p:sp>
        <p:nvSpPr>
          <p:cNvPr id="42" name="Google Shape;42;p7"/>
          <p:cNvSpPr txBox="1"/>
          <p:nvPr/>
        </p:nvSpPr>
        <p:spPr>
          <a:xfrm>
            <a:off x="3612632" y="5304033"/>
            <a:ext cx="11062736" cy="645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Situation and Challenges</a:t>
            </a:r>
            <a:endParaRPr/>
          </a:p>
        </p:txBody>
      </p:sp>
      <p:sp>
        <p:nvSpPr>
          <p:cNvPr id="43" name="Google Shape;43;p7"/>
          <p:cNvSpPr txBox="1"/>
          <p:nvPr/>
        </p:nvSpPr>
        <p:spPr>
          <a:xfrm>
            <a:off x="3612632" y="5997453"/>
            <a:ext cx="11062736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Elaborate on the topic here.</a:t>
            </a:r>
            <a:endParaRPr/>
          </a:p>
        </p:txBody>
      </p:sp>
      <p:sp>
        <p:nvSpPr>
          <p:cNvPr id="44" name="Google Shape;44;p7"/>
          <p:cNvSpPr txBox="1"/>
          <p:nvPr/>
        </p:nvSpPr>
        <p:spPr>
          <a:xfrm>
            <a:off x="3612632" y="7163313"/>
            <a:ext cx="11062736" cy="645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Conclusion</a:t>
            </a:r>
            <a:endParaRPr/>
          </a:p>
        </p:txBody>
      </p:sp>
      <p:sp>
        <p:nvSpPr>
          <p:cNvPr id="45" name="Google Shape;45;p7"/>
          <p:cNvSpPr txBox="1"/>
          <p:nvPr/>
        </p:nvSpPr>
        <p:spPr>
          <a:xfrm>
            <a:off x="3612632" y="7856733"/>
            <a:ext cx="11062736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Elaborate on the topic here.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84B6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32491"/>
            <a:ext cx="18288000" cy="803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 txBox="1"/>
          <p:nvPr/>
        </p:nvSpPr>
        <p:spPr>
          <a:xfrm>
            <a:off x="1028700" y="1360623"/>
            <a:ext cx="16230600" cy="28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Customer Introduction</a:t>
            </a:r>
            <a:endParaRPr/>
          </a:p>
        </p:txBody>
      </p:sp>
      <p:pic>
        <p:nvPicPr>
          <p:cNvPr id="52" name="Google Shape;5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4894" y="3505200"/>
            <a:ext cx="4595106" cy="78090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/>
          <p:nvPr/>
        </p:nvSpPr>
        <p:spPr>
          <a:xfrm>
            <a:off x="6215609" y="811598"/>
            <a:ext cx="5856782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Part One: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84B6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/>
          <p:cNvPicPr preferRelativeResize="0"/>
          <p:nvPr/>
        </p:nvPicPr>
        <p:blipFill rotWithShape="1">
          <a:blip r:embed="rId3">
            <a:alphaModFix/>
          </a:blip>
          <a:srcRect b="0" l="22651" r="10053" t="0"/>
          <a:stretch/>
        </p:blipFill>
        <p:spPr>
          <a:xfrm>
            <a:off x="0" y="1110375"/>
            <a:ext cx="18288000" cy="1053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5151" y="349890"/>
            <a:ext cx="5324149" cy="1122016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/>
          <p:nvPr/>
        </p:nvSpPr>
        <p:spPr>
          <a:xfrm>
            <a:off x="1028700" y="914400"/>
            <a:ext cx="9621879" cy="2218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Write an opening statement here.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84B6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0"/>
          <p:cNvPicPr preferRelativeResize="0"/>
          <p:nvPr/>
        </p:nvPicPr>
        <p:blipFill rotWithShape="1">
          <a:blip r:embed="rId3">
            <a:alphaModFix/>
          </a:blip>
          <a:srcRect b="27315" l="12656" r="0" t="0"/>
          <a:stretch/>
        </p:blipFill>
        <p:spPr>
          <a:xfrm>
            <a:off x="0" y="2581025"/>
            <a:ext cx="18288000" cy="770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9800" y="545129"/>
            <a:ext cx="8878202" cy="974187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0"/>
          <p:cNvSpPr txBox="1"/>
          <p:nvPr/>
        </p:nvSpPr>
        <p:spPr>
          <a:xfrm>
            <a:off x="1028700" y="3228975"/>
            <a:ext cx="8115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 customer profile is a detailed description of a business's ideal customer based on demographics, behaviors, interests, and purchasing patterns. It helps companies understand and segment their audience, allowing for targeted marketing and personalized experiences.</a:t>
            </a:r>
            <a:endParaRPr/>
          </a:p>
        </p:txBody>
      </p:sp>
      <p:sp>
        <p:nvSpPr>
          <p:cNvPr id="68" name="Google Shape;68;p10"/>
          <p:cNvSpPr txBox="1"/>
          <p:nvPr/>
        </p:nvSpPr>
        <p:spPr>
          <a:xfrm>
            <a:off x="1028700" y="1028700"/>
            <a:ext cx="81153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Customer Profile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E3CC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1"/>
          <p:cNvGrpSpPr/>
          <p:nvPr/>
        </p:nvGrpSpPr>
        <p:grpSpPr>
          <a:xfrm>
            <a:off x="6566952" y="992535"/>
            <a:ext cx="5156756" cy="8265765"/>
            <a:chOff x="0" y="-9525"/>
            <a:chExt cx="1358158" cy="2176992"/>
          </a:xfrm>
        </p:grpSpPr>
        <p:sp>
          <p:nvSpPr>
            <p:cNvPr id="74" name="Google Shape;74;p11"/>
            <p:cNvSpPr/>
            <p:nvPr/>
          </p:nvSpPr>
          <p:spPr>
            <a:xfrm>
              <a:off x="0" y="0"/>
              <a:ext cx="1358158" cy="2167467"/>
            </a:xfrm>
            <a:custGeom>
              <a:rect b="b" l="l" r="r" t="t"/>
              <a:pathLst>
                <a:path extrusionOk="0" h="2167467" w="1358158">
                  <a:moveTo>
                    <a:pt x="45039" y="0"/>
                  </a:moveTo>
                  <a:lnTo>
                    <a:pt x="1313118" y="0"/>
                  </a:lnTo>
                  <a:cubicBezTo>
                    <a:pt x="1325064" y="0"/>
                    <a:pt x="1336520" y="4745"/>
                    <a:pt x="1344966" y="13192"/>
                  </a:cubicBezTo>
                  <a:cubicBezTo>
                    <a:pt x="1353413" y="21638"/>
                    <a:pt x="1358158" y="33094"/>
                    <a:pt x="1358158" y="45039"/>
                  </a:cubicBezTo>
                  <a:lnTo>
                    <a:pt x="1358158" y="2122427"/>
                  </a:lnTo>
                  <a:cubicBezTo>
                    <a:pt x="1358158" y="2134372"/>
                    <a:pt x="1353413" y="2145829"/>
                    <a:pt x="1344966" y="2154275"/>
                  </a:cubicBezTo>
                  <a:cubicBezTo>
                    <a:pt x="1336520" y="2162721"/>
                    <a:pt x="1325064" y="2167467"/>
                    <a:pt x="1313118" y="2167467"/>
                  </a:cubicBezTo>
                  <a:lnTo>
                    <a:pt x="45039" y="2167467"/>
                  </a:lnTo>
                  <a:cubicBezTo>
                    <a:pt x="33094" y="2167467"/>
                    <a:pt x="21638" y="2162721"/>
                    <a:pt x="13192" y="2154275"/>
                  </a:cubicBezTo>
                  <a:cubicBezTo>
                    <a:pt x="4745" y="2145829"/>
                    <a:pt x="0" y="2134372"/>
                    <a:pt x="0" y="2122427"/>
                  </a:cubicBezTo>
                  <a:lnTo>
                    <a:pt x="0" y="45039"/>
                  </a:lnTo>
                  <a:cubicBezTo>
                    <a:pt x="0" y="33094"/>
                    <a:pt x="4745" y="21638"/>
                    <a:pt x="13192" y="13192"/>
                  </a:cubicBezTo>
                  <a:cubicBezTo>
                    <a:pt x="21638" y="4745"/>
                    <a:pt x="33094" y="0"/>
                    <a:pt x="45039" y="0"/>
                  </a:cubicBezTo>
                  <a:close/>
                </a:path>
              </a:pathLst>
            </a:custGeom>
            <a:solidFill>
              <a:srgbClr val="2B0D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 txBox="1"/>
            <p:nvPr/>
          </p:nvSpPr>
          <p:spPr>
            <a:xfrm>
              <a:off x="0" y="-9525"/>
              <a:ext cx="1358158" cy="2176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11"/>
          <p:cNvGrpSpPr/>
          <p:nvPr/>
        </p:nvGrpSpPr>
        <p:grpSpPr>
          <a:xfrm>
            <a:off x="12404685" y="992535"/>
            <a:ext cx="5156756" cy="8265765"/>
            <a:chOff x="0" y="-9525"/>
            <a:chExt cx="1358158" cy="2176992"/>
          </a:xfrm>
        </p:grpSpPr>
        <p:sp>
          <p:nvSpPr>
            <p:cNvPr id="77" name="Google Shape;77;p11"/>
            <p:cNvSpPr/>
            <p:nvPr/>
          </p:nvSpPr>
          <p:spPr>
            <a:xfrm>
              <a:off x="0" y="0"/>
              <a:ext cx="1358158" cy="2167467"/>
            </a:xfrm>
            <a:custGeom>
              <a:rect b="b" l="l" r="r" t="t"/>
              <a:pathLst>
                <a:path extrusionOk="0" h="2167467" w="1358158">
                  <a:moveTo>
                    <a:pt x="45039" y="0"/>
                  </a:moveTo>
                  <a:lnTo>
                    <a:pt x="1313118" y="0"/>
                  </a:lnTo>
                  <a:cubicBezTo>
                    <a:pt x="1325064" y="0"/>
                    <a:pt x="1336520" y="4745"/>
                    <a:pt x="1344966" y="13192"/>
                  </a:cubicBezTo>
                  <a:cubicBezTo>
                    <a:pt x="1353413" y="21638"/>
                    <a:pt x="1358158" y="33094"/>
                    <a:pt x="1358158" y="45039"/>
                  </a:cubicBezTo>
                  <a:lnTo>
                    <a:pt x="1358158" y="2122427"/>
                  </a:lnTo>
                  <a:cubicBezTo>
                    <a:pt x="1358158" y="2134372"/>
                    <a:pt x="1353413" y="2145829"/>
                    <a:pt x="1344966" y="2154275"/>
                  </a:cubicBezTo>
                  <a:cubicBezTo>
                    <a:pt x="1336520" y="2162721"/>
                    <a:pt x="1325064" y="2167467"/>
                    <a:pt x="1313118" y="2167467"/>
                  </a:cubicBezTo>
                  <a:lnTo>
                    <a:pt x="45039" y="2167467"/>
                  </a:lnTo>
                  <a:cubicBezTo>
                    <a:pt x="33094" y="2167467"/>
                    <a:pt x="21638" y="2162721"/>
                    <a:pt x="13192" y="2154275"/>
                  </a:cubicBezTo>
                  <a:cubicBezTo>
                    <a:pt x="4745" y="2145829"/>
                    <a:pt x="0" y="2134372"/>
                    <a:pt x="0" y="2122427"/>
                  </a:cubicBezTo>
                  <a:lnTo>
                    <a:pt x="0" y="45039"/>
                  </a:lnTo>
                  <a:cubicBezTo>
                    <a:pt x="0" y="33094"/>
                    <a:pt x="4745" y="21638"/>
                    <a:pt x="13192" y="13192"/>
                  </a:cubicBezTo>
                  <a:cubicBezTo>
                    <a:pt x="21638" y="4745"/>
                    <a:pt x="33094" y="0"/>
                    <a:pt x="45039" y="0"/>
                  </a:cubicBezTo>
                  <a:close/>
                </a:path>
              </a:pathLst>
            </a:custGeom>
            <a:solidFill>
              <a:srgbClr val="DD24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1"/>
            <p:cNvSpPr txBox="1"/>
            <p:nvPr/>
          </p:nvSpPr>
          <p:spPr>
            <a:xfrm>
              <a:off x="0" y="-9525"/>
              <a:ext cx="1358158" cy="2176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9" name="Google Shape;7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4399" y="3870050"/>
            <a:ext cx="5066510" cy="5383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11"/>
          <p:cNvGrpSpPr/>
          <p:nvPr/>
        </p:nvGrpSpPr>
        <p:grpSpPr>
          <a:xfrm>
            <a:off x="733921" y="992535"/>
            <a:ext cx="5156756" cy="8265765"/>
            <a:chOff x="0" y="-9525"/>
            <a:chExt cx="1358158" cy="2176992"/>
          </a:xfrm>
        </p:grpSpPr>
        <p:sp>
          <p:nvSpPr>
            <p:cNvPr id="81" name="Google Shape;81;p11"/>
            <p:cNvSpPr/>
            <p:nvPr/>
          </p:nvSpPr>
          <p:spPr>
            <a:xfrm>
              <a:off x="0" y="0"/>
              <a:ext cx="1358158" cy="2167467"/>
            </a:xfrm>
            <a:custGeom>
              <a:rect b="b" l="l" r="r" t="t"/>
              <a:pathLst>
                <a:path extrusionOk="0" h="2167467" w="1358158">
                  <a:moveTo>
                    <a:pt x="45039" y="0"/>
                  </a:moveTo>
                  <a:lnTo>
                    <a:pt x="1313118" y="0"/>
                  </a:lnTo>
                  <a:cubicBezTo>
                    <a:pt x="1325064" y="0"/>
                    <a:pt x="1336520" y="4745"/>
                    <a:pt x="1344966" y="13192"/>
                  </a:cubicBezTo>
                  <a:cubicBezTo>
                    <a:pt x="1353413" y="21638"/>
                    <a:pt x="1358158" y="33094"/>
                    <a:pt x="1358158" y="45039"/>
                  </a:cubicBezTo>
                  <a:lnTo>
                    <a:pt x="1358158" y="2122427"/>
                  </a:lnTo>
                  <a:cubicBezTo>
                    <a:pt x="1358158" y="2134372"/>
                    <a:pt x="1353413" y="2145829"/>
                    <a:pt x="1344966" y="2154275"/>
                  </a:cubicBezTo>
                  <a:cubicBezTo>
                    <a:pt x="1336520" y="2162721"/>
                    <a:pt x="1325064" y="2167467"/>
                    <a:pt x="1313118" y="2167467"/>
                  </a:cubicBezTo>
                  <a:lnTo>
                    <a:pt x="45039" y="2167467"/>
                  </a:lnTo>
                  <a:cubicBezTo>
                    <a:pt x="33094" y="2167467"/>
                    <a:pt x="21638" y="2162721"/>
                    <a:pt x="13192" y="2154275"/>
                  </a:cubicBezTo>
                  <a:cubicBezTo>
                    <a:pt x="4745" y="2145829"/>
                    <a:pt x="0" y="2134372"/>
                    <a:pt x="0" y="2122427"/>
                  </a:cubicBezTo>
                  <a:lnTo>
                    <a:pt x="0" y="45039"/>
                  </a:lnTo>
                  <a:cubicBezTo>
                    <a:pt x="0" y="33094"/>
                    <a:pt x="4745" y="21638"/>
                    <a:pt x="13192" y="13192"/>
                  </a:cubicBezTo>
                  <a:cubicBezTo>
                    <a:pt x="21638" y="4745"/>
                    <a:pt x="33094" y="0"/>
                    <a:pt x="45039" y="0"/>
                  </a:cubicBezTo>
                  <a:close/>
                </a:path>
              </a:pathLst>
            </a:custGeom>
            <a:solidFill>
              <a:srgbClr val="4484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1"/>
            <p:cNvSpPr txBox="1"/>
            <p:nvPr/>
          </p:nvSpPr>
          <p:spPr>
            <a:xfrm>
              <a:off x="0" y="-9525"/>
              <a:ext cx="1358158" cy="2176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3" name="Google Shape;8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88875" y="3825688"/>
            <a:ext cx="4772576" cy="543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925" y="3805375"/>
            <a:ext cx="5156700" cy="5452800"/>
          </a:xfrm>
          <a:prstGeom prst="roundRect">
            <a:avLst>
              <a:gd fmla="val 3489" name="adj"/>
            </a:avLst>
          </a:prstGeom>
          <a:noFill/>
          <a:ln>
            <a:noFill/>
          </a:ln>
        </p:spPr>
      </p:pic>
      <p:sp>
        <p:nvSpPr>
          <p:cNvPr id="85" name="Google Shape;85;p11"/>
          <p:cNvSpPr txBox="1"/>
          <p:nvPr/>
        </p:nvSpPr>
        <p:spPr>
          <a:xfrm>
            <a:off x="1067492" y="1572553"/>
            <a:ext cx="4489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Demographic One</a:t>
            </a:r>
            <a:endParaRPr/>
          </a:p>
        </p:txBody>
      </p:sp>
      <p:sp>
        <p:nvSpPr>
          <p:cNvPr id="86" name="Google Shape;86;p11"/>
          <p:cNvSpPr txBox="1"/>
          <p:nvPr/>
        </p:nvSpPr>
        <p:spPr>
          <a:xfrm>
            <a:off x="6900523" y="1572553"/>
            <a:ext cx="4489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Demographic Two</a:t>
            </a:r>
            <a:endParaRPr/>
          </a:p>
        </p:txBody>
      </p:sp>
      <p:sp>
        <p:nvSpPr>
          <p:cNvPr id="87" name="Google Shape;87;p11"/>
          <p:cNvSpPr txBox="1"/>
          <p:nvPr/>
        </p:nvSpPr>
        <p:spPr>
          <a:xfrm>
            <a:off x="12733358" y="1572553"/>
            <a:ext cx="4489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Demographic Three</a:t>
            </a:r>
            <a:endParaRPr/>
          </a:p>
        </p:txBody>
      </p:sp>
      <p:sp>
        <p:nvSpPr>
          <p:cNvPr id="88" name="Google Shape;88;p11"/>
          <p:cNvSpPr txBox="1"/>
          <p:nvPr/>
        </p:nvSpPr>
        <p:spPr>
          <a:xfrm>
            <a:off x="1067492" y="2881084"/>
            <a:ext cx="4489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Elaborate on the demographic you want to highlight here.</a:t>
            </a:r>
            <a:endParaRPr/>
          </a:p>
        </p:txBody>
      </p:sp>
      <p:sp>
        <p:nvSpPr>
          <p:cNvPr id="89" name="Google Shape;89;p11"/>
          <p:cNvSpPr txBox="1"/>
          <p:nvPr/>
        </p:nvSpPr>
        <p:spPr>
          <a:xfrm>
            <a:off x="6902874" y="2881084"/>
            <a:ext cx="4489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Elaborate on the demographic you want to highlight here.</a:t>
            </a:r>
            <a:endParaRPr/>
          </a:p>
        </p:txBody>
      </p:sp>
      <p:sp>
        <p:nvSpPr>
          <p:cNvPr id="90" name="Google Shape;90;p11"/>
          <p:cNvSpPr txBox="1"/>
          <p:nvPr/>
        </p:nvSpPr>
        <p:spPr>
          <a:xfrm>
            <a:off x="12733358" y="2881084"/>
            <a:ext cx="4489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Elaborate on the demographic you want to highlight here.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E3CC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12"/>
          <p:cNvCxnSpPr/>
          <p:nvPr/>
        </p:nvCxnSpPr>
        <p:spPr>
          <a:xfrm flipH="1" rot="10800000">
            <a:off x="0" y="5085191"/>
            <a:ext cx="18288000" cy="381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6" name="Google Shape;96;p12"/>
          <p:cNvGrpSpPr/>
          <p:nvPr/>
        </p:nvGrpSpPr>
        <p:grpSpPr>
          <a:xfrm>
            <a:off x="1318171" y="4952425"/>
            <a:ext cx="265531" cy="265531"/>
            <a:chOff x="0" y="0"/>
            <a:chExt cx="812800" cy="812800"/>
          </a:xfrm>
        </p:grpSpPr>
        <p:sp>
          <p:nvSpPr>
            <p:cNvPr id="97" name="Google Shape;97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484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2"/>
          <p:cNvGrpSpPr/>
          <p:nvPr/>
        </p:nvGrpSpPr>
        <p:grpSpPr>
          <a:xfrm>
            <a:off x="8011506" y="4952425"/>
            <a:ext cx="265531" cy="265531"/>
            <a:chOff x="0" y="0"/>
            <a:chExt cx="812800" cy="812800"/>
          </a:xfrm>
        </p:grpSpPr>
        <p:sp>
          <p:nvSpPr>
            <p:cNvPr id="100" name="Google Shape;100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0D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2"/>
          <p:cNvGrpSpPr/>
          <p:nvPr/>
        </p:nvGrpSpPr>
        <p:grpSpPr>
          <a:xfrm>
            <a:off x="1028700" y="934226"/>
            <a:ext cx="6296466" cy="3572843"/>
            <a:chOff x="0" y="-9525"/>
            <a:chExt cx="1658329" cy="940996"/>
          </a:xfrm>
        </p:grpSpPr>
        <p:sp>
          <p:nvSpPr>
            <p:cNvPr id="103" name="Google Shape;103;p12"/>
            <p:cNvSpPr/>
            <p:nvPr/>
          </p:nvSpPr>
          <p:spPr>
            <a:xfrm>
              <a:off x="0" y="0"/>
              <a:ext cx="1658329" cy="931471"/>
            </a:xfrm>
            <a:custGeom>
              <a:rect b="b" l="l" r="r" t="t"/>
              <a:pathLst>
                <a:path extrusionOk="0" h="931471" w="1658329">
                  <a:moveTo>
                    <a:pt x="36887" y="0"/>
                  </a:moveTo>
                  <a:lnTo>
                    <a:pt x="1621442" y="0"/>
                  </a:lnTo>
                  <a:cubicBezTo>
                    <a:pt x="1641814" y="0"/>
                    <a:pt x="1658329" y="16515"/>
                    <a:pt x="1658329" y="36887"/>
                  </a:cubicBezTo>
                  <a:lnTo>
                    <a:pt x="1658329" y="894584"/>
                  </a:lnTo>
                  <a:cubicBezTo>
                    <a:pt x="1658329" y="904367"/>
                    <a:pt x="1654442" y="913749"/>
                    <a:pt x="1647525" y="920667"/>
                  </a:cubicBezTo>
                  <a:cubicBezTo>
                    <a:pt x="1640607" y="927584"/>
                    <a:pt x="1631225" y="931471"/>
                    <a:pt x="1621442" y="931471"/>
                  </a:cubicBezTo>
                  <a:lnTo>
                    <a:pt x="36887" y="931471"/>
                  </a:lnTo>
                  <a:cubicBezTo>
                    <a:pt x="16515" y="931471"/>
                    <a:pt x="0" y="914956"/>
                    <a:pt x="0" y="894584"/>
                  </a:cubicBezTo>
                  <a:lnTo>
                    <a:pt x="0" y="36887"/>
                  </a:lnTo>
                  <a:cubicBezTo>
                    <a:pt x="0" y="27104"/>
                    <a:pt x="3886" y="17722"/>
                    <a:pt x="10804" y="10804"/>
                  </a:cubicBezTo>
                  <a:cubicBezTo>
                    <a:pt x="17722" y="3886"/>
                    <a:pt x="27104" y="0"/>
                    <a:pt x="36887" y="0"/>
                  </a:cubicBezTo>
                  <a:close/>
                </a:path>
              </a:pathLst>
            </a:custGeom>
            <a:solidFill>
              <a:srgbClr val="4484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2"/>
            <p:cNvSpPr txBox="1"/>
            <p:nvPr/>
          </p:nvSpPr>
          <p:spPr>
            <a:xfrm>
              <a:off x="0" y="-9525"/>
              <a:ext cx="1658329" cy="940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2"/>
          <p:cNvGrpSpPr/>
          <p:nvPr/>
        </p:nvGrpSpPr>
        <p:grpSpPr>
          <a:xfrm>
            <a:off x="2197544" y="5685457"/>
            <a:ext cx="6296466" cy="3572843"/>
            <a:chOff x="0" y="-9525"/>
            <a:chExt cx="1658329" cy="940996"/>
          </a:xfrm>
        </p:grpSpPr>
        <p:sp>
          <p:nvSpPr>
            <p:cNvPr id="106" name="Google Shape;106;p12"/>
            <p:cNvSpPr/>
            <p:nvPr/>
          </p:nvSpPr>
          <p:spPr>
            <a:xfrm>
              <a:off x="0" y="0"/>
              <a:ext cx="1658329" cy="931471"/>
            </a:xfrm>
            <a:custGeom>
              <a:rect b="b" l="l" r="r" t="t"/>
              <a:pathLst>
                <a:path extrusionOk="0" h="931471" w="1658329">
                  <a:moveTo>
                    <a:pt x="36887" y="0"/>
                  </a:moveTo>
                  <a:lnTo>
                    <a:pt x="1621442" y="0"/>
                  </a:lnTo>
                  <a:cubicBezTo>
                    <a:pt x="1641814" y="0"/>
                    <a:pt x="1658329" y="16515"/>
                    <a:pt x="1658329" y="36887"/>
                  </a:cubicBezTo>
                  <a:lnTo>
                    <a:pt x="1658329" y="894584"/>
                  </a:lnTo>
                  <a:cubicBezTo>
                    <a:pt x="1658329" y="904367"/>
                    <a:pt x="1654442" y="913749"/>
                    <a:pt x="1647525" y="920667"/>
                  </a:cubicBezTo>
                  <a:cubicBezTo>
                    <a:pt x="1640607" y="927584"/>
                    <a:pt x="1631225" y="931471"/>
                    <a:pt x="1621442" y="931471"/>
                  </a:cubicBezTo>
                  <a:lnTo>
                    <a:pt x="36887" y="931471"/>
                  </a:lnTo>
                  <a:cubicBezTo>
                    <a:pt x="16515" y="931471"/>
                    <a:pt x="0" y="914956"/>
                    <a:pt x="0" y="894584"/>
                  </a:cubicBezTo>
                  <a:lnTo>
                    <a:pt x="0" y="36887"/>
                  </a:lnTo>
                  <a:cubicBezTo>
                    <a:pt x="0" y="27104"/>
                    <a:pt x="3886" y="17722"/>
                    <a:pt x="10804" y="10804"/>
                  </a:cubicBezTo>
                  <a:cubicBezTo>
                    <a:pt x="17722" y="3886"/>
                    <a:pt x="27104" y="0"/>
                    <a:pt x="36887" y="0"/>
                  </a:cubicBezTo>
                  <a:close/>
                </a:path>
              </a:pathLst>
            </a:custGeom>
            <a:solidFill>
              <a:srgbClr val="2B0D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2"/>
            <p:cNvSpPr txBox="1"/>
            <p:nvPr/>
          </p:nvSpPr>
          <p:spPr>
            <a:xfrm>
              <a:off x="0" y="-9525"/>
              <a:ext cx="1658329" cy="940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2"/>
          <p:cNvGrpSpPr/>
          <p:nvPr/>
        </p:nvGrpSpPr>
        <p:grpSpPr>
          <a:xfrm>
            <a:off x="10024764" y="4952425"/>
            <a:ext cx="265531" cy="265531"/>
            <a:chOff x="0" y="0"/>
            <a:chExt cx="812800" cy="812800"/>
          </a:xfrm>
        </p:grpSpPr>
        <p:sp>
          <p:nvSpPr>
            <p:cNvPr id="109" name="Google Shape;10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24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12"/>
          <p:cNvGrpSpPr/>
          <p:nvPr/>
        </p:nvGrpSpPr>
        <p:grpSpPr>
          <a:xfrm>
            <a:off x="16776796" y="4952425"/>
            <a:ext cx="265531" cy="265531"/>
            <a:chOff x="0" y="0"/>
            <a:chExt cx="812800" cy="812800"/>
          </a:xfrm>
        </p:grpSpPr>
        <p:sp>
          <p:nvSpPr>
            <p:cNvPr id="112" name="Google Shape;112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5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12"/>
          <p:cNvGrpSpPr/>
          <p:nvPr/>
        </p:nvGrpSpPr>
        <p:grpSpPr>
          <a:xfrm>
            <a:off x="9735293" y="934226"/>
            <a:ext cx="6296466" cy="3572843"/>
            <a:chOff x="0" y="-9525"/>
            <a:chExt cx="1658329" cy="940996"/>
          </a:xfrm>
        </p:grpSpPr>
        <p:sp>
          <p:nvSpPr>
            <p:cNvPr id="115" name="Google Shape;115;p12"/>
            <p:cNvSpPr/>
            <p:nvPr/>
          </p:nvSpPr>
          <p:spPr>
            <a:xfrm>
              <a:off x="0" y="0"/>
              <a:ext cx="1658329" cy="931471"/>
            </a:xfrm>
            <a:custGeom>
              <a:rect b="b" l="l" r="r" t="t"/>
              <a:pathLst>
                <a:path extrusionOk="0" h="931471" w="1658329">
                  <a:moveTo>
                    <a:pt x="36887" y="0"/>
                  </a:moveTo>
                  <a:lnTo>
                    <a:pt x="1621442" y="0"/>
                  </a:lnTo>
                  <a:cubicBezTo>
                    <a:pt x="1641814" y="0"/>
                    <a:pt x="1658329" y="16515"/>
                    <a:pt x="1658329" y="36887"/>
                  </a:cubicBezTo>
                  <a:lnTo>
                    <a:pt x="1658329" y="894584"/>
                  </a:lnTo>
                  <a:cubicBezTo>
                    <a:pt x="1658329" y="904367"/>
                    <a:pt x="1654442" y="913749"/>
                    <a:pt x="1647525" y="920667"/>
                  </a:cubicBezTo>
                  <a:cubicBezTo>
                    <a:pt x="1640607" y="927584"/>
                    <a:pt x="1631225" y="931471"/>
                    <a:pt x="1621442" y="931471"/>
                  </a:cubicBezTo>
                  <a:lnTo>
                    <a:pt x="36887" y="931471"/>
                  </a:lnTo>
                  <a:cubicBezTo>
                    <a:pt x="16515" y="931471"/>
                    <a:pt x="0" y="914956"/>
                    <a:pt x="0" y="894584"/>
                  </a:cubicBezTo>
                  <a:lnTo>
                    <a:pt x="0" y="36887"/>
                  </a:lnTo>
                  <a:cubicBezTo>
                    <a:pt x="0" y="27104"/>
                    <a:pt x="3886" y="17722"/>
                    <a:pt x="10804" y="10804"/>
                  </a:cubicBezTo>
                  <a:cubicBezTo>
                    <a:pt x="17722" y="3886"/>
                    <a:pt x="27104" y="0"/>
                    <a:pt x="36887" y="0"/>
                  </a:cubicBezTo>
                  <a:close/>
                </a:path>
              </a:pathLst>
            </a:custGeom>
            <a:solidFill>
              <a:srgbClr val="DD24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2"/>
            <p:cNvSpPr txBox="1"/>
            <p:nvPr/>
          </p:nvSpPr>
          <p:spPr>
            <a:xfrm>
              <a:off x="0" y="-9525"/>
              <a:ext cx="1658329" cy="940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12"/>
          <p:cNvGrpSpPr/>
          <p:nvPr/>
        </p:nvGrpSpPr>
        <p:grpSpPr>
          <a:xfrm>
            <a:off x="10962834" y="5685457"/>
            <a:ext cx="6296466" cy="3572843"/>
            <a:chOff x="0" y="-9525"/>
            <a:chExt cx="1658329" cy="940996"/>
          </a:xfrm>
        </p:grpSpPr>
        <p:sp>
          <p:nvSpPr>
            <p:cNvPr id="118" name="Google Shape;118;p12"/>
            <p:cNvSpPr/>
            <p:nvPr/>
          </p:nvSpPr>
          <p:spPr>
            <a:xfrm>
              <a:off x="0" y="0"/>
              <a:ext cx="1658329" cy="931471"/>
            </a:xfrm>
            <a:custGeom>
              <a:rect b="b" l="l" r="r" t="t"/>
              <a:pathLst>
                <a:path extrusionOk="0" h="931471" w="1658329">
                  <a:moveTo>
                    <a:pt x="36887" y="0"/>
                  </a:moveTo>
                  <a:lnTo>
                    <a:pt x="1621442" y="0"/>
                  </a:lnTo>
                  <a:cubicBezTo>
                    <a:pt x="1641814" y="0"/>
                    <a:pt x="1658329" y="16515"/>
                    <a:pt x="1658329" y="36887"/>
                  </a:cubicBezTo>
                  <a:lnTo>
                    <a:pt x="1658329" y="894584"/>
                  </a:lnTo>
                  <a:cubicBezTo>
                    <a:pt x="1658329" y="904367"/>
                    <a:pt x="1654442" y="913749"/>
                    <a:pt x="1647525" y="920667"/>
                  </a:cubicBezTo>
                  <a:cubicBezTo>
                    <a:pt x="1640607" y="927584"/>
                    <a:pt x="1631225" y="931471"/>
                    <a:pt x="1621442" y="931471"/>
                  </a:cubicBezTo>
                  <a:lnTo>
                    <a:pt x="36887" y="931471"/>
                  </a:lnTo>
                  <a:cubicBezTo>
                    <a:pt x="16515" y="931471"/>
                    <a:pt x="0" y="914956"/>
                    <a:pt x="0" y="894584"/>
                  </a:cubicBezTo>
                  <a:lnTo>
                    <a:pt x="0" y="36887"/>
                  </a:lnTo>
                  <a:cubicBezTo>
                    <a:pt x="0" y="27104"/>
                    <a:pt x="3886" y="17722"/>
                    <a:pt x="10804" y="10804"/>
                  </a:cubicBezTo>
                  <a:cubicBezTo>
                    <a:pt x="17722" y="3886"/>
                    <a:pt x="27104" y="0"/>
                    <a:pt x="36887" y="0"/>
                  </a:cubicBezTo>
                  <a:close/>
                </a:path>
              </a:pathLst>
            </a:custGeom>
            <a:solidFill>
              <a:srgbClr val="E85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2"/>
            <p:cNvSpPr txBox="1"/>
            <p:nvPr/>
          </p:nvSpPr>
          <p:spPr>
            <a:xfrm>
              <a:off x="0" y="-9525"/>
              <a:ext cx="1658329" cy="940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0" name="Google Shape;120;p12"/>
          <p:cNvCxnSpPr/>
          <p:nvPr/>
        </p:nvCxnSpPr>
        <p:spPr>
          <a:xfrm rot="10800000">
            <a:off x="1450937" y="4421949"/>
            <a:ext cx="0" cy="701342"/>
          </a:xfrm>
          <a:prstGeom prst="straightConnector1">
            <a:avLst/>
          </a:prstGeom>
          <a:noFill/>
          <a:ln cap="flat" cmpd="sng" w="38100">
            <a:solidFill>
              <a:srgbClr val="4484B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" name="Google Shape;121;p12"/>
          <p:cNvCxnSpPr/>
          <p:nvPr/>
        </p:nvCxnSpPr>
        <p:spPr>
          <a:xfrm rot="10800000">
            <a:off x="8144272" y="5064982"/>
            <a:ext cx="0" cy="701342"/>
          </a:xfrm>
          <a:prstGeom prst="straightConnector1">
            <a:avLst/>
          </a:prstGeom>
          <a:noFill/>
          <a:ln cap="flat" cmpd="sng" w="38100">
            <a:solidFill>
              <a:srgbClr val="2B0D1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" name="Google Shape;122;p12"/>
          <p:cNvCxnSpPr/>
          <p:nvPr/>
        </p:nvCxnSpPr>
        <p:spPr>
          <a:xfrm rot="10800000">
            <a:off x="10157530" y="4421949"/>
            <a:ext cx="0" cy="701342"/>
          </a:xfrm>
          <a:prstGeom prst="straightConnector1">
            <a:avLst/>
          </a:prstGeom>
          <a:noFill/>
          <a:ln cap="flat" cmpd="sng" w="38100">
            <a:solidFill>
              <a:srgbClr val="DD242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" name="Google Shape;123;p12"/>
          <p:cNvCxnSpPr/>
          <p:nvPr/>
        </p:nvCxnSpPr>
        <p:spPr>
          <a:xfrm rot="10800000">
            <a:off x="16909562" y="5064982"/>
            <a:ext cx="0" cy="701342"/>
          </a:xfrm>
          <a:prstGeom prst="straightConnector1">
            <a:avLst/>
          </a:prstGeom>
          <a:noFill/>
          <a:ln cap="flat" cmpd="sng" w="38100">
            <a:solidFill>
              <a:srgbClr val="E85A2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4" name="Google Shape;124;p12"/>
          <p:cNvSpPr txBox="1"/>
          <p:nvPr/>
        </p:nvSpPr>
        <p:spPr>
          <a:xfrm>
            <a:off x="1306176" y="1586205"/>
            <a:ext cx="574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Select Customer</a:t>
            </a:r>
            <a:endParaRPr/>
          </a:p>
        </p:txBody>
      </p:sp>
      <p:sp>
        <p:nvSpPr>
          <p:cNvPr id="125" name="Google Shape;125;p12"/>
          <p:cNvSpPr txBox="1"/>
          <p:nvPr/>
        </p:nvSpPr>
        <p:spPr>
          <a:xfrm>
            <a:off x="1306176" y="2119605"/>
            <a:ext cx="5741514" cy="1581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Select customer with pain point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Acquire customer information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Get customer approval to participate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Add main points here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Add main points here</a:t>
            </a:r>
            <a:endParaRPr/>
          </a:p>
        </p:txBody>
      </p:sp>
      <p:sp>
        <p:nvSpPr>
          <p:cNvPr id="126" name="Google Shape;126;p12"/>
          <p:cNvSpPr txBox="1"/>
          <p:nvPr/>
        </p:nvSpPr>
        <p:spPr>
          <a:xfrm>
            <a:off x="10012769" y="1586205"/>
            <a:ext cx="574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Publish </a:t>
            </a:r>
            <a:endParaRPr/>
          </a:p>
        </p:txBody>
      </p:sp>
      <p:sp>
        <p:nvSpPr>
          <p:cNvPr id="127" name="Google Shape;127;p12"/>
          <p:cNvSpPr txBox="1"/>
          <p:nvPr/>
        </p:nvSpPr>
        <p:spPr>
          <a:xfrm>
            <a:off x="10012769" y="2119605"/>
            <a:ext cx="5741514" cy="1581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Publish the story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Give relevant information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Add main points here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Add main points here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Add main points here</a:t>
            </a:r>
            <a:endParaRPr/>
          </a:p>
        </p:txBody>
      </p:sp>
      <p:sp>
        <p:nvSpPr>
          <p:cNvPr id="128" name="Google Shape;128;p12"/>
          <p:cNvSpPr txBox="1"/>
          <p:nvPr/>
        </p:nvSpPr>
        <p:spPr>
          <a:xfrm>
            <a:off x="2475020" y="6296955"/>
            <a:ext cx="5741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Customer Interview</a:t>
            </a:r>
            <a:endParaRPr/>
          </a:p>
        </p:txBody>
      </p:sp>
      <p:sp>
        <p:nvSpPr>
          <p:cNvPr id="129" name="Google Shape;129;p12"/>
          <p:cNvSpPr txBox="1"/>
          <p:nvPr/>
        </p:nvSpPr>
        <p:spPr>
          <a:xfrm>
            <a:off x="2475020" y="7416142"/>
            <a:ext cx="5741514" cy="1266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Collect customer details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Gather relevant information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Add main points here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Add main points here</a:t>
            </a:r>
            <a:endParaRPr/>
          </a:p>
        </p:txBody>
      </p:sp>
      <p:sp>
        <p:nvSpPr>
          <p:cNvPr id="130" name="Google Shape;130;p12"/>
          <p:cNvSpPr txBox="1"/>
          <p:nvPr/>
        </p:nvSpPr>
        <p:spPr>
          <a:xfrm>
            <a:off x="11240310" y="6432686"/>
            <a:ext cx="574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Promote</a:t>
            </a:r>
            <a:endParaRPr/>
          </a:p>
        </p:txBody>
      </p:sp>
      <p:sp>
        <p:nvSpPr>
          <p:cNvPr id="131" name="Google Shape;131;p12"/>
          <p:cNvSpPr txBox="1"/>
          <p:nvPr/>
        </p:nvSpPr>
        <p:spPr>
          <a:xfrm>
            <a:off x="11240310" y="6966086"/>
            <a:ext cx="5741514" cy="1581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Promote the success stories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Use relevant media outlets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Add main points here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Add main points here</a:t>
            </a:r>
            <a:endParaRPr/>
          </a:p>
          <a:p>
            <a:pPr indent="-226695" lvl="1" marL="45339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E3C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Add main points here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B0D14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133" y="4402125"/>
            <a:ext cx="18344264" cy="58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"/>
          <p:cNvSpPr txBox="1"/>
          <p:nvPr/>
        </p:nvSpPr>
        <p:spPr>
          <a:xfrm>
            <a:off x="1028700" y="1360623"/>
            <a:ext cx="16230600" cy="28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Situation and Challenges</a:t>
            </a:r>
            <a:endParaRPr/>
          </a:p>
        </p:txBody>
      </p:sp>
      <p:pic>
        <p:nvPicPr>
          <p:cNvPr id="138" name="Google Shape;13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0050" y="2865642"/>
            <a:ext cx="14567900" cy="6316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3"/>
          <p:cNvSpPr txBox="1"/>
          <p:nvPr/>
        </p:nvSpPr>
        <p:spPr>
          <a:xfrm>
            <a:off x="6215609" y="811598"/>
            <a:ext cx="5856782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Part Two: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B0D14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04838" y="2233516"/>
            <a:ext cx="19488150" cy="864879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4"/>
          <p:cNvSpPr txBox="1"/>
          <p:nvPr/>
        </p:nvSpPr>
        <p:spPr>
          <a:xfrm>
            <a:off x="1028700" y="1028700"/>
            <a:ext cx="16230600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Success Story Statistics</a:t>
            </a:r>
            <a:endParaRPr/>
          </a:p>
        </p:txBody>
      </p:sp>
      <p:sp>
        <p:nvSpPr>
          <p:cNvPr id="146" name="Google Shape;146;p14"/>
          <p:cNvSpPr txBox="1"/>
          <p:nvPr/>
        </p:nvSpPr>
        <p:spPr>
          <a:xfrm>
            <a:off x="1028700" y="2381153"/>
            <a:ext cx="16230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E9E3CC"/>
                </a:solidFill>
                <a:latin typeface="Corben"/>
                <a:ea typeface="Corben"/>
                <a:cs typeface="Corben"/>
                <a:sym typeface="Corben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old Illustrated Customer Success Storie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