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Arimo"/>
      <p:regular r:id="rId26"/>
      <p:bold r:id="rId27"/>
      <p:italic r:id="rId28"/>
      <p:boldItalic r:id="rId29"/>
    </p:embeddedFont>
    <p:embeddedFont>
      <p:font typeface="Bebas Neue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regular.fntdata"/><Relationship Id="rId25" Type="http://schemas.openxmlformats.org/officeDocument/2006/relationships/slide" Target="slides/slide20.xml"/><Relationship Id="rId28" Type="http://schemas.openxmlformats.org/officeDocument/2006/relationships/font" Target="fonts/Arimo-italic.fntdata"/><Relationship Id="rId27" Type="http://schemas.openxmlformats.org/officeDocument/2006/relationships/font" Target="fonts/Arim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m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BebasNeu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/>
          <p:nvPr>
            <p:ph type="ctrTitle"/>
          </p:nvPr>
        </p:nvSpPr>
        <p:spPr>
          <a:xfrm>
            <a:off x="1052775" y="1261150"/>
            <a:ext cx="166059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1" type="subTitle"/>
          </p:nvPr>
        </p:nvSpPr>
        <p:spPr>
          <a:xfrm>
            <a:off x="5200325" y="6721475"/>
            <a:ext cx="7958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0B0B0B"/>
              </a:buClr>
              <a:buSzPts val="3200"/>
              <a:buNone/>
              <a:defRPr>
                <a:solidFill>
                  <a:srgbClr val="0B0B0B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/>
          <p:nvPr>
            <p:ph type="title"/>
          </p:nvPr>
        </p:nvSpPr>
        <p:spPr>
          <a:xfrm>
            <a:off x="1158125" y="575950"/>
            <a:ext cx="16828500" cy="23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222000" y="42570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/>
          <p:nvPr>
            <p:ph type="title"/>
          </p:nvPr>
        </p:nvSpPr>
        <p:spPr>
          <a:xfrm>
            <a:off x="1434748" y="1403025"/>
            <a:ext cx="162819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alibri"/>
              <a:buNone/>
              <a:defRPr sz="10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57" name="Google Shape;57;p5"/>
          <p:cNvSpPr txBox="1"/>
          <p:nvPr>
            <p:ph idx="1" type="body"/>
          </p:nvPr>
        </p:nvSpPr>
        <p:spPr>
          <a:xfrm>
            <a:off x="1434738" y="666006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5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5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500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idx="1" type="body"/>
          </p:nvPr>
        </p:nvSpPr>
        <p:spPr>
          <a:xfrm>
            <a:off x="2649450" y="4198075"/>
            <a:ext cx="5991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1pPr>
            <a:lvl2pPr indent="-38735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2pPr>
            <a:lvl3pPr indent="-38735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3pPr>
            <a:lvl4pPr indent="-38735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4pPr>
            <a:lvl5pPr indent="-38735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/>
            </a:lvl5pPr>
            <a:lvl6pPr indent="-38735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6pPr>
            <a:lvl7pPr indent="-38735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indent="-38735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8pPr>
            <a:lvl9pPr indent="-38735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2" type="body"/>
          </p:nvPr>
        </p:nvSpPr>
        <p:spPr>
          <a:xfrm>
            <a:off x="10604501" y="4041675"/>
            <a:ext cx="5890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1pPr>
            <a:lvl2pPr indent="-38735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2pPr>
            <a:lvl3pPr indent="-38735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3pPr>
            <a:lvl4pPr indent="-38735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4pPr>
            <a:lvl5pPr indent="-38735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/>
            </a:lvl5pPr>
            <a:lvl6pPr indent="-38735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6pPr>
            <a:lvl7pPr indent="-38735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indent="-38735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8pPr>
            <a:lvl9pPr indent="-38735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type="title"/>
          </p:nvPr>
        </p:nvSpPr>
        <p:spPr>
          <a:xfrm>
            <a:off x="1434748" y="1403025"/>
            <a:ext cx="162819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alibri"/>
              <a:buNone/>
              <a:defRPr sz="10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idx="1" type="body"/>
          </p:nvPr>
        </p:nvSpPr>
        <p:spPr>
          <a:xfrm>
            <a:off x="2785675" y="4920375"/>
            <a:ext cx="6362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1pPr>
            <a:lvl2pPr indent="-3873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2pPr>
            <a:lvl3pPr indent="-38735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3pPr>
            <a:lvl4pPr indent="-38735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4pPr>
            <a:lvl5pPr indent="-38735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/>
            </a:lvl5pPr>
            <a:lvl6pPr indent="-38735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6pPr>
            <a:lvl7pPr indent="-38735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indent="-38735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8pPr>
            <a:lvl9pPr indent="-38735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2" type="body"/>
          </p:nvPr>
        </p:nvSpPr>
        <p:spPr>
          <a:xfrm>
            <a:off x="9380333" y="4920375"/>
            <a:ext cx="6364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1pPr>
            <a:lvl2pPr indent="-3873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2pPr>
            <a:lvl3pPr indent="-38735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3pPr>
            <a:lvl4pPr indent="-38735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4pPr>
            <a:lvl5pPr indent="-38735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/>
            </a:lvl5pPr>
            <a:lvl6pPr indent="-38735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6pPr>
            <a:lvl7pPr indent="-38735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indent="-38735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8pPr>
            <a:lvl9pPr indent="-38735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type="title"/>
          </p:nvPr>
        </p:nvSpPr>
        <p:spPr>
          <a:xfrm>
            <a:off x="1434748" y="1403025"/>
            <a:ext cx="162819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Calibri"/>
              <a:buNone/>
              <a:defRPr sz="10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3060375" y="3288100"/>
            <a:ext cx="12705900" cy="23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type="title"/>
          </p:nvPr>
        </p:nvSpPr>
        <p:spPr>
          <a:xfrm>
            <a:off x="1659925" y="2789275"/>
            <a:ext cx="126843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8009551" y="4484575"/>
            <a:ext cx="8481300" cy="4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1pPr>
            <a:lvl2pPr indent="-38735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2pPr>
            <a:lvl3pPr indent="-38735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3pPr>
            <a:lvl4pPr indent="-38735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4pPr>
            <a:lvl5pPr indent="-38735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/>
            </a:lvl5pPr>
            <a:lvl6pPr indent="-38735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6pPr>
            <a:lvl7pPr indent="-38735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indent="-38735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8pPr>
            <a:lvl9pPr indent="-38735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2" type="body"/>
          </p:nvPr>
        </p:nvSpPr>
        <p:spPr>
          <a:xfrm>
            <a:off x="1608775" y="4596725"/>
            <a:ext cx="6489600" cy="4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1833175" y="440275"/>
            <a:ext cx="15882000" cy="42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2pPr>
            <a:lvl3pPr lvl="2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3pPr>
            <a:lvl4pPr lvl="3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4pPr>
            <a:lvl5pPr lvl="4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5pPr>
            <a:lvl6pPr lvl="5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6pPr>
            <a:lvl7pPr lvl="6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7pPr>
            <a:lvl8pPr lvl="7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8pPr>
            <a:lvl9pPr lvl="8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9pPr>
          </a:lstStyle>
          <a:p/>
        </p:txBody>
      </p:sp>
      <p:sp>
        <p:nvSpPr>
          <p:cNvPr id="74" name="Google Shape;74;p10"/>
          <p:cNvSpPr/>
          <p:nvPr>
            <p:ph idx="2" type="pic"/>
          </p:nvPr>
        </p:nvSpPr>
        <p:spPr>
          <a:xfrm>
            <a:off x="1906738" y="476235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9779438" y="4644163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58125" y="575950"/>
            <a:ext cx="16828500" cy="23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00"/>
              <a:buFont typeface="Bebas Neue"/>
              <a:buNone/>
              <a:defRPr i="0" sz="12500" u="none" cap="none" strike="noStrik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15975" y="37995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Bebas Neue"/>
              <a:buChar char="•"/>
              <a:defRPr i="0" sz="2500" u="none" cap="none" strike="noStrik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3873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Bebas Neue"/>
              <a:buChar char="–"/>
              <a:defRPr i="0" sz="2500" u="none" cap="none" strike="noStrik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-3873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Bebas Neue"/>
              <a:buChar char="•"/>
              <a:defRPr i="0" sz="2500" u="none" cap="none" strike="noStrik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-3873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Bebas Neue"/>
              <a:buChar char="–"/>
              <a:defRPr i="0" sz="2500" u="none" cap="none" strike="noStrik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-3873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Bebas Neue"/>
              <a:buChar char="»"/>
              <a:defRPr i="0" sz="2500" u="none" cap="none" strike="noStrik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-3873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Bebas Neue"/>
              <a:buChar char="•"/>
              <a:defRPr i="0" sz="2500" u="none" cap="none" strike="noStrik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-3873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Bebas Neue"/>
              <a:buChar char="•"/>
              <a:defRPr i="0" sz="2500" u="none" cap="none" strike="noStrik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-3873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Bebas Neue"/>
              <a:buChar char="•"/>
              <a:defRPr i="0" sz="2500" u="none" cap="none" strike="noStrik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-3873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Bebas Neue"/>
              <a:buChar char="•"/>
              <a:defRPr i="0" sz="2500" u="none" cap="none" strike="noStrik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141631" y="225"/>
            <a:ext cx="887069" cy="10286775"/>
            <a:chOff x="0" y="118"/>
            <a:chExt cx="1182759" cy="13715700"/>
          </a:xfrm>
        </p:grpSpPr>
        <p:cxnSp>
          <p:nvCxnSpPr>
            <p:cNvPr id="9" name="Google Shape;9;p1"/>
            <p:cNvCxnSpPr/>
            <p:nvPr/>
          </p:nvCxnSpPr>
          <p:spPr>
            <a:xfrm rot="10800000">
              <a:off x="1154859" y="118"/>
              <a:ext cx="27900" cy="137157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" name="Google Shape;10;p1"/>
            <p:cNvGrpSpPr/>
            <p:nvPr/>
          </p:nvGrpSpPr>
          <p:grpSpPr>
            <a:xfrm>
              <a:off x="111185" y="36992"/>
              <a:ext cx="789750" cy="305275"/>
              <a:chOff x="0" y="-47625"/>
              <a:chExt cx="156000" cy="60300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0" y="0"/>
                <a:ext cx="155987" cy="12543"/>
              </a:xfrm>
              <a:custGeom>
                <a:rect b="b" l="l" r="r" t="t"/>
                <a:pathLst>
                  <a:path extrusionOk="0" h="12543" w="155987">
                    <a:moveTo>
                      <a:pt x="0" y="0"/>
                    </a:moveTo>
                    <a:lnTo>
                      <a:pt x="155987" y="0"/>
                    </a:lnTo>
                    <a:lnTo>
                      <a:pt x="155987" y="12543"/>
                    </a:lnTo>
                    <a:lnTo>
                      <a:pt x="0" y="12543"/>
                    </a:lnTo>
                    <a:close/>
                  </a:path>
                </a:pathLst>
              </a:custGeom>
              <a:gradFill>
                <a:gsLst>
                  <a:gs pos="0">
                    <a:srgbClr val="0B0B0B"/>
                  </a:gs>
                  <a:gs pos="100000">
                    <a:srgbClr val="3B3B3B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2" name="Google Shape;12;p1"/>
              <p:cNvSpPr txBox="1"/>
              <p:nvPr/>
            </p:nvSpPr>
            <p:spPr>
              <a:xfrm>
                <a:off x="0" y="-47625"/>
                <a:ext cx="156000" cy="6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;p1"/>
            <p:cNvGrpSpPr/>
            <p:nvPr/>
          </p:nvGrpSpPr>
          <p:grpSpPr>
            <a:xfrm>
              <a:off x="111185" y="178024"/>
              <a:ext cx="789750" cy="305275"/>
              <a:chOff x="0" y="-47625"/>
              <a:chExt cx="156000" cy="60300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0" y="0"/>
                <a:ext cx="155987" cy="12543"/>
              </a:xfrm>
              <a:custGeom>
                <a:rect b="b" l="l" r="r" t="t"/>
                <a:pathLst>
                  <a:path extrusionOk="0" h="12543" w="155987">
                    <a:moveTo>
                      <a:pt x="0" y="0"/>
                    </a:moveTo>
                    <a:lnTo>
                      <a:pt x="155987" y="0"/>
                    </a:lnTo>
                    <a:lnTo>
                      <a:pt x="155987" y="12543"/>
                    </a:lnTo>
                    <a:lnTo>
                      <a:pt x="0" y="1254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</p:sp>
          <p:sp>
            <p:nvSpPr>
              <p:cNvPr id="15" name="Google Shape;15;p1"/>
              <p:cNvSpPr txBox="1"/>
              <p:nvPr/>
            </p:nvSpPr>
            <p:spPr>
              <a:xfrm>
                <a:off x="0" y="-47625"/>
                <a:ext cx="156000" cy="6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1"/>
            <p:cNvGrpSpPr/>
            <p:nvPr/>
          </p:nvGrpSpPr>
          <p:grpSpPr>
            <a:xfrm>
              <a:off x="111185" y="319057"/>
              <a:ext cx="789750" cy="305275"/>
              <a:chOff x="0" y="-47625"/>
              <a:chExt cx="156000" cy="60300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0" y="0"/>
                <a:ext cx="155987" cy="12543"/>
              </a:xfrm>
              <a:custGeom>
                <a:rect b="b" l="l" r="r" t="t"/>
                <a:pathLst>
                  <a:path extrusionOk="0" h="12543" w="155987">
                    <a:moveTo>
                      <a:pt x="0" y="0"/>
                    </a:moveTo>
                    <a:lnTo>
                      <a:pt x="155987" y="0"/>
                    </a:lnTo>
                    <a:lnTo>
                      <a:pt x="155987" y="12543"/>
                    </a:lnTo>
                    <a:lnTo>
                      <a:pt x="0" y="125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" name="Google Shape;18;p1"/>
              <p:cNvSpPr txBox="1"/>
              <p:nvPr/>
            </p:nvSpPr>
            <p:spPr>
              <a:xfrm>
                <a:off x="0" y="-47625"/>
                <a:ext cx="156000" cy="6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19;p1"/>
            <p:cNvSpPr/>
            <p:nvPr/>
          </p:nvSpPr>
          <p:spPr>
            <a:xfrm>
              <a:off x="27796" y="10374296"/>
              <a:ext cx="845278" cy="451840"/>
            </a:xfrm>
            <a:custGeom>
              <a:rect b="b" l="l" r="r" t="t"/>
              <a:pathLst>
                <a:path extrusionOk="0" h="451840" w="845278">
                  <a:moveTo>
                    <a:pt x="0" y="0"/>
                  </a:moveTo>
                  <a:lnTo>
                    <a:pt x="845279" y="0"/>
                  </a:lnTo>
                  <a:lnTo>
                    <a:pt x="845279" y="451839"/>
                  </a:lnTo>
                  <a:lnTo>
                    <a:pt x="0" y="4518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" name="Google Shape;20;p1"/>
            <p:cNvSpPr/>
            <p:nvPr/>
          </p:nvSpPr>
          <p:spPr>
            <a:xfrm rot="10800000">
              <a:off x="0" y="3606010"/>
              <a:ext cx="900871" cy="481557"/>
            </a:xfrm>
            <a:custGeom>
              <a:rect b="b" l="l" r="r" t="t"/>
              <a:pathLst>
                <a:path extrusionOk="0" h="481557" w="900871">
                  <a:moveTo>
                    <a:pt x="0" y="0"/>
                  </a:moveTo>
                  <a:lnTo>
                    <a:pt x="900871" y="0"/>
                  </a:lnTo>
                  <a:lnTo>
                    <a:pt x="900871" y="481557"/>
                  </a:lnTo>
                  <a:lnTo>
                    <a:pt x="0" y="4815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1" name="Google Shape;21;p1"/>
          <p:cNvGrpSpPr/>
          <p:nvPr/>
        </p:nvGrpSpPr>
        <p:grpSpPr>
          <a:xfrm>
            <a:off x="14633927" y="634857"/>
            <a:ext cx="2938702" cy="8899037"/>
            <a:chOff x="0" y="-9525"/>
            <a:chExt cx="3918270" cy="11865383"/>
          </a:xfrm>
        </p:grpSpPr>
        <p:grpSp>
          <p:nvGrpSpPr>
            <p:cNvPr id="22" name="Google Shape;22;p1"/>
            <p:cNvGrpSpPr/>
            <p:nvPr/>
          </p:nvGrpSpPr>
          <p:grpSpPr>
            <a:xfrm>
              <a:off x="2863785" y="2791938"/>
              <a:ext cx="1054485" cy="1175912"/>
              <a:chOff x="0" y="-47625"/>
              <a:chExt cx="163834" cy="182700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0" y="0"/>
                <a:ext cx="163834" cy="135002"/>
              </a:xfrm>
              <a:custGeom>
                <a:rect b="b" l="l" r="r" t="t"/>
                <a:pathLst>
                  <a:path extrusionOk="0" h="135002" w="163834">
                    <a:moveTo>
                      <a:pt x="67501" y="0"/>
                    </a:moveTo>
                    <a:lnTo>
                      <a:pt x="96333" y="0"/>
                    </a:lnTo>
                    <a:cubicBezTo>
                      <a:pt x="133613" y="0"/>
                      <a:pt x="163834" y="30221"/>
                      <a:pt x="163834" y="67501"/>
                    </a:cubicBezTo>
                    <a:lnTo>
                      <a:pt x="163834" y="67501"/>
                    </a:lnTo>
                    <a:cubicBezTo>
                      <a:pt x="163834" y="104781"/>
                      <a:pt x="133613" y="135002"/>
                      <a:pt x="96333" y="135002"/>
                    </a:cubicBezTo>
                    <a:lnTo>
                      <a:pt x="67501" y="135002"/>
                    </a:lnTo>
                    <a:cubicBezTo>
                      <a:pt x="30221" y="135002"/>
                      <a:pt x="0" y="104781"/>
                      <a:pt x="0" y="67501"/>
                    </a:cubicBezTo>
                    <a:lnTo>
                      <a:pt x="0" y="67501"/>
                    </a:lnTo>
                    <a:cubicBezTo>
                      <a:pt x="0" y="30221"/>
                      <a:pt x="30221" y="0"/>
                      <a:pt x="675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0B0B0B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1"/>
              <p:cNvSpPr txBox="1"/>
              <p:nvPr/>
            </p:nvSpPr>
            <p:spPr>
              <a:xfrm>
                <a:off x="0" y="-47625"/>
                <a:ext cx="163800" cy="18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2976321" y="3992976"/>
              <a:ext cx="829410" cy="924919"/>
              <a:chOff x="0" y="-47625"/>
              <a:chExt cx="163834" cy="182700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0" y="0"/>
                <a:ext cx="163834" cy="135002"/>
              </a:xfrm>
              <a:custGeom>
                <a:rect b="b" l="l" r="r" t="t"/>
                <a:pathLst>
                  <a:path extrusionOk="0" h="135002" w="163834">
                    <a:moveTo>
                      <a:pt x="67501" y="0"/>
                    </a:moveTo>
                    <a:lnTo>
                      <a:pt x="96333" y="0"/>
                    </a:lnTo>
                    <a:cubicBezTo>
                      <a:pt x="133613" y="0"/>
                      <a:pt x="163834" y="30221"/>
                      <a:pt x="163834" y="67501"/>
                    </a:cubicBezTo>
                    <a:lnTo>
                      <a:pt x="163834" y="67501"/>
                    </a:lnTo>
                    <a:cubicBezTo>
                      <a:pt x="163834" y="104781"/>
                      <a:pt x="133613" y="135002"/>
                      <a:pt x="96333" y="135002"/>
                    </a:cubicBezTo>
                    <a:lnTo>
                      <a:pt x="67501" y="135002"/>
                    </a:lnTo>
                    <a:cubicBezTo>
                      <a:pt x="30221" y="135002"/>
                      <a:pt x="0" y="104781"/>
                      <a:pt x="0" y="67501"/>
                    </a:cubicBezTo>
                    <a:lnTo>
                      <a:pt x="0" y="67501"/>
                    </a:lnTo>
                    <a:cubicBezTo>
                      <a:pt x="0" y="30221"/>
                      <a:pt x="30221" y="0"/>
                      <a:pt x="675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000000">
                    <a:alpha val="28240"/>
                  </a:srgbClr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1"/>
              <p:cNvSpPr txBox="1"/>
              <p:nvPr/>
            </p:nvSpPr>
            <p:spPr>
              <a:xfrm>
                <a:off x="0" y="-47625"/>
                <a:ext cx="163800" cy="18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1"/>
            <p:cNvGrpSpPr/>
            <p:nvPr/>
          </p:nvGrpSpPr>
          <p:grpSpPr>
            <a:xfrm>
              <a:off x="2976321" y="4941728"/>
              <a:ext cx="829410" cy="924919"/>
              <a:chOff x="0" y="-47625"/>
              <a:chExt cx="163834" cy="182700"/>
            </a:xfrm>
          </p:grpSpPr>
          <p:sp>
            <p:nvSpPr>
              <p:cNvPr id="29" name="Google Shape;29;p1"/>
              <p:cNvSpPr/>
              <p:nvPr/>
            </p:nvSpPr>
            <p:spPr>
              <a:xfrm>
                <a:off x="0" y="0"/>
                <a:ext cx="163834" cy="135002"/>
              </a:xfrm>
              <a:custGeom>
                <a:rect b="b" l="l" r="r" t="t"/>
                <a:pathLst>
                  <a:path extrusionOk="0" h="135002" w="163834">
                    <a:moveTo>
                      <a:pt x="67501" y="0"/>
                    </a:moveTo>
                    <a:lnTo>
                      <a:pt x="96333" y="0"/>
                    </a:lnTo>
                    <a:cubicBezTo>
                      <a:pt x="133613" y="0"/>
                      <a:pt x="163834" y="30221"/>
                      <a:pt x="163834" y="67501"/>
                    </a:cubicBezTo>
                    <a:lnTo>
                      <a:pt x="163834" y="67501"/>
                    </a:lnTo>
                    <a:cubicBezTo>
                      <a:pt x="163834" y="104781"/>
                      <a:pt x="133613" y="135002"/>
                      <a:pt x="96333" y="135002"/>
                    </a:cubicBezTo>
                    <a:lnTo>
                      <a:pt x="67501" y="135002"/>
                    </a:lnTo>
                    <a:cubicBezTo>
                      <a:pt x="30221" y="135002"/>
                      <a:pt x="0" y="104781"/>
                      <a:pt x="0" y="67501"/>
                    </a:cubicBezTo>
                    <a:lnTo>
                      <a:pt x="0" y="67501"/>
                    </a:lnTo>
                    <a:cubicBezTo>
                      <a:pt x="0" y="30221"/>
                      <a:pt x="30221" y="0"/>
                      <a:pt x="675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000000">
                    <a:alpha val="28240"/>
                  </a:srgbClr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"/>
              <p:cNvSpPr txBox="1"/>
              <p:nvPr/>
            </p:nvSpPr>
            <p:spPr>
              <a:xfrm>
                <a:off x="0" y="-47625"/>
                <a:ext cx="163800" cy="18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31;p1"/>
            <p:cNvGrpSpPr/>
            <p:nvPr/>
          </p:nvGrpSpPr>
          <p:grpSpPr>
            <a:xfrm>
              <a:off x="2976321" y="5890480"/>
              <a:ext cx="829410" cy="924919"/>
              <a:chOff x="0" y="-47625"/>
              <a:chExt cx="163834" cy="182700"/>
            </a:xfrm>
          </p:grpSpPr>
          <p:sp>
            <p:nvSpPr>
              <p:cNvPr id="32" name="Google Shape;32;p1"/>
              <p:cNvSpPr/>
              <p:nvPr/>
            </p:nvSpPr>
            <p:spPr>
              <a:xfrm>
                <a:off x="0" y="0"/>
                <a:ext cx="163834" cy="135002"/>
              </a:xfrm>
              <a:custGeom>
                <a:rect b="b" l="l" r="r" t="t"/>
                <a:pathLst>
                  <a:path extrusionOk="0" h="135002" w="163834">
                    <a:moveTo>
                      <a:pt x="67501" y="0"/>
                    </a:moveTo>
                    <a:lnTo>
                      <a:pt x="96333" y="0"/>
                    </a:lnTo>
                    <a:cubicBezTo>
                      <a:pt x="133613" y="0"/>
                      <a:pt x="163834" y="30221"/>
                      <a:pt x="163834" y="67501"/>
                    </a:cubicBezTo>
                    <a:lnTo>
                      <a:pt x="163834" y="67501"/>
                    </a:lnTo>
                    <a:cubicBezTo>
                      <a:pt x="163834" y="104781"/>
                      <a:pt x="133613" y="135002"/>
                      <a:pt x="96333" y="135002"/>
                    </a:cubicBezTo>
                    <a:lnTo>
                      <a:pt x="67501" y="135002"/>
                    </a:lnTo>
                    <a:cubicBezTo>
                      <a:pt x="30221" y="135002"/>
                      <a:pt x="0" y="104781"/>
                      <a:pt x="0" y="67501"/>
                    </a:cubicBezTo>
                    <a:lnTo>
                      <a:pt x="0" y="67501"/>
                    </a:lnTo>
                    <a:cubicBezTo>
                      <a:pt x="0" y="30221"/>
                      <a:pt x="30221" y="0"/>
                      <a:pt x="675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000000">
                    <a:alpha val="28240"/>
                  </a:srgbClr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1"/>
              <p:cNvSpPr txBox="1"/>
              <p:nvPr/>
            </p:nvSpPr>
            <p:spPr>
              <a:xfrm>
                <a:off x="0" y="-47625"/>
                <a:ext cx="163800" cy="18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34;p1"/>
            <p:cNvGrpSpPr/>
            <p:nvPr/>
          </p:nvGrpSpPr>
          <p:grpSpPr>
            <a:xfrm>
              <a:off x="2976321" y="6839233"/>
              <a:ext cx="829410" cy="924919"/>
              <a:chOff x="0" y="-47625"/>
              <a:chExt cx="163834" cy="182700"/>
            </a:xfrm>
          </p:grpSpPr>
          <p:sp>
            <p:nvSpPr>
              <p:cNvPr id="35" name="Google Shape;35;p1"/>
              <p:cNvSpPr/>
              <p:nvPr/>
            </p:nvSpPr>
            <p:spPr>
              <a:xfrm>
                <a:off x="0" y="0"/>
                <a:ext cx="163834" cy="135002"/>
              </a:xfrm>
              <a:custGeom>
                <a:rect b="b" l="l" r="r" t="t"/>
                <a:pathLst>
                  <a:path extrusionOk="0" h="135002" w="163834">
                    <a:moveTo>
                      <a:pt x="67501" y="0"/>
                    </a:moveTo>
                    <a:lnTo>
                      <a:pt x="96333" y="0"/>
                    </a:lnTo>
                    <a:cubicBezTo>
                      <a:pt x="133613" y="0"/>
                      <a:pt x="163834" y="30221"/>
                      <a:pt x="163834" y="67501"/>
                    </a:cubicBezTo>
                    <a:lnTo>
                      <a:pt x="163834" y="67501"/>
                    </a:lnTo>
                    <a:cubicBezTo>
                      <a:pt x="163834" y="104781"/>
                      <a:pt x="133613" y="135002"/>
                      <a:pt x="96333" y="135002"/>
                    </a:cubicBezTo>
                    <a:lnTo>
                      <a:pt x="67501" y="135002"/>
                    </a:lnTo>
                    <a:cubicBezTo>
                      <a:pt x="30221" y="135002"/>
                      <a:pt x="0" y="104781"/>
                      <a:pt x="0" y="67501"/>
                    </a:cubicBezTo>
                    <a:lnTo>
                      <a:pt x="0" y="67501"/>
                    </a:lnTo>
                    <a:cubicBezTo>
                      <a:pt x="0" y="30221"/>
                      <a:pt x="30221" y="0"/>
                      <a:pt x="675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000000">
                    <a:alpha val="28240"/>
                  </a:srgbClr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1"/>
              <p:cNvSpPr txBox="1"/>
              <p:nvPr/>
            </p:nvSpPr>
            <p:spPr>
              <a:xfrm>
                <a:off x="0" y="-47625"/>
                <a:ext cx="163800" cy="18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7;p1"/>
            <p:cNvGrpSpPr/>
            <p:nvPr/>
          </p:nvGrpSpPr>
          <p:grpSpPr>
            <a:xfrm>
              <a:off x="2976321" y="7787985"/>
              <a:ext cx="829410" cy="924919"/>
              <a:chOff x="0" y="-47625"/>
              <a:chExt cx="163834" cy="182700"/>
            </a:xfrm>
          </p:grpSpPr>
          <p:sp>
            <p:nvSpPr>
              <p:cNvPr id="38" name="Google Shape;38;p1"/>
              <p:cNvSpPr/>
              <p:nvPr/>
            </p:nvSpPr>
            <p:spPr>
              <a:xfrm>
                <a:off x="0" y="0"/>
                <a:ext cx="163834" cy="135002"/>
              </a:xfrm>
              <a:custGeom>
                <a:rect b="b" l="l" r="r" t="t"/>
                <a:pathLst>
                  <a:path extrusionOk="0" h="135002" w="163834">
                    <a:moveTo>
                      <a:pt x="67501" y="0"/>
                    </a:moveTo>
                    <a:lnTo>
                      <a:pt x="96333" y="0"/>
                    </a:lnTo>
                    <a:cubicBezTo>
                      <a:pt x="133613" y="0"/>
                      <a:pt x="163834" y="30221"/>
                      <a:pt x="163834" y="67501"/>
                    </a:cubicBezTo>
                    <a:lnTo>
                      <a:pt x="163834" y="67501"/>
                    </a:lnTo>
                    <a:cubicBezTo>
                      <a:pt x="163834" y="104781"/>
                      <a:pt x="133613" y="135002"/>
                      <a:pt x="96333" y="135002"/>
                    </a:cubicBezTo>
                    <a:lnTo>
                      <a:pt x="67501" y="135002"/>
                    </a:lnTo>
                    <a:cubicBezTo>
                      <a:pt x="30221" y="135002"/>
                      <a:pt x="0" y="104781"/>
                      <a:pt x="0" y="67501"/>
                    </a:cubicBezTo>
                    <a:lnTo>
                      <a:pt x="0" y="67501"/>
                    </a:lnTo>
                    <a:cubicBezTo>
                      <a:pt x="0" y="30221"/>
                      <a:pt x="30221" y="0"/>
                      <a:pt x="675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000000">
                    <a:alpha val="28240"/>
                  </a:srgbClr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1"/>
              <p:cNvSpPr txBox="1"/>
              <p:nvPr/>
            </p:nvSpPr>
            <p:spPr>
              <a:xfrm>
                <a:off x="0" y="-47625"/>
                <a:ext cx="163800" cy="18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" name="Google Shape;40;p1"/>
            <p:cNvSpPr txBox="1"/>
            <p:nvPr/>
          </p:nvSpPr>
          <p:spPr>
            <a:xfrm>
              <a:off x="3113146" y="3195392"/>
              <a:ext cx="555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01</a:t>
              </a:r>
              <a:endParaRPr/>
            </a:p>
          </p:txBody>
        </p:sp>
        <p:sp>
          <p:nvSpPr>
            <p:cNvPr id="41" name="Google Shape;41;p1"/>
            <p:cNvSpPr txBox="1"/>
            <p:nvPr/>
          </p:nvSpPr>
          <p:spPr>
            <a:xfrm>
              <a:off x="3172458" y="4357099"/>
              <a:ext cx="437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02</a:t>
              </a:r>
              <a:endParaRPr/>
            </a:p>
          </p:txBody>
        </p:sp>
        <p:sp>
          <p:nvSpPr>
            <p:cNvPr id="42" name="Google Shape;42;p1"/>
            <p:cNvSpPr txBox="1"/>
            <p:nvPr/>
          </p:nvSpPr>
          <p:spPr>
            <a:xfrm>
              <a:off x="3172458" y="5344817"/>
              <a:ext cx="437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03</a:t>
              </a:r>
              <a:endParaRPr/>
            </a:p>
          </p:txBody>
        </p:sp>
        <p:sp>
          <p:nvSpPr>
            <p:cNvPr id="43" name="Google Shape;43;p1"/>
            <p:cNvSpPr txBox="1"/>
            <p:nvPr/>
          </p:nvSpPr>
          <p:spPr>
            <a:xfrm>
              <a:off x="3172458" y="6254604"/>
              <a:ext cx="437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04</a:t>
              </a:r>
              <a:endParaRPr/>
            </a:p>
          </p:txBody>
        </p:sp>
        <p:sp>
          <p:nvSpPr>
            <p:cNvPr id="44" name="Google Shape;44;p1"/>
            <p:cNvSpPr txBox="1"/>
            <p:nvPr/>
          </p:nvSpPr>
          <p:spPr>
            <a:xfrm>
              <a:off x="3172458" y="7203356"/>
              <a:ext cx="437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05</a:t>
              </a:r>
              <a:endParaRPr/>
            </a:p>
          </p:txBody>
        </p:sp>
        <p:sp>
          <p:nvSpPr>
            <p:cNvPr id="45" name="Google Shape;45;p1"/>
            <p:cNvSpPr txBox="1"/>
            <p:nvPr/>
          </p:nvSpPr>
          <p:spPr>
            <a:xfrm>
              <a:off x="3172458" y="8148330"/>
              <a:ext cx="437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06</a:t>
              </a:r>
              <a:endParaRPr/>
            </a:p>
          </p:txBody>
        </p:sp>
        <p:sp>
          <p:nvSpPr>
            <p:cNvPr id="46" name="Google Shape;46;p1"/>
            <p:cNvSpPr txBox="1"/>
            <p:nvPr/>
          </p:nvSpPr>
          <p:spPr>
            <a:xfrm>
              <a:off x="0" y="-9525"/>
              <a:ext cx="3669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 MODERN STYLE</a:t>
              </a:r>
              <a:endParaRPr/>
            </a:p>
          </p:txBody>
        </p:sp>
        <p:sp>
          <p:nvSpPr>
            <p:cNvPr id="47" name="Google Shape;47;p1"/>
            <p:cNvSpPr txBox="1"/>
            <p:nvPr/>
          </p:nvSpPr>
          <p:spPr>
            <a:xfrm>
              <a:off x="0" y="11424758"/>
              <a:ext cx="3669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BEST COMPANY</a:t>
              </a:r>
              <a:endParaRPr/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5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0" Type="http://schemas.openxmlformats.org/officeDocument/2006/relationships/image" Target="../media/image34.png"/><Relationship Id="rId9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30.png"/><Relationship Id="rId7" Type="http://schemas.openxmlformats.org/officeDocument/2006/relationships/image" Target="../media/image37.png"/><Relationship Id="rId8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26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50000">
              <a:srgbClr val="737373">
                <a:alpha val="69803"/>
              </a:srgbClr>
            </a:gs>
            <a:gs pos="100000">
              <a:srgbClr val="494848">
                <a:alpha val="78431"/>
              </a:srgbClr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/>
        </p:nvSpPr>
        <p:spPr>
          <a:xfrm>
            <a:off x="1814415" y="2360554"/>
            <a:ext cx="13764900" cy="4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453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INDUSTRIAL ENGINEERING</a:t>
            </a:r>
            <a:endParaRPr/>
          </a:p>
          <a:p>
            <a:pPr indent="0" lvl="0" marL="0" marR="0" rtl="0" algn="just">
              <a:lnSpc>
                <a:spcPct val="98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453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THESIS DEFENSE</a:t>
            </a:r>
            <a:endParaRPr/>
          </a:p>
        </p:txBody>
      </p:sp>
      <p:sp>
        <p:nvSpPr>
          <p:cNvPr id="81" name="Google Shape;81;p11"/>
          <p:cNvSpPr txBox="1"/>
          <p:nvPr/>
        </p:nvSpPr>
        <p:spPr>
          <a:xfrm>
            <a:off x="1814415" y="1737681"/>
            <a:ext cx="50760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PREMIUM DESIGN</a:t>
            </a:r>
            <a:endParaRPr/>
          </a:p>
        </p:txBody>
      </p:sp>
      <p:sp>
        <p:nvSpPr>
          <p:cNvPr id="82" name="Google Shape;82;p11"/>
          <p:cNvSpPr txBox="1"/>
          <p:nvPr/>
        </p:nvSpPr>
        <p:spPr>
          <a:xfrm>
            <a:off x="1814415" y="7005025"/>
            <a:ext cx="72408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Presenter: [Your Name]</a:t>
            </a:r>
            <a:endParaRPr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Date: [Presentation Date]</a:t>
            </a:r>
            <a:endParaRPr/>
          </a:p>
        </p:txBody>
      </p:sp>
      <p:grpSp>
        <p:nvGrpSpPr>
          <p:cNvPr id="83" name="Google Shape;83;p11"/>
          <p:cNvGrpSpPr/>
          <p:nvPr/>
        </p:nvGrpSpPr>
        <p:grpSpPr>
          <a:xfrm>
            <a:off x="14633927" y="634857"/>
            <a:ext cx="2938700" cy="8897181"/>
            <a:chOff x="0" y="-9525"/>
            <a:chExt cx="3918267" cy="11862908"/>
          </a:xfrm>
        </p:grpSpPr>
        <p:grpSp>
          <p:nvGrpSpPr>
            <p:cNvPr id="84" name="Google Shape;84;p11"/>
            <p:cNvGrpSpPr/>
            <p:nvPr/>
          </p:nvGrpSpPr>
          <p:grpSpPr>
            <a:xfrm>
              <a:off x="2863785" y="2791939"/>
              <a:ext cx="1054482" cy="1175439"/>
              <a:chOff x="0" y="-47625"/>
              <a:chExt cx="163834" cy="182627"/>
            </a:xfrm>
          </p:grpSpPr>
          <p:sp>
            <p:nvSpPr>
              <p:cNvPr id="85" name="Google Shape;85;p11"/>
              <p:cNvSpPr/>
              <p:nvPr/>
            </p:nvSpPr>
            <p:spPr>
              <a:xfrm>
                <a:off x="0" y="0"/>
                <a:ext cx="163834" cy="135002"/>
              </a:xfrm>
              <a:custGeom>
                <a:rect b="b" l="l" r="r" t="t"/>
                <a:pathLst>
                  <a:path extrusionOk="0" h="135002" w="163834">
                    <a:moveTo>
                      <a:pt x="67501" y="0"/>
                    </a:moveTo>
                    <a:lnTo>
                      <a:pt x="96333" y="0"/>
                    </a:lnTo>
                    <a:cubicBezTo>
                      <a:pt x="133613" y="0"/>
                      <a:pt x="163834" y="30221"/>
                      <a:pt x="163834" y="67501"/>
                    </a:cubicBezTo>
                    <a:lnTo>
                      <a:pt x="163834" y="67501"/>
                    </a:lnTo>
                    <a:cubicBezTo>
                      <a:pt x="163834" y="104781"/>
                      <a:pt x="133613" y="135002"/>
                      <a:pt x="96333" y="135002"/>
                    </a:cubicBezTo>
                    <a:lnTo>
                      <a:pt x="67501" y="135002"/>
                    </a:lnTo>
                    <a:cubicBezTo>
                      <a:pt x="30221" y="135002"/>
                      <a:pt x="0" y="104781"/>
                      <a:pt x="0" y="67501"/>
                    </a:cubicBezTo>
                    <a:lnTo>
                      <a:pt x="0" y="67501"/>
                    </a:lnTo>
                    <a:cubicBezTo>
                      <a:pt x="0" y="30221"/>
                      <a:pt x="30221" y="0"/>
                      <a:pt x="675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0B0B0B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1"/>
              <p:cNvSpPr txBox="1"/>
              <p:nvPr/>
            </p:nvSpPr>
            <p:spPr>
              <a:xfrm>
                <a:off x="0" y="-47625"/>
                <a:ext cx="163834" cy="182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11"/>
            <p:cNvGrpSpPr/>
            <p:nvPr/>
          </p:nvGrpSpPr>
          <p:grpSpPr>
            <a:xfrm>
              <a:off x="2976321" y="3992977"/>
              <a:ext cx="829408" cy="924548"/>
              <a:chOff x="0" y="-47625"/>
              <a:chExt cx="163834" cy="182627"/>
            </a:xfrm>
          </p:grpSpPr>
          <p:sp>
            <p:nvSpPr>
              <p:cNvPr id="88" name="Google Shape;88;p11"/>
              <p:cNvSpPr/>
              <p:nvPr/>
            </p:nvSpPr>
            <p:spPr>
              <a:xfrm>
                <a:off x="0" y="0"/>
                <a:ext cx="163834" cy="135002"/>
              </a:xfrm>
              <a:custGeom>
                <a:rect b="b" l="l" r="r" t="t"/>
                <a:pathLst>
                  <a:path extrusionOk="0" h="135002" w="163834">
                    <a:moveTo>
                      <a:pt x="67501" y="0"/>
                    </a:moveTo>
                    <a:lnTo>
                      <a:pt x="96333" y="0"/>
                    </a:lnTo>
                    <a:cubicBezTo>
                      <a:pt x="133613" y="0"/>
                      <a:pt x="163834" y="30221"/>
                      <a:pt x="163834" y="67501"/>
                    </a:cubicBezTo>
                    <a:lnTo>
                      <a:pt x="163834" y="67501"/>
                    </a:lnTo>
                    <a:cubicBezTo>
                      <a:pt x="163834" y="104781"/>
                      <a:pt x="133613" y="135002"/>
                      <a:pt x="96333" y="135002"/>
                    </a:cubicBezTo>
                    <a:lnTo>
                      <a:pt x="67501" y="135002"/>
                    </a:lnTo>
                    <a:cubicBezTo>
                      <a:pt x="30221" y="135002"/>
                      <a:pt x="0" y="104781"/>
                      <a:pt x="0" y="67501"/>
                    </a:cubicBezTo>
                    <a:lnTo>
                      <a:pt x="0" y="67501"/>
                    </a:lnTo>
                    <a:cubicBezTo>
                      <a:pt x="0" y="30221"/>
                      <a:pt x="30221" y="0"/>
                      <a:pt x="675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000000">
                    <a:alpha val="28235"/>
                  </a:srgbClr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1"/>
              <p:cNvSpPr txBox="1"/>
              <p:nvPr/>
            </p:nvSpPr>
            <p:spPr>
              <a:xfrm>
                <a:off x="0" y="-47625"/>
                <a:ext cx="163834" cy="182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90;p11"/>
            <p:cNvGrpSpPr/>
            <p:nvPr/>
          </p:nvGrpSpPr>
          <p:grpSpPr>
            <a:xfrm>
              <a:off x="2976321" y="4941729"/>
              <a:ext cx="829408" cy="924548"/>
              <a:chOff x="0" y="-47625"/>
              <a:chExt cx="163834" cy="182627"/>
            </a:xfrm>
          </p:grpSpPr>
          <p:sp>
            <p:nvSpPr>
              <p:cNvPr id="91" name="Google Shape;91;p11"/>
              <p:cNvSpPr/>
              <p:nvPr/>
            </p:nvSpPr>
            <p:spPr>
              <a:xfrm>
                <a:off x="0" y="0"/>
                <a:ext cx="163834" cy="135002"/>
              </a:xfrm>
              <a:custGeom>
                <a:rect b="b" l="l" r="r" t="t"/>
                <a:pathLst>
                  <a:path extrusionOk="0" h="135002" w="163834">
                    <a:moveTo>
                      <a:pt x="67501" y="0"/>
                    </a:moveTo>
                    <a:lnTo>
                      <a:pt x="96333" y="0"/>
                    </a:lnTo>
                    <a:cubicBezTo>
                      <a:pt x="133613" y="0"/>
                      <a:pt x="163834" y="30221"/>
                      <a:pt x="163834" y="67501"/>
                    </a:cubicBezTo>
                    <a:lnTo>
                      <a:pt x="163834" y="67501"/>
                    </a:lnTo>
                    <a:cubicBezTo>
                      <a:pt x="163834" y="104781"/>
                      <a:pt x="133613" y="135002"/>
                      <a:pt x="96333" y="135002"/>
                    </a:cubicBezTo>
                    <a:lnTo>
                      <a:pt x="67501" y="135002"/>
                    </a:lnTo>
                    <a:cubicBezTo>
                      <a:pt x="30221" y="135002"/>
                      <a:pt x="0" y="104781"/>
                      <a:pt x="0" y="67501"/>
                    </a:cubicBezTo>
                    <a:lnTo>
                      <a:pt x="0" y="67501"/>
                    </a:lnTo>
                    <a:cubicBezTo>
                      <a:pt x="0" y="30221"/>
                      <a:pt x="30221" y="0"/>
                      <a:pt x="675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000000">
                    <a:alpha val="28235"/>
                  </a:srgbClr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1"/>
              <p:cNvSpPr txBox="1"/>
              <p:nvPr/>
            </p:nvSpPr>
            <p:spPr>
              <a:xfrm>
                <a:off x="0" y="-47625"/>
                <a:ext cx="163834" cy="182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Google Shape;93;p11"/>
            <p:cNvGrpSpPr/>
            <p:nvPr/>
          </p:nvGrpSpPr>
          <p:grpSpPr>
            <a:xfrm>
              <a:off x="2976321" y="5890481"/>
              <a:ext cx="829408" cy="924548"/>
              <a:chOff x="0" y="-47625"/>
              <a:chExt cx="163834" cy="182627"/>
            </a:xfrm>
          </p:grpSpPr>
          <p:sp>
            <p:nvSpPr>
              <p:cNvPr id="94" name="Google Shape;94;p11"/>
              <p:cNvSpPr/>
              <p:nvPr/>
            </p:nvSpPr>
            <p:spPr>
              <a:xfrm>
                <a:off x="0" y="0"/>
                <a:ext cx="163834" cy="135002"/>
              </a:xfrm>
              <a:custGeom>
                <a:rect b="b" l="l" r="r" t="t"/>
                <a:pathLst>
                  <a:path extrusionOk="0" h="135002" w="163834">
                    <a:moveTo>
                      <a:pt x="67501" y="0"/>
                    </a:moveTo>
                    <a:lnTo>
                      <a:pt x="96333" y="0"/>
                    </a:lnTo>
                    <a:cubicBezTo>
                      <a:pt x="133613" y="0"/>
                      <a:pt x="163834" y="30221"/>
                      <a:pt x="163834" y="67501"/>
                    </a:cubicBezTo>
                    <a:lnTo>
                      <a:pt x="163834" y="67501"/>
                    </a:lnTo>
                    <a:cubicBezTo>
                      <a:pt x="163834" y="104781"/>
                      <a:pt x="133613" y="135002"/>
                      <a:pt x="96333" y="135002"/>
                    </a:cubicBezTo>
                    <a:lnTo>
                      <a:pt x="67501" y="135002"/>
                    </a:lnTo>
                    <a:cubicBezTo>
                      <a:pt x="30221" y="135002"/>
                      <a:pt x="0" y="104781"/>
                      <a:pt x="0" y="67501"/>
                    </a:cubicBezTo>
                    <a:lnTo>
                      <a:pt x="0" y="67501"/>
                    </a:lnTo>
                    <a:cubicBezTo>
                      <a:pt x="0" y="30221"/>
                      <a:pt x="30221" y="0"/>
                      <a:pt x="675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000000">
                    <a:alpha val="28235"/>
                  </a:srgbClr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1"/>
              <p:cNvSpPr txBox="1"/>
              <p:nvPr/>
            </p:nvSpPr>
            <p:spPr>
              <a:xfrm>
                <a:off x="0" y="-47625"/>
                <a:ext cx="163834" cy="182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11"/>
            <p:cNvGrpSpPr/>
            <p:nvPr/>
          </p:nvGrpSpPr>
          <p:grpSpPr>
            <a:xfrm>
              <a:off x="2976321" y="6839234"/>
              <a:ext cx="829408" cy="924548"/>
              <a:chOff x="0" y="-47625"/>
              <a:chExt cx="163834" cy="182627"/>
            </a:xfrm>
          </p:grpSpPr>
          <p:sp>
            <p:nvSpPr>
              <p:cNvPr id="97" name="Google Shape;97;p11"/>
              <p:cNvSpPr/>
              <p:nvPr/>
            </p:nvSpPr>
            <p:spPr>
              <a:xfrm>
                <a:off x="0" y="0"/>
                <a:ext cx="163834" cy="135002"/>
              </a:xfrm>
              <a:custGeom>
                <a:rect b="b" l="l" r="r" t="t"/>
                <a:pathLst>
                  <a:path extrusionOk="0" h="135002" w="163834">
                    <a:moveTo>
                      <a:pt x="67501" y="0"/>
                    </a:moveTo>
                    <a:lnTo>
                      <a:pt x="96333" y="0"/>
                    </a:lnTo>
                    <a:cubicBezTo>
                      <a:pt x="133613" y="0"/>
                      <a:pt x="163834" y="30221"/>
                      <a:pt x="163834" y="67501"/>
                    </a:cubicBezTo>
                    <a:lnTo>
                      <a:pt x="163834" y="67501"/>
                    </a:lnTo>
                    <a:cubicBezTo>
                      <a:pt x="163834" y="104781"/>
                      <a:pt x="133613" y="135002"/>
                      <a:pt x="96333" y="135002"/>
                    </a:cubicBezTo>
                    <a:lnTo>
                      <a:pt x="67501" y="135002"/>
                    </a:lnTo>
                    <a:cubicBezTo>
                      <a:pt x="30221" y="135002"/>
                      <a:pt x="0" y="104781"/>
                      <a:pt x="0" y="67501"/>
                    </a:cubicBezTo>
                    <a:lnTo>
                      <a:pt x="0" y="67501"/>
                    </a:lnTo>
                    <a:cubicBezTo>
                      <a:pt x="0" y="30221"/>
                      <a:pt x="30221" y="0"/>
                      <a:pt x="675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000000">
                    <a:alpha val="28235"/>
                  </a:srgbClr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1"/>
              <p:cNvSpPr txBox="1"/>
              <p:nvPr/>
            </p:nvSpPr>
            <p:spPr>
              <a:xfrm>
                <a:off x="0" y="-47625"/>
                <a:ext cx="163834" cy="182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11"/>
            <p:cNvGrpSpPr/>
            <p:nvPr/>
          </p:nvGrpSpPr>
          <p:grpSpPr>
            <a:xfrm>
              <a:off x="2976321" y="7787986"/>
              <a:ext cx="829408" cy="924548"/>
              <a:chOff x="0" y="-47625"/>
              <a:chExt cx="163834" cy="182627"/>
            </a:xfrm>
          </p:grpSpPr>
          <p:sp>
            <p:nvSpPr>
              <p:cNvPr id="100" name="Google Shape;100;p11"/>
              <p:cNvSpPr/>
              <p:nvPr/>
            </p:nvSpPr>
            <p:spPr>
              <a:xfrm>
                <a:off x="0" y="0"/>
                <a:ext cx="163834" cy="135002"/>
              </a:xfrm>
              <a:custGeom>
                <a:rect b="b" l="l" r="r" t="t"/>
                <a:pathLst>
                  <a:path extrusionOk="0" h="135002" w="163834">
                    <a:moveTo>
                      <a:pt x="67501" y="0"/>
                    </a:moveTo>
                    <a:lnTo>
                      <a:pt x="96333" y="0"/>
                    </a:lnTo>
                    <a:cubicBezTo>
                      <a:pt x="133613" y="0"/>
                      <a:pt x="163834" y="30221"/>
                      <a:pt x="163834" y="67501"/>
                    </a:cubicBezTo>
                    <a:lnTo>
                      <a:pt x="163834" y="67501"/>
                    </a:lnTo>
                    <a:cubicBezTo>
                      <a:pt x="163834" y="104781"/>
                      <a:pt x="133613" y="135002"/>
                      <a:pt x="96333" y="135002"/>
                    </a:cubicBezTo>
                    <a:lnTo>
                      <a:pt x="67501" y="135002"/>
                    </a:lnTo>
                    <a:cubicBezTo>
                      <a:pt x="30221" y="135002"/>
                      <a:pt x="0" y="104781"/>
                      <a:pt x="0" y="67501"/>
                    </a:cubicBezTo>
                    <a:lnTo>
                      <a:pt x="0" y="67501"/>
                    </a:lnTo>
                    <a:cubicBezTo>
                      <a:pt x="0" y="30221"/>
                      <a:pt x="30221" y="0"/>
                      <a:pt x="675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28575">
                <a:solidFill>
                  <a:srgbClr val="000000">
                    <a:alpha val="28235"/>
                  </a:srgbClr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1"/>
              <p:cNvSpPr txBox="1"/>
              <p:nvPr/>
            </p:nvSpPr>
            <p:spPr>
              <a:xfrm>
                <a:off x="0" y="-47625"/>
                <a:ext cx="163834" cy="1826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" name="Google Shape;102;p11"/>
            <p:cNvSpPr txBox="1"/>
            <p:nvPr/>
          </p:nvSpPr>
          <p:spPr>
            <a:xfrm>
              <a:off x="3113146" y="3195392"/>
              <a:ext cx="555760" cy="556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01</a:t>
              </a:r>
              <a:endParaRPr/>
            </a:p>
          </p:txBody>
        </p:sp>
        <p:sp>
          <p:nvSpPr>
            <p:cNvPr id="103" name="Google Shape;103;p11"/>
            <p:cNvSpPr txBox="1"/>
            <p:nvPr/>
          </p:nvSpPr>
          <p:spPr>
            <a:xfrm>
              <a:off x="3172458" y="4357099"/>
              <a:ext cx="437136" cy="427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02</a:t>
              </a:r>
              <a:endParaRPr/>
            </a:p>
          </p:txBody>
        </p:sp>
        <p:sp>
          <p:nvSpPr>
            <p:cNvPr id="104" name="Google Shape;104;p11"/>
            <p:cNvSpPr txBox="1"/>
            <p:nvPr/>
          </p:nvSpPr>
          <p:spPr>
            <a:xfrm>
              <a:off x="3172458" y="5344817"/>
              <a:ext cx="437136" cy="427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03</a:t>
              </a:r>
              <a:endParaRPr/>
            </a:p>
          </p:txBody>
        </p:sp>
        <p:sp>
          <p:nvSpPr>
            <p:cNvPr id="105" name="Google Shape;105;p11"/>
            <p:cNvSpPr txBox="1"/>
            <p:nvPr/>
          </p:nvSpPr>
          <p:spPr>
            <a:xfrm>
              <a:off x="3172458" y="6254604"/>
              <a:ext cx="437136" cy="427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04</a:t>
              </a:r>
              <a:endParaRPr/>
            </a:p>
          </p:txBody>
        </p:sp>
        <p:sp>
          <p:nvSpPr>
            <p:cNvPr id="106" name="Google Shape;106;p11"/>
            <p:cNvSpPr txBox="1"/>
            <p:nvPr/>
          </p:nvSpPr>
          <p:spPr>
            <a:xfrm>
              <a:off x="3172458" y="7203356"/>
              <a:ext cx="437136" cy="427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05</a:t>
              </a:r>
              <a:endParaRPr/>
            </a:p>
          </p:txBody>
        </p:sp>
        <p:sp>
          <p:nvSpPr>
            <p:cNvPr id="107" name="Google Shape;107;p11"/>
            <p:cNvSpPr txBox="1"/>
            <p:nvPr/>
          </p:nvSpPr>
          <p:spPr>
            <a:xfrm>
              <a:off x="3172458" y="8148330"/>
              <a:ext cx="437136" cy="427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06</a:t>
              </a:r>
              <a:endParaRPr/>
            </a:p>
          </p:txBody>
        </p:sp>
        <p:sp>
          <p:nvSpPr>
            <p:cNvPr id="108" name="Google Shape;108;p11"/>
            <p:cNvSpPr txBox="1"/>
            <p:nvPr/>
          </p:nvSpPr>
          <p:spPr>
            <a:xfrm>
              <a:off x="0" y="-9525"/>
              <a:ext cx="3668905" cy="428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 MODERN STYLE</a:t>
              </a:r>
              <a:endParaRPr/>
            </a:p>
          </p:txBody>
        </p:sp>
        <p:sp>
          <p:nvSpPr>
            <p:cNvPr id="109" name="Google Shape;109;p11"/>
            <p:cNvSpPr txBox="1"/>
            <p:nvPr/>
          </p:nvSpPr>
          <p:spPr>
            <a:xfrm>
              <a:off x="0" y="11424758"/>
              <a:ext cx="3668905" cy="428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00" u="none" cap="none" strike="noStrike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BEST COMPANY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50000">
              <a:srgbClr val="4B4B4B">
                <a:alpha val="48627"/>
              </a:srgbClr>
            </a:gs>
            <a:gs pos="100000">
              <a:srgbClr val="494848">
                <a:alpha val="78431"/>
              </a:srgbClr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0"/>
          <p:cNvGrpSpPr/>
          <p:nvPr/>
        </p:nvGrpSpPr>
        <p:grpSpPr>
          <a:xfrm>
            <a:off x="1676387" y="3024643"/>
            <a:ext cx="4623422" cy="6054758"/>
            <a:chOff x="0" y="-47625"/>
            <a:chExt cx="957782" cy="1254295"/>
          </a:xfrm>
        </p:grpSpPr>
        <p:sp>
          <p:nvSpPr>
            <p:cNvPr id="206" name="Google Shape;206;p20"/>
            <p:cNvSpPr/>
            <p:nvPr/>
          </p:nvSpPr>
          <p:spPr>
            <a:xfrm>
              <a:off x="0" y="0"/>
              <a:ext cx="957782" cy="1206670"/>
            </a:xfrm>
            <a:custGeom>
              <a:rect b="b" l="l" r="r" t="t"/>
              <a:pathLst>
                <a:path extrusionOk="0" h="1206670" w="957782">
                  <a:moveTo>
                    <a:pt x="13396" y="0"/>
                  </a:moveTo>
                  <a:lnTo>
                    <a:pt x="944386" y="0"/>
                  </a:lnTo>
                  <a:cubicBezTo>
                    <a:pt x="947938" y="0"/>
                    <a:pt x="951346" y="1411"/>
                    <a:pt x="953858" y="3924"/>
                  </a:cubicBezTo>
                  <a:cubicBezTo>
                    <a:pt x="956370" y="6436"/>
                    <a:pt x="957782" y="9843"/>
                    <a:pt x="957782" y="13396"/>
                  </a:cubicBezTo>
                  <a:lnTo>
                    <a:pt x="957782" y="1193274"/>
                  </a:lnTo>
                  <a:cubicBezTo>
                    <a:pt x="957782" y="1196827"/>
                    <a:pt x="956370" y="1200235"/>
                    <a:pt x="953858" y="1202747"/>
                  </a:cubicBezTo>
                  <a:cubicBezTo>
                    <a:pt x="951346" y="1205259"/>
                    <a:pt x="947938" y="1206670"/>
                    <a:pt x="944386" y="1206670"/>
                  </a:cubicBezTo>
                  <a:lnTo>
                    <a:pt x="13396" y="1206670"/>
                  </a:lnTo>
                  <a:cubicBezTo>
                    <a:pt x="9843" y="1206670"/>
                    <a:pt x="6436" y="1205259"/>
                    <a:pt x="3924" y="1202747"/>
                  </a:cubicBezTo>
                  <a:cubicBezTo>
                    <a:pt x="1411" y="1200235"/>
                    <a:pt x="0" y="1196827"/>
                    <a:pt x="0" y="1193274"/>
                  </a:cubicBezTo>
                  <a:lnTo>
                    <a:pt x="0" y="13396"/>
                  </a:lnTo>
                  <a:cubicBezTo>
                    <a:pt x="0" y="9843"/>
                    <a:pt x="1411" y="6436"/>
                    <a:pt x="3924" y="3924"/>
                  </a:cubicBezTo>
                  <a:cubicBezTo>
                    <a:pt x="6436" y="1411"/>
                    <a:pt x="9843" y="0"/>
                    <a:pt x="133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0B0B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0"/>
            <p:cNvSpPr txBox="1"/>
            <p:nvPr/>
          </p:nvSpPr>
          <p:spPr>
            <a:xfrm>
              <a:off x="0" y="-47625"/>
              <a:ext cx="957782" cy="1254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20"/>
          <p:cNvGrpSpPr/>
          <p:nvPr/>
        </p:nvGrpSpPr>
        <p:grpSpPr>
          <a:xfrm>
            <a:off x="7469483" y="3024643"/>
            <a:ext cx="4623422" cy="6054758"/>
            <a:chOff x="0" y="-47625"/>
            <a:chExt cx="957782" cy="1254295"/>
          </a:xfrm>
        </p:grpSpPr>
        <p:sp>
          <p:nvSpPr>
            <p:cNvPr id="209" name="Google Shape;209;p20"/>
            <p:cNvSpPr/>
            <p:nvPr/>
          </p:nvSpPr>
          <p:spPr>
            <a:xfrm>
              <a:off x="0" y="0"/>
              <a:ext cx="957782" cy="1206670"/>
            </a:xfrm>
            <a:custGeom>
              <a:rect b="b" l="l" r="r" t="t"/>
              <a:pathLst>
                <a:path extrusionOk="0" h="1206670" w="957782">
                  <a:moveTo>
                    <a:pt x="13396" y="0"/>
                  </a:moveTo>
                  <a:lnTo>
                    <a:pt x="944386" y="0"/>
                  </a:lnTo>
                  <a:cubicBezTo>
                    <a:pt x="947938" y="0"/>
                    <a:pt x="951346" y="1411"/>
                    <a:pt x="953858" y="3924"/>
                  </a:cubicBezTo>
                  <a:cubicBezTo>
                    <a:pt x="956370" y="6436"/>
                    <a:pt x="957782" y="9843"/>
                    <a:pt x="957782" y="13396"/>
                  </a:cubicBezTo>
                  <a:lnTo>
                    <a:pt x="957782" y="1193274"/>
                  </a:lnTo>
                  <a:cubicBezTo>
                    <a:pt x="957782" y="1196827"/>
                    <a:pt x="956370" y="1200235"/>
                    <a:pt x="953858" y="1202747"/>
                  </a:cubicBezTo>
                  <a:cubicBezTo>
                    <a:pt x="951346" y="1205259"/>
                    <a:pt x="947938" y="1206670"/>
                    <a:pt x="944386" y="1206670"/>
                  </a:cubicBezTo>
                  <a:lnTo>
                    <a:pt x="13396" y="1206670"/>
                  </a:lnTo>
                  <a:cubicBezTo>
                    <a:pt x="9843" y="1206670"/>
                    <a:pt x="6436" y="1205259"/>
                    <a:pt x="3924" y="1202747"/>
                  </a:cubicBezTo>
                  <a:cubicBezTo>
                    <a:pt x="1411" y="1200235"/>
                    <a:pt x="0" y="1196827"/>
                    <a:pt x="0" y="1193274"/>
                  </a:cubicBezTo>
                  <a:lnTo>
                    <a:pt x="0" y="13396"/>
                  </a:lnTo>
                  <a:cubicBezTo>
                    <a:pt x="0" y="9843"/>
                    <a:pt x="1411" y="6436"/>
                    <a:pt x="3924" y="3924"/>
                  </a:cubicBezTo>
                  <a:cubicBezTo>
                    <a:pt x="6436" y="1411"/>
                    <a:pt x="9843" y="0"/>
                    <a:pt x="133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0B0B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0"/>
            <p:cNvSpPr txBox="1"/>
            <p:nvPr/>
          </p:nvSpPr>
          <p:spPr>
            <a:xfrm>
              <a:off x="0" y="-47625"/>
              <a:ext cx="957782" cy="1254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0"/>
          <p:cNvSpPr/>
          <p:nvPr/>
        </p:nvSpPr>
        <p:spPr>
          <a:xfrm>
            <a:off x="1962949" y="3766869"/>
            <a:ext cx="1690647" cy="1632243"/>
          </a:xfrm>
          <a:custGeom>
            <a:rect b="b" l="l" r="r" t="t"/>
            <a:pathLst>
              <a:path extrusionOk="0" h="1632243" w="1690647">
                <a:moveTo>
                  <a:pt x="0" y="0"/>
                </a:moveTo>
                <a:lnTo>
                  <a:pt x="1690647" y="0"/>
                </a:lnTo>
                <a:lnTo>
                  <a:pt x="1690647" y="1632243"/>
                </a:lnTo>
                <a:lnTo>
                  <a:pt x="0" y="1632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20"/>
          <p:cNvSpPr/>
          <p:nvPr/>
        </p:nvSpPr>
        <p:spPr>
          <a:xfrm>
            <a:off x="7770506" y="3766869"/>
            <a:ext cx="1572742" cy="1518411"/>
          </a:xfrm>
          <a:custGeom>
            <a:rect b="b" l="l" r="r" t="t"/>
            <a:pathLst>
              <a:path extrusionOk="0" h="1518411" w="1572742">
                <a:moveTo>
                  <a:pt x="0" y="0"/>
                </a:moveTo>
                <a:lnTo>
                  <a:pt x="1572741" y="0"/>
                </a:lnTo>
                <a:lnTo>
                  <a:pt x="1572741" y="1518410"/>
                </a:lnTo>
                <a:lnTo>
                  <a:pt x="0" y="1518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20"/>
          <p:cNvSpPr txBox="1"/>
          <p:nvPr/>
        </p:nvSpPr>
        <p:spPr>
          <a:xfrm>
            <a:off x="1676387" y="1304925"/>
            <a:ext cx="14954647" cy="1777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Optimization Strategies</a:t>
            </a:r>
            <a:endParaRPr/>
          </a:p>
        </p:txBody>
      </p:sp>
      <p:sp>
        <p:nvSpPr>
          <p:cNvPr id="214" name="Google Shape;214;p20"/>
          <p:cNvSpPr txBox="1"/>
          <p:nvPr/>
        </p:nvSpPr>
        <p:spPr>
          <a:xfrm>
            <a:off x="1962949" y="6638630"/>
            <a:ext cx="3804806" cy="1851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thesis proposes process redesign initiatives aimed at streamlining operations, reducing cycle times, and improving resource utilization.</a:t>
            </a: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7770506" y="6610592"/>
            <a:ext cx="3130544" cy="1851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92B2B"/>
                </a:solidFill>
                <a:latin typeface="Arimo"/>
                <a:ea typeface="Arimo"/>
                <a:cs typeface="Arimo"/>
                <a:sym typeface="Arimo"/>
              </a:rPr>
              <a:t> Implementation of lean manufacturing principles to eliminate waste, minimize downtime, and enhance productivity.</a:t>
            </a:r>
            <a:endParaRPr/>
          </a:p>
        </p:txBody>
      </p:sp>
      <p:sp>
        <p:nvSpPr>
          <p:cNvPr id="216" name="Google Shape;216;p20"/>
          <p:cNvSpPr txBox="1"/>
          <p:nvPr/>
        </p:nvSpPr>
        <p:spPr>
          <a:xfrm>
            <a:off x="1962949" y="5608613"/>
            <a:ext cx="6261089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Process Redesign</a:t>
            </a:r>
            <a:endParaRPr/>
          </a:p>
        </p:txBody>
      </p:sp>
      <p:sp>
        <p:nvSpPr>
          <p:cNvPr id="217" name="Google Shape;217;p20"/>
          <p:cNvSpPr txBox="1"/>
          <p:nvPr/>
        </p:nvSpPr>
        <p:spPr>
          <a:xfrm>
            <a:off x="7770506" y="5580575"/>
            <a:ext cx="6261089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Lean Principles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33333">
              <a:srgbClr val="737373">
                <a:alpha val="50980"/>
              </a:srgbClr>
            </a:gs>
            <a:gs pos="66667">
              <a:srgbClr val="737373">
                <a:alpha val="60784"/>
              </a:srgbClr>
            </a:gs>
            <a:gs pos="100000">
              <a:srgbClr val="000000">
                <a:alpha val="78431"/>
              </a:srgbClr>
            </a:gs>
          </a:gsLst>
          <a:lin ang="2700000" scaled="0"/>
        </a:gra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"/>
          <p:cNvSpPr txBox="1"/>
          <p:nvPr/>
        </p:nvSpPr>
        <p:spPr>
          <a:xfrm>
            <a:off x="1666677" y="988556"/>
            <a:ext cx="14954700" cy="2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Sustainability Initiatives</a:t>
            </a:r>
            <a:endParaRPr/>
          </a:p>
        </p:txBody>
      </p:sp>
      <p:sp>
        <p:nvSpPr>
          <p:cNvPr id="223" name="Google Shape;223;p21"/>
          <p:cNvSpPr txBox="1"/>
          <p:nvPr/>
        </p:nvSpPr>
        <p:spPr>
          <a:xfrm>
            <a:off x="1666677" y="3179089"/>
            <a:ext cx="6438469" cy="5194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92B2B"/>
                </a:solidFill>
                <a:latin typeface="Arimo"/>
                <a:ea typeface="Arimo"/>
                <a:cs typeface="Arimo"/>
                <a:sym typeface="Arimo"/>
              </a:rPr>
              <a:t>Environmental Impact Assessment: An assessment of the environmental impact of industrial processes, with a focus on reducing carbon emissions, energy consumption, and waste generation.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292B2B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92B2B"/>
                </a:solidFill>
                <a:latin typeface="Arimo"/>
                <a:ea typeface="Arimo"/>
                <a:cs typeface="Arimo"/>
                <a:sym typeface="Arimo"/>
              </a:rPr>
              <a:t>Renewable Energy Integration: Exploration of renewable energy sources and their potential integration into industrial operations to promote sustainability and reduce reliance on fossil fuels.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292B2B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92B2B"/>
                </a:solidFill>
                <a:latin typeface="Arimo"/>
                <a:ea typeface="Arimo"/>
                <a:cs typeface="Arimo"/>
                <a:sym typeface="Arimo"/>
              </a:rPr>
              <a:t>Circular Economy Principles: Adoption of circular economy principles to minimize resource depletion, promote recycling and reuse, and create a more sustainable industrial ecosystem.</a:t>
            </a:r>
            <a:endParaRPr/>
          </a:p>
        </p:txBody>
      </p:sp>
      <p:pic>
        <p:nvPicPr>
          <p:cNvPr id="224" name="Google Shape;2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4825" y="3257839"/>
            <a:ext cx="6438474" cy="595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2838"/>
            <a:ext cx="18135598" cy="1020131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 txBox="1"/>
          <p:nvPr/>
        </p:nvSpPr>
        <p:spPr>
          <a:xfrm>
            <a:off x="4074677" y="1638964"/>
            <a:ext cx="10138500" cy="56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 picture is worth a thousand words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50000">
              <a:srgbClr val="9D9D9D"/>
            </a:gs>
            <a:gs pos="100000">
              <a:srgbClr val="000000">
                <a:alpha val="50196"/>
              </a:srgbClr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/>
        </p:nvSpPr>
        <p:spPr>
          <a:xfrm>
            <a:off x="1666677" y="1188486"/>
            <a:ext cx="14954647" cy="1777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Results and Findings</a:t>
            </a:r>
            <a:endParaRPr/>
          </a:p>
        </p:txBody>
      </p:sp>
      <p:grpSp>
        <p:nvGrpSpPr>
          <p:cNvPr id="236" name="Google Shape;236;p23"/>
          <p:cNvGrpSpPr/>
          <p:nvPr/>
        </p:nvGrpSpPr>
        <p:grpSpPr>
          <a:xfrm>
            <a:off x="1666677" y="2847062"/>
            <a:ext cx="13777780" cy="6259546"/>
            <a:chOff x="0" y="-47625"/>
            <a:chExt cx="2854186" cy="1296719"/>
          </a:xfrm>
        </p:grpSpPr>
        <p:sp>
          <p:nvSpPr>
            <p:cNvPr id="237" name="Google Shape;237;p23"/>
            <p:cNvSpPr/>
            <p:nvPr/>
          </p:nvSpPr>
          <p:spPr>
            <a:xfrm>
              <a:off x="0" y="0"/>
              <a:ext cx="2854186" cy="1249094"/>
            </a:xfrm>
            <a:custGeom>
              <a:rect b="b" l="l" r="r" t="t"/>
              <a:pathLst>
                <a:path extrusionOk="0" h="1249094" w="2854186">
                  <a:moveTo>
                    <a:pt x="4495" y="0"/>
                  </a:moveTo>
                  <a:lnTo>
                    <a:pt x="2849690" y="0"/>
                  </a:lnTo>
                  <a:cubicBezTo>
                    <a:pt x="2850883" y="0"/>
                    <a:pt x="2852026" y="474"/>
                    <a:pt x="2852869" y="1317"/>
                  </a:cubicBezTo>
                  <a:cubicBezTo>
                    <a:pt x="2853712" y="2160"/>
                    <a:pt x="2854186" y="3303"/>
                    <a:pt x="2854186" y="4495"/>
                  </a:cubicBezTo>
                  <a:lnTo>
                    <a:pt x="2854186" y="1244599"/>
                  </a:lnTo>
                  <a:cubicBezTo>
                    <a:pt x="2854186" y="1245791"/>
                    <a:pt x="2853712" y="1246934"/>
                    <a:pt x="2852869" y="1247777"/>
                  </a:cubicBezTo>
                  <a:cubicBezTo>
                    <a:pt x="2852026" y="1248620"/>
                    <a:pt x="2850883" y="1249094"/>
                    <a:pt x="2849690" y="1249094"/>
                  </a:cubicBezTo>
                  <a:lnTo>
                    <a:pt x="4495" y="1249094"/>
                  </a:lnTo>
                  <a:cubicBezTo>
                    <a:pt x="3303" y="1249094"/>
                    <a:pt x="2160" y="1248620"/>
                    <a:pt x="1317" y="1247777"/>
                  </a:cubicBezTo>
                  <a:cubicBezTo>
                    <a:pt x="474" y="1246934"/>
                    <a:pt x="0" y="1245791"/>
                    <a:pt x="0" y="1244599"/>
                  </a:cubicBezTo>
                  <a:lnTo>
                    <a:pt x="0" y="4495"/>
                  </a:lnTo>
                  <a:cubicBezTo>
                    <a:pt x="0" y="3303"/>
                    <a:pt x="474" y="2160"/>
                    <a:pt x="1317" y="1317"/>
                  </a:cubicBezTo>
                  <a:cubicBezTo>
                    <a:pt x="2160" y="474"/>
                    <a:pt x="3303" y="0"/>
                    <a:pt x="44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0B0B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3"/>
            <p:cNvSpPr txBox="1"/>
            <p:nvPr/>
          </p:nvSpPr>
          <p:spPr>
            <a:xfrm>
              <a:off x="0" y="-47625"/>
              <a:ext cx="2854186" cy="1296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23"/>
          <p:cNvSpPr txBox="1"/>
          <p:nvPr/>
        </p:nvSpPr>
        <p:spPr>
          <a:xfrm>
            <a:off x="1830356" y="3195074"/>
            <a:ext cx="6261089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Summary of Results</a:t>
            </a:r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1830356" y="5863802"/>
            <a:ext cx="3476465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Key Insights</a:t>
            </a:r>
            <a:endParaRPr/>
          </a:p>
        </p:txBody>
      </p:sp>
      <p:sp>
        <p:nvSpPr>
          <p:cNvPr id="241" name="Google Shape;241;p23"/>
          <p:cNvSpPr txBox="1"/>
          <p:nvPr/>
        </p:nvSpPr>
        <p:spPr>
          <a:xfrm>
            <a:off x="1830356" y="4218764"/>
            <a:ext cx="5333824" cy="1108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92B2B"/>
                </a:solidFill>
                <a:latin typeface="Arimo"/>
                <a:ea typeface="Arimo"/>
                <a:cs typeface="Arimo"/>
                <a:sym typeface="Arimo"/>
              </a:rPr>
              <a:t>This section provides a summary of the findings from the case studies and analysis conducted throughout the research.</a:t>
            </a:r>
            <a:endParaRPr/>
          </a:p>
        </p:txBody>
      </p:sp>
      <p:sp>
        <p:nvSpPr>
          <p:cNvPr id="242" name="Google Shape;242;p23"/>
          <p:cNvSpPr txBox="1"/>
          <p:nvPr/>
        </p:nvSpPr>
        <p:spPr>
          <a:xfrm>
            <a:off x="1830356" y="7093162"/>
            <a:ext cx="6438469" cy="1480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92B2B"/>
                </a:solidFill>
                <a:latin typeface="Arimo"/>
                <a:ea typeface="Arimo"/>
                <a:cs typeface="Arimo"/>
                <a:sym typeface="Arimo"/>
              </a:rPr>
              <a:t> Insights gained from the research highlight the effectiveness of optimization strategies in improving efficiency, reducing costs, and enhancing sustainability within industrial processes.</a:t>
            </a:r>
            <a:endParaRPr/>
          </a:p>
        </p:txBody>
      </p:sp>
      <p:pic>
        <p:nvPicPr>
          <p:cNvPr id="243" name="Google Shape;2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8813" y="2845951"/>
            <a:ext cx="7111574" cy="654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50000">
              <a:srgbClr val="4B4B4B">
                <a:alpha val="48627"/>
              </a:srgbClr>
            </a:gs>
            <a:gs pos="100000">
              <a:srgbClr val="494848">
                <a:alpha val="78431"/>
              </a:srgbClr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4"/>
          <p:cNvGrpSpPr/>
          <p:nvPr/>
        </p:nvGrpSpPr>
        <p:grpSpPr>
          <a:xfrm>
            <a:off x="1597636" y="666254"/>
            <a:ext cx="6556308" cy="2049325"/>
            <a:chOff x="0" y="-47625"/>
            <a:chExt cx="1358201" cy="424537"/>
          </a:xfrm>
        </p:grpSpPr>
        <p:sp>
          <p:nvSpPr>
            <p:cNvPr id="249" name="Google Shape;249;p24"/>
            <p:cNvSpPr/>
            <p:nvPr/>
          </p:nvSpPr>
          <p:spPr>
            <a:xfrm>
              <a:off x="0" y="0"/>
              <a:ext cx="1358201" cy="376912"/>
            </a:xfrm>
            <a:custGeom>
              <a:rect b="b" l="l" r="r" t="t"/>
              <a:pathLst>
                <a:path extrusionOk="0" h="376912" w="1358201">
                  <a:moveTo>
                    <a:pt x="9447" y="0"/>
                  </a:moveTo>
                  <a:lnTo>
                    <a:pt x="1348754" y="0"/>
                  </a:lnTo>
                  <a:cubicBezTo>
                    <a:pt x="1351259" y="0"/>
                    <a:pt x="1353662" y="995"/>
                    <a:pt x="1355434" y="2767"/>
                  </a:cubicBezTo>
                  <a:cubicBezTo>
                    <a:pt x="1357205" y="4538"/>
                    <a:pt x="1358201" y="6941"/>
                    <a:pt x="1358201" y="9447"/>
                  </a:cubicBezTo>
                  <a:lnTo>
                    <a:pt x="1358201" y="367466"/>
                  </a:lnTo>
                  <a:cubicBezTo>
                    <a:pt x="1358201" y="369971"/>
                    <a:pt x="1357205" y="372374"/>
                    <a:pt x="1355434" y="374146"/>
                  </a:cubicBezTo>
                  <a:cubicBezTo>
                    <a:pt x="1353662" y="375917"/>
                    <a:pt x="1351259" y="376912"/>
                    <a:pt x="1348754" y="376912"/>
                  </a:cubicBezTo>
                  <a:lnTo>
                    <a:pt x="9447" y="376912"/>
                  </a:lnTo>
                  <a:cubicBezTo>
                    <a:pt x="6941" y="376912"/>
                    <a:pt x="4538" y="375917"/>
                    <a:pt x="2767" y="374146"/>
                  </a:cubicBezTo>
                  <a:cubicBezTo>
                    <a:pt x="995" y="372374"/>
                    <a:pt x="0" y="369971"/>
                    <a:pt x="0" y="367466"/>
                  </a:cubicBezTo>
                  <a:lnTo>
                    <a:pt x="0" y="9447"/>
                  </a:lnTo>
                  <a:cubicBezTo>
                    <a:pt x="0" y="6941"/>
                    <a:pt x="995" y="4538"/>
                    <a:pt x="2767" y="2767"/>
                  </a:cubicBezTo>
                  <a:cubicBezTo>
                    <a:pt x="4538" y="995"/>
                    <a:pt x="6941" y="0"/>
                    <a:pt x="94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0B0B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4"/>
            <p:cNvSpPr txBox="1"/>
            <p:nvPr/>
          </p:nvSpPr>
          <p:spPr>
            <a:xfrm>
              <a:off x="0" y="-47625"/>
              <a:ext cx="1358201" cy="424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24"/>
          <p:cNvSpPr txBox="1"/>
          <p:nvPr/>
        </p:nvSpPr>
        <p:spPr>
          <a:xfrm>
            <a:off x="1826225" y="796124"/>
            <a:ext cx="7153200" cy="2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Discussion</a:t>
            </a:r>
            <a:endParaRPr/>
          </a:p>
        </p:txBody>
      </p:sp>
      <p:sp>
        <p:nvSpPr>
          <p:cNvPr id="252" name="Google Shape;252;p24"/>
          <p:cNvSpPr txBox="1"/>
          <p:nvPr/>
        </p:nvSpPr>
        <p:spPr>
          <a:xfrm>
            <a:off x="1597636" y="3338017"/>
            <a:ext cx="11943199" cy="1851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Implications: Discussion on the implications of the research findings for industrial engineering practice, highlighting the potential benefits of implementing optimization strategies.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46464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Limitations: Identification of limitations and challenges encountered during the research process, along with recommendations for future studies.</a:t>
            </a:r>
            <a:endParaRPr/>
          </a:p>
        </p:txBody>
      </p:sp>
      <p:pic>
        <p:nvPicPr>
          <p:cNvPr id="253" name="Google Shape;2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113" y="5901250"/>
            <a:ext cx="5917781" cy="316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4000" y="5901246"/>
            <a:ext cx="5929997" cy="316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33333">
              <a:srgbClr val="737373">
                <a:alpha val="50980"/>
              </a:srgbClr>
            </a:gs>
            <a:gs pos="66667">
              <a:srgbClr val="737373">
                <a:alpha val="60784"/>
              </a:srgbClr>
            </a:gs>
            <a:gs pos="100000">
              <a:srgbClr val="000000">
                <a:alpha val="78431"/>
              </a:srgbClr>
            </a:gs>
          </a:gsLst>
          <a:lin ang="2700000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/>
          <p:nvPr/>
        </p:nvSpPr>
        <p:spPr>
          <a:xfrm>
            <a:off x="8482510" y="1794513"/>
            <a:ext cx="7153096" cy="1777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Conclusion</a:t>
            </a:r>
            <a:endParaRPr/>
          </a:p>
        </p:txBody>
      </p:sp>
      <p:sp>
        <p:nvSpPr>
          <p:cNvPr id="260" name="Google Shape;260;p25"/>
          <p:cNvSpPr txBox="1"/>
          <p:nvPr/>
        </p:nvSpPr>
        <p:spPr>
          <a:xfrm>
            <a:off x="8482510" y="6249443"/>
            <a:ext cx="3476465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Summary</a:t>
            </a:r>
            <a:endParaRPr/>
          </a:p>
        </p:txBody>
      </p:sp>
      <p:sp>
        <p:nvSpPr>
          <p:cNvPr id="261" name="Google Shape;261;p25"/>
          <p:cNvSpPr txBox="1"/>
          <p:nvPr/>
        </p:nvSpPr>
        <p:spPr>
          <a:xfrm>
            <a:off x="8482510" y="3729365"/>
            <a:ext cx="5105772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Concluding Remarks</a:t>
            </a:r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8482510" y="7316607"/>
            <a:ext cx="4350962" cy="1108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B3B3B"/>
                </a:solidFill>
                <a:latin typeface="Arimo"/>
                <a:ea typeface="Arimo"/>
                <a:cs typeface="Arimo"/>
                <a:sym typeface="Arimo"/>
              </a:rPr>
              <a:t>A concise summary of the research objectives, methodology, findings, and implications.</a:t>
            </a:r>
            <a:endParaRPr/>
          </a:p>
        </p:txBody>
      </p:sp>
      <p:sp>
        <p:nvSpPr>
          <p:cNvPr id="263" name="Google Shape;263;p25"/>
          <p:cNvSpPr txBox="1"/>
          <p:nvPr/>
        </p:nvSpPr>
        <p:spPr>
          <a:xfrm>
            <a:off x="8482510" y="4796530"/>
            <a:ext cx="6635352" cy="1108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B3B3B"/>
                </a:solidFill>
                <a:latin typeface="Arimo"/>
                <a:ea typeface="Arimo"/>
                <a:cs typeface="Arimo"/>
                <a:sym typeface="Arimo"/>
              </a:rPr>
              <a:t>Closing remarks expressing gratitude to the thesis committee, academic advisors, and colleagues for their support throughout the research process.</a:t>
            </a:r>
            <a:endParaRPr/>
          </a:p>
        </p:txBody>
      </p:sp>
      <p:pic>
        <p:nvPicPr>
          <p:cNvPr id="264" name="Google Shape;2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512" y="535525"/>
            <a:ext cx="6150175" cy="921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50000">
              <a:srgbClr val="9D9D9D"/>
            </a:gs>
            <a:gs pos="100000">
              <a:srgbClr val="000000">
                <a:alpha val="50196"/>
              </a:srgbClr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/>
          <p:nvPr/>
        </p:nvSpPr>
        <p:spPr>
          <a:xfrm>
            <a:off x="2022147" y="1272386"/>
            <a:ext cx="11567625" cy="1777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</a:t>
            </a:r>
            <a:endParaRPr/>
          </a:p>
        </p:txBody>
      </p:sp>
      <p:sp>
        <p:nvSpPr>
          <p:cNvPr id="270" name="Google Shape;270;p26"/>
          <p:cNvSpPr txBox="1"/>
          <p:nvPr/>
        </p:nvSpPr>
        <p:spPr>
          <a:xfrm>
            <a:off x="2022147" y="6712487"/>
            <a:ext cx="6271758" cy="1480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B3B3B"/>
                </a:solidFill>
                <a:latin typeface="Arimo"/>
                <a:ea typeface="Arimo"/>
                <a:cs typeface="Arimo"/>
                <a:sym typeface="Arimo"/>
              </a:rPr>
              <a:t>Recommendations for Future Research: Suggestions for future research directions, including areas for further exploration and refinement of optimization strategies.</a:t>
            </a:r>
            <a:endParaRPr/>
          </a:p>
        </p:txBody>
      </p:sp>
      <p:pic>
        <p:nvPicPr>
          <p:cNvPr id="271" name="Google Shape;2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525" y="3139850"/>
            <a:ext cx="4659374" cy="311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025" y="3117488"/>
            <a:ext cx="2251875" cy="315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5175" y="3139850"/>
            <a:ext cx="6676838" cy="487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50000">
              <a:srgbClr val="4B4B4B">
                <a:alpha val="48627"/>
              </a:srgbClr>
            </a:gs>
            <a:gs pos="100000">
              <a:srgbClr val="494848">
                <a:alpha val="78431"/>
              </a:srgbClr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/>
          <p:nvPr/>
        </p:nvSpPr>
        <p:spPr>
          <a:xfrm>
            <a:off x="3001961" y="1763383"/>
            <a:ext cx="122841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Write an original statement or inspiring quote</a:t>
            </a:r>
            <a:endParaRPr/>
          </a:p>
        </p:txBody>
      </p:sp>
      <p:sp>
        <p:nvSpPr>
          <p:cNvPr id="279" name="Google Shape;279;p27"/>
          <p:cNvSpPr txBox="1"/>
          <p:nvPr/>
        </p:nvSpPr>
        <p:spPr>
          <a:xfrm>
            <a:off x="2741618" y="7378588"/>
            <a:ext cx="12804764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— Include a credit, citation, or supporting message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50000">
              <a:srgbClr val="737373">
                <a:alpha val="69803"/>
              </a:srgbClr>
            </a:gs>
            <a:gs pos="100000">
              <a:srgbClr val="494848">
                <a:alpha val="78431"/>
              </a:srgbClr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8"/>
          <p:cNvGrpSpPr/>
          <p:nvPr/>
        </p:nvGrpSpPr>
        <p:grpSpPr>
          <a:xfrm>
            <a:off x="1850225" y="3460475"/>
            <a:ext cx="7409704" cy="5255764"/>
            <a:chOff x="0" y="-47625"/>
            <a:chExt cx="1229194" cy="749453"/>
          </a:xfrm>
        </p:grpSpPr>
        <p:sp>
          <p:nvSpPr>
            <p:cNvPr id="285" name="Google Shape;285;p28"/>
            <p:cNvSpPr/>
            <p:nvPr/>
          </p:nvSpPr>
          <p:spPr>
            <a:xfrm>
              <a:off x="0" y="0"/>
              <a:ext cx="1229194" cy="701828"/>
            </a:xfrm>
            <a:custGeom>
              <a:rect b="b" l="l" r="r" t="t"/>
              <a:pathLst>
                <a:path extrusionOk="0" h="701828" w="1229194">
                  <a:moveTo>
                    <a:pt x="10438" y="0"/>
                  </a:moveTo>
                  <a:lnTo>
                    <a:pt x="1218755" y="0"/>
                  </a:lnTo>
                  <a:cubicBezTo>
                    <a:pt x="1221524" y="0"/>
                    <a:pt x="1224179" y="1100"/>
                    <a:pt x="1226136" y="3057"/>
                  </a:cubicBezTo>
                  <a:cubicBezTo>
                    <a:pt x="1228094" y="5015"/>
                    <a:pt x="1229194" y="7670"/>
                    <a:pt x="1229194" y="10438"/>
                  </a:cubicBezTo>
                  <a:lnTo>
                    <a:pt x="1229194" y="691390"/>
                  </a:lnTo>
                  <a:cubicBezTo>
                    <a:pt x="1229194" y="694159"/>
                    <a:pt x="1228094" y="696814"/>
                    <a:pt x="1226136" y="698771"/>
                  </a:cubicBezTo>
                  <a:cubicBezTo>
                    <a:pt x="1224179" y="700729"/>
                    <a:pt x="1221524" y="701828"/>
                    <a:pt x="1218755" y="701828"/>
                  </a:cubicBezTo>
                  <a:lnTo>
                    <a:pt x="10438" y="701828"/>
                  </a:lnTo>
                  <a:cubicBezTo>
                    <a:pt x="7670" y="701828"/>
                    <a:pt x="5015" y="700729"/>
                    <a:pt x="3057" y="698771"/>
                  </a:cubicBezTo>
                  <a:cubicBezTo>
                    <a:pt x="1100" y="696814"/>
                    <a:pt x="0" y="694159"/>
                    <a:pt x="0" y="691390"/>
                  </a:cubicBezTo>
                  <a:lnTo>
                    <a:pt x="0" y="10438"/>
                  </a:lnTo>
                  <a:cubicBezTo>
                    <a:pt x="0" y="7670"/>
                    <a:pt x="1100" y="5015"/>
                    <a:pt x="3057" y="3057"/>
                  </a:cubicBezTo>
                  <a:cubicBezTo>
                    <a:pt x="5015" y="1100"/>
                    <a:pt x="7670" y="0"/>
                    <a:pt x="10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0B0B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8"/>
            <p:cNvSpPr txBox="1"/>
            <p:nvPr/>
          </p:nvSpPr>
          <p:spPr>
            <a:xfrm>
              <a:off x="0" y="-47625"/>
              <a:ext cx="1229194" cy="749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28"/>
          <p:cNvSpPr txBox="1"/>
          <p:nvPr/>
        </p:nvSpPr>
        <p:spPr>
          <a:xfrm>
            <a:off x="2184956" y="3889454"/>
            <a:ext cx="5264100" cy="4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[Your Company Name]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[Contact Information]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[Logo]</a:t>
            </a:r>
            <a:endParaRPr/>
          </a:p>
        </p:txBody>
      </p:sp>
      <p:sp>
        <p:nvSpPr>
          <p:cNvPr id="288" name="Google Shape;288;p28"/>
          <p:cNvSpPr txBox="1"/>
          <p:nvPr/>
        </p:nvSpPr>
        <p:spPr>
          <a:xfrm>
            <a:off x="1850216" y="1484224"/>
            <a:ext cx="104550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BEST THANKS!</a:t>
            </a:r>
            <a:endParaRPr/>
          </a:p>
        </p:txBody>
      </p:sp>
      <p:pic>
        <p:nvPicPr>
          <p:cNvPr id="289" name="Google Shape;2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5952" y="1467350"/>
            <a:ext cx="5654773" cy="72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33333">
              <a:srgbClr val="737373">
                <a:alpha val="50980"/>
              </a:srgbClr>
            </a:gs>
            <a:gs pos="66667">
              <a:srgbClr val="737373">
                <a:alpha val="60784"/>
              </a:srgbClr>
            </a:gs>
            <a:gs pos="100000">
              <a:srgbClr val="000000">
                <a:alpha val="78431"/>
              </a:srgbClr>
            </a:gs>
          </a:gsLst>
          <a:lin ang="2700000" scaled="0"/>
        </a:gra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/>
          <p:nvPr/>
        </p:nvSpPr>
        <p:spPr>
          <a:xfrm>
            <a:off x="1398519" y="1019175"/>
            <a:ext cx="8939235" cy="2066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3B3B3B"/>
                </a:solidFill>
                <a:latin typeface="Bebas Neue"/>
                <a:ea typeface="Bebas Neue"/>
                <a:cs typeface="Bebas Neue"/>
                <a:sym typeface="Bebas Neue"/>
              </a:rPr>
              <a:t>Resource Page</a:t>
            </a:r>
            <a:endParaRPr/>
          </a:p>
        </p:txBody>
      </p:sp>
      <p:sp>
        <p:nvSpPr>
          <p:cNvPr id="295" name="Google Shape;295;p29"/>
          <p:cNvSpPr txBox="1"/>
          <p:nvPr/>
        </p:nvSpPr>
        <p:spPr>
          <a:xfrm>
            <a:off x="1474725" y="3259300"/>
            <a:ext cx="5949900" cy="53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B3B3B"/>
                </a:solidFill>
                <a:latin typeface="Arimo"/>
                <a:ea typeface="Arimo"/>
                <a:cs typeface="Arimo"/>
                <a:sym typeface="Arimo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3B3B3B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3B3B3B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3B3B3B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3B3B3B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3B3B3B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3B3B3B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B3B3B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B3B3B"/>
                </a:solidFill>
                <a:latin typeface="Arimo"/>
                <a:ea typeface="Arimo"/>
                <a:cs typeface="Arimo"/>
                <a:sym typeface="Arimo"/>
              </a:rPr>
              <a:t>You can find these fonts online too.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3B3B3B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B3B3B"/>
                </a:solidFill>
                <a:latin typeface="Arimo"/>
                <a:ea typeface="Arimo"/>
                <a:cs typeface="Arimo"/>
                <a:sym typeface="Arimo"/>
              </a:rPr>
              <a:t>Don't forget to delete this page before presenting. </a:t>
            </a:r>
            <a:endParaRPr/>
          </a:p>
        </p:txBody>
      </p:sp>
      <p:sp>
        <p:nvSpPr>
          <p:cNvPr id="296" name="Google Shape;296;p29"/>
          <p:cNvSpPr txBox="1"/>
          <p:nvPr/>
        </p:nvSpPr>
        <p:spPr>
          <a:xfrm>
            <a:off x="1474719" y="4303395"/>
            <a:ext cx="46767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92B2B"/>
                </a:solidFill>
                <a:latin typeface="Arimo"/>
                <a:ea typeface="Arimo"/>
                <a:cs typeface="Arimo"/>
                <a:sym typeface="Arimo"/>
              </a:rPr>
              <a:t>This presentation template uses the following free fonts:</a:t>
            </a:r>
            <a:endParaRPr/>
          </a:p>
        </p:txBody>
      </p:sp>
      <p:sp>
        <p:nvSpPr>
          <p:cNvPr id="297" name="Google Shape;297;p29"/>
          <p:cNvSpPr txBox="1"/>
          <p:nvPr/>
        </p:nvSpPr>
        <p:spPr>
          <a:xfrm>
            <a:off x="1474719" y="5401811"/>
            <a:ext cx="50592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2B2B"/>
              </a:buClr>
              <a:buSzPts val="2100"/>
              <a:buFont typeface="Arimo"/>
              <a:buAutoNum type="arabicPeriod"/>
            </a:pPr>
            <a:r>
              <a:rPr b="0" i="0" lang="en-US" sz="2100" u="none" cap="none" strike="noStrike">
                <a:solidFill>
                  <a:srgbClr val="292B2B"/>
                </a:solidFill>
                <a:latin typeface="Arimo"/>
                <a:ea typeface="Arimo"/>
                <a:cs typeface="Arimo"/>
                <a:sym typeface="Arimo"/>
              </a:rPr>
              <a:t>Titles: BEBAS NEUE</a:t>
            </a:r>
            <a:endParaRPr/>
          </a:p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2B2B"/>
              </a:buClr>
              <a:buSzPts val="2100"/>
              <a:buFont typeface="Arimo"/>
              <a:buAutoNum type="arabicPeriod"/>
            </a:pPr>
            <a:r>
              <a:rPr b="0" i="0" lang="en-US" sz="2100" u="none" cap="none" strike="noStrike">
                <a:solidFill>
                  <a:srgbClr val="292B2B"/>
                </a:solidFill>
                <a:latin typeface="Arimo"/>
                <a:ea typeface="Arimo"/>
                <a:cs typeface="Arimo"/>
                <a:sym typeface="Arimo"/>
              </a:rPr>
              <a:t>Headers: BEBAS NEUE</a:t>
            </a:r>
            <a:endParaRPr/>
          </a:p>
          <a:p>
            <a:pPr indent="-226695" lvl="1" marL="45339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92B2B"/>
              </a:buClr>
              <a:buSzPts val="2100"/>
              <a:buFont typeface="Arimo"/>
              <a:buAutoNum type="arabicPeriod"/>
            </a:pPr>
            <a:r>
              <a:rPr b="0" i="0" lang="en-US" sz="2100" u="none" cap="none" strike="noStrike">
                <a:solidFill>
                  <a:srgbClr val="292B2B"/>
                </a:solidFill>
                <a:latin typeface="Arimo"/>
                <a:ea typeface="Arimo"/>
                <a:cs typeface="Arimo"/>
                <a:sym typeface="Arimo"/>
              </a:rPr>
              <a:t>Body Copy: Arimo</a:t>
            </a:r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10337755" y="4353382"/>
            <a:ext cx="1856023" cy="1791905"/>
          </a:xfrm>
          <a:custGeom>
            <a:rect b="b" l="l" r="r" t="t"/>
            <a:pathLst>
              <a:path extrusionOk="0" h="1791905" w="1856023">
                <a:moveTo>
                  <a:pt x="0" y="0"/>
                </a:moveTo>
                <a:lnTo>
                  <a:pt x="1856022" y="0"/>
                </a:lnTo>
                <a:lnTo>
                  <a:pt x="1856022" y="1791906"/>
                </a:lnTo>
                <a:lnTo>
                  <a:pt x="0" y="1791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9" name="Google Shape;299;p29"/>
          <p:cNvGrpSpPr/>
          <p:nvPr/>
        </p:nvGrpSpPr>
        <p:grpSpPr>
          <a:xfrm>
            <a:off x="14782583" y="6665109"/>
            <a:ext cx="1205228" cy="1618544"/>
            <a:chOff x="0" y="-47625"/>
            <a:chExt cx="304608" cy="409069"/>
          </a:xfrm>
        </p:grpSpPr>
        <p:sp>
          <p:nvSpPr>
            <p:cNvPr id="300" name="Google Shape;300;p29"/>
            <p:cNvSpPr/>
            <p:nvPr/>
          </p:nvSpPr>
          <p:spPr>
            <a:xfrm>
              <a:off x="0" y="0"/>
              <a:ext cx="304608" cy="361444"/>
            </a:xfrm>
            <a:custGeom>
              <a:rect b="b" l="l" r="r" t="t"/>
              <a:pathLst>
                <a:path extrusionOk="0" h="361444" w="304608">
                  <a:moveTo>
                    <a:pt x="51389" y="0"/>
                  </a:moveTo>
                  <a:lnTo>
                    <a:pt x="253219" y="0"/>
                  </a:lnTo>
                  <a:cubicBezTo>
                    <a:pt x="266848" y="0"/>
                    <a:pt x="279919" y="5414"/>
                    <a:pt x="289557" y="15051"/>
                  </a:cubicBezTo>
                  <a:cubicBezTo>
                    <a:pt x="299194" y="24689"/>
                    <a:pt x="304608" y="37760"/>
                    <a:pt x="304608" y="51389"/>
                  </a:cubicBezTo>
                  <a:lnTo>
                    <a:pt x="304608" y="310055"/>
                  </a:lnTo>
                  <a:cubicBezTo>
                    <a:pt x="304608" y="323684"/>
                    <a:pt x="299194" y="336755"/>
                    <a:pt x="289557" y="346392"/>
                  </a:cubicBezTo>
                  <a:cubicBezTo>
                    <a:pt x="279919" y="356030"/>
                    <a:pt x="266848" y="361444"/>
                    <a:pt x="253219" y="361444"/>
                  </a:cubicBezTo>
                  <a:lnTo>
                    <a:pt x="51389" y="361444"/>
                  </a:lnTo>
                  <a:cubicBezTo>
                    <a:pt x="37760" y="361444"/>
                    <a:pt x="24689" y="356030"/>
                    <a:pt x="15051" y="346392"/>
                  </a:cubicBezTo>
                  <a:cubicBezTo>
                    <a:pt x="5414" y="336755"/>
                    <a:pt x="0" y="323684"/>
                    <a:pt x="0" y="310055"/>
                  </a:cubicBezTo>
                  <a:lnTo>
                    <a:pt x="0" y="51389"/>
                  </a:lnTo>
                  <a:cubicBezTo>
                    <a:pt x="0" y="37760"/>
                    <a:pt x="5414" y="24689"/>
                    <a:pt x="15051" y="15051"/>
                  </a:cubicBezTo>
                  <a:cubicBezTo>
                    <a:pt x="24689" y="5414"/>
                    <a:pt x="37760" y="0"/>
                    <a:pt x="513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0B0B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9"/>
            <p:cNvSpPr txBox="1"/>
            <p:nvPr/>
          </p:nvSpPr>
          <p:spPr>
            <a:xfrm>
              <a:off x="0" y="-47625"/>
              <a:ext cx="304608" cy="409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29"/>
          <p:cNvSpPr/>
          <p:nvPr/>
        </p:nvSpPr>
        <p:spPr>
          <a:xfrm>
            <a:off x="14760988" y="2581254"/>
            <a:ext cx="1132555" cy="605402"/>
          </a:xfrm>
          <a:custGeom>
            <a:rect b="b" l="l" r="r" t="t"/>
            <a:pathLst>
              <a:path extrusionOk="0" h="605402" w="1132555">
                <a:moveTo>
                  <a:pt x="0" y="0"/>
                </a:moveTo>
                <a:lnTo>
                  <a:pt x="1132555" y="0"/>
                </a:lnTo>
                <a:lnTo>
                  <a:pt x="1132555" y="605402"/>
                </a:lnTo>
                <a:lnTo>
                  <a:pt x="0" y="605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03" name="Google Shape;30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44863" y="2088175"/>
            <a:ext cx="1468221" cy="159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66188" y="2088170"/>
            <a:ext cx="1928125" cy="159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60989" y="4186324"/>
            <a:ext cx="1364359" cy="17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43290" y="4231036"/>
            <a:ext cx="1468200" cy="1418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389240" y="6818925"/>
            <a:ext cx="1579459" cy="15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625235" y="6878452"/>
            <a:ext cx="1704326" cy="14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50000">
              <a:srgbClr val="737373">
                <a:alpha val="69803"/>
              </a:srgbClr>
            </a:gs>
            <a:gs pos="100000">
              <a:srgbClr val="494848">
                <a:alpha val="78431"/>
              </a:srgbClr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/>
          <p:nvPr/>
        </p:nvSpPr>
        <p:spPr>
          <a:xfrm>
            <a:off x="2047033" y="762000"/>
            <a:ext cx="11582849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Table of Contents</a:t>
            </a:r>
            <a:endParaRPr/>
          </a:p>
        </p:txBody>
      </p:sp>
      <p:sp>
        <p:nvSpPr>
          <p:cNvPr id="115" name="Google Shape;115;p12"/>
          <p:cNvSpPr txBox="1"/>
          <p:nvPr/>
        </p:nvSpPr>
        <p:spPr>
          <a:xfrm>
            <a:off x="2047033" y="3603586"/>
            <a:ext cx="6306678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Introduction</a:t>
            </a:r>
            <a:endParaRPr/>
          </a:p>
        </p:txBody>
      </p:sp>
      <p:sp>
        <p:nvSpPr>
          <p:cNvPr id="116" name="Google Shape;116;p12"/>
          <p:cNvSpPr txBox="1"/>
          <p:nvPr/>
        </p:nvSpPr>
        <p:spPr>
          <a:xfrm>
            <a:off x="2047033" y="6482392"/>
            <a:ext cx="6306678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Literature Review</a:t>
            </a:r>
            <a:endParaRPr/>
          </a:p>
        </p:txBody>
      </p:sp>
      <p:sp>
        <p:nvSpPr>
          <p:cNvPr id="117" name="Google Shape;117;p12"/>
          <p:cNvSpPr txBox="1"/>
          <p:nvPr/>
        </p:nvSpPr>
        <p:spPr>
          <a:xfrm>
            <a:off x="8229777" y="6482392"/>
            <a:ext cx="5975592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Research Methodology</a:t>
            </a:r>
            <a:endParaRPr/>
          </a:p>
        </p:txBody>
      </p:sp>
      <p:sp>
        <p:nvSpPr>
          <p:cNvPr id="118" name="Google Shape;118;p12"/>
          <p:cNvSpPr txBox="1"/>
          <p:nvPr/>
        </p:nvSpPr>
        <p:spPr>
          <a:xfrm>
            <a:off x="8229777" y="3603586"/>
            <a:ext cx="5975592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Case Study Analysis</a:t>
            </a:r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1886617" y="4475197"/>
            <a:ext cx="4375729" cy="1108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6" lvl="1" marL="45339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Overview of the Thesis</a:t>
            </a:r>
            <a:endParaRPr/>
          </a:p>
          <a:p>
            <a:pPr indent="-226696" lvl="1" marL="45339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Objectives of the Research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46464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0" name="Google Shape;120;p12"/>
          <p:cNvSpPr txBox="1"/>
          <p:nvPr/>
        </p:nvSpPr>
        <p:spPr>
          <a:xfrm>
            <a:off x="1886617" y="7353612"/>
            <a:ext cx="5652965" cy="1108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6" lvl="1" marL="45339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Case Study 1: Analysis of Manufacturing</a:t>
            </a:r>
            <a:endParaRPr/>
          </a:p>
          <a:p>
            <a:pPr indent="-226696" lvl="1" marL="45339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Case Study 2: Optimization of Logistics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46464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1" name="Google Shape;121;p12"/>
          <p:cNvSpPr txBox="1"/>
          <p:nvPr/>
        </p:nvSpPr>
        <p:spPr>
          <a:xfrm>
            <a:off x="8090034" y="4475197"/>
            <a:ext cx="7878452" cy="1480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6" lvl="1" marL="45339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Review of Existing Literature in Industrial Engineering</a:t>
            </a:r>
            <a:endParaRPr/>
          </a:p>
          <a:p>
            <a:pPr indent="-226696" lvl="1" marL="45339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Key Findings and Trends in Process Optimization and Sustainability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46464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2" name="Google Shape;122;p12"/>
          <p:cNvSpPr txBox="1"/>
          <p:nvPr/>
        </p:nvSpPr>
        <p:spPr>
          <a:xfrm>
            <a:off x="8090034" y="7353612"/>
            <a:ext cx="7878452" cy="1108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6" lvl="1" marL="45339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Research Design and Approach</a:t>
            </a:r>
            <a:endParaRPr/>
          </a:p>
          <a:p>
            <a:pPr indent="-226696" lvl="1" marL="45339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Data Collection Methods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464646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50000">
              <a:srgbClr val="9D9D9D"/>
            </a:gs>
            <a:gs pos="100000">
              <a:srgbClr val="000000">
                <a:alpha val="50196"/>
              </a:srgbClr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"/>
          <p:cNvSpPr txBox="1"/>
          <p:nvPr/>
        </p:nvSpPr>
        <p:spPr>
          <a:xfrm>
            <a:off x="5280936" y="1019175"/>
            <a:ext cx="7726128" cy="2066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Credits</a:t>
            </a:r>
            <a:endParaRPr/>
          </a:p>
        </p:txBody>
      </p:sp>
      <p:sp>
        <p:nvSpPr>
          <p:cNvPr id="314" name="Google Shape;314;p30"/>
          <p:cNvSpPr txBox="1"/>
          <p:nvPr/>
        </p:nvSpPr>
        <p:spPr>
          <a:xfrm>
            <a:off x="3143698" y="4936469"/>
            <a:ext cx="11810379" cy="344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15" name="Google Shape;315;p30"/>
          <p:cNvSpPr txBox="1"/>
          <p:nvPr/>
        </p:nvSpPr>
        <p:spPr>
          <a:xfrm>
            <a:off x="2818025" y="5589331"/>
            <a:ext cx="12651949" cy="737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Pexels for the photos</a:t>
            </a:r>
            <a:endParaRPr/>
          </a:p>
        </p:txBody>
      </p:sp>
      <p:sp>
        <p:nvSpPr>
          <p:cNvPr id="316" name="Google Shape;316;p30"/>
          <p:cNvSpPr txBox="1"/>
          <p:nvPr/>
        </p:nvSpPr>
        <p:spPr>
          <a:xfrm>
            <a:off x="2818025" y="6545641"/>
            <a:ext cx="12651949" cy="2190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Happy designing! </a:t>
            </a:r>
            <a:endParaRPr/>
          </a:p>
        </p:txBody>
      </p:sp>
      <p:pic>
        <p:nvPicPr>
          <p:cNvPr id="317" name="Google Shape;31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250" y="3122046"/>
            <a:ext cx="6025501" cy="15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50000">
              <a:srgbClr val="9D9D9D"/>
            </a:gs>
            <a:gs pos="100000">
              <a:srgbClr val="000000">
                <a:alpha val="50196"/>
              </a:srgbClr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/>
          <p:nvPr/>
        </p:nvSpPr>
        <p:spPr>
          <a:xfrm>
            <a:off x="1767624" y="1019175"/>
            <a:ext cx="79146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Introduction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1767635" y="3244365"/>
            <a:ext cx="6567900" cy="5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Introduction to the Thesis: Welcome to the defense of my thesis on optimizing industrial processes. This research focuses on improving efficiency and sustainability within industrial settings, addressing key challenges and proposing innovative solutions.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Objectives: The primary objectives of this study are to analyze current industrial processes, identify areas for optimization, and propose strategies to enhance efficiency and sustainability.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Importance: Industrial engineering plays a crucial role in streamlining operations, reducing waste, and minimizing environmental impact. </a:t>
            </a:r>
            <a:endParaRPr/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1299" y="820198"/>
            <a:ext cx="5636575" cy="8890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50000">
              <a:srgbClr val="737373">
                <a:alpha val="69803"/>
              </a:srgbClr>
            </a:gs>
            <a:gs pos="100000">
              <a:srgbClr val="494848">
                <a:alpha val="78431"/>
              </a:srgbClr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888" y="3513020"/>
            <a:ext cx="3271475" cy="5865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7025" y="3518450"/>
            <a:ext cx="3271501" cy="585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1958" y="3518495"/>
            <a:ext cx="3271450" cy="585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96850" y="3512975"/>
            <a:ext cx="3271500" cy="586552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/>
          <p:nvPr/>
        </p:nvSpPr>
        <p:spPr>
          <a:xfrm>
            <a:off x="1308842" y="746526"/>
            <a:ext cx="155574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Welcome To Presentation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1461242" y="2773446"/>
            <a:ext cx="1555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I'm Rain, and I'll be sharing with you my beautiful ideas. Follow me at @reallygreatsite to learn more.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33333">
              <a:srgbClr val="737373">
                <a:alpha val="50980"/>
              </a:srgbClr>
            </a:gs>
            <a:gs pos="66667">
              <a:srgbClr val="737373">
                <a:alpha val="60784"/>
              </a:srgbClr>
            </a:gs>
            <a:gs pos="100000">
              <a:srgbClr val="000000">
                <a:alpha val="78431"/>
              </a:srgbClr>
            </a:gs>
          </a:gsLst>
          <a:lin ang="2700000" scaled="0"/>
        </a:gra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5"/>
          <p:cNvGrpSpPr/>
          <p:nvPr/>
        </p:nvGrpSpPr>
        <p:grpSpPr>
          <a:xfrm>
            <a:off x="1701974" y="3587664"/>
            <a:ext cx="1159216" cy="1360523"/>
            <a:chOff x="0" y="-47625"/>
            <a:chExt cx="240142" cy="281844"/>
          </a:xfrm>
        </p:grpSpPr>
        <p:sp>
          <p:nvSpPr>
            <p:cNvPr id="145" name="Google Shape;145;p15"/>
            <p:cNvSpPr/>
            <p:nvPr/>
          </p:nvSpPr>
          <p:spPr>
            <a:xfrm>
              <a:off x="0" y="0"/>
              <a:ext cx="240142" cy="234219"/>
            </a:xfrm>
            <a:custGeom>
              <a:rect b="b" l="l" r="r" t="t"/>
              <a:pathLst>
                <a:path extrusionOk="0" h="234219" w="240142">
                  <a:moveTo>
                    <a:pt x="53429" y="0"/>
                  </a:moveTo>
                  <a:lnTo>
                    <a:pt x="186713" y="0"/>
                  </a:lnTo>
                  <a:cubicBezTo>
                    <a:pt x="200883" y="0"/>
                    <a:pt x="214473" y="5629"/>
                    <a:pt x="224493" y="15649"/>
                  </a:cubicBezTo>
                  <a:cubicBezTo>
                    <a:pt x="234512" y="25669"/>
                    <a:pt x="240142" y="39259"/>
                    <a:pt x="240142" y="53429"/>
                  </a:cubicBezTo>
                  <a:lnTo>
                    <a:pt x="240142" y="180790"/>
                  </a:lnTo>
                  <a:cubicBezTo>
                    <a:pt x="240142" y="194961"/>
                    <a:pt x="234512" y="208550"/>
                    <a:pt x="224493" y="218570"/>
                  </a:cubicBezTo>
                  <a:cubicBezTo>
                    <a:pt x="214473" y="228590"/>
                    <a:pt x="200883" y="234219"/>
                    <a:pt x="186713" y="234219"/>
                  </a:cubicBezTo>
                  <a:lnTo>
                    <a:pt x="53429" y="234219"/>
                  </a:lnTo>
                  <a:cubicBezTo>
                    <a:pt x="39259" y="234219"/>
                    <a:pt x="25669" y="228590"/>
                    <a:pt x="15649" y="218570"/>
                  </a:cubicBezTo>
                  <a:cubicBezTo>
                    <a:pt x="5629" y="208550"/>
                    <a:pt x="0" y="194961"/>
                    <a:pt x="0" y="180790"/>
                  </a:cubicBezTo>
                  <a:lnTo>
                    <a:pt x="0" y="53429"/>
                  </a:lnTo>
                  <a:cubicBezTo>
                    <a:pt x="0" y="39259"/>
                    <a:pt x="5629" y="25669"/>
                    <a:pt x="15649" y="15649"/>
                  </a:cubicBezTo>
                  <a:cubicBezTo>
                    <a:pt x="25669" y="5629"/>
                    <a:pt x="39259" y="0"/>
                    <a:pt x="53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0B0B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 txBox="1"/>
            <p:nvPr/>
          </p:nvSpPr>
          <p:spPr>
            <a:xfrm>
              <a:off x="0" y="-47625"/>
              <a:ext cx="240142" cy="281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5"/>
          <p:cNvGrpSpPr/>
          <p:nvPr/>
        </p:nvGrpSpPr>
        <p:grpSpPr>
          <a:xfrm>
            <a:off x="1701974" y="6234941"/>
            <a:ext cx="1159216" cy="1360523"/>
            <a:chOff x="0" y="-47625"/>
            <a:chExt cx="240142" cy="281844"/>
          </a:xfrm>
        </p:grpSpPr>
        <p:sp>
          <p:nvSpPr>
            <p:cNvPr id="148" name="Google Shape;148;p15"/>
            <p:cNvSpPr/>
            <p:nvPr/>
          </p:nvSpPr>
          <p:spPr>
            <a:xfrm>
              <a:off x="0" y="0"/>
              <a:ext cx="240142" cy="234219"/>
            </a:xfrm>
            <a:custGeom>
              <a:rect b="b" l="l" r="r" t="t"/>
              <a:pathLst>
                <a:path extrusionOk="0" h="234219" w="240142">
                  <a:moveTo>
                    <a:pt x="53429" y="0"/>
                  </a:moveTo>
                  <a:lnTo>
                    <a:pt x="186713" y="0"/>
                  </a:lnTo>
                  <a:cubicBezTo>
                    <a:pt x="200883" y="0"/>
                    <a:pt x="214473" y="5629"/>
                    <a:pt x="224493" y="15649"/>
                  </a:cubicBezTo>
                  <a:cubicBezTo>
                    <a:pt x="234512" y="25669"/>
                    <a:pt x="240142" y="39259"/>
                    <a:pt x="240142" y="53429"/>
                  </a:cubicBezTo>
                  <a:lnTo>
                    <a:pt x="240142" y="180790"/>
                  </a:lnTo>
                  <a:cubicBezTo>
                    <a:pt x="240142" y="194961"/>
                    <a:pt x="234512" y="208550"/>
                    <a:pt x="224493" y="218570"/>
                  </a:cubicBezTo>
                  <a:cubicBezTo>
                    <a:pt x="214473" y="228590"/>
                    <a:pt x="200883" y="234219"/>
                    <a:pt x="186713" y="234219"/>
                  </a:cubicBezTo>
                  <a:lnTo>
                    <a:pt x="53429" y="234219"/>
                  </a:lnTo>
                  <a:cubicBezTo>
                    <a:pt x="39259" y="234219"/>
                    <a:pt x="25669" y="228590"/>
                    <a:pt x="15649" y="218570"/>
                  </a:cubicBezTo>
                  <a:cubicBezTo>
                    <a:pt x="5629" y="208550"/>
                    <a:pt x="0" y="194961"/>
                    <a:pt x="0" y="180790"/>
                  </a:cubicBezTo>
                  <a:lnTo>
                    <a:pt x="0" y="53429"/>
                  </a:lnTo>
                  <a:cubicBezTo>
                    <a:pt x="0" y="39259"/>
                    <a:pt x="5629" y="25669"/>
                    <a:pt x="15649" y="15649"/>
                  </a:cubicBezTo>
                  <a:cubicBezTo>
                    <a:pt x="25669" y="5629"/>
                    <a:pt x="39259" y="0"/>
                    <a:pt x="534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0B0B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 txBox="1"/>
            <p:nvPr/>
          </p:nvSpPr>
          <p:spPr>
            <a:xfrm>
              <a:off x="0" y="-47625"/>
              <a:ext cx="240142" cy="281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15"/>
          <p:cNvSpPr txBox="1"/>
          <p:nvPr/>
        </p:nvSpPr>
        <p:spPr>
          <a:xfrm>
            <a:off x="1701974" y="1072352"/>
            <a:ext cx="15557326" cy="2066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Literature Review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3209440" y="3625052"/>
            <a:ext cx="11424487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Overview of Industrial Engineering Literature</a:t>
            </a:r>
            <a:endParaRPr/>
          </a:p>
        </p:txBody>
      </p:sp>
      <p:sp>
        <p:nvSpPr>
          <p:cNvPr id="152" name="Google Shape;152;p15"/>
          <p:cNvSpPr txBox="1"/>
          <p:nvPr/>
        </p:nvSpPr>
        <p:spPr>
          <a:xfrm>
            <a:off x="3209440" y="6263349"/>
            <a:ext cx="11424487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Key Findings</a:t>
            </a:r>
            <a:endParaRPr/>
          </a:p>
        </p:txBody>
      </p:sp>
      <p:sp>
        <p:nvSpPr>
          <p:cNvPr id="153" name="Google Shape;153;p15"/>
          <p:cNvSpPr txBox="1"/>
          <p:nvPr/>
        </p:nvSpPr>
        <p:spPr>
          <a:xfrm>
            <a:off x="3209440" y="4650369"/>
            <a:ext cx="10521621" cy="1030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This section provides a comprehensive review of existing literature in the field of industrial engineering, focusing on topics such as process optimization, lean manufacturing, sustainability, and performance measurement.</a:t>
            </a:r>
            <a:endParaRPr/>
          </a:p>
        </p:txBody>
      </p:sp>
      <p:sp>
        <p:nvSpPr>
          <p:cNvPr id="154" name="Google Shape;154;p15"/>
          <p:cNvSpPr txBox="1"/>
          <p:nvPr/>
        </p:nvSpPr>
        <p:spPr>
          <a:xfrm>
            <a:off x="3209440" y="7288666"/>
            <a:ext cx="10521621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The literature review highlights current trends, challenges, and best practices in industrial process optimization, serving as a foundation for the research conducted in this thesis.</a:t>
            </a:r>
            <a:endParaRPr/>
          </a:p>
        </p:txBody>
      </p:sp>
      <p:pic>
        <p:nvPicPr>
          <p:cNvPr id="155" name="Google Shape;15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146" y="3970330"/>
            <a:ext cx="790850" cy="86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0187" y="6664500"/>
            <a:ext cx="982775" cy="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50000">
              <a:srgbClr val="737373">
                <a:alpha val="69803"/>
              </a:srgbClr>
            </a:gs>
            <a:gs pos="100000">
              <a:srgbClr val="494848">
                <a:alpha val="78431"/>
              </a:srgbClr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/>
          <p:nvPr/>
        </p:nvSpPr>
        <p:spPr>
          <a:xfrm>
            <a:off x="1701974" y="923925"/>
            <a:ext cx="13203000" cy="2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Research Methodology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2728660" y="3204732"/>
            <a:ext cx="4305856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Research Design</a:t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9673522" y="3130714"/>
            <a:ext cx="4090064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Data Analysis</a:t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2564453" y="6341012"/>
            <a:ext cx="3691977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Case Studies</a:t>
            </a:r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1701974" y="4153151"/>
            <a:ext cx="5938901" cy="1373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The methodology section outlines the research approach adopted for this study, including data collection methods, analysis techniques, and evaluation criteria.</a:t>
            </a:r>
            <a:endParaRPr/>
          </a:p>
        </p:txBody>
      </p:sp>
      <p:sp>
        <p:nvSpPr>
          <p:cNvPr id="166" name="Google Shape;166;p16"/>
          <p:cNvSpPr txBox="1"/>
          <p:nvPr/>
        </p:nvSpPr>
        <p:spPr>
          <a:xfrm>
            <a:off x="1701974" y="7308466"/>
            <a:ext cx="6261089" cy="1373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A series of case studies were conducted to assess industrial processes in various sectors, including manufacturing, logistics, and supply chain management.</a:t>
            </a: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8625736" y="4031153"/>
            <a:ext cx="6901110" cy="1716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Quantitative and qualitative data analysis techniques were employed to identify patterns, trends, and opportunities for improvement within the selected industrial processes.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Slide 5-10: Case Study Analysis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46464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68" name="Google Shape;1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9425" y="6183350"/>
            <a:ext cx="7114886" cy="24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8400" y="3271012"/>
            <a:ext cx="715794" cy="6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4721" y="6340992"/>
            <a:ext cx="643150" cy="84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25725" y="3229758"/>
            <a:ext cx="938675" cy="774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33333">
              <a:srgbClr val="737373">
                <a:alpha val="50980"/>
              </a:srgbClr>
            </a:gs>
            <a:gs pos="66667">
              <a:srgbClr val="737373">
                <a:alpha val="60784"/>
              </a:srgbClr>
            </a:gs>
            <a:gs pos="100000">
              <a:srgbClr val="000000">
                <a:alpha val="78431"/>
              </a:srgbClr>
            </a:gs>
          </a:gsLst>
          <a:lin ang="2700000" scaled="0"/>
        </a:gra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 txBox="1"/>
          <p:nvPr/>
        </p:nvSpPr>
        <p:spPr>
          <a:xfrm>
            <a:off x="6281645" y="1466070"/>
            <a:ext cx="13203148" cy="1777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Study Analysis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6281645" y="3805410"/>
            <a:ext cx="9486162" cy="3597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84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Case Study 1: Analysis of Manufacturing Processes</a:t>
            </a:r>
            <a:endParaRPr/>
          </a:p>
          <a:p>
            <a:pPr indent="0" lvl="0" marL="0" marR="0" rtl="0" algn="just">
              <a:lnSpc>
                <a:spcPct val="84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00" u="none" cap="none" strike="noStrike">
              <a:solidFill>
                <a:srgbClr val="464646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just">
              <a:lnSpc>
                <a:spcPct val="84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Case Study 2: Optimization of Logistics Operations</a:t>
            </a:r>
            <a:endParaRPr/>
          </a:p>
          <a:p>
            <a:pPr indent="0" lvl="0" marL="0" marR="0" rtl="0" algn="just">
              <a:lnSpc>
                <a:spcPct val="84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00" u="none" cap="none" strike="noStrike">
              <a:solidFill>
                <a:srgbClr val="464646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just">
              <a:lnSpc>
                <a:spcPct val="84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Case Study 3: Sustainable Supply Chain Management</a:t>
            </a:r>
            <a:endParaRPr/>
          </a:p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00" u="none" cap="none" strike="noStrike">
              <a:solidFill>
                <a:srgbClr val="464646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Each case study provides an in-depth analysis of the industrial process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under investigation, highlighting key findings, challenges, and proposed optimization strategies.</a:t>
            </a:r>
            <a:endParaRPr/>
          </a:p>
        </p:txBody>
      </p:sp>
      <p:pic>
        <p:nvPicPr>
          <p:cNvPr id="178" name="Google Shape;1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875" y="605975"/>
            <a:ext cx="4098625" cy="614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4863" y="7074433"/>
            <a:ext cx="4098625" cy="2738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50000">
              <a:srgbClr val="9D9D9D"/>
            </a:gs>
            <a:gs pos="100000">
              <a:srgbClr val="000000">
                <a:alpha val="50196"/>
              </a:srgbClr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8"/>
          <p:cNvGrpSpPr/>
          <p:nvPr/>
        </p:nvGrpSpPr>
        <p:grpSpPr>
          <a:xfrm>
            <a:off x="1676387" y="2599555"/>
            <a:ext cx="5678680" cy="2442154"/>
            <a:chOff x="0" y="-47625"/>
            <a:chExt cx="1176388" cy="505913"/>
          </a:xfrm>
        </p:grpSpPr>
        <p:sp>
          <p:nvSpPr>
            <p:cNvPr id="185" name="Google Shape;185;p18"/>
            <p:cNvSpPr/>
            <p:nvPr/>
          </p:nvSpPr>
          <p:spPr>
            <a:xfrm>
              <a:off x="0" y="0"/>
              <a:ext cx="1176388" cy="458288"/>
            </a:xfrm>
            <a:custGeom>
              <a:rect b="b" l="l" r="r" t="t"/>
              <a:pathLst>
                <a:path extrusionOk="0" h="458288" w="1176388">
                  <a:moveTo>
                    <a:pt x="10907" y="0"/>
                  </a:moveTo>
                  <a:lnTo>
                    <a:pt x="1165481" y="0"/>
                  </a:lnTo>
                  <a:cubicBezTo>
                    <a:pt x="1168374" y="0"/>
                    <a:pt x="1171148" y="1149"/>
                    <a:pt x="1173193" y="3194"/>
                  </a:cubicBezTo>
                  <a:cubicBezTo>
                    <a:pt x="1175239" y="5240"/>
                    <a:pt x="1176388" y="8014"/>
                    <a:pt x="1176388" y="10907"/>
                  </a:cubicBezTo>
                  <a:lnTo>
                    <a:pt x="1176388" y="447382"/>
                  </a:lnTo>
                  <a:cubicBezTo>
                    <a:pt x="1176388" y="453405"/>
                    <a:pt x="1171505" y="458288"/>
                    <a:pt x="1165481" y="458288"/>
                  </a:cubicBezTo>
                  <a:lnTo>
                    <a:pt x="10907" y="458288"/>
                  </a:lnTo>
                  <a:cubicBezTo>
                    <a:pt x="4883" y="458288"/>
                    <a:pt x="0" y="453405"/>
                    <a:pt x="0" y="447382"/>
                  </a:cubicBezTo>
                  <a:lnTo>
                    <a:pt x="0" y="10907"/>
                  </a:lnTo>
                  <a:cubicBezTo>
                    <a:pt x="0" y="4883"/>
                    <a:pt x="4883" y="0"/>
                    <a:pt x="1090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28575">
              <a:solidFill>
                <a:srgbClr val="0B0B0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8"/>
            <p:cNvSpPr txBox="1"/>
            <p:nvPr/>
          </p:nvSpPr>
          <p:spPr>
            <a:xfrm>
              <a:off x="0" y="-47625"/>
              <a:ext cx="1176388" cy="505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18"/>
          <p:cNvSpPr txBox="1"/>
          <p:nvPr/>
        </p:nvSpPr>
        <p:spPr>
          <a:xfrm>
            <a:off x="1496187" y="2931939"/>
            <a:ext cx="6791700" cy="2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 Analysis</a:t>
            </a:r>
            <a:endParaRPr/>
          </a:p>
        </p:txBody>
      </p:sp>
      <p:sp>
        <p:nvSpPr>
          <p:cNvPr id="188" name="Google Shape;188;p18"/>
          <p:cNvSpPr txBox="1"/>
          <p:nvPr/>
        </p:nvSpPr>
        <p:spPr>
          <a:xfrm>
            <a:off x="1676387" y="5548927"/>
            <a:ext cx="4455726" cy="1851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464646"/>
                </a:solidFill>
                <a:latin typeface="Arimo"/>
                <a:ea typeface="Arimo"/>
                <a:cs typeface="Arimo"/>
                <a:sym typeface="Arimo"/>
              </a:rPr>
              <a:t>Each case study provides an in-depth analysis of the industrial process under investigation, highlighting key findings, challenges, and proposed optimization strategies.</a:t>
            </a:r>
            <a:endParaRPr/>
          </a:p>
        </p:txBody>
      </p:sp>
      <p:pic>
        <p:nvPicPr>
          <p:cNvPr id="189" name="Google Shape;1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448" y="88"/>
            <a:ext cx="8817429" cy="1028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E2E2E">
                <a:alpha val="0"/>
              </a:srgbClr>
            </a:gs>
            <a:gs pos="33333">
              <a:srgbClr val="737373">
                <a:alpha val="50980"/>
              </a:srgbClr>
            </a:gs>
            <a:gs pos="66667">
              <a:srgbClr val="737373">
                <a:alpha val="60784"/>
              </a:srgbClr>
            </a:gs>
            <a:gs pos="100000">
              <a:srgbClr val="000000">
                <a:alpha val="78431"/>
              </a:srgbClr>
            </a:gs>
          </a:gsLst>
          <a:lin ang="2700000" scaled="0"/>
        </a:gra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/>
          <p:nvPr/>
        </p:nvSpPr>
        <p:spPr>
          <a:xfrm>
            <a:off x="687582" y="4052571"/>
            <a:ext cx="10122640" cy="2066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0" u="none" cap="none" strike="noStrike">
                <a:solidFill>
                  <a:srgbClr val="464646"/>
                </a:solidFill>
                <a:latin typeface="Bebas Neue"/>
                <a:ea typeface="Bebas Neue"/>
                <a:cs typeface="Bebas Neue"/>
                <a:sym typeface="Bebas Neue"/>
              </a:rPr>
              <a:t>PROJECT IMAGE</a:t>
            </a:r>
            <a:endParaRPr/>
          </a:p>
        </p:txBody>
      </p:sp>
      <p:pic>
        <p:nvPicPr>
          <p:cNvPr id="195" name="Google Shape;1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000"/>
            <a:ext cx="5189726" cy="331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7338" y="641025"/>
            <a:ext cx="5192799" cy="332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97758" y="640045"/>
            <a:ext cx="5189726" cy="332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88" y="6210350"/>
            <a:ext cx="5053738" cy="32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7350" y="6209375"/>
            <a:ext cx="5053751" cy="32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426713" y="6208400"/>
            <a:ext cx="5047762" cy="32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dustrial Engineering Thesis Defense Presentation">
  <a:themeElements>
    <a:clrScheme name="Office">
      <a:dk1>
        <a:srgbClr val="000000"/>
      </a:dk1>
      <a:lt1>
        <a:srgbClr val="FFFFFF"/>
      </a:lt1>
      <a:dk2>
        <a:srgbClr val="B7B7B7"/>
      </a:dk2>
      <a:lt2>
        <a:srgbClr val="2E2E2E"/>
      </a:lt2>
      <a:accent1>
        <a:srgbClr val="3B3B3B"/>
      </a:accent1>
      <a:accent2>
        <a:srgbClr val="464646"/>
      </a:accent2>
      <a:accent3>
        <a:srgbClr val="888888"/>
      </a:accent3>
      <a:accent4>
        <a:srgbClr val="292B2B"/>
      </a:accent4>
      <a:accent5>
        <a:srgbClr val="FFFFFF"/>
      </a:accent5>
      <a:accent6>
        <a:srgbClr val="B7B7B7"/>
      </a:accent6>
      <a:hlink>
        <a:srgbClr val="0B0B0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