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Anonymous Pro"/>
      <p:regular r:id="rId23"/>
      <p:bold r:id="rId24"/>
      <p:italic r:id="rId25"/>
      <p:boldItalic r:id="rId26"/>
    </p:embeddedFont>
    <p:embeddedFont>
      <p:font typeface="Archivo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nonymousPro-bold.fntdata"/><Relationship Id="rId23" Type="http://schemas.openxmlformats.org/officeDocument/2006/relationships/font" Target="fonts/Anonymous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nonymousPro-boldItalic.fntdata"/><Relationship Id="rId25" Type="http://schemas.openxmlformats.org/officeDocument/2006/relationships/font" Target="fonts/AnonymousPro-italic.fntdata"/><Relationship Id="rId27" Type="http://schemas.openxmlformats.org/officeDocument/2006/relationships/font" Target="fonts/Archivo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3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371600" y="4267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" name="Google Shape;12;p3"/>
          <p:cNvSpPr/>
          <p:nvPr/>
        </p:nvSpPr>
        <p:spPr>
          <a:xfrm>
            <a:off x="14809137" y="2445694"/>
            <a:ext cx="6523746" cy="6812606"/>
          </a:xfrm>
          <a:custGeom>
            <a:rect b="b" l="l" r="r" t="t"/>
            <a:pathLst>
              <a:path extrusionOk="0" h="6812606" w="6523746">
                <a:moveTo>
                  <a:pt x="0" y="0"/>
                </a:moveTo>
                <a:lnTo>
                  <a:pt x="6523745" y="0"/>
                </a:lnTo>
                <a:lnTo>
                  <a:pt x="6523745" y="6812606"/>
                </a:lnTo>
                <a:lnTo>
                  <a:pt x="0" y="6812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-1928768" y="6247209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6"/>
                </a:lnTo>
                <a:lnTo>
                  <a:pt x="0" y="6851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 rot="10160180">
            <a:off x="11923186" y="7732320"/>
            <a:ext cx="7313485" cy="3603554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9955316" y="-1465269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8"/>
                </a:lnTo>
                <a:lnTo>
                  <a:pt x="0" y="2966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746325" y="368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-3873389" y="-95259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/>
          <p:nvPr/>
        </p:nvSpPr>
        <p:spPr>
          <a:xfrm rot="-1119685">
            <a:off x="-1279253" y="768761"/>
            <a:ext cx="7315771" cy="179568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14561265" y="5890277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14866974" y="582422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2" y="0"/>
                </a:lnTo>
                <a:lnTo>
                  <a:pt x="4784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5966468" y="6560935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6"/>
                </a:lnTo>
                <a:lnTo>
                  <a:pt x="0" y="6851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2269200" y="2068325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500313" y="65715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8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>
            <a:off x="9720870" y="6027108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 rot="-2002332">
            <a:off x="13267300" y="7001760"/>
            <a:ext cx="7314194" cy="1795302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10620258" y="6419283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1" y="0"/>
                </a:lnTo>
                <a:lnTo>
                  <a:pt x="2945261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-6446403" y="2993345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7"/>
                </a:lnTo>
                <a:lnTo>
                  <a:pt x="0" y="685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1235050" y="2068325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11377678" y="-2431002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-3162492" y="-506311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 rot="10160180">
            <a:off x="-2401957" y="-157491"/>
            <a:ext cx="7313485" cy="3603554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12933847" y="6699315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2601375" y="3741050"/>
            <a:ext cx="5994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4064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4pPr>
            <a:lvl5pPr indent="-4064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/>
            </a:lvl5pPr>
            <a:lvl6pPr indent="-4064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8748500" y="3741050"/>
            <a:ext cx="540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4064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4pPr>
            <a:lvl5pPr indent="-4064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/>
            </a:lvl5pPr>
            <a:lvl6pPr indent="-4064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2269200" y="2068325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3970722" y="-1320942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459111" y="-190372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rot="-68746">
            <a:off x="13718663" y="6765603"/>
            <a:ext cx="8868317" cy="6152395"/>
          </a:xfrm>
          <a:custGeom>
            <a:rect b="b" l="l" r="r" t="t"/>
            <a:pathLst>
              <a:path extrusionOk="0" h="6151165" w="8866544">
                <a:moveTo>
                  <a:pt x="0" y="0"/>
                </a:moveTo>
                <a:lnTo>
                  <a:pt x="8866545" y="0"/>
                </a:lnTo>
                <a:lnTo>
                  <a:pt x="8866545" y="6151165"/>
                </a:lnTo>
                <a:lnTo>
                  <a:pt x="0" y="6151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 rot="10160180">
            <a:off x="12528112" y="7941173"/>
            <a:ext cx="7313485" cy="3603554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 rot="-8434774">
            <a:off x="12688504" y="22164"/>
            <a:ext cx="7315131" cy="1795532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50"/>
                </a:lnTo>
                <a:lnTo>
                  <a:pt x="0" y="179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3484775" y="3789600"/>
            <a:ext cx="5892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4064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4pPr>
            <a:lvl5pPr indent="-4064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/>
            </a:lvl5pPr>
            <a:lvl6pPr indent="-4064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9525450" y="3789600"/>
            <a:ext cx="7017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4064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4064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indent="-4064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4pPr>
            <a:lvl5pPr indent="-4064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/>
            </a:lvl5pPr>
            <a:lvl6pPr indent="-4064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6pPr>
            <a:lvl7pPr indent="-4064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7pPr>
            <a:lvl8pPr indent="-4064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8pPr>
            <a:lvl9pPr indent="-4064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2269200" y="2068325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766625" y="1820325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 rot="-3083092">
            <a:off x="-4519788" y="722198"/>
            <a:ext cx="9522296" cy="6606093"/>
          </a:xfrm>
          <a:custGeom>
            <a:rect b="b" l="l" r="r" t="t"/>
            <a:pathLst>
              <a:path extrusionOk="0" h="6596432" w="9508370">
                <a:moveTo>
                  <a:pt x="0" y="0"/>
                </a:moveTo>
                <a:lnTo>
                  <a:pt x="9508370" y="0"/>
                </a:lnTo>
                <a:lnTo>
                  <a:pt x="9508370" y="6596431"/>
                </a:lnTo>
                <a:lnTo>
                  <a:pt x="0" y="6596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 rot="-9859809">
            <a:off x="13870680" y="-2615848"/>
            <a:ext cx="8141047" cy="564785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10160180">
            <a:off x="-1880760" y="231826"/>
            <a:ext cx="7313485" cy="3603554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5726671" y="8626589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 rot="-9862971">
            <a:off x="11611745" y="-2807761"/>
            <a:ext cx="10739186" cy="6350228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1320563" y="325845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b="1"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8539708" y="1592475"/>
            <a:ext cx="9007800" cy="6756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066588" y="456801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 rot="-9859809">
            <a:off x="-4368611" y="6617302"/>
            <a:ext cx="8141047" cy="564785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14750" y="1638900"/>
            <a:ext cx="1305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chivo Black"/>
              <a:buNone/>
              <a:defRPr i="0" sz="80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91900" y="4635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–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–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»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onymous Pro"/>
              <a:buChar char="•"/>
              <a:defRPr i="0" sz="2800" u="none" cap="none" strike="noStrike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54.png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35.png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47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7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png"/><Relationship Id="rId11" Type="http://schemas.openxmlformats.org/officeDocument/2006/relationships/image" Target="../media/image38.png"/><Relationship Id="rId22" Type="http://schemas.openxmlformats.org/officeDocument/2006/relationships/image" Target="../media/image34.png"/><Relationship Id="rId10" Type="http://schemas.openxmlformats.org/officeDocument/2006/relationships/image" Target="../media/image35.png"/><Relationship Id="rId21" Type="http://schemas.openxmlformats.org/officeDocument/2006/relationships/image" Target="../media/image32.png"/><Relationship Id="rId13" Type="http://schemas.openxmlformats.org/officeDocument/2006/relationships/image" Target="../media/image27.png"/><Relationship Id="rId12" Type="http://schemas.openxmlformats.org/officeDocument/2006/relationships/image" Target="../media/image4.png"/><Relationship Id="rId2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5" Type="http://schemas.openxmlformats.org/officeDocument/2006/relationships/image" Target="../media/image39.png"/><Relationship Id="rId14" Type="http://schemas.openxmlformats.org/officeDocument/2006/relationships/image" Target="../media/image43.png"/><Relationship Id="rId17" Type="http://schemas.openxmlformats.org/officeDocument/2006/relationships/image" Target="../media/image26.png"/><Relationship Id="rId16" Type="http://schemas.openxmlformats.org/officeDocument/2006/relationships/image" Target="../media/image31.png"/><Relationship Id="rId5" Type="http://schemas.openxmlformats.org/officeDocument/2006/relationships/image" Target="../media/image47.png"/><Relationship Id="rId19" Type="http://schemas.openxmlformats.org/officeDocument/2006/relationships/image" Target="../media/image30.png"/><Relationship Id="rId6" Type="http://schemas.openxmlformats.org/officeDocument/2006/relationships/image" Target="../media/image36.png"/><Relationship Id="rId18" Type="http://schemas.openxmlformats.org/officeDocument/2006/relationships/image" Target="../media/image28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17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34.png"/><Relationship Id="rId6" Type="http://schemas.openxmlformats.org/officeDocument/2006/relationships/image" Target="../media/image1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30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4216064" y="-216442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4168815" y="1122346"/>
            <a:ext cx="10281995" cy="4536930"/>
          </a:xfrm>
          <a:custGeom>
            <a:rect b="b" l="l" r="r" t="t"/>
            <a:pathLst>
              <a:path extrusionOk="0" h="4536930" w="10281995">
                <a:moveTo>
                  <a:pt x="0" y="0"/>
                </a:moveTo>
                <a:lnTo>
                  <a:pt x="10281995" y="0"/>
                </a:lnTo>
                <a:lnTo>
                  <a:pt x="10281995" y="4536931"/>
                </a:lnTo>
                <a:lnTo>
                  <a:pt x="0" y="453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-4839953" y="-196518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3581704" y="5753100"/>
            <a:ext cx="11456100" cy="24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Crafting Cohesive </a:t>
            </a:r>
            <a:endParaRPr sz="8000"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02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38CEE"/>
                </a:solidFill>
                <a:latin typeface="Archivo Black"/>
                <a:ea typeface="Archivo Black"/>
                <a:cs typeface="Archivo Black"/>
                <a:sym typeface="Archivo Black"/>
              </a:rPr>
              <a:t>Arguments</a:t>
            </a:r>
            <a:endParaRPr sz="80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15863433" y="7462094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-201273" y="-149642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 rot="10156843">
            <a:off x="12006180" y="7235675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 rot="-8100000">
            <a:off x="-4450207" y="5187278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10"/>
          <p:cNvGrpSpPr/>
          <p:nvPr/>
        </p:nvGrpSpPr>
        <p:grpSpPr>
          <a:xfrm>
            <a:off x="6289988" y="8386848"/>
            <a:ext cx="5708024" cy="777806"/>
            <a:chOff x="0" y="-111408"/>
            <a:chExt cx="7610698" cy="1037075"/>
          </a:xfrm>
        </p:grpSpPr>
        <p:grpSp>
          <p:nvGrpSpPr>
            <p:cNvPr id="73" name="Google Shape;73;p10"/>
            <p:cNvGrpSpPr/>
            <p:nvPr/>
          </p:nvGrpSpPr>
          <p:grpSpPr>
            <a:xfrm>
              <a:off x="0" y="-111408"/>
              <a:ext cx="7610698" cy="1037075"/>
              <a:chOff x="0" y="-19050"/>
              <a:chExt cx="1301373" cy="177332"/>
            </a:xfrm>
          </p:grpSpPr>
          <p:sp>
            <p:nvSpPr>
              <p:cNvPr id="74" name="Google Shape;74;p10"/>
              <p:cNvSpPr/>
              <p:nvPr/>
            </p:nvSpPr>
            <p:spPr>
              <a:xfrm>
                <a:off x="0" y="0"/>
                <a:ext cx="1301373" cy="158282"/>
              </a:xfrm>
              <a:custGeom>
                <a:rect b="b" l="l" r="r" t="t"/>
                <a:pathLst>
                  <a:path extrusionOk="0" h="158282" w="1301373">
                    <a:moveTo>
                      <a:pt x="69172" y="0"/>
                    </a:moveTo>
                    <a:lnTo>
                      <a:pt x="1232201" y="0"/>
                    </a:lnTo>
                    <a:cubicBezTo>
                      <a:pt x="1270404" y="0"/>
                      <a:pt x="1301373" y="30970"/>
                      <a:pt x="1301373" y="69172"/>
                    </a:cubicBezTo>
                    <a:lnTo>
                      <a:pt x="1301373" y="89110"/>
                    </a:lnTo>
                    <a:cubicBezTo>
                      <a:pt x="1301373" y="127313"/>
                      <a:pt x="1270404" y="158282"/>
                      <a:pt x="1232201" y="158282"/>
                    </a:cubicBezTo>
                    <a:lnTo>
                      <a:pt x="69172" y="158282"/>
                    </a:lnTo>
                    <a:cubicBezTo>
                      <a:pt x="30970" y="158282"/>
                      <a:pt x="0" y="127313"/>
                      <a:pt x="0" y="89110"/>
                    </a:cubicBezTo>
                    <a:lnTo>
                      <a:pt x="0" y="69172"/>
                    </a:lnTo>
                    <a:cubicBezTo>
                      <a:pt x="0" y="30970"/>
                      <a:pt x="30970" y="0"/>
                      <a:pt x="69172" y="0"/>
                    </a:cubicBezTo>
                    <a:close/>
                  </a:path>
                </a:pathLst>
              </a:custGeom>
              <a:solidFill>
                <a:srgbClr val="D4DC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0"/>
              <p:cNvSpPr txBox="1"/>
              <p:nvPr/>
            </p:nvSpPr>
            <p:spPr>
              <a:xfrm>
                <a:off x="0" y="-19050"/>
                <a:ext cx="1301373" cy="177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" name="Google Shape;76;p10"/>
            <p:cNvSpPr txBox="1"/>
            <p:nvPr/>
          </p:nvSpPr>
          <p:spPr>
            <a:xfrm>
              <a:off x="0" y="146815"/>
              <a:ext cx="7610698" cy="609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lesson for high school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>
            <a:off x="11784059" y="2300985"/>
            <a:ext cx="4663189" cy="3713064"/>
          </a:xfrm>
          <a:custGeom>
            <a:rect b="b" l="l" r="r" t="t"/>
            <a:pathLst>
              <a:path extrusionOk="0" h="3713064" w="4663189">
                <a:moveTo>
                  <a:pt x="0" y="0"/>
                </a:moveTo>
                <a:lnTo>
                  <a:pt x="4663189" y="0"/>
                </a:lnTo>
                <a:lnTo>
                  <a:pt x="4663189" y="3713065"/>
                </a:lnTo>
                <a:lnTo>
                  <a:pt x="0" y="3713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788143" y="3521118"/>
            <a:ext cx="7709536" cy="336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Choose a side: Cats or Dogs. Think about which pet you believe is better and why.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Next, gather into small groups based on your chosen pet. Discuss among yourselves and come up with reasons and evidence to support your claim. 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788143" y="1415160"/>
            <a:ext cx="75228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Activity: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Cats vs. Dogs?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788143" y="7595490"/>
            <a:ext cx="77095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Think about the unique qualities, benefits, and experiences associated with your preferred pet!</a:t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8738236" y="6556417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6"/>
                </a:lnTo>
                <a:lnTo>
                  <a:pt x="0" y="7461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5642911" y="-2472526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 rot="-1122737">
            <a:off x="12407461" y="7682379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-1702764" y="5266828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1971669" y="2101509"/>
            <a:ext cx="5053727" cy="5630894"/>
          </a:xfrm>
          <a:custGeom>
            <a:rect b="b" l="l" r="r" t="t"/>
            <a:pathLst>
              <a:path extrusionOk="0" h="5630894" w="5053727">
                <a:moveTo>
                  <a:pt x="0" y="0"/>
                </a:moveTo>
                <a:lnTo>
                  <a:pt x="5053727" y="0"/>
                </a:lnTo>
                <a:lnTo>
                  <a:pt x="5053727" y="5630893"/>
                </a:lnTo>
                <a:lnTo>
                  <a:pt x="0" y="5630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7992181" y="5133901"/>
            <a:ext cx="9690450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try to anticipate what the other side's arguments were? </a:t>
            </a:r>
            <a:endParaRPr/>
          </a:p>
          <a:p>
            <a:pPr indent="-410213" lvl="1" marL="8204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8CED"/>
              </a:buClr>
              <a:buSzPts val="3800"/>
              <a:buFont typeface="Arial"/>
              <a:buChar char="•"/>
            </a:pPr>
            <a:r>
              <a:rPr b="0" i="0" lang="en-US" sz="3800" u="none" cap="none" strike="noStrike">
                <a:solidFill>
                  <a:srgbClr val="838CED"/>
                </a:solidFill>
                <a:latin typeface="Arial"/>
                <a:ea typeface="Arial"/>
                <a:cs typeface="Arial"/>
                <a:sym typeface="Arial"/>
              </a:rPr>
              <a:t>Counterclaims </a:t>
            </a: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opposing viewpoints or alternative claims.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7992181" y="2848049"/>
            <a:ext cx="9690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Addressing counterclaims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14216064" y="-216442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 rot="-8100000">
            <a:off x="-4450207" y="5187278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-1003849" y="8225729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 rot="10156843">
            <a:off x="-1606521" y="142544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0000265" y="2345737"/>
            <a:ext cx="6886801" cy="5595525"/>
          </a:xfrm>
          <a:custGeom>
            <a:rect b="b" l="l" r="r" t="t"/>
            <a:pathLst>
              <a:path extrusionOk="0" h="5595525" w="6886801">
                <a:moveTo>
                  <a:pt x="0" y="0"/>
                </a:moveTo>
                <a:lnTo>
                  <a:pt x="6886801" y="0"/>
                </a:lnTo>
                <a:lnTo>
                  <a:pt x="6886801" y="5595526"/>
                </a:lnTo>
                <a:lnTo>
                  <a:pt x="0" y="5595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648933" y="1705153"/>
            <a:ext cx="65367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Going back to </a:t>
            </a: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 example,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648933" y="4260081"/>
            <a:ext cx="7683802" cy="3957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 counterclaim would be: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"Climate change is a natural process and not influenced by human activities."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To strengthen our argument, we should address counterclaims and provide evidence and reasoning to counter them!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12815130" y="6972274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 rot="10156843">
            <a:off x="11935577" y="6415360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5490834" y="-2389195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10997433" y="-1047708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/>
          <p:nvPr/>
        </p:nvSpPr>
        <p:spPr>
          <a:xfrm>
            <a:off x="6715333" y="4764692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10223179" y="3371939"/>
            <a:ext cx="6570539" cy="4114800"/>
          </a:xfrm>
          <a:custGeom>
            <a:rect b="b" l="l" r="r" t="t"/>
            <a:pathLst>
              <a:path extrusionOk="0" h="4114800" w="6570539">
                <a:moveTo>
                  <a:pt x="0" y="0"/>
                </a:moveTo>
                <a:lnTo>
                  <a:pt x="6570539" y="0"/>
                </a:lnTo>
                <a:lnTo>
                  <a:pt x="657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1648933" y="1609873"/>
            <a:ext cx="72540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To address this </a:t>
            </a: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counterclaim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-3431903" y="3477348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648933" y="4042021"/>
            <a:ext cx="7254032" cy="4453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You could provide the following: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Reason:</a:t>
            </a: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Human activities definitely contribute to greenhouse gas emissions. 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Evidence:</a:t>
            </a: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 Scientific studies that demonstrate the link between human-induced greenhouse gas emissions and global warming.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 rot="10156843">
            <a:off x="11944824" y="6951109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16793718" y="-648039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9464382" y="-1472433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2" y="0"/>
                </a:lnTo>
                <a:lnTo>
                  <a:pt x="4784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-6104768" y="-2701883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6" y="0"/>
                </a:lnTo>
                <a:lnTo>
                  <a:pt x="10754836" y="7461166"/>
                </a:lnTo>
                <a:lnTo>
                  <a:pt x="0" y="7461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723900" y="1403963"/>
            <a:ext cx="16516350" cy="6726659"/>
          </a:xfrm>
          <a:custGeom>
            <a:rect b="b" l="l" r="r" t="t"/>
            <a:pathLst>
              <a:path extrusionOk="0" h="6726659" w="16516350">
                <a:moveTo>
                  <a:pt x="0" y="0"/>
                </a:moveTo>
                <a:lnTo>
                  <a:pt x="16516350" y="0"/>
                </a:lnTo>
                <a:lnTo>
                  <a:pt x="16516350" y="6726659"/>
                </a:lnTo>
                <a:lnTo>
                  <a:pt x="0" y="6726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7110514" y="3626907"/>
            <a:ext cx="10842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In closing,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2706247" y="4872082"/>
            <a:ext cx="1346724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By understanding key components of argumentation, we can craft compelling arguments.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3309425" y="5748375"/>
            <a:ext cx="1226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Strong arguments have clear claims, with reasons supported by evidence.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3779253" y="6624682"/>
            <a:ext cx="11321236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Strong arguments also address counterclaims with reasons and evidence. </a:t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 rot="-8434694">
            <a:off x="13087644" y="130925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50"/>
                </a:lnTo>
                <a:lnTo>
                  <a:pt x="0" y="179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-887937" y="8130622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 rot="-9856251">
            <a:off x="13699598" y="7937087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3083835">
            <a:off x="-4521303" y="728256"/>
            <a:ext cx="9508370" cy="6596432"/>
          </a:xfrm>
          <a:custGeom>
            <a:rect b="b" l="l" r="r" t="t"/>
            <a:pathLst>
              <a:path extrusionOk="0" h="6596432" w="9508370">
                <a:moveTo>
                  <a:pt x="0" y="0"/>
                </a:moveTo>
                <a:lnTo>
                  <a:pt x="9508370" y="0"/>
                </a:lnTo>
                <a:lnTo>
                  <a:pt x="9508370" y="6596431"/>
                </a:lnTo>
                <a:lnTo>
                  <a:pt x="0" y="6596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657354" y="2229719"/>
            <a:ext cx="3066754" cy="5827561"/>
          </a:xfrm>
          <a:custGeom>
            <a:rect b="b" l="l" r="r" t="t"/>
            <a:pathLst>
              <a:path extrusionOk="0" h="5827561" w="3066754">
                <a:moveTo>
                  <a:pt x="0" y="0"/>
                </a:moveTo>
                <a:lnTo>
                  <a:pt x="3066754" y="0"/>
                </a:lnTo>
                <a:lnTo>
                  <a:pt x="3066754" y="5827562"/>
                </a:lnTo>
                <a:lnTo>
                  <a:pt x="0" y="582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8671931" y="3587864"/>
            <a:ext cx="7887485" cy="461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Choose one person to share your claim, reasons, and evidence for your stand regarding cats vs. dogs in class tomorrow. Make sure you anticipate the counterarguments of each side.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The group with the most convincing argument supported by logical reasons and credible, factual evidence will win!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Good luck!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8671924" y="1708025"/>
            <a:ext cx="88551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Additional activity:</a:t>
            </a:r>
            <a:r>
              <a:rPr lang="en-US" sz="5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Informal Debate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7" name="Google Shape;237;p24"/>
          <p:cNvSpPr/>
          <p:nvPr/>
        </p:nvSpPr>
        <p:spPr>
          <a:xfrm rot="-9856251">
            <a:off x="13872127" y="-262142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 rot="10156843">
            <a:off x="-1883599" y="234961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5726671" y="8626589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1115949" y="1037272"/>
            <a:ext cx="3954302" cy="183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99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/>
          </a:p>
          <a:p>
            <a:pPr indent="0" lvl="0" marL="0" marR="0" rtl="0" algn="l">
              <a:lnSpc>
                <a:spcPct val="12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99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endParaRPr/>
          </a:p>
        </p:txBody>
      </p:sp>
      <p:sp>
        <p:nvSpPr>
          <p:cNvPr id="245" name="Google Shape;245;p25"/>
          <p:cNvSpPr/>
          <p:nvPr/>
        </p:nvSpPr>
        <p:spPr>
          <a:xfrm rot="-9856251">
            <a:off x="-4929589" y="6521005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1100008" y="4624243"/>
            <a:ext cx="4014378" cy="3885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none" strike="noStrike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Titles: Baron 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Headers: Anonymous PRO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Body Copy: Anonymous PRO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none" strike="noStrike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none" strike="noStrike">
              <a:solidFill>
                <a:srgbClr val="000000"/>
              </a:solidFill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page before presenting. </a:t>
            </a: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1115949" y="3488082"/>
            <a:ext cx="39984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Use these design resources</a:t>
            </a:r>
            <a:endParaRPr>
              <a:latin typeface="Anonymous Pro"/>
              <a:ea typeface="Anonymous Pro"/>
              <a:cs typeface="Anonymous Pro"/>
              <a:sym typeface="Anonymous Pro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in your Canva Presentation.</a:t>
            </a:r>
            <a:endParaRPr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8021534" y="1691002"/>
            <a:ext cx="2197944" cy="969843"/>
          </a:xfrm>
          <a:custGeom>
            <a:rect b="b" l="l" r="r" t="t"/>
            <a:pathLst>
              <a:path extrusionOk="0" h="969843" w="2197944">
                <a:moveTo>
                  <a:pt x="0" y="0"/>
                </a:moveTo>
                <a:lnTo>
                  <a:pt x="2197944" y="0"/>
                </a:lnTo>
                <a:lnTo>
                  <a:pt x="2197944" y="969842"/>
                </a:lnTo>
                <a:lnTo>
                  <a:pt x="0" y="969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11078217" y="1411742"/>
            <a:ext cx="802043" cy="1524073"/>
          </a:xfrm>
          <a:custGeom>
            <a:rect b="b" l="l" r="r" t="t"/>
            <a:pathLst>
              <a:path extrusionOk="0" h="1524073" w="802043">
                <a:moveTo>
                  <a:pt x="0" y="0"/>
                </a:moveTo>
                <a:lnTo>
                  <a:pt x="802043" y="0"/>
                </a:lnTo>
                <a:lnTo>
                  <a:pt x="802043" y="1524073"/>
                </a:lnTo>
                <a:lnTo>
                  <a:pt x="0" y="1524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832251" y="3405758"/>
            <a:ext cx="2530277" cy="1030513"/>
          </a:xfrm>
          <a:custGeom>
            <a:rect b="b" l="l" r="r" t="t"/>
            <a:pathLst>
              <a:path extrusionOk="0" h="1030513" w="2530277">
                <a:moveTo>
                  <a:pt x="0" y="0"/>
                </a:moveTo>
                <a:lnTo>
                  <a:pt x="2530278" y="0"/>
                </a:lnTo>
                <a:lnTo>
                  <a:pt x="2530278" y="1030513"/>
                </a:lnTo>
                <a:lnTo>
                  <a:pt x="0" y="1030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 rot="-69745">
            <a:off x="8647006" y="3269077"/>
            <a:ext cx="1879460" cy="1303876"/>
          </a:xfrm>
          <a:custGeom>
            <a:rect b="b" l="l" r="r" t="t"/>
            <a:pathLst>
              <a:path extrusionOk="0" h="1303876" w="1879460">
                <a:moveTo>
                  <a:pt x="0" y="0"/>
                </a:moveTo>
                <a:lnTo>
                  <a:pt x="1879461" y="0"/>
                </a:lnTo>
                <a:lnTo>
                  <a:pt x="187946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 rot="10800000">
            <a:off x="12540627" y="3194816"/>
            <a:ext cx="2013789" cy="1397066"/>
          </a:xfrm>
          <a:custGeom>
            <a:rect b="b" l="l" r="r" t="t"/>
            <a:pathLst>
              <a:path extrusionOk="0" h="1397066" w="2013789">
                <a:moveTo>
                  <a:pt x="0" y="0"/>
                </a:moveTo>
                <a:lnTo>
                  <a:pt x="2013789" y="0"/>
                </a:lnTo>
                <a:lnTo>
                  <a:pt x="2013789" y="1397066"/>
                </a:lnTo>
                <a:lnTo>
                  <a:pt x="0" y="139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 rot="10156843">
            <a:off x="5900168" y="1853386"/>
            <a:ext cx="1830720" cy="902046"/>
          </a:xfrm>
          <a:custGeom>
            <a:rect b="b" l="l" r="r" t="t"/>
            <a:pathLst>
              <a:path extrusionOk="0" h="902046" w="1830720">
                <a:moveTo>
                  <a:pt x="0" y="0"/>
                </a:moveTo>
                <a:lnTo>
                  <a:pt x="1830720" y="0"/>
                </a:lnTo>
                <a:lnTo>
                  <a:pt x="1830720" y="902045"/>
                </a:lnTo>
                <a:lnTo>
                  <a:pt x="0" y="902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1078217" y="3452971"/>
            <a:ext cx="915092" cy="921796"/>
          </a:xfrm>
          <a:custGeom>
            <a:rect b="b" l="l" r="r" t="t"/>
            <a:pathLst>
              <a:path extrusionOk="0" h="921796" w="915092">
                <a:moveTo>
                  <a:pt x="0" y="0"/>
                </a:moveTo>
                <a:lnTo>
                  <a:pt x="915092" y="0"/>
                </a:lnTo>
                <a:lnTo>
                  <a:pt x="915092" y="921796"/>
                </a:lnTo>
                <a:lnTo>
                  <a:pt x="0" y="921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7829650" y="7277072"/>
            <a:ext cx="1942320" cy="1216378"/>
          </a:xfrm>
          <a:custGeom>
            <a:rect b="b" l="l" r="r" t="t"/>
            <a:pathLst>
              <a:path extrusionOk="0" h="1216378" w="1942320">
                <a:moveTo>
                  <a:pt x="0" y="0"/>
                </a:moveTo>
                <a:lnTo>
                  <a:pt x="1942320" y="0"/>
                </a:lnTo>
                <a:lnTo>
                  <a:pt x="1942320" y="1216378"/>
                </a:lnTo>
                <a:lnTo>
                  <a:pt x="0" y="121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16054887" y="5166673"/>
            <a:ext cx="1364355" cy="1173345"/>
          </a:xfrm>
          <a:custGeom>
            <a:rect b="b" l="l" r="r" t="t"/>
            <a:pathLst>
              <a:path extrusionOk="0" h="1173345" w="1364355">
                <a:moveTo>
                  <a:pt x="0" y="0"/>
                </a:moveTo>
                <a:lnTo>
                  <a:pt x="1364355" y="0"/>
                </a:lnTo>
                <a:lnTo>
                  <a:pt x="1364355" y="1173345"/>
                </a:lnTo>
                <a:lnTo>
                  <a:pt x="0" y="1173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13478246" y="7221584"/>
            <a:ext cx="1633667" cy="1327354"/>
          </a:xfrm>
          <a:custGeom>
            <a:rect b="b" l="l" r="r" t="t"/>
            <a:pathLst>
              <a:path extrusionOk="0" h="1327354" w="1633667">
                <a:moveTo>
                  <a:pt x="0" y="0"/>
                </a:moveTo>
                <a:lnTo>
                  <a:pt x="1633666" y="0"/>
                </a:lnTo>
                <a:lnTo>
                  <a:pt x="1633666" y="1327354"/>
                </a:lnTo>
                <a:lnTo>
                  <a:pt x="0" y="1327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13813607" y="4928145"/>
            <a:ext cx="1216345" cy="1355259"/>
          </a:xfrm>
          <a:custGeom>
            <a:rect b="b" l="l" r="r" t="t"/>
            <a:pathLst>
              <a:path extrusionOk="0" h="1355259" w="1216345">
                <a:moveTo>
                  <a:pt x="0" y="0"/>
                </a:moveTo>
                <a:lnTo>
                  <a:pt x="1216346" y="0"/>
                </a:lnTo>
                <a:lnTo>
                  <a:pt x="1216346" y="1355259"/>
                </a:lnTo>
                <a:lnTo>
                  <a:pt x="0" y="1355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15970184" y="7174657"/>
            <a:ext cx="1483350" cy="1181117"/>
          </a:xfrm>
          <a:custGeom>
            <a:rect b="b" l="l" r="r" t="t"/>
            <a:pathLst>
              <a:path extrusionOk="0" h="1181117" w="1483350">
                <a:moveTo>
                  <a:pt x="0" y="0"/>
                </a:moveTo>
                <a:lnTo>
                  <a:pt x="1483349" y="0"/>
                </a:lnTo>
                <a:lnTo>
                  <a:pt x="1483349" y="1181117"/>
                </a:lnTo>
                <a:lnTo>
                  <a:pt x="0" y="1181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15234527" y="1525321"/>
            <a:ext cx="2333997" cy="1301203"/>
          </a:xfrm>
          <a:custGeom>
            <a:rect b="b" l="l" r="r" t="t"/>
            <a:pathLst>
              <a:path extrusionOk="0" h="1301203" w="2333997">
                <a:moveTo>
                  <a:pt x="0" y="0"/>
                </a:moveTo>
                <a:lnTo>
                  <a:pt x="2333997" y="0"/>
                </a:lnTo>
                <a:lnTo>
                  <a:pt x="2333997" y="1301204"/>
                </a:lnTo>
                <a:lnTo>
                  <a:pt x="0" y="1301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10842387" y="7164440"/>
            <a:ext cx="1396103" cy="1345494"/>
          </a:xfrm>
          <a:custGeom>
            <a:rect b="b" l="l" r="r" t="t"/>
            <a:pathLst>
              <a:path extrusionOk="0" h="1345494" w="1396103">
                <a:moveTo>
                  <a:pt x="0" y="0"/>
                </a:moveTo>
                <a:lnTo>
                  <a:pt x="1396103" y="0"/>
                </a:lnTo>
                <a:lnTo>
                  <a:pt x="1396103" y="1345495"/>
                </a:lnTo>
                <a:lnTo>
                  <a:pt x="0" y="1345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 rot="-5400000">
            <a:off x="5953582" y="4859588"/>
            <a:ext cx="1510901" cy="1635818"/>
          </a:xfrm>
          <a:custGeom>
            <a:rect b="b" l="l" r="r" t="t"/>
            <a:pathLst>
              <a:path extrusionOk="0" h="1635818" w="1510901">
                <a:moveTo>
                  <a:pt x="0" y="0"/>
                </a:moveTo>
                <a:lnTo>
                  <a:pt x="1510901" y="0"/>
                </a:lnTo>
                <a:lnTo>
                  <a:pt x="1510901" y="1635818"/>
                </a:lnTo>
                <a:lnTo>
                  <a:pt x="0" y="1635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12790869" y="1411742"/>
            <a:ext cx="1679518" cy="1528362"/>
          </a:xfrm>
          <a:custGeom>
            <a:rect b="b" l="l" r="r" t="t"/>
            <a:pathLst>
              <a:path extrusionOk="0" h="1528362" w="1679518">
                <a:moveTo>
                  <a:pt x="0" y="0"/>
                </a:moveTo>
                <a:lnTo>
                  <a:pt x="1679518" y="0"/>
                </a:lnTo>
                <a:lnTo>
                  <a:pt x="1679518" y="1528362"/>
                </a:lnTo>
                <a:lnTo>
                  <a:pt x="0" y="1528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15850549" y="3246232"/>
            <a:ext cx="1371857" cy="1416111"/>
          </a:xfrm>
          <a:custGeom>
            <a:rect b="b" l="l" r="r" t="t"/>
            <a:pathLst>
              <a:path extrusionOk="0" h="1416111" w="1371857">
                <a:moveTo>
                  <a:pt x="0" y="0"/>
                </a:moveTo>
                <a:lnTo>
                  <a:pt x="1371857" y="0"/>
                </a:lnTo>
                <a:lnTo>
                  <a:pt x="1371857" y="1416111"/>
                </a:lnTo>
                <a:lnTo>
                  <a:pt x="0" y="141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10670813" y="5143500"/>
            <a:ext cx="2418895" cy="1139904"/>
          </a:xfrm>
          <a:custGeom>
            <a:rect b="b" l="l" r="r" t="t"/>
            <a:pathLst>
              <a:path extrusionOk="0" h="1139904" w="2418895">
                <a:moveTo>
                  <a:pt x="0" y="0"/>
                </a:moveTo>
                <a:lnTo>
                  <a:pt x="2418894" y="0"/>
                </a:lnTo>
                <a:lnTo>
                  <a:pt x="2418894" y="1139904"/>
                </a:lnTo>
                <a:lnTo>
                  <a:pt x="0" y="113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8362529" y="4864076"/>
            <a:ext cx="1580718" cy="1574790"/>
          </a:xfrm>
          <a:custGeom>
            <a:rect b="b" l="l" r="r" t="t"/>
            <a:pathLst>
              <a:path extrusionOk="0" h="1574790" w="1580718">
                <a:moveTo>
                  <a:pt x="0" y="0"/>
                </a:moveTo>
                <a:lnTo>
                  <a:pt x="1580718" y="0"/>
                </a:lnTo>
                <a:lnTo>
                  <a:pt x="1580718" y="1574791"/>
                </a:lnTo>
                <a:lnTo>
                  <a:pt x="0" y="1574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 rot="-2395382">
            <a:off x="5534251" y="7592491"/>
            <a:ext cx="2385537" cy="585541"/>
          </a:xfrm>
          <a:custGeom>
            <a:rect b="b" l="l" r="r" t="t"/>
            <a:pathLst>
              <a:path extrusionOk="0" h="585541" w="2385537">
                <a:moveTo>
                  <a:pt x="0" y="0"/>
                </a:moveTo>
                <a:lnTo>
                  <a:pt x="2385537" y="0"/>
                </a:lnTo>
                <a:lnTo>
                  <a:pt x="2385537" y="585541"/>
                </a:lnTo>
                <a:lnTo>
                  <a:pt x="0" y="585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 rot="-9856251">
            <a:off x="14153731" y="-2889821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/>
          <p:nvPr/>
        </p:nvSpPr>
        <p:spPr>
          <a:xfrm>
            <a:off x="6798132" y="3048922"/>
            <a:ext cx="4691736" cy="1172934"/>
          </a:xfrm>
          <a:custGeom>
            <a:rect b="b" l="l" r="r" t="t"/>
            <a:pathLst>
              <a:path extrusionOk="0" h="1172934" w="4691736">
                <a:moveTo>
                  <a:pt x="0" y="0"/>
                </a:moveTo>
                <a:lnTo>
                  <a:pt x="4691736" y="0"/>
                </a:lnTo>
                <a:lnTo>
                  <a:pt x="4691736" y="1172934"/>
                </a:lnTo>
                <a:lnTo>
                  <a:pt x="0" y="1172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5773442" y="1325671"/>
            <a:ext cx="6741116" cy="1587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-3970722" y="-577092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3143698" y="4526656"/>
            <a:ext cx="11810379" cy="143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</a:t>
            </a:r>
            <a:endParaRPr/>
          </a:p>
          <a:p>
            <a:pPr indent="0" lvl="0" marL="0" marR="0" rtl="0" algn="ctr">
              <a:lnSpc>
                <a:spcPct val="17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everyone to use thanks to the following: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5081326" y="6224075"/>
            <a:ext cx="8125349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8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Canva Creative Studio for the lesson plan</a:t>
            </a:r>
            <a:endParaRPr/>
          </a:p>
          <a:p>
            <a:pPr indent="0" lvl="0" marL="0" marR="0" rtl="0" algn="ctr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Pexels for the photos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6243561" y="8034460"/>
            <a:ext cx="580087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 </a:t>
            </a:r>
            <a:endParaRPr/>
          </a:p>
        </p:txBody>
      </p:sp>
      <p:sp>
        <p:nvSpPr>
          <p:cNvPr id="279" name="Google Shape;279;p26"/>
          <p:cNvSpPr/>
          <p:nvPr/>
        </p:nvSpPr>
        <p:spPr>
          <a:xfrm>
            <a:off x="459111" y="553478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 rot="-69745">
            <a:off x="12955494" y="5566890"/>
            <a:ext cx="8866544" cy="6151165"/>
          </a:xfrm>
          <a:custGeom>
            <a:rect b="b" l="l" r="r" t="t"/>
            <a:pathLst>
              <a:path extrusionOk="0" h="6151165" w="8866544">
                <a:moveTo>
                  <a:pt x="0" y="0"/>
                </a:moveTo>
                <a:lnTo>
                  <a:pt x="8866545" y="0"/>
                </a:lnTo>
                <a:lnTo>
                  <a:pt x="8866545" y="6151165"/>
                </a:lnTo>
                <a:lnTo>
                  <a:pt x="0" y="6151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 rot="10156843">
            <a:off x="11761248" y="6746883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6"/>
          <p:cNvSpPr/>
          <p:nvPr/>
        </p:nvSpPr>
        <p:spPr>
          <a:xfrm rot="-8434694">
            <a:off x="13087644" y="130925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50"/>
                </a:lnTo>
                <a:lnTo>
                  <a:pt x="0" y="179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14809137" y="2445694"/>
            <a:ext cx="6523746" cy="6812606"/>
          </a:xfrm>
          <a:custGeom>
            <a:rect b="b" l="l" r="r" t="t"/>
            <a:pathLst>
              <a:path extrusionOk="0" h="6812606" w="6523746">
                <a:moveTo>
                  <a:pt x="0" y="0"/>
                </a:moveTo>
                <a:lnTo>
                  <a:pt x="6523745" y="0"/>
                </a:lnTo>
                <a:lnTo>
                  <a:pt x="6523745" y="6812606"/>
                </a:lnTo>
                <a:lnTo>
                  <a:pt x="0" y="6812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-1928768" y="6247209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6"/>
                </a:lnTo>
                <a:lnTo>
                  <a:pt x="0" y="6851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0584994" y="2666102"/>
            <a:ext cx="5453222" cy="5432772"/>
          </a:xfrm>
          <a:custGeom>
            <a:rect b="b" l="l" r="r" t="t"/>
            <a:pathLst>
              <a:path extrusionOk="0" h="5432772" w="5453222">
                <a:moveTo>
                  <a:pt x="0" y="0"/>
                </a:moveTo>
                <a:lnTo>
                  <a:pt x="5453222" y="0"/>
                </a:lnTo>
                <a:lnTo>
                  <a:pt x="5453222" y="5432772"/>
                </a:lnTo>
                <a:lnTo>
                  <a:pt x="0" y="5432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 rot="10156843">
            <a:off x="11920347" y="7735455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7179466" y="-1483419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8"/>
                </a:lnTo>
                <a:lnTo>
                  <a:pt x="0" y="2966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1648670" y="5727277"/>
            <a:ext cx="6928088" cy="25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Think about a time when you wanted to persuade or convince someone to see things from your perspective.</a:t>
            </a:r>
            <a:endParaRPr/>
          </a:p>
          <a:p>
            <a:pPr indent="-302261" lvl="1" marL="60452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What was it that you were trying to convince them about? 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2214551" y="2445700"/>
            <a:ext cx="8936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58EF0"/>
                </a:solidFill>
                <a:latin typeface="Archivo Black"/>
                <a:ea typeface="Archivo Black"/>
                <a:cs typeface="Archivo Black"/>
                <a:sym typeface="Archivo Black"/>
              </a:rPr>
              <a:t>Have you</a:t>
            </a:r>
            <a:r>
              <a:rPr lang="en-US" sz="5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ever tried to convince somebody about something?</a:t>
            </a:r>
            <a:endParaRPr sz="50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13944222" y="-1188937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2898816" y="6556417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6"/>
                </a:lnTo>
                <a:lnTo>
                  <a:pt x="0" y="7461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-680566" y="1007061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058666" y="3238393"/>
            <a:ext cx="8085334" cy="3810214"/>
          </a:xfrm>
          <a:custGeom>
            <a:rect b="b" l="l" r="r" t="t"/>
            <a:pathLst>
              <a:path extrusionOk="0" h="3810214" w="8085334">
                <a:moveTo>
                  <a:pt x="0" y="0"/>
                </a:moveTo>
                <a:lnTo>
                  <a:pt x="8085334" y="0"/>
                </a:lnTo>
                <a:lnTo>
                  <a:pt x="8085334" y="3810214"/>
                </a:lnTo>
                <a:lnTo>
                  <a:pt x="0" y="3810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520567" y="7872892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9710654" y="3241272"/>
            <a:ext cx="7717221" cy="2472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Define arguments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Understand how to write a claim statement and provide evidence for supporting claims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Address counterclaims</a:t>
            </a:r>
            <a:endParaRPr/>
          </a:p>
        </p:txBody>
      </p:sp>
      <p:sp>
        <p:nvSpPr>
          <p:cNvPr id="98" name="Google Shape;98;p12"/>
          <p:cNvSpPr txBox="1"/>
          <p:nvPr/>
        </p:nvSpPr>
        <p:spPr>
          <a:xfrm>
            <a:off x="9710654" y="1873923"/>
            <a:ext cx="771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858EF0"/>
                </a:solidFill>
                <a:latin typeface="Archivo Black"/>
                <a:ea typeface="Archivo Black"/>
                <a:cs typeface="Archivo Black"/>
                <a:sym typeface="Archivo Black"/>
              </a:rPr>
              <a:t>Today</a:t>
            </a:r>
            <a:r>
              <a:rPr lang="en-US" sz="56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we will: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10085612" y="7270063"/>
            <a:ext cx="7717221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Before we learn what an argument is,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let's discuss what it isn't!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9436378" y="-761852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0714302" y="2164890"/>
            <a:ext cx="4848301" cy="5004698"/>
          </a:xfrm>
          <a:custGeom>
            <a:rect b="b" l="l" r="r" t="t"/>
            <a:pathLst>
              <a:path extrusionOk="0" h="5004698" w="4848301">
                <a:moveTo>
                  <a:pt x="0" y="0"/>
                </a:moveTo>
                <a:lnTo>
                  <a:pt x="4848302" y="0"/>
                </a:lnTo>
                <a:lnTo>
                  <a:pt x="4848302" y="5004698"/>
                </a:lnTo>
                <a:lnTo>
                  <a:pt x="0" y="5004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556880" y="5076825"/>
            <a:ext cx="6417877" cy="1976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An opinion is a personal belief or judgment about something. It is a subjective viewpoint that may vary from person to person. 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15863433" y="7462094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 rot="10156843">
            <a:off x="12205833" y="7228700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56880" y="2678502"/>
            <a:ext cx="128358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838CEE"/>
                </a:solidFill>
                <a:latin typeface="Archivo Black"/>
                <a:ea typeface="Archivo Black"/>
                <a:cs typeface="Archivo Black"/>
                <a:sym typeface="Archivo Black"/>
              </a:rPr>
              <a:t>An argument </a:t>
            </a:r>
            <a:r>
              <a:rPr lang="en-US" sz="56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is not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an opinion.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-1003849" y="8225729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13087039" y="-3645851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6"/>
                </a:lnTo>
                <a:lnTo>
                  <a:pt x="0" y="6851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-1610835" y="2022772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1648933" y="2014825"/>
            <a:ext cx="81219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38CEE"/>
                </a:solidFill>
                <a:latin typeface="Archivo Black"/>
                <a:ea typeface="Archivo Black"/>
                <a:cs typeface="Archivo Black"/>
                <a:sym typeface="Archivo Black"/>
              </a:rPr>
              <a:t>An argument</a:t>
            </a:r>
            <a:r>
              <a:rPr lang="en-US" sz="5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is a way of presenting and defending a claim or position.</a:t>
            </a:r>
            <a:endParaRPr sz="50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8" name="Google Shape;118;p14"/>
          <p:cNvSpPr/>
          <p:nvPr/>
        </p:nvSpPr>
        <p:spPr>
          <a:xfrm rot="10156843">
            <a:off x="-3657600" y="-434770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1259119" y="2260451"/>
            <a:ext cx="6336371" cy="5766097"/>
          </a:xfrm>
          <a:custGeom>
            <a:rect b="b" l="l" r="r" t="t"/>
            <a:pathLst>
              <a:path extrusionOk="0" h="5766097" w="6336371">
                <a:moveTo>
                  <a:pt x="0" y="0"/>
                </a:moveTo>
                <a:lnTo>
                  <a:pt x="6336371" y="0"/>
                </a:lnTo>
                <a:lnTo>
                  <a:pt x="6336371" y="5766098"/>
                </a:lnTo>
                <a:lnTo>
                  <a:pt x="0" y="5766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648933" y="5861170"/>
            <a:ext cx="8122033" cy="1831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example: 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"The scientific consensus is clear: 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Climate change poses a significant threat to our planet and future generations!" 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9342727" y="8481393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0" y="0"/>
                </a:lnTo>
                <a:lnTo>
                  <a:pt x="2945260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-3873389" y="-952590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 rot="-1122737">
            <a:off x="-1279546" y="765525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14561265" y="5890277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 rot="-5400000">
            <a:off x="5124190" y="378427"/>
            <a:ext cx="8358706" cy="9049780"/>
          </a:xfrm>
          <a:custGeom>
            <a:rect b="b" l="l" r="r" t="t"/>
            <a:pathLst>
              <a:path extrusionOk="0" h="9049780" w="8358706">
                <a:moveTo>
                  <a:pt x="0" y="0"/>
                </a:moveTo>
                <a:lnTo>
                  <a:pt x="8358706" y="0"/>
                </a:lnTo>
                <a:lnTo>
                  <a:pt x="8358706" y="9049780"/>
                </a:lnTo>
                <a:lnTo>
                  <a:pt x="0" y="9049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3446130" y="1874635"/>
            <a:ext cx="117147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838CEE"/>
                </a:solidFill>
                <a:latin typeface="Archivo Black"/>
                <a:ea typeface="Archivo Black"/>
                <a:cs typeface="Archivo Black"/>
                <a:sym typeface="Archivo Black"/>
              </a:rPr>
              <a:t>An argument</a:t>
            </a:r>
            <a:r>
              <a:rPr lang="en-US" sz="6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contains: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4866974" y="582422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2" y="0"/>
                </a:lnTo>
                <a:lnTo>
                  <a:pt x="4784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-5966468" y="6560935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6"/>
                </a:lnTo>
                <a:lnTo>
                  <a:pt x="0" y="6851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6268316" y="6494260"/>
            <a:ext cx="5613287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Let's break down these terms in the next few slides. 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5650703" y="4113010"/>
            <a:ext cx="6848514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reasons and relevant evidence to support your claim.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10663718" y="2327277"/>
            <a:ext cx="5409036" cy="5212958"/>
          </a:xfrm>
          <a:custGeom>
            <a:rect b="b" l="l" r="r" t="t"/>
            <a:pathLst>
              <a:path extrusionOk="0" h="5212958" w="5409036">
                <a:moveTo>
                  <a:pt x="0" y="0"/>
                </a:moveTo>
                <a:lnTo>
                  <a:pt x="5409036" y="0"/>
                </a:lnTo>
                <a:lnTo>
                  <a:pt x="5409036" y="5212959"/>
                </a:lnTo>
                <a:lnTo>
                  <a:pt x="0" y="5212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 rot="-8100000">
            <a:off x="-5094583" y="-161474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0144128" y="7959723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2"/>
                </a:lnTo>
                <a:lnTo>
                  <a:pt x="0" y="5649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 rot="-8232641">
            <a:off x="11722551" y="-987092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5811553" y="8803581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1" y="0"/>
                </a:lnTo>
                <a:lnTo>
                  <a:pt x="2945261" y="2966838"/>
                </a:lnTo>
                <a:lnTo>
                  <a:pt x="0" y="2966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648933" y="1925916"/>
            <a:ext cx="832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838CEE"/>
                </a:solidFill>
                <a:latin typeface="Archivo Black"/>
                <a:ea typeface="Archivo Black"/>
                <a:cs typeface="Archivo Black"/>
                <a:sym typeface="Archivo Black"/>
              </a:rPr>
              <a:t>vocabulary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1648933" y="6865341"/>
            <a:ext cx="7678687" cy="1481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example, a claim could be: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"Urgent action is needed to mitigate the effects of climate change."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648923" y="3106875"/>
            <a:ext cx="83253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Claims are the statements or assertions we make to support our position on a particular topic.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9720870" y="946661"/>
            <a:ext cx="7315200" cy="4078224"/>
          </a:xfrm>
          <a:custGeom>
            <a:rect b="b" l="l" r="r" t="t"/>
            <a:pathLst>
              <a:path extrusionOk="0" h="4078224" w="7315200">
                <a:moveTo>
                  <a:pt x="0" y="0"/>
                </a:moveTo>
                <a:lnTo>
                  <a:pt x="7315200" y="0"/>
                </a:lnTo>
                <a:lnTo>
                  <a:pt x="7315200" y="4078224"/>
                </a:lnTo>
                <a:lnTo>
                  <a:pt x="0" y="407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1879068" y="1538735"/>
            <a:ext cx="832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vocabulary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1879068" y="5272535"/>
            <a:ext cx="6760493" cy="395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To illustrate, these would be possible reasons for our claim about climate change: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Rising global temperatures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Increased frequency of extreme weather events</a:t>
            </a:r>
            <a:endParaRPr/>
          </a:p>
          <a:p>
            <a:pPr indent="-302260" lvl="1" marL="60451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Negative impacts on ecosystems and biodiversity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1879075" y="2729350"/>
            <a:ext cx="78417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reasons</a:t>
            </a:r>
            <a:r>
              <a:rPr lang="en-US" sz="3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are the explanations or justifications behind our claim.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9720870" y="6027108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rot="-1998977">
            <a:off x="13268515" y="7004927"/>
            <a:ext cx="7315200" cy="1795549"/>
          </a:xfrm>
          <a:custGeom>
            <a:rect b="b" l="l" r="r" t="t"/>
            <a:pathLst>
              <a:path extrusionOk="0" h="1795549" w="7315200">
                <a:moveTo>
                  <a:pt x="0" y="0"/>
                </a:moveTo>
                <a:lnTo>
                  <a:pt x="7315200" y="0"/>
                </a:lnTo>
                <a:lnTo>
                  <a:pt x="7315200" y="1795549"/>
                </a:lnTo>
                <a:lnTo>
                  <a:pt x="0" y="1795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0620258" y="6419283"/>
            <a:ext cx="2945260" cy="2966837"/>
          </a:xfrm>
          <a:custGeom>
            <a:rect b="b" l="l" r="r" t="t"/>
            <a:pathLst>
              <a:path extrusionOk="0" h="2966837" w="2945260">
                <a:moveTo>
                  <a:pt x="0" y="0"/>
                </a:moveTo>
                <a:lnTo>
                  <a:pt x="2945261" y="0"/>
                </a:lnTo>
                <a:lnTo>
                  <a:pt x="2945261" y="2966837"/>
                </a:lnTo>
                <a:lnTo>
                  <a:pt x="0" y="2966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-6446403" y="2993345"/>
            <a:ext cx="8344521" cy="6851876"/>
          </a:xfrm>
          <a:custGeom>
            <a:rect b="b" l="l" r="r" t="t"/>
            <a:pathLst>
              <a:path extrusionOk="0" h="6851876" w="8344521">
                <a:moveTo>
                  <a:pt x="0" y="0"/>
                </a:moveTo>
                <a:lnTo>
                  <a:pt x="8344522" y="0"/>
                </a:lnTo>
                <a:lnTo>
                  <a:pt x="8344522" y="6851877"/>
                </a:lnTo>
                <a:lnTo>
                  <a:pt x="0" y="685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9436378" y="-761852"/>
            <a:ext cx="10754835" cy="7461167"/>
          </a:xfrm>
          <a:custGeom>
            <a:rect b="b" l="l" r="r" t="t"/>
            <a:pathLst>
              <a:path extrusionOk="0" h="7461167" w="10754835">
                <a:moveTo>
                  <a:pt x="0" y="0"/>
                </a:moveTo>
                <a:lnTo>
                  <a:pt x="10754835" y="0"/>
                </a:lnTo>
                <a:lnTo>
                  <a:pt x="10754835" y="7461167"/>
                </a:lnTo>
                <a:lnTo>
                  <a:pt x="0" y="7461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4981380" y="2042916"/>
            <a:ext cx="832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vocabulary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4844472" y="5752979"/>
            <a:ext cx="8980484" cy="2472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For instance, evidence that would support our claim would be:</a:t>
            </a:r>
            <a:endParaRPr/>
          </a:p>
          <a:p>
            <a:pPr indent="-302260" lvl="1" marL="604519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Data from reputable sources showing the increase in average global temperatures over the past century.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2878875" y="3495475"/>
            <a:ext cx="128133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838CED"/>
                </a:solidFill>
                <a:latin typeface="Archivo Black"/>
                <a:ea typeface="Archivo Black"/>
                <a:cs typeface="Archivo Black"/>
                <a:sym typeface="Archivo Black"/>
              </a:rPr>
              <a:t>Evidence </a:t>
            </a:r>
            <a:r>
              <a:rPr lang="en-US" sz="3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is factual information, data, examples, or expert opinions that support our reasons.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-3162492" y="-506311"/>
            <a:ext cx="8143872" cy="5649811"/>
          </a:xfrm>
          <a:custGeom>
            <a:rect b="b" l="l" r="r" t="t"/>
            <a:pathLst>
              <a:path extrusionOk="0" h="5649811" w="8143872">
                <a:moveTo>
                  <a:pt x="0" y="0"/>
                </a:moveTo>
                <a:lnTo>
                  <a:pt x="8143872" y="0"/>
                </a:lnTo>
                <a:lnTo>
                  <a:pt x="8143872" y="5649811"/>
                </a:lnTo>
                <a:lnTo>
                  <a:pt x="0" y="564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 rot="10156843">
            <a:off x="-1606521" y="142544"/>
            <a:ext cx="7315200" cy="3604399"/>
          </a:xfrm>
          <a:custGeom>
            <a:rect b="b" l="l" r="r" t="t"/>
            <a:pathLst>
              <a:path extrusionOk="0"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2933847" y="6699315"/>
            <a:ext cx="4784651" cy="4114800"/>
          </a:xfrm>
          <a:custGeom>
            <a:rect b="b" l="l" r="r" t="t"/>
            <a:pathLst>
              <a:path extrusionOk="0" h="4114800" w="4784651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eating Cohesive Arguments Lesson for High School">
  <a:themeElements>
    <a:clrScheme name="Office">
      <a:dk1>
        <a:srgbClr val="000000"/>
      </a:dk1>
      <a:lt1>
        <a:srgbClr val="FFFFFF"/>
      </a:lt1>
      <a:dk2>
        <a:srgbClr val="838CEE"/>
      </a:dk2>
      <a:lt2>
        <a:srgbClr val="F8F9FF"/>
      </a:lt2>
      <a:accent1>
        <a:srgbClr val="D4DCFA"/>
      </a:accent1>
      <a:accent2>
        <a:srgbClr val="888888"/>
      </a:accent2>
      <a:accent3>
        <a:srgbClr val="838CED"/>
      </a:accent3>
      <a:accent4>
        <a:srgbClr val="D4DCFA"/>
      </a:accent4>
      <a:accent5>
        <a:srgbClr val="F8F9FF"/>
      </a:accent5>
      <a:accent6>
        <a:srgbClr val="858EF0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