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Grenze"/>
      <p:regular r:id="rId23"/>
      <p:bold r:id="rId24"/>
      <p:italic r:id="rId25"/>
      <p:boldItalic r:id="rId26"/>
    </p:embeddedFont>
    <p:embeddedFont>
      <p:font typeface="Grenze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renze-bold.fntdata"/><Relationship Id="rId23" Type="http://schemas.openxmlformats.org/officeDocument/2006/relationships/font" Target="fonts/Grenz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renze-boldItalic.fntdata"/><Relationship Id="rId25" Type="http://schemas.openxmlformats.org/officeDocument/2006/relationships/font" Target="fonts/Grenze-italic.fntdata"/><Relationship Id="rId28" Type="http://schemas.openxmlformats.org/officeDocument/2006/relationships/font" Target="fonts/GrenzeMedium-bold.fntdata"/><Relationship Id="rId27" Type="http://schemas.openxmlformats.org/officeDocument/2006/relationships/font" Target="fonts/Grenze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renze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Grenze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797572" y="-792339"/>
            <a:ext cx="16693172" cy="4229852"/>
            <a:chOff x="0" y="0"/>
            <a:chExt cx="7453640" cy="1888664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38100" y="19050"/>
              <a:ext cx="73773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1611100" y="896700"/>
            <a:ext cx="1483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 Medium"/>
              <a:buNone/>
              <a:defRPr sz="9900">
                <a:solidFill>
                  <a:schemeClr val="lt1"/>
                </a:solidFill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5725875" y="38680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28" name="Google Shape;28;p3"/>
          <p:cNvGrpSpPr/>
          <p:nvPr/>
        </p:nvGrpSpPr>
        <p:grpSpPr>
          <a:xfrm>
            <a:off x="797572" y="8416039"/>
            <a:ext cx="16692856" cy="2763268"/>
            <a:chOff x="0" y="0"/>
            <a:chExt cx="22257141" cy="3684358"/>
          </a:xfrm>
        </p:grpSpPr>
        <p:sp>
          <p:nvSpPr>
            <p:cNvPr id="29" name="Google Shape;29;p3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797572" y="-792339"/>
            <a:ext cx="16693172" cy="4229852"/>
            <a:chOff x="0" y="0"/>
            <a:chExt cx="7453640" cy="1888664"/>
          </a:xfrm>
        </p:grpSpPr>
        <p:sp>
          <p:nvSpPr>
            <p:cNvPr id="36" name="Google Shape;36;p4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 txBox="1"/>
            <p:nvPr/>
          </p:nvSpPr>
          <p:spPr>
            <a:xfrm>
              <a:off x="38100" y="19050"/>
              <a:ext cx="73773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314000" y="4333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ctrTitle"/>
          </p:nvPr>
        </p:nvSpPr>
        <p:spPr>
          <a:xfrm>
            <a:off x="1611100" y="896700"/>
            <a:ext cx="1483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 Medium"/>
              <a:buNone/>
              <a:defRPr sz="9900">
                <a:solidFill>
                  <a:schemeClr val="lt1"/>
                </a:solidFill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9F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-3511742" y="3362679"/>
            <a:ext cx="17117787" cy="6996896"/>
          </a:xfrm>
          <a:custGeom>
            <a:rect b="b" l="l" r="r" t="t"/>
            <a:pathLst>
              <a:path extrusionOk="0" h="6996896" w="17117787">
                <a:moveTo>
                  <a:pt x="0" y="0"/>
                </a:moveTo>
                <a:lnTo>
                  <a:pt x="17117788" y="0"/>
                </a:lnTo>
                <a:lnTo>
                  <a:pt x="17117788" y="6996896"/>
                </a:lnTo>
                <a:lnTo>
                  <a:pt x="0" y="699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5"/>
          <p:cNvGrpSpPr/>
          <p:nvPr/>
        </p:nvGrpSpPr>
        <p:grpSpPr>
          <a:xfrm>
            <a:off x="1311973" y="-613906"/>
            <a:ext cx="5739515" cy="6511617"/>
            <a:chOff x="0" y="-19050"/>
            <a:chExt cx="749793" cy="850658"/>
          </a:xfrm>
        </p:grpSpPr>
        <p:sp>
          <p:nvSpPr>
            <p:cNvPr id="43" name="Google Shape;43;p5"/>
            <p:cNvSpPr/>
            <p:nvPr/>
          </p:nvSpPr>
          <p:spPr>
            <a:xfrm>
              <a:off x="0" y="0"/>
              <a:ext cx="749793" cy="831608"/>
            </a:xfrm>
            <a:custGeom>
              <a:rect b="b" l="l" r="r" t="t"/>
              <a:pathLst>
                <a:path extrusionOk="0" h="831608" w="749793">
                  <a:moveTo>
                    <a:pt x="749793" y="0"/>
                  </a:moveTo>
                  <a:lnTo>
                    <a:pt x="749793" y="717308"/>
                  </a:lnTo>
                  <a:lnTo>
                    <a:pt x="374897" y="831608"/>
                  </a:lnTo>
                  <a:lnTo>
                    <a:pt x="0" y="717308"/>
                  </a:lnTo>
                  <a:lnTo>
                    <a:pt x="0" y="0"/>
                  </a:lnTo>
                  <a:lnTo>
                    <a:pt x="749793" y="0"/>
                  </a:lnTo>
                  <a:close/>
                </a:path>
              </a:pathLst>
            </a:custGeom>
            <a:solidFill>
              <a:srgbClr val="C5460F"/>
            </a:solidFill>
            <a:ln cap="sq" cmpd="sng" w="171450">
              <a:solidFill>
                <a:srgbClr val="ED784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 txBox="1"/>
            <p:nvPr/>
          </p:nvSpPr>
          <p:spPr>
            <a:xfrm>
              <a:off x="0" y="-19050"/>
              <a:ext cx="7497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5"/>
          <p:cNvSpPr txBox="1"/>
          <p:nvPr>
            <p:ph type="title"/>
          </p:nvPr>
        </p:nvSpPr>
        <p:spPr>
          <a:xfrm>
            <a:off x="1464371" y="778325"/>
            <a:ext cx="5344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"/>
              <a:buNone/>
              <a:defRPr sz="9900" cap="none">
                <a:solidFill>
                  <a:schemeClr val="lt1"/>
                </a:solidFill>
                <a:latin typeface="Grenze"/>
                <a:ea typeface="Grenze"/>
                <a:cs typeface="Grenze"/>
                <a:sym typeface="Gren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0515588" y="388643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200"/>
              <a:buNone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9605508" y="4089604"/>
            <a:ext cx="17117787" cy="6996896"/>
          </a:xfrm>
          <a:custGeom>
            <a:rect b="b" l="l" r="r" t="t"/>
            <a:pathLst>
              <a:path extrusionOk="0" h="6996896" w="17117787">
                <a:moveTo>
                  <a:pt x="0" y="0"/>
                </a:moveTo>
                <a:lnTo>
                  <a:pt x="17117788" y="0"/>
                </a:lnTo>
                <a:lnTo>
                  <a:pt x="17117788" y="6996896"/>
                </a:lnTo>
                <a:lnTo>
                  <a:pt x="0" y="699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" name="Google Shape;49;p6"/>
          <p:cNvGrpSpPr/>
          <p:nvPr/>
        </p:nvGrpSpPr>
        <p:grpSpPr>
          <a:xfrm>
            <a:off x="797572" y="-792339"/>
            <a:ext cx="16693172" cy="4229852"/>
            <a:chOff x="0" y="0"/>
            <a:chExt cx="7453640" cy="1888664"/>
          </a:xfrm>
        </p:grpSpPr>
        <p:sp>
          <p:nvSpPr>
            <p:cNvPr id="50" name="Google Shape;50;p6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 txBox="1"/>
            <p:nvPr/>
          </p:nvSpPr>
          <p:spPr>
            <a:xfrm>
              <a:off x="38100" y="19050"/>
              <a:ext cx="73773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930100" y="4648375"/>
            <a:ext cx="5608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6240000" y="4648375"/>
            <a:ext cx="5342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type="ctrTitle"/>
          </p:nvPr>
        </p:nvSpPr>
        <p:spPr>
          <a:xfrm>
            <a:off x="1611100" y="896700"/>
            <a:ext cx="1483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 Medium"/>
              <a:buNone/>
              <a:defRPr sz="9900">
                <a:solidFill>
                  <a:schemeClr val="lt1"/>
                </a:solidFill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797572" y="-792339"/>
            <a:ext cx="16693172" cy="4229852"/>
            <a:chOff x="0" y="0"/>
            <a:chExt cx="7453640" cy="1888664"/>
          </a:xfrm>
        </p:grpSpPr>
        <p:sp>
          <p:nvSpPr>
            <p:cNvPr id="57" name="Google Shape;57;p7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38100" y="19050"/>
              <a:ext cx="73773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710150" y="3951138"/>
            <a:ext cx="5220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9121950" y="3951138"/>
            <a:ext cx="52233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1" name="Google Shape;61;p7"/>
          <p:cNvGrpSpPr/>
          <p:nvPr/>
        </p:nvGrpSpPr>
        <p:grpSpPr>
          <a:xfrm>
            <a:off x="797572" y="8416039"/>
            <a:ext cx="16692856" cy="2763268"/>
            <a:chOff x="0" y="0"/>
            <a:chExt cx="22257141" cy="3684358"/>
          </a:xfrm>
        </p:grpSpPr>
        <p:sp>
          <p:nvSpPr>
            <p:cNvPr id="62" name="Google Shape;62;p7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7"/>
          <p:cNvSpPr txBox="1"/>
          <p:nvPr>
            <p:ph type="ctrTitle"/>
          </p:nvPr>
        </p:nvSpPr>
        <p:spPr>
          <a:xfrm>
            <a:off x="1611100" y="896700"/>
            <a:ext cx="1483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 Medium"/>
              <a:buNone/>
              <a:defRPr sz="9900">
                <a:solidFill>
                  <a:schemeClr val="lt1"/>
                </a:solidFill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F9F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8"/>
          <p:cNvGrpSpPr/>
          <p:nvPr/>
        </p:nvGrpSpPr>
        <p:grpSpPr>
          <a:xfrm>
            <a:off x="797572" y="8416039"/>
            <a:ext cx="16692856" cy="2763268"/>
            <a:chOff x="0" y="0"/>
            <a:chExt cx="22257141" cy="3684358"/>
          </a:xfrm>
        </p:grpSpPr>
        <p:sp>
          <p:nvSpPr>
            <p:cNvPr id="70" name="Google Shape;70;p8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8"/>
          <p:cNvGrpSpPr/>
          <p:nvPr/>
        </p:nvGrpSpPr>
        <p:grpSpPr>
          <a:xfrm>
            <a:off x="797572" y="-792339"/>
            <a:ext cx="16693172" cy="4229852"/>
            <a:chOff x="0" y="0"/>
            <a:chExt cx="7453640" cy="1888664"/>
          </a:xfrm>
        </p:grpSpPr>
        <p:sp>
          <p:nvSpPr>
            <p:cNvPr id="76" name="Google Shape;76;p8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 txBox="1"/>
            <p:nvPr/>
          </p:nvSpPr>
          <p:spPr>
            <a:xfrm>
              <a:off x="38100" y="19050"/>
              <a:ext cx="7377300" cy="18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8"/>
          <p:cNvSpPr txBox="1"/>
          <p:nvPr>
            <p:ph type="ctrTitle"/>
          </p:nvPr>
        </p:nvSpPr>
        <p:spPr>
          <a:xfrm>
            <a:off x="1611100" y="896700"/>
            <a:ext cx="1483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Grenze Medium"/>
              <a:buNone/>
              <a:defRPr sz="9900">
                <a:solidFill>
                  <a:schemeClr val="lt1"/>
                </a:solidFill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1314000" y="4333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8"/>
          <p:cNvSpPr/>
          <p:nvPr/>
        </p:nvSpPr>
        <p:spPr>
          <a:xfrm>
            <a:off x="11938605" y="4094493"/>
            <a:ext cx="5003537" cy="6373932"/>
          </a:xfrm>
          <a:custGeom>
            <a:rect b="b" l="l" r="r" t="t"/>
            <a:pathLst>
              <a:path extrusionOk="0" h="6373932" w="5003537">
                <a:moveTo>
                  <a:pt x="0" y="0"/>
                </a:moveTo>
                <a:lnTo>
                  <a:pt x="5003537" y="0"/>
                </a:lnTo>
                <a:lnTo>
                  <a:pt x="5003537" y="6373932"/>
                </a:lnTo>
                <a:lnTo>
                  <a:pt x="0" y="637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9"/>
          <p:cNvGrpSpPr/>
          <p:nvPr/>
        </p:nvGrpSpPr>
        <p:grpSpPr>
          <a:xfrm>
            <a:off x="2059888" y="946589"/>
            <a:ext cx="2737472" cy="2977844"/>
            <a:chOff x="0" y="-19050"/>
            <a:chExt cx="635100" cy="690867"/>
          </a:xfrm>
        </p:grpSpPr>
        <p:sp>
          <p:nvSpPr>
            <p:cNvPr id="83" name="Google Shape;83;p9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0" y="-19050"/>
              <a:ext cx="635100" cy="57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9"/>
          <p:cNvSpPr txBox="1"/>
          <p:nvPr>
            <p:ph type="title"/>
          </p:nvPr>
        </p:nvSpPr>
        <p:spPr>
          <a:xfrm>
            <a:off x="660075" y="3924425"/>
            <a:ext cx="5787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renze Medium"/>
              <a:buNone/>
              <a:defRPr sz="9900">
                <a:latin typeface="Grenze Medium"/>
                <a:ea typeface="Grenze Medium"/>
                <a:cs typeface="Grenze Medium"/>
                <a:sym typeface="Grenz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/>
          <p:nvPr>
            <p:ph idx="2" type="pic"/>
          </p:nvPr>
        </p:nvSpPr>
        <p:spPr>
          <a:xfrm>
            <a:off x="11645250" y="1635475"/>
            <a:ext cx="5486400" cy="5815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9"/>
          <p:cNvSpPr txBox="1"/>
          <p:nvPr>
            <p:ph idx="1" type="body"/>
          </p:nvPr>
        </p:nvSpPr>
        <p:spPr>
          <a:xfrm>
            <a:off x="1538288" y="50407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9pPr>
          </a:lstStyle>
          <a:p/>
        </p:txBody>
      </p:sp>
      <p:grpSp>
        <p:nvGrpSpPr>
          <p:cNvPr id="88" name="Google Shape;88;p9"/>
          <p:cNvGrpSpPr/>
          <p:nvPr/>
        </p:nvGrpSpPr>
        <p:grpSpPr>
          <a:xfrm>
            <a:off x="797572" y="8416039"/>
            <a:ext cx="16692856" cy="2763268"/>
            <a:chOff x="0" y="0"/>
            <a:chExt cx="22257141" cy="3684358"/>
          </a:xfrm>
        </p:grpSpPr>
        <p:sp>
          <p:nvSpPr>
            <p:cNvPr id="89" name="Google Shape;89;p9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1"/>
          <p:cNvSpPr txBox="1"/>
          <p:nvPr>
            <p:ph type="title"/>
          </p:nvPr>
        </p:nvSpPr>
        <p:spPr>
          <a:xfrm>
            <a:off x="8095325" y="3921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Grenze"/>
              <a:buNone/>
              <a:defRPr b="1" i="0" sz="15000" u="none" cap="none" strike="noStrike">
                <a:solidFill>
                  <a:schemeClr val="dk1"/>
                </a:solidFill>
                <a:latin typeface="Grenze"/>
                <a:ea typeface="Grenze"/>
                <a:cs typeface="Grenze"/>
                <a:sym typeface="Grenz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1600200" y="2356775"/>
            <a:ext cx="5008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i="0" sz="32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sz="24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40.png"/><Relationship Id="rId5" Type="http://schemas.openxmlformats.org/officeDocument/2006/relationships/image" Target="../media/image11.png"/><Relationship Id="rId6" Type="http://schemas.openxmlformats.org/officeDocument/2006/relationships/image" Target="../media/image41.png"/><Relationship Id="rId7" Type="http://schemas.openxmlformats.org/officeDocument/2006/relationships/image" Target="../media/image25.png"/><Relationship Id="rId8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0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99" name="Google Shape;99;p10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2212735" y="494885"/>
            <a:ext cx="5046565" cy="1791531"/>
          </a:xfrm>
          <a:custGeom>
            <a:rect b="b" l="l" r="r" t="t"/>
            <a:pathLst>
              <a:path extrusionOk="0" h="1791531" w="5046565">
                <a:moveTo>
                  <a:pt x="0" y="0"/>
                </a:moveTo>
                <a:lnTo>
                  <a:pt x="5046565" y="0"/>
                </a:lnTo>
                <a:lnTo>
                  <a:pt x="5046565" y="1791530"/>
                </a:lnTo>
                <a:lnTo>
                  <a:pt x="0" y="179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 flipH="1">
            <a:off x="3143250" y="657535"/>
            <a:ext cx="4943645" cy="1995997"/>
          </a:xfrm>
          <a:custGeom>
            <a:rect b="b" l="l" r="r" t="t"/>
            <a:pathLst>
              <a:path extrusionOk="0" h="1995997" w="4943645">
                <a:moveTo>
                  <a:pt x="4943645" y="0"/>
                </a:moveTo>
                <a:lnTo>
                  <a:pt x="0" y="0"/>
                </a:lnTo>
                <a:lnTo>
                  <a:pt x="0" y="1995997"/>
                </a:lnTo>
                <a:lnTo>
                  <a:pt x="4943645" y="1995997"/>
                </a:lnTo>
                <a:lnTo>
                  <a:pt x="494364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-980706" y="3013167"/>
            <a:ext cx="11348584" cy="7447508"/>
          </a:xfrm>
          <a:custGeom>
            <a:rect b="b" l="l" r="r" t="t"/>
            <a:pathLst>
              <a:path extrusionOk="0" h="7447508" w="11348584">
                <a:moveTo>
                  <a:pt x="0" y="0"/>
                </a:moveTo>
                <a:lnTo>
                  <a:pt x="11348584" y="0"/>
                </a:lnTo>
                <a:lnTo>
                  <a:pt x="11348584" y="7447508"/>
                </a:lnTo>
                <a:lnTo>
                  <a:pt x="0" y="7447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0"/>
          <p:cNvGrpSpPr/>
          <p:nvPr/>
        </p:nvGrpSpPr>
        <p:grpSpPr>
          <a:xfrm>
            <a:off x="8086895" y="-1490575"/>
            <a:ext cx="9790184" cy="9177509"/>
            <a:chOff x="0" y="-19050"/>
            <a:chExt cx="1431763" cy="1342162"/>
          </a:xfrm>
        </p:grpSpPr>
        <p:sp>
          <p:nvSpPr>
            <p:cNvPr id="115" name="Google Shape;115;p10"/>
            <p:cNvSpPr/>
            <p:nvPr/>
          </p:nvSpPr>
          <p:spPr>
            <a:xfrm>
              <a:off x="0" y="0"/>
              <a:ext cx="1431763" cy="1323112"/>
            </a:xfrm>
            <a:custGeom>
              <a:rect b="b" l="l" r="r" t="t"/>
              <a:pathLst>
                <a:path extrusionOk="0" h="1323112" w="1431763">
                  <a:moveTo>
                    <a:pt x="1431763" y="0"/>
                  </a:moveTo>
                  <a:lnTo>
                    <a:pt x="1431763" y="1208812"/>
                  </a:lnTo>
                  <a:lnTo>
                    <a:pt x="715881" y="1323112"/>
                  </a:lnTo>
                  <a:lnTo>
                    <a:pt x="0" y="1208812"/>
                  </a:lnTo>
                  <a:lnTo>
                    <a:pt x="0" y="0"/>
                  </a:lnTo>
                  <a:lnTo>
                    <a:pt x="1431763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0"/>
            <p:cNvSpPr txBox="1"/>
            <p:nvPr/>
          </p:nvSpPr>
          <p:spPr>
            <a:xfrm>
              <a:off x="0" y="-19050"/>
              <a:ext cx="1431763" cy="1227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0"/>
          <p:cNvSpPr/>
          <p:nvPr/>
        </p:nvSpPr>
        <p:spPr>
          <a:xfrm flipH="1">
            <a:off x="14252557" y="4681341"/>
            <a:ext cx="4035443" cy="10761180"/>
          </a:xfrm>
          <a:custGeom>
            <a:rect b="b" l="l" r="r" t="t"/>
            <a:pathLst>
              <a:path extrusionOk="0" h="10761180" w="4035443">
                <a:moveTo>
                  <a:pt x="4035443" y="0"/>
                </a:moveTo>
                <a:lnTo>
                  <a:pt x="0" y="0"/>
                </a:lnTo>
                <a:lnTo>
                  <a:pt x="0" y="10761180"/>
                </a:lnTo>
                <a:lnTo>
                  <a:pt x="4035443" y="10761180"/>
                </a:lnTo>
                <a:lnTo>
                  <a:pt x="403544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 txBox="1"/>
          <p:nvPr/>
        </p:nvSpPr>
        <p:spPr>
          <a:xfrm>
            <a:off x="8463238" y="164824"/>
            <a:ext cx="9037500" cy="4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374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Story structures</a:t>
            </a:r>
            <a:endParaRPr/>
          </a:p>
        </p:txBody>
      </p:sp>
      <p:sp>
        <p:nvSpPr>
          <p:cNvPr id="119" name="Google Shape;119;p10"/>
          <p:cNvSpPr txBox="1"/>
          <p:nvPr/>
        </p:nvSpPr>
        <p:spPr>
          <a:xfrm>
            <a:off x="10702816" y="4681341"/>
            <a:ext cx="4558342" cy="838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u="none" strike="noStrike">
                <a:solidFill>
                  <a:srgbClr val="524537"/>
                </a:solidFill>
                <a:latin typeface="Arial"/>
                <a:ea typeface="Arial"/>
                <a:cs typeface="Arial"/>
                <a:sym typeface="Arial"/>
              </a:rPr>
              <a:t>How to structure narratives purposefully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9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445" name="Google Shape;445;p19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9"/>
          <p:cNvSpPr/>
          <p:nvPr/>
        </p:nvSpPr>
        <p:spPr>
          <a:xfrm>
            <a:off x="-141867" y="1451"/>
            <a:ext cx="18571735" cy="10284098"/>
          </a:xfrm>
          <a:custGeom>
            <a:rect b="b" l="l" r="r" t="t"/>
            <a:pathLst>
              <a:path extrusionOk="0" h="10284098" w="18571735">
                <a:moveTo>
                  <a:pt x="0" y="0"/>
                </a:moveTo>
                <a:lnTo>
                  <a:pt x="18571734" y="0"/>
                </a:lnTo>
                <a:lnTo>
                  <a:pt x="18571734" y="10284098"/>
                </a:lnTo>
                <a:lnTo>
                  <a:pt x="0" y="1028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8" name="Google Shape;458;p19"/>
          <p:cNvGrpSpPr/>
          <p:nvPr/>
        </p:nvGrpSpPr>
        <p:grpSpPr>
          <a:xfrm rot="5400000">
            <a:off x="-410783" y="5481689"/>
            <a:ext cx="7796601" cy="5379892"/>
            <a:chOff x="0" y="-19050"/>
            <a:chExt cx="2053426" cy="1416926"/>
          </a:xfrm>
        </p:grpSpPr>
        <p:sp>
          <p:nvSpPr>
            <p:cNvPr id="459" name="Google Shape;459;p19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19"/>
          <p:cNvGrpSpPr/>
          <p:nvPr/>
        </p:nvGrpSpPr>
        <p:grpSpPr>
          <a:xfrm rot="5400000">
            <a:off x="5281864" y="5481689"/>
            <a:ext cx="7796601" cy="5379892"/>
            <a:chOff x="0" y="-19050"/>
            <a:chExt cx="2053426" cy="1416926"/>
          </a:xfrm>
        </p:grpSpPr>
        <p:sp>
          <p:nvSpPr>
            <p:cNvPr id="462" name="Google Shape;462;p19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9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9"/>
          <p:cNvGrpSpPr/>
          <p:nvPr/>
        </p:nvGrpSpPr>
        <p:grpSpPr>
          <a:xfrm rot="5400000">
            <a:off x="10974511" y="5481689"/>
            <a:ext cx="7796601" cy="5379892"/>
            <a:chOff x="0" y="-19050"/>
            <a:chExt cx="2053426" cy="1416926"/>
          </a:xfrm>
        </p:grpSpPr>
        <p:sp>
          <p:nvSpPr>
            <p:cNvPr id="465" name="Google Shape;465;p19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19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468" name="Google Shape;468;p19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9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9"/>
          <p:cNvSpPr txBox="1"/>
          <p:nvPr/>
        </p:nvSpPr>
        <p:spPr>
          <a:xfrm>
            <a:off x="2521172" y="5894526"/>
            <a:ext cx="1574211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Mole</a:t>
            </a:r>
            <a:endParaRPr/>
          </a:p>
        </p:txBody>
      </p:sp>
      <p:sp>
        <p:nvSpPr>
          <p:cNvPr id="471" name="Google Shape;471;p19"/>
          <p:cNvSpPr txBox="1"/>
          <p:nvPr/>
        </p:nvSpPr>
        <p:spPr>
          <a:xfrm>
            <a:off x="8219834" y="5894526"/>
            <a:ext cx="1848332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Toad</a:t>
            </a:r>
            <a:endParaRPr/>
          </a:p>
        </p:txBody>
      </p:sp>
      <p:sp>
        <p:nvSpPr>
          <p:cNvPr id="472" name="Google Shape;472;p19"/>
          <p:cNvSpPr txBox="1"/>
          <p:nvPr/>
        </p:nvSpPr>
        <p:spPr>
          <a:xfrm>
            <a:off x="13088240" y="5894526"/>
            <a:ext cx="3488566" cy="160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Toad, Mole and Rat</a:t>
            </a:r>
            <a:endParaRPr/>
          </a:p>
        </p:txBody>
      </p:sp>
      <p:sp>
        <p:nvSpPr>
          <p:cNvPr id="473" name="Google Shape;473;p19"/>
          <p:cNvSpPr txBox="1"/>
          <p:nvPr/>
        </p:nvSpPr>
        <p:spPr>
          <a:xfrm>
            <a:off x="1028700" y="735016"/>
            <a:ext cx="16230600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Wind in the Willows</a:t>
            </a:r>
            <a:endParaRPr/>
          </a:p>
        </p:txBody>
      </p:sp>
      <p:sp>
        <p:nvSpPr>
          <p:cNvPr id="474" name="Google Shape;474;p19"/>
          <p:cNvSpPr txBox="1"/>
          <p:nvPr/>
        </p:nvSpPr>
        <p:spPr>
          <a:xfrm>
            <a:off x="1028700" y="2132009"/>
            <a:ext cx="16221075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Read the following summaries to help you identify what structure the story follows.</a:t>
            </a:r>
            <a:endParaRPr/>
          </a:p>
        </p:txBody>
      </p:sp>
      <p:sp>
        <p:nvSpPr>
          <p:cNvPr id="475" name="Google Shape;475;p19"/>
          <p:cNvSpPr txBox="1"/>
          <p:nvPr/>
        </p:nvSpPr>
        <p:spPr>
          <a:xfrm>
            <a:off x="1331539" y="7204710"/>
            <a:ext cx="4247875" cy="2053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main plot revolves around Mole. He meets Rat, a water-loving creature, along the way, and the two become fast friends. </a:t>
            </a:r>
            <a:endParaRPr/>
          </a:p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Rat introduces Mole to the joys of river boating, and they have a number of adventures together.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7020062" y="7204710"/>
            <a:ext cx="4247875" cy="1758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Meanwhile, Toad becomes obsessed with new fads and engages in risky activities with automobiles. His reckless decisions caused a series of mishaps, including his arrest and imprisonment.</a:t>
            </a:r>
            <a:endParaRPr/>
          </a:p>
        </p:txBody>
      </p:sp>
      <p:sp>
        <p:nvSpPr>
          <p:cNvPr id="477" name="Google Shape;477;p19"/>
          <p:cNvSpPr txBox="1"/>
          <p:nvPr/>
        </p:nvSpPr>
        <p:spPr>
          <a:xfrm>
            <a:off x="12818975" y="8079105"/>
            <a:ext cx="4027097" cy="872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Both plots intertwine as the story progresses, and Rat and Mole are drawn into Toad's adventures.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0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483" name="Google Shape;483;p20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0"/>
          <p:cNvSpPr/>
          <p:nvPr/>
        </p:nvSpPr>
        <p:spPr>
          <a:xfrm>
            <a:off x="0" y="-3192369"/>
            <a:ext cx="18288000" cy="13693140"/>
          </a:xfrm>
          <a:custGeom>
            <a:rect b="b" l="l" r="r" t="t"/>
            <a:pathLst>
              <a:path extrusionOk="0" h="13693140" w="18288000">
                <a:moveTo>
                  <a:pt x="0" y="0"/>
                </a:moveTo>
                <a:lnTo>
                  <a:pt x="18288000" y="0"/>
                </a:lnTo>
                <a:lnTo>
                  <a:pt x="18288000" y="13693140"/>
                </a:lnTo>
                <a:lnTo>
                  <a:pt x="0" y="1369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20"/>
          <p:cNvGrpSpPr/>
          <p:nvPr/>
        </p:nvGrpSpPr>
        <p:grpSpPr>
          <a:xfrm rot="5400000">
            <a:off x="-410783" y="5481689"/>
            <a:ext cx="7796601" cy="5379892"/>
            <a:chOff x="0" y="-19050"/>
            <a:chExt cx="2053426" cy="1416926"/>
          </a:xfrm>
        </p:grpSpPr>
        <p:sp>
          <p:nvSpPr>
            <p:cNvPr id="497" name="Google Shape;497;p20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0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20"/>
          <p:cNvGrpSpPr/>
          <p:nvPr/>
        </p:nvGrpSpPr>
        <p:grpSpPr>
          <a:xfrm rot="5400000">
            <a:off x="5281864" y="5481689"/>
            <a:ext cx="7796601" cy="5379892"/>
            <a:chOff x="0" y="-19050"/>
            <a:chExt cx="2053426" cy="1416926"/>
          </a:xfrm>
        </p:grpSpPr>
        <p:sp>
          <p:nvSpPr>
            <p:cNvPr id="500" name="Google Shape;500;p20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0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20"/>
          <p:cNvGrpSpPr/>
          <p:nvPr/>
        </p:nvGrpSpPr>
        <p:grpSpPr>
          <a:xfrm rot="5400000">
            <a:off x="10974511" y="5481689"/>
            <a:ext cx="7796601" cy="5379892"/>
            <a:chOff x="0" y="-19050"/>
            <a:chExt cx="2053426" cy="1416926"/>
          </a:xfrm>
        </p:grpSpPr>
        <p:sp>
          <p:nvSpPr>
            <p:cNvPr id="503" name="Google Shape;503;p20"/>
            <p:cNvSpPr/>
            <p:nvPr/>
          </p:nvSpPr>
          <p:spPr>
            <a:xfrm>
              <a:off x="0" y="0"/>
              <a:ext cx="2053426" cy="1397876"/>
            </a:xfrm>
            <a:custGeom>
              <a:rect b="b" l="l" r="r" t="t"/>
              <a:pathLst>
                <a:path extrusionOk="0" h="1397876" w="2053426">
                  <a:moveTo>
                    <a:pt x="1850226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850226" y="1397876"/>
                  </a:lnTo>
                  <a:lnTo>
                    <a:pt x="2053426" y="698938"/>
                  </a:lnTo>
                  <a:lnTo>
                    <a:pt x="1850226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0"/>
            <p:cNvSpPr txBox="1"/>
            <p:nvPr/>
          </p:nvSpPr>
          <p:spPr>
            <a:xfrm>
              <a:off x="152400" y="-19050"/>
              <a:ext cx="1748626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5" name="Google Shape;505;p20"/>
          <p:cNvSpPr txBox="1"/>
          <p:nvPr/>
        </p:nvSpPr>
        <p:spPr>
          <a:xfrm>
            <a:off x="2304986" y="5894542"/>
            <a:ext cx="2292735" cy="82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Setting</a:t>
            </a:r>
            <a:endParaRPr/>
          </a:p>
        </p:txBody>
      </p:sp>
      <p:sp>
        <p:nvSpPr>
          <p:cNvPr id="506" name="Google Shape;506;p20"/>
          <p:cNvSpPr txBox="1"/>
          <p:nvPr/>
        </p:nvSpPr>
        <p:spPr>
          <a:xfrm>
            <a:off x="7497021" y="5894526"/>
            <a:ext cx="3293959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Characters</a:t>
            </a:r>
            <a:endParaRPr/>
          </a:p>
        </p:txBody>
      </p:sp>
      <p:grpSp>
        <p:nvGrpSpPr>
          <p:cNvPr id="507" name="Google Shape;507;p20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508" name="Google Shape;508;p20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0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20"/>
          <p:cNvSpPr txBox="1"/>
          <p:nvPr/>
        </p:nvSpPr>
        <p:spPr>
          <a:xfrm>
            <a:off x="912066" y="2132009"/>
            <a:ext cx="16221075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Read the following summaries to help you identify what structure the story follows.</a:t>
            </a:r>
            <a:endParaRPr/>
          </a:p>
        </p:txBody>
      </p:sp>
      <p:sp>
        <p:nvSpPr>
          <p:cNvPr id="511" name="Google Shape;511;p20"/>
          <p:cNvSpPr txBox="1"/>
          <p:nvPr/>
        </p:nvSpPr>
        <p:spPr>
          <a:xfrm>
            <a:off x="1439463" y="7287765"/>
            <a:ext cx="4088284" cy="1462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story starts with Alice sitting on the riverbank and finishes in the same place, where she wonders about her experiences "down the rabbit hole."</a:t>
            </a:r>
            <a:endParaRPr/>
          </a:p>
        </p:txBody>
      </p:sp>
      <p:sp>
        <p:nvSpPr>
          <p:cNvPr id="512" name="Google Shape;512;p20"/>
          <p:cNvSpPr txBox="1"/>
          <p:nvPr/>
        </p:nvSpPr>
        <p:spPr>
          <a:xfrm>
            <a:off x="7033183" y="7287765"/>
            <a:ext cx="4221634" cy="11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Also, Alice meets recurring characters throughout the narrative such as the Cheshire Cat, the Mad Hatter and the Queen of Hearts.</a:t>
            </a:r>
            <a:endParaRPr/>
          </a:p>
        </p:txBody>
      </p:sp>
      <p:sp>
        <p:nvSpPr>
          <p:cNvPr id="513" name="Google Shape;513;p20"/>
          <p:cNvSpPr txBox="1"/>
          <p:nvPr/>
        </p:nvSpPr>
        <p:spPr>
          <a:xfrm>
            <a:off x="12759806" y="7287765"/>
            <a:ext cx="4183981" cy="2053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theme of transformation, with Alice "growing and shrinking," is repeated. After shrinking for a last time after eating mushrooms, Alice returns to her original form in the final chapters during the trial of the Knave of Hearts.</a:t>
            </a:r>
            <a:endParaRPr/>
          </a:p>
        </p:txBody>
      </p:sp>
      <p:sp>
        <p:nvSpPr>
          <p:cNvPr id="514" name="Google Shape;514;p20"/>
          <p:cNvSpPr txBox="1"/>
          <p:nvPr/>
        </p:nvSpPr>
        <p:spPr>
          <a:xfrm>
            <a:off x="1028700" y="735016"/>
            <a:ext cx="16230600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Wind in the Willows</a:t>
            </a:r>
            <a:endParaRPr/>
          </a:p>
        </p:txBody>
      </p:sp>
      <p:sp>
        <p:nvSpPr>
          <p:cNvPr id="515" name="Google Shape;515;p20"/>
          <p:cNvSpPr txBox="1"/>
          <p:nvPr/>
        </p:nvSpPr>
        <p:spPr>
          <a:xfrm>
            <a:off x="13653959" y="5894542"/>
            <a:ext cx="2365375" cy="82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Themes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1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521" name="Google Shape;521;p21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21"/>
          <p:cNvSpPr/>
          <p:nvPr/>
        </p:nvSpPr>
        <p:spPr>
          <a:xfrm>
            <a:off x="0" y="-3192369"/>
            <a:ext cx="18288000" cy="13693140"/>
          </a:xfrm>
          <a:custGeom>
            <a:rect b="b" l="l" r="r" t="t"/>
            <a:pathLst>
              <a:path extrusionOk="0" h="13693140" w="18288000">
                <a:moveTo>
                  <a:pt x="0" y="0"/>
                </a:moveTo>
                <a:lnTo>
                  <a:pt x="18288000" y="0"/>
                </a:lnTo>
                <a:lnTo>
                  <a:pt x="18288000" y="13693140"/>
                </a:lnTo>
                <a:lnTo>
                  <a:pt x="0" y="1369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21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535" name="Google Shape;535;p21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1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21"/>
          <p:cNvSpPr txBox="1"/>
          <p:nvPr/>
        </p:nvSpPr>
        <p:spPr>
          <a:xfrm>
            <a:off x="1038225" y="2132009"/>
            <a:ext cx="16221075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(Move the sticker to the correct story structure)</a:t>
            </a:r>
            <a:endParaRPr/>
          </a:p>
        </p:txBody>
      </p:sp>
      <p:sp>
        <p:nvSpPr>
          <p:cNvPr id="538" name="Google Shape;538;p21"/>
          <p:cNvSpPr txBox="1"/>
          <p:nvPr/>
        </p:nvSpPr>
        <p:spPr>
          <a:xfrm>
            <a:off x="1028700" y="735016"/>
            <a:ext cx="16230600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Wind in the Willows</a:t>
            </a:r>
            <a:endParaRPr/>
          </a:p>
        </p:txBody>
      </p:sp>
      <p:grpSp>
        <p:nvGrpSpPr>
          <p:cNvPr id="539" name="Google Shape;539;p21"/>
          <p:cNvGrpSpPr/>
          <p:nvPr/>
        </p:nvGrpSpPr>
        <p:grpSpPr>
          <a:xfrm>
            <a:off x="8769798" y="2906353"/>
            <a:ext cx="748404" cy="748404"/>
            <a:chOff x="0" y="0"/>
            <a:chExt cx="812800" cy="812800"/>
          </a:xfrm>
        </p:grpSpPr>
        <p:sp>
          <p:nvSpPr>
            <p:cNvPr id="540" name="Google Shape;54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1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1"/>
          <p:cNvSpPr txBox="1"/>
          <p:nvPr/>
        </p:nvSpPr>
        <p:spPr>
          <a:xfrm>
            <a:off x="3331500" y="4303901"/>
            <a:ext cx="11901891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Wind in the Willows follows a...</a:t>
            </a:r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>
            <a:off x="4490667" y="8248292"/>
            <a:ext cx="12999761" cy="1482374"/>
            <a:chOff x="0" y="-19050"/>
            <a:chExt cx="3731006" cy="425450"/>
          </a:xfrm>
        </p:grpSpPr>
        <p:sp>
          <p:nvSpPr>
            <p:cNvPr id="544" name="Google Shape;544;p21"/>
            <p:cNvSpPr/>
            <p:nvPr/>
          </p:nvSpPr>
          <p:spPr>
            <a:xfrm>
              <a:off x="0" y="0"/>
              <a:ext cx="3731006" cy="406400"/>
            </a:xfrm>
            <a:custGeom>
              <a:rect b="b" l="l" r="r" t="t"/>
              <a:pathLst>
                <a:path extrusionOk="0" h="406400" w="3731006">
                  <a:moveTo>
                    <a:pt x="0" y="0"/>
                  </a:moveTo>
                  <a:lnTo>
                    <a:pt x="3527806" y="0"/>
                  </a:lnTo>
                  <a:lnTo>
                    <a:pt x="3731006" y="203200"/>
                  </a:lnTo>
                  <a:lnTo>
                    <a:pt x="35278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1"/>
            <p:cNvSpPr txBox="1"/>
            <p:nvPr/>
          </p:nvSpPr>
          <p:spPr>
            <a:xfrm>
              <a:off x="177800" y="-19050"/>
              <a:ext cx="3477006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21"/>
          <p:cNvSpPr txBox="1"/>
          <p:nvPr/>
        </p:nvSpPr>
        <p:spPr>
          <a:xfrm>
            <a:off x="1828839" y="8803592"/>
            <a:ext cx="231643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This is because...</a:t>
            </a:r>
            <a:endParaRPr/>
          </a:p>
        </p:txBody>
      </p:sp>
      <p:sp>
        <p:nvSpPr>
          <p:cNvPr id="547" name="Google Shape;547;p21"/>
          <p:cNvSpPr txBox="1"/>
          <p:nvPr/>
        </p:nvSpPr>
        <p:spPr>
          <a:xfrm>
            <a:off x="5822489" y="8792797"/>
            <a:ext cx="4260952" cy="37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your answer here.</a:t>
            </a:r>
            <a:endParaRPr/>
          </a:p>
        </p:txBody>
      </p:sp>
      <p:grpSp>
        <p:nvGrpSpPr>
          <p:cNvPr id="548" name="Google Shape;548;p21"/>
          <p:cNvGrpSpPr/>
          <p:nvPr/>
        </p:nvGrpSpPr>
        <p:grpSpPr>
          <a:xfrm>
            <a:off x="2860153" y="5583153"/>
            <a:ext cx="1797966" cy="1703281"/>
            <a:chOff x="0" y="-19050"/>
            <a:chExt cx="635000" cy="601560"/>
          </a:xfrm>
        </p:grpSpPr>
        <p:sp>
          <p:nvSpPr>
            <p:cNvPr id="549" name="Google Shape;549;p21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1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21"/>
          <p:cNvGrpSpPr/>
          <p:nvPr/>
        </p:nvGrpSpPr>
        <p:grpSpPr>
          <a:xfrm>
            <a:off x="8245017" y="5583153"/>
            <a:ext cx="1797966" cy="1703281"/>
            <a:chOff x="0" y="-19050"/>
            <a:chExt cx="635000" cy="601560"/>
          </a:xfrm>
        </p:grpSpPr>
        <p:sp>
          <p:nvSpPr>
            <p:cNvPr id="552" name="Google Shape;552;p21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1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21"/>
          <p:cNvGrpSpPr/>
          <p:nvPr/>
        </p:nvGrpSpPr>
        <p:grpSpPr>
          <a:xfrm>
            <a:off x="13629689" y="5583153"/>
            <a:ext cx="1797966" cy="1703281"/>
            <a:chOff x="0" y="-19050"/>
            <a:chExt cx="635000" cy="601560"/>
          </a:xfrm>
        </p:grpSpPr>
        <p:sp>
          <p:nvSpPr>
            <p:cNvPr id="555" name="Google Shape;555;p21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1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21"/>
          <p:cNvSpPr txBox="1"/>
          <p:nvPr/>
        </p:nvSpPr>
        <p:spPr>
          <a:xfrm>
            <a:off x="1695783" y="6019486"/>
            <a:ext cx="4126706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 structure</a:t>
            </a:r>
            <a:endParaRPr/>
          </a:p>
        </p:txBody>
      </p:sp>
      <p:sp>
        <p:nvSpPr>
          <p:cNvPr id="558" name="Google Shape;558;p21"/>
          <p:cNvSpPr txBox="1"/>
          <p:nvPr/>
        </p:nvSpPr>
        <p:spPr>
          <a:xfrm>
            <a:off x="6904219" y="6019519"/>
            <a:ext cx="4479561" cy="69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 structure</a:t>
            </a:r>
            <a:endParaRPr/>
          </a:p>
        </p:txBody>
      </p:sp>
      <p:sp>
        <p:nvSpPr>
          <p:cNvPr id="559" name="Google Shape;559;p21"/>
          <p:cNvSpPr txBox="1"/>
          <p:nvPr/>
        </p:nvSpPr>
        <p:spPr>
          <a:xfrm>
            <a:off x="12239137" y="6019486"/>
            <a:ext cx="4579069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 structure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2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565" name="Google Shape;565;p22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22"/>
          <p:cNvSpPr txBox="1"/>
          <p:nvPr/>
        </p:nvSpPr>
        <p:spPr>
          <a:xfrm>
            <a:off x="2267191" y="7987505"/>
            <a:ext cx="4555394" cy="109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Alice in Wonderland follows a circular story structure.</a:t>
            </a:r>
            <a:endParaRPr/>
          </a:p>
        </p:txBody>
      </p:sp>
      <p:sp>
        <p:nvSpPr>
          <p:cNvPr id="578" name="Google Shape;578;p22"/>
          <p:cNvSpPr txBox="1"/>
          <p:nvPr/>
        </p:nvSpPr>
        <p:spPr>
          <a:xfrm>
            <a:off x="2267191" y="5202227"/>
            <a:ext cx="4555394" cy="1090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Wind in the Willows follows a parallel story structure.</a:t>
            </a: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>
            <a:off x="7312672" y="7378247"/>
            <a:ext cx="10139656" cy="2356303"/>
            <a:chOff x="0" y="0"/>
            <a:chExt cx="4527526" cy="1052129"/>
          </a:xfrm>
        </p:grpSpPr>
        <p:sp>
          <p:nvSpPr>
            <p:cNvPr id="580" name="Google Shape;580;p22"/>
            <p:cNvSpPr/>
            <p:nvPr/>
          </p:nvSpPr>
          <p:spPr>
            <a:xfrm>
              <a:off x="0" y="0"/>
              <a:ext cx="4527526" cy="1052129"/>
            </a:xfrm>
            <a:custGeom>
              <a:rect b="b" l="l" r="r" t="t"/>
              <a:pathLst>
                <a:path extrusionOk="0" h="1052129" w="4527526">
                  <a:moveTo>
                    <a:pt x="4448108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972711"/>
                  </a:lnTo>
                  <a:cubicBezTo>
                    <a:pt x="43699" y="972711"/>
                    <a:pt x="79418" y="1008050"/>
                    <a:pt x="79418" y="1052129"/>
                  </a:cubicBezTo>
                  <a:lnTo>
                    <a:pt x="4448108" y="1052129"/>
                  </a:lnTo>
                  <a:cubicBezTo>
                    <a:pt x="4448108" y="1008429"/>
                    <a:pt x="4483447" y="972711"/>
                    <a:pt x="4527526" y="972711"/>
                  </a:cubicBezTo>
                  <a:lnTo>
                    <a:pt x="4527526" y="79418"/>
                  </a:lnTo>
                  <a:cubicBezTo>
                    <a:pt x="4483827" y="79418"/>
                    <a:pt x="4448108" y="44079"/>
                    <a:pt x="4448108" y="0"/>
                  </a:cubicBez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2"/>
            <p:cNvSpPr txBox="1"/>
            <p:nvPr/>
          </p:nvSpPr>
          <p:spPr>
            <a:xfrm>
              <a:off x="38100" y="19050"/>
              <a:ext cx="4451326" cy="994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22"/>
          <p:cNvGrpSpPr/>
          <p:nvPr/>
        </p:nvGrpSpPr>
        <p:grpSpPr>
          <a:xfrm>
            <a:off x="7312672" y="4592969"/>
            <a:ext cx="10139656" cy="2356303"/>
            <a:chOff x="0" y="0"/>
            <a:chExt cx="4527526" cy="1052129"/>
          </a:xfrm>
        </p:grpSpPr>
        <p:sp>
          <p:nvSpPr>
            <p:cNvPr id="583" name="Google Shape;583;p22"/>
            <p:cNvSpPr/>
            <p:nvPr/>
          </p:nvSpPr>
          <p:spPr>
            <a:xfrm>
              <a:off x="0" y="0"/>
              <a:ext cx="4527526" cy="1052129"/>
            </a:xfrm>
            <a:custGeom>
              <a:rect b="b" l="l" r="r" t="t"/>
              <a:pathLst>
                <a:path extrusionOk="0" h="1052129" w="4527526">
                  <a:moveTo>
                    <a:pt x="4448108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972711"/>
                  </a:lnTo>
                  <a:cubicBezTo>
                    <a:pt x="43699" y="972711"/>
                    <a:pt x="79418" y="1008050"/>
                    <a:pt x="79418" y="1052129"/>
                  </a:cubicBezTo>
                  <a:lnTo>
                    <a:pt x="4448108" y="1052129"/>
                  </a:lnTo>
                  <a:cubicBezTo>
                    <a:pt x="4448108" y="1008429"/>
                    <a:pt x="4483447" y="972711"/>
                    <a:pt x="4527526" y="972711"/>
                  </a:cubicBezTo>
                  <a:lnTo>
                    <a:pt x="4527526" y="79418"/>
                  </a:lnTo>
                  <a:cubicBezTo>
                    <a:pt x="4483827" y="79418"/>
                    <a:pt x="4448108" y="44079"/>
                    <a:pt x="4448108" y="0"/>
                  </a:cubicBez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2"/>
            <p:cNvSpPr txBox="1"/>
            <p:nvPr/>
          </p:nvSpPr>
          <p:spPr>
            <a:xfrm>
              <a:off x="38100" y="19050"/>
              <a:ext cx="4451326" cy="994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22"/>
          <p:cNvSpPr txBox="1"/>
          <p:nvPr/>
        </p:nvSpPr>
        <p:spPr>
          <a:xfrm>
            <a:off x="8293324" y="5181548"/>
            <a:ext cx="8587584" cy="116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parallel storylines involve various characters and their individual adventures, which eventually converge and influence one another.</a:t>
            </a:r>
            <a:endParaRPr/>
          </a:p>
        </p:txBody>
      </p:sp>
      <p:sp>
        <p:nvSpPr>
          <p:cNvPr id="586" name="Google Shape;586;p22"/>
          <p:cNvSpPr txBox="1"/>
          <p:nvPr/>
        </p:nvSpPr>
        <p:spPr>
          <a:xfrm>
            <a:off x="8088708" y="7966826"/>
            <a:ext cx="8587584" cy="116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return to the original setting suggesting that her experiences are only imaginary and the recurring character and theme show the story structure is circular.</a:t>
            </a:r>
            <a:endParaRPr/>
          </a:p>
        </p:txBody>
      </p:sp>
      <p:grpSp>
        <p:nvGrpSpPr>
          <p:cNvPr id="587" name="Google Shape;587;p22"/>
          <p:cNvGrpSpPr/>
          <p:nvPr/>
        </p:nvGrpSpPr>
        <p:grpSpPr>
          <a:xfrm>
            <a:off x="10958574" y="843631"/>
            <a:ext cx="2737040" cy="2977841"/>
            <a:chOff x="0" y="-19050"/>
            <a:chExt cx="635000" cy="690867"/>
          </a:xfrm>
        </p:grpSpPr>
        <p:sp>
          <p:nvSpPr>
            <p:cNvPr id="588" name="Google Shape;588;p22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2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22"/>
          <p:cNvSpPr txBox="1"/>
          <p:nvPr/>
        </p:nvSpPr>
        <p:spPr>
          <a:xfrm>
            <a:off x="7977895" y="1825846"/>
            <a:ext cx="8698397" cy="1101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Explanation</a:t>
            </a:r>
            <a:endParaRPr/>
          </a:p>
        </p:txBody>
      </p:sp>
      <p:grpSp>
        <p:nvGrpSpPr>
          <p:cNvPr id="591" name="Google Shape;591;p22"/>
          <p:cNvGrpSpPr/>
          <p:nvPr/>
        </p:nvGrpSpPr>
        <p:grpSpPr>
          <a:xfrm>
            <a:off x="3003827" y="843631"/>
            <a:ext cx="2737040" cy="2977841"/>
            <a:chOff x="0" y="-19050"/>
            <a:chExt cx="635000" cy="690867"/>
          </a:xfrm>
        </p:grpSpPr>
        <p:sp>
          <p:nvSpPr>
            <p:cNvPr id="592" name="Google Shape;592;p22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2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22"/>
          <p:cNvSpPr txBox="1"/>
          <p:nvPr/>
        </p:nvSpPr>
        <p:spPr>
          <a:xfrm>
            <a:off x="2049200" y="1344842"/>
            <a:ext cx="4646295" cy="2063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Sample Answers</a:t>
            </a:r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1028700" y="5396919"/>
            <a:ext cx="748404" cy="748404"/>
            <a:chOff x="0" y="0"/>
            <a:chExt cx="812800" cy="812800"/>
          </a:xfrm>
        </p:grpSpPr>
        <p:sp>
          <p:nvSpPr>
            <p:cNvPr id="596" name="Google Shape;59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2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1028700" y="8182197"/>
            <a:ext cx="748404" cy="748404"/>
            <a:chOff x="0" y="0"/>
            <a:chExt cx="812800" cy="812800"/>
          </a:xfrm>
        </p:grpSpPr>
        <p:sp>
          <p:nvSpPr>
            <p:cNvPr id="599" name="Google Shape;599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2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3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606" name="Google Shape;606;p23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23"/>
          <p:cNvGrpSpPr/>
          <p:nvPr/>
        </p:nvGrpSpPr>
        <p:grpSpPr>
          <a:xfrm>
            <a:off x="797572" y="-893457"/>
            <a:ext cx="16692858" cy="3724180"/>
            <a:chOff x="0" y="0"/>
            <a:chExt cx="7453640" cy="1662909"/>
          </a:xfrm>
        </p:grpSpPr>
        <p:sp>
          <p:nvSpPr>
            <p:cNvPr id="619" name="Google Shape;619;p23"/>
            <p:cNvSpPr/>
            <p:nvPr/>
          </p:nvSpPr>
          <p:spPr>
            <a:xfrm>
              <a:off x="0" y="0"/>
              <a:ext cx="7453640" cy="1662909"/>
            </a:xfrm>
            <a:custGeom>
              <a:rect b="b" l="l" r="r" t="t"/>
              <a:pathLst>
                <a:path extrusionOk="0" h="1662909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583490"/>
                  </a:lnTo>
                  <a:cubicBezTo>
                    <a:pt x="43699" y="1583490"/>
                    <a:pt x="79418" y="1618829"/>
                    <a:pt x="79418" y="1662909"/>
                  </a:cubicBezTo>
                  <a:lnTo>
                    <a:pt x="7374221" y="1662909"/>
                  </a:lnTo>
                  <a:cubicBezTo>
                    <a:pt x="7374221" y="1619209"/>
                    <a:pt x="7409560" y="1583490"/>
                    <a:pt x="7453640" y="1583490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3"/>
            <p:cNvSpPr txBox="1"/>
            <p:nvPr/>
          </p:nvSpPr>
          <p:spPr>
            <a:xfrm>
              <a:off x="38100" y="19050"/>
              <a:ext cx="7377439" cy="1605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23"/>
          <p:cNvSpPr txBox="1"/>
          <p:nvPr/>
        </p:nvSpPr>
        <p:spPr>
          <a:xfrm>
            <a:off x="2682198" y="735016"/>
            <a:ext cx="12923604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Purpose: Why use each?</a:t>
            </a:r>
            <a:endParaRPr/>
          </a:p>
        </p:txBody>
      </p:sp>
      <p:sp>
        <p:nvSpPr>
          <p:cNvPr id="622" name="Google Shape;622;p23"/>
          <p:cNvSpPr txBox="1"/>
          <p:nvPr/>
        </p:nvSpPr>
        <p:spPr>
          <a:xfrm>
            <a:off x="1674147" y="6867357"/>
            <a:ext cx="3904665" cy="116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allows readers to easily follow the story because it provides a clear and straightforward narrative progression.</a:t>
            </a:r>
            <a:endParaRPr/>
          </a:p>
        </p:txBody>
      </p:sp>
      <p:sp>
        <p:nvSpPr>
          <p:cNvPr id="623" name="Google Shape;623;p23"/>
          <p:cNvSpPr txBox="1"/>
          <p:nvPr/>
        </p:nvSpPr>
        <p:spPr>
          <a:xfrm>
            <a:off x="7139515" y="6867357"/>
            <a:ext cx="4008969" cy="1462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allows a story to complete itself, providing a satisfying sense of closure. It can also emphasise important themes through repeated events, characters or motifs. </a:t>
            </a:r>
            <a:endParaRPr/>
          </a:p>
        </p:txBody>
      </p:sp>
      <p:sp>
        <p:nvSpPr>
          <p:cNvPr id="624" name="Google Shape;624;p23"/>
          <p:cNvSpPr txBox="1"/>
          <p:nvPr/>
        </p:nvSpPr>
        <p:spPr>
          <a:xfrm>
            <a:off x="12787416" y="6867357"/>
            <a:ext cx="3748208" cy="1462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allows writers to tell stories from different viewpoints, follow different storylines, and introduce various characters. This creates more engaging stories.</a:t>
            </a:r>
            <a:endParaRPr/>
          </a:p>
        </p:txBody>
      </p:sp>
      <p:grpSp>
        <p:nvGrpSpPr>
          <p:cNvPr id="625" name="Google Shape;625;p23"/>
          <p:cNvGrpSpPr/>
          <p:nvPr/>
        </p:nvGrpSpPr>
        <p:grpSpPr>
          <a:xfrm>
            <a:off x="2860153" y="4018156"/>
            <a:ext cx="1797966" cy="2196874"/>
            <a:chOff x="0" y="-19050"/>
            <a:chExt cx="635000" cy="775885"/>
          </a:xfrm>
        </p:grpSpPr>
        <p:sp>
          <p:nvSpPr>
            <p:cNvPr id="626" name="Google Shape;626;p23"/>
            <p:cNvSpPr/>
            <p:nvPr/>
          </p:nvSpPr>
          <p:spPr>
            <a:xfrm>
              <a:off x="0" y="0"/>
              <a:ext cx="635000" cy="756835"/>
            </a:xfrm>
            <a:custGeom>
              <a:rect b="b" l="l" r="r" t="t"/>
              <a:pathLst>
                <a:path extrusionOk="0" h="756835" w="635000">
                  <a:moveTo>
                    <a:pt x="635000" y="0"/>
                  </a:moveTo>
                  <a:lnTo>
                    <a:pt x="635000" y="642535"/>
                  </a:lnTo>
                  <a:lnTo>
                    <a:pt x="317500" y="756835"/>
                  </a:lnTo>
                  <a:lnTo>
                    <a:pt x="0" y="642535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3"/>
            <p:cNvSpPr txBox="1"/>
            <p:nvPr/>
          </p:nvSpPr>
          <p:spPr>
            <a:xfrm>
              <a:off x="0" y="-19050"/>
              <a:ext cx="635000" cy="661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8245017" y="4018156"/>
            <a:ext cx="1797966" cy="2196874"/>
            <a:chOff x="0" y="-19050"/>
            <a:chExt cx="635000" cy="775885"/>
          </a:xfrm>
        </p:grpSpPr>
        <p:sp>
          <p:nvSpPr>
            <p:cNvPr id="629" name="Google Shape;629;p23"/>
            <p:cNvSpPr/>
            <p:nvPr/>
          </p:nvSpPr>
          <p:spPr>
            <a:xfrm>
              <a:off x="0" y="0"/>
              <a:ext cx="635000" cy="756835"/>
            </a:xfrm>
            <a:custGeom>
              <a:rect b="b" l="l" r="r" t="t"/>
              <a:pathLst>
                <a:path extrusionOk="0" h="756835" w="635000">
                  <a:moveTo>
                    <a:pt x="635000" y="0"/>
                  </a:moveTo>
                  <a:lnTo>
                    <a:pt x="635000" y="642535"/>
                  </a:lnTo>
                  <a:lnTo>
                    <a:pt x="317500" y="756835"/>
                  </a:lnTo>
                  <a:lnTo>
                    <a:pt x="0" y="642535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3"/>
            <p:cNvSpPr txBox="1"/>
            <p:nvPr/>
          </p:nvSpPr>
          <p:spPr>
            <a:xfrm>
              <a:off x="0" y="-19050"/>
              <a:ext cx="635000" cy="661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13629689" y="4018156"/>
            <a:ext cx="1797966" cy="2196874"/>
            <a:chOff x="0" y="-19050"/>
            <a:chExt cx="635000" cy="775885"/>
          </a:xfrm>
        </p:grpSpPr>
        <p:sp>
          <p:nvSpPr>
            <p:cNvPr id="632" name="Google Shape;632;p23"/>
            <p:cNvSpPr/>
            <p:nvPr/>
          </p:nvSpPr>
          <p:spPr>
            <a:xfrm>
              <a:off x="0" y="0"/>
              <a:ext cx="635000" cy="756835"/>
            </a:xfrm>
            <a:custGeom>
              <a:rect b="b" l="l" r="r" t="t"/>
              <a:pathLst>
                <a:path extrusionOk="0" h="756835" w="635000">
                  <a:moveTo>
                    <a:pt x="635000" y="0"/>
                  </a:moveTo>
                  <a:lnTo>
                    <a:pt x="635000" y="642535"/>
                  </a:lnTo>
                  <a:lnTo>
                    <a:pt x="317500" y="756835"/>
                  </a:lnTo>
                  <a:lnTo>
                    <a:pt x="0" y="642535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3"/>
            <p:cNvSpPr txBox="1"/>
            <p:nvPr/>
          </p:nvSpPr>
          <p:spPr>
            <a:xfrm>
              <a:off x="0" y="-19050"/>
              <a:ext cx="635000" cy="661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23"/>
          <p:cNvSpPr txBox="1"/>
          <p:nvPr/>
        </p:nvSpPr>
        <p:spPr>
          <a:xfrm>
            <a:off x="1867145" y="4636357"/>
            <a:ext cx="3324374" cy="1062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 story structure</a:t>
            </a:r>
            <a:endParaRPr/>
          </a:p>
        </p:txBody>
      </p:sp>
      <p:sp>
        <p:nvSpPr>
          <p:cNvPr id="635" name="Google Shape;635;p23"/>
          <p:cNvSpPr txBox="1"/>
          <p:nvPr/>
        </p:nvSpPr>
        <p:spPr>
          <a:xfrm>
            <a:off x="7220842" y="4636357"/>
            <a:ext cx="3632970" cy="1062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 story structure</a:t>
            </a:r>
            <a:endParaRPr/>
          </a:p>
        </p:txBody>
      </p:sp>
      <p:sp>
        <p:nvSpPr>
          <p:cNvPr id="636" name="Google Shape;636;p23"/>
          <p:cNvSpPr txBox="1"/>
          <p:nvPr/>
        </p:nvSpPr>
        <p:spPr>
          <a:xfrm>
            <a:off x="12750287" y="4636357"/>
            <a:ext cx="3556770" cy="1062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 story structure </a:t>
            </a:r>
            <a:endParaRPr/>
          </a:p>
        </p:txBody>
      </p:sp>
      <p:grpSp>
        <p:nvGrpSpPr>
          <p:cNvPr id="637" name="Google Shape;637;p23"/>
          <p:cNvGrpSpPr/>
          <p:nvPr/>
        </p:nvGrpSpPr>
        <p:grpSpPr>
          <a:xfrm>
            <a:off x="797572" y="8416039"/>
            <a:ext cx="16692856" cy="2763269"/>
            <a:chOff x="0" y="0"/>
            <a:chExt cx="22257141" cy="3684358"/>
          </a:xfrm>
        </p:grpSpPr>
        <p:sp>
          <p:nvSpPr>
            <p:cNvPr id="638" name="Google Shape;638;p23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24"/>
          <p:cNvGrpSpPr/>
          <p:nvPr/>
        </p:nvGrpSpPr>
        <p:grpSpPr>
          <a:xfrm>
            <a:off x="797572" y="8416039"/>
            <a:ext cx="16692856" cy="2763269"/>
            <a:chOff x="0" y="0"/>
            <a:chExt cx="22257141" cy="3684358"/>
          </a:xfrm>
        </p:grpSpPr>
        <p:sp>
          <p:nvSpPr>
            <p:cNvPr id="648" name="Google Shape;648;p24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24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654" name="Google Shape;654;p24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797572" y="-893457"/>
            <a:ext cx="16692858" cy="3724180"/>
            <a:chOff x="0" y="0"/>
            <a:chExt cx="7453640" cy="1662909"/>
          </a:xfrm>
        </p:grpSpPr>
        <p:sp>
          <p:nvSpPr>
            <p:cNvPr id="667" name="Google Shape;667;p24"/>
            <p:cNvSpPr/>
            <p:nvPr/>
          </p:nvSpPr>
          <p:spPr>
            <a:xfrm>
              <a:off x="0" y="0"/>
              <a:ext cx="7453640" cy="1662909"/>
            </a:xfrm>
            <a:custGeom>
              <a:rect b="b" l="l" r="r" t="t"/>
              <a:pathLst>
                <a:path extrusionOk="0" h="1662909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583490"/>
                  </a:lnTo>
                  <a:cubicBezTo>
                    <a:pt x="43699" y="1583490"/>
                    <a:pt x="79418" y="1618829"/>
                    <a:pt x="79418" y="1662909"/>
                  </a:cubicBezTo>
                  <a:lnTo>
                    <a:pt x="7374221" y="1662909"/>
                  </a:lnTo>
                  <a:cubicBezTo>
                    <a:pt x="7374221" y="1619209"/>
                    <a:pt x="7409560" y="1583490"/>
                    <a:pt x="7453640" y="1583490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4"/>
            <p:cNvSpPr txBox="1"/>
            <p:nvPr/>
          </p:nvSpPr>
          <p:spPr>
            <a:xfrm>
              <a:off x="38100" y="19050"/>
              <a:ext cx="7377439" cy="1605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61437" y="792486"/>
            <a:ext cx="15965126" cy="1330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Story Examples Hunt Activity</a:t>
            </a:r>
            <a:endParaRPr/>
          </a:p>
        </p:txBody>
      </p:sp>
      <p:grpSp>
        <p:nvGrpSpPr>
          <p:cNvPr id="670" name="Google Shape;670;p24"/>
          <p:cNvGrpSpPr/>
          <p:nvPr/>
        </p:nvGrpSpPr>
        <p:grpSpPr>
          <a:xfrm>
            <a:off x="4391925" y="3804639"/>
            <a:ext cx="10452569" cy="2043390"/>
            <a:chOff x="0" y="0"/>
            <a:chExt cx="4667247" cy="912408"/>
          </a:xfrm>
        </p:grpSpPr>
        <p:sp>
          <p:nvSpPr>
            <p:cNvPr id="671" name="Google Shape;671;p24"/>
            <p:cNvSpPr/>
            <p:nvPr/>
          </p:nvSpPr>
          <p:spPr>
            <a:xfrm>
              <a:off x="0" y="0"/>
              <a:ext cx="4667247" cy="912408"/>
            </a:xfrm>
            <a:custGeom>
              <a:rect b="b" l="l" r="r" t="t"/>
              <a:pathLst>
                <a:path extrusionOk="0" h="912408" w="4667247">
                  <a:moveTo>
                    <a:pt x="458782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32990"/>
                  </a:lnTo>
                  <a:cubicBezTo>
                    <a:pt x="43699" y="832990"/>
                    <a:pt x="79418" y="868329"/>
                    <a:pt x="79418" y="912408"/>
                  </a:cubicBezTo>
                  <a:lnTo>
                    <a:pt x="4587829" y="912408"/>
                  </a:lnTo>
                  <a:cubicBezTo>
                    <a:pt x="4587829" y="868708"/>
                    <a:pt x="4623168" y="832990"/>
                    <a:pt x="4667247" y="832990"/>
                  </a:cubicBezTo>
                  <a:lnTo>
                    <a:pt x="4667247" y="79418"/>
                  </a:lnTo>
                  <a:cubicBezTo>
                    <a:pt x="4623548" y="79418"/>
                    <a:pt x="4587829" y="44079"/>
                    <a:pt x="4587829" y="0"/>
                  </a:cubicBez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4"/>
            <p:cNvSpPr txBox="1"/>
            <p:nvPr/>
          </p:nvSpPr>
          <p:spPr>
            <a:xfrm>
              <a:off x="38100" y="19050"/>
              <a:ext cx="4591047" cy="855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24"/>
          <p:cNvGrpSpPr/>
          <p:nvPr/>
        </p:nvGrpSpPr>
        <p:grpSpPr>
          <a:xfrm>
            <a:off x="4391925" y="6381429"/>
            <a:ext cx="10452569" cy="2043390"/>
            <a:chOff x="0" y="0"/>
            <a:chExt cx="4667247" cy="912408"/>
          </a:xfrm>
        </p:grpSpPr>
        <p:sp>
          <p:nvSpPr>
            <p:cNvPr id="674" name="Google Shape;674;p24"/>
            <p:cNvSpPr/>
            <p:nvPr/>
          </p:nvSpPr>
          <p:spPr>
            <a:xfrm>
              <a:off x="0" y="0"/>
              <a:ext cx="4667247" cy="912408"/>
            </a:xfrm>
            <a:custGeom>
              <a:rect b="b" l="l" r="r" t="t"/>
              <a:pathLst>
                <a:path extrusionOk="0" h="912408" w="4667247">
                  <a:moveTo>
                    <a:pt x="458782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832990"/>
                  </a:lnTo>
                  <a:cubicBezTo>
                    <a:pt x="43699" y="832990"/>
                    <a:pt x="79418" y="868329"/>
                    <a:pt x="79418" y="912408"/>
                  </a:cubicBezTo>
                  <a:lnTo>
                    <a:pt x="4587829" y="912408"/>
                  </a:lnTo>
                  <a:cubicBezTo>
                    <a:pt x="4587829" y="868708"/>
                    <a:pt x="4623168" y="832990"/>
                    <a:pt x="4667247" y="832990"/>
                  </a:cubicBezTo>
                  <a:lnTo>
                    <a:pt x="4667247" y="79418"/>
                  </a:lnTo>
                  <a:cubicBezTo>
                    <a:pt x="4623548" y="79418"/>
                    <a:pt x="4587829" y="44079"/>
                    <a:pt x="4587829" y="0"/>
                  </a:cubicBez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 txBox="1"/>
            <p:nvPr/>
          </p:nvSpPr>
          <p:spPr>
            <a:xfrm>
              <a:off x="38100" y="19050"/>
              <a:ext cx="4591047" cy="855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" name="Google Shape;676;p24"/>
          <p:cNvSpPr txBox="1"/>
          <p:nvPr/>
        </p:nvSpPr>
        <p:spPr>
          <a:xfrm>
            <a:off x="4948051" y="4393218"/>
            <a:ext cx="9288164" cy="769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 for books or movies in the classroom or school library that exemplify each of the story structures we have studied today.</a:t>
            </a:r>
            <a:endParaRPr/>
          </a:p>
        </p:txBody>
      </p:sp>
      <p:sp>
        <p:nvSpPr>
          <p:cNvPr id="677" name="Google Shape;677;p24"/>
          <p:cNvSpPr txBox="1"/>
          <p:nvPr/>
        </p:nvSpPr>
        <p:spPr>
          <a:xfrm>
            <a:off x="4752480" y="7008806"/>
            <a:ext cx="9027403" cy="769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Afterward, each student or group will share their findings and explain how they align with different story structures. </a:t>
            </a:r>
            <a:endParaRPr/>
          </a:p>
        </p:txBody>
      </p:sp>
      <p:grpSp>
        <p:nvGrpSpPr>
          <p:cNvPr id="678" name="Google Shape;678;p24"/>
          <p:cNvGrpSpPr/>
          <p:nvPr/>
        </p:nvGrpSpPr>
        <p:grpSpPr>
          <a:xfrm>
            <a:off x="2246941" y="4351088"/>
            <a:ext cx="1263406" cy="1263406"/>
            <a:chOff x="0" y="0"/>
            <a:chExt cx="1684542" cy="1684542"/>
          </a:xfrm>
        </p:grpSpPr>
        <p:grpSp>
          <p:nvGrpSpPr>
            <p:cNvPr id="679" name="Google Shape;679;p24"/>
            <p:cNvGrpSpPr/>
            <p:nvPr/>
          </p:nvGrpSpPr>
          <p:grpSpPr>
            <a:xfrm>
              <a:off x="0" y="0"/>
              <a:ext cx="1684542" cy="1684542"/>
              <a:chOff x="0" y="0"/>
              <a:chExt cx="812800" cy="812800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7843"/>
              </a:solidFill>
              <a:ln cap="sq" cmpd="sng" w="171450">
                <a:solidFill>
                  <a:srgbClr val="F6B47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24"/>
              <p:cNvSpPr txBox="1"/>
              <p:nvPr/>
            </p:nvSpPr>
            <p:spPr>
              <a:xfrm>
                <a:off x="139700" y="120650"/>
                <a:ext cx="5334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2" name="Google Shape;682;p24"/>
            <p:cNvSpPr txBox="1"/>
            <p:nvPr/>
          </p:nvSpPr>
          <p:spPr>
            <a:xfrm>
              <a:off x="659708" y="99131"/>
              <a:ext cx="365125" cy="1184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600">
                  <a:solidFill>
                    <a:srgbClr val="333333"/>
                  </a:solidFill>
                  <a:latin typeface="Grenze"/>
                  <a:ea typeface="Grenze"/>
                  <a:cs typeface="Grenze"/>
                  <a:sym typeface="Grenze"/>
                </a:rPr>
                <a:t>1</a:t>
              </a:r>
              <a:endParaRPr/>
            </a:p>
          </p:txBody>
        </p:sp>
      </p:grpSp>
      <p:grpSp>
        <p:nvGrpSpPr>
          <p:cNvPr id="683" name="Google Shape;683;p24"/>
          <p:cNvGrpSpPr/>
          <p:nvPr/>
        </p:nvGrpSpPr>
        <p:grpSpPr>
          <a:xfrm>
            <a:off x="2246941" y="6771421"/>
            <a:ext cx="1263406" cy="1263406"/>
            <a:chOff x="0" y="0"/>
            <a:chExt cx="1684542" cy="1684542"/>
          </a:xfrm>
        </p:grpSpPr>
        <p:grpSp>
          <p:nvGrpSpPr>
            <p:cNvPr id="684" name="Google Shape;684;p24"/>
            <p:cNvGrpSpPr/>
            <p:nvPr/>
          </p:nvGrpSpPr>
          <p:grpSpPr>
            <a:xfrm>
              <a:off x="0" y="0"/>
              <a:ext cx="1684542" cy="1684542"/>
              <a:chOff x="0" y="0"/>
              <a:chExt cx="812800" cy="812800"/>
            </a:xfrm>
          </p:grpSpPr>
          <p:sp>
            <p:nvSpPr>
              <p:cNvPr id="685" name="Google Shape;685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40616" y="82374"/>
                    </a:lnTo>
                    <a:lnTo>
                      <a:pt x="693768" y="119032"/>
                    </a:lnTo>
                    <a:lnTo>
                      <a:pt x="730427" y="272184"/>
                    </a:lnTo>
                    <a:lnTo>
                      <a:pt x="812800" y="406400"/>
                    </a:lnTo>
                    <a:lnTo>
                      <a:pt x="730427" y="540616"/>
                    </a:lnTo>
                    <a:lnTo>
                      <a:pt x="693768" y="693768"/>
                    </a:lnTo>
                    <a:lnTo>
                      <a:pt x="540616" y="730427"/>
                    </a:lnTo>
                    <a:lnTo>
                      <a:pt x="406400" y="812800"/>
                    </a:lnTo>
                    <a:lnTo>
                      <a:pt x="272184" y="730427"/>
                    </a:lnTo>
                    <a:lnTo>
                      <a:pt x="119032" y="693768"/>
                    </a:lnTo>
                    <a:lnTo>
                      <a:pt x="82374" y="540616"/>
                    </a:lnTo>
                    <a:lnTo>
                      <a:pt x="0" y="406400"/>
                    </a:lnTo>
                    <a:lnTo>
                      <a:pt x="82374" y="272184"/>
                    </a:lnTo>
                    <a:lnTo>
                      <a:pt x="119032" y="119032"/>
                    </a:lnTo>
                    <a:lnTo>
                      <a:pt x="272184" y="82374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7843"/>
              </a:solidFill>
              <a:ln cap="sq" cmpd="sng" w="171450">
                <a:solidFill>
                  <a:srgbClr val="F6B47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4"/>
              <p:cNvSpPr txBox="1"/>
              <p:nvPr/>
            </p:nvSpPr>
            <p:spPr>
              <a:xfrm>
                <a:off x="139700" y="120650"/>
                <a:ext cx="5334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7" name="Google Shape;687;p24"/>
            <p:cNvSpPr txBox="1"/>
            <p:nvPr/>
          </p:nvSpPr>
          <p:spPr>
            <a:xfrm>
              <a:off x="659708" y="99131"/>
              <a:ext cx="365125" cy="1184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600">
                  <a:solidFill>
                    <a:srgbClr val="333333"/>
                  </a:solidFill>
                  <a:latin typeface="Grenze"/>
                  <a:ea typeface="Grenze"/>
                  <a:cs typeface="Grenze"/>
                  <a:sym typeface="Grenze"/>
                </a:rPr>
                <a:t>2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25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693" name="Google Shape;693;p25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25"/>
          <p:cNvSpPr/>
          <p:nvPr/>
        </p:nvSpPr>
        <p:spPr>
          <a:xfrm>
            <a:off x="7064178" y="2045996"/>
            <a:ext cx="14906450" cy="8254447"/>
          </a:xfrm>
          <a:custGeom>
            <a:rect b="b" l="l" r="r" t="t"/>
            <a:pathLst>
              <a:path extrusionOk="0" h="8254447" w="14906450">
                <a:moveTo>
                  <a:pt x="0" y="0"/>
                </a:moveTo>
                <a:lnTo>
                  <a:pt x="14906450" y="0"/>
                </a:lnTo>
                <a:lnTo>
                  <a:pt x="14906450" y="8254446"/>
                </a:lnTo>
                <a:lnTo>
                  <a:pt x="0" y="8254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25"/>
          <p:cNvGrpSpPr/>
          <p:nvPr/>
        </p:nvGrpSpPr>
        <p:grpSpPr>
          <a:xfrm>
            <a:off x="9144000" y="-1065496"/>
            <a:ext cx="5739537" cy="6511641"/>
            <a:chOff x="0" y="-19050"/>
            <a:chExt cx="749793" cy="850658"/>
          </a:xfrm>
        </p:grpSpPr>
        <p:sp>
          <p:nvSpPr>
            <p:cNvPr id="707" name="Google Shape;707;p25"/>
            <p:cNvSpPr/>
            <p:nvPr/>
          </p:nvSpPr>
          <p:spPr>
            <a:xfrm>
              <a:off x="0" y="0"/>
              <a:ext cx="749793" cy="831608"/>
            </a:xfrm>
            <a:custGeom>
              <a:rect b="b" l="l" r="r" t="t"/>
              <a:pathLst>
                <a:path extrusionOk="0" h="831608" w="749793">
                  <a:moveTo>
                    <a:pt x="749793" y="0"/>
                  </a:moveTo>
                  <a:lnTo>
                    <a:pt x="749793" y="717308"/>
                  </a:lnTo>
                  <a:lnTo>
                    <a:pt x="374897" y="831608"/>
                  </a:lnTo>
                  <a:lnTo>
                    <a:pt x="0" y="717308"/>
                  </a:lnTo>
                  <a:lnTo>
                    <a:pt x="0" y="0"/>
                  </a:lnTo>
                  <a:lnTo>
                    <a:pt x="749793" y="0"/>
                  </a:lnTo>
                  <a:close/>
                </a:path>
              </a:pathLst>
            </a:custGeom>
            <a:solidFill>
              <a:srgbClr val="C5460F"/>
            </a:solidFill>
            <a:ln cap="sq" cmpd="sng" w="171450">
              <a:solidFill>
                <a:srgbClr val="ED784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5"/>
            <p:cNvSpPr txBox="1"/>
            <p:nvPr/>
          </p:nvSpPr>
          <p:spPr>
            <a:xfrm>
              <a:off x="0" y="-19050"/>
              <a:ext cx="749793" cy="73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25"/>
          <p:cNvSpPr/>
          <p:nvPr/>
        </p:nvSpPr>
        <p:spPr>
          <a:xfrm>
            <a:off x="9983907" y="971658"/>
            <a:ext cx="4059724" cy="1014931"/>
          </a:xfrm>
          <a:custGeom>
            <a:rect b="b" l="l" r="r" t="t"/>
            <a:pathLst>
              <a:path extrusionOk="0" h="1014931" w="4059724">
                <a:moveTo>
                  <a:pt x="0" y="0"/>
                </a:moveTo>
                <a:lnTo>
                  <a:pt x="4059724" y="0"/>
                </a:lnTo>
                <a:lnTo>
                  <a:pt x="4059724" y="1014931"/>
                </a:lnTo>
                <a:lnTo>
                  <a:pt x="0" y="1014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5"/>
          <p:cNvSpPr txBox="1"/>
          <p:nvPr/>
        </p:nvSpPr>
        <p:spPr>
          <a:xfrm>
            <a:off x="687092" y="1438606"/>
            <a:ext cx="6741116" cy="1791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374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Credits</a:t>
            </a:r>
            <a:endParaRPr/>
          </a:p>
        </p:txBody>
      </p:sp>
      <p:sp>
        <p:nvSpPr>
          <p:cNvPr id="711" name="Google Shape;711;p25"/>
          <p:cNvSpPr txBox="1"/>
          <p:nvPr/>
        </p:nvSpPr>
        <p:spPr>
          <a:xfrm>
            <a:off x="1305236" y="4049520"/>
            <a:ext cx="55047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99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712" name="Google Shape;712;p25"/>
          <p:cNvSpPr txBox="1"/>
          <p:nvPr/>
        </p:nvSpPr>
        <p:spPr>
          <a:xfrm>
            <a:off x="2227508" y="6382769"/>
            <a:ext cx="5686949" cy="2537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SlidesCarnival for the presentation template</a:t>
            </a:r>
            <a:endParaRPr/>
          </a:p>
          <a:p>
            <a:pPr indent="0" lvl="0" marL="0" marR="0" rtl="0" algn="l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Canva Creative Studio for the lesson plan</a:t>
            </a:r>
            <a:endParaRPr/>
          </a:p>
          <a:p>
            <a:pPr indent="0" lvl="0" marL="0" marR="0" rtl="0" algn="l">
              <a:lnSpc>
                <a:spcPct val="25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Pexels for the photos</a:t>
            </a:r>
            <a:endParaRPr/>
          </a:p>
        </p:txBody>
      </p:sp>
      <p:sp>
        <p:nvSpPr>
          <p:cNvPr id="713" name="Google Shape;713;p25"/>
          <p:cNvSpPr txBox="1"/>
          <p:nvPr/>
        </p:nvSpPr>
        <p:spPr>
          <a:xfrm>
            <a:off x="8974701" y="2497894"/>
            <a:ext cx="6078136" cy="1787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14" u="none" strike="noStrike">
                <a:solidFill>
                  <a:srgbClr val="FFFFFF"/>
                </a:solidFill>
                <a:latin typeface="Grenze"/>
                <a:ea typeface="Grenze"/>
                <a:cs typeface="Grenze"/>
                <a:sym typeface="Grenze"/>
              </a:rPr>
              <a:t>Happy designing! </a:t>
            </a:r>
            <a:endParaRPr/>
          </a:p>
        </p:txBody>
      </p:sp>
      <p:grpSp>
        <p:nvGrpSpPr>
          <p:cNvPr id="714" name="Google Shape;714;p25"/>
          <p:cNvGrpSpPr/>
          <p:nvPr/>
        </p:nvGrpSpPr>
        <p:grpSpPr>
          <a:xfrm>
            <a:off x="1275679" y="6236733"/>
            <a:ext cx="748426" cy="748426"/>
            <a:chOff x="0" y="0"/>
            <a:chExt cx="812800" cy="812800"/>
          </a:xfrm>
        </p:grpSpPr>
        <p:sp>
          <p:nvSpPr>
            <p:cNvPr id="715" name="Google Shape;71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5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p25"/>
          <p:cNvGrpSpPr/>
          <p:nvPr/>
        </p:nvGrpSpPr>
        <p:grpSpPr>
          <a:xfrm>
            <a:off x="1275679" y="7284483"/>
            <a:ext cx="748426" cy="748426"/>
            <a:chOff x="0" y="0"/>
            <a:chExt cx="812800" cy="812800"/>
          </a:xfrm>
        </p:grpSpPr>
        <p:sp>
          <p:nvSpPr>
            <p:cNvPr id="718" name="Google Shape;71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5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25"/>
          <p:cNvGrpSpPr/>
          <p:nvPr/>
        </p:nvGrpSpPr>
        <p:grpSpPr>
          <a:xfrm>
            <a:off x="1275679" y="8332233"/>
            <a:ext cx="748404" cy="748404"/>
            <a:chOff x="0" y="0"/>
            <a:chExt cx="812800" cy="812800"/>
          </a:xfrm>
        </p:grpSpPr>
        <p:sp>
          <p:nvSpPr>
            <p:cNvPr id="721" name="Google Shape;72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5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26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728" name="Google Shape;728;p26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26"/>
          <p:cNvGrpSpPr/>
          <p:nvPr/>
        </p:nvGrpSpPr>
        <p:grpSpPr>
          <a:xfrm>
            <a:off x="2059888" y="946589"/>
            <a:ext cx="2737040" cy="2977841"/>
            <a:chOff x="0" y="-19050"/>
            <a:chExt cx="635000" cy="690867"/>
          </a:xfrm>
        </p:grpSpPr>
        <p:sp>
          <p:nvSpPr>
            <p:cNvPr id="741" name="Google Shape;741;p26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6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26"/>
          <p:cNvGrpSpPr/>
          <p:nvPr/>
        </p:nvGrpSpPr>
        <p:grpSpPr>
          <a:xfrm>
            <a:off x="6875435" y="2752663"/>
            <a:ext cx="1154191" cy="1255736"/>
            <a:chOff x="0" y="-19050"/>
            <a:chExt cx="635000" cy="690867"/>
          </a:xfrm>
        </p:grpSpPr>
        <p:sp>
          <p:nvSpPr>
            <p:cNvPr id="744" name="Google Shape;744;p26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6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26"/>
          <p:cNvGrpSpPr/>
          <p:nvPr/>
        </p:nvGrpSpPr>
        <p:grpSpPr>
          <a:xfrm>
            <a:off x="8467164" y="2752663"/>
            <a:ext cx="1154191" cy="1255736"/>
            <a:chOff x="0" y="-19050"/>
            <a:chExt cx="635000" cy="690867"/>
          </a:xfrm>
        </p:grpSpPr>
        <p:sp>
          <p:nvSpPr>
            <p:cNvPr id="747" name="Google Shape;747;p26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6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26"/>
          <p:cNvGrpSpPr/>
          <p:nvPr/>
        </p:nvGrpSpPr>
        <p:grpSpPr>
          <a:xfrm>
            <a:off x="10058893" y="2752663"/>
            <a:ext cx="1154191" cy="1255736"/>
            <a:chOff x="0" y="-19050"/>
            <a:chExt cx="635000" cy="690867"/>
          </a:xfrm>
        </p:grpSpPr>
        <p:sp>
          <p:nvSpPr>
            <p:cNvPr id="750" name="Google Shape;750;p26"/>
            <p:cNvSpPr/>
            <p:nvPr/>
          </p:nvSpPr>
          <p:spPr>
            <a:xfrm>
              <a:off x="0" y="0"/>
              <a:ext cx="635000" cy="671817"/>
            </a:xfrm>
            <a:custGeom>
              <a:rect b="b" l="l" r="r" t="t"/>
              <a:pathLst>
                <a:path extrusionOk="0" h="671817" w="635000">
                  <a:moveTo>
                    <a:pt x="635000" y="0"/>
                  </a:moveTo>
                  <a:lnTo>
                    <a:pt x="635000" y="557517"/>
                  </a:lnTo>
                  <a:lnTo>
                    <a:pt x="317500" y="671817"/>
                  </a:lnTo>
                  <a:lnTo>
                    <a:pt x="0" y="557517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6"/>
            <p:cNvSpPr txBox="1"/>
            <p:nvPr/>
          </p:nvSpPr>
          <p:spPr>
            <a:xfrm>
              <a:off x="0" y="-19050"/>
              <a:ext cx="635000" cy="576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26"/>
          <p:cNvGrpSpPr/>
          <p:nvPr/>
        </p:nvGrpSpPr>
        <p:grpSpPr>
          <a:xfrm>
            <a:off x="11650622" y="2769035"/>
            <a:ext cx="1257619" cy="1257619"/>
            <a:chOff x="0" y="0"/>
            <a:chExt cx="812800" cy="812800"/>
          </a:xfrm>
        </p:grpSpPr>
        <p:sp>
          <p:nvSpPr>
            <p:cNvPr id="753" name="Google Shape;75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6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26"/>
          <p:cNvGrpSpPr/>
          <p:nvPr/>
        </p:nvGrpSpPr>
        <p:grpSpPr>
          <a:xfrm>
            <a:off x="6875435" y="4499029"/>
            <a:ext cx="7615904" cy="1081585"/>
            <a:chOff x="0" y="0"/>
            <a:chExt cx="9180898" cy="1303841"/>
          </a:xfrm>
        </p:grpSpPr>
        <p:sp>
          <p:nvSpPr>
            <p:cNvPr id="756" name="Google Shape;756;p26"/>
            <p:cNvSpPr/>
            <p:nvPr/>
          </p:nvSpPr>
          <p:spPr>
            <a:xfrm>
              <a:off x="0" y="0"/>
              <a:ext cx="9180898" cy="1303841"/>
            </a:xfrm>
            <a:custGeom>
              <a:rect b="b" l="l" r="r" t="t"/>
              <a:pathLst>
                <a:path extrusionOk="0" h="1303841" w="9180898">
                  <a:moveTo>
                    <a:pt x="9101479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224423"/>
                  </a:lnTo>
                  <a:cubicBezTo>
                    <a:pt x="43699" y="1224423"/>
                    <a:pt x="79418" y="1259762"/>
                    <a:pt x="79418" y="1303841"/>
                  </a:cubicBezTo>
                  <a:lnTo>
                    <a:pt x="9101479" y="1303841"/>
                  </a:lnTo>
                  <a:cubicBezTo>
                    <a:pt x="9101479" y="1260141"/>
                    <a:pt x="9136818" y="1224423"/>
                    <a:pt x="9180898" y="1224423"/>
                  </a:cubicBezTo>
                  <a:lnTo>
                    <a:pt x="9180898" y="79418"/>
                  </a:lnTo>
                  <a:cubicBezTo>
                    <a:pt x="9137198" y="79418"/>
                    <a:pt x="9101479" y="44079"/>
                    <a:pt x="9101479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6"/>
            <p:cNvSpPr txBox="1"/>
            <p:nvPr/>
          </p:nvSpPr>
          <p:spPr>
            <a:xfrm>
              <a:off x="38100" y="19050"/>
              <a:ext cx="9104697" cy="1246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26"/>
          <p:cNvGrpSpPr/>
          <p:nvPr/>
        </p:nvGrpSpPr>
        <p:grpSpPr>
          <a:xfrm rot="5400000">
            <a:off x="13270958" y="2817259"/>
            <a:ext cx="1310813" cy="1161171"/>
            <a:chOff x="0" y="-19050"/>
            <a:chExt cx="1599528" cy="1416926"/>
          </a:xfrm>
        </p:grpSpPr>
        <p:sp>
          <p:nvSpPr>
            <p:cNvPr id="759" name="Google Shape;759;p26"/>
            <p:cNvSpPr/>
            <p:nvPr/>
          </p:nvSpPr>
          <p:spPr>
            <a:xfrm>
              <a:off x="0" y="0"/>
              <a:ext cx="1599528" cy="1397876"/>
            </a:xfrm>
            <a:custGeom>
              <a:rect b="b" l="l" r="r" t="t"/>
              <a:pathLst>
                <a:path extrusionOk="0" h="1397876" w="1599528">
                  <a:moveTo>
                    <a:pt x="1396328" y="0"/>
                  </a:moveTo>
                  <a:lnTo>
                    <a:pt x="203200" y="0"/>
                  </a:lnTo>
                  <a:lnTo>
                    <a:pt x="0" y="698938"/>
                  </a:lnTo>
                  <a:lnTo>
                    <a:pt x="203200" y="1397876"/>
                  </a:lnTo>
                  <a:lnTo>
                    <a:pt x="1396328" y="1397876"/>
                  </a:lnTo>
                  <a:lnTo>
                    <a:pt x="1599528" y="698938"/>
                  </a:lnTo>
                  <a:lnTo>
                    <a:pt x="1396328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152400" y="-19050"/>
              <a:ext cx="1294728" cy="1416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6"/>
          <p:cNvGrpSpPr/>
          <p:nvPr/>
        </p:nvGrpSpPr>
        <p:grpSpPr>
          <a:xfrm>
            <a:off x="6875435" y="5965892"/>
            <a:ext cx="7783051" cy="1072029"/>
            <a:chOff x="0" y="-19050"/>
            <a:chExt cx="3088815" cy="425450"/>
          </a:xfrm>
        </p:grpSpPr>
        <p:sp>
          <p:nvSpPr>
            <p:cNvPr id="762" name="Google Shape;762;p26"/>
            <p:cNvSpPr/>
            <p:nvPr/>
          </p:nvSpPr>
          <p:spPr>
            <a:xfrm>
              <a:off x="0" y="0"/>
              <a:ext cx="3088815" cy="406400"/>
            </a:xfrm>
            <a:custGeom>
              <a:rect b="b" l="l" r="r" t="t"/>
              <a:pathLst>
                <a:path extrusionOk="0" h="406400" w="3088815">
                  <a:moveTo>
                    <a:pt x="0" y="0"/>
                  </a:moveTo>
                  <a:lnTo>
                    <a:pt x="2885615" y="0"/>
                  </a:lnTo>
                  <a:lnTo>
                    <a:pt x="3088815" y="203200"/>
                  </a:lnTo>
                  <a:lnTo>
                    <a:pt x="2885615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 txBox="1"/>
            <p:nvPr/>
          </p:nvSpPr>
          <p:spPr>
            <a:xfrm>
              <a:off x="177800" y="-19050"/>
              <a:ext cx="2834815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26"/>
          <p:cNvSpPr/>
          <p:nvPr/>
        </p:nvSpPr>
        <p:spPr>
          <a:xfrm>
            <a:off x="6875435" y="8180164"/>
            <a:ext cx="2259187" cy="923443"/>
          </a:xfrm>
          <a:custGeom>
            <a:rect b="b" l="l" r="r" t="t"/>
            <a:pathLst>
              <a:path extrusionOk="0" h="923443" w="2259187">
                <a:moveTo>
                  <a:pt x="0" y="0"/>
                </a:moveTo>
                <a:lnTo>
                  <a:pt x="2259187" y="0"/>
                </a:lnTo>
                <a:lnTo>
                  <a:pt x="2259187" y="923443"/>
                </a:lnTo>
                <a:lnTo>
                  <a:pt x="0" y="923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10051517" y="7716850"/>
            <a:ext cx="2113154" cy="1386757"/>
          </a:xfrm>
          <a:custGeom>
            <a:rect b="b" l="l" r="r" t="t"/>
            <a:pathLst>
              <a:path extrusionOk="0" h="1386757" w="2113154">
                <a:moveTo>
                  <a:pt x="0" y="0"/>
                </a:moveTo>
                <a:lnTo>
                  <a:pt x="2113154" y="0"/>
                </a:lnTo>
                <a:lnTo>
                  <a:pt x="2113154" y="1386757"/>
                </a:lnTo>
                <a:lnTo>
                  <a:pt x="0" y="1386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15366358" y="3045345"/>
            <a:ext cx="1745729" cy="960151"/>
          </a:xfrm>
          <a:custGeom>
            <a:rect b="b" l="l" r="r" t="t"/>
            <a:pathLst>
              <a:path extrusionOk="0" h="960151" w="1745729">
                <a:moveTo>
                  <a:pt x="0" y="0"/>
                </a:moveTo>
                <a:lnTo>
                  <a:pt x="1745729" y="0"/>
                </a:lnTo>
                <a:lnTo>
                  <a:pt x="1745729" y="960151"/>
                </a:lnTo>
                <a:lnTo>
                  <a:pt x="0" y="960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6"/>
          <p:cNvSpPr/>
          <p:nvPr/>
        </p:nvSpPr>
        <p:spPr>
          <a:xfrm flipH="1">
            <a:off x="15757705" y="4499029"/>
            <a:ext cx="963035" cy="2568092"/>
          </a:xfrm>
          <a:custGeom>
            <a:rect b="b" l="l" r="r" t="t"/>
            <a:pathLst>
              <a:path extrusionOk="0" h="2568092" w="963035">
                <a:moveTo>
                  <a:pt x="963035" y="0"/>
                </a:moveTo>
                <a:lnTo>
                  <a:pt x="0" y="0"/>
                </a:lnTo>
                <a:lnTo>
                  <a:pt x="0" y="2568092"/>
                </a:lnTo>
                <a:lnTo>
                  <a:pt x="963035" y="2568092"/>
                </a:lnTo>
                <a:lnTo>
                  <a:pt x="96303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15053049" y="7963415"/>
            <a:ext cx="2059038" cy="1140192"/>
          </a:xfrm>
          <a:custGeom>
            <a:rect b="b" l="l" r="r" t="t"/>
            <a:pathLst>
              <a:path extrusionOk="0" h="1140192" w="2059038">
                <a:moveTo>
                  <a:pt x="0" y="0"/>
                </a:moveTo>
                <a:lnTo>
                  <a:pt x="2059038" y="0"/>
                </a:lnTo>
                <a:lnTo>
                  <a:pt x="2059038" y="1140192"/>
                </a:lnTo>
                <a:lnTo>
                  <a:pt x="0" y="1140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12517195" y="7612329"/>
            <a:ext cx="1991691" cy="1491278"/>
          </a:xfrm>
          <a:custGeom>
            <a:rect b="b" l="l" r="r" t="t"/>
            <a:pathLst>
              <a:path extrusionOk="0" h="1491278" w="1991691">
                <a:moveTo>
                  <a:pt x="0" y="0"/>
                </a:moveTo>
                <a:lnTo>
                  <a:pt x="1991691" y="0"/>
                </a:lnTo>
                <a:lnTo>
                  <a:pt x="1991691" y="1491278"/>
                </a:lnTo>
                <a:lnTo>
                  <a:pt x="0" y="1491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6"/>
          <p:cNvSpPr txBox="1"/>
          <p:nvPr/>
        </p:nvSpPr>
        <p:spPr>
          <a:xfrm>
            <a:off x="1115949" y="4774899"/>
            <a:ext cx="3823878" cy="432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Titles: Grenze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Headers: Grenze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Body Copy: Noto Serif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page before presenting. </a:t>
            </a:r>
            <a:endParaRPr/>
          </a:p>
        </p:txBody>
      </p:sp>
      <p:sp>
        <p:nvSpPr>
          <p:cNvPr id="771" name="Google Shape;771;p26"/>
          <p:cNvSpPr txBox="1"/>
          <p:nvPr/>
        </p:nvSpPr>
        <p:spPr>
          <a:xfrm>
            <a:off x="6728222" y="962025"/>
            <a:ext cx="10531078" cy="654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Use these design resources in your Canva Presentation.</a:t>
            </a:r>
            <a:endParaRPr/>
          </a:p>
        </p:txBody>
      </p:sp>
      <p:sp>
        <p:nvSpPr>
          <p:cNvPr id="772" name="Google Shape;772;p26"/>
          <p:cNvSpPr txBox="1"/>
          <p:nvPr/>
        </p:nvSpPr>
        <p:spPr>
          <a:xfrm>
            <a:off x="1115949" y="1447800"/>
            <a:ext cx="4624918" cy="2063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Resource</a:t>
            </a:r>
            <a:endParaRPr/>
          </a:p>
          <a:p>
            <a:pPr indent="0" lvl="0" marL="0" marR="0" rtl="0" algn="ctr">
              <a:lnSpc>
                <a:spcPct val="7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125" name="Google Shape;125;p11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1"/>
          <p:cNvSpPr txBox="1"/>
          <p:nvPr/>
        </p:nvSpPr>
        <p:spPr>
          <a:xfrm>
            <a:off x="784775" y="779117"/>
            <a:ext cx="8540700" cy="3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374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Learning Outcomes</a:t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6194658" y="3290104"/>
            <a:ext cx="17117787" cy="6996896"/>
          </a:xfrm>
          <a:custGeom>
            <a:rect b="b" l="l" r="r" t="t"/>
            <a:pathLst>
              <a:path extrusionOk="0" h="6996896" w="17117787">
                <a:moveTo>
                  <a:pt x="0" y="0"/>
                </a:moveTo>
                <a:lnTo>
                  <a:pt x="17117788" y="0"/>
                </a:lnTo>
                <a:lnTo>
                  <a:pt x="17117788" y="6996896"/>
                </a:lnTo>
                <a:lnTo>
                  <a:pt x="0" y="699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2625416" y="6513202"/>
            <a:ext cx="462233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Identify different story structures</a:t>
            </a:r>
            <a:endParaRPr/>
          </a:p>
        </p:txBody>
      </p:sp>
      <p:sp>
        <p:nvSpPr>
          <p:cNvPr id="140" name="Google Shape;140;p11"/>
          <p:cNvSpPr txBox="1"/>
          <p:nvPr/>
        </p:nvSpPr>
        <p:spPr>
          <a:xfrm>
            <a:off x="2625416" y="7477244"/>
            <a:ext cx="462233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Examine elements of different story structures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2625416" y="8587636"/>
            <a:ext cx="462233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Identify the purpose of using each story structure</a:t>
            </a: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11455280" y="-613906"/>
            <a:ext cx="4860816" cy="6511641"/>
            <a:chOff x="0" y="-19050"/>
            <a:chExt cx="635000" cy="850658"/>
          </a:xfrm>
        </p:grpSpPr>
        <p:sp>
          <p:nvSpPr>
            <p:cNvPr id="143" name="Google Shape;143;p11"/>
            <p:cNvSpPr/>
            <p:nvPr/>
          </p:nvSpPr>
          <p:spPr>
            <a:xfrm>
              <a:off x="0" y="0"/>
              <a:ext cx="635000" cy="831608"/>
            </a:xfrm>
            <a:custGeom>
              <a:rect b="b" l="l" r="r" t="t"/>
              <a:pathLst>
                <a:path extrusionOk="0" h="831608" w="635000">
                  <a:moveTo>
                    <a:pt x="635000" y="0"/>
                  </a:moveTo>
                  <a:lnTo>
                    <a:pt x="635000" y="717308"/>
                  </a:lnTo>
                  <a:lnTo>
                    <a:pt x="317500" y="831608"/>
                  </a:lnTo>
                  <a:lnTo>
                    <a:pt x="0" y="71730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C5460F"/>
            </a:solidFill>
            <a:ln cap="sq" cmpd="sng" w="171450">
              <a:solidFill>
                <a:srgbClr val="ED784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1"/>
            <p:cNvSpPr txBox="1"/>
            <p:nvPr/>
          </p:nvSpPr>
          <p:spPr>
            <a:xfrm>
              <a:off x="0" y="-19050"/>
              <a:ext cx="635000" cy="73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1"/>
          <p:cNvSpPr txBox="1"/>
          <p:nvPr/>
        </p:nvSpPr>
        <p:spPr>
          <a:xfrm>
            <a:off x="12200340" y="1477859"/>
            <a:ext cx="34284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 strike="noStrike">
                <a:solidFill>
                  <a:srgbClr val="FFFFFF"/>
                </a:solidFill>
                <a:latin typeface="Grenze"/>
                <a:ea typeface="Grenze"/>
                <a:cs typeface="Grenze"/>
                <a:sym typeface="Grenze"/>
              </a:rPr>
              <a:t>Story structure is how the narrative elements of the story are arranged to develop the narrative. </a:t>
            </a:r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1389837" y="6335745"/>
            <a:ext cx="716864" cy="716864"/>
            <a:chOff x="0" y="0"/>
            <a:chExt cx="812800" cy="812800"/>
          </a:xfrm>
        </p:grpSpPr>
        <p:sp>
          <p:nvSpPr>
            <p:cNvPr id="147" name="Google Shape;147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1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1"/>
          <p:cNvGrpSpPr/>
          <p:nvPr/>
        </p:nvGrpSpPr>
        <p:grpSpPr>
          <a:xfrm>
            <a:off x="1389837" y="7463449"/>
            <a:ext cx="716864" cy="716864"/>
            <a:chOff x="0" y="0"/>
            <a:chExt cx="812800" cy="812800"/>
          </a:xfrm>
        </p:grpSpPr>
        <p:sp>
          <p:nvSpPr>
            <p:cNvPr id="150" name="Google Shape;15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1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1"/>
          <p:cNvGrpSpPr/>
          <p:nvPr/>
        </p:nvGrpSpPr>
        <p:grpSpPr>
          <a:xfrm>
            <a:off x="1389837" y="8591154"/>
            <a:ext cx="716864" cy="716864"/>
            <a:chOff x="0" y="0"/>
            <a:chExt cx="812800" cy="812800"/>
          </a:xfrm>
        </p:grpSpPr>
        <p:sp>
          <p:nvSpPr>
            <p:cNvPr id="153" name="Google Shape;15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1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1"/>
          <p:cNvSpPr txBox="1"/>
          <p:nvPr/>
        </p:nvSpPr>
        <p:spPr>
          <a:xfrm>
            <a:off x="1389837" y="5249895"/>
            <a:ext cx="4387212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Today you will: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2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161" name="Google Shape;161;p12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2"/>
          <p:cNvGrpSpPr/>
          <p:nvPr/>
        </p:nvGrpSpPr>
        <p:grpSpPr>
          <a:xfrm>
            <a:off x="797572" y="-893457"/>
            <a:ext cx="16692858" cy="3724180"/>
            <a:chOff x="0" y="0"/>
            <a:chExt cx="7453640" cy="1662909"/>
          </a:xfrm>
        </p:grpSpPr>
        <p:sp>
          <p:nvSpPr>
            <p:cNvPr id="174" name="Google Shape;174;p12"/>
            <p:cNvSpPr/>
            <p:nvPr/>
          </p:nvSpPr>
          <p:spPr>
            <a:xfrm>
              <a:off x="0" y="0"/>
              <a:ext cx="7453640" cy="1662909"/>
            </a:xfrm>
            <a:custGeom>
              <a:rect b="b" l="l" r="r" t="t"/>
              <a:pathLst>
                <a:path extrusionOk="0" h="1662909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583490"/>
                  </a:lnTo>
                  <a:cubicBezTo>
                    <a:pt x="43699" y="1583490"/>
                    <a:pt x="79418" y="1618829"/>
                    <a:pt x="79418" y="1662909"/>
                  </a:cubicBezTo>
                  <a:lnTo>
                    <a:pt x="7374221" y="1662909"/>
                  </a:lnTo>
                  <a:cubicBezTo>
                    <a:pt x="7374221" y="1619209"/>
                    <a:pt x="7409560" y="1583490"/>
                    <a:pt x="7453640" y="1583490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 txBox="1"/>
            <p:nvPr/>
          </p:nvSpPr>
          <p:spPr>
            <a:xfrm>
              <a:off x="38100" y="19050"/>
              <a:ext cx="7377439" cy="16057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2"/>
          <p:cNvGrpSpPr/>
          <p:nvPr/>
        </p:nvGrpSpPr>
        <p:grpSpPr>
          <a:xfrm>
            <a:off x="6214066" y="4119456"/>
            <a:ext cx="1797966" cy="1703281"/>
            <a:chOff x="0" y="-19050"/>
            <a:chExt cx="635000" cy="601560"/>
          </a:xfrm>
        </p:grpSpPr>
        <p:sp>
          <p:nvSpPr>
            <p:cNvPr id="177" name="Google Shape;177;p12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2"/>
          <p:cNvGrpSpPr/>
          <p:nvPr/>
        </p:nvGrpSpPr>
        <p:grpSpPr>
          <a:xfrm>
            <a:off x="10293211" y="4119456"/>
            <a:ext cx="1797966" cy="1703281"/>
            <a:chOff x="0" y="-19050"/>
            <a:chExt cx="635000" cy="601560"/>
          </a:xfrm>
        </p:grpSpPr>
        <p:sp>
          <p:nvSpPr>
            <p:cNvPr id="180" name="Google Shape;180;p12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2"/>
          <p:cNvGrpSpPr/>
          <p:nvPr/>
        </p:nvGrpSpPr>
        <p:grpSpPr>
          <a:xfrm>
            <a:off x="2134921" y="4119456"/>
            <a:ext cx="1797966" cy="1703281"/>
            <a:chOff x="0" y="-19050"/>
            <a:chExt cx="635000" cy="601560"/>
          </a:xfrm>
        </p:grpSpPr>
        <p:sp>
          <p:nvSpPr>
            <p:cNvPr id="183" name="Google Shape;183;p12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2"/>
          <p:cNvGrpSpPr/>
          <p:nvPr/>
        </p:nvGrpSpPr>
        <p:grpSpPr>
          <a:xfrm>
            <a:off x="797572" y="8416039"/>
            <a:ext cx="13508547" cy="2763269"/>
            <a:chOff x="0" y="0"/>
            <a:chExt cx="18011396" cy="3684358"/>
          </a:xfrm>
        </p:grpSpPr>
        <p:sp>
          <p:nvSpPr>
            <p:cNvPr id="186" name="Google Shape;186;p12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2"/>
          <p:cNvSpPr/>
          <p:nvPr/>
        </p:nvSpPr>
        <p:spPr>
          <a:xfrm>
            <a:off x="13426330" y="3913068"/>
            <a:ext cx="5003537" cy="6373932"/>
          </a:xfrm>
          <a:custGeom>
            <a:rect b="b" l="l" r="r" t="t"/>
            <a:pathLst>
              <a:path extrusionOk="0" h="6373932" w="5003537">
                <a:moveTo>
                  <a:pt x="0" y="0"/>
                </a:moveTo>
                <a:lnTo>
                  <a:pt x="5003537" y="0"/>
                </a:lnTo>
                <a:lnTo>
                  <a:pt x="5003537" y="6373932"/>
                </a:lnTo>
                <a:lnTo>
                  <a:pt x="0" y="637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4404903" y="571175"/>
            <a:ext cx="9816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FFFFF"/>
                </a:solidFill>
                <a:latin typeface="Grenze"/>
                <a:ea typeface="Grenze"/>
                <a:cs typeface="Grenze"/>
                <a:sym typeface="Grenze"/>
              </a:rPr>
              <a:t>Story structures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1377904" y="6621701"/>
            <a:ext cx="3118738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Events unfold in a chronological or sequential structure: one building onto another until the resolution is reached. 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5506371" y="6623878"/>
            <a:ext cx="3213357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story ends in a way that goes back to the beginning, creating a deeper understanding and a sense of completeness.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9506666" y="6623878"/>
            <a:ext cx="3371056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story structure has two separate storylines running at the same time. They are linked by common characters, events, or themes.</a:t>
            </a: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5793920" y="4572665"/>
            <a:ext cx="2675981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9873065" y="4572665"/>
            <a:ext cx="2675981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1943176" y="4499863"/>
            <a:ext cx="1988195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3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203" name="Google Shape;203;p13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8240074" y="5089561"/>
            <a:ext cx="1797966" cy="1703281"/>
            <a:chOff x="0" y="-19050"/>
            <a:chExt cx="635000" cy="601560"/>
          </a:xfrm>
        </p:grpSpPr>
        <p:sp>
          <p:nvSpPr>
            <p:cNvPr id="216" name="Google Shape;216;p13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3"/>
          <p:cNvGrpSpPr/>
          <p:nvPr/>
        </p:nvGrpSpPr>
        <p:grpSpPr>
          <a:xfrm>
            <a:off x="13876937" y="5089561"/>
            <a:ext cx="1797966" cy="1703281"/>
            <a:chOff x="0" y="-19050"/>
            <a:chExt cx="635000" cy="601560"/>
          </a:xfrm>
        </p:grpSpPr>
        <p:sp>
          <p:nvSpPr>
            <p:cNvPr id="219" name="Google Shape;219;p13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3"/>
          <p:cNvGrpSpPr/>
          <p:nvPr/>
        </p:nvGrpSpPr>
        <p:grpSpPr>
          <a:xfrm>
            <a:off x="2699842" y="5089561"/>
            <a:ext cx="1797966" cy="1703281"/>
            <a:chOff x="0" y="-19050"/>
            <a:chExt cx="635000" cy="601560"/>
          </a:xfrm>
        </p:grpSpPr>
        <p:sp>
          <p:nvSpPr>
            <p:cNvPr id="222" name="Google Shape;222;p13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3"/>
          <p:cNvGrpSpPr/>
          <p:nvPr/>
        </p:nvGrpSpPr>
        <p:grpSpPr>
          <a:xfrm>
            <a:off x="797572" y="-792339"/>
            <a:ext cx="16692858" cy="4229772"/>
            <a:chOff x="0" y="0"/>
            <a:chExt cx="7453640" cy="1888664"/>
          </a:xfrm>
        </p:grpSpPr>
        <p:sp>
          <p:nvSpPr>
            <p:cNvPr id="225" name="Google Shape;225;p13"/>
            <p:cNvSpPr/>
            <p:nvPr/>
          </p:nvSpPr>
          <p:spPr>
            <a:xfrm>
              <a:off x="0" y="0"/>
              <a:ext cx="7453640" cy="1888664"/>
            </a:xfrm>
            <a:custGeom>
              <a:rect b="b" l="l" r="r" t="t"/>
              <a:pathLst>
                <a:path extrusionOk="0" h="1888664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809246"/>
                  </a:lnTo>
                  <a:cubicBezTo>
                    <a:pt x="43699" y="1809246"/>
                    <a:pt x="79418" y="1844585"/>
                    <a:pt x="79418" y="1888664"/>
                  </a:cubicBezTo>
                  <a:lnTo>
                    <a:pt x="7374221" y="1888664"/>
                  </a:lnTo>
                  <a:cubicBezTo>
                    <a:pt x="7374221" y="1844965"/>
                    <a:pt x="7409560" y="1809246"/>
                    <a:pt x="7453640" y="1809246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38100" y="19050"/>
              <a:ext cx="7377439" cy="1831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3"/>
          <p:cNvSpPr txBox="1"/>
          <p:nvPr/>
        </p:nvSpPr>
        <p:spPr>
          <a:xfrm>
            <a:off x="4252235" y="771390"/>
            <a:ext cx="9523512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Narrative structure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6028767" y="2046628"/>
            <a:ext cx="6230466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Do you remember these keywords? </a:t>
            </a:r>
            <a:endParaRPr/>
          </a:p>
        </p:txBody>
      </p:sp>
      <p:grpSp>
        <p:nvGrpSpPr>
          <p:cNvPr id="229" name="Google Shape;229;p13"/>
          <p:cNvGrpSpPr/>
          <p:nvPr/>
        </p:nvGrpSpPr>
        <p:grpSpPr>
          <a:xfrm>
            <a:off x="797572" y="8416039"/>
            <a:ext cx="16692856" cy="2763269"/>
            <a:chOff x="0" y="0"/>
            <a:chExt cx="22257141" cy="3684358"/>
          </a:xfrm>
        </p:grpSpPr>
        <p:sp>
          <p:nvSpPr>
            <p:cNvPr id="230" name="Google Shape;230;p13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3"/>
          <p:cNvSpPr txBox="1"/>
          <p:nvPr/>
        </p:nvSpPr>
        <p:spPr>
          <a:xfrm>
            <a:off x="6793776" y="5469975"/>
            <a:ext cx="469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Rising action</a:t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1595046" y="5469968"/>
            <a:ext cx="3814296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Orientation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12868772" y="5469968"/>
            <a:ext cx="3814296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Resolution</a:t>
            </a:r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1569787" y="7248274"/>
            <a:ext cx="3874700" cy="872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It sets the stage for the story and includes an introduction to characters, setting, and conflict. 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7206650" y="7248274"/>
            <a:ext cx="3874700" cy="1167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series of events increasing in tension are retold, until the climax (highest point of tension) is reached.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12843513" y="7248274"/>
            <a:ext cx="3874700" cy="57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main conflict is resolved and the story comes to an end.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4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246" name="Google Shape;246;p14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14"/>
          <p:cNvSpPr txBox="1"/>
          <p:nvPr/>
        </p:nvSpPr>
        <p:spPr>
          <a:xfrm>
            <a:off x="1579549" y="6553263"/>
            <a:ext cx="5471961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Time to work individually or in groups to find the right answers and explain why. 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6194658" y="3290104"/>
            <a:ext cx="17117787" cy="6996896"/>
          </a:xfrm>
          <a:custGeom>
            <a:rect b="b" l="l" r="r" t="t"/>
            <a:pathLst>
              <a:path extrusionOk="0" h="6996896" w="17117787">
                <a:moveTo>
                  <a:pt x="0" y="0"/>
                </a:moveTo>
                <a:lnTo>
                  <a:pt x="17117788" y="0"/>
                </a:lnTo>
                <a:lnTo>
                  <a:pt x="17117788" y="6996896"/>
                </a:lnTo>
                <a:lnTo>
                  <a:pt x="0" y="6996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4"/>
          <p:cNvGrpSpPr/>
          <p:nvPr/>
        </p:nvGrpSpPr>
        <p:grpSpPr>
          <a:xfrm>
            <a:off x="1311973" y="-613906"/>
            <a:ext cx="5739537" cy="6511641"/>
            <a:chOff x="0" y="-19050"/>
            <a:chExt cx="749793" cy="850658"/>
          </a:xfrm>
        </p:grpSpPr>
        <p:sp>
          <p:nvSpPr>
            <p:cNvPr id="261" name="Google Shape;261;p14"/>
            <p:cNvSpPr/>
            <p:nvPr/>
          </p:nvSpPr>
          <p:spPr>
            <a:xfrm>
              <a:off x="0" y="0"/>
              <a:ext cx="749793" cy="831608"/>
            </a:xfrm>
            <a:custGeom>
              <a:rect b="b" l="l" r="r" t="t"/>
              <a:pathLst>
                <a:path extrusionOk="0" h="831608" w="749793">
                  <a:moveTo>
                    <a:pt x="749793" y="0"/>
                  </a:moveTo>
                  <a:lnTo>
                    <a:pt x="749793" y="717308"/>
                  </a:lnTo>
                  <a:lnTo>
                    <a:pt x="374897" y="831608"/>
                  </a:lnTo>
                  <a:lnTo>
                    <a:pt x="0" y="717308"/>
                  </a:lnTo>
                  <a:lnTo>
                    <a:pt x="0" y="0"/>
                  </a:lnTo>
                  <a:lnTo>
                    <a:pt x="749793" y="0"/>
                  </a:lnTo>
                  <a:close/>
                </a:path>
              </a:pathLst>
            </a:custGeom>
            <a:solidFill>
              <a:srgbClr val="C5460F"/>
            </a:solidFill>
            <a:ln cap="sq" cmpd="sng" w="171450">
              <a:solidFill>
                <a:srgbClr val="ED784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0" y="-19050"/>
              <a:ext cx="749793" cy="73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4"/>
          <p:cNvSpPr txBox="1"/>
          <p:nvPr/>
        </p:nvSpPr>
        <p:spPr>
          <a:xfrm>
            <a:off x="1311973" y="794471"/>
            <a:ext cx="5739600" cy="3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374" u="none" strike="noStrike">
                <a:solidFill>
                  <a:srgbClr val="FFFFFF"/>
                </a:solidFill>
                <a:latin typeface="Grenze"/>
                <a:ea typeface="Grenze"/>
                <a:cs typeface="Grenze"/>
                <a:sym typeface="Grenze"/>
              </a:rPr>
              <a:t>Your turn!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5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5"/>
          <p:cNvSpPr/>
          <p:nvPr/>
        </p:nvSpPr>
        <p:spPr>
          <a:xfrm>
            <a:off x="-141867" y="1451"/>
            <a:ext cx="18571735" cy="10284098"/>
          </a:xfrm>
          <a:custGeom>
            <a:rect b="b" l="l" r="r" t="t"/>
            <a:pathLst>
              <a:path extrusionOk="0" h="10284098" w="18571735">
                <a:moveTo>
                  <a:pt x="0" y="0"/>
                </a:moveTo>
                <a:lnTo>
                  <a:pt x="18571734" y="0"/>
                </a:lnTo>
                <a:lnTo>
                  <a:pt x="18571734" y="10284098"/>
                </a:lnTo>
                <a:lnTo>
                  <a:pt x="0" y="1028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5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283" name="Google Shape;283;p15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5"/>
          <p:cNvSpPr txBox="1"/>
          <p:nvPr/>
        </p:nvSpPr>
        <p:spPr>
          <a:xfrm>
            <a:off x="1038225" y="2132009"/>
            <a:ext cx="16221075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(Move the sticker to the correct story structure)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3331500" y="4303901"/>
            <a:ext cx="11901891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Wind in the Willows follows a...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1028700" y="735016"/>
            <a:ext cx="16230600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Wind in the Willows</a:t>
            </a:r>
            <a:endParaRPr/>
          </a:p>
        </p:txBody>
      </p:sp>
      <p:grpSp>
        <p:nvGrpSpPr>
          <p:cNvPr id="288" name="Google Shape;288;p15"/>
          <p:cNvGrpSpPr/>
          <p:nvPr/>
        </p:nvGrpSpPr>
        <p:grpSpPr>
          <a:xfrm>
            <a:off x="4490667" y="8248292"/>
            <a:ext cx="12999761" cy="1482374"/>
            <a:chOff x="0" y="-19050"/>
            <a:chExt cx="3731006" cy="425450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3731006" cy="406400"/>
            </a:xfrm>
            <a:custGeom>
              <a:rect b="b" l="l" r="r" t="t"/>
              <a:pathLst>
                <a:path extrusionOk="0" h="406400" w="3731006">
                  <a:moveTo>
                    <a:pt x="0" y="0"/>
                  </a:moveTo>
                  <a:lnTo>
                    <a:pt x="3527806" y="0"/>
                  </a:lnTo>
                  <a:lnTo>
                    <a:pt x="3731006" y="203200"/>
                  </a:lnTo>
                  <a:lnTo>
                    <a:pt x="35278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177800" y="-19050"/>
              <a:ext cx="3477006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5"/>
          <p:cNvSpPr txBox="1"/>
          <p:nvPr/>
        </p:nvSpPr>
        <p:spPr>
          <a:xfrm>
            <a:off x="1828839" y="8803592"/>
            <a:ext cx="231643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This is because...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5822489" y="8792797"/>
            <a:ext cx="3930612" cy="37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your answer here.</a:t>
            </a: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>
            <a:off x="2860153" y="5583153"/>
            <a:ext cx="1797966" cy="1703281"/>
            <a:chOff x="0" y="-19050"/>
            <a:chExt cx="635000" cy="601560"/>
          </a:xfrm>
        </p:grpSpPr>
        <p:sp>
          <p:nvSpPr>
            <p:cNvPr id="294" name="Google Shape;294;p15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5"/>
          <p:cNvGrpSpPr/>
          <p:nvPr/>
        </p:nvGrpSpPr>
        <p:grpSpPr>
          <a:xfrm>
            <a:off x="8245017" y="5583153"/>
            <a:ext cx="1797966" cy="1703281"/>
            <a:chOff x="0" y="-19050"/>
            <a:chExt cx="635000" cy="601560"/>
          </a:xfrm>
        </p:grpSpPr>
        <p:sp>
          <p:nvSpPr>
            <p:cNvPr id="297" name="Google Shape;297;p15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5"/>
          <p:cNvGrpSpPr/>
          <p:nvPr/>
        </p:nvGrpSpPr>
        <p:grpSpPr>
          <a:xfrm>
            <a:off x="13629689" y="5583153"/>
            <a:ext cx="1797966" cy="1703281"/>
            <a:chOff x="0" y="-19050"/>
            <a:chExt cx="635000" cy="601560"/>
          </a:xfrm>
        </p:grpSpPr>
        <p:sp>
          <p:nvSpPr>
            <p:cNvPr id="300" name="Google Shape;300;p15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5"/>
          <p:cNvSpPr txBox="1"/>
          <p:nvPr/>
        </p:nvSpPr>
        <p:spPr>
          <a:xfrm>
            <a:off x="1408075" y="6019475"/>
            <a:ext cx="470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 structure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6675760" y="6019519"/>
            <a:ext cx="4936480" cy="69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 structure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12239137" y="6019486"/>
            <a:ext cx="4579069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 structure </a:t>
            </a:r>
            <a:endParaRPr/>
          </a:p>
        </p:txBody>
      </p:sp>
      <p:grpSp>
        <p:nvGrpSpPr>
          <p:cNvPr id="305" name="Google Shape;305;p15"/>
          <p:cNvGrpSpPr/>
          <p:nvPr/>
        </p:nvGrpSpPr>
        <p:grpSpPr>
          <a:xfrm>
            <a:off x="8769798" y="2906353"/>
            <a:ext cx="748404" cy="748404"/>
            <a:chOff x="0" y="0"/>
            <a:chExt cx="812800" cy="812800"/>
          </a:xfrm>
        </p:grpSpPr>
        <p:sp>
          <p:nvSpPr>
            <p:cNvPr id="306" name="Google Shape;30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6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313" name="Google Shape;313;p16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6"/>
          <p:cNvSpPr/>
          <p:nvPr/>
        </p:nvSpPr>
        <p:spPr>
          <a:xfrm>
            <a:off x="0" y="3031116"/>
            <a:ext cx="18299954" cy="7388606"/>
          </a:xfrm>
          <a:custGeom>
            <a:rect b="b" l="l" r="r" t="t"/>
            <a:pathLst>
              <a:path extrusionOk="0" h="7388606" w="18299954">
                <a:moveTo>
                  <a:pt x="0" y="0"/>
                </a:moveTo>
                <a:lnTo>
                  <a:pt x="18299954" y="0"/>
                </a:lnTo>
                <a:lnTo>
                  <a:pt x="18299954" y="7388606"/>
                </a:lnTo>
                <a:lnTo>
                  <a:pt x="0" y="7388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797572" y="-1023467"/>
            <a:ext cx="16692858" cy="4460900"/>
            <a:chOff x="0" y="0"/>
            <a:chExt cx="7453640" cy="1991867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7453640" cy="1991867"/>
            </a:xfrm>
            <a:custGeom>
              <a:rect b="b" l="l" r="r" t="t"/>
              <a:pathLst>
                <a:path extrusionOk="0" h="1991867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912448"/>
                  </a:lnTo>
                  <a:cubicBezTo>
                    <a:pt x="43699" y="1912448"/>
                    <a:pt x="79418" y="1947787"/>
                    <a:pt x="79418" y="1991867"/>
                  </a:cubicBezTo>
                  <a:lnTo>
                    <a:pt x="7374221" y="1991867"/>
                  </a:lnTo>
                  <a:cubicBezTo>
                    <a:pt x="7374221" y="1948167"/>
                    <a:pt x="7409560" y="1912448"/>
                    <a:pt x="7453640" y="1912448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38100" y="19050"/>
              <a:ext cx="7377439" cy="1934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8240074" y="4253482"/>
            <a:ext cx="1797966" cy="1703281"/>
            <a:chOff x="0" y="-19050"/>
            <a:chExt cx="635000" cy="601560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>
            <a:off x="13876937" y="4253482"/>
            <a:ext cx="1797966" cy="1703281"/>
            <a:chOff x="0" y="-19050"/>
            <a:chExt cx="635000" cy="601560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2699842" y="4253482"/>
            <a:ext cx="1797966" cy="1703281"/>
            <a:chOff x="0" y="-19050"/>
            <a:chExt cx="635000" cy="601560"/>
          </a:xfrm>
        </p:grpSpPr>
        <p:sp>
          <p:nvSpPr>
            <p:cNvPr id="336" name="Google Shape;336;p16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16"/>
          <p:cNvSpPr txBox="1"/>
          <p:nvPr/>
        </p:nvSpPr>
        <p:spPr>
          <a:xfrm>
            <a:off x="1028700" y="743141"/>
            <a:ext cx="16218646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The Adventures of Pinocchio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1040654" y="2071554"/>
            <a:ext cx="16218646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Read the following summaries to help you identify what structure the story follows.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685036" y="6568395"/>
            <a:ext cx="3882887" cy="872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Geppetto creates Pinocchio, a puppet who dreams of becoming a real boy.</a:t>
            </a:r>
            <a:endParaRPr/>
          </a:p>
        </p:txBody>
      </p:sp>
      <p:grpSp>
        <p:nvGrpSpPr>
          <p:cNvPr id="341" name="Google Shape;341;p16"/>
          <p:cNvGrpSpPr/>
          <p:nvPr/>
        </p:nvGrpSpPr>
        <p:grpSpPr>
          <a:xfrm>
            <a:off x="797572" y="8416039"/>
            <a:ext cx="16692856" cy="2763269"/>
            <a:chOff x="0" y="0"/>
            <a:chExt cx="22257141" cy="3684358"/>
          </a:xfrm>
        </p:grpSpPr>
        <p:sp>
          <p:nvSpPr>
            <p:cNvPr id="342" name="Google Shape;342;p16"/>
            <p:cNvSpPr/>
            <p:nvPr/>
          </p:nvSpPr>
          <p:spPr>
            <a:xfrm>
              <a:off x="13900480" y="495300"/>
              <a:ext cx="4110916" cy="2279690"/>
            </a:xfrm>
            <a:custGeom>
              <a:rect b="b" l="l" r="r" t="t"/>
              <a:pathLst>
                <a:path extrusionOk="0" h="2279690" w="4110916">
                  <a:moveTo>
                    <a:pt x="0" y="0"/>
                  </a:moveTo>
                  <a:lnTo>
                    <a:pt x="4110916" y="0"/>
                  </a:lnTo>
                  <a:lnTo>
                    <a:pt x="4110916" y="2279690"/>
                  </a:lnTo>
                  <a:lnTo>
                    <a:pt x="0" y="22796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4933648" y="362796"/>
              <a:ext cx="3796253" cy="3299289"/>
            </a:xfrm>
            <a:custGeom>
              <a:rect b="b" l="l" r="r" t="t"/>
              <a:pathLst>
                <a:path extrusionOk="0" h="3299289" w="3796253">
                  <a:moveTo>
                    <a:pt x="0" y="0"/>
                  </a:moveTo>
                  <a:lnTo>
                    <a:pt x="3796253" y="0"/>
                  </a:lnTo>
                  <a:lnTo>
                    <a:pt x="3796253" y="3299289"/>
                  </a:lnTo>
                  <a:lnTo>
                    <a:pt x="0" y="3299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0" y="340524"/>
              <a:ext cx="4703602" cy="3343834"/>
            </a:xfrm>
            <a:custGeom>
              <a:rect b="b" l="l" r="r" t="t"/>
              <a:pathLst>
                <a:path extrusionOk="0" h="3343834" w="4703602">
                  <a:moveTo>
                    <a:pt x="0" y="0"/>
                  </a:moveTo>
                  <a:lnTo>
                    <a:pt x="4703602" y="0"/>
                  </a:lnTo>
                  <a:lnTo>
                    <a:pt x="4703602" y="3343833"/>
                  </a:lnTo>
                  <a:lnTo>
                    <a:pt x="0" y="33438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9460901" y="0"/>
              <a:ext cx="3982380" cy="2954202"/>
            </a:xfrm>
            <a:custGeom>
              <a:rect b="b" l="l" r="r" t="t"/>
              <a:pathLst>
                <a:path extrusionOk="0" h="2954202" w="3982380">
                  <a:moveTo>
                    <a:pt x="0" y="0"/>
                  </a:moveTo>
                  <a:lnTo>
                    <a:pt x="3982379" y="0"/>
                  </a:lnTo>
                  <a:lnTo>
                    <a:pt x="3982379" y="2954202"/>
                  </a:lnTo>
                  <a:lnTo>
                    <a:pt x="0" y="29542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8457583" y="362796"/>
              <a:ext cx="3799558" cy="2618241"/>
            </a:xfrm>
            <a:custGeom>
              <a:rect b="b" l="l" r="r" t="t"/>
              <a:pathLst>
                <a:path extrusionOk="0" h="2618241" w="3799558">
                  <a:moveTo>
                    <a:pt x="0" y="0"/>
                  </a:moveTo>
                  <a:lnTo>
                    <a:pt x="3799558" y="0"/>
                  </a:lnTo>
                  <a:lnTo>
                    <a:pt x="3799558" y="2618241"/>
                  </a:lnTo>
                  <a:lnTo>
                    <a:pt x="0" y="26182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16"/>
          <p:cNvSpPr txBox="1"/>
          <p:nvPr/>
        </p:nvSpPr>
        <p:spPr>
          <a:xfrm>
            <a:off x="6509552" y="6623103"/>
            <a:ext cx="5268896" cy="2053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 Pinocchio tries to become a real boy, he faces many problems. He meets tricky characters like the Fox and Cat and even turns into a donkey while working for a mean puppeteer. These challenges teach him important lessons about honesty and kindness, helping him grow up and get closer to becoming a real boy.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12474503" y="6568395"/>
            <a:ext cx="4374034" cy="1167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After proving his bravery and kindness, Pinocchio becomes a real boy. He and Geppetto enjoy a loving father-son relationship.</a:t>
            </a:r>
            <a:endParaRPr/>
          </a:p>
        </p:txBody>
      </p:sp>
      <p:sp>
        <p:nvSpPr>
          <p:cNvPr id="349" name="Google Shape;349;p16"/>
          <p:cNvSpPr txBox="1"/>
          <p:nvPr/>
        </p:nvSpPr>
        <p:spPr>
          <a:xfrm>
            <a:off x="6736126" y="4633900"/>
            <a:ext cx="480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Rising action</a:t>
            </a:r>
            <a:endParaRPr/>
          </a:p>
        </p:txBody>
      </p:sp>
      <p:sp>
        <p:nvSpPr>
          <p:cNvPr id="350" name="Google Shape;350;p16"/>
          <p:cNvSpPr txBox="1"/>
          <p:nvPr/>
        </p:nvSpPr>
        <p:spPr>
          <a:xfrm>
            <a:off x="1595046" y="4633889"/>
            <a:ext cx="3814296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Orientation</a:t>
            </a:r>
            <a:endParaRPr/>
          </a:p>
        </p:txBody>
      </p:sp>
      <p:sp>
        <p:nvSpPr>
          <p:cNvPr id="351" name="Google Shape;351;p16"/>
          <p:cNvSpPr txBox="1"/>
          <p:nvPr/>
        </p:nvSpPr>
        <p:spPr>
          <a:xfrm>
            <a:off x="12868772" y="4633889"/>
            <a:ext cx="3814296" cy="82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Resolution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7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357" name="Google Shape;357;p17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7"/>
          <p:cNvSpPr/>
          <p:nvPr/>
        </p:nvSpPr>
        <p:spPr>
          <a:xfrm>
            <a:off x="0" y="3031116"/>
            <a:ext cx="18299954" cy="7388606"/>
          </a:xfrm>
          <a:custGeom>
            <a:rect b="b" l="l" r="r" t="t"/>
            <a:pathLst>
              <a:path extrusionOk="0" h="7388606" w="18299954">
                <a:moveTo>
                  <a:pt x="0" y="0"/>
                </a:moveTo>
                <a:lnTo>
                  <a:pt x="18299954" y="0"/>
                </a:lnTo>
                <a:lnTo>
                  <a:pt x="18299954" y="7388606"/>
                </a:lnTo>
                <a:lnTo>
                  <a:pt x="0" y="7388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7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371" name="Google Shape;371;p17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7"/>
          <p:cNvGrpSpPr/>
          <p:nvPr/>
        </p:nvGrpSpPr>
        <p:grpSpPr>
          <a:xfrm>
            <a:off x="4490667" y="8248292"/>
            <a:ext cx="12999761" cy="1482374"/>
            <a:chOff x="0" y="-19050"/>
            <a:chExt cx="3731006" cy="425450"/>
          </a:xfrm>
        </p:grpSpPr>
        <p:sp>
          <p:nvSpPr>
            <p:cNvPr id="374" name="Google Shape;374;p17"/>
            <p:cNvSpPr/>
            <p:nvPr/>
          </p:nvSpPr>
          <p:spPr>
            <a:xfrm>
              <a:off x="0" y="0"/>
              <a:ext cx="3731006" cy="406400"/>
            </a:xfrm>
            <a:custGeom>
              <a:rect b="b" l="l" r="r" t="t"/>
              <a:pathLst>
                <a:path extrusionOk="0" h="406400" w="3731006">
                  <a:moveTo>
                    <a:pt x="0" y="0"/>
                  </a:moveTo>
                  <a:lnTo>
                    <a:pt x="3527806" y="0"/>
                  </a:lnTo>
                  <a:lnTo>
                    <a:pt x="3731006" y="203200"/>
                  </a:lnTo>
                  <a:lnTo>
                    <a:pt x="35278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7"/>
            <p:cNvSpPr txBox="1"/>
            <p:nvPr/>
          </p:nvSpPr>
          <p:spPr>
            <a:xfrm>
              <a:off x="177800" y="-19050"/>
              <a:ext cx="3477006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7"/>
          <p:cNvGrpSpPr/>
          <p:nvPr/>
        </p:nvGrpSpPr>
        <p:grpSpPr>
          <a:xfrm>
            <a:off x="2860153" y="5583153"/>
            <a:ext cx="1797966" cy="1703281"/>
            <a:chOff x="0" y="-19050"/>
            <a:chExt cx="635000" cy="601560"/>
          </a:xfrm>
        </p:grpSpPr>
        <p:sp>
          <p:nvSpPr>
            <p:cNvPr id="377" name="Google Shape;377;p17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7"/>
          <p:cNvGrpSpPr/>
          <p:nvPr/>
        </p:nvGrpSpPr>
        <p:grpSpPr>
          <a:xfrm>
            <a:off x="8245017" y="5583153"/>
            <a:ext cx="1797966" cy="1703281"/>
            <a:chOff x="0" y="-19050"/>
            <a:chExt cx="635000" cy="601560"/>
          </a:xfrm>
        </p:grpSpPr>
        <p:sp>
          <p:nvSpPr>
            <p:cNvPr id="380" name="Google Shape;380;p17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7"/>
          <p:cNvGrpSpPr/>
          <p:nvPr/>
        </p:nvGrpSpPr>
        <p:grpSpPr>
          <a:xfrm>
            <a:off x="13629689" y="5583153"/>
            <a:ext cx="1797966" cy="1703281"/>
            <a:chOff x="0" y="-19050"/>
            <a:chExt cx="635000" cy="601560"/>
          </a:xfrm>
        </p:grpSpPr>
        <p:sp>
          <p:nvSpPr>
            <p:cNvPr id="383" name="Google Shape;383;p17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7"/>
          <p:cNvSpPr txBox="1"/>
          <p:nvPr/>
        </p:nvSpPr>
        <p:spPr>
          <a:xfrm>
            <a:off x="984852" y="731743"/>
            <a:ext cx="16318296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The Adventures of Pinocchio</a:t>
            </a:r>
            <a:endParaRPr/>
          </a:p>
        </p:txBody>
      </p:sp>
      <p:sp>
        <p:nvSpPr>
          <p:cNvPr id="386" name="Google Shape;386;p17"/>
          <p:cNvSpPr txBox="1"/>
          <p:nvPr/>
        </p:nvSpPr>
        <p:spPr>
          <a:xfrm>
            <a:off x="984852" y="2128737"/>
            <a:ext cx="16318296" cy="527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u="none" strike="noStrike">
                <a:solidFill>
                  <a:srgbClr val="F5E9DA"/>
                </a:solidFill>
                <a:latin typeface="Grenze"/>
                <a:ea typeface="Grenze"/>
                <a:cs typeface="Grenze"/>
                <a:sym typeface="Grenze"/>
              </a:rPr>
              <a:t>(Move the sticker to the correct story structure)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6371816" y="4303901"/>
            <a:ext cx="5544369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The Adventures of Pinocchio follows a...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1828839" y="8803592"/>
            <a:ext cx="231643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This is because...</a:t>
            </a:r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5822489" y="8792797"/>
            <a:ext cx="4526452" cy="377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your answer here.</a:t>
            </a:r>
            <a:endParaRPr/>
          </a:p>
        </p:txBody>
      </p:sp>
      <p:sp>
        <p:nvSpPr>
          <p:cNvPr id="390" name="Google Shape;390;p17"/>
          <p:cNvSpPr txBox="1"/>
          <p:nvPr/>
        </p:nvSpPr>
        <p:spPr>
          <a:xfrm>
            <a:off x="1315825" y="6019475"/>
            <a:ext cx="488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 structure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6538500" y="6019475"/>
            <a:ext cx="521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 structure</a:t>
            </a: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12239137" y="6019486"/>
            <a:ext cx="4579069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 structure </a:t>
            </a:r>
            <a:endParaRPr/>
          </a:p>
        </p:txBody>
      </p:sp>
      <p:grpSp>
        <p:nvGrpSpPr>
          <p:cNvPr id="393" name="Google Shape;393;p17"/>
          <p:cNvGrpSpPr/>
          <p:nvPr/>
        </p:nvGrpSpPr>
        <p:grpSpPr>
          <a:xfrm>
            <a:off x="8769798" y="2906353"/>
            <a:ext cx="748404" cy="748404"/>
            <a:chOff x="0" y="0"/>
            <a:chExt cx="812800" cy="812800"/>
          </a:xfrm>
        </p:grpSpPr>
        <p:sp>
          <p:nvSpPr>
            <p:cNvPr id="394" name="Google Shape;39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8"/>
          <p:cNvGrpSpPr/>
          <p:nvPr/>
        </p:nvGrpSpPr>
        <p:grpSpPr>
          <a:xfrm>
            <a:off x="797572" y="-561211"/>
            <a:ext cx="16692858" cy="3998644"/>
            <a:chOff x="0" y="0"/>
            <a:chExt cx="7453640" cy="1785462"/>
          </a:xfrm>
        </p:grpSpPr>
        <p:sp>
          <p:nvSpPr>
            <p:cNvPr id="401" name="Google Shape;401;p18"/>
            <p:cNvSpPr/>
            <p:nvPr/>
          </p:nvSpPr>
          <p:spPr>
            <a:xfrm>
              <a:off x="0" y="0"/>
              <a:ext cx="7453640" cy="1785462"/>
            </a:xfrm>
            <a:custGeom>
              <a:rect b="b" l="l" r="r" t="t"/>
              <a:pathLst>
                <a:path extrusionOk="0" h="1785462" w="7453640">
                  <a:moveTo>
                    <a:pt x="7374221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1706043"/>
                  </a:lnTo>
                  <a:cubicBezTo>
                    <a:pt x="43699" y="1706043"/>
                    <a:pt x="79418" y="1741382"/>
                    <a:pt x="79418" y="1785462"/>
                  </a:cubicBezTo>
                  <a:lnTo>
                    <a:pt x="7374221" y="1785462"/>
                  </a:lnTo>
                  <a:cubicBezTo>
                    <a:pt x="7374221" y="1741762"/>
                    <a:pt x="7409560" y="1706043"/>
                    <a:pt x="7453640" y="1706043"/>
                  </a:cubicBezTo>
                  <a:lnTo>
                    <a:pt x="7453640" y="79418"/>
                  </a:lnTo>
                  <a:cubicBezTo>
                    <a:pt x="7409940" y="79418"/>
                    <a:pt x="7374221" y="44079"/>
                    <a:pt x="7374221" y="0"/>
                  </a:cubicBezTo>
                  <a:close/>
                </a:path>
              </a:pathLst>
            </a:custGeom>
            <a:solidFill>
              <a:srgbClr val="524537"/>
            </a:solidFill>
            <a:ln cap="sq" cmpd="sng" w="180975">
              <a:solidFill>
                <a:srgbClr val="745F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 txBox="1"/>
            <p:nvPr/>
          </p:nvSpPr>
          <p:spPr>
            <a:xfrm>
              <a:off x="38100" y="19050"/>
              <a:ext cx="7377439" cy="1728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8"/>
          <p:cNvGrpSpPr/>
          <p:nvPr/>
        </p:nvGrpSpPr>
        <p:grpSpPr>
          <a:xfrm>
            <a:off x="-141867" y="-274464"/>
            <a:ext cx="18571735" cy="12344400"/>
            <a:chOff x="0" y="0"/>
            <a:chExt cx="24762313" cy="16459200"/>
          </a:xfrm>
        </p:grpSpPr>
        <p:sp>
          <p:nvSpPr>
            <p:cNvPr id="404" name="Google Shape;404;p18"/>
            <p:cNvSpPr/>
            <p:nvPr/>
          </p:nvSpPr>
          <p:spPr>
            <a:xfrm>
              <a:off x="0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6190578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0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0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6190578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6190578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9" y="0"/>
                  </a:lnTo>
                  <a:lnTo>
                    <a:pt x="619057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12381157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12381157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12381157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18571735" y="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18571735" y="54864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18571735" y="10972800"/>
              <a:ext cx="6190578" cy="5486400"/>
            </a:xfrm>
            <a:custGeom>
              <a:rect b="b" l="l" r="r" t="t"/>
              <a:pathLst>
                <a:path extrusionOk="0" h="5486400" w="6190578">
                  <a:moveTo>
                    <a:pt x="0" y="0"/>
                  </a:moveTo>
                  <a:lnTo>
                    <a:pt x="6190578" y="0"/>
                  </a:lnTo>
                  <a:lnTo>
                    <a:pt x="6190578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000"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8"/>
          <p:cNvSpPr/>
          <p:nvPr/>
        </p:nvSpPr>
        <p:spPr>
          <a:xfrm>
            <a:off x="0" y="3031116"/>
            <a:ext cx="18299954" cy="7388606"/>
          </a:xfrm>
          <a:custGeom>
            <a:rect b="b" l="l" r="r" t="t"/>
            <a:pathLst>
              <a:path extrusionOk="0" h="7388606" w="18299954">
                <a:moveTo>
                  <a:pt x="0" y="0"/>
                </a:moveTo>
                <a:lnTo>
                  <a:pt x="18299954" y="0"/>
                </a:lnTo>
                <a:lnTo>
                  <a:pt x="18299954" y="7388606"/>
                </a:lnTo>
                <a:lnTo>
                  <a:pt x="0" y="7388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8"/>
          <p:cNvGrpSpPr/>
          <p:nvPr/>
        </p:nvGrpSpPr>
        <p:grpSpPr>
          <a:xfrm>
            <a:off x="2860153" y="5583153"/>
            <a:ext cx="1797966" cy="1703281"/>
            <a:chOff x="0" y="-19050"/>
            <a:chExt cx="635000" cy="601560"/>
          </a:xfrm>
        </p:grpSpPr>
        <p:sp>
          <p:nvSpPr>
            <p:cNvPr id="418" name="Google Shape;418;p18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BFD2D8"/>
            </a:solidFill>
            <a:ln cap="sq" cmpd="sng" w="171450">
              <a:solidFill>
                <a:srgbClr val="DAE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8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8"/>
          <p:cNvGrpSpPr/>
          <p:nvPr/>
        </p:nvGrpSpPr>
        <p:grpSpPr>
          <a:xfrm>
            <a:off x="8245017" y="5583153"/>
            <a:ext cx="1797966" cy="1703281"/>
            <a:chOff x="0" y="-19050"/>
            <a:chExt cx="635000" cy="601560"/>
          </a:xfrm>
        </p:grpSpPr>
        <p:sp>
          <p:nvSpPr>
            <p:cNvPr id="421" name="Google Shape;421;p18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DA9077"/>
            </a:solidFill>
            <a:ln cap="sq" cmpd="sng" w="171450">
              <a:solidFill>
                <a:srgbClr val="E8BA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8"/>
          <p:cNvGrpSpPr/>
          <p:nvPr/>
        </p:nvGrpSpPr>
        <p:grpSpPr>
          <a:xfrm>
            <a:off x="13629689" y="5583153"/>
            <a:ext cx="1797966" cy="1703281"/>
            <a:chOff x="0" y="-19050"/>
            <a:chExt cx="635000" cy="601560"/>
          </a:xfrm>
        </p:grpSpPr>
        <p:sp>
          <p:nvSpPr>
            <p:cNvPr id="424" name="Google Shape;424;p18"/>
            <p:cNvSpPr/>
            <p:nvPr/>
          </p:nvSpPr>
          <p:spPr>
            <a:xfrm>
              <a:off x="0" y="0"/>
              <a:ext cx="635000" cy="582510"/>
            </a:xfrm>
            <a:custGeom>
              <a:rect b="b" l="l" r="r" t="t"/>
              <a:pathLst>
                <a:path extrusionOk="0" h="582510" w="635000">
                  <a:moveTo>
                    <a:pt x="635000" y="0"/>
                  </a:moveTo>
                  <a:lnTo>
                    <a:pt x="635000" y="468210"/>
                  </a:lnTo>
                  <a:lnTo>
                    <a:pt x="317500" y="582510"/>
                  </a:lnTo>
                  <a:lnTo>
                    <a:pt x="0" y="46821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4CB9F"/>
            </a:solidFill>
            <a:ln cap="sq" cmpd="sng" w="171450">
              <a:solidFill>
                <a:srgbClr val="FFE5C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8"/>
            <p:cNvSpPr txBox="1"/>
            <p:nvPr/>
          </p:nvSpPr>
          <p:spPr>
            <a:xfrm>
              <a:off x="0" y="-19050"/>
              <a:ext cx="635000" cy="487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18"/>
          <p:cNvGrpSpPr/>
          <p:nvPr/>
        </p:nvGrpSpPr>
        <p:grpSpPr>
          <a:xfrm>
            <a:off x="4490667" y="8248292"/>
            <a:ext cx="12999761" cy="1482374"/>
            <a:chOff x="0" y="-19050"/>
            <a:chExt cx="3731006" cy="425450"/>
          </a:xfrm>
        </p:grpSpPr>
        <p:sp>
          <p:nvSpPr>
            <p:cNvPr id="427" name="Google Shape;427;p18"/>
            <p:cNvSpPr/>
            <p:nvPr/>
          </p:nvSpPr>
          <p:spPr>
            <a:xfrm>
              <a:off x="0" y="0"/>
              <a:ext cx="3731006" cy="406400"/>
            </a:xfrm>
            <a:custGeom>
              <a:rect b="b" l="l" r="r" t="t"/>
              <a:pathLst>
                <a:path extrusionOk="0" h="406400" w="3731006">
                  <a:moveTo>
                    <a:pt x="0" y="0"/>
                  </a:moveTo>
                  <a:lnTo>
                    <a:pt x="3527806" y="0"/>
                  </a:lnTo>
                  <a:lnTo>
                    <a:pt x="3731006" y="203200"/>
                  </a:lnTo>
                  <a:lnTo>
                    <a:pt x="3527806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09C"/>
            </a:solidFill>
            <a:ln cap="sq" cmpd="sng" w="171450">
              <a:solidFill>
                <a:srgbClr val="CCE1B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8"/>
            <p:cNvSpPr txBox="1"/>
            <p:nvPr/>
          </p:nvSpPr>
          <p:spPr>
            <a:xfrm>
              <a:off x="177800" y="-19050"/>
              <a:ext cx="3477006" cy="425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18"/>
          <p:cNvSpPr txBox="1"/>
          <p:nvPr/>
        </p:nvSpPr>
        <p:spPr>
          <a:xfrm>
            <a:off x="7369559" y="2145564"/>
            <a:ext cx="3548882" cy="4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u="none" strike="noStrike">
                <a:solidFill>
                  <a:srgbClr val="ED7843"/>
                </a:solidFill>
                <a:latin typeface="Grenze"/>
                <a:ea typeface="Grenze"/>
                <a:cs typeface="Grenze"/>
                <a:sym typeface="Grenze"/>
              </a:rPr>
              <a:t>Sample Answer</a:t>
            </a:r>
            <a:endParaRPr/>
          </a:p>
        </p:txBody>
      </p:sp>
      <p:sp>
        <p:nvSpPr>
          <p:cNvPr id="430" name="Google Shape;430;p18"/>
          <p:cNvSpPr txBox="1"/>
          <p:nvPr/>
        </p:nvSpPr>
        <p:spPr>
          <a:xfrm>
            <a:off x="1695783" y="6019486"/>
            <a:ext cx="4126706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Linear structure</a:t>
            </a:r>
            <a:endParaRPr/>
          </a:p>
        </p:txBody>
      </p:sp>
      <p:sp>
        <p:nvSpPr>
          <p:cNvPr id="431" name="Google Shape;431;p18"/>
          <p:cNvSpPr txBox="1"/>
          <p:nvPr/>
        </p:nvSpPr>
        <p:spPr>
          <a:xfrm>
            <a:off x="6904219" y="6019519"/>
            <a:ext cx="4479561" cy="69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Circular structure</a:t>
            </a:r>
            <a:endParaRPr/>
          </a:p>
        </p:txBody>
      </p:sp>
      <p:sp>
        <p:nvSpPr>
          <p:cNvPr id="432" name="Google Shape;432;p18"/>
          <p:cNvSpPr txBox="1"/>
          <p:nvPr/>
        </p:nvSpPr>
        <p:spPr>
          <a:xfrm>
            <a:off x="12239137" y="6019486"/>
            <a:ext cx="4579069" cy="69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Parallel structure </a:t>
            </a:r>
            <a:endParaRPr/>
          </a:p>
        </p:txBody>
      </p:sp>
      <p:sp>
        <p:nvSpPr>
          <p:cNvPr id="433" name="Google Shape;433;p18"/>
          <p:cNvSpPr txBox="1"/>
          <p:nvPr/>
        </p:nvSpPr>
        <p:spPr>
          <a:xfrm>
            <a:off x="5572610" y="8642620"/>
            <a:ext cx="10937491" cy="7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story moves smoothly from its orientation to its rising action and climax, ending in the resolution. </a:t>
            </a:r>
            <a:endParaRPr/>
          </a:p>
        </p:txBody>
      </p:sp>
      <p:sp>
        <p:nvSpPr>
          <p:cNvPr id="434" name="Google Shape;434;p18"/>
          <p:cNvSpPr txBox="1"/>
          <p:nvPr/>
        </p:nvSpPr>
        <p:spPr>
          <a:xfrm>
            <a:off x="1828839" y="8803592"/>
            <a:ext cx="2316435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This is because...</a:t>
            </a:r>
            <a:endParaRPr/>
          </a:p>
        </p:txBody>
      </p:sp>
      <p:sp>
        <p:nvSpPr>
          <p:cNvPr id="435" name="Google Shape;435;p18"/>
          <p:cNvSpPr txBox="1"/>
          <p:nvPr/>
        </p:nvSpPr>
        <p:spPr>
          <a:xfrm>
            <a:off x="984852" y="731743"/>
            <a:ext cx="16318296" cy="1330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9" u="none" strike="noStrike">
                <a:solidFill>
                  <a:srgbClr val="F4F4F4"/>
                </a:solidFill>
                <a:latin typeface="Grenze"/>
                <a:ea typeface="Grenze"/>
                <a:cs typeface="Grenze"/>
                <a:sym typeface="Grenze"/>
              </a:rPr>
              <a:t>The Adventures of Pinocchio</a:t>
            </a:r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3384934" y="5262891"/>
            <a:ext cx="748404" cy="748404"/>
            <a:chOff x="0" y="0"/>
            <a:chExt cx="812800" cy="812800"/>
          </a:xfrm>
        </p:grpSpPr>
        <p:sp>
          <p:nvSpPr>
            <p:cNvPr id="437" name="Google Shape;43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 cap="sq" cmpd="sng" w="171450">
              <a:solidFill>
                <a:srgbClr val="F6B47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8"/>
            <p:cNvSpPr txBox="1"/>
            <p:nvPr/>
          </p:nvSpPr>
          <p:spPr>
            <a:xfrm>
              <a:off x="139700" y="120650"/>
              <a:ext cx="533400" cy="552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8"/>
          <p:cNvSpPr txBox="1"/>
          <p:nvPr/>
        </p:nvSpPr>
        <p:spPr>
          <a:xfrm>
            <a:off x="6371816" y="4303901"/>
            <a:ext cx="5544369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33"/>
                </a:solidFill>
                <a:latin typeface="Grenze"/>
                <a:ea typeface="Grenze"/>
                <a:cs typeface="Grenze"/>
                <a:sym typeface="Grenze"/>
              </a:rPr>
              <a:t>The Adventures of Pinocchio follows a...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ory Structure Lesson for Elementary">
  <a:themeElements>
    <a:clrScheme name="Office">
      <a:dk1>
        <a:srgbClr val="333333"/>
      </a:dk1>
      <a:lt1>
        <a:srgbClr val="FFFFFF"/>
      </a:lt1>
      <a:dk2>
        <a:srgbClr val="C5460F"/>
      </a:dk2>
      <a:lt2>
        <a:srgbClr val="B7D09C"/>
      </a:lt2>
      <a:accent1>
        <a:srgbClr val="ED7843"/>
      </a:accent1>
      <a:accent2>
        <a:srgbClr val="CCE1B5"/>
      </a:accent2>
      <a:accent3>
        <a:srgbClr val="BFD2D8"/>
      </a:accent3>
      <a:accent4>
        <a:srgbClr val="F4CB9F"/>
      </a:accent4>
      <a:accent5>
        <a:srgbClr val="F4F4F4"/>
      </a:accent5>
      <a:accent6>
        <a:srgbClr val="DAE8EF"/>
      </a:accent6>
      <a:hlink>
        <a:srgbClr val="745F4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