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Courgette"/>
      <p:regular r:id="rId24"/>
    </p:embeddedFont>
    <p:embeddedFont>
      <p:font typeface="Diphylleia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urgette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Diphyllei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ctrTitle"/>
          </p:nvPr>
        </p:nvSpPr>
        <p:spPr>
          <a:xfrm>
            <a:off x="39925" y="845925"/>
            <a:ext cx="164481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1800"/>
              <a:buNone/>
              <a:defRPr>
                <a:solidFill>
                  <a:srgbClr val="FF57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045050" y="2579925"/>
            <a:ext cx="6400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9709568" y="3083308"/>
            <a:ext cx="10665876" cy="11399444"/>
          </a:xfrm>
          <a:custGeom>
            <a:rect b="b" l="l" r="r" t="t"/>
            <a:pathLst>
              <a:path extrusionOk="0" h="7203440" w="6739890">
                <a:moveTo>
                  <a:pt x="3602990" y="1123950"/>
                </a:moveTo>
                <a:cubicBezTo>
                  <a:pt x="3155950" y="1784350"/>
                  <a:pt x="3209290" y="2346960"/>
                  <a:pt x="2705100" y="2646680"/>
                </a:cubicBezTo>
                <a:cubicBezTo>
                  <a:pt x="1689100" y="3252470"/>
                  <a:pt x="647700" y="2674620"/>
                  <a:pt x="327660" y="3713480"/>
                </a:cubicBezTo>
                <a:cubicBezTo>
                  <a:pt x="0" y="4777740"/>
                  <a:pt x="839470" y="5806440"/>
                  <a:pt x="2597150" y="6450330"/>
                </a:cubicBezTo>
                <a:cubicBezTo>
                  <a:pt x="4646930" y="7203440"/>
                  <a:pt x="6739890" y="5153660"/>
                  <a:pt x="6248400" y="3628390"/>
                </a:cubicBezTo>
                <a:cubicBezTo>
                  <a:pt x="5842000" y="2364740"/>
                  <a:pt x="6545580" y="1811020"/>
                  <a:pt x="6122670" y="1123950"/>
                </a:cubicBezTo>
                <a:cubicBezTo>
                  <a:pt x="5429250" y="0"/>
                  <a:pt x="4081780" y="415290"/>
                  <a:pt x="3602990" y="1123950"/>
                </a:cubicBezTo>
                <a:close/>
              </a:path>
            </a:pathLst>
          </a:custGeom>
          <a:solidFill>
            <a:srgbClr val="66D5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1393200" y="1038850"/>
            <a:ext cx="1499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1800"/>
              <a:buNone/>
              <a:defRPr>
                <a:solidFill>
                  <a:srgbClr val="FF57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621800" y="26554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15755230" y="2880461"/>
            <a:ext cx="5065540" cy="1602553"/>
          </a:xfrm>
          <a:custGeom>
            <a:rect b="b" l="l" r="r" t="t"/>
            <a:pathLst>
              <a:path extrusionOk="0" h="1602553" w="5065540">
                <a:moveTo>
                  <a:pt x="0" y="0"/>
                </a:moveTo>
                <a:lnTo>
                  <a:pt x="5065540" y="0"/>
                </a:lnTo>
                <a:lnTo>
                  <a:pt x="5065540" y="1602552"/>
                </a:lnTo>
                <a:lnTo>
                  <a:pt x="0" y="1602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-2741312" y="-127000"/>
            <a:ext cx="5065540" cy="1602553"/>
          </a:xfrm>
          <a:custGeom>
            <a:rect b="b" l="l" r="r" t="t"/>
            <a:pathLst>
              <a:path extrusionOk="0" h="1602553" w="5065540">
                <a:moveTo>
                  <a:pt x="0" y="0"/>
                </a:moveTo>
                <a:lnTo>
                  <a:pt x="5065540" y="0"/>
                </a:lnTo>
                <a:lnTo>
                  <a:pt x="5065540" y="1602553"/>
                </a:lnTo>
                <a:lnTo>
                  <a:pt x="0" y="1602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0044765" y="4584473"/>
            <a:ext cx="8243235" cy="6099994"/>
          </a:xfrm>
          <a:custGeom>
            <a:rect b="b" l="l" r="r" t="t"/>
            <a:pathLst>
              <a:path extrusionOk="0" h="6099994" w="8243235">
                <a:moveTo>
                  <a:pt x="0" y="0"/>
                </a:moveTo>
                <a:lnTo>
                  <a:pt x="8243235" y="0"/>
                </a:lnTo>
                <a:lnTo>
                  <a:pt x="8243235" y="6099993"/>
                </a:lnTo>
                <a:lnTo>
                  <a:pt x="0" y="6099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090463" y="571816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3000"/>
              <a:buNone/>
              <a:defRPr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3000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30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5"/>
          <p:cNvSpPr/>
          <p:nvPr/>
        </p:nvSpPr>
        <p:spPr>
          <a:xfrm>
            <a:off x="14490135" y="9372138"/>
            <a:ext cx="5248004" cy="629760"/>
          </a:xfrm>
          <a:custGeom>
            <a:rect b="b" l="l" r="r" t="t"/>
            <a:pathLst>
              <a:path extrusionOk="0" h="629760" w="5248004">
                <a:moveTo>
                  <a:pt x="0" y="0"/>
                </a:moveTo>
                <a:lnTo>
                  <a:pt x="5248004" y="0"/>
                </a:lnTo>
                <a:lnTo>
                  <a:pt x="5248004" y="629760"/>
                </a:lnTo>
                <a:lnTo>
                  <a:pt x="0" y="62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-462542" y="3204210"/>
            <a:ext cx="1732572" cy="819034"/>
          </a:xfrm>
          <a:custGeom>
            <a:rect b="b" l="l" r="r" t="t"/>
            <a:pathLst>
              <a:path extrusionOk="0" h="819034" w="1732572">
                <a:moveTo>
                  <a:pt x="0" y="0"/>
                </a:moveTo>
                <a:lnTo>
                  <a:pt x="1732572" y="0"/>
                </a:lnTo>
                <a:lnTo>
                  <a:pt x="1732572" y="819034"/>
                </a:lnTo>
                <a:lnTo>
                  <a:pt x="0" y="819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/>
          <p:nvPr/>
        </p:nvSpPr>
        <p:spPr>
          <a:xfrm rot="10177092">
            <a:off x="16960411" y="619779"/>
            <a:ext cx="1730584" cy="818094"/>
          </a:xfrm>
          <a:custGeom>
            <a:rect b="b" l="l" r="r" t="t"/>
            <a:pathLst>
              <a:path extrusionOk="0" h="819034" w="1732572">
                <a:moveTo>
                  <a:pt x="0" y="0"/>
                </a:moveTo>
                <a:lnTo>
                  <a:pt x="1732572" y="0"/>
                </a:lnTo>
                <a:lnTo>
                  <a:pt x="1732572" y="819034"/>
                </a:lnTo>
                <a:lnTo>
                  <a:pt x="0" y="819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1393200" y="1038850"/>
            <a:ext cx="1499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1800"/>
              <a:buNone/>
              <a:defRPr>
                <a:solidFill>
                  <a:srgbClr val="FF575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 rot="-9945538">
            <a:off x="-1813247" y="3696966"/>
            <a:ext cx="11386595" cy="11536050"/>
          </a:xfrm>
          <a:custGeom>
            <a:rect b="b" l="l" r="r" t="t"/>
            <a:pathLst>
              <a:path extrusionOk="0" h="5231130" w="5163358">
                <a:moveTo>
                  <a:pt x="1608444" y="1974850"/>
                </a:moveTo>
                <a:cubicBezTo>
                  <a:pt x="1760156" y="2390140"/>
                  <a:pt x="1556891" y="2815590"/>
                  <a:pt x="1154780" y="2924810"/>
                </a:cubicBezTo>
                <a:cubicBezTo>
                  <a:pt x="752669" y="3034030"/>
                  <a:pt x="303425" y="2785110"/>
                  <a:pt x="151713" y="2369820"/>
                </a:cubicBezTo>
                <a:cubicBezTo>
                  <a:pt x="0" y="1954530"/>
                  <a:pt x="203265" y="1529080"/>
                  <a:pt x="605376" y="1419860"/>
                </a:cubicBezTo>
                <a:cubicBezTo>
                  <a:pt x="1007487" y="1310640"/>
                  <a:pt x="1456731" y="1559560"/>
                  <a:pt x="1608444" y="1974850"/>
                </a:cubicBezTo>
                <a:close/>
                <a:moveTo>
                  <a:pt x="4256777" y="1718310"/>
                </a:moveTo>
                <a:cubicBezTo>
                  <a:pt x="4217008" y="1697990"/>
                  <a:pt x="4177239" y="1680210"/>
                  <a:pt x="4135997" y="1663700"/>
                </a:cubicBezTo>
                <a:cubicBezTo>
                  <a:pt x="3859085" y="1555750"/>
                  <a:pt x="3660240" y="1333500"/>
                  <a:pt x="3626362" y="1073150"/>
                </a:cubicBezTo>
                <a:cubicBezTo>
                  <a:pt x="3614578" y="986790"/>
                  <a:pt x="3591012" y="899160"/>
                  <a:pt x="3555661" y="814070"/>
                </a:cubicBezTo>
                <a:cubicBezTo>
                  <a:pt x="3334722" y="287020"/>
                  <a:pt x="2720508" y="0"/>
                  <a:pt x="2184360" y="173990"/>
                </a:cubicBezTo>
                <a:cubicBezTo>
                  <a:pt x="1648213" y="347980"/>
                  <a:pt x="1393395" y="915670"/>
                  <a:pt x="1614335" y="1442720"/>
                </a:cubicBezTo>
                <a:cubicBezTo>
                  <a:pt x="1659996" y="1550670"/>
                  <a:pt x="1721859" y="1648460"/>
                  <a:pt x="1795506" y="1733550"/>
                </a:cubicBezTo>
                <a:cubicBezTo>
                  <a:pt x="2003190" y="1973580"/>
                  <a:pt x="2031175" y="2294890"/>
                  <a:pt x="1855896" y="2552700"/>
                </a:cubicBezTo>
                <a:cubicBezTo>
                  <a:pt x="1851478" y="2560320"/>
                  <a:pt x="1845586" y="2567940"/>
                  <a:pt x="1841167" y="2575560"/>
                </a:cubicBezTo>
                <a:cubicBezTo>
                  <a:pt x="1269669" y="3437890"/>
                  <a:pt x="1428746" y="4453890"/>
                  <a:pt x="2193198" y="4842510"/>
                </a:cubicBezTo>
                <a:cubicBezTo>
                  <a:pt x="2957650" y="5231130"/>
                  <a:pt x="4040256" y="4848860"/>
                  <a:pt x="4608808" y="3985260"/>
                </a:cubicBezTo>
                <a:cubicBezTo>
                  <a:pt x="5163358" y="3121660"/>
                  <a:pt x="5021230" y="2108200"/>
                  <a:pt x="4256777" y="1718310"/>
                </a:cubicBezTo>
                <a:close/>
              </a:path>
            </a:pathLst>
          </a:custGeom>
          <a:solidFill>
            <a:srgbClr val="66D5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176706">
            <a:off x="2134836" y="2726345"/>
            <a:ext cx="5244926" cy="8377008"/>
          </a:xfrm>
          <a:custGeom>
            <a:rect b="b" l="l" r="r" t="t"/>
            <a:pathLst>
              <a:path extrusionOk="0" h="10017808" w="6736976">
                <a:moveTo>
                  <a:pt x="0" y="0"/>
                </a:moveTo>
                <a:lnTo>
                  <a:pt x="6736975" y="0"/>
                </a:lnTo>
                <a:lnTo>
                  <a:pt x="6736975" y="10017808"/>
                </a:lnTo>
                <a:lnTo>
                  <a:pt x="0" y="10017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89250" y="1020725"/>
            <a:ext cx="1499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1800"/>
              <a:buNone/>
              <a:defRPr>
                <a:solidFill>
                  <a:srgbClr val="FF57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288650" y="2880450"/>
            <a:ext cx="4815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9256475" y="2880450"/>
            <a:ext cx="5428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45" name="Google Shape;45;p6"/>
          <p:cNvSpPr/>
          <p:nvPr/>
        </p:nvSpPr>
        <p:spPr>
          <a:xfrm rot="5653723">
            <a:off x="13947858" y="-3424581"/>
            <a:ext cx="10306485" cy="8615003"/>
          </a:xfrm>
          <a:custGeom>
            <a:rect b="b" l="l" r="r" t="t"/>
            <a:pathLst>
              <a:path extrusionOk="0" h="4165600" w="4983480">
                <a:moveTo>
                  <a:pt x="4537710" y="1230630"/>
                </a:moveTo>
                <a:cubicBezTo>
                  <a:pt x="4786630" y="1244600"/>
                  <a:pt x="4983480" y="1416050"/>
                  <a:pt x="4980940" y="1680210"/>
                </a:cubicBezTo>
                <a:cubicBezTo>
                  <a:pt x="4978400" y="1931670"/>
                  <a:pt x="4773930" y="2134870"/>
                  <a:pt x="4521200" y="2134870"/>
                </a:cubicBezTo>
                <a:cubicBezTo>
                  <a:pt x="4309110" y="2160270"/>
                  <a:pt x="3896360" y="2302510"/>
                  <a:pt x="4067810" y="2602230"/>
                </a:cubicBezTo>
                <a:cubicBezTo>
                  <a:pt x="4150360" y="2747010"/>
                  <a:pt x="4258310" y="2820670"/>
                  <a:pt x="4262120" y="3002280"/>
                </a:cubicBezTo>
                <a:cubicBezTo>
                  <a:pt x="4268470" y="3300730"/>
                  <a:pt x="3977640" y="3577590"/>
                  <a:pt x="3675380" y="3503930"/>
                </a:cubicBezTo>
                <a:cubicBezTo>
                  <a:pt x="3590290" y="3483610"/>
                  <a:pt x="3510280" y="3441700"/>
                  <a:pt x="3430270" y="3408680"/>
                </a:cubicBezTo>
                <a:cubicBezTo>
                  <a:pt x="3075940" y="3260090"/>
                  <a:pt x="2683510" y="3318510"/>
                  <a:pt x="2367280" y="3531870"/>
                </a:cubicBezTo>
                <a:cubicBezTo>
                  <a:pt x="2100580" y="3710940"/>
                  <a:pt x="1905000" y="3990340"/>
                  <a:pt x="1581150" y="4075430"/>
                </a:cubicBezTo>
                <a:cubicBezTo>
                  <a:pt x="1236980" y="4165600"/>
                  <a:pt x="855980" y="4089400"/>
                  <a:pt x="582930" y="3858260"/>
                </a:cubicBezTo>
                <a:cubicBezTo>
                  <a:pt x="349250" y="3657600"/>
                  <a:pt x="199390" y="3355340"/>
                  <a:pt x="201930" y="3048000"/>
                </a:cubicBezTo>
                <a:cubicBezTo>
                  <a:pt x="204470" y="2724150"/>
                  <a:pt x="365760" y="2429510"/>
                  <a:pt x="425450" y="2115820"/>
                </a:cubicBezTo>
                <a:cubicBezTo>
                  <a:pt x="459740" y="1931670"/>
                  <a:pt x="459740" y="1732280"/>
                  <a:pt x="393700" y="1554480"/>
                </a:cubicBezTo>
                <a:cubicBezTo>
                  <a:pt x="326390" y="1377950"/>
                  <a:pt x="177800" y="1267460"/>
                  <a:pt x="90170" y="1104900"/>
                </a:cubicBezTo>
                <a:cubicBezTo>
                  <a:pt x="33020" y="999490"/>
                  <a:pt x="0" y="877570"/>
                  <a:pt x="0" y="749300"/>
                </a:cubicBezTo>
                <a:cubicBezTo>
                  <a:pt x="0" y="335280"/>
                  <a:pt x="335280" y="0"/>
                  <a:pt x="749300" y="0"/>
                </a:cubicBezTo>
                <a:cubicBezTo>
                  <a:pt x="866140" y="0"/>
                  <a:pt x="982980" y="27940"/>
                  <a:pt x="1087120" y="80010"/>
                </a:cubicBezTo>
                <a:cubicBezTo>
                  <a:pt x="1272540" y="173990"/>
                  <a:pt x="1386840" y="354330"/>
                  <a:pt x="1570990" y="452120"/>
                </a:cubicBezTo>
                <a:cubicBezTo>
                  <a:pt x="1879600" y="615950"/>
                  <a:pt x="2148840" y="523240"/>
                  <a:pt x="2468880" y="466090"/>
                </a:cubicBezTo>
                <a:cubicBezTo>
                  <a:pt x="2672080" y="429260"/>
                  <a:pt x="2931160" y="431800"/>
                  <a:pt x="3117850" y="532130"/>
                </a:cubicBezTo>
                <a:cubicBezTo>
                  <a:pt x="3272790" y="614680"/>
                  <a:pt x="3361690" y="786130"/>
                  <a:pt x="3441700" y="934720"/>
                </a:cubicBezTo>
                <a:cubicBezTo>
                  <a:pt x="3662680" y="1341120"/>
                  <a:pt x="4132580" y="1210310"/>
                  <a:pt x="4523740" y="1229360"/>
                </a:cubicBezTo>
                <a:cubicBezTo>
                  <a:pt x="4530090" y="1229360"/>
                  <a:pt x="4533900" y="1230630"/>
                  <a:pt x="4537710" y="1230630"/>
                </a:cubicBezTo>
                <a:close/>
              </a:path>
            </a:pathLst>
          </a:custGeom>
          <a:solidFill>
            <a:srgbClr val="FAA0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/>
          <p:nvPr/>
        </p:nvSpPr>
        <p:spPr>
          <a:xfrm rot="-612915">
            <a:off x="15702008" y="989940"/>
            <a:ext cx="2534961" cy="801969"/>
          </a:xfrm>
          <a:custGeom>
            <a:rect b="b" l="l" r="r" t="t"/>
            <a:pathLst>
              <a:path extrusionOk="0" h="801276" w="2532770">
                <a:moveTo>
                  <a:pt x="0" y="0"/>
                </a:moveTo>
                <a:lnTo>
                  <a:pt x="2532770" y="0"/>
                </a:lnTo>
                <a:lnTo>
                  <a:pt x="2532770" y="801276"/>
                </a:lnTo>
                <a:lnTo>
                  <a:pt x="0" y="801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/>
          <p:nvPr/>
        </p:nvSpPr>
        <p:spPr>
          <a:xfrm rot="4777092">
            <a:off x="1061147" y="2122851"/>
            <a:ext cx="1469866" cy="3109332"/>
          </a:xfrm>
          <a:custGeom>
            <a:rect b="b" l="l" r="r" t="t"/>
            <a:pathLst>
              <a:path extrusionOk="0" h="3112904" w="1471555">
                <a:moveTo>
                  <a:pt x="0" y="0"/>
                </a:moveTo>
                <a:lnTo>
                  <a:pt x="1471554" y="0"/>
                </a:lnTo>
                <a:lnTo>
                  <a:pt x="1471554" y="3112904"/>
                </a:lnTo>
                <a:lnTo>
                  <a:pt x="0" y="3112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-5133442">
            <a:off x="15558113" y="7300598"/>
            <a:ext cx="1472300" cy="3114480"/>
          </a:xfrm>
          <a:custGeom>
            <a:rect b="b" l="l" r="r" t="t"/>
            <a:pathLst>
              <a:path extrusionOk="0" h="3112904" w="1471555">
                <a:moveTo>
                  <a:pt x="1471555" y="3112904"/>
                </a:moveTo>
                <a:lnTo>
                  <a:pt x="0" y="3112904"/>
                </a:lnTo>
                <a:lnTo>
                  <a:pt x="0" y="0"/>
                </a:lnTo>
                <a:lnTo>
                  <a:pt x="1471555" y="0"/>
                </a:lnTo>
                <a:lnTo>
                  <a:pt x="1471555" y="311290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1393200" y="1038850"/>
            <a:ext cx="1499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4400"/>
              <a:buFont typeface="Calibri"/>
              <a:buNone/>
              <a:defRPr>
                <a:solidFill>
                  <a:srgbClr val="FF57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4288650" y="2880450"/>
            <a:ext cx="4815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9256475" y="2880450"/>
            <a:ext cx="5428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  <p:sp>
        <p:nvSpPr>
          <p:cNvPr id="53" name="Google Shape;53;p7"/>
          <p:cNvSpPr/>
          <p:nvPr/>
        </p:nvSpPr>
        <p:spPr>
          <a:xfrm rot="1239403">
            <a:off x="1820127" y="3321133"/>
            <a:ext cx="1380079" cy="695214"/>
          </a:xfrm>
          <a:custGeom>
            <a:rect b="b" l="l" r="r" t="t"/>
            <a:pathLst>
              <a:path extrusionOk="0" h="695743" w="1381128">
                <a:moveTo>
                  <a:pt x="0" y="0"/>
                </a:moveTo>
                <a:lnTo>
                  <a:pt x="1381129" y="0"/>
                </a:lnTo>
                <a:lnTo>
                  <a:pt x="1381129" y="695743"/>
                </a:lnTo>
                <a:lnTo>
                  <a:pt x="0" y="695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 rot="-6083654">
            <a:off x="614004" y="3476030"/>
            <a:ext cx="829502" cy="1210149"/>
          </a:xfrm>
          <a:custGeom>
            <a:rect b="b" l="l" r="r" t="t"/>
            <a:pathLst>
              <a:path extrusionOk="0" h="1210508" w="829748">
                <a:moveTo>
                  <a:pt x="0" y="0"/>
                </a:moveTo>
                <a:lnTo>
                  <a:pt x="829748" y="0"/>
                </a:lnTo>
                <a:lnTo>
                  <a:pt x="829748" y="1210508"/>
                </a:lnTo>
                <a:lnTo>
                  <a:pt x="0" y="1210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3398951" y="8719745"/>
            <a:ext cx="5248004" cy="629760"/>
          </a:xfrm>
          <a:custGeom>
            <a:rect b="b" l="l" r="r" t="t"/>
            <a:pathLst>
              <a:path extrusionOk="0" h="629760" w="5248004">
                <a:moveTo>
                  <a:pt x="0" y="0"/>
                </a:moveTo>
                <a:lnTo>
                  <a:pt x="5248003" y="0"/>
                </a:lnTo>
                <a:lnTo>
                  <a:pt x="5248003" y="629760"/>
                </a:lnTo>
                <a:lnTo>
                  <a:pt x="0" y="62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 rot="10230849">
            <a:off x="15685971" y="-2062113"/>
            <a:ext cx="2364355" cy="5001521"/>
          </a:xfrm>
          <a:custGeom>
            <a:rect b="b" l="l" r="r" t="t"/>
            <a:pathLst>
              <a:path extrusionOk="0" h="4995577" w="2361545">
                <a:moveTo>
                  <a:pt x="0" y="0"/>
                </a:moveTo>
                <a:lnTo>
                  <a:pt x="2361545" y="0"/>
                </a:lnTo>
                <a:lnTo>
                  <a:pt x="2361545" y="4995577"/>
                </a:lnTo>
                <a:lnTo>
                  <a:pt x="0" y="4995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066625" y="984425"/>
            <a:ext cx="1499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1800"/>
              <a:buNone/>
              <a:defRPr>
                <a:solidFill>
                  <a:srgbClr val="FF57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/>
          <p:nvPr/>
        </p:nvSpPr>
        <p:spPr>
          <a:xfrm>
            <a:off x="-1408762" y="3328498"/>
            <a:ext cx="8284766" cy="10028631"/>
          </a:xfrm>
          <a:custGeom>
            <a:rect b="b" l="l" r="r" t="t"/>
            <a:pathLst>
              <a:path extrusionOk="0" h="23736405" w="19608913">
                <a:moveTo>
                  <a:pt x="16112610" y="2663047"/>
                </a:moveTo>
                <a:cubicBezTo>
                  <a:pt x="15313192" y="1649268"/>
                  <a:pt x="14339190" y="750858"/>
                  <a:pt x="13174521" y="257469"/>
                </a:cubicBezTo>
                <a:cubicBezTo>
                  <a:pt x="12345241" y="71120"/>
                  <a:pt x="11442450" y="0"/>
                  <a:pt x="10548848" y="6350"/>
                </a:cubicBezTo>
                <a:cubicBezTo>
                  <a:pt x="6776885" y="36830"/>
                  <a:pt x="3347200" y="2650774"/>
                  <a:pt x="1775932" y="6237049"/>
                </a:cubicBezTo>
                <a:cubicBezTo>
                  <a:pt x="527050" y="9388848"/>
                  <a:pt x="0" y="14830854"/>
                  <a:pt x="680720" y="18048931"/>
                </a:cubicBezTo>
                <a:cubicBezTo>
                  <a:pt x="1904574" y="21267004"/>
                  <a:pt x="3965141" y="22973002"/>
                  <a:pt x="7128352" y="23120282"/>
                </a:cubicBezTo>
                <a:cubicBezTo>
                  <a:pt x="12108631" y="23736405"/>
                  <a:pt x="15882893" y="20069125"/>
                  <a:pt x="17745903" y="15829907"/>
                </a:cubicBezTo>
                <a:cubicBezTo>
                  <a:pt x="19608913" y="11590689"/>
                  <a:pt x="18947326" y="6266506"/>
                  <a:pt x="16112610" y="2663047"/>
                </a:cubicBezTo>
                <a:close/>
              </a:path>
            </a:pathLst>
          </a:custGeom>
          <a:solidFill>
            <a:srgbClr val="66D5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/>
          <p:nvPr/>
        </p:nvSpPr>
        <p:spPr>
          <a:xfrm flipH="1">
            <a:off x="358431" y="2864146"/>
            <a:ext cx="7395862" cy="7422854"/>
          </a:xfrm>
          <a:custGeom>
            <a:rect b="b" l="l" r="r" t="t"/>
            <a:pathLst>
              <a:path extrusionOk="0" h="7422854" w="7395862">
                <a:moveTo>
                  <a:pt x="7395862" y="0"/>
                </a:moveTo>
                <a:lnTo>
                  <a:pt x="0" y="0"/>
                </a:lnTo>
                <a:lnTo>
                  <a:pt x="0" y="7422854"/>
                </a:lnTo>
                <a:lnTo>
                  <a:pt x="7395862" y="7422854"/>
                </a:lnTo>
                <a:lnTo>
                  <a:pt x="7395862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8017725" y="8625713"/>
            <a:ext cx="647973" cy="1110234"/>
          </a:xfrm>
          <a:custGeom>
            <a:rect b="b" l="l" r="r" t="t"/>
            <a:pathLst>
              <a:path extrusionOk="0" h="1110234" w="647973">
                <a:moveTo>
                  <a:pt x="0" y="0"/>
                </a:moveTo>
                <a:lnTo>
                  <a:pt x="647973" y="0"/>
                </a:lnTo>
                <a:lnTo>
                  <a:pt x="647973" y="1110234"/>
                </a:lnTo>
                <a:lnTo>
                  <a:pt x="0" y="1110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227413" y="172374"/>
            <a:ext cx="647973" cy="1110234"/>
          </a:xfrm>
          <a:custGeom>
            <a:rect b="b" l="l" r="r" t="t"/>
            <a:pathLst>
              <a:path extrusionOk="0" h="1110234" w="647973">
                <a:moveTo>
                  <a:pt x="0" y="0"/>
                </a:moveTo>
                <a:lnTo>
                  <a:pt x="647973" y="0"/>
                </a:lnTo>
                <a:lnTo>
                  <a:pt x="647973" y="1110234"/>
                </a:lnTo>
                <a:lnTo>
                  <a:pt x="0" y="1110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 rot="-8239866">
            <a:off x="15753468" y="277340"/>
            <a:ext cx="3656194" cy="1648611"/>
          </a:xfrm>
          <a:custGeom>
            <a:rect b="b" l="l" r="r" t="t"/>
            <a:pathLst>
              <a:path extrusionOk="0" h="1649245" w="3657600">
                <a:moveTo>
                  <a:pt x="0" y="0"/>
                </a:moveTo>
                <a:lnTo>
                  <a:pt x="3657600" y="0"/>
                </a:lnTo>
                <a:lnTo>
                  <a:pt x="3657600" y="1649245"/>
                </a:lnTo>
                <a:lnTo>
                  <a:pt x="0" y="1649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9636993" y="2067283"/>
            <a:ext cx="10665876" cy="11399444"/>
          </a:xfrm>
          <a:custGeom>
            <a:rect b="b" l="l" r="r" t="t"/>
            <a:pathLst>
              <a:path extrusionOk="0" h="7203440" w="6739890">
                <a:moveTo>
                  <a:pt x="3602990" y="1123950"/>
                </a:moveTo>
                <a:cubicBezTo>
                  <a:pt x="3155950" y="1784350"/>
                  <a:pt x="3209290" y="2346960"/>
                  <a:pt x="2705100" y="2646680"/>
                </a:cubicBezTo>
                <a:cubicBezTo>
                  <a:pt x="1689100" y="3252470"/>
                  <a:pt x="647700" y="2674620"/>
                  <a:pt x="327660" y="3713480"/>
                </a:cubicBezTo>
                <a:cubicBezTo>
                  <a:pt x="0" y="4777740"/>
                  <a:pt x="839470" y="5806440"/>
                  <a:pt x="2597150" y="6450330"/>
                </a:cubicBezTo>
                <a:cubicBezTo>
                  <a:pt x="4646930" y="7203440"/>
                  <a:pt x="6739890" y="5153660"/>
                  <a:pt x="6248400" y="3628390"/>
                </a:cubicBezTo>
                <a:cubicBezTo>
                  <a:pt x="5842000" y="2364740"/>
                  <a:pt x="6545580" y="1811020"/>
                  <a:pt x="6122670" y="1123950"/>
                </a:cubicBezTo>
                <a:cubicBezTo>
                  <a:pt x="5429250" y="0"/>
                  <a:pt x="4081780" y="415290"/>
                  <a:pt x="3602990" y="1123950"/>
                </a:cubicBezTo>
                <a:close/>
              </a:path>
            </a:pathLst>
          </a:custGeom>
          <a:solidFill>
            <a:srgbClr val="66D5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/>
          <p:nvPr>
            <p:ph idx="2" type="pic"/>
          </p:nvPr>
        </p:nvSpPr>
        <p:spPr>
          <a:xfrm>
            <a:off x="11219225" y="1018625"/>
            <a:ext cx="6455400" cy="76812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1066625" y="2011325"/>
            <a:ext cx="8447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1800"/>
              <a:buNone/>
              <a:defRPr>
                <a:solidFill>
                  <a:srgbClr val="FF575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1240650" y="4353650"/>
            <a:ext cx="48153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1pPr>
            <a:lvl2pPr indent="-4191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2pPr>
            <a:lvl3pPr indent="-4191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3pPr>
            <a:lvl4pPr indent="-4191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/>
            </a:lvl4pPr>
            <a:lvl5pPr indent="-4191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/>
            </a:lvl5pPr>
            <a:lvl6pPr indent="-4191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6pPr>
            <a:lvl7pPr indent="-4191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7pPr>
            <a:lvl8pPr indent="-4191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8pPr>
            <a:lvl9pPr indent="-4191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457192" y="-228600"/>
            <a:ext cx="19636425" cy="11519550"/>
            <a:chOff x="0" y="0"/>
            <a:chExt cx="26181900" cy="153594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0" y="472523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0" y="1701593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0" y="2930662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0" y="4159731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0" y="5388801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0" y="6617870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0" y="7846939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0" y="9076009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0" y="10305078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0" y="11534148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0" y="12763217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0" y="13992286"/>
              <a:ext cx="26181900" cy="0"/>
            </a:xfrm>
            <a:prstGeom prst="straightConnector1">
              <a:avLst/>
            </a:prstGeom>
            <a:noFill/>
            <a:ln cap="flat" cmpd="sng" w="51900">
              <a:solidFill>
                <a:srgbClr val="000000">
                  <a:alpha val="47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2006178" y="0"/>
              <a:ext cx="0" cy="15359400"/>
            </a:xfrm>
            <a:prstGeom prst="straightConnector1">
              <a:avLst/>
            </a:prstGeom>
            <a:noFill/>
            <a:ln cap="flat" cmpd="sng" w="51900">
              <a:solidFill>
                <a:srgbClr val="FF5757">
                  <a:alpha val="196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" name="Google Shape;20;p1"/>
          <p:cNvSpPr txBox="1"/>
          <p:nvPr>
            <p:ph type="title"/>
          </p:nvPr>
        </p:nvSpPr>
        <p:spPr>
          <a:xfrm>
            <a:off x="1393200" y="1038850"/>
            <a:ext cx="1499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FF5757"/>
              </a:buClr>
              <a:buSzPts val="9000"/>
              <a:buFont typeface="Courgette"/>
              <a:buNone/>
              <a:defRPr i="0" sz="9000" u="none" cap="none" strike="noStrike">
                <a:solidFill>
                  <a:srgbClr val="FF5757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"/>
          <p:cNvSpPr txBox="1"/>
          <p:nvPr>
            <p:ph idx="1" type="body"/>
          </p:nvPr>
        </p:nvSpPr>
        <p:spPr>
          <a:xfrm>
            <a:off x="1621800" y="26554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phylleia"/>
              <a:buChar char="•"/>
              <a:defRPr i="0" sz="3000" u="none" cap="none" strike="noStrike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indent="-4191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phylleia"/>
              <a:buChar char="–"/>
              <a:defRPr i="0" sz="3000" u="none" cap="none" strike="noStrike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2pPr>
            <a:lvl3pPr indent="-4191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phylleia"/>
              <a:buChar char="•"/>
              <a:defRPr i="0" sz="3000" u="none" cap="none" strike="noStrike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3pPr>
            <a:lvl4pPr indent="-4191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phylleia"/>
              <a:buChar char="–"/>
              <a:defRPr i="0" sz="3000" u="none" cap="none" strike="noStrike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4pPr>
            <a:lvl5pPr indent="-419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phylleia"/>
              <a:buChar char="»"/>
              <a:defRPr i="0" sz="3000" u="none" cap="none" strike="noStrike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5pPr>
            <a:lvl6pPr indent="-419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phylleia"/>
              <a:buChar char="•"/>
              <a:defRPr i="0" sz="3000" u="none" cap="none" strike="noStrike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6pPr>
            <a:lvl7pPr indent="-419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phylleia"/>
              <a:buChar char="•"/>
              <a:defRPr i="0" sz="3000" u="none" cap="none" strike="noStrike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7pPr>
            <a:lvl8pPr indent="-419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phylleia"/>
              <a:buChar char="•"/>
              <a:defRPr i="0" sz="3000" u="none" cap="none" strike="noStrike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8pPr>
            <a:lvl9pPr indent="-419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phylleia"/>
              <a:buChar char="•"/>
              <a:defRPr i="0" sz="3000" u="none" cap="none" strike="noStrike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3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5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Relationship Id="rId4" Type="http://schemas.openxmlformats.org/officeDocument/2006/relationships/image" Target="../media/image8.png"/><Relationship Id="rId5" Type="http://schemas.openxmlformats.org/officeDocument/2006/relationships/image" Target="../media/image36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69.png"/><Relationship Id="rId5" Type="http://schemas.openxmlformats.org/officeDocument/2006/relationships/image" Target="../media/image39.png"/><Relationship Id="rId6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9.png"/><Relationship Id="rId4" Type="http://schemas.openxmlformats.org/officeDocument/2006/relationships/image" Target="../media/image43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7.png"/><Relationship Id="rId10" Type="http://schemas.openxmlformats.org/officeDocument/2006/relationships/image" Target="../media/image46.png"/><Relationship Id="rId13" Type="http://schemas.openxmlformats.org/officeDocument/2006/relationships/image" Target="../media/image16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72.png"/><Relationship Id="rId9" Type="http://schemas.openxmlformats.org/officeDocument/2006/relationships/image" Target="../media/image7.png"/><Relationship Id="rId15" Type="http://schemas.openxmlformats.org/officeDocument/2006/relationships/image" Target="../media/image8.png"/><Relationship Id="rId14" Type="http://schemas.openxmlformats.org/officeDocument/2006/relationships/image" Target="../media/image70.png"/><Relationship Id="rId17" Type="http://schemas.openxmlformats.org/officeDocument/2006/relationships/image" Target="../media/image39.png"/><Relationship Id="rId16" Type="http://schemas.openxmlformats.org/officeDocument/2006/relationships/image" Target="../media/image36.png"/><Relationship Id="rId5" Type="http://schemas.openxmlformats.org/officeDocument/2006/relationships/image" Target="../media/image17.png"/><Relationship Id="rId6" Type="http://schemas.openxmlformats.org/officeDocument/2006/relationships/image" Target="../media/image32.png"/><Relationship Id="rId7" Type="http://schemas.openxmlformats.org/officeDocument/2006/relationships/image" Target="../media/image35.png"/><Relationship Id="rId8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5.png"/><Relationship Id="rId4" Type="http://schemas.openxmlformats.org/officeDocument/2006/relationships/image" Target="../media/image70.png"/><Relationship Id="rId5" Type="http://schemas.openxmlformats.org/officeDocument/2006/relationships/image" Target="../media/image68.png"/><Relationship Id="rId6" Type="http://schemas.openxmlformats.org/officeDocument/2006/relationships/image" Target="../media/image7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7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Relationship Id="rId5" Type="http://schemas.openxmlformats.org/officeDocument/2006/relationships/image" Target="../media/image37.png"/><Relationship Id="rId6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48.png"/><Relationship Id="rId7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7.png"/><Relationship Id="rId4" Type="http://schemas.openxmlformats.org/officeDocument/2006/relationships/image" Target="../media/image37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5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 rot="6186649">
            <a:off x="11580931" y="5747494"/>
            <a:ext cx="6930778" cy="4397244"/>
          </a:xfrm>
          <a:custGeom>
            <a:rect b="b" l="l" r="r" t="t"/>
            <a:pathLst>
              <a:path extrusionOk="0" h="11644630" w="18353844">
                <a:moveTo>
                  <a:pt x="14419535" y="938530"/>
                </a:moveTo>
                <a:cubicBezTo>
                  <a:pt x="12728816" y="189230"/>
                  <a:pt x="12275913" y="154940"/>
                  <a:pt x="10289272" y="0"/>
                </a:cubicBezTo>
                <a:cubicBezTo>
                  <a:pt x="5734976" y="38100"/>
                  <a:pt x="2043180" y="1889760"/>
                  <a:pt x="614098" y="4933950"/>
                </a:cubicBezTo>
                <a:cubicBezTo>
                  <a:pt x="125107" y="5975350"/>
                  <a:pt x="0" y="7139940"/>
                  <a:pt x="568989" y="8159750"/>
                </a:cubicBezTo>
                <a:cubicBezTo>
                  <a:pt x="1323226" y="9499600"/>
                  <a:pt x="3197994" y="10407650"/>
                  <a:pt x="5179221" y="10773410"/>
                </a:cubicBezTo>
                <a:cubicBezTo>
                  <a:pt x="7160449" y="11140440"/>
                  <a:pt x="9341964" y="11644630"/>
                  <a:pt x="11373715" y="11470640"/>
                </a:cubicBezTo>
                <a:cubicBezTo>
                  <a:pt x="12957975" y="11334750"/>
                  <a:pt x="14540430" y="10519410"/>
                  <a:pt x="15725917" y="9767570"/>
                </a:cubicBezTo>
                <a:cubicBezTo>
                  <a:pt x="16512635" y="9268460"/>
                  <a:pt x="17003432" y="8576310"/>
                  <a:pt x="17331830" y="7867650"/>
                </a:cubicBezTo>
                <a:cubicBezTo>
                  <a:pt x="18353844" y="5401310"/>
                  <a:pt x="17539337" y="2322830"/>
                  <a:pt x="14419535" y="938530"/>
                </a:cubicBezTo>
                <a:close/>
              </a:path>
            </a:pathLst>
          </a:custGeom>
          <a:solidFill>
            <a:srgbClr val="65A1B7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015656" y="2073594"/>
            <a:ext cx="9981235" cy="6551219"/>
          </a:xfrm>
          <a:custGeom>
            <a:rect b="b" l="l" r="r" t="t"/>
            <a:pathLst>
              <a:path extrusionOk="0" h="15308380" w="23323375">
                <a:moveTo>
                  <a:pt x="21835701" y="5232494"/>
                </a:moveTo>
                <a:cubicBezTo>
                  <a:pt x="19807906" y="2520495"/>
                  <a:pt x="15722045" y="544830"/>
                  <a:pt x="11368451" y="297180"/>
                </a:cubicBezTo>
                <a:cubicBezTo>
                  <a:pt x="7815731" y="0"/>
                  <a:pt x="5478294" y="997098"/>
                  <a:pt x="3569231" y="2582969"/>
                </a:cubicBezTo>
                <a:cubicBezTo>
                  <a:pt x="1660168" y="4168840"/>
                  <a:pt x="645106" y="6190424"/>
                  <a:pt x="235356" y="8229630"/>
                </a:cubicBezTo>
                <a:cubicBezTo>
                  <a:pt x="24130" y="9306099"/>
                  <a:pt x="0" y="10448248"/>
                  <a:pt x="638121" y="11435011"/>
                </a:cubicBezTo>
                <a:cubicBezTo>
                  <a:pt x="1478574" y="12686087"/>
                  <a:pt x="3315465" y="13482227"/>
                  <a:pt x="5184950" y="13977210"/>
                </a:cubicBezTo>
                <a:cubicBezTo>
                  <a:pt x="10213701" y="15308380"/>
                  <a:pt x="16387890" y="14792571"/>
                  <a:pt x="20301468" y="12242364"/>
                </a:cubicBezTo>
                <a:cubicBezTo>
                  <a:pt x="21526061" y="11444622"/>
                  <a:pt x="22529482" y="10445044"/>
                  <a:pt x="22888014" y="9310906"/>
                </a:cubicBezTo>
                <a:cubicBezTo>
                  <a:pt x="23323375" y="7934882"/>
                  <a:pt x="22771608" y="6485172"/>
                  <a:pt x="21835701" y="5232494"/>
                </a:cubicBezTo>
                <a:close/>
              </a:path>
            </a:pathLst>
          </a:custGeom>
          <a:solidFill>
            <a:srgbClr val="91DEF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1028700" y="3420358"/>
            <a:ext cx="96006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C479F"/>
                </a:solidFill>
                <a:latin typeface="Courgette"/>
                <a:ea typeface="Courgette"/>
                <a:cs typeface="Courgette"/>
                <a:sym typeface="Courgette"/>
              </a:rPr>
              <a:t>Verbals,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C479F"/>
                </a:solidFill>
                <a:latin typeface="Courgette"/>
                <a:ea typeface="Courgette"/>
                <a:cs typeface="Courgette"/>
                <a:sym typeface="Courgette"/>
              </a:rPr>
              <a:t>Gerunds and Participles </a:t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9671287" y="2906065"/>
            <a:ext cx="7838687" cy="12076409"/>
          </a:xfrm>
          <a:custGeom>
            <a:rect b="b" l="l" r="r" t="t"/>
            <a:pathLst>
              <a:path extrusionOk="0" h="12076409" w="7838687">
                <a:moveTo>
                  <a:pt x="0" y="0"/>
                </a:moveTo>
                <a:lnTo>
                  <a:pt x="7838687" y="0"/>
                </a:lnTo>
                <a:lnTo>
                  <a:pt x="7838687" y="12076409"/>
                </a:lnTo>
                <a:lnTo>
                  <a:pt x="0" y="12076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10"/>
          <p:cNvGrpSpPr/>
          <p:nvPr/>
        </p:nvGrpSpPr>
        <p:grpSpPr>
          <a:xfrm>
            <a:off x="9355690" y="1093265"/>
            <a:ext cx="7620947" cy="1295376"/>
            <a:chOff x="0" y="0"/>
            <a:chExt cx="2007163" cy="341169"/>
          </a:xfrm>
        </p:grpSpPr>
        <p:sp>
          <p:nvSpPr>
            <p:cNvPr id="78" name="Google Shape;78;p10"/>
            <p:cNvSpPr/>
            <p:nvPr/>
          </p:nvSpPr>
          <p:spPr>
            <a:xfrm>
              <a:off x="0" y="0"/>
              <a:ext cx="2007163" cy="341169"/>
            </a:xfrm>
            <a:custGeom>
              <a:rect b="b" l="l" r="r" t="t"/>
              <a:pathLst>
                <a:path extrusionOk="0" h="341169" w="2007163">
                  <a:moveTo>
                    <a:pt x="51810" y="0"/>
                  </a:moveTo>
                  <a:lnTo>
                    <a:pt x="1955353" y="0"/>
                  </a:lnTo>
                  <a:cubicBezTo>
                    <a:pt x="1983967" y="0"/>
                    <a:pt x="2007163" y="23196"/>
                    <a:pt x="2007163" y="51810"/>
                  </a:cubicBezTo>
                  <a:lnTo>
                    <a:pt x="2007163" y="289359"/>
                  </a:lnTo>
                  <a:cubicBezTo>
                    <a:pt x="2007163" y="317973"/>
                    <a:pt x="1983967" y="341169"/>
                    <a:pt x="1955353" y="341169"/>
                  </a:cubicBezTo>
                  <a:lnTo>
                    <a:pt x="51810" y="341169"/>
                  </a:lnTo>
                  <a:cubicBezTo>
                    <a:pt x="23196" y="341169"/>
                    <a:pt x="0" y="317973"/>
                    <a:pt x="0" y="289359"/>
                  </a:cubicBezTo>
                  <a:lnTo>
                    <a:pt x="0" y="51810"/>
                  </a:lnTo>
                  <a:cubicBezTo>
                    <a:pt x="0" y="23196"/>
                    <a:pt x="23196" y="0"/>
                    <a:pt x="51810" y="0"/>
                  </a:cubicBezTo>
                  <a:close/>
                </a:path>
              </a:pathLst>
            </a:custGeom>
            <a:solidFill>
              <a:srgbClr val="FAA0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0"/>
            <p:cNvSpPr txBox="1"/>
            <p:nvPr/>
          </p:nvSpPr>
          <p:spPr>
            <a:xfrm>
              <a:off x="0" y="19050"/>
              <a:ext cx="2007163" cy="322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10"/>
          <p:cNvSpPr/>
          <p:nvPr/>
        </p:nvSpPr>
        <p:spPr>
          <a:xfrm rot="-7750475">
            <a:off x="-843093" y="8498009"/>
            <a:ext cx="3216614" cy="1520581"/>
          </a:xfrm>
          <a:custGeom>
            <a:rect b="b" l="l" r="r" t="t"/>
            <a:pathLst>
              <a:path extrusionOk="0" h="1520581" w="3216614">
                <a:moveTo>
                  <a:pt x="0" y="0"/>
                </a:moveTo>
                <a:lnTo>
                  <a:pt x="3216614" y="0"/>
                </a:lnTo>
                <a:lnTo>
                  <a:pt x="3216614" y="1520582"/>
                </a:lnTo>
                <a:lnTo>
                  <a:pt x="0" y="1520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0"/>
          <p:cNvSpPr/>
          <p:nvPr/>
        </p:nvSpPr>
        <p:spPr>
          <a:xfrm flipH="1" rot="764024">
            <a:off x="16668174" y="3214300"/>
            <a:ext cx="1160514" cy="584609"/>
          </a:xfrm>
          <a:custGeom>
            <a:rect b="b" l="l" r="r" t="t"/>
            <a:pathLst>
              <a:path extrusionOk="0" h="584609" w="1160514">
                <a:moveTo>
                  <a:pt x="1160515" y="0"/>
                </a:moveTo>
                <a:lnTo>
                  <a:pt x="0" y="0"/>
                </a:lnTo>
                <a:lnTo>
                  <a:pt x="0" y="584609"/>
                </a:lnTo>
                <a:lnTo>
                  <a:pt x="1160515" y="584609"/>
                </a:lnTo>
                <a:lnTo>
                  <a:pt x="116051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0"/>
          <p:cNvSpPr/>
          <p:nvPr/>
        </p:nvSpPr>
        <p:spPr>
          <a:xfrm rot="-6091233">
            <a:off x="6978827" y="-451404"/>
            <a:ext cx="2009729" cy="3588802"/>
          </a:xfrm>
          <a:custGeom>
            <a:rect b="b" l="l" r="r" t="t"/>
            <a:pathLst>
              <a:path extrusionOk="0" h="3588802" w="2009729">
                <a:moveTo>
                  <a:pt x="0" y="0"/>
                </a:moveTo>
                <a:lnTo>
                  <a:pt x="2009729" y="0"/>
                </a:lnTo>
                <a:lnTo>
                  <a:pt x="2009729" y="3588802"/>
                </a:lnTo>
                <a:lnTo>
                  <a:pt x="0" y="3588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4197851" y="477039"/>
            <a:ext cx="734743" cy="657639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20" y="11470640"/>
                </a:cubicBezTo>
                <a:cubicBezTo>
                  <a:pt x="9123680" y="11334750"/>
                  <a:pt x="10237470" y="10519410"/>
                  <a:pt x="11071860" y="9767570"/>
                </a:cubicBezTo>
                <a:cubicBezTo>
                  <a:pt x="11625580" y="9268460"/>
                  <a:pt x="11971020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solidFill>
            <a:srgbClr val="91DEF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8584526" y="9007004"/>
            <a:ext cx="734743" cy="657639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20" y="11470640"/>
                </a:cubicBezTo>
                <a:cubicBezTo>
                  <a:pt x="9123680" y="11334750"/>
                  <a:pt x="10237470" y="10519410"/>
                  <a:pt x="11071860" y="9767570"/>
                </a:cubicBezTo>
                <a:cubicBezTo>
                  <a:pt x="11625580" y="9268460"/>
                  <a:pt x="11971020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solidFill>
            <a:srgbClr val="FF9A9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617370" y="-240203"/>
            <a:ext cx="734743" cy="657639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20" y="11470640"/>
                </a:cubicBezTo>
                <a:cubicBezTo>
                  <a:pt x="9123680" y="11334750"/>
                  <a:pt x="10237470" y="10519410"/>
                  <a:pt x="11071860" y="9767570"/>
                </a:cubicBezTo>
                <a:cubicBezTo>
                  <a:pt x="11625580" y="9268460"/>
                  <a:pt x="11971020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solidFill>
            <a:srgbClr val="FF5757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"/>
          <p:cNvSpPr/>
          <p:nvPr/>
        </p:nvSpPr>
        <p:spPr>
          <a:xfrm rot="-843630">
            <a:off x="1790297" y="1467648"/>
            <a:ext cx="1160514" cy="584609"/>
          </a:xfrm>
          <a:custGeom>
            <a:rect b="b" l="l" r="r" t="t"/>
            <a:pathLst>
              <a:path extrusionOk="0" h="584609" w="1160514">
                <a:moveTo>
                  <a:pt x="0" y="0"/>
                </a:moveTo>
                <a:lnTo>
                  <a:pt x="1160514" y="0"/>
                </a:lnTo>
                <a:lnTo>
                  <a:pt x="1160514" y="584609"/>
                </a:lnTo>
                <a:lnTo>
                  <a:pt x="0" y="584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0"/>
          <p:cNvSpPr/>
          <p:nvPr/>
        </p:nvSpPr>
        <p:spPr>
          <a:xfrm rot="-2225642">
            <a:off x="23953" y="2804952"/>
            <a:ext cx="2009494" cy="288636"/>
          </a:xfrm>
          <a:custGeom>
            <a:rect b="b" l="l" r="r" t="t"/>
            <a:pathLst>
              <a:path extrusionOk="0" h="288636" w="2009494">
                <a:moveTo>
                  <a:pt x="0" y="0"/>
                </a:moveTo>
                <a:lnTo>
                  <a:pt x="2009494" y="0"/>
                </a:lnTo>
                <a:lnTo>
                  <a:pt x="2009494" y="288637"/>
                </a:lnTo>
                <a:lnTo>
                  <a:pt x="0" y="288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9852254" y="1399795"/>
            <a:ext cx="668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852B8D"/>
                </a:solidFill>
                <a:latin typeface="Arial"/>
                <a:ea typeface="Arial"/>
                <a:cs typeface="Arial"/>
                <a:sym typeface="Arial"/>
              </a:rPr>
              <a:t>Lesson for Middle School</a:t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 rot="-6592850">
            <a:off x="17268399" y="4769246"/>
            <a:ext cx="2009494" cy="288636"/>
          </a:xfrm>
          <a:custGeom>
            <a:rect b="b" l="l" r="r" t="t"/>
            <a:pathLst>
              <a:path extrusionOk="0" h="288636" w="2009494">
                <a:moveTo>
                  <a:pt x="0" y="0"/>
                </a:moveTo>
                <a:lnTo>
                  <a:pt x="2009493" y="0"/>
                </a:lnTo>
                <a:lnTo>
                  <a:pt x="2009493" y="288636"/>
                </a:lnTo>
                <a:lnTo>
                  <a:pt x="0" y="288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/>
          <p:nvPr/>
        </p:nvSpPr>
        <p:spPr>
          <a:xfrm>
            <a:off x="14080228" y="5715415"/>
            <a:ext cx="3243517" cy="1587623"/>
          </a:xfrm>
          <a:custGeom>
            <a:rect b="b" l="l" r="r" t="t"/>
            <a:pathLst>
              <a:path extrusionOk="0" h="5059339" w="10336238">
                <a:moveTo>
                  <a:pt x="6120784" y="318147"/>
                </a:moveTo>
                <a:cubicBezTo>
                  <a:pt x="8181185" y="457269"/>
                  <a:pt x="10336237" y="843835"/>
                  <a:pt x="9333168" y="2590816"/>
                </a:cubicBezTo>
                <a:cubicBezTo>
                  <a:pt x="7900322" y="4337797"/>
                  <a:pt x="4933694" y="4647900"/>
                  <a:pt x="3500848" y="4839059"/>
                </a:cubicBezTo>
                <a:cubicBezTo>
                  <a:pt x="2068002" y="5059339"/>
                  <a:pt x="385011" y="4575684"/>
                  <a:pt x="979653" y="3546611"/>
                </a:cubicBezTo>
                <a:cubicBezTo>
                  <a:pt x="1499691" y="2646040"/>
                  <a:pt x="0" y="1513953"/>
                  <a:pt x="90981" y="772681"/>
                </a:cubicBezTo>
                <a:cubicBezTo>
                  <a:pt x="240190" y="0"/>
                  <a:pt x="3647863" y="142240"/>
                  <a:pt x="6120784" y="318147"/>
                </a:cubicBezTo>
                <a:close/>
              </a:path>
            </a:pathLst>
          </a:custGeom>
          <a:solidFill>
            <a:srgbClr val="91DEF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10327320" y="5708504"/>
            <a:ext cx="3243517" cy="1587623"/>
          </a:xfrm>
          <a:custGeom>
            <a:rect b="b" l="l" r="r" t="t"/>
            <a:pathLst>
              <a:path extrusionOk="0" h="5059339" w="10336238">
                <a:moveTo>
                  <a:pt x="6120784" y="318147"/>
                </a:moveTo>
                <a:cubicBezTo>
                  <a:pt x="8181185" y="457269"/>
                  <a:pt x="10336237" y="843835"/>
                  <a:pt x="9333168" y="2590816"/>
                </a:cubicBezTo>
                <a:cubicBezTo>
                  <a:pt x="7900322" y="4337797"/>
                  <a:pt x="4933694" y="4647900"/>
                  <a:pt x="3500848" y="4839059"/>
                </a:cubicBezTo>
                <a:cubicBezTo>
                  <a:pt x="2068002" y="5059339"/>
                  <a:pt x="385011" y="4575684"/>
                  <a:pt x="979653" y="3546611"/>
                </a:cubicBezTo>
                <a:cubicBezTo>
                  <a:pt x="1499691" y="2646040"/>
                  <a:pt x="0" y="1513953"/>
                  <a:pt x="90981" y="772681"/>
                </a:cubicBezTo>
                <a:cubicBezTo>
                  <a:pt x="240190" y="0"/>
                  <a:pt x="3647863" y="142240"/>
                  <a:pt x="6120784" y="318147"/>
                </a:cubicBezTo>
                <a:close/>
              </a:path>
            </a:pathLst>
          </a:custGeom>
          <a:solidFill>
            <a:srgbClr val="91DEF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746185" y="597589"/>
            <a:ext cx="7315200" cy="2473868"/>
          </a:xfrm>
          <a:custGeom>
            <a:rect b="b" l="l" r="r" t="t"/>
            <a:pathLst>
              <a:path extrusionOk="0" h="2473868" w="7315200">
                <a:moveTo>
                  <a:pt x="0" y="0"/>
                </a:moveTo>
                <a:lnTo>
                  <a:pt x="7315200" y="0"/>
                </a:lnTo>
                <a:lnTo>
                  <a:pt x="7315200" y="2473868"/>
                </a:lnTo>
                <a:lnTo>
                  <a:pt x="0" y="2473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12235919" y="7680930"/>
            <a:ext cx="3243517" cy="1587623"/>
          </a:xfrm>
          <a:custGeom>
            <a:rect b="b" l="l" r="r" t="t"/>
            <a:pathLst>
              <a:path extrusionOk="0" h="5059339" w="10336238">
                <a:moveTo>
                  <a:pt x="6120784" y="318147"/>
                </a:moveTo>
                <a:cubicBezTo>
                  <a:pt x="8181185" y="457269"/>
                  <a:pt x="10336237" y="843835"/>
                  <a:pt x="9333168" y="2590816"/>
                </a:cubicBezTo>
                <a:cubicBezTo>
                  <a:pt x="7900322" y="4337797"/>
                  <a:pt x="4933694" y="4647900"/>
                  <a:pt x="3500848" y="4839059"/>
                </a:cubicBezTo>
                <a:cubicBezTo>
                  <a:pt x="2068002" y="5059339"/>
                  <a:pt x="385011" y="4575684"/>
                  <a:pt x="979653" y="3546611"/>
                </a:cubicBezTo>
                <a:cubicBezTo>
                  <a:pt x="1499691" y="2646040"/>
                  <a:pt x="0" y="1513953"/>
                  <a:pt x="90981" y="772681"/>
                </a:cubicBezTo>
                <a:cubicBezTo>
                  <a:pt x="240190" y="0"/>
                  <a:pt x="3647863" y="142240"/>
                  <a:pt x="6120784" y="318147"/>
                </a:cubicBezTo>
                <a:close/>
              </a:path>
            </a:pathLst>
          </a:custGeom>
          <a:solidFill>
            <a:srgbClr val="91DEFA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-989057" y="3183980"/>
            <a:ext cx="1978114" cy="805632"/>
          </a:xfrm>
          <a:custGeom>
            <a:rect b="b" l="l" r="r" t="t"/>
            <a:pathLst>
              <a:path extrusionOk="0" h="805632" w="1978114">
                <a:moveTo>
                  <a:pt x="0" y="0"/>
                </a:moveTo>
                <a:lnTo>
                  <a:pt x="1978114" y="0"/>
                </a:lnTo>
                <a:lnTo>
                  <a:pt x="1978114" y="805632"/>
                </a:lnTo>
                <a:lnTo>
                  <a:pt x="0" y="80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16772428" y="9212760"/>
            <a:ext cx="1978114" cy="805632"/>
          </a:xfrm>
          <a:custGeom>
            <a:rect b="b" l="l" r="r" t="t"/>
            <a:pathLst>
              <a:path extrusionOk="0" h="805632" w="1978114">
                <a:moveTo>
                  <a:pt x="0" y="0"/>
                </a:moveTo>
                <a:lnTo>
                  <a:pt x="1978114" y="0"/>
                </a:lnTo>
                <a:lnTo>
                  <a:pt x="1978114" y="805632"/>
                </a:lnTo>
                <a:lnTo>
                  <a:pt x="0" y="80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9"/>
          <p:cNvSpPr/>
          <p:nvPr/>
        </p:nvSpPr>
        <p:spPr>
          <a:xfrm flipH="1" rot="10614022">
            <a:off x="17047679" y="5803120"/>
            <a:ext cx="1069858" cy="1910460"/>
          </a:xfrm>
          <a:custGeom>
            <a:rect b="b" l="l" r="r" t="t"/>
            <a:pathLst>
              <a:path extrusionOk="0" h="1910460" w="1069858">
                <a:moveTo>
                  <a:pt x="1069858" y="0"/>
                </a:moveTo>
                <a:lnTo>
                  <a:pt x="0" y="0"/>
                </a:lnTo>
                <a:lnTo>
                  <a:pt x="0" y="1910461"/>
                </a:lnTo>
                <a:lnTo>
                  <a:pt x="1069858" y="1910461"/>
                </a:lnTo>
                <a:lnTo>
                  <a:pt x="106985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1247149" y="1038225"/>
            <a:ext cx="6313273" cy="1356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Participles</a:t>
            </a:r>
            <a:endParaRPr/>
          </a:p>
        </p:txBody>
      </p:sp>
      <p:sp>
        <p:nvSpPr>
          <p:cNvPr id="254" name="Google Shape;254;p19"/>
          <p:cNvSpPr txBox="1"/>
          <p:nvPr/>
        </p:nvSpPr>
        <p:spPr>
          <a:xfrm>
            <a:off x="9144000" y="1076333"/>
            <a:ext cx="7450912" cy="1478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are verbals that function as adjectives and can end in "-ing" (present participles) or "-ed" (past participles). </a:t>
            </a:r>
            <a:endParaRPr/>
          </a:p>
        </p:txBody>
      </p:sp>
      <p:sp>
        <p:nvSpPr>
          <p:cNvPr id="255" name="Google Shape;255;p19"/>
          <p:cNvSpPr txBox="1"/>
          <p:nvPr/>
        </p:nvSpPr>
        <p:spPr>
          <a:xfrm>
            <a:off x="1299986" y="5017479"/>
            <a:ext cx="8604043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The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smiling 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child waved goodbye. </a:t>
            </a:r>
            <a:endParaRPr/>
          </a:p>
        </p:txBody>
      </p:sp>
      <p:sp>
        <p:nvSpPr>
          <p:cNvPr id="256" name="Google Shape;256;p19"/>
          <p:cNvSpPr txBox="1"/>
          <p:nvPr/>
        </p:nvSpPr>
        <p:spPr>
          <a:xfrm>
            <a:off x="1299986" y="6239601"/>
            <a:ext cx="8604043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The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running 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dog chased the ball.</a:t>
            </a:r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1299986" y="7426418"/>
            <a:ext cx="9052441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The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broken 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vase lay on the floor.</a:t>
            </a: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10242665" y="3973687"/>
            <a:ext cx="6895765" cy="1344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Can you match these functions to the correct participle? Which nouns are they modifying?</a:t>
            </a:r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10899458" y="6063026"/>
            <a:ext cx="1939032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As Past Participle</a:t>
            </a:r>
            <a:endParaRPr/>
          </a:p>
        </p:txBody>
      </p:sp>
      <p:sp>
        <p:nvSpPr>
          <p:cNvPr id="260" name="Google Shape;260;p19"/>
          <p:cNvSpPr txBox="1"/>
          <p:nvPr/>
        </p:nvSpPr>
        <p:spPr>
          <a:xfrm>
            <a:off x="14385647" y="6063026"/>
            <a:ext cx="2377573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As Present Participle</a:t>
            </a:r>
            <a:endParaRPr/>
          </a:p>
        </p:txBody>
      </p:sp>
      <p:sp>
        <p:nvSpPr>
          <p:cNvPr id="261" name="Google Shape;261;p19"/>
          <p:cNvSpPr txBox="1"/>
          <p:nvPr/>
        </p:nvSpPr>
        <p:spPr>
          <a:xfrm>
            <a:off x="12924030" y="7990195"/>
            <a:ext cx="1533034" cy="695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As Adjective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/>
          <p:nvPr/>
        </p:nvSpPr>
        <p:spPr>
          <a:xfrm>
            <a:off x="4213615" y="4520645"/>
            <a:ext cx="8960040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The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smiling </a:t>
            </a:r>
            <a:r>
              <a:rPr b="0" i="0" lang="en-US" sz="3999" u="sng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child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waved goodbye. </a:t>
            </a:r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>
            <a:off x="908846" y="4103736"/>
            <a:ext cx="3243517" cy="1587623"/>
            <a:chOff x="-33476" y="-80237"/>
            <a:chExt cx="4324690" cy="2116831"/>
          </a:xfrm>
        </p:grpSpPr>
        <p:sp>
          <p:nvSpPr>
            <p:cNvPr id="268" name="Google Shape;268;p20"/>
            <p:cNvSpPr/>
            <p:nvPr/>
          </p:nvSpPr>
          <p:spPr>
            <a:xfrm>
              <a:off x="-33476" y="-80237"/>
              <a:ext cx="4324690" cy="2116831"/>
            </a:xfrm>
            <a:custGeom>
              <a:rect b="b" l="l" r="r" t="t"/>
              <a:pathLst>
                <a:path extrusionOk="0" h="5059339" w="10336238">
                  <a:moveTo>
                    <a:pt x="6120784" y="318147"/>
                  </a:moveTo>
                  <a:cubicBezTo>
                    <a:pt x="8181185" y="457269"/>
                    <a:pt x="10336237" y="843835"/>
                    <a:pt x="9333168" y="2590816"/>
                  </a:cubicBezTo>
                  <a:cubicBezTo>
                    <a:pt x="7900322" y="4337797"/>
                    <a:pt x="4933694" y="4647900"/>
                    <a:pt x="3500848" y="4839059"/>
                  </a:cubicBezTo>
                  <a:cubicBezTo>
                    <a:pt x="2068002" y="5059339"/>
                    <a:pt x="385011" y="4575684"/>
                    <a:pt x="979653" y="3546611"/>
                  </a:cubicBezTo>
                  <a:cubicBezTo>
                    <a:pt x="1499691" y="2646040"/>
                    <a:pt x="0" y="1513953"/>
                    <a:pt x="90981" y="772681"/>
                  </a:cubicBezTo>
                  <a:cubicBezTo>
                    <a:pt x="240190" y="0"/>
                    <a:pt x="3647863" y="142240"/>
                    <a:pt x="6120784" y="318147"/>
                  </a:cubicBezTo>
                  <a:close/>
                </a:path>
              </a:pathLst>
            </a:custGeom>
            <a:solidFill>
              <a:srgbClr val="91DEFA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0"/>
            <p:cNvSpPr txBox="1"/>
            <p:nvPr/>
          </p:nvSpPr>
          <p:spPr>
            <a:xfrm>
              <a:off x="811239" y="356683"/>
              <a:ext cx="2044046" cy="933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As Adjective</a:t>
              </a:r>
              <a:endParaRPr/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908846" y="5898859"/>
            <a:ext cx="3243517" cy="1587623"/>
            <a:chOff x="-33476" y="-80237"/>
            <a:chExt cx="4324690" cy="2116831"/>
          </a:xfrm>
        </p:grpSpPr>
        <p:sp>
          <p:nvSpPr>
            <p:cNvPr id="271" name="Google Shape;271;p20"/>
            <p:cNvSpPr/>
            <p:nvPr/>
          </p:nvSpPr>
          <p:spPr>
            <a:xfrm>
              <a:off x="-33476" y="-80237"/>
              <a:ext cx="4324690" cy="2116831"/>
            </a:xfrm>
            <a:custGeom>
              <a:rect b="b" l="l" r="r" t="t"/>
              <a:pathLst>
                <a:path extrusionOk="0" h="5059339" w="10336238">
                  <a:moveTo>
                    <a:pt x="6120784" y="318147"/>
                  </a:moveTo>
                  <a:cubicBezTo>
                    <a:pt x="8181185" y="457269"/>
                    <a:pt x="10336237" y="843835"/>
                    <a:pt x="9333168" y="2590816"/>
                  </a:cubicBezTo>
                  <a:cubicBezTo>
                    <a:pt x="7900322" y="4337797"/>
                    <a:pt x="4933694" y="4647900"/>
                    <a:pt x="3500848" y="4839059"/>
                  </a:cubicBezTo>
                  <a:cubicBezTo>
                    <a:pt x="2068002" y="5059339"/>
                    <a:pt x="385011" y="4575684"/>
                    <a:pt x="979653" y="3546611"/>
                  </a:cubicBezTo>
                  <a:cubicBezTo>
                    <a:pt x="1499691" y="2646040"/>
                    <a:pt x="0" y="1513953"/>
                    <a:pt x="90981" y="772681"/>
                  </a:cubicBezTo>
                  <a:cubicBezTo>
                    <a:pt x="240190" y="0"/>
                    <a:pt x="3647863" y="142240"/>
                    <a:pt x="6120784" y="318147"/>
                  </a:cubicBezTo>
                  <a:close/>
                </a:path>
              </a:pathLst>
            </a:custGeom>
            <a:solidFill>
              <a:srgbClr val="91DEFA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0"/>
            <p:cNvSpPr txBox="1"/>
            <p:nvPr/>
          </p:nvSpPr>
          <p:spPr>
            <a:xfrm>
              <a:off x="101003" y="425807"/>
              <a:ext cx="3170098" cy="933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As Present Participle</a:t>
              </a:r>
              <a:endParaRPr/>
            </a:p>
          </p:txBody>
        </p:sp>
      </p:grpSp>
      <p:grpSp>
        <p:nvGrpSpPr>
          <p:cNvPr id="273" name="Google Shape;273;p20"/>
          <p:cNvGrpSpPr/>
          <p:nvPr/>
        </p:nvGrpSpPr>
        <p:grpSpPr>
          <a:xfrm>
            <a:off x="908846" y="7726470"/>
            <a:ext cx="3243517" cy="1587623"/>
            <a:chOff x="-33476" y="-80237"/>
            <a:chExt cx="4324690" cy="2116831"/>
          </a:xfrm>
        </p:grpSpPr>
        <p:sp>
          <p:nvSpPr>
            <p:cNvPr id="274" name="Google Shape;274;p20"/>
            <p:cNvSpPr/>
            <p:nvPr/>
          </p:nvSpPr>
          <p:spPr>
            <a:xfrm>
              <a:off x="-33476" y="-80237"/>
              <a:ext cx="4324690" cy="2116831"/>
            </a:xfrm>
            <a:custGeom>
              <a:rect b="b" l="l" r="r" t="t"/>
              <a:pathLst>
                <a:path extrusionOk="0" h="5059339" w="10336238">
                  <a:moveTo>
                    <a:pt x="6120784" y="318147"/>
                  </a:moveTo>
                  <a:cubicBezTo>
                    <a:pt x="8181185" y="457269"/>
                    <a:pt x="10336237" y="843835"/>
                    <a:pt x="9333168" y="2590816"/>
                  </a:cubicBezTo>
                  <a:cubicBezTo>
                    <a:pt x="7900322" y="4337797"/>
                    <a:pt x="4933694" y="4647900"/>
                    <a:pt x="3500848" y="4839059"/>
                  </a:cubicBezTo>
                  <a:cubicBezTo>
                    <a:pt x="2068002" y="5059339"/>
                    <a:pt x="385011" y="4575684"/>
                    <a:pt x="979653" y="3546611"/>
                  </a:cubicBezTo>
                  <a:cubicBezTo>
                    <a:pt x="1499691" y="2646040"/>
                    <a:pt x="0" y="1513953"/>
                    <a:pt x="90981" y="772681"/>
                  </a:cubicBezTo>
                  <a:cubicBezTo>
                    <a:pt x="240190" y="0"/>
                    <a:pt x="3647863" y="142240"/>
                    <a:pt x="6120784" y="318147"/>
                  </a:cubicBezTo>
                  <a:close/>
                </a:path>
              </a:pathLst>
            </a:custGeom>
            <a:solidFill>
              <a:srgbClr val="91DEFA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0"/>
            <p:cNvSpPr txBox="1"/>
            <p:nvPr/>
          </p:nvSpPr>
          <p:spPr>
            <a:xfrm>
              <a:off x="376148" y="425807"/>
              <a:ext cx="2585376" cy="933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As Past Participle</a:t>
              </a:r>
              <a:endParaRPr/>
            </a:p>
          </p:txBody>
        </p:sp>
      </p:grpSp>
      <p:sp>
        <p:nvSpPr>
          <p:cNvPr id="276" name="Google Shape;276;p20"/>
          <p:cNvSpPr/>
          <p:nvPr/>
        </p:nvSpPr>
        <p:spPr>
          <a:xfrm flipH="1" rot="5501081">
            <a:off x="7281250" y="3664108"/>
            <a:ext cx="640856" cy="1144386"/>
          </a:xfrm>
          <a:custGeom>
            <a:rect b="b" l="l" r="r" t="t"/>
            <a:pathLst>
              <a:path extrusionOk="0" h="1144386" w="640856">
                <a:moveTo>
                  <a:pt x="640856" y="0"/>
                </a:moveTo>
                <a:lnTo>
                  <a:pt x="0" y="0"/>
                </a:lnTo>
                <a:lnTo>
                  <a:pt x="0" y="1144386"/>
                </a:lnTo>
                <a:lnTo>
                  <a:pt x="640856" y="1144386"/>
                </a:lnTo>
                <a:lnTo>
                  <a:pt x="64085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4213615" y="6437726"/>
            <a:ext cx="8960040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The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running </a:t>
            </a:r>
            <a:r>
              <a:rPr b="0" i="0" lang="en-US" sz="3999" u="sng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dog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chased the ball.</a:t>
            </a:r>
            <a:endParaRPr/>
          </a:p>
        </p:txBody>
      </p:sp>
      <p:sp>
        <p:nvSpPr>
          <p:cNvPr id="278" name="Google Shape;278;p20"/>
          <p:cNvSpPr txBox="1"/>
          <p:nvPr/>
        </p:nvSpPr>
        <p:spPr>
          <a:xfrm>
            <a:off x="4213615" y="8498993"/>
            <a:ext cx="9304698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The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broken </a:t>
            </a:r>
            <a:r>
              <a:rPr b="0" i="0" lang="en-US" sz="3999" u="sng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vase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lay on the floor.</a:t>
            </a:r>
            <a:endParaRPr/>
          </a:p>
        </p:txBody>
      </p:sp>
      <p:sp>
        <p:nvSpPr>
          <p:cNvPr id="279" name="Google Shape;279;p20"/>
          <p:cNvSpPr/>
          <p:nvPr/>
        </p:nvSpPr>
        <p:spPr>
          <a:xfrm flipH="1" rot="5501081">
            <a:off x="7147565" y="5657660"/>
            <a:ext cx="640856" cy="1144386"/>
          </a:xfrm>
          <a:custGeom>
            <a:rect b="b" l="l" r="r" t="t"/>
            <a:pathLst>
              <a:path extrusionOk="0" h="1144386" w="640856">
                <a:moveTo>
                  <a:pt x="640856" y="0"/>
                </a:moveTo>
                <a:lnTo>
                  <a:pt x="0" y="0"/>
                </a:lnTo>
                <a:lnTo>
                  <a:pt x="0" y="1144385"/>
                </a:lnTo>
                <a:lnTo>
                  <a:pt x="640856" y="1144385"/>
                </a:lnTo>
                <a:lnTo>
                  <a:pt x="64085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0"/>
          <p:cNvSpPr/>
          <p:nvPr/>
        </p:nvSpPr>
        <p:spPr>
          <a:xfrm flipH="1" rot="5501081">
            <a:off x="7147565" y="7613170"/>
            <a:ext cx="640856" cy="1144386"/>
          </a:xfrm>
          <a:custGeom>
            <a:rect b="b" l="l" r="r" t="t"/>
            <a:pathLst>
              <a:path extrusionOk="0" h="1144386" w="640856">
                <a:moveTo>
                  <a:pt x="640856" y="0"/>
                </a:moveTo>
                <a:lnTo>
                  <a:pt x="0" y="0"/>
                </a:lnTo>
                <a:lnTo>
                  <a:pt x="0" y="1144385"/>
                </a:lnTo>
                <a:lnTo>
                  <a:pt x="640856" y="1144385"/>
                </a:lnTo>
                <a:lnTo>
                  <a:pt x="64085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/>
          <p:nvPr/>
        </p:nvSpPr>
        <p:spPr>
          <a:xfrm rot="-1056735">
            <a:off x="16365106" y="474559"/>
            <a:ext cx="1381128" cy="695743"/>
          </a:xfrm>
          <a:custGeom>
            <a:rect b="b" l="l" r="r" t="t"/>
            <a:pathLst>
              <a:path extrusionOk="0" h="695743" w="1381128">
                <a:moveTo>
                  <a:pt x="0" y="0"/>
                </a:moveTo>
                <a:lnTo>
                  <a:pt x="1381128" y="0"/>
                </a:lnTo>
                <a:lnTo>
                  <a:pt x="1381128" y="695743"/>
                </a:lnTo>
                <a:lnTo>
                  <a:pt x="0" y="695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/>
          <p:nvPr/>
        </p:nvSpPr>
        <p:spPr>
          <a:xfrm flipH="1" rot="10174757">
            <a:off x="14162701" y="1218043"/>
            <a:ext cx="2119465" cy="304432"/>
          </a:xfrm>
          <a:custGeom>
            <a:rect b="b" l="l" r="r" t="t"/>
            <a:pathLst>
              <a:path extrusionOk="0" h="304432" w="2119465">
                <a:moveTo>
                  <a:pt x="2119464" y="0"/>
                </a:moveTo>
                <a:lnTo>
                  <a:pt x="0" y="0"/>
                </a:lnTo>
                <a:lnTo>
                  <a:pt x="0" y="304432"/>
                </a:lnTo>
                <a:lnTo>
                  <a:pt x="2119464" y="304432"/>
                </a:lnTo>
                <a:lnTo>
                  <a:pt x="211946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14431668" y="9449693"/>
            <a:ext cx="5248004" cy="629760"/>
          </a:xfrm>
          <a:custGeom>
            <a:rect b="b" l="l" r="r" t="t"/>
            <a:pathLst>
              <a:path extrusionOk="0" h="629760" w="5248004">
                <a:moveTo>
                  <a:pt x="0" y="0"/>
                </a:moveTo>
                <a:lnTo>
                  <a:pt x="5248004" y="0"/>
                </a:lnTo>
                <a:lnTo>
                  <a:pt x="5248004" y="629761"/>
                </a:lnTo>
                <a:lnTo>
                  <a:pt x="0" y="629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5251385" y="1038225"/>
            <a:ext cx="8059311" cy="1356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Participles</a:t>
            </a:r>
            <a:endParaRPr/>
          </a:p>
        </p:txBody>
      </p:sp>
      <p:sp>
        <p:nvSpPr>
          <p:cNvPr id="285" name="Google Shape;285;p20"/>
          <p:cNvSpPr txBox="1"/>
          <p:nvPr/>
        </p:nvSpPr>
        <p:spPr>
          <a:xfrm>
            <a:off x="4740946" y="2495204"/>
            <a:ext cx="9080189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They can function as verb forms, adjectives, or part of progressive tenses in sentences.</a:t>
            </a:r>
            <a:endParaRPr/>
          </a:p>
        </p:txBody>
      </p:sp>
      <p:sp>
        <p:nvSpPr>
          <p:cNvPr id="286" name="Google Shape;286;p20"/>
          <p:cNvSpPr txBox="1"/>
          <p:nvPr/>
        </p:nvSpPr>
        <p:spPr>
          <a:xfrm>
            <a:off x="12315362" y="4590092"/>
            <a:ext cx="4489648" cy="948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It modifies the noun "child" and provides additional information about the child's appearance.</a:t>
            </a:r>
            <a:endParaRPr/>
          </a:p>
        </p:txBody>
      </p:sp>
      <p:sp>
        <p:nvSpPr>
          <p:cNvPr id="287" name="Google Shape;287;p20"/>
          <p:cNvSpPr txBox="1"/>
          <p:nvPr/>
        </p:nvSpPr>
        <p:spPr>
          <a:xfrm>
            <a:off x="12315362" y="6385215"/>
            <a:ext cx="4489648" cy="948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It modifies the noun "dog"</a:t>
            </a:r>
            <a:endParaRPr/>
          </a:p>
          <a:p>
            <a:pPr indent="0" lvl="0" marL="0" marR="0" rtl="0" algn="l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and indicates that the dog</a:t>
            </a:r>
            <a:endParaRPr/>
          </a:p>
          <a:p>
            <a:pPr indent="0" lvl="0" marL="0" marR="0" rtl="0" algn="l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is in the act of running.</a:t>
            </a:r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12315362" y="8479943"/>
            <a:ext cx="4489648" cy="634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It modifies the noun "vase" and indicates its state or condition.</a:t>
            </a:r>
            <a:endParaRPr/>
          </a:p>
        </p:txBody>
      </p:sp>
      <p:sp>
        <p:nvSpPr>
          <p:cNvPr id="289" name="Google Shape;289;p20"/>
          <p:cNvSpPr/>
          <p:nvPr/>
        </p:nvSpPr>
        <p:spPr>
          <a:xfrm>
            <a:off x="-1690049" y="713820"/>
            <a:ext cx="5248004" cy="629760"/>
          </a:xfrm>
          <a:custGeom>
            <a:rect b="b" l="l" r="r" t="t"/>
            <a:pathLst>
              <a:path extrusionOk="0" h="629760" w="5248004">
                <a:moveTo>
                  <a:pt x="0" y="0"/>
                </a:moveTo>
                <a:lnTo>
                  <a:pt x="5248004" y="0"/>
                </a:lnTo>
                <a:lnTo>
                  <a:pt x="5248004" y="629760"/>
                </a:lnTo>
                <a:lnTo>
                  <a:pt x="0" y="62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1"/>
          <p:cNvGrpSpPr/>
          <p:nvPr/>
        </p:nvGrpSpPr>
        <p:grpSpPr>
          <a:xfrm>
            <a:off x="8891668" y="2821665"/>
            <a:ext cx="1285409" cy="1344868"/>
            <a:chOff x="0" y="-49779"/>
            <a:chExt cx="1713879" cy="1793158"/>
          </a:xfrm>
        </p:grpSpPr>
        <p:grpSp>
          <p:nvGrpSpPr>
            <p:cNvPr id="295" name="Google Shape;295;p21"/>
            <p:cNvGrpSpPr/>
            <p:nvPr/>
          </p:nvGrpSpPr>
          <p:grpSpPr>
            <a:xfrm>
              <a:off x="0" y="-49779"/>
              <a:ext cx="1713879" cy="1793158"/>
              <a:chOff x="0" y="-19050"/>
              <a:chExt cx="655885" cy="686225"/>
            </a:xfrm>
          </p:grpSpPr>
          <p:sp>
            <p:nvSpPr>
              <p:cNvPr id="296" name="Google Shape;296;p21"/>
              <p:cNvSpPr/>
              <p:nvPr/>
            </p:nvSpPr>
            <p:spPr>
              <a:xfrm>
                <a:off x="0" y="0"/>
                <a:ext cx="655885" cy="667175"/>
              </a:xfrm>
              <a:custGeom>
                <a:rect b="b" l="l" r="r" t="t"/>
                <a:pathLst>
                  <a:path extrusionOk="0" h="667175" w="655885">
                    <a:moveTo>
                      <a:pt x="210172" y="0"/>
                    </a:moveTo>
                    <a:lnTo>
                      <a:pt x="445713" y="0"/>
                    </a:lnTo>
                    <a:cubicBezTo>
                      <a:pt x="561788" y="0"/>
                      <a:pt x="655885" y="94097"/>
                      <a:pt x="655885" y="210172"/>
                    </a:cubicBezTo>
                    <a:lnTo>
                      <a:pt x="655885" y="457002"/>
                    </a:lnTo>
                    <a:cubicBezTo>
                      <a:pt x="655885" y="573077"/>
                      <a:pt x="561788" y="667175"/>
                      <a:pt x="445713" y="667175"/>
                    </a:cubicBezTo>
                    <a:lnTo>
                      <a:pt x="210172" y="667175"/>
                    </a:lnTo>
                    <a:cubicBezTo>
                      <a:pt x="94097" y="667175"/>
                      <a:pt x="0" y="573077"/>
                      <a:pt x="0" y="457002"/>
                    </a:cubicBezTo>
                    <a:lnTo>
                      <a:pt x="0" y="210172"/>
                    </a:lnTo>
                    <a:cubicBezTo>
                      <a:pt x="0" y="94097"/>
                      <a:pt x="94097" y="0"/>
                      <a:pt x="210172" y="0"/>
                    </a:cubicBezTo>
                    <a:close/>
                  </a:path>
                </a:pathLst>
              </a:custGeom>
              <a:solidFill>
                <a:srgbClr val="91DEF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21"/>
              <p:cNvSpPr txBox="1"/>
              <p:nvPr/>
            </p:nvSpPr>
            <p:spPr>
              <a:xfrm>
                <a:off x="0" y="-19050"/>
                <a:ext cx="655885" cy="686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21"/>
            <p:cNvGrpSpPr/>
            <p:nvPr/>
          </p:nvGrpSpPr>
          <p:grpSpPr>
            <a:xfrm>
              <a:off x="676718" y="691469"/>
              <a:ext cx="360442" cy="360442"/>
              <a:chOff x="0" y="0"/>
              <a:chExt cx="812800" cy="812800"/>
            </a:xfrm>
          </p:grpSpPr>
          <p:sp>
            <p:nvSpPr>
              <p:cNvPr id="299" name="Google Shape;299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1" name="Google Shape;301;p21"/>
          <p:cNvGrpSpPr/>
          <p:nvPr/>
        </p:nvGrpSpPr>
        <p:grpSpPr>
          <a:xfrm>
            <a:off x="13275758" y="2823243"/>
            <a:ext cx="1231071" cy="1288017"/>
            <a:chOff x="0" y="-47675"/>
            <a:chExt cx="1641428" cy="1717357"/>
          </a:xfrm>
        </p:grpSpPr>
        <p:grpSp>
          <p:nvGrpSpPr>
            <p:cNvPr id="302" name="Google Shape;302;p21"/>
            <p:cNvGrpSpPr/>
            <p:nvPr/>
          </p:nvGrpSpPr>
          <p:grpSpPr>
            <a:xfrm>
              <a:off x="0" y="-47675"/>
              <a:ext cx="1641428" cy="1717357"/>
              <a:chOff x="0" y="-19050"/>
              <a:chExt cx="655885" cy="686225"/>
            </a:xfrm>
          </p:grpSpPr>
          <p:sp>
            <p:nvSpPr>
              <p:cNvPr id="303" name="Google Shape;303;p21"/>
              <p:cNvSpPr/>
              <p:nvPr/>
            </p:nvSpPr>
            <p:spPr>
              <a:xfrm>
                <a:off x="0" y="0"/>
                <a:ext cx="655885" cy="667175"/>
              </a:xfrm>
              <a:custGeom>
                <a:rect b="b" l="l" r="r" t="t"/>
                <a:pathLst>
                  <a:path extrusionOk="0" h="667175" w="655885">
                    <a:moveTo>
                      <a:pt x="210172" y="0"/>
                    </a:moveTo>
                    <a:lnTo>
                      <a:pt x="445713" y="0"/>
                    </a:lnTo>
                    <a:cubicBezTo>
                      <a:pt x="561788" y="0"/>
                      <a:pt x="655885" y="94097"/>
                      <a:pt x="655885" y="210172"/>
                    </a:cubicBezTo>
                    <a:lnTo>
                      <a:pt x="655885" y="457002"/>
                    </a:lnTo>
                    <a:cubicBezTo>
                      <a:pt x="655885" y="573077"/>
                      <a:pt x="561788" y="667175"/>
                      <a:pt x="445713" y="667175"/>
                    </a:cubicBezTo>
                    <a:lnTo>
                      <a:pt x="210172" y="667175"/>
                    </a:lnTo>
                    <a:cubicBezTo>
                      <a:pt x="94097" y="667175"/>
                      <a:pt x="0" y="573077"/>
                      <a:pt x="0" y="457002"/>
                    </a:cubicBezTo>
                    <a:lnTo>
                      <a:pt x="0" y="210172"/>
                    </a:lnTo>
                    <a:cubicBezTo>
                      <a:pt x="0" y="94097"/>
                      <a:pt x="94097" y="0"/>
                      <a:pt x="210172" y="0"/>
                    </a:cubicBezTo>
                    <a:close/>
                  </a:path>
                </a:pathLst>
              </a:custGeom>
              <a:solidFill>
                <a:srgbClr val="91DEF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1"/>
              <p:cNvSpPr txBox="1"/>
              <p:nvPr/>
            </p:nvSpPr>
            <p:spPr>
              <a:xfrm>
                <a:off x="0" y="-19050"/>
                <a:ext cx="655885" cy="686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21"/>
            <p:cNvGrpSpPr/>
            <p:nvPr/>
          </p:nvGrpSpPr>
          <p:grpSpPr>
            <a:xfrm>
              <a:off x="286424" y="317033"/>
              <a:ext cx="345205" cy="345205"/>
              <a:chOff x="0" y="0"/>
              <a:chExt cx="812800" cy="812800"/>
            </a:xfrm>
          </p:grpSpPr>
          <p:sp>
            <p:nvSpPr>
              <p:cNvPr id="306" name="Google Shape;306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21"/>
            <p:cNvGrpSpPr/>
            <p:nvPr/>
          </p:nvGrpSpPr>
          <p:grpSpPr>
            <a:xfrm>
              <a:off x="286424" y="1007443"/>
              <a:ext cx="345205" cy="345205"/>
              <a:chOff x="0" y="0"/>
              <a:chExt cx="812800" cy="812800"/>
            </a:xfrm>
          </p:grpSpPr>
          <p:sp>
            <p:nvSpPr>
              <p:cNvPr id="309" name="Google Shape;309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21"/>
            <p:cNvGrpSpPr/>
            <p:nvPr/>
          </p:nvGrpSpPr>
          <p:grpSpPr>
            <a:xfrm>
              <a:off x="1009799" y="317033"/>
              <a:ext cx="345205" cy="345205"/>
              <a:chOff x="0" y="0"/>
              <a:chExt cx="812800" cy="812800"/>
            </a:xfrm>
          </p:grpSpPr>
          <p:sp>
            <p:nvSpPr>
              <p:cNvPr id="312" name="Google Shape;312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1"/>
            <p:cNvGrpSpPr/>
            <p:nvPr/>
          </p:nvGrpSpPr>
          <p:grpSpPr>
            <a:xfrm>
              <a:off x="1009799" y="1007443"/>
              <a:ext cx="345205" cy="345205"/>
              <a:chOff x="0" y="0"/>
              <a:chExt cx="812800" cy="812800"/>
            </a:xfrm>
          </p:grpSpPr>
          <p:sp>
            <p:nvSpPr>
              <p:cNvPr id="315" name="Google Shape;315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7" name="Google Shape;317;p21"/>
          <p:cNvGrpSpPr/>
          <p:nvPr/>
        </p:nvGrpSpPr>
        <p:grpSpPr>
          <a:xfrm>
            <a:off x="13275758" y="6032895"/>
            <a:ext cx="1231071" cy="1288017"/>
            <a:chOff x="0" y="-47675"/>
            <a:chExt cx="1641428" cy="1717357"/>
          </a:xfrm>
        </p:grpSpPr>
        <p:grpSp>
          <p:nvGrpSpPr>
            <p:cNvPr id="318" name="Google Shape;318;p21"/>
            <p:cNvGrpSpPr/>
            <p:nvPr/>
          </p:nvGrpSpPr>
          <p:grpSpPr>
            <a:xfrm>
              <a:off x="0" y="-47675"/>
              <a:ext cx="1641428" cy="1717357"/>
              <a:chOff x="0" y="-19050"/>
              <a:chExt cx="655885" cy="686225"/>
            </a:xfrm>
          </p:grpSpPr>
          <p:sp>
            <p:nvSpPr>
              <p:cNvPr id="319" name="Google Shape;319;p21"/>
              <p:cNvSpPr/>
              <p:nvPr/>
            </p:nvSpPr>
            <p:spPr>
              <a:xfrm>
                <a:off x="0" y="0"/>
                <a:ext cx="655885" cy="667175"/>
              </a:xfrm>
              <a:custGeom>
                <a:rect b="b" l="l" r="r" t="t"/>
                <a:pathLst>
                  <a:path extrusionOk="0" h="667175" w="655885">
                    <a:moveTo>
                      <a:pt x="210172" y="0"/>
                    </a:moveTo>
                    <a:lnTo>
                      <a:pt x="445713" y="0"/>
                    </a:lnTo>
                    <a:cubicBezTo>
                      <a:pt x="561788" y="0"/>
                      <a:pt x="655885" y="94097"/>
                      <a:pt x="655885" y="210172"/>
                    </a:cubicBezTo>
                    <a:lnTo>
                      <a:pt x="655885" y="457002"/>
                    </a:lnTo>
                    <a:cubicBezTo>
                      <a:pt x="655885" y="573077"/>
                      <a:pt x="561788" y="667175"/>
                      <a:pt x="445713" y="667175"/>
                    </a:cubicBezTo>
                    <a:lnTo>
                      <a:pt x="210172" y="667175"/>
                    </a:lnTo>
                    <a:cubicBezTo>
                      <a:pt x="94097" y="667175"/>
                      <a:pt x="0" y="573077"/>
                      <a:pt x="0" y="457002"/>
                    </a:cubicBezTo>
                    <a:lnTo>
                      <a:pt x="0" y="210172"/>
                    </a:lnTo>
                    <a:cubicBezTo>
                      <a:pt x="0" y="94097"/>
                      <a:pt x="94097" y="0"/>
                      <a:pt x="210172" y="0"/>
                    </a:cubicBezTo>
                    <a:close/>
                  </a:path>
                </a:pathLst>
              </a:custGeom>
              <a:solidFill>
                <a:srgbClr val="91DEF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1"/>
              <p:cNvSpPr txBox="1"/>
              <p:nvPr/>
            </p:nvSpPr>
            <p:spPr>
              <a:xfrm>
                <a:off x="0" y="-19050"/>
                <a:ext cx="655885" cy="686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1"/>
            <p:cNvGrpSpPr/>
            <p:nvPr/>
          </p:nvGrpSpPr>
          <p:grpSpPr>
            <a:xfrm>
              <a:off x="286424" y="255745"/>
              <a:ext cx="345205" cy="345205"/>
              <a:chOff x="0" y="0"/>
              <a:chExt cx="812800" cy="812800"/>
            </a:xfrm>
          </p:grpSpPr>
          <p:sp>
            <p:nvSpPr>
              <p:cNvPr id="322" name="Google Shape;322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" name="Google Shape;324;p21"/>
            <p:cNvGrpSpPr/>
            <p:nvPr/>
          </p:nvGrpSpPr>
          <p:grpSpPr>
            <a:xfrm>
              <a:off x="286424" y="1068731"/>
              <a:ext cx="345205" cy="345205"/>
              <a:chOff x="0" y="0"/>
              <a:chExt cx="812800" cy="812800"/>
            </a:xfrm>
          </p:grpSpPr>
          <p:sp>
            <p:nvSpPr>
              <p:cNvPr id="325" name="Google Shape;325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21"/>
            <p:cNvGrpSpPr/>
            <p:nvPr/>
          </p:nvGrpSpPr>
          <p:grpSpPr>
            <a:xfrm>
              <a:off x="286424" y="662238"/>
              <a:ext cx="345205" cy="345205"/>
              <a:chOff x="0" y="0"/>
              <a:chExt cx="812800" cy="812800"/>
            </a:xfrm>
          </p:grpSpPr>
          <p:sp>
            <p:nvSpPr>
              <p:cNvPr id="328" name="Google Shape;328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" name="Google Shape;330;p21"/>
            <p:cNvGrpSpPr/>
            <p:nvPr/>
          </p:nvGrpSpPr>
          <p:grpSpPr>
            <a:xfrm>
              <a:off x="1009799" y="255745"/>
              <a:ext cx="345205" cy="345205"/>
              <a:chOff x="0" y="0"/>
              <a:chExt cx="812800" cy="812800"/>
            </a:xfrm>
          </p:grpSpPr>
          <p:sp>
            <p:nvSpPr>
              <p:cNvPr id="331" name="Google Shape;331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Google Shape;333;p21"/>
            <p:cNvGrpSpPr/>
            <p:nvPr/>
          </p:nvGrpSpPr>
          <p:grpSpPr>
            <a:xfrm>
              <a:off x="1009799" y="1068731"/>
              <a:ext cx="345205" cy="345205"/>
              <a:chOff x="0" y="0"/>
              <a:chExt cx="812800" cy="812800"/>
            </a:xfrm>
          </p:grpSpPr>
          <p:sp>
            <p:nvSpPr>
              <p:cNvPr id="334" name="Google Shape;334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21"/>
            <p:cNvGrpSpPr/>
            <p:nvPr/>
          </p:nvGrpSpPr>
          <p:grpSpPr>
            <a:xfrm>
              <a:off x="1009799" y="662238"/>
              <a:ext cx="345205" cy="345205"/>
              <a:chOff x="0" y="0"/>
              <a:chExt cx="812800" cy="812800"/>
            </a:xfrm>
          </p:grpSpPr>
          <p:sp>
            <p:nvSpPr>
              <p:cNvPr id="337" name="Google Shape;337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9" name="Google Shape;339;p21"/>
          <p:cNvGrpSpPr/>
          <p:nvPr/>
        </p:nvGrpSpPr>
        <p:grpSpPr>
          <a:xfrm>
            <a:off x="8891668" y="4414949"/>
            <a:ext cx="1285409" cy="1344868"/>
            <a:chOff x="0" y="-49779"/>
            <a:chExt cx="1713879" cy="1793158"/>
          </a:xfrm>
        </p:grpSpPr>
        <p:grpSp>
          <p:nvGrpSpPr>
            <p:cNvPr id="340" name="Google Shape;340;p21"/>
            <p:cNvGrpSpPr/>
            <p:nvPr/>
          </p:nvGrpSpPr>
          <p:grpSpPr>
            <a:xfrm>
              <a:off x="0" y="-49779"/>
              <a:ext cx="1713879" cy="1793158"/>
              <a:chOff x="0" y="-19050"/>
              <a:chExt cx="655885" cy="686225"/>
            </a:xfrm>
          </p:grpSpPr>
          <p:sp>
            <p:nvSpPr>
              <p:cNvPr id="341" name="Google Shape;341;p21"/>
              <p:cNvSpPr/>
              <p:nvPr/>
            </p:nvSpPr>
            <p:spPr>
              <a:xfrm>
                <a:off x="0" y="0"/>
                <a:ext cx="655885" cy="667175"/>
              </a:xfrm>
              <a:custGeom>
                <a:rect b="b" l="l" r="r" t="t"/>
                <a:pathLst>
                  <a:path extrusionOk="0" h="667175" w="655885">
                    <a:moveTo>
                      <a:pt x="210172" y="0"/>
                    </a:moveTo>
                    <a:lnTo>
                      <a:pt x="445713" y="0"/>
                    </a:lnTo>
                    <a:cubicBezTo>
                      <a:pt x="561788" y="0"/>
                      <a:pt x="655885" y="94097"/>
                      <a:pt x="655885" y="210172"/>
                    </a:cubicBezTo>
                    <a:lnTo>
                      <a:pt x="655885" y="457002"/>
                    </a:lnTo>
                    <a:cubicBezTo>
                      <a:pt x="655885" y="573077"/>
                      <a:pt x="561788" y="667175"/>
                      <a:pt x="445713" y="667175"/>
                    </a:cubicBezTo>
                    <a:lnTo>
                      <a:pt x="210172" y="667175"/>
                    </a:lnTo>
                    <a:cubicBezTo>
                      <a:pt x="94097" y="667175"/>
                      <a:pt x="0" y="573077"/>
                      <a:pt x="0" y="457002"/>
                    </a:cubicBezTo>
                    <a:lnTo>
                      <a:pt x="0" y="210172"/>
                    </a:lnTo>
                    <a:cubicBezTo>
                      <a:pt x="0" y="94097"/>
                      <a:pt x="94097" y="0"/>
                      <a:pt x="210172" y="0"/>
                    </a:cubicBezTo>
                    <a:close/>
                  </a:path>
                </a:pathLst>
              </a:custGeom>
              <a:solidFill>
                <a:srgbClr val="91DEF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1"/>
              <p:cNvSpPr txBox="1"/>
              <p:nvPr/>
            </p:nvSpPr>
            <p:spPr>
              <a:xfrm>
                <a:off x="0" y="-19050"/>
                <a:ext cx="655885" cy="686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21"/>
            <p:cNvGrpSpPr/>
            <p:nvPr/>
          </p:nvGrpSpPr>
          <p:grpSpPr>
            <a:xfrm>
              <a:off x="352145" y="1017799"/>
              <a:ext cx="360442" cy="360442"/>
              <a:chOff x="0" y="0"/>
              <a:chExt cx="812800" cy="812800"/>
            </a:xfrm>
          </p:grpSpPr>
          <p:sp>
            <p:nvSpPr>
              <p:cNvPr id="344" name="Google Shape;344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21"/>
            <p:cNvGrpSpPr/>
            <p:nvPr/>
          </p:nvGrpSpPr>
          <p:grpSpPr>
            <a:xfrm>
              <a:off x="1001291" y="365138"/>
              <a:ext cx="360442" cy="360442"/>
              <a:chOff x="0" y="0"/>
              <a:chExt cx="812800" cy="812800"/>
            </a:xfrm>
          </p:grpSpPr>
          <p:sp>
            <p:nvSpPr>
              <p:cNvPr id="347" name="Google Shape;347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9" name="Google Shape;349;p21"/>
          <p:cNvGrpSpPr/>
          <p:nvPr/>
        </p:nvGrpSpPr>
        <p:grpSpPr>
          <a:xfrm>
            <a:off x="8891668" y="6003680"/>
            <a:ext cx="1285409" cy="1344868"/>
            <a:chOff x="0" y="-49779"/>
            <a:chExt cx="1713879" cy="1793158"/>
          </a:xfrm>
        </p:grpSpPr>
        <p:grpSp>
          <p:nvGrpSpPr>
            <p:cNvPr id="350" name="Google Shape;350;p21"/>
            <p:cNvGrpSpPr/>
            <p:nvPr/>
          </p:nvGrpSpPr>
          <p:grpSpPr>
            <a:xfrm>
              <a:off x="0" y="-49779"/>
              <a:ext cx="1713879" cy="1793158"/>
              <a:chOff x="0" y="-19050"/>
              <a:chExt cx="655885" cy="686225"/>
            </a:xfrm>
          </p:grpSpPr>
          <p:sp>
            <p:nvSpPr>
              <p:cNvPr id="351" name="Google Shape;351;p21"/>
              <p:cNvSpPr/>
              <p:nvPr/>
            </p:nvSpPr>
            <p:spPr>
              <a:xfrm>
                <a:off x="0" y="0"/>
                <a:ext cx="655885" cy="667175"/>
              </a:xfrm>
              <a:custGeom>
                <a:rect b="b" l="l" r="r" t="t"/>
                <a:pathLst>
                  <a:path extrusionOk="0" h="667175" w="655885">
                    <a:moveTo>
                      <a:pt x="210172" y="0"/>
                    </a:moveTo>
                    <a:lnTo>
                      <a:pt x="445713" y="0"/>
                    </a:lnTo>
                    <a:cubicBezTo>
                      <a:pt x="561788" y="0"/>
                      <a:pt x="655885" y="94097"/>
                      <a:pt x="655885" y="210172"/>
                    </a:cubicBezTo>
                    <a:lnTo>
                      <a:pt x="655885" y="457002"/>
                    </a:lnTo>
                    <a:cubicBezTo>
                      <a:pt x="655885" y="573077"/>
                      <a:pt x="561788" y="667175"/>
                      <a:pt x="445713" y="667175"/>
                    </a:cubicBezTo>
                    <a:lnTo>
                      <a:pt x="210172" y="667175"/>
                    </a:lnTo>
                    <a:cubicBezTo>
                      <a:pt x="94097" y="667175"/>
                      <a:pt x="0" y="573077"/>
                      <a:pt x="0" y="457002"/>
                    </a:cubicBezTo>
                    <a:lnTo>
                      <a:pt x="0" y="210172"/>
                    </a:lnTo>
                    <a:cubicBezTo>
                      <a:pt x="0" y="94097"/>
                      <a:pt x="94097" y="0"/>
                      <a:pt x="210172" y="0"/>
                    </a:cubicBezTo>
                    <a:close/>
                  </a:path>
                </a:pathLst>
              </a:custGeom>
              <a:solidFill>
                <a:srgbClr val="91DEF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1"/>
              <p:cNvSpPr txBox="1"/>
              <p:nvPr/>
            </p:nvSpPr>
            <p:spPr>
              <a:xfrm>
                <a:off x="0" y="-19050"/>
                <a:ext cx="655885" cy="686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21"/>
            <p:cNvGrpSpPr/>
            <p:nvPr/>
          </p:nvGrpSpPr>
          <p:grpSpPr>
            <a:xfrm>
              <a:off x="686704" y="701986"/>
              <a:ext cx="360442" cy="360442"/>
              <a:chOff x="0" y="0"/>
              <a:chExt cx="812800" cy="812800"/>
            </a:xfrm>
          </p:grpSpPr>
          <p:sp>
            <p:nvSpPr>
              <p:cNvPr id="354" name="Google Shape;354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" name="Google Shape;356;p21"/>
            <p:cNvGrpSpPr/>
            <p:nvPr/>
          </p:nvGrpSpPr>
          <p:grpSpPr>
            <a:xfrm>
              <a:off x="279969" y="1075928"/>
              <a:ext cx="360442" cy="360442"/>
              <a:chOff x="0" y="0"/>
              <a:chExt cx="812800" cy="812800"/>
            </a:xfrm>
          </p:grpSpPr>
          <p:sp>
            <p:nvSpPr>
              <p:cNvPr id="357" name="Google Shape;357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" name="Google Shape;359;p21"/>
            <p:cNvGrpSpPr/>
            <p:nvPr/>
          </p:nvGrpSpPr>
          <p:grpSpPr>
            <a:xfrm>
              <a:off x="1073467" y="307009"/>
              <a:ext cx="360442" cy="360442"/>
              <a:chOff x="0" y="0"/>
              <a:chExt cx="812800" cy="812800"/>
            </a:xfrm>
          </p:grpSpPr>
          <p:sp>
            <p:nvSpPr>
              <p:cNvPr id="360" name="Google Shape;360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2" name="Google Shape;362;p21"/>
          <p:cNvGrpSpPr/>
          <p:nvPr/>
        </p:nvGrpSpPr>
        <p:grpSpPr>
          <a:xfrm>
            <a:off x="13245099" y="4444164"/>
            <a:ext cx="1231071" cy="1288017"/>
            <a:chOff x="0" y="-47675"/>
            <a:chExt cx="1641428" cy="1717357"/>
          </a:xfrm>
        </p:grpSpPr>
        <p:grpSp>
          <p:nvGrpSpPr>
            <p:cNvPr id="363" name="Google Shape;363;p21"/>
            <p:cNvGrpSpPr/>
            <p:nvPr/>
          </p:nvGrpSpPr>
          <p:grpSpPr>
            <a:xfrm>
              <a:off x="0" y="-47675"/>
              <a:ext cx="1641428" cy="1717357"/>
              <a:chOff x="0" y="-19050"/>
              <a:chExt cx="655885" cy="686225"/>
            </a:xfrm>
          </p:grpSpPr>
          <p:sp>
            <p:nvSpPr>
              <p:cNvPr id="364" name="Google Shape;364;p21"/>
              <p:cNvSpPr/>
              <p:nvPr/>
            </p:nvSpPr>
            <p:spPr>
              <a:xfrm>
                <a:off x="0" y="0"/>
                <a:ext cx="655885" cy="667175"/>
              </a:xfrm>
              <a:custGeom>
                <a:rect b="b" l="l" r="r" t="t"/>
                <a:pathLst>
                  <a:path extrusionOk="0" h="667175" w="655885">
                    <a:moveTo>
                      <a:pt x="210172" y="0"/>
                    </a:moveTo>
                    <a:lnTo>
                      <a:pt x="445713" y="0"/>
                    </a:lnTo>
                    <a:cubicBezTo>
                      <a:pt x="561788" y="0"/>
                      <a:pt x="655885" y="94097"/>
                      <a:pt x="655885" y="210172"/>
                    </a:cubicBezTo>
                    <a:lnTo>
                      <a:pt x="655885" y="457002"/>
                    </a:lnTo>
                    <a:cubicBezTo>
                      <a:pt x="655885" y="573077"/>
                      <a:pt x="561788" y="667175"/>
                      <a:pt x="445713" y="667175"/>
                    </a:cubicBezTo>
                    <a:lnTo>
                      <a:pt x="210172" y="667175"/>
                    </a:lnTo>
                    <a:cubicBezTo>
                      <a:pt x="94097" y="667175"/>
                      <a:pt x="0" y="573077"/>
                      <a:pt x="0" y="457002"/>
                    </a:cubicBezTo>
                    <a:lnTo>
                      <a:pt x="0" y="210172"/>
                    </a:lnTo>
                    <a:cubicBezTo>
                      <a:pt x="0" y="94097"/>
                      <a:pt x="94097" y="0"/>
                      <a:pt x="210172" y="0"/>
                    </a:cubicBezTo>
                    <a:close/>
                  </a:path>
                </a:pathLst>
              </a:custGeom>
              <a:solidFill>
                <a:srgbClr val="91DEF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1"/>
              <p:cNvSpPr txBox="1"/>
              <p:nvPr/>
            </p:nvSpPr>
            <p:spPr>
              <a:xfrm>
                <a:off x="0" y="-19050"/>
                <a:ext cx="655885" cy="686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1"/>
            <p:cNvGrpSpPr/>
            <p:nvPr/>
          </p:nvGrpSpPr>
          <p:grpSpPr>
            <a:xfrm>
              <a:off x="286424" y="317033"/>
              <a:ext cx="345205" cy="345205"/>
              <a:chOff x="0" y="0"/>
              <a:chExt cx="812800" cy="812800"/>
            </a:xfrm>
          </p:grpSpPr>
          <p:sp>
            <p:nvSpPr>
              <p:cNvPr id="367" name="Google Shape;367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1"/>
            <p:cNvGrpSpPr/>
            <p:nvPr/>
          </p:nvGrpSpPr>
          <p:grpSpPr>
            <a:xfrm>
              <a:off x="286424" y="1007443"/>
              <a:ext cx="345205" cy="345205"/>
              <a:chOff x="0" y="0"/>
              <a:chExt cx="812800" cy="812800"/>
            </a:xfrm>
          </p:grpSpPr>
          <p:sp>
            <p:nvSpPr>
              <p:cNvPr id="370" name="Google Shape;370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1"/>
            <p:cNvGrpSpPr/>
            <p:nvPr/>
          </p:nvGrpSpPr>
          <p:grpSpPr>
            <a:xfrm>
              <a:off x="1009799" y="317033"/>
              <a:ext cx="345205" cy="345205"/>
              <a:chOff x="0" y="0"/>
              <a:chExt cx="812800" cy="812800"/>
            </a:xfrm>
          </p:grpSpPr>
          <p:sp>
            <p:nvSpPr>
              <p:cNvPr id="373" name="Google Shape;373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1"/>
            <p:cNvGrpSpPr/>
            <p:nvPr/>
          </p:nvGrpSpPr>
          <p:grpSpPr>
            <a:xfrm>
              <a:off x="1009799" y="1007443"/>
              <a:ext cx="345205" cy="345205"/>
              <a:chOff x="0" y="0"/>
              <a:chExt cx="812800" cy="812800"/>
            </a:xfrm>
          </p:grpSpPr>
          <p:sp>
            <p:nvSpPr>
              <p:cNvPr id="376" name="Google Shape;376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1"/>
            <p:cNvGrpSpPr/>
            <p:nvPr/>
          </p:nvGrpSpPr>
          <p:grpSpPr>
            <a:xfrm>
              <a:off x="657675" y="645942"/>
              <a:ext cx="345205" cy="345205"/>
              <a:chOff x="0" y="0"/>
              <a:chExt cx="812800" cy="812800"/>
            </a:xfrm>
          </p:grpSpPr>
          <p:sp>
            <p:nvSpPr>
              <p:cNvPr id="379" name="Google Shape;379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1" name="Google Shape;381;p21"/>
          <p:cNvSpPr/>
          <p:nvPr/>
        </p:nvSpPr>
        <p:spPr>
          <a:xfrm>
            <a:off x="-462542" y="403781"/>
            <a:ext cx="2643886" cy="1249837"/>
          </a:xfrm>
          <a:custGeom>
            <a:rect b="b" l="l" r="r" t="t"/>
            <a:pathLst>
              <a:path extrusionOk="0" h="1249837" w="2643886">
                <a:moveTo>
                  <a:pt x="0" y="0"/>
                </a:moveTo>
                <a:lnTo>
                  <a:pt x="2643886" y="0"/>
                </a:lnTo>
                <a:lnTo>
                  <a:pt x="2643886" y="1249838"/>
                </a:lnTo>
                <a:lnTo>
                  <a:pt x="0" y="1249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/>
          <p:nvPr/>
        </p:nvSpPr>
        <p:spPr>
          <a:xfrm rot="8539635">
            <a:off x="16494093" y="9027493"/>
            <a:ext cx="2337133" cy="1104826"/>
          </a:xfrm>
          <a:custGeom>
            <a:rect b="b" l="l" r="r" t="t"/>
            <a:pathLst>
              <a:path extrusionOk="0" h="1104826" w="2337133">
                <a:moveTo>
                  <a:pt x="0" y="0"/>
                </a:moveTo>
                <a:lnTo>
                  <a:pt x="2337133" y="0"/>
                </a:lnTo>
                <a:lnTo>
                  <a:pt x="2337133" y="1104826"/>
                </a:lnTo>
                <a:lnTo>
                  <a:pt x="0" y="1104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1"/>
          <p:cNvSpPr/>
          <p:nvPr/>
        </p:nvSpPr>
        <p:spPr>
          <a:xfrm rot="-6203883">
            <a:off x="15735302" y="204077"/>
            <a:ext cx="3657600" cy="1649245"/>
          </a:xfrm>
          <a:custGeom>
            <a:rect b="b" l="l" r="r" t="t"/>
            <a:pathLst>
              <a:path extrusionOk="0" h="1649245" w="3657600">
                <a:moveTo>
                  <a:pt x="0" y="0"/>
                </a:moveTo>
                <a:lnTo>
                  <a:pt x="3657600" y="0"/>
                </a:lnTo>
                <a:lnTo>
                  <a:pt x="3657600" y="1649246"/>
                </a:lnTo>
                <a:lnTo>
                  <a:pt x="0" y="1649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1"/>
          <p:cNvSpPr txBox="1"/>
          <p:nvPr/>
        </p:nvSpPr>
        <p:spPr>
          <a:xfrm>
            <a:off x="3802662" y="1038225"/>
            <a:ext cx="10682677" cy="135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Roll a Participle</a:t>
            </a:r>
            <a:endParaRPr/>
          </a:p>
        </p:txBody>
      </p:sp>
      <p:sp>
        <p:nvSpPr>
          <p:cNvPr id="385" name="Google Shape;385;p21"/>
          <p:cNvSpPr txBox="1"/>
          <p:nvPr/>
        </p:nvSpPr>
        <p:spPr>
          <a:xfrm>
            <a:off x="2496681" y="3565586"/>
            <a:ext cx="4642386" cy="2964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Roll a number from an online dice roller. Add "-ing" (present participle)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or "-ed" (past participle) to a noun below and use it in a sentence.</a:t>
            </a:r>
            <a:endParaRPr/>
          </a:p>
        </p:txBody>
      </p:sp>
      <p:sp>
        <p:nvSpPr>
          <p:cNvPr id="386" name="Google Shape;386;p21"/>
          <p:cNvSpPr txBox="1"/>
          <p:nvPr/>
        </p:nvSpPr>
        <p:spPr>
          <a:xfrm>
            <a:off x="3517681" y="8262949"/>
            <a:ext cx="12820482" cy="11282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An </a:t>
            </a:r>
            <a:r>
              <a:rPr lang="en-US" sz="4000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exciting </a:t>
            </a:r>
            <a:r>
              <a:rPr lang="en-US" sz="4000" u="sng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vacation</a:t>
            </a:r>
            <a:r>
              <a:rPr lang="en-US" sz="4000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is waiting for me after this academic year.</a:t>
            </a:r>
            <a:endParaRPr/>
          </a:p>
        </p:txBody>
      </p:sp>
      <p:sp>
        <p:nvSpPr>
          <p:cNvPr id="387" name="Google Shape;387;p21"/>
          <p:cNvSpPr txBox="1"/>
          <p:nvPr/>
        </p:nvSpPr>
        <p:spPr>
          <a:xfrm>
            <a:off x="2181344" y="8362345"/>
            <a:ext cx="1891518" cy="483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 Example:</a:t>
            </a:r>
            <a:endParaRPr/>
          </a:p>
        </p:txBody>
      </p:sp>
      <p:sp>
        <p:nvSpPr>
          <p:cNvPr id="388" name="Google Shape;388;p21"/>
          <p:cNvSpPr txBox="1"/>
          <p:nvPr/>
        </p:nvSpPr>
        <p:spPr>
          <a:xfrm>
            <a:off x="10512625" y="3296800"/>
            <a:ext cx="1163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cake</a:t>
            </a:r>
            <a:endParaRPr/>
          </a:p>
        </p:txBody>
      </p:sp>
      <p:sp>
        <p:nvSpPr>
          <p:cNvPr id="389" name="Google Shape;389;p21"/>
          <p:cNvSpPr txBox="1"/>
          <p:nvPr/>
        </p:nvSpPr>
        <p:spPr>
          <a:xfrm>
            <a:off x="10512625" y="4806875"/>
            <a:ext cx="206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vacation</a:t>
            </a:r>
            <a:endParaRPr/>
          </a:p>
        </p:txBody>
      </p:sp>
      <p:sp>
        <p:nvSpPr>
          <p:cNvPr id="390" name="Google Shape;390;p21"/>
          <p:cNvSpPr txBox="1"/>
          <p:nvPr/>
        </p:nvSpPr>
        <p:spPr>
          <a:xfrm>
            <a:off x="10512625" y="6395625"/>
            <a:ext cx="1779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parents</a:t>
            </a:r>
            <a:endParaRPr/>
          </a:p>
        </p:txBody>
      </p:sp>
      <p:sp>
        <p:nvSpPr>
          <p:cNvPr id="391" name="Google Shape;391;p21"/>
          <p:cNvSpPr txBox="1"/>
          <p:nvPr/>
        </p:nvSpPr>
        <p:spPr>
          <a:xfrm>
            <a:off x="15067524" y="3336125"/>
            <a:ext cx="1606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flower</a:t>
            </a:r>
            <a:endParaRPr/>
          </a:p>
        </p:txBody>
      </p:sp>
      <p:sp>
        <p:nvSpPr>
          <p:cNvPr id="392" name="Google Shape;392;p21"/>
          <p:cNvSpPr txBox="1"/>
          <p:nvPr/>
        </p:nvSpPr>
        <p:spPr>
          <a:xfrm>
            <a:off x="15067525" y="4846200"/>
            <a:ext cx="154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school</a:t>
            </a:r>
            <a:endParaRPr/>
          </a:p>
        </p:txBody>
      </p:sp>
      <p:sp>
        <p:nvSpPr>
          <p:cNvPr id="393" name="Google Shape;393;p21"/>
          <p:cNvSpPr txBox="1"/>
          <p:nvPr/>
        </p:nvSpPr>
        <p:spPr>
          <a:xfrm>
            <a:off x="15067524" y="6434950"/>
            <a:ext cx="154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house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"/>
          <p:cNvSpPr/>
          <p:nvPr/>
        </p:nvSpPr>
        <p:spPr>
          <a:xfrm>
            <a:off x="746584" y="1009335"/>
            <a:ext cx="7315200" cy="2473868"/>
          </a:xfrm>
          <a:custGeom>
            <a:rect b="b" l="l" r="r" t="t"/>
            <a:pathLst>
              <a:path extrusionOk="0" h="2473868" w="7315200">
                <a:moveTo>
                  <a:pt x="0" y="0"/>
                </a:moveTo>
                <a:lnTo>
                  <a:pt x="7315200" y="0"/>
                </a:lnTo>
                <a:lnTo>
                  <a:pt x="7315200" y="2473868"/>
                </a:lnTo>
                <a:lnTo>
                  <a:pt x="0" y="2473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2"/>
          <p:cNvSpPr/>
          <p:nvPr/>
        </p:nvSpPr>
        <p:spPr>
          <a:xfrm rot="6988682">
            <a:off x="10868717" y="3127127"/>
            <a:ext cx="1310309" cy="1683809"/>
          </a:xfrm>
          <a:custGeom>
            <a:rect b="b" l="l" r="r" t="t"/>
            <a:pathLst>
              <a:path extrusionOk="0" h="1683809" w="1310309">
                <a:moveTo>
                  <a:pt x="0" y="0"/>
                </a:moveTo>
                <a:lnTo>
                  <a:pt x="1310310" y="0"/>
                </a:lnTo>
                <a:lnTo>
                  <a:pt x="1310310" y="1683809"/>
                </a:lnTo>
                <a:lnTo>
                  <a:pt x="0" y="1683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2"/>
          <p:cNvSpPr/>
          <p:nvPr/>
        </p:nvSpPr>
        <p:spPr>
          <a:xfrm rot="-4287367">
            <a:off x="16602490" y="307297"/>
            <a:ext cx="1978114" cy="805632"/>
          </a:xfrm>
          <a:custGeom>
            <a:rect b="b" l="l" r="r" t="t"/>
            <a:pathLst>
              <a:path extrusionOk="0" h="805632" w="1978114">
                <a:moveTo>
                  <a:pt x="0" y="0"/>
                </a:moveTo>
                <a:lnTo>
                  <a:pt x="1978115" y="0"/>
                </a:lnTo>
                <a:lnTo>
                  <a:pt x="1978115" y="805632"/>
                </a:lnTo>
                <a:lnTo>
                  <a:pt x="0" y="80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"/>
          <p:cNvSpPr/>
          <p:nvPr/>
        </p:nvSpPr>
        <p:spPr>
          <a:xfrm rot="-4287367">
            <a:off x="-656810" y="9191843"/>
            <a:ext cx="1978114" cy="805632"/>
          </a:xfrm>
          <a:custGeom>
            <a:rect b="b" l="l" r="r" t="t"/>
            <a:pathLst>
              <a:path extrusionOk="0" h="805632" w="1978114">
                <a:moveTo>
                  <a:pt x="0" y="0"/>
                </a:moveTo>
                <a:lnTo>
                  <a:pt x="1978115" y="0"/>
                </a:lnTo>
                <a:lnTo>
                  <a:pt x="1978115" y="805632"/>
                </a:lnTo>
                <a:lnTo>
                  <a:pt x="0" y="80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2"/>
          <p:cNvSpPr/>
          <p:nvPr/>
        </p:nvSpPr>
        <p:spPr>
          <a:xfrm>
            <a:off x="15189072" y="8919371"/>
            <a:ext cx="3561470" cy="1126720"/>
          </a:xfrm>
          <a:custGeom>
            <a:rect b="b" l="l" r="r" t="t"/>
            <a:pathLst>
              <a:path extrusionOk="0" h="1126720" w="3561470">
                <a:moveTo>
                  <a:pt x="0" y="0"/>
                </a:moveTo>
                <a:lnTo>
                  <a:pt x="3561470" y="0"/>
                </a:lnTo>
                <a:lnTo>
                  <a:pt x="3561470" y="1126719"/>
                </a:lnTo>
                <a:lnTo>
                  <a:pt x="0" y="1126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1028700" y="4968931"/>
            <a:ext cx="11231223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To learn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is essential for personal growth.</a:t>
            </a:r>
            <a:endParaRPr/>
          </a:p>
        </p:txBody>
      </p:sp>
      <p:sp>
        <p:nvSpPr>
          <p:cNvPr id="404" name="Google Shape;404;p22"/>
          <p:cNvSpPr txBox="1"/>
          <p:nvPr/>
        </p:nvSpPr>
        <p:spPr>
          <a:xfrm>
            <a:off x="1846774" y="1572852"/>
            <a:ext cx="5476684" cy="135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Infinitives</a:t>
            </a:r>
            <a:endParaRPr/>
          </a:p>
        </p:txBody>
      </p:sp>
      <p:sp>
        <p:nvSpPr>
          <p:cNvPr id="405" name="Google Shape;405;p22"/>
          <p:cNvSpPr txBox="1"/>
          <p:nvPr/>
        </p:nvSpPr>
        <p:spPr>
          <a:xfrm>
            <a:off x="9637036" y="1342788"/>
            <a:ext cx="454741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are verbals that are formed using the base form of a verb with the word "to" before it.</a:t>
            </a:r>
            <a:endParaRPr/>
          </a:p>
        </p:txBody>
      </p:sp>
      <p:sp>
        <p:nvSpPr>
          <p:cNvPr id="406" name="Google Shape;406;p22"/>
          <p:cNvSpPr txBox="1"/>
          <p:nvPr/>
        </p:nvSpPr>
        <p:spPr>
          <a:xfrm>
            <a:off x="1028700" y="6466260"/>
            <a:ext cx="11736685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I have a book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to read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during my vacation.</a:t>
            </a:r>
            <a:endParaRPr/>
          </a:p>
        </p:txBody>
      </p:sp>
      <p:sp>
        <p:nvSpPr>
          <p:cNvPr id="407" name="Google Shape;407;p22"/>
          <p:cNvSpPr txBox="1"/>
          <p:nvPr/>
        </p:nvSpPr>
        <p:spPr>
          <a:xfrm>
            <a:off x="1028700" y="7876072"/>
            <a:ext cx="9866158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She exercises daily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to stay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healthy.</a:t>
            </a:r>
            <a:endParaRPr/>
          </a:p>
        </p:txBody>
      </p:sp>
      <p:sp>
        <p:nvSpPr>
          <p:cNvPr id="408" name="Google Shape;408;p22"/>
          <p:cNvSpPr txBox="1"/>
          <p:nvPr/>
        </p:nvSpPr>
        <p:spPr>
          <a:xfrm>
            <a:off x="12928826" y="3691653"/>
            <a:ext cx="4520491" cy="1344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Can you match these functions to the correct infinitive? </a:t>
            </a:r>
            <a:endParaRPr/>
          </a:p>
        </p:txBody>
      </p:sp>
      <p:grpSp>
        <p:nvGrpSpPr>
          <p:cNvPr id="409" name="Google Shape;409;p22"/>
          <p:cNvGrpSpPr/>
          <p:nvPr/>
        </p:nvGrpSpPr>
        <p:grpSpPr>
          <a:xfrm>
            <a:off x="13459097" y="5937752"/>
            <a:ext cx="2410716" cy="1179988"/>
            <a:chOff x="-183645" y="-55291"/>
            <a:chExt cx="3214288" cy="1573316"/>
          </a:xfrm>
        </p:grpSpPr>
        <p:sp>
          <p:nvSpPr>
            <p:cNvPr id="410" name="Google Shape;410;p22"/>
            <p:cNvSpPr/>
            <p:nvPr/>
          </p:nvSpPr>
          <p:spPr>
            <a:xfrm rot="10800000">
              <a:off x="-183645" y="-55291"/>
              <a:ext cx="3214288" cy="1573316"/>
            </a:xfrm>
            <a:custGeom>
              <a:rect b="b" l="l" r="r" t="t"/>
              <a:pathLst>
                <a:path extrusionOk="0" h="5059339" w="10336238">
                  <a:moveTo>
                    <a:pt x="6120784" y="318147"/>
                  </a:moveTo>
                  <a:cubicBezTo>
                    <a:pt x="8181185" y="457269"/>
                    <a:pt x="10336237" y="843835"/>
                    <a:pt x="9333168" y="2590816"/>
                  </a:cubicBezTo>
                  <a:cubicBezTo>
                    <a:pt x="7900322" y="4337797"/>
                    <a:pt x="4933694" y="4647900"/>
                    <a:pt x="3500848" y="4839059"/>
                  </a:cubicBezTo>
                  <a:cubicBezTo>
                    <a:pt x="2068002" y="5059339"/>
                    <a:pt x="385011" y="4575684"/>
                    <a:pt x="979653" y="3546611"/>
                  </a:cubicBezTo>
                  <a:cubicBezTo>
                    <a:pt x="1499691" y="2646040"/>
                    <a:pt x="0" y="1513953"/>
                    <a:pt x="90981" y="772681"/>
                  </a:cubicBezTo>
                  <a:cubicBezTo>
                    <a:pt x="240190" y="0"/>
                    <a:pt x="3647863" y="142240"/>
                    <a:pt x="6120784" y="318147"/>
                  </a:cubicBezTo>
                  <a:close/>
                </a:path>
              </a:pathLst>
            </a:custGeom>
            <a:solidFill>
              <a:srgbClr val="FAA0D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302157" y="575307"/>
              <a:ext cx="24015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As a Noun</a:t>
              </a:r>
              <a:endParaRPr/>
            </a:p>
          </p:txBody>
        </p:sp>
      </p:grpSp>
      <p:sp>
        <p:nvSpPr>
          <p:cNvPr id="412" name="Google Shape;412;p22"/>
          <p:cNvSpPr/>
          <p:nvPr/>
        </p:nvSpPr>
        <p:spPr>
          <a:xfrm rot="10800000">
            <a:off x="12029636" y="7689234"/>
            <a:ext cx="2410716" cy="1179988"/>
          </a:xfrm>
          <a:custGeom>
            <a:rect b="b" l="l" r="r" t="t"/>
            <a:pathLst>
              <a:path extrusionOk="0" h="5059339" w="10336238">
                <a:moveTo>
                  <a:pt x="6120784" y="318147"/>
                </a:moveTo>
                <a:cubicBezTo>
                  <a:pt x="8181185" y="457269"/>
                  <a:pt x="10336237" y="843835"/>
                  <a:pt x="9333168" y="2590816"/>
                </a:cubicBezTo>
                <a:cubicBezTo>
                  <a:pt x="7900322" y="4337797"/>
                  <a:pt x="4933694" y="4647900"/>
                  <a:pt x="3500848" y="4839059"/>
                </a:cubicBezTo>
                <a:cubicBezTo>
                  <a:pt x="2068002" y="5059339"/>
                  <a:pt x="385011" y="4575684"/>
                  <a:pt x="979653" y="3546611"/>
                </a:cubicBezTo>
                <a:cubicBezTo>
                  <a:pt x="1499691" y="2646040"/>
                  <a:pt x="0" y="1513953"/>
                  <a:pt x="90981" y="772681"/>
                </a:cubicBezTo>
                <a:cubicBezTo>
                  <a:pt x="240190" y="0"/>
                  <a:pt x="3647863" y="142240"/>
                  <a:pt x="6120784" y="318147"/>
                </a:cubicBezTo>
                <a:close/>
              </a:path>
            </a:pathLst>
          </a:custGeom>
          <a:solidFill>
            <a:srgbClr val="FAA0D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2"/>
          <p:cNvSpPr txBox="1"/>
          <p:nvPr/>
        </p:nvSpPr>
        <p:spPr>
          <a:xfrm>
            <a:off x="12371375" y="7873438"/>
            <a:ext cx="19617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As an Adverb</a:t>
            </a:r>
            <a:endParaRPr/>
          </a:p>
        </p:txBody>
      </p:sp>
      <p:sp>
        <p:nvSpPr>
          <p:cNvPr id="414" name="Google Shape;414;p22"/>
          <p:cNvSpPr/>
          <p:nvPr/>
        </p:nvSpPr>
        <p:spPr>
          <a:xfrm rot="10800000">
            <a:off x="14867245" y="7689234"/>
            <a:ext cx="2410716" cy="1179988"/>
          </a:xfrm>
          <a:custGeom>
            <a:rect b="b" l="l" r="r" t="t"/>
            <a:pathLst>
              <a:path extrusionOk="0" h="5059339" w="10336238">
                <a:moveTo>
                  <a:pt x="6120784" y="318147"/>
                </a:moveTo>
                <a:cubicBezTo>
                  <a:pt x="8181185" y="457269"/>
                  <a:pt x="10336237" y="843835"/>
                  <a:pt x="9333168" y="2590816"/>
                </a:cubicBezTo>
                <a:cubicBezTo>
                  <a:pt x="7900322" y="4337797"/>
                  <a:pt x="4933694" y="4647900"/>
                  <a:pt x="3500848" y="4839059"/>
                </a:cubicBezTo>
                <a:cubicBezTo>
                  <a:pt x="2068002" y="5059339"/>
                  <a:pt x="385011" y="4575684"/>
                  <a:pt x="979653" y="3546611"/>
                </a:cubicBezTo>
                <a:cubicBezTo>
                  <a:pt x="1499691" y="2646040"/>
                  <a:pt x="0" y="1513953"/>
                  <a:pt x="90981" y="772681"/>
                </a:cubicBezTo>
                <a:cubicBezTo>
                  <a:pt x="240190" y="0"/>
                  <a:pt x="3647863" y="142240"/>
                  <a:pt x="6120784" y="318147"/>
                </a:cubicBezTo>
                <a:close/>
              </a:path>
            </a:pathLst>
          </a:custGeom>
          <a:solidFill>
            <a:srgbClr val="FAA0D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2"/>
          <p:cNvSpPr txBox="1"/>
          <p:nvPr/>
        </p:nvSpPr>
        <p:spPr>
          <a:xfrm>
            <a:off x="15575119" y="7873481"/>
            <a:ext cx="1452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As an Adjective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3"/>
          <p:cNvGrpSpPr/>
          <p:nvPr/>
        </p:nvGrpSpPr>
        <p:grpSpPr>
          <a:xfrm>
            <a:off x="4751346" y="4117855"/>
            <a:ext cx="2410716" cy="1179988"/>
            <a:chOff x="-183645" y="-55291"/>
            <a:chExt cx="3214288" cy="1573316"/>
          </a:xfrm>
        </p:grpSpPr>
        <p:sp>
          <p:nvSpPr>
            <p:cNvPr id="421" name="Google Shape;421;p23"/>
            <p:cNvSpPr/>
            <p:nvPr/>
          </p:nvSpPr>
          <p:spPr>
            <a:xfrm rot="10800000">
              <a:off x="-183645" y="-55291"/>
              <a:ext cx="3214288" cy="1573316"/>
            </a:xfrm>
            <a:custGeom>
              <a:rect b="b" l="l" r="r" t="t"/>
              <a:pathLst>
                <a:path extrusionOk="0" h="5059339" w="10336238">
                  <a:moveTo>
                    <a:pt x="6120784" y="318147"/>
                  </a:moveTo>
                  <a:cubicBezTo>
                    <a:pt x="8181185" y="457269"/>
                    <a:pt x="10336237" y="843835"/>
                    <a:pt x="9333168" y="2590816"/>
                  </a:cubicBezTo>
                  <a:cubicBezTo>
                    <a:pt x="7900322" y="4337797"/>
                    <a:pt x="4933694" y="4647900"/>
                    <a:pt x="3500848" y="4839059"/>
                  </a:cubicBezTo>
                  <a:cubicBezTo>
                    <a:pt x="2068002" y="5059339"/>
                    <a:pt x="385011" y="4575684"/>
                    <a:pt x="979653" y="3546611"/>
                  </a:cubicBezTo>
                  <a:cubicBezTo>
                    <a:pt x="1499691" y="2646040"/>
                    <a:pt x="0" y="1513953"/>
                    <a:pt x="90981" y="772681"/>
                  </a:cubicBezTo>
                  <a:cubicBezTo>
                    <a:pt x="240190" y="0"/>
                    <a:pt x="3647863" y="142240"/>
                    <a:pt x="6120784" y="318147"/>
                  </a:cubicBezTo>
                  <a:close/>
                </a:path>
              </a:pathLst>
            </a:custGeom>
            <a:solidFill>
              <a:srgbClr val="FAA0D3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 txBox="1"/>
            <p:nvPr/>
          </p:nvSpPr>
          <p:spPr>
            <a:xfrm>
              <a:off x="309709" y="575303"/>
              <a:ext cx="23862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As a Noun</a:t>
              </a:r>
              <a:endParaRPr/>
            </a:p>
          </p:txBody>
        </p:sp>
      </p:grpSp>
      <p:sp>
        <p:nvSpPr>
          <p:cNvPr id="423" name="Google Shape;423;p23"/>
          <p:cNvSpPr/>
          <p:nvPr/>
        </p:nvSpPr>
        <p:spPr>
          <a:xfrm rot="10800000">
            <a:off x="4727578" y="6004020"/>
            <a:ext cx="2410716" cy="1179988"/>
          </a:xfrm>
          <a:custGeom>
            <a:rect b="b" l="l" r="r" t="t"/>
            <a:pathLst>
              <a:path extrusionOk="0" h="5059339" w="10336238">
                <a:moveTo>
                  <a:pt x="6120784" y="318147"/>
                </a:moveTo>
                <a:cubicBezTo>
                  <a:pt x="8181185" y="457269"/>
                  <a:pt x="10336237" y="843835"/>
                  <a:pt x="9333168" y="2590816"/>
                </a:cubicBezTo>
                <a:cubicBezTo>
                  <a:pt x="7900322" y="4337797"/>
                  <a:pt x="4933694" y="4647900"/>
                  <a:pt x="3500848" y="4839059"/>
                </a:cubicBezTo>
                <a:cubicBezTo>
                  <a:pt x="2068002" y="5059339"/>
                  <a:pt x="385011" y="4575684"/>
                  <a:pt x="979653" y="3546611"/>
                </a:cubicBezTo>
                <a:cubicBezTo>
                  <a:pt x="1499691" y="2646040"/>
                  <a:pt x="0" y="1513953"/>
                  <a:pt x="90981" y="772681"/>
                </a:cubicBezTo>
                <a:cubicBezTo>
                  <a:pt x="240190" y="0"/>
                  <a:pt x="3647863" y="142240"/>
                  <a:pt x="6120784" y="318147"/>
                </a:cubicBezTo>
                <a:close/>
              </a:path>
            </a:pathLst>
          </a:custGeom>
          <a:solidFill>
            <a:srgbClr val="FAA0D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5409289" y="6211967"/>
            <a:ext cx="14529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As an Adjective</a:t>
            </a:r>
            <a:endParaRPr/>
          </a:p>
        </p:txBody>
      </p:sp>
      <p:sp>
        <p:nvSpPr>
          <p:cNvPr id="425" name="Google Shape;425;p23"/>
          <p:cNvSpPr/>
          <p:nvPr/>
        </p:nvSpPr>
        <p:spPr>
          <a:xfrm rot="10800000">
            <a:off x="4827095" y="7937595"/>
            <a:ext cx="2410716" cy="1179988"/>
          </a:xfrm>
          <a:custGeom>
            <a:rect b="b" l="l" r="r" t="t"/>
            <a:pathLst>
              <a:path extrusionOk="0" h="5059339" w="10336238">
                <a:moveTo>
                  <a:pt x="6120784" y="318147"/>
                </a:moveTo>
                <a:cubicBezTo>
                  <a:pt x="8181185" y="457269"/>
                  <a:pt x="10336237" y="843835"/>
                  <a:pt x="9333168" y="2590816"/>
                </a:cubicBezTo>
                <a:cubicBezTo>
                  <a:pt x="7900322" y="4337797"/>
                  <a:pt x="4933694" y="4647900"/>
                  <a:pt x="3500848" y="4839059"/>
                </a:cubicBezTo>
                <a:cubicBezTo>
                  <a:pt x="2068002" y="5059339"/>
                  <a:pt x="385011" y="4575684"/>
                  <a:pt x="979653" y="3546611"/>
                </a:cubicBezTo>
                <a:cubicBezTo>
                  <a:pt x="1499691" y="2646040"/>
                  <a:pt x="0" y="1513953"/>
                  <a:pt x="90981" y="772681"/>
                </a:cubicBezTo>
                <a:cubicBezTo>
                  <a:pt x="240190" y="0"/>
                  <a:pt x="3647863" y="142240"/>
                  <a:pt x="6120784" y="318147"/>
                </a:cubicBezTo>
                <a:close/>
              </a:path>
            </a:pathLst>
          </a:custGeom>
          <a:solidFill>
            <a:srgbClr val="FAA0D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3"/>
          <p:cNvSpPr txBox="1"/>
          <p:nvPr/>
        </p:nvSpPr>
        <p:spPr>
          <a:xfrm>
            <a:off x="5323944" y="8121842"/>
            <a:ext cx="16236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As an Adverb</a:t>
            </a:r>
            <a:endParaRPr/>
          </a:p>
        </p:txBody>
      </p:sp>
      <p:sp>
        <p:nvSpPr>
          <p:cNvPr id="427" name="Google Shape;427;p23"/>
          <p:cNvSpPr/>
          <p:nvPr/>
        </p:nvSpPr>
        <p:spPr>
          <a:xfrm flipH="1" rot="-5638699">
            <a:off x="14280060" y="588878"/>
            <a:ext cx="2745274" cy="3527806"/>
          </a:xfrm>
          <a:custGeom>
            <a:rect b="b" l="l" r="r" t="t"/>
            <a:pathLst>
              <a:path extrusionOk="0" h="3527806" w="2745274">
                <a:moveTo>
                  <a:pt x="2745275" y="0"/>
                </a:moveTo>
                <a:lnTo>
                  <a:pt x="0" y="0"/>
                </a:lnTo>
                <a:lnTo>
                  <a:pt x="0" y="3527805"/>
                </a:lnTo>
                <a:lnTo>
                  <a:pt x="2745275" y="3527805"/>
                </a:lnTo>
                <a:lnTo>
                  <a:pt x="274527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3"/>
          <p:cNvSpPr/>
          <p:nvPr/>
        </p:nvSpPr>
        <p:spPr>
          <a:xfrm>
            <a:off x="-1164058" y="296968"/>
            <a:ext cx="3329498" cy="2494097"/>
          </a:xfrm>
          <a:custGeom>
            <a:rect b="b" l="l" r="r" t="t"/>
            <a:pathLst>
              <a:path extrusionOk="0" h="2494097" w="3329498">
                <a:moveTo>
                  <a:pt x="0" y="0"/>
                </a:moveTo>
                <a:lnTo>
                  <a:pt x="3329498" y="0"/>
                </a:lnTo>
                <a:lnTo>
                  <a:pt x="3329498" y="2494097"/>
                </a:lnTo>
                <a:lnTo>
                  <a:pt x="0" y="2494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3"/>
          <p:cNvSpPr/>
          <p:nvPr/>
        </p:nvSpPr>
        <p:spPr>
          <a:xfrm rot="10350602">
            <a:off x="16047402" y="8848239"/>
            <a:ext cx="2920361" cy="1380534"/>
          </a:xfrm>
          <a:custGeom>
            <a:rect b="b" l="l" r="r" t="t"/>
            <a:pathLst>
              <a:path extrusionOk="0" h="1380534" w="2920361">
                <a:moveTo>
                  <a:pt x="0" y="0"/>
                </a:moveTo>
                <a:lnTo>
                  <a:pt x="2920361" y="0"/>
                </a:lnTo>
                <a:lnTo>
                  <a:pt x="2920361" y="1380534"/>
                </a:lnTo>
                <a:lnTo>
                  <a:pt x="0" y="1380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3"/>
          <p:cNvSpPr txBox="1"/>
          <p:nvPr/>
        </p:nvSpPr>
        <p:spPr>
          <a:xfrm>
            <a:off x="5705733" y="1015469"/>
            <a:ext cx="6876533" cy="1356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Infinitives</a:t>
            </a:r>
            <a:endParaRPr/>
          </a:p>
        </p:txBody>
      </p:sp>
      <p:sp>
        <p:nvSpPr>
          <p:cNvPr id="431" name="Google Shape;431;p23"/>
          <p:cNvSpPr txBox="1"/>
          <p:nvPr/>
        </p:nvSpPr>
        <p:spPr>
          <a:xfrm>
            <a:off x="2913041" y="2544693"/>
            <a:ext cx="120678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Infinitives can function as nouns, adjectives, </a:t>
            </a:r>
            <a:endParaRPr/>
          </a:p>
          <a:p>
            <a:pPr indent="0" lvl="1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or adverbs in sentences.</a:t>
            </a:r>
            <a:endParaRPr/>
          </a:p>
        </p:txBody>
      </p:sp>
      <p:sp>
        <p:nvSpPr>
          <p:cNvPr id="432" name="Google Shape;432;p23"/>
          <p:cNvSpPr txBox="1"/>
          <p:nvPr/>
        </p:nvSpPr>
        <p:spPr>
          <a:xfrm>
            <a:off x="7543915" y="4592749"/>
            <a:ext cx="9715385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To learn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is essential for personal growth.</a:t>
            </a:r>
            <a:endParaRPr/>
          </a:p>
        </p:txBody>
      </p:sp>
      <p:sp>
        <p:nvSpPr>
          <p:cNvPr id="433" name="Google Shape;433;p23"/>
          <p:cNvSpPr txBox="1"/>
          <p:nvPr/>
        </p:nvSpPr>
        <p:spPr>
          <a:xfrm>
            <a:off x="7543915" y="6378011"/>
            <a:ext cx="9715385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I have a book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to read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during my vacation.</a:t>
            </a:r>
            <a:endParaRPr/>
          </a:p>
        </p:txBody>
      </p:sp>
      <p:sp>
        <p:nvSpPr>
          <p:cNvPr id="434" name="Google Shape;434;p23"/>
          <p:cNvSpPr txBox="1"/>
          <p:nvPr/>
        </p:nvSpPr>
        <p:spPr>
          <a:xfrm>
            <a:off x="7543915" y="8412489"/>
            <a:ext cx="8295437" cy="56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She exercises daily </a:t>
            </a:r>
            <a:r>
              <a:rPr b="0" i="0" lang="en-US" sz="3999" u="none" cap="none" strike="noStrike">
                <a:solidFill>
                  <a:srgbClr val="CB2400"/>
                </a:solidFill>
                <a:latin typeface="Diphylleia"/>
                <a:ea typeface="Diphylleia"/>
                <a:cs typeface="Diphylleia"/>
                <a:sym typeface="Diphylleia"/>
              </a:rPr>
              <a:t>to stay</a:t>
            </a:r>
            <a:r>
              <a:rPr b="0" i="0" lang="en-US" sz="3999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 healthy.</a:t>
            </a:r>
            <a:endParaRPr/>
          </a:p>
        </p:txBody>
      </p:sp>
      <p:sp>
        <p:nvSpPr>
          <p:cNvPr id="435" name="Google Shape;435;p23"/>
          <p:cNvSpPr txBox="1"/>
          <p:nvPr/>
        </p:nvSpPr>
        <p:spPr>
          <a:xfrm>
            <a:off x="1327213" y="4388275"/>
            <a:ext cx="3171657" cy="654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 functions as the subject of the sentence</a:t>
            </a:r>
            <a:endParaRPr/>
          </a:p>
        </p:txBody>
      </p:sp>
      <p:sp>
        <p:nvSpPr>
          <p:cNvPr id="436" name="Google Shape;436;p23"/>
          <p:cNvSpPr txBox="1"/>
          <p:nvPr/>
        </p:nvSpPr>
        <p:spPr>
          <a:xfrm>
            <a:off x="1256850" y="6064550"/>
            <a:ext cx="34707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modifies the noun "book," describing its purpose or intended use.</a:t>
            </a:r>
            <a:endParaRPr/>
          </a:p>
        </p:txBody>
      </p:sp>
      <p:sp>
        <p:nvSpPr>
          <p:cNvPr id="437" name="Google Shape;437;p23"/>
          <p:cNvSpPr txBox="1"/>
          <p:nvPr/>
        </p:nvSpPr>
        <p:spPr>
          <a:xfrm>
            <a:off x="1406137" y="7810558"/>
            <a:ext cx="3172162" cy="1262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modifies the verb "exercises," indicating the purpose or reason for the action.</a:t>
            </a:r>
            <a:endParaRPr/>
          </a:p>
        </p:txBody>
      </p:sp>
      <p:sp>
        <p:nvSpPr>
          <p:cNvPr id="438" name="Google Shape;438;p23"/>
          <p:cNvSpPr/>
          <p:nvPr/>
        </p:nvSpPr>
        <p:spPr>
          <a:xfrm flipH="1" rot="8172874">
            <a:off x="-873801" y="6796253"/>
            <a:ext cx="2747418" cy="3530561"/>
          </a:xfrm>
          <a:custGeom>
            <a:rect b="b" l="l" r="r" t="t"/>
            <a:pathLst>
              <a:path extrusionOk="0" h="3527806" w="2745274">
                <a:moveTo>
                  <a:pt x="2745274" y="0"/>
                </a:moveTo>
                <a:lnTo>
                  <a:pt x="0" y="0"/>
                </a:lnTo>
                <a:lnTo>
                  <a:pt x="0" y="3527806"/>
                </a:lnTo>
                <a:lnTo>
                  <a:pt x="2745274" y="3527806"/>
                </a:lnTo>
                <a:lnTo>
                  <a:pt x="27452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"/>
          <p:cNvSpPr/>
          <p:nvPr/>
        </p:nvSpPr>
        <p:spPr>
          <a:xfrm>
            <a:off x="-1408762" y="3328498"/>
            <a:ext cx="8296233" cy="10042512"/>
          </a:xfrm>
          <a:custGeom>
            <a:rect b="b" l="l" r="r" t="t"/>
            <a:pathLst>
              <a:path extrusionOk="0" h="23736405" w="19608913">
                <a:moveTo>
                  <a:pt x="16112610" y="2663047"/>
                </a:moveTo>
                <a:cubicBezTo>
                  <a:pt x="15313192" y="1649268"/>
                  <a:pt x="14339190" y="750858"/>
                  <a:pt x="13174521" y="257469"/>
                </a:cubicBezTo>
                <a:cubicBezTo>
                  <a:pt x="12345241" y="71120"/>
                  <a:pt x="11442450" y="0"/>
                  <a:pt x="10548848" y="6350"/>
                </a:cubicBezTo>
                <a:cubicBezTo>
                  <a:pt x="6776885" y="36830"/>
                  <a:pt x="3347200" y="2650774"/>
                  <a:pt x="1775932" y="6237049"/>
                </a:cubicBezTo>
                <a:cubicBezTo>
                  <a:pt x="527050" y="9388848"/>
                  <a:pt x="0" y="14830854"/>
                  <a:pt x="680720" y="18048931"/>
                </a:cubicBezTo>
                <a:cubicBezTo>
                  <a:pt x="1904574" y="21267004"/>
                  <a:pt x="3965141" y="22973002"/>
                  <a:pt x="7128352" y="23120282"/>
                </a:cubicBezTo>
                <a:cubicBezTo>
                  <a:pt x="12108631" y="23736405"/>
                  <a:pt x="15882893" y="20069125"/>
                  <a:pt x="17745903" y="15829907"/>
                </a:cubicBezTo>
                <a:cubicBezTo>
                  <a:pt x="19608913" y="11590689"/>
                  <a:pt x="18947326" y="6266506"/>
                  <a:pt x="16112610" y="2663047"/>
                </a:cubicBezTo>
                <a:close/>
              </a:path>
            </a:pathLst>
          </a:custGeom>
          <a:solidFill>
            <a:srgbClr val="66D5D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4"/>
          <p:cNvSpPr/>
          <p:nvPr/>
        </p:nvSpPr>
        <p:spPr>
          <a:xfrm flipH="1">
            <a:off x="358431" y="2864146"/>
            <a:ext cx="7395862" cy="7422854"/>
          </a:xfrm>
          <a:custGeom>
            <a:rect b="b" l="l" r="r" t="t"/>
            <a:pathLst>
              <a:path extrusionOk="0" h="7422854" w="7395862">
                <a:moveTo>
                  <a:pt x="7395862" y="0"/>
                </a:moveTo>
                <a:lnTo>
                  <a:pt x="0" y="0"/>
                </a:lnTo>
                <a:lnTo>
                  <a:pt x="0" y="7422854"/>
                </a:lnTo>
                <a:lnTo>
                  <a:pt x="7395862" y="7422854"/>
                </a:lnTo>
                <a:lnTo>
                  <a:pt x="739586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17984867" y="4811023"/>
            <a:ext cx="606266" cy="1038773"/>
          </a:xfrm>
          <a:custGeom>
            <a:rect b="b" l="l" r="r" t="t"/>
            <a:pathLst>
              <a:path extrusionOk="0" h="1038773" w="606266">
                <a:moveTo>
                  <a:pt x="0" y="0"/>
                </a:moveTo>
                <a:lnTo>
                  <a:pt x="606266" y="0"/>
                </a:lnTo>
                <a:lnTo>
                  <a:pt x="606266" y="1038774"/>
                </a:lnTo>
                <a:lnTo>
                  <a:pt x="0" y="1038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8017725" y="8625713"/>
            <a:ext cx="647973" cy="1110234"/>
          </a:xfrm>
          <a:custGeom>
            <a:rect b="b" l="l" r="r" t="t"/>
            <a:pathLst>
              <a:path extrusionOk="0" h="1110234" w="647973">
                <a:moveTo>
                  <a:pt x="0" y="0"/>
                </a:moveTo>
                <a:lnTo>
                  <a:pt x="647973" y="0"/>
                </a:lnTo>
                <a:lnTo>
                  <a:pt x="647973" y="1110234"/>
                </a:lnTo>
                <a:lnTo>
                  <a:pt x="0" y="1110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/>
          <p:nvPr/>
        </p:nvSpPr>
        <p:spPr>
          <a:xfrm>
            <a:off x="227413" y="172374"/>
            <a:ext cx="647973" cy="1110234"/>
          </a:xfrm>
          <a:custGeom>
            <a:rect b="b" l="l" r="r" t="t"/>
            <a:pathLst>
              <a:path extrusionOk="0" h="1110234" w="647973">
                <a:moveTo>
                  <a:pt x="0" y="0"/>
                </a:moveTo>
                <a:lnTo>
                  <a:pt x="647973" y="0"/>
                </a:lnTo>
                <a:lnTo>
                  <a:pt x="647973" y="1110234"/>
                </a:lnTo>
                <a:lnTo>
                  <a:pt x="0" y="1110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4"/>
          <p:cNvSpPr/>
          <p:nvPr/>
        </p:nvSpPr>
        <p:spPr>
          <a:xfrm rot="-8236098">
            <a:off x="15754487" y="275453"/>
            <a:ext cx="3657600" cy="1649245"/>
          </a:xfrm>
          <a:custGeom>
            <a:rect b="b" l="l" r="r" t="t"/>
            <a:pathLst>
              <a:path extrusionOk="0" h="1649245" w="3657600">
                <a:moveTo>
                  <a:pt x="0" y="0"/>
                </a:moveTo>
                <a:lnTo>
                  <a:pt x="3657600" y="0"/>
                </a:lnTo>
                <a:lnTo>
                  <a:pt x="3657600" y="1649245"/>
                </a:lnTo>
                <a:lnTo>
                  <a:pt x="0" y="1649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4"/>
          <p:cNvSpPr txBox="1"/>
          <p:nvPr/>
        </p:nvSpPr>
        <p:spPr>
          <a:xfrm>
            <a:off x="8535980" y="2866916"/>
            <a:ext cx="2914712" cy="487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Gerund</a:t>
            </a:r>
            <a:endParaRPr/>
          </a:p>
        </p:txBody>
      </p:sp>
      <p:sp>
        <p:nvSpPr>
          <p:cNvPr id="450" name="Google Shape;450;p24"/>
          <p:cNvSpPr txBox="1"/>
          <p:nvPr/>
        </p:nvSpPr>
        <p:spPr>
          <a:xfrm>
            <a:off x="11565809" y="2743091"/>
            <a:ext cx="47547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Ends with -ing and functions as a noun.</a:t>
            </a:r>
            <a:endParaRPr/>
          </a:p>
        </p:txBody>
      </p:sp>
      <p:sp>
        <p:nvSpPr>
          <p:cNvPr id="451" name="Google Shape;451;p24"/>
          <p:cNvSpPr txBox="1"/>
          <p:nvPr/>
        </p:nvSpPr>
        <p:spPr>
          <a:xfrm>
            <a:off x="8500005" y="4737675"/>
            <a:ext cx="4590355" cy="487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Infinitives</a:t>
            </a:r>
            <a:endParaRPr/>
          </a:p>
        </p:txBody>
      </p:sp>
      <p:sp>
        <p:nvSpPr>
          <p:cNvPr id="452" name="Google Shape;452;p24"/>
          <p:cNvSpPr txBox="1"/>
          <p:nvPr/>
        </p:nvSpPr>
        <p:spPr>
          <a:xfrm>
            <a:off x="11557555" y="4519664"/>
            <a:ext cx="470617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To + Base Form and functions as a noun adjective, and adverb.</a:t>
            </a:r>
            <a:endParaRPr/>
          </a:p>
        </p:txBody>
      </p:sp>
      <p:sp>
        <p:nvSpPr>
          <p:cNvPr id="453" name="Google Shape;453;p24"/>
          <p:cNvSpPr txBox="1"/>
          <p:nvPr/>
        </p:nvSpPr>
        <p:spPr>
          <a:xfrm>
            <a:off x="8580190" y="7271008"/>
            <a:ext cx="4429984" cy="4873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Participles</a:t>
            </a:r>
            <a:endParaRPr/>
          </a:p>
        </p:txBody>
      </p:sp>
      <p:sp>
        <p:nvSpPr>
          <p:cNvPr id="454" name="Google Shape;454;p24"/>
          <p:cNvSpPr txBox="1"/>
          <p:nvPr/>
        </p:nvSpPr>
        <p:spPr>
          <a:xfrm>
            <a:off x="11557555" y="7058302"/>
            <a:ext cx="5307174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Ends with -ing or -ed and functions as adjective, present participle, and past participle.</a:t>
            </a:r>
            <a:endParaRPr/>
          </a:p>
        </p:txBody>
      </p:sp>
      <p:sp>
        <p:nvSpPr>
          <p:cNvPr id="455" name="Google Shape;455;p24"/>
          <p:cNvSpPr txBox="1"/>
          <p:nvPr/>
        </p:nvSpPr>
        <p:spPr>
          <a:xfrm>
            <a:off x="1028700" y="1092767"/>
            <a:ext cx="8361108" cy="923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99" u="none" strike="noStrike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Remember this!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"/>
          <p:cNvSpPr txBox="1"/>
          <p:nvPr/>
        </p:nvSpPr>
        <p:spPr>
          <a:xfrm>
            <a:off x="2623680" y="980544"/>
            <a:ext cx="13040640" cy="1356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Writing with Verbals</a:t>
            </a:r>
            <a:endParaRPr/>
          </a:p>
        </p:txBody>
      </p:sp>
      <p:sp>
        <p:nvSpPr>
          <p:cNvPr id="461" name="Google Shape;461;p25"/>
          <p:cNvSpPr/>
          <p:nvPr/>
        </p:nvSpPr>
        <p:spPr>
          <a:xfrm rot="1235890">
            <a:off x="1820581" y="1277516"/>
            <a:ext cx="1381128" cy="695743"/>
          </a:xfrm>
          <a:custGeom>
            <a:rect b="b" l="l" r="r" t="t"/>
            <a:pathLst>
              <a:path extrusionOk="0" h="695743" w="1381128">
                <a:moveTo>
                  <a:pt x="0" y="0"/>
                </a:moveTo>
                <a:lnTo>
                  <a:pt x="1381129" y="0"/>
                </a:lnTo>
                <a:lnTo>
                  <a:pt x="1381129" y="695743"/>
                </a:lnTo>
                <a:lnTo>
                  <a:pt x="0" y="695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5"/>
          <p:cNvSpPr/>
          <p:nvPr/>
        </p:nvSpPr>
        <p:spPr>
          <a:xfrm rot="-6085006">
            <a:off x="613826" y="1432243"/>
            <a:ext cx="829748" cy="1210508"/>
          </a:xfrm>
          <a:custGeom>
            <a:rect b="b" l="l" r="r" t="t"/>
            <a:pathLst>
              <a:path extrusionOk="0" h="1210508" w="829748">
                <a:moveTo>
                  <a:pt x="0" y="0"/>
                </a:moveTo>
                <a:lnTo>
                  <a:pt x="829748" y="0"/>
                </a:lnTo>
                <a:lnTo>
                  <a:pt x="829748" y="1210508"/>
                </a:lnTo>
                <a:lnTo>
                  <a:pt x="0" y="12105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5"/>
          <p:cNvSpPr/>
          <p:nvPr/>
        </p:nvSpPr>
        <p:spPr>
          <a:xfrm>
            <a:off x="13398951" y="9499870"/>
            <a:ext cx="5248004" cy="629760"/>
          </a:xfrm>
          <a:custGeom>
            <a:rect b="b" l="l" r="r" t="t"/>
            <a:pathLst>
              <a:path extrusionOk="0" h="629760" w="5248004">
                <a:moveTo>
                  <a:pt x="0" y="0"/>
                </a:moveTo>
                <a:lnTo>
                  <a:pt x="5248003" y="0"/>
                </a:lnTo>
                <a:lnTo>
                  <a:pt x="5248003" y="629760"/>
                </a:lnTo>
                <a:lnTo>
                  <a:pt x="0" y="62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5"/>
          <p:cNvSpPr/>
          <p:nvPr/>
        </p:nvSpPr>
        <p:spPr>
          <a:xfrm rot="10232832">
            <a:off x="15690560" y="-2057350"/>
            <a:ext cx="2361545" cy="4995577"/>
          </a:xfrm>
          <a:custGeom>
            <a:rect b="b" l="l" r="r" t="t"/>
            <a:pathLst>
              <a:path extrusionOk="0" h="4995577" w="2361545">
                <a:moveTo>
                  <a:pt x="0" y="0"/>
                </a:moveTo>
                <a:lnTo>
                  <a:pt x="2361545" y="0"/>
                </a:lnTo>
                <a:lnTo>
                  <a:pt x="2361545" y="4995577"/>
                </a:lnTo>
                <a:lnTo>
                  <a:pt x="0" y="4995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5"/>
          <p:cNvSpPr txBox="1"/>
          <p:nvPr/>
        </p:nvSpPr>
        <p:spPr>
          <a:xfrm>
            <a:off x="4448332" y="2423864"/>
            <a:ext cx="9391335" cy="1006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Complete the sentences below with appropriate gerunds, participles, or infinitives.</a:t>
            </a:r>
            <a:endParaRPr/>
          </a:p>
        </p:txBody>
      </p:sp>
      <p:sp>
        <p:nvSpPr>
          <p:cNvPr id="466" name="Google Shape;466;p25"/>
          <p:cNvSpPr txBox="1"/>
          <p:nvPr/>
        </p:nvSpPr>
        <p:spPr>
          <a:xfrm>
            <a:off x="1074926" y="4327232"/>
            <a:ext cx="343376" cy="56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50E07"/>
                </a:solidFill>
                <a:latin typeface="Courgette"/>
                <a:ea typeface="Courgette"/>
                <a:cs typeface="Courgette"/>
                <a:sym typeface="Courgette"/>
              </a:rPr>
              <a:t>1.</a:t>
            </a:r>
            <a:endParaRPr/>
          </a:p>
        </p:txBody>
      </p:sp>
      <p:sp>
        <p:nvSpPr>
          <p:cNvPr id="467" name="Google Shape;467;p25"/>
          <p:cNvSpPr txBox="1"/>
          <p:nvPr/>
        </p:nvSpPr>
        <p:spPr>
          <a:xfrm>
            <a:off x="1029078" y="5594727"/>
            <a:ext cx="403622" cy="56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50E07"/>
                </a:solidFill>
                <a:latin typeface="Courgette"/>
                <a:ea typeface="Courgette"/>
                <a:cs typeface="Courgette"/>
                <a:sym typeface="Courgette"/>
              </a:rPr>
              <a:t>2.</a:t>
            </a:r>
            <a:endParaRPr/>
          </a:p>
        </p:txBody>
      </p:sp>
      <p:sp>
        <p:nvSpPr>
          <p:cNvPr id="468" name="Google Shape;468;p25"/>
          <p:cNvSpPr txBox="1"/>
          <p:nvPr/>
        </p:nvSpPr>
        <p:spPr>
          <a:xfrm>
            <a:off x="1029078" y="7084870"/>
            <a:ext cx="410051" cy="56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50E07"/>
                </a:solidFill>
                <a:latin typeface="Courgette"/>
                <a:ea typeface="Courgette"/>
                <a:cs typeface="Courgette"/>
                <a:sym typeface="Courgette"/>
              </a:rPr>
              <a:t>3.</a:t>
            </a:r>
            <a:endParaRPr/>
          </a:p>
        </p:txBody>
      </p:sp>
      <p:sp>
        <p:nvSpPr>
          <p:cNvPr id="469" name="Google Shape;469;p25"/>
          <p:cNvSpPr txBox="1"/>
          <p:nvPr/>
        </p:nvSpPr>
        <p:spPr>
          <a:xfrm>
            <a:off x="1029078" y="8462820"/>
            <a:ext cx="406122" cy="56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350E07"/>
                </a:solidFill>
                <a:latin typeface="Courgette"/>
                <a:ea typeface="Courgette"/>
                <a:cs typeface="Courgette"/>
                <a:sym typeface="Courgette"/>
              </a:rPr>
              <a:t>4.</a:t>
            </a:r>
            <a:endParaRPr/>
          </a:p>
        </p:txBody>
      </p:sp>
      <p:grpSp>
        <p:nvGrpSpPr>
          <p:cNvPr id="470" name="Google Shape;470;p25"/>
          <p:cNvGrpSpPr/>
          <p:nvPr/>
        </p:nvGrpSpPr>
        <p:grpSpPr>
          <a:xfrm>
            <a:off x="15174693" y="3821696"/>
            <a:ext cx="2129652" cy="1042413"/>
            <a:chOff x="-162234" y="-48845"/>
            <a:chExt cx="2839536" cy="1389884"/>
          </a:xfrm>
        </p:grpSpPr>
        <p:sp>
          <p:nvSpPr>
            <p:cNvPr id="471" name="Google Shape;471;p25"/>
            <p:cNvSpPr/>
            <p:nvPr/>
          </p:nvSpPr>
          <p:spPr>
            <a:xfrm rot="10800000">
              <a:off x="-162234" y="-48845"/>
              <a:ext cx="2839536" cy="1389884"/>
            </a:xfrm>
            <a:custGeom>
              <a:rect b="b" l="l" r="r" t="t"/>
              <a:pathLst>
                <a:path extrusionOk="0" h="5059339" w="10336238">
                  <a:moveTo>
                    <a:pt x="6120784" y="318147"/>
                  </a:moveTo>
                  <a:cubicBezTo>
                    <a:pt x="8181185" y="457269"/>
                    <a:pt x="10336237" y="843835"/>
                    <a:pt x="9333168" y="2590816"/>
                  </a:cubicBezTo>
                  <a:cubicBezTo>
                    <a:pt x="7900322" y="4337797"/>
                    <a:pt x="4933694" y="4647900"/>
                    <a:pt x="3500848" y="4839059"/>
                  </a:cubicBezTo>
                  <a:cubicBezTo>
                    <a:pt x="2068002" y="5059339"/>
                    <a:pt x="385011" y="4575684"/>
                    <a:pt x="979653" y="3546611"/>
                  </a:cubicBezTo>
                  <a:cubicBezTo>
                    <a:pt x="1499691" y="2646040"/>
                    <a:pt x="0" y="1513953"/>
                    <a:pt x="90981" y="772681"/>
                  </a:cubicBezTo>
                  <a:cubicBezTo>
                    <a:pt x="240190" y="0"/>
                    <a:pt x="3647863" y="142240"/>
                    <a:pt x="6120784" y="318147"/>
                  </a:cubicBezTo>
                  <a:close/>
                </a:path>
              </a:pathLst>
            </a:custGeom>
            <a:solidFill>
              <a:srgbClr val="91DEFA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5"/>
            <p:cNvSpPr txBox="1"/>
            <p:nvPr/>
          </p:nvSpPr>
          <p:spPr>
            <a:xfrm>
              <a:off x="331902" y="415579"/>
              <a:ext cx="1991519" cy="476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 (gerund)</a:t>
              </a:r>
              <a:endParaRPr/>
            </a:p>
          </p:txBody>
        </p:sp>
      </p:grpSp>
      <p:grpSp>
        <p:nvGrpSpPr>
          <p:cNvPr id="473" name="Google Shape;473;p25"/>
          <p:cNvGrpSpPr/>
          <p:nvPr/>
        </p:nvGrpSpPr>
        <p:grpSpPr>
          <a:xfrm>
            <a:off x="15174693" y="5245164"/>
            <a:ext cx="2129652" cy="1042413"/>
            <a:chOff x="-162234" y="-48845"/>
            <a:chExt cx="2839536" cy="1389884"/>
          </a:xfrm>
        </p:grpSpPr>
        <p:sp>
          <p:nvSpPr>
            <p:cNvPr id="474" name="Google Shape;474;p25"/>
            <p:cNvSpPr/>
            <p:nvPr/>
          </p:nvSpPr>
          <p:spPr>
            <a:xfrm rot="10800000">
              <a:off x="-162234" y="-48845"/>
              <a:ext cx="2839536" cy="1389884"/>
            </a:xfrm>
            <a:custGeom>
              <a:rect b="b" l="l" r="r" t="t"/>
              <a:pathLst>
                <a:path extrusionOk="0" h="5059339" w="10336238">
                  <a:moveTo>
                    <a:pt x="6120784" y="318147"/>
                  </a:moveTo>
                  <a:cubicBezTo>
                    <a:pt x="8181185" y="457269"/>
                    <a:pt x="10336237" y="843835"/>
                    <a:pt x="9333168" y="2590816"/>
                  </a:cubicBezTo>
                  <a:cubicBezTo>
                    <a:pt x="7900322" y="4337797"/>
                    <a:pt x="4933694" y="4647900"/>
                    <a:pt x="3500848" y="4839059"/>
                  </a:cubicBezTo>
                  <a:cubicBezTo>
                    <a:pt x="2068002" y="5059339"/>
                    <a:pt x="385011" y="4575684"/>
                    <a:pt x="979653" y="3546611"/>
                  </a:cubicBezTo>
                  <a:cubicBezTo>
                    <a:pt x="1499691" y="2646040"/>
                    <a:pt x="0" y="1513953"/>
                    <a:pt x="90981" y="772681"/>
                  </a:cubicBezTo>
                  <a:cubicBezTo>
                    <a:pt x="240190" y="0"/>
                    <a:pt x="3647863" y="142240"/>
                    <a:pt x="6120784" y="318147"/>
                  </a:cubicBezTo>
                  <a:close/>
                </a:path>
              </a:pathLst>
            </a:custGeom>
            <a:solidFill>
              <a:srgbClr val="91DEFA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5"/>
            <p:cNvSpPr txBox="1"/>
            <p:nvPr/>
          </p:nvSpPr>
          <p:spPr>
            <a:xfrm>
              <a:off x="76908" y="499737"/>
              <a:ext cx="2513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(participle)</a:t>
              </a:r>
              <a:endParaRPr/>
            </a:p>
          </p:txBody>
        </p:sp>
      </p:grpSp>
      <p:grpSp>
        <p:nvGrpSpPr>
          <p:cNvPr id="476" name="Google Shape;476;p25"/>
          <p:cNvGrpSpPr/>
          <p:nvPr/>
        </p:nvGrpSpPr>
        <p:grpSpPr>
          <a:xfrm>
            <a:off x="15174693" y="6782932"/>
            <a:ext cx="2129652" cy="1042413"/>
            <a:chOff x="-162234" y="-48845"/>
            <a:chExt cx="2839536" cy="1389884"/>
          </a:xfrm>
        </p:grpSpPr>
        <p:sp>
          <p:nvSpPr>
            <p:cNvPr id="477" name="Google Shape;477;p25"/>
            <p:cNvSpPr/>
            <p:nvPr/>
          </p:nvSpPr>
          <p:spPr>
            <a:xfrm rot="10800000">
              <a:off x="-162234" y="-48845"/>
              <a:ext cx="2839536" cy="1389884"/>
            </a:xfrm>
            <a:custGeom>
              <a:rect b="b" l="l" r="r" t="t"/>
              <a:pathLst>
                <a:path extrusionOk="0" h="5059339" w="10336238">
                  <a:moveTo>
                    <a:pt x="6120784" y="318147"/>
                  </a:moveTo>
                  <a:cubicBezTo>
                    <a:pt x="8181185" y="457269"/>
                    <a:pt x="10336237" y="843835"/>
                    <a:pt x="9333168" y="2590816"/>
                  </a:cubicBezTo>
                  <a:cubicBezTo>
                    <a:pt x="7900322" y="4337797"/>
                    <a:pt x="4933694" y="4647900"/>
                    <a:pt x="3500848" y="4839059"/>
                  </a:cubicBezTo>
                  <a:cubicBezTo>
                    <a:pt x="2068002" y="5059339"/>
                    <a:pt x="385011" y="4575684"/>
                    <a:pt x="979653" y="3546611"/>
                  </a:cubicBezTo>
                  <a:cubicBezTo>
                    <a:pt x="1499691" y="2646040"/>
                    <a:pt x="0" y="1513953"/>
                    <a:pt x="90981" y="772681"/>
                  </a:cubicBezTo>
                  <a:cubicBezTo>
                    <a:pt x="240190" y="0"/>
                    <a:pt x="3647863" y="142240"/>
                    <a:pt x="6120784" y="318147"/>
                  </a:cubicBezTo>
                  <a:close/>
                </a:path>
              </a:pathLst>
            </a:custGeom>
            <a:solidFill>
              <a:srgbClr val="91DEFA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 txBox="1"/>
            <p:nvPr/>
          </p:nvSpPr>
          <p:spPr>
            <a:xfrm>
              <a:off x="169174" y="499713"/>
              <a:ext cx="23289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(infinitive)</a:t>
              </a:r>
              <a:endParaRPr/>
            </a:p>
          </p:txBody>
        </p:sp>
      </p:grpSp>
      <p:grpSp>
        <p:nvGrpSpPr>
          <p:cNvPr id="479" name="Google Shape;479;p25"/>
          <p:cNvGrpSpPr/>
          <p:nvPr/>
        </p:nvGrpSpPr>
        <p:grpSpPr>
          <a:xfrm>
            <a:off x="15177745" y="8160882"/>
            <a:ext cx="2129652" cy="1042413"/>
            <a:chOff x="-162234" y="-48845"/>
            <a:chExt cx="2839536" cy="1389884"/>
          </a:xfrm>
        </p:grpSpPr>
        <p:sp>
          <p:nvSpPr>
            <p:cNvPr id="480" name="Google Shape;480;p25"/>
            <p:cNvSpPr/>
            <p:nvPr/>
          </p:nvSpPr>
          <p:spPr>
            <a:xfrm rot="10800000">
              <a:off x="-162234" y="-48845"/>
              <a:ext cx="2839536" cy="1389884"/>
            </a:xfrm>
            <a:custGeom>
              <a:rect b="b" l="l" r="r" t="t"/>
              <a:pathLst>
                <a:path extrusionOk="0" h="5059339" w="10336238">
                  <a:moveTo>
                    <a:pt x="6120784" y="318147"/>
                  </a:moveTo>
                  <a:cubicBezTo>
                    <a:pt x="8181185" y="457269"/>
                    <a:pt x="10336237" y="843835"/>
                    <a:pt x="9333168" y="2590816"/>
                  </a:cubicBezTo>
                  <a:cubicBezTo>
                    <a:pt x="7900322" y="4337797"/>
                    <a:pt x="4933694" y="4647900"/>
                    <a:pt x="3500848" y="4839059"/>
                  </a:cubicBezTo>
                  <a:cubicBezTo>
                    <a:pt x="2068002" y="5059339"/>
                    <a:pt x="385011" y="4575684"/>
                    <a:pt x="979653" y="3546611"/>
                  </a:cubicBezTo>
                  <a:cubicBezTo>
                    <a:pt x="1499691" y="2646040"/>
                    <a:pt x="0" y="1513953"/>
                    <a:pt x="90981" y="772681"/>
                  </a:cubicBezTo>
                  <a:cubicBezTo>
                    <a:pt x="240190" y="0"/>
                    <a:pt x="3647863" y="142240"/>
                    <a:pt x="6120784" y="318147"/>
                  </a:cubicBezTo>
                  <a:close/>
                </a:path>
              </a:pathLst>
            </a:custGeom>
            <a:solidFill>
              <a:srgbClr val="91DEFA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5"/>
            <p:cNvSpPr txBox="1"/>
            <p:nvPr/>
          </p:nvSpPr>
          <p:spPr>
            <a:xfrm>
              <a:off x="157871" y="499713"/>
              <a:ext cx="23514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1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(participle)</a:t>
              </a:r>
              <a:endParaRPr/>
            </a:p>
          </p:txBody>
        </p:sp>
      </p:grpSp>
      <p:grpSp>
        <p:nvGrpSpPr>
          <p:cNvPr id="482" name="Google Shape;482;p25"/>
          <p:cNvGrpSpPr/>
          <p:nvPr/>
        </p:nvGrpSpPr>
        <p:grpSpPr>
          <a:xfrm>
            <a:off x="1721660" y="4230534"/>
            <a:ext cx="12721377" cy="577439"/>
            <a:chOff x="0" y="38100"/>
            <a:chExt cx="16961836" cy="769919"/>
          </a:xfrm>
        </p:grpSpPr>
        <p:sp>
          <p:nvSpPr>
            <p:cNvPr id="483" name="Google Shape;483;p25"/>
            <p:cNvSpPr txBox="1"/>
            <p:nvPr/>
          </p:nvSpPr>
          <p:spPr>
            <a:xfrm>
              <a:off x="0" y="38100"/>
              <a:ext cx="16961836" cy="769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1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9">
                  <a:solidFill>
                    <a:srgbClr val="0C479F"/>
                  </a:solidFill>
                  <a:latin typeface="Diphylleia"/>
                  <a:ea typeface="Diphylleia"/>
                  <a:cs typeface="Diphylleia"/>
                  <a:sym typeface="Diphylleia"/>
                </a:rPr>
                <a:t>Sarah enjoys                                 at the park.</a:t>
              </a:r>
              <a:endParaRPr/>
            </a:p>
          </p:txBody>
        </p:sp>
        <p:cxnSp>
          <p:nvCxnSpPr>
            <p:cNvPr id="484" name="Google Shape;484;p25"/>
            <p:cNvCxnSpPr/>
            <p:nvPr/>
          </p:nvCxnSpPr>
          <p:spPr>
            <a:xfrm>
              <a:off x="4224011" y="693719"/>
              <a:ext cx="6500206" cy="0"/>
            </a:xfrm>
            <a:prstGeom prst="straightConnector1">
              <a:avLst/>
            </a:prstGeom>
            <a:noFill/>
            <a:ln cap="flat" cmpd="sng" w="25400">
              <a:solidFill>
                <a:srgbClr val="0C479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5" name="Google Shape;485;p25"/>
          <p:cNvGrpSpPr/>
          <p:nvPr/>
        </p:nvGrpSpPr>
        <p:grpSpPr>
          <a:xfrm>
            <a:off x="1721660" y="5451198"/>
            <a:ext cx="12737102" cy="620572"/>
            <a:chOff x="0" y="-28575"/>
            <a:chExt cx="16982803" cy="827430"/>
          </a:xfrm>
        </p:grpSpPr>
        <p:sp>
          <p:nvSpPr>
            <p:cNvPr id="486" name="Google Shape;486;p25"/>
            <p:cNvSpPr txBox="1"/>
            <p:nvPr/>
          </p:nvSpPr>
          <p:spPr>
            <a:xfrm>
              <a:off x="0" y="-28575"/>
              <a:ext cx="16982803" cy="827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9">
                  <a:solidFill>
                    <a:srgbClr val="0C479F"/>
                  </a:solidFill>
                  <a:latin typeface="Diphylleia"/>
                  <a:ea typeface="Diphylleia"/>
                  <a:cs typeface="Diphylleia"/>
                  <a:sym typeface="Diphylleia"/>
                </a:rPr>
                <a:t>The                         plant attracted some butterflies.</a:t>
              </a:r>
              <a:endParaRPr/>
            </a:p>
          </p:txBody>
        </p:sp>
        <p:cxnSp>
          <p:nvCxnSpPr>
            <p:cNvPr id="487" name="Google Shape;487;p25"/>
            <p:cNvCxnSpPr/>
            <p:nvPr/>
          </p:nvCxnSpPr>
          <p:spPr>
            <a:xfrm>
              <a:off x="1423279" y="707628"/>
              <a:ext cx="4886532" cy="0"/>
            </a:xfrm>
            <a:prstGeom prst="straightConnector1">
              <a:avLst/>
            </a:prstGeom>
            <a:noFill/>
            <a:ln cap="flat" cmpd="sng" w="25400">
              <a:solidFill>
                <a:srgbClr val="0C479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88" name="Google Shape;488;p25"/>
          <p:cNvGrpSpPr/>
          <p:nvPr/>
        </p:nvGrpSpPr>
        <p:grpSpPr>
          <a:xfrm>
            <a:off x="1801032" y="7035374"/>
            <a:ext cx="12578358" cy="577439"/>
            <a:chOff x="0" y="38100"/>
            <a:chExt cx="16771144" cy="769919"/>
          </a:xfrm>
        </p:grpSpPr>
        <p:sp>
          <p:nvSpPr>
            <p:cNvPr id="489" name="Google Shape;489;p25"/>
            <p:cNvSpPr txBox="1"/>
            <p:nvPr/>
          </p:nvSpPr>
          <p:spPr>
            <a:xfrm>
              <a:off x="0" y="38100"/>
              <a:ext cx="16771144" cy="769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1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9">
                  <a:solidFill>
                    <a:srgbClr val="0C479F"/>
                  </a:solidFill>
                  <a:latin typeface="Diphylleia"/>
                  <a:ea typeface="Diphylleia"/>
                  <a:cs typeface="Diphylleia"/>
                  <a:sym typeface="Diphylleia"/>
                </a:rPr>
                <a:t>It is important                                       in a team.</a:t>
              </a:r>
              <a:endParaRPr/>
            </a:p>
          </p:txBody>
        </p:sp>
        <p:cxnSp>
          <p:nvCxnSpPr>
            <p:cNvPr id="490" name="Google Shape;490;p25"/>
            <p:cNvCxnSpPr/>
            <p:nvPr/>
          </p:nvCxnSpPr>
          <p:spPr>
            <a:xfrm>
              <a:off x="4815384" y="681019"/>
              <a:ext cx="7318175" cy="0"/>
            </a:xfrm>
            <a:prstGeom prst="straightConnector1">
              <a:avLst/>
            </a:prstGeom>
            <a:noFill/>
            <a:ln cap="flat" cmpd="sng" w="25400">
              <a:solidFill>
                <a:srgbClr val="0C479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91" name="Google Shape;491;p25"/>
          <p:cNvGrpSpPr/>
          <p:nvPr/>
        </p:nvGrpSpPr>
        <p:grpSpPr>
          <a:xfrm>
            <a:off x="1721660" y="8375526"/>
            <a:ext cx="13942660" cy="577439"/>
            <a:chOff x="0" y="38100"/>
            <a:chExt cx="18590213" cy="769919"/>
          </a:xfrm>
        </p:grpSpPr>
        <p:sp>
          <p:nvSpPr>
            <p:cNvPr id="492" name="Google Shape;492;p25"/>
            <p:cNvSpPr txBox="1"/>
            <p:nvPr/>
          </p:nvSpPr>
          <p:spPr>
            <a:xfrm>
              <a:off x="0" y="38100"/>
              <a:ext cx="18590213" cy="7699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1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9">
                  <a:solidFill>
                    <a:srgbClr val="0C479F"/>
                  </a:solidFill>
                  <a:latin typeface="Diphylleia"/>
                  <a:ea typeface="Diphylleia"/>
                  <a:cs typeface="Diphylleia"/>
                  <a:sym typeface="Diphylleia"/>
                </a:rPr>
                <a:t>The                        students gasped at their test results.</a:t>
              </a:r>
              <a:endParaRPr/>
            </a:p>
          </p:txBody>
        </p:sp>
        <p:cxnSp>
          <p:nvCxnSpPr>
            <p:cNvPr id="493" name="Google Shape;493;p25"/>
            <p:cNvCxnSpPr/>
            <p:nvPr/>
          </p:nvCxnSpPr>
          <p:spPr>
            <a:xfrm>
              <a:off x="1413910" y="681019"/>
              <a:ext cx="4681445" cy="0"/>
            </a:xfrm>
            <a:prstGeom prst="straightConnector1">
              <a:avLst/>
            </a:prstGeom>
            <a:noFill/>
            <a:ln cap="flat" cmpd="sng" w="25400">
              <a:solidFill>
                <a:srgbClr val="0C479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6"/>
          <p:cNvSpPr txBox="1"/>
          <p:nvPr/>
        </p:nvSpPr>
        <p:spPr>
          <a:xfrm>
            <a:off x="1028700" y="1213836"/>
            <a:ext cx="81153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Resource Page</a:t>
            </a:r>
            <a:endParaRPr/>
          </a:p>
        </p:txBody>
      </p:sp>
      <p:sp>
        <p:nvSpPr>
          <p:cNvPr id="499" name="Google Shape;499;p26"/>
          <p:cNvSpPr txBox="1"/>
          <p:nvPr/>
        </p:nvSpPr>
        <p:spPr>
          <a:xfrm>
            <a:off x="1028700" y="2950101"/>
            <a:ext cx="5059200" cy="6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 </a:t>
            </a:r>
            <a:endParaRPr/>
          </a:p>
        </p:txBody>
      </p:sp>
      <p:sp>
        <p:nvSpPr>
          <p:cNvPr id="500" name="Google Shape;500;p26"/>
          <p:cNvSpPr txBox="1"/>
          <p:nvPr/>
        </p:nvSpPr>
        <p:spPr>
          <a:xfrm>
            <a:off x="1028700" y="4056174"/>
            <a:ext cx="4676765" cy="760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This presentation template uses the following free fonts:</a:t>
            </a:r>
            <a:endParaRPr/>
          </a:p>
        </p:txBody>
      </p:sp>
      <p:sp>
        <p:nvSpPr>
          <p:cNvPr id="501" name="Google Shape;501;p26"/>
          <p:cNvSpPr txBox="1"/>
          <p:nvPr/>
        </p:nvSpPr>
        <p:spPr>
          <a:xfrm>
            <a:off x="1028700" y="5282129"/>
            <a:ext cx="5059131" cy="12305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Titles:  Courgette 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Headers: Arturo 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Body Copy: Diphylleia, </a:t>
            </a:r>
            <a:endParaRPr/>
          </a:p>
        </p:txBody>
      </p:sp>
      <p:sp>
        <p:nvSpPr>
          <p:cNvPr id="502" name="Google Shape;502;p26"/>
          <p:cNvSpPr/>
          <p:nvPr/>
        </p:nvSpPr>
        <p:spPr>
          <a:xfrm>
            <a:off x="8153443" y="1028700"/>
            <a:ext cx="1510552" cy="2327181"/>
          </a:xfrm>
          <a:custGeom>
            <a:rect b="b" l="l" r="r" t="t"/>
            <a:pathLst>
              <a:path extrusionOk="0" h="2327181" w="1510552">
                <a:moveTo>
                  <a:pt x="0" y="0"/>
                </a:moveTo>
                <a:lnTo>
                  <a:pt x="1510552" y="0"/>
                </a:lnTo>
                <a:lnTo>
                  <a:pt x="1510552" y="2327181"/>
                </a:lnTo>
                <a:lnTo>
                  <a:pt x="0" y="2327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/>
          <p:nvPr/>
        </p:nvSpPr>
        <p:spPr>
          <a:xfrm flipH="1">
            <a:off x="15649785" y="7067915"/>
            <a:ext cx="1680755" cy="2104232"/>
          </a:xfrm>
          <a:custGeom>
            <a:rect b="b" l="l" r="r" t="t"/>
            <a:pathLst>
              <a:path extrusionOk="0" h="2104232" w="1680755">
                <a:moveTo>
                  <a:pt x="1680755" y="0"/>
                </a:moveTo>
                <a:lnTo>
                  <a:pt x="0" y="0"/>
                </a:lnTo>
                <a:lnTo>
                  <a:pt x="0" y="2104231"/>
                </a:lnTo>
                <a:lnTo>
                  <a:pt x="1680755" y="2104231"/>
                </a:lnTo>
                <a:lnTo>
                  <a:pt x="168075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6"/>
          <p:cNvSpPr/>
          <p:nvPr/>
        </p:nvSpPr>
        <p:spPr>
          <a:xfrm>
            <a:off x="10287286" y="1067203"/>
            <a:ext cx="1942516" cy="2288678"/>
          </a:xfrm>
          <a:custGeom>
            <a:rect b="b" l="l" r="r" t="t"/>
            <a:pathLst>
              <a:path extrusionOk="0" h="2288678" w="1942516">
                <a:moveTo>
                  <a:pt x="0" y="0"/>
                </a:moveTo>
                <a:lnTo>
                  <a:pt x="1942515" y="0"/>
                </a:lnTo>
                <a:lnTo>
                  <a:pt x="1942515" y="2288678"/>
                </a:lnTo>
                <a:lnTo>
                  <a:pt x="0" y="22886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15486738" y="1621095"/>
            <a:ext cx="2006849" cy="1512663"/>
          </a:xfrm>
          <a:custGeom>
            <a:rect b="b" l="l" r="r" t="t"/>
            <a:pathLst>
              <a:path extrusionOk="0" h="1512663" w="2006849">
                <a:moveTo>
                  <a:pt x="0" y="0"/>
                </a:moveTo>
                <a:lnTo>
                  <a:pt x="2006850" y="0"/>
                </a:lnTo>
                <a:lnTo>
                  <a:pt x="2006850" y="1512663"/>
                </a:lnTo>
                <a:lnTo>
                  <a:pt x="0" y="1512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6"/>
          <p:cNvSpPr/>
          <p:nvPr/>
        </p:nvSpPr>
        <p:spPr>
          <a:xfrm>
            <a:off x="10511536" y="4699890"/>
            <a:ext cx="2459055" cy="1659862"/>
          </a:xfrm>
          <a:custGeom>
            <a:rect b="b" l="l" r="r" t="t"/>
            <a:pathLst>
              <a:path extrusionOk="0" h="1659862" w="2459055">
                <a:moveTo>
                  <a:pt x="0" y="0"/>
                </a:moveTo>
                <a:lnTo>
                  <a:pt x="2459055" y="0"/>
                </a:lnTo>
                <a:lnTo>
                  <a:pt x="2459055" y="1659863"/>
                </a:lnTo>
                <a:lnTo>
                  <a:pt x="0" y="1659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6"/>
          <p:cNvSpPr/>
          <p:nvPr/>
        </p:nvSpPr>
        <p:spPr>
          <a:xfrm>
            <a:off x="12629851" y="7436806"/>
            <a:ext cx="2428848" cy="1797348"/>
          </a:xfrm>
          <a:custGeom>
            <a:rect b="b" l="l" r="r" t="t"/>
            <a:pathLst>
              <a:path extrusionOk="0" h="1797348" w="2428848">
                <a:moveTo>
                  <a:pt x="0" y="0"/>
                </a:moveTo>
                <a:lnTo>
                  <a:pt x="2428849" y="0"/>
                </a:lnTo>
                <a:lnTo>
                  <a:pt x="2428849" y="1797348"/>
                </a:lnTo>
                <a:lnTo>
                  <a:pt x="0" y="1797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13075755" y="1213836"/>
            <a:ext cx="1565029" cy="2327181"/>
          </a:xfrm>
          <a:custGeom>
            <a:rect b="b" l="l" r="r" t="t"/>
            <a:pathLst>
              <a:path extrusionOk="0" h="2327181" w="1565029">
                <a:moveTo>
                  <a:pt x="0" y="0"/>
                </a:moveTo>
                <a:lnTo>
                  <a:pt x="1565029" y="0"/>
                </a:lnTo>
                <a:lnTo>
                  <a:pt x="1565029" y="2327181"/>
                </a:lnTo>
                <a:lnTo>
                  <a:pt x="0" y="2327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6"/>
          <p:cNvSpPr/>
          <p:nvPr/>
        </p:nvSpPr>
        <p:spPr>
          <a:xfrm>
            <a:off x="8409732" y="4444858"/>
            <a:ext cx="1342801" cy="2366170"/>
          </a:xfrm>
          <a:custGeom>
            <a:rect b="b" l="l" r="r" t="t"/>
            <a:pathLst>
              <a:path extrusionOk="0" h="2366170" w="1342801">
                <a:moveTo>
                  <a:pt x="0" y="0"/>
                </a:moveTo>
                <a:lnTo>
                  <a:pt x="1342802" y="0"/>
                </a:lnTo>
                <a:lnTo>
                  <a:pt x="1342802" y="2366170"/>
                </a:lnTo>
                <a:lnTo>
                  <a:pt x="0" y="2366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6"/>
          <p:cNvSpPr/>
          <p:nvPr/>
        </p:nvSpPr>
        <p:spPr>
          <a:xfrm>
            <a:off x="10404431" y="6981761"/>
            <a:ext cx="1825370" cy="2276539"/>
          </a:xfrm>
          <a:custGeom>
            <a:rect b="b" l="l" r="r" t="t"/>
            <a:pathLst>
              <a:path extrusionOk="0" h="2276539" w="1825370">
                <a:moveTo>
                  <a:pt x="0" y="0"/>
                </a:moveTo>
                <a:lnTo>
                  <a:pt x="1825370" y="0"/>
                </a:lnTo>
                <a:lnTo>
                  <a:pt x="1825370" y="2276539"/>
                </a:lnTo>
                <a:lnTo>
                  <a:pt x="0" y="2276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6"/>
          <p:cNvSpPr/>
          <p:nvPr/>
        </p:nvSpPr>
        <p:spPr>
          <a:xfrm>
            <a:off x="13729593" y="4346736"/>
            <a:ext cx="1153508" cy="2366170"/>
          </a:xfrm>
          <a:custGeom>
            <a:rect b="b" l="l" r="r" t="t"/>
            <a:pathLst>
              <a:path extrusionOk="0" h="2366170" w="1153508">
                <a:moveTo>
                  <a:pt x="0" y="0"/>
                </a:moveTo>
                <a:lnTo>
                  <a:pt x="1153508" y="0"/>
                </a:lnTo>
                <a:lnTo>
                  <a:pt x="1153508" y="2366170"/>
                </a:lnTo>
                <a:lnTo>
                  <a:pt x="0" y="2366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6"/>
          <p:cNvSpPr/>
          <p:nvPr/>
        </p:nvSpPr>
        <p:spPr>
          <a:xfrm flipH="1">
            <a:off x="15745804" y="4758485"/>
            <a:ext cx="1747783" cy="1754162"/>
          </a:xfrm>
          <a:custGeom>
            <a:rect b="b" l="l" r="r" t="t"/>
            <a:pathLst>
              <a:path extrusionOk="0" h="1754162" w="1747783">
                <a:moveTo>
                  <a:pt x="1747784" y="0"/>
                </a:moveTo>
                <a:lnTo>
                  <a:pt x="0" y="0"/>
                </a:lnTo>
                <a:lnTo>
                  <a:pt x="0" y="1754162"/>
                </a:lnTo>
                <a:lnTo>
                  <a:pt x="1747784" y="1754162"/>
                </a:lnTo>
                <a:lnTo>
                  <a:pt x="1747784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6"/>
          <p:cNvSpPr/>
          <p:nvPr/>
        </p:nvSpPr>
        <p:spPr>
          <a:xfrm flipH="1">
            <a:off x="8153443" y="6981761"/>
            <a:ext cx="1855379" cy="2276539"/>
          </a:xfrm>
          <a:custGeom>
            <a:rect b="b" l="l" r="r" t="t"/>
            <a:pathLst>
              <a:path extrusionOk="0" h="2276539" w="1855379">
                <a:moveTo>
                  <a:pt x="1855380" y="0"/>
                </a:moveTo>
                <a:lnTo>
                  <a:pt x="0" y="0"/>
                </a:lnTo>
                <a:lnTo>
                  <a:pt x="0" y="2276539"/>
                </a:lnTo>
                <a:lnTo>
                  <a:pt x="1855380" y="2276539"/>
                </a:lnTo>
                <a:lnTo>
                  <a:pt x="185538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6"/>
          <p:cNvSpPr/>
          <p:nvPr/>
        </p:nvSpPr>
        <p:spPr>
          <a:xfrm rot="-889636">
            <a:off x="5740057" y="8396472"/>
            <a:ext cx="1160369" cy="584536"/>
          </a:xfrm>
          <a:custGeom>
            <a:rect b="b" l="l" r="r" t="t"/>
            <a:pathLst>
              <a:path extrusionOk="0" h="584536" w="1160369">
                <a:moveTo>
                  <a:pt x="0" y="0"/>
                </a:moveTo>
                <a:lnTo>
                  <a:pt x="1160369" y="0"/>
                </a:lnTo>
                <a:lnTo>
                  <a:pt x="1160369" y="584536"/>
                </a:lnTo>
                <a:lnTo>
                  <a:pt x="0" y="584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6"/>
          <p:cNvSpPr/>
          <p:nvPr/>
        </p:nvSpPr>
        <p:spPr>
          <a:xfrm flipH="1" rot="-1249253">
            <a:off x="3601100" y="9508900"/>
            <a:ext cx="2119465" cy="304432"/>
          </a:xfrm>
          <a:custGeom>
            <a:rect b="b" l="l" r="r" t="t"/>
            <a:pathLst>
              <a:path extrusionOk="0" h="304432" w="2119465">
                <a:moveTo>
                  <a:pt x="2119465" y="0"/>
                </a:moveTo>
                <a:lnTo>
                  <a:pt x="0" y="0"/>
                </a:lnTo>
                <a:lnTo>
                  <a:pt x="0" y="304432"/>
                </a:lnTo>
                <a:lnTo>
                  <a:pt x="2119465" y="304432"/>
                </a:lnTo>
                <a:lnTo>
                  <a:pt x="2119465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6"/>
          <p:cNvSpPr/>
          <p:nvPr/>
        </p:nvSpPr>
        <p:spPr>
          <a:xfrm>
            <a:off x="16772428" y="466590"/>
            <a:ext cx="1978114" cy="805632"/>
          </a:xfrm>
          <a:custGeom>
            <a:rect b="b" l="l" r="r" t="t"/>
            <a:pathLst>
              <a:path extrusionOk="0" h="805632" w="1978114">
                <a:moveTo>
                  <a:pt x="0" y="0"/>
                </a:moveTo>
                <a:lnTo>
                  <a:pt x="1978114" y="0"/>
                </a:lnTo>
                <a:lnTo>
                  <a:pt x="1978114" y="805632"/>
                </a:lnTo>
                <a:lnTo>
                  <a:pt x="0" y="80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6"/>
          <p:cNvSpPr/>
          <p:nvPr/>
        </p:nvSpPr>
        <p:spPr>
          <a:xfrm>
            <a:off x="-462542" y="9258300"/>
            <a:ext cx="1978114" cy="805632"/>
          </a:xfrm>
          <a:custGeom>
            <a:rect b="b" l="l" r="r" t="t"/>
            <a:pathLst>
              <a:path extrusionOk="0" h="805632" w="1978114">
                <a:moveTo>
                  <a:pt x="0" y="0"/>
                </a:moveTo>
                <a:lnTo>
                  <a:pt x="1978114" y="0"/>
                </a:lnTo>
                <a:lnTo>
                  <a:pt x="1978114" y="805632"/>
                </a:lnTo>
                <a:lnTo>
                  <a:pt x="0" y="80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/>
          <p:nvPr/>
        </p:nvSpPr>
        <p:spPr>
          <a:xfrm rot="7997901">
            <a:off x="-3952335" y="1568104"/>
            <a:ext cx="10515024" cy="9268790"/>
          </a:xfrm>
          <a:custGeom>
            <a:rect b="b" l="l" r="r" t="t"/>
            <a:pathLst>
              <a:path extrusionOk="0" h="6868099" w="7791548">
                <a:moveTo>
                  <a:pt x="2441288" y="2607741"/>
                </a:moveTo>
                <a:cubicBezTo>
                  <a:pt x="2671556" y="3156121"/>
                  <a:pt x="2363042" y="3717918"/>
                  <a:pt x="1752720" y="3862140"/>
                </a:cubicBezTo>
                <a:cubicBezTo>
                  <a:pt x="1142398" y="4006362"/>
                  <a:pt x="460536" y="3677670"/>
                  <a:pt x="230268" y="3129289"/>
                </a:cubicBezTo>
                <a:cubicBezTo>
                  <a:pt x="0" y="2580909"/>
                  <a:pt x="308515" y="2019113"/>
                  <a:pt x="918837" y="1874891"/>
                </a:cubicBezTo>
                <a:cubicBezTo>
                  <a:pt x="1529159" y="1730668"/>
                  <a:pt x="2211020" y="2059361"/>
                  <a:pt x="2441288" y="2607741"/>
                </a:cubicBezTo>
                <a:close/>
                <a:moveTo>
                  <a:pt x="6460918" y="2268986"/>
                </a:moveTo>
                <a:cubicBezTo>
                  <a:pt x="6400557" y="2242154"/>
                  <a:pt x="6340195" y="2218676"/>
                  <a:pt x="6277599" y="2196875"/>
                </a:cubicBezTo>
                <a:cubicBezTo>
                  <a:pt x="5857303" y="2054330"/>
                  <a:pt x="5555496" y="1760854"/>
                  <a:pt x="5504077" y="1417069"/>
                </a:cubicBezTo>
                <a:cubicBezTo>
                  <a:pt x="5486191" y="1303032"/>
                  <a:pt x="5450422" y="1187319"/>
                  <a:pt x="5396767" y="1074960"/>
                </a:cubicBezTo>
                <a:cubicBezTo>
                  <a:pt x="5061425" y="379003"/>
                  <a:pt x="4129175" y="0"/>
                  <a:pt x="3315412" y="229750"/>
                </a:cubicBezTo>
                <a:cubicBezTo>
                  <a:pt x="2501650" y="459499"/>
                  <a:pt x="2114889" y="1209120"/>
                  <a:pt x="2450231" y="1905077"/>
                </a:cubicBezTo>
                <a:cubicBezTo>
                  <a:pt x="2519535" y="2047622"/>
                  <a:pt x="2613431" y="2176751"/>
                  <a:pt x="2725211" y="2289110"/>
                </a:cubicBezTo>
                <a:cubicBezTo>
                  <a:pt x="3040433" y="2606064"/>
                  <a:pt x="3082909" y="3030346"/>
                  <a:pt x="2816871" y="3370778"/>
                </a:cubicBezTo>
                <a:cubicBezTo>
                  <a:pt x="2810164" y="3380840"/>
                  <a:pt x="2801222" y="3390902"/>
                  <a:pt x="2794515" y="3400964"/>
                </a:cubicBezTo>
                <a:cubicBezTo>
                  <a:pt x="1927098" y="4539650"/>
                  <a:pt x="2168544" y="5881253"/>
                  <a:pt x="3328826" y="6394416"/>
                </a:cubicBezTo>
                <a:cubicBezTo>
                  <a:pt x="4489108" y="6868099"/>
                  <a:pt x="6132283" y="6402801"/>
                  <a:pt x="6995230" y="5262438"/>
                </a:cubicBezTo>
                <a:cubicBezTo>
                  <a:pt x="7791548" y="4122076"/>
                  <a:pt x="7621201" y="2783827"/>
                  <a:pt x="6460918" y="2268986"/>
                </a:cubicBezTo>
                <a:close/>
              </a:path>
            </a:pathLst>
          </a:custGeom>
          <a:solidFill>
            <a:srgbClr val="FAA0D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7"/>
          <p:cNvSpPr/>
          <p:nvPr/>
        </p:nvSpPr>
        <p:spPr>
          <a:xfrm>
            <a:off x="12035040" y="2744931"/>
            <a:ext cx="5376039" cy="1344010"/>
          </a:xfrm>
          <a:custGeom>
            <a:rect b="b" l="l" r="r" t="t"/>
            <a:pathLst>
              <a:path extrusionOk="0" h="1344010" w="5376039">
                <a:moveTo>
                  <a:pt x="0" y="0"/>
                </a:moveTo>
                <a:lnTo>
                  <a:pt x="5376039" y="0"/>
                </a:lnTo>
                <a:lnTo>
                  <a:pt x="5376039" y="1344010"/>
                </a:lnTo>
                <a:lnTo>
                  <a:pt x="0" y="1344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7"/>
          <p:cNvSpPr txBox="1"/>
          <p:nvPr/>
        </p:nvSpPr>
        <p:spPr>
          <a:xfrm>
            <a:off x="5600700" y="4701458"/>
            <a:ext cx="11810379" cy="1393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9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25" name="Google Shape;525;p27"/>
          <p:cNvSpPr txBox="1"/>
          <p:nvPr/>
        </p:nvSpPr>
        <p:spPr>
          <a:xfrm>
            <a:off x="4759130" y="6981740"/>
            <a:ext cx="12651949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SlidesCarnival for the presentation template</a:t>
            </a:r>
            <a:endParaRPr/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Pexels for the photos</a:t>
            </a:r>
            <a:endParaRPr/>
          </a:p>
        </p:txBody>
      </p:sp>
      <p:sp>
        <p:nvSpPr>
          <p:cNvPr id="526" name="Google Shape;526;p27"/>
          <p:cNvSpPr txBox="1"/>
          <p:nvPr/>
        </p:nvSpPr>
        <p:spPr>
          <a:xfrm>
            <a:off x="4759130" y="8391441"/>
            <a:ext cx="12651949" cy="96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Happy designing! </a:t>
            </a:r>
            <a:endParaRPr/>
          </a:p>
        </p:txBody>
      </p:sp>
      <p:sp>
        <p:nvSpPr>
          <p:cNvPr id="527" name="Google Shape;527;p27"/>
          <p:cNvSpPr/>
          <p:nvPr/>
        </p:nvSpPr>
        <p:spPr>
          <a:xfrm flipH="1">
            <a:off x="-3543300" y="2385616"/>
            <a:ext cx="9144000" cy="11219632"/>
          </a:xfrm>
          <a:custGeom>
            <a:rect b="b" l="l" r="r" t="t"/>
            <a:pathLst>
              <a:path extrusionOk="0" h="11219632" w="9144000">
                <a:moveTo>
                  <a:pt x="9144000" y="0"/>
                </a:moveTo>
                <a:lnTo>
                  <a:pt x="0" y="0"/>
                </a:lnTo>
                <a:lnTo>
                  <a:pt x="0" y="11219632"/>
                </a:lnTo>
                <a:lnTo>
                  <a:pt x="9144000" y="11219632"/>
                </a:lnTo>
                <a:lnTo>
                  <a:pt x="91440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7"/>
          <p:cNvSpPr/>
          <p:nvPr/>
        </p:nvSpPr>
        <p:spPr>
          <a:xfrm rot="-8686748">
            <a:off x="5667881" y="6955937"/>
            <a:ext cx="4850006" cy="1772457"/>
          </a:xfrm>
          <a:custGeom>
            <a:rect b="b" l="l" r="r" t="t"/>
            <a:pathLst>
              <a:path extrusionOk="0" h="1772457" w="4850006">
                <a:moveTo>
                  <a:pt x="0" y="0"/>
                </a:moveTo>
                <a:lnTo>
                  <a:pt x="4850006" y="0"/>
                </a:lnTo>
                <a:lnTo>
                  <a:pt x="4850006" y="1772457"/>
                </a:lnTo>
                <a:lnTo>
                  <a:pt x="0" y="1772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7"/>
          <p:cNvSpPr/>
          <p:nvPr/>
        </p:nvSpPr>
        <p:spPr>
          <a:xfrm rot="-4333896">
            <a:off x="6234259" y="2142351"/>
            <a:ext cx="1343700" cy="1569076"/>
          </a:xfrm>
          <a:custGeom>
            <a:rect b="b" l="l" r="r" t="t"/>
            <a:pathLst>
              <a:path extrusionOk="0" h="1569076" w="1343700">
                <a:moveTo>
                  <a:pt x="0" y="0"/>
                </a:moveTo>
                <a:lnTo>
                  <a:pt x="1343700" y="0"/>
                </a:lnTo>
                <a:lnTo>
                  <a:pt x="1343700" y="1569077"/>
                </a:lnTo>
                <a:lnTo>
                  <a:pt x="0" y="1569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7"/>
          <p:cNvSpPr txBox="1"/>
          <p:nvPr/>
        </p:nvSpPr>
        <p:spPr>
          <a:xfrm>
            <a:off x="5953967" y="1004491"/>
            <a:ext cx="7726128" cy="138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Credits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rot="-8955078">
            <a:off x="-2374152" y="2777654"/>
            <a:ext cx="8680261" cy="8794194"/>
          </a:xfrm>
          <a:custGeom>
            <a:rect b="b" l="l" r="r" t="t"/>
            <a:pathLst>
              <a:path extrusionOk="0" h="5231130" w="5163358">
                <a:moveTo>
                  <a:pt x="1608444" y="1974850"/>
                </a:moveTo>
                <a:cubicBezTo>
                  <a:pt x="1760156" y="2390140"/>
                  <a:pt x="1556891" y="2815590"/>
                  <a:pt x="1154780" y="2924810"/>
                </a:cubicBezTo>
                <a:cubicBezTo>
                  <a:pt x="752669" y="3034030"/>
                  <a:pt x="303425" y="2785110"/>
                  <a:pt x="151713" y="2369820"/>
                </a:cubicBezTo>
                <a:cubicBezTo>
                  <a:pt x="0" y="1954530"/>
                  <a:pt x="203265" y="1529080"/>
                  <a:pt x="605376" y="1419860"/>
                </a:cubicBezTo>
                <a:cubicBezTo>
                  <a:pt x="1007487" y="1310640"/>
                  <a:pt x="1456731" y="1559560"/>
                  <a:pt x="1608444" y="1974850"/>
                </a:cubicBezTo>
                <a:close/>
                <a:moveTo>
                  <a:pt x="4256777" y="1718310"/>
                </a:moveTo>
                <a:cubicBezTo>
                  <a:pt x="4217008" y="1697990"/>
                  <a:pt x="4177239" y="1680210"/>
                  <a:pt x="4135997" y="1663700"/>
                </a:cubicBezTo>
                <a:cubicBezTo>
                  <a:pt x="3859085" y="1555750"/>
                  <a:pt x="3660240" y="1333500"/>
                  <a:pt x="3626362" y="1073150"/>
                </a:cubicBezTo>
                <a:cubicBezTo>
                  <a:pt x="3614578" y="986790"/>
                  <a:pt x="3591012" y="899160"/>
                  <a:pt x="3555661" y="814070"/>
                </a:cubicBezTo>
                <a:cubicBezTo>
                  <a:pt x="3334722" y="287020"/>
                  <a:pt x="2720508" y="0"/>
                  <a:pt x="2184360" y="173990"/>
                </a:cubicBezTo>
                <a:cubicBezTo>
                  <a:pt x="1648213" y="347980"/>
                  <a:pt x="1393395" y="915670"/>
                  <a:pt x="1614335" y="1442720"/>
                </a:cubicBezTo>
                <a:cubicBezTo>
                  <a:pt x="1659996" y="1550670"/>
                  <a:pt x="1721859" y="1648460"/>
                  <a:pt x="1795506" y="1733550"/>
                </a:cubicBezTo>
                <a:cubicBezTo>
                  <a:pt x="2003190" y="1973580"/>
                  <a:pt x="2031175" y="2294890"/>
                  <a:pt x="1855896" y="2552700"/>
                </a:cubicBezTo>
                <a:cubicBezTo>
                  <a:pt x="1851478" y="2560320"/>
                  <a:pt x="1845586" y="2567940"/>
                  <a:pt x="1841167" y="2575560"/>
                </a:cubicBezTo>
                <a:cubicBezTo>
                  <a:pt x="1269669" y="3437890"/>
                  <a:pt x="1428746" y="4453890"/>
                  <a:pt x="2193198" y="4842510"/>
                </a:cubicBezTo>
                <a:cubicBezTo>
                  <a:pt x="2957650" y="5231130"/>
                  <a:pt x="4040256" y="4848860"/>
                  <a:pt x="4608808" y="3985260"/>
                </a:cubicBezTo>
                <a:cubicBezTo>
                  <a:pt x="5163358" y="3121660"/>
                  <a:pt x="5021230" y="2108200"/>
                  <a:pt x="4256777" y="1718310"/>
                </a:cubicBezTo>
                <a:close/>
              </a:path>
            </a:pathLst>
          </a:custGeom>
          <a:solidFill>
            <a:srgbClr val="66D5D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1"/>
          <p:cNvSpPr/>
          <p:nvPr/>
        </p:nvSpPr>
        <p:spPr>
          <a:xfrm>
            <a:off x="189016" y="3997650"/>
            <a:ext cx="5871214" cy="10345752"/>
          </a:xfrm>
          <a:custGeom>
            <a:rect b="b" l="l" r="r" t="t"/>
            <a:pathLst>
              <a:path extrusionOk="0" h="10345752" w="5871214">
                <a:moveTo>
                  <a:pt x="0" y="0"/>
                </a:moveTo>
                <a:lnTo>
                  <a:pt x="5871214" y="0"/>
                </a:lnTo>
                <a:lnTo>
                  <a:pt x="5871214" y="10345752"/>
                </a:lnTo>
                <a:lnTo>
                  <a:pt x="0" y="10345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"/>
          <p:cNvSpPr/>
          <p:nvPr/>
        </p:nvSpPr>
        <p:spPr>
          <a:xfrm flipH="1" rot="933966">
            <a:off x="13157276" y="914358"/>
            <a:ext cx="4405863" cy="1610143"/>
          </a:xfrm>
          <a:custGeom>
            <a:rect b="b" l="l" r="r" t="t"/>
            <a:pathLst>
              <a:path extrusionOk="0" h="1610143" w="4405863">
                <a:moveTo>
                  <a:pt x="4405863" y="0"/>
                </a:moveTo>
                <a:lnTo>
                  <a:pt x="0" y="0"/>
                </a:lnTo>
                <a:lnTo>
                  <a:pt x="0" y="1610142"/>
                </a:lnTo>
                <a:lnTo>
                  <a:pt x="4405863" y="1610142"/>
                </a:lnTo>
                <a:lnTo>
                  <a:pt x="440586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6424589" y="7357158"/>
            <a:ext cx="10550630" cy="1964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My favorite form of exercise: </a:t>
            </a:r>
            <a:endParaRPr/>
          </a:p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This is a noun phrase that serves as the complement</a:t>
            </a:r>
            <a:endParaRPr/>
          </a:p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of the linking verb "is."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It describes what "Running" is.</a:t>
            </a:r>
            <a:endParaRPr/>
          </a:p>
        </p:txBody>
      </p:sp>
      <p:sp>
        <p:nvSpPr>
          <p:cNvPr id="98" name="Google Shape;98;p11"/>
          <p:cNvSpPr/>
          <p:nvPr/>
        </p:nvSpPr>
        <p:spPr>
          <a:xfrm flipH="1" rot="5338848">
            <a:off x="16223593" y="7673975"/>
            <a:ext cx="2309853" cy="844146"/>
          </a:xfrm>
          <a:custGeom>
            <a:rect b="b" l="l" r="r" t="t"/>
            <a:pathLst>
              <a:path extrusionOk="0" h="844146" w="2309853">
                <a:moveTo>
                  <a:pt x="2309853" y="0"/>
                </a:moveTo>
                <a:lnTo>
                  <a:pt x="0" y="0"/>
                </a:lnTo>
                <a:lnTo>
                  <a:pt x="0" y="844147"/>
                </a:lnTo>
                <a:lnTo>
                  <a:pt x="2309853" y="844147"/>
                </a:lnTo>
                <a:lnTo>
                  <a:pt x="230985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-1590348" y="1028700"/>
            <a:ext cx="3587165" cy="1460955"/>
          </a:xfrm>
          <a:custGeom>
            <a:rect b="b" l="l" r="r" t="t"/>
            <a:pathLst>
              <a:path extrusionOk="0" h="1460955" w="3587165">
                <a:moveTo>
                  <a:pt x="0" y="0"/>
                </a:moveTo>
                <a:lnTo>
                  <a:pt x="3587165" y="0"/>
                </a:lnTo>
                <a:lnTo>
                  <a:pt x="3587165" y="1460955"/>
                </a:lnTo>
                <a:lnTo>
                  <a:pt x="0" y="1460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6424589" y="4247517"/>
            <a:ext cx="10669849" cy="1468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Running:</a:t>
            </a:r>
            <a:endParaRPr/>
          </a:p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This is a gerund, which is a verbal that functions as a noun. 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It acts as the subject of the sentence.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6424589" y="5966723"/>
            <a:ext cx="11112399" cy="973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is: </a:t>
            </a:r>
            <a:endParaRPr/>
          </a:p>
          <a:p>
            <a:pPr indent="0" lvl="1" marL="0" marR="0" rtl="0" algn="l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This is a linking verb, which connects the subject and predicate.</a:t>
            </a:r>
            <a:endParaRPr/>
          </a:p>
        </p:txBody>
      </p:sp>
      <p:sp>
        <p:nvSpPr>
          <p:cNvPr id="102" name="Google Shape;102;p11"/>
          <p:cNvSpPr txBox="1"/>
          <p:nvPr/>
        </p:nvSpPr>
        <p:spPr>
          <a:xfrm>
            <a:off x="6424589" y="2007069"/>
            <a:ext cx="9434991" cy="1687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C479F"/>
                </a:solidFill>
                <a:latin typeface="Courgette"/>
                <a:ea typeface="Courgette"/>
                <a:cs typeface="Courgette"/>
                <a:sym typeface="Courgette"/>
              </a:rPr>
              <a:t>Running is my favorite form of exercise.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3546289" y="1066800"/>
            <a:ext cx="3852722" cy="483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Let's break it down.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/>
          <p:nvPr/>
        </p:nvSpPr>
        <p:spPr>
          <a:xfrm rot="860126">
            <a:off x="10201209" y="3585166"/>
            <a:ext cx="10184345" cy="9717761"/>
          </a:xfrm>
          <a:custGeom>
            <a:rect b="b" l="l" r="r" t="t"/>
            <a:pathLst>
              <a:path extrusionOk="0" h="5977890" w="6264910">
                <a:moveTo>
                  <a:pt x="3576320" y="342900"/>
                </a:moveTo>
                <a:cubicBezTo>
                  <a:pt x="4768850" y="509270"/>
                  <a:pt x="6264910" y="971550"/>
                  <a:pt x="5435600" y="3060700"/>
                </a:cubicBezTo>
                <a:cubicBezTo>
                  <a:pt x="4606290" y="5149850"/>
                  <a:pt x="2889250" y="5520690"/>
                  <a:pt x="2059940" y="5749290"/>
                </a:cubicBezTo>
                <a:cubicBezTo>
                  <a:pt x="1230630" y="5977890"/>
                  <a:pt x="256540" y="5434330"/>
                  <a:pt x="600710" y="4203700"/>
                </a:cubicBezTo>
                <a:cubicBezTo>
                  <a:pt x="901700" y="3126740"/>
                  <a:pt x="0" y="1772920"/>
                  <a:pt x="86360" y="886460"/>
                </a:cubicBezTo>
                <a:cubicBezTo>
                  <a:pt x="172720" y="0"/>
                  <a:pt x="2145030" y="142240"/>
                  <a:pt x="3576320" y="342900"/>
                </a:cubicBezTo>
                <a:close/>
              </a:path>
            </a:pathLst>
          </a:custGeom>
          <a:solidFill>
            <a:srgbClr val="66D5D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7287101" y="3166931"/>
            <a:ext cx="11803507" cy="13906931"/>
          </a:xfrm>
          <a:custGeom>
            <a:rect b="b" l="l" r="r" t="t"/>
            <a:pathLst>
              <a:path extrusionOk="0" h="13906931" w="11803507">
                <a:moveTo>
                  <a:pt x="0" y="0"/>
                </a:moveTo>
                <a:lnTo>
                  <a:pt x="11803507" y="0"/>
                </a:lnTo>
                <a:lnTo>
                  <a:pt x="11803507" y="13906930"/>
                </a:lnTo>
                <a:lnTo>
                  <a:pt x="0" y="139069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/>
          <p:nvPr/>
        </p:nvSpPr>
        <p:spPr>
          <a:xfrm flipH="1" rot="764024">
            <a:off x="352218" y="828232"/>
            <a:ext cx="1808161" cy="910861"/>
          </a:xfrm>
          <a:custGeom>
            <a:rect b="b" l="l" r="r" t="t"/>
            <a:pathLst>
              <a:path extrusionOk="0" h="910861" w="1808161">
                <a:moveTo>
                  <a:pt x="1808161" y="0"/>
                </a:moveTo>
                <a:lnTo>
                  <a:pt x="0" y="0"/>
                </a:lnTo>
                <a:lnTo>
                  <a:pt x="0" y="910861"/>
                </a:lnTo>
                <a:lnTo>
                  <a:pt x="1808161" y="910861"/>
                </a:lnTo>
                <a:lnTo>
                  <a:pt x="180816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1690637" y="4165756"/>
            <a:ext cx="547892" cy="594360"/>
          </a:xfrm>
          <a:custGeom>
            <a:rect b="b" l="l" r="r" t="t"/>
            <a:pathLst>
              <a:path extrusionOk="0" h="594360" w="547892">
                <a:moveTo>
                  <a:pt x="0" y="0"/>
                </a:moveTo>
                <a:lnTo>
                  <a:pt x="547892" y="0"/>
                </a:lnTo>
                <a:lnTo>
                  <a:pt x="547892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1690637" y="5457017"/>
            <a:ext cx="547892" cy="594360"/>
          </a:xfrm>
          <a:custGeom>
            <a:rect b="b" l="l" r="r" t="t"/>
            <a:pathLst>
              <a:path extrusionOk="0" h="594360" w="547892">
                <a:moveTo>
                  <a:pt x="0" y="0"/>
                </a:moveTo>
                <a:lnTo>
                  <a:pt x="547892" y="0"/>
                </a:lnTo>
                <a:lnTo>
                  <a:pt x="547892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1690637" y="6548007"/>
            <a:ext cx="547892" cy="594360"/>
          </a:xfrm>
          <a:custGeom>
            <a:rect b="b" l="l" r="r" t="t"/>
            <a:pathLst>
              <a:path extrusionOk="0" h="594360" w="547892">
                <a:moveTo>
                  <a:pt x="0" y="0"/>
                </a:moveTo>
                <a:lnTo>
                  <a:pt x="547892" y="0"/>
                </a:lnTo>
                <a:lnTo>
                  <a:pt x="547892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1690637" y="7757344"/>
            <a:ext cx="547892" cy="594360"/>
          </a:xfrm>
          <a:custGeom>
            <a:rect b="b" l="l" r="r" t="t"/>
            <a:pathLst>
              <a:path extrusionOk="0" h="594360" w="547892">
                <a:moveTo>
                  <a:pt x="0" y="0"/>
                </a:moveTo>
                <a:lnTo>
                  <a:pt x="547892" y="0"/>
                </a:lnTo>
                <a:lnTo>
                  <a:pt x="547892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/>
          <p:nvPr/>
        </p:nvSpPr>
        <p:spPr>
          <a:xfrm flipH="1" rot="773057">
            <a:off x="2245789" y="2242369"/>
            <a:ext cx="2119465" cy="304432"/>
          </a:xfrm>
          <a:custGeom>
            <a:rect b="b" l="l" r="r" t="t"/>
            <a:pathLst>
              <a:path extrusionOk="0" h="304432" w="2119465">
                <a:moveTo>
                  <a:pt x="2119465" y="0"/>
                </a:moveTo>
                <a:lnTo>
                  <a:pt x="0" y="0"/>
                </a:lnTo>
                <a:lnTo>
                  <a:pt x="0" y="304432"/>
                </a:lnTo>
                <a:lnTo>
                  <a:pt x="2119465" y="304432"/>
                </a:lnTo>
                <a:lnTo>
                  <a:pt x="211946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/>
          <p:nvPr/>
        </p:nvSpPr>
        <p:spPr>
          <a:xfrm>
            <a:off x="16772428" y="4039165"/>
            <a:ext cx="1978114" cy="805632"/>
          </a:xfrm>
          <a:custGeom>
            <a:rect b="b" l="l" r="r" t="t"/>
            <a:pathLst>
              <a:path extrusionOk="0" h="805632" w="1978114">
                <a:moveTo>
                  <a:pt x="0" y="0"/>
                </a:moveTo>
                <a:lnTo>
                  <a:pt x="1978114" y="0"/>
                </a:lnTo>
                <a:lnTo>
                  <a:pt x="1978114" y="805632"/>
                </a:lnTo>
                <a:lnTo>
                  <a:pt x="0" y="80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9736673" y="8855484"/>
            <a:ext cx="1978114" cy="805632"/>
          </a:xfrm>
          <a:custGeom>
            <a:rect b="b" l="l" r="r" t="t"/>
            <a:pathLst>
              <a:path extrusionOk="0" h="805632" w="1978114">
                <a:moveTo>
                  <a:pt x="0" y="0"/>
                </a:moveTo>
                <a:lnTo>
                  <a:pt x="1978114" y="0"/>
                </a:lnTo>
                <a:lnTo>
                  <a:pt x="1978114" y="805632"/>
                </a:lnTo>
                <a:lnTo>
                  <a:pt x="0" y="80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4709822" y="1038225"/>
            <a:ext cx="9292632" cy="135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Lesson Outline</a:t>
            </a:r>
            <a:endParaRPr/>
          </a:p>
        </p:txBody>
      </p:sp>
      <p:sp>
        <p:nvSpPr>
          <p:cNvPr id="119" name="Google Shape;119;p12"/>
          <p:cNvSpPr txBox="1"/>
          <p:nvPr/>
        </p:nvSpPr>
        <p:spPr>
          <a:xfrm>
            <a:off x="2575837" y="4069198"/>
            <a:ext cx="6735390" cy="669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Definition of verbals</a:t>
            </a:r>
            <a:endParaRPr/>
          </a:p>
        </p:txBody>
      </p:sp>
      <p:sp>
        <p:nvSpPr>
          <p:cNvPr id="120" name="Google Shape;120;p12"/>
          <p:cNvSpPr txBox="1"/>
          <p:nvPr/>
        </p:nvSpPr>
        <p:spPr>
          <a:xfrm>
            <a:off x="2575837" y="5266395"/>
            <a:ext cx="6410064" cy="669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Introduction to gerunds</a:t>
            </a:r>
            <a:endParaRPr/>
          </a:p>
        </p:txBody>
      </p:sp>
      <p:sp>
        <p:nvSpPr>
          <p:cNvPr id="121" name="Google Shape;121;p12"/>
          <p:cNvSpPr txBox="1"/>
          <p:nvPr/>
        </p:nvSpPr>
        <p:spPr>
          <a:xfrm>
            <a:off x="2575837" y="6463591"/>
            <a:ext cx="7160835" cy="669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Introduction to participles</a:t>
            </a:r>
            <a:endParaRPr/>
          </a:p>
        </p:txBody>
      </p:sp>
      <p:sp>
        <p:nvSpPr>
          <p:cNvPr id="122" name="Google Shape;122;p12"/>
          <p:cNvSpPr txBox="1"/>
          <p:nvPr/>
        </p:nvSpPr>
        <p:spPr>
          <a:xfrm>
            <a:off x="2575837" y="7660787"/>
            <a:ext cx="7486162" cy="669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Introduction to infinitives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/>
          <p:nvPr/>
        </p:nvSpPr>
        <p:spPr>
          <a:xfrm rot="5653634">
            <a:off x="9764859" y="3530921"/>
            <a:ext cx="10308189" cy="8616427"/>
          </a:xfrm>
          <a:custGeom>
            <a:rect b="b" l="l" r="r" t="t"/>
            <a:pathLst>
              <a:path extrusionOk="0" h="4165600" w="4983480">
                <a:moveTo>
                  <a:pt x="4537710" y="1230630"/>
                </a:moveTo>
                <a:cubicBezTo>
                  <a:pt x="4786630" y="1244600"/>
                  <a:pt x="4983480" y="1416050"/>
                  <a:pt x="4980940" y="1680210"/>
                </a:cubicBezTo>
                <a:cubicBezTo>
                  <a:pt x="4978400" y="1931670"/>
                  <a:pt x="4773930" y="2134870"/>
                  <a:pt x="4521200" y="2134870"/>
                </a:cubicBezTo>
                <a:cubicBezTo>
                  <a:pt x="4309110" y="2160270"/>
                  <a:pt x="3896360" y="2302510"/>
                  <a:pt x="4067810" y="2602230"/>
                </a:cubicBezTo>
                <a:cubicBezTo>
                  <a:pt x="4150360" y="2747010"/>
                  <a:pt x="4258310" y="2820670"/>
                  <a:pt x="4262120" y="3002280"/>
                </a:cubicBezTo>
                <a:cubicBezTo>
                  <a:pt x="4268470" y="3300730"/>
                  <a:pt x="3977640" y="3577590"/>
                  <a:pt x="3675380" y="3503930"/>
                </a:cubicBezTo>
                <a:cubicBezTo>
                  <a:pt x="3590290" y="3483610"/>
                  <a:pt x="3510280" y="3441700"/>
                  <a:pt x="3430270" y="3408680"/>
                </a:cubicBezTo>
                <a:cubicBezTo>
                  <a:pt x="3075940" y="3260090"/>
                  <a:pt x="2683510" y="3318510"/>
                  <a:pt x="2367280" y="3531870"/>
                </a:cubicBezTo>
                <a:cubicBezTo>
                  <a:pt x="2100580" y="3710940"/>
                  <a:pt x="1905000" y="3990340"/>
                  <a:pt x="1581150" y="4075430"/>
                </a:cubicBezTo>
                <a:cubicBezTo>
                  <a:pt x="1236980" y="4165600"/>
                  <a:pt x="855980" y="4089400"/>
                  <a:pt x="582930" y="3858260"/>
                </a:cubicBezTo>
                <a:cubicBezTo>
                  <a:pt x="349250" y="3657600"/>
                  <a:pt x="199390" y="3355340"/>
                  <a:pt x="201930" y="3048000"/>
                </a:cubicBezTo>
                <a:cubicBezTo>
                  <a:pt x="204470" y="2724150"/>
                  <a:pt x="365760" y="2429510"/>
                  <a:pt x="425450" y="2115820"/>
                </a:cubicBezTo>
                <a:cubicBezTo>
                  <a:pt x="459740" y="1931670"/>
                  <a:pt x="459740" y="1732280"/>
                  <a:pt x="393700" y="1554480"/>
                </a:cubicBezTo>
                <a:cubicBezTo>
                  <a:pt x="326390" y="1377950"/>
                  <a:pt x="177800" y="1267460"/>
                  <a:pt x="90170" y="1104900"/>
                </a:cubicBezTo>
                <a:cubicBezTo>
                  <a:pt x="33020" y="999490"/>
                  <a:pt x="0" y="877570"/>
                  <a:pt x="0" y="749300"/>
                </a:cubicBezTo>
                <a:cubicBezTo>
                  <a:pt x="0" y="335280"/>
                  <a:pt x="335280" y="0"/>
                  <a:pt x="749300" y="0"/>
                </a:cubicBezTo>
                <a:cubicBezTo>
                  <a:pt x="866140" y="0"/>
                  <a:pt x="982980" y="27940"/>
                  <a:pt x="1087120" y="80010"/>
                </a:cubicBezTo>
                <a:cubicBezTo>
                  <a:pt x="1272540" y="173990"/>
                  <a:pt x="1386840" y="354330"/>
                  <a:pt x="1570990" y="452120"/>
                </a:cubicBezTo>
                <a:cubicBezTo>
                  <a:pt x="1879600" y="615950"/>
                  <a:pt x="2148840" y="523240"/>
                  <a:pt x="2468880" y="466090"/>
                </a:cubicBezTo>
                <a:cubicBezTo>
                  <a:pt x="2672080" y="429260"/>
                  <a:pt x="2931160" y="431800"/>
                  <a:pt x="3117850" y="532130"/>
                </a:cubicBezTo>
                <a:cubicBezTo>
                  <a:pt x="3272790" y="614680"/>
                  <a:pt x="3361690" y="786130"/>
                  <a:pt x="3441700" y="934720"/>
                </a:cubicBezTo>
                <a:cubicBezTo>
                  <a:pt x="3662680" y="1341120"/>
                  <a:pt x="4132580" y="1210310"/>
                  <a:pt x="4523740" y="1229360"/>
                </a:cubicBezTo>
                <a:cubicBezTo>
                  <a:pt x="4530090" y="1229360"/>
                  <a:pt x="4533900" y="1230630"/>
                  <a:pt x="4537710" y="1230630"/>
                </a:cubicBezTo>
                <a:close/>
              </a:path>
            </a:pathLst>
          </a:custGeom>
          <a:solidFill>
            <a:srgbClr val="FAA0D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11355763" y="4076399"/>
            <a:ext cx="8239604" cy="6210601"/>
          </a:xfrm>
          <a:custGeom>
            <a:rect b="b" l="l" r="r" t="t"/>
            <a:pathLst>
              <a:path extrusionOk="0" h="6210601" w="8239604">
                <a:moveTo>
                  <a:pt x="0" y="0"/>
                </a:moveTo>
                <a:lnTo>
                  <a:pt x="8239604" y="0"/>
                </a:lnTo>
                <a:lnTo>
                  <a:pt x="8239604" y="6210601"/>
                </a:lnTo>
                <a:lnTo>
                  <a:pt x="0" y="6210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3"/>
          <p:cNvSpPr/>
          <p:nvPr/>
        </p:nvSpPr>
        <p:spPr>
          <a:xfrm rot="10080490">
            <a:off x="630291" y="2466126"/>
            <a:ext cx="1002740" cy="1790607"/>
          </a:xfrm>
          <a:custGeom>
            <a:rect b="b" l="l" r="r" t="t"/>
            <a:pathLst>
              <a:path extrusionOk="0" h="1790607" w="1002740">
                <a:moveTo>
                  <a:pt x="0" y="0"/>
                </a:moveTo>
                <a:lnTo>
                  <a:pt x="1002740" y="0"/>
                </a:lnTo>
                <a:lnTo>
                  <a:pt x="1002740" y="1790608"/>
                </a:lnTo>
                <a:lnTo>
                  <a:pt x="0" y="1790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/>
          <p:nvPr/>
        </p:nvSpPr>
        <p:spPr>
          <a:xfrm rot="9053663">
            <a:off x="630291" y="4592784"/>
            <a:ext cx="1002740" cy="1790607"/>
          </a:xfrm>
          <a:custGeom>
            <a:rect b="b" l="l" r="r" t="t"/>
            <a:pathLst>
              <a:path extrusionOk="0" h="1790607" w="1002740">
                <a:moveTo>
                  <a:pt x="0" y="0"/>
                </a:moveTo>
                <a:lnTo>
                  <a:pt x="1002740" y="0"/>
                </a:lnTo>
                <a:lnTo>
                  <a:pt x="1002740" y="1790608"/>
                </a:lnTo>
                <a:lnTo>
                  <a:pt x="0" y="1790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3"/>
          <p:cNvSpPr/>
          <p:nvPr/>
        </p:nvSpPr>
        <p:spPr>
          <a:xfrm rot="8767295">
            <a:off x="588524" y="6943831"/>
            <a:ext cx="1002740" cy="1790607"/>
          </a:xfrm>
          <a:custGeom>
            <a:rect b="b" l="l" r="r" t="t"/>
            <a:pathLst>
              <a:path extrusionOk="0" h="1790607" w="1002740">
                <a:moveTo>
                  <a:pt x="0" y="0"/>
                </a:moveTo>
                <a:lnTo>
                  <a:pt x="1002741" y="0"/>
                </a:lnTo>
                <a:lnTo>
                  <a:pt x="1002741" y="1790608"/>
                </a:lnTo>
                <a:lnTo>
                  <a:pt x="0" y="1790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/>
          <p:nvPr/>
        </p:nvSpPr>
        <p:spPr>
          <a:xfrm rot="10727393">
            <a:off x="16353013" y="1866908"/>
            <a:ext cx="2378977" cy="1782070"/>
          </a:xfrm>
          <a:custGeom>
            <a:rect b="b" l="l" r="r" t="t"/>
            <a:pathLst>
              <a:path extrusionOk="0" h="1782070" w="2378977">
                <a:moveTo>
                  <a:pt x="0" y="0"/>
                </a:moveTo>
                <a:lnTo>
                  <a:pt x="2378977" y="0"/>
                </a:lnTo>
                <a:lnTo>
                  <a:pt x="2378977" y="1782070"/>
                </a:lnTo>
                <a:lnTo>
                  <a:pt x="0" y="1782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1582306" y="1260905"/>
            <a:ext cx="11972447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Look at the underlined words. They look like 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verbs but don't quite act like verbs, right?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2227955" y="3661109"/>
            <a:ext cx="7140248" cy="5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u="sng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Cooking </a:t>
            </a:r>
            <a:r>
              <a:rPr lang="en-US" sz="4200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is my favorite hobby.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2227955" y="5472216"/>
            <a:ext cx="8676375" cy="117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The </a:t>
            </a:r>
            <a:r>
              <a:rPr lang="en-US" sz="4200" u="sng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excited </a:t>
            </a:r>
            <a:r>
              <a:rPr lang="en-US" sz="4200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crowd waved and cheered in unison.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2227955" y="7877235"/>
            <a:ext cx="8182920" cy="5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u="sng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To climb </a:t>
            </a:r>
            <a:r>
              <a:rPr lang="en-US" sz="4200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Mt. Everest is my dream.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/>
          <p:nvPr/>
        </p:nvSpPr>
        <p:spPr>
          <a:xfrm rot="-9946186">
            <a:off x="-3025778" y="1235965"/>
            <a:ext cx="11381552" cy="11530941"/>
          </a:xfrm>
          <a:custGeom>
            <a:rect b="b" l="l" r="r" t="t"/>
            <a:pathLst>
              <a:path extrusionOk="0" h="5231130" w="5163358">
                <a:moveTo>
                  <a:pt x="1608444" y="1974850"/>
                </a:moveTo>
                <a:cubicBezTo>
                  <a:pt x="1760156" y="2390140"/>
                  <a:pt x="1556891" y="2815590"/>
                  <a:pt x="1154780" y="2924810"/>
                </a:cubicBezTo>
                <a:cubicBezTo>
                  <a:pt x="752669" y="3034030"/>
                  <a:pt x="303425" y="2785110"/>
                  <a:pt x="151713" y="2369820"/>
                </a:cubicBezTo>
                <a:cubicBezTo>
                  <a:pt x="0" y="1954530"/>
                  <a:pt x="203265" y="1529080"/>
                  <a:pt x="605376" y="1419860"/>
                </a:cubicBezTo>
                <a:cubicBezTo>
                  <a:pt x="1007487" y="1310640"/>
                  <a:pt x="1456731" y="1559560"/>
                  <a:pt x="1608444" y="1974850"/>
                </a:cubicBezTo>
                <a:close/>
                <a:moveTo>
                  <a:pt x="4256777" y="1718310"/>
                </a:moveTo>
                <a:cubicBezTo>
                  <a:pt x="4217008" y="1697990"/>
                  <a:pt x="4177239" y="1680210"/>
                  <a:pt x="4135997" y="1663700"/>
                </a:cubicBezTo>
                <a:cubicBezTo>
                  <a:pt x="3859085" y="1555750"/>
                  <a:pt x="3660240" y="1333500"/>
                  <a:pt x="3626362" y="1073150"/>
                </a:cubicBezTo>
                <a:cubicBezTo>
                  <a:pt x="3614578" y="986790"/>
                  <a:pt x="3591012" y="899160"/>
                  <a:pt x="3555661" y="814070"/>
                </a:cubicBezTo>
                <a:cubicBezTo>
                  <a:pt x="3334722" y="287020"/>
                  <a:pt x="2720508" y="0"/>
                  <a:pt x="2184360" y="173990"/>
                </a:cubicBezTo>
                <a:cubicBezTo>
                  <a:pt x="1648213" y="347980"/>
                  <a:pt x="1393395" y="915670"/>
                  <a:pt x="1614335" y="1442720"/>
                </a:cubicBezTo>
                <a:cubicBezTo>
                  <a:pt x="1659996" y="1550670"/>
                  <a:pt x="1721859" y="1648460"/>
                  <a:pt x="1795506" y="1733550"/>
                </a:cubicBezTo>
                <a:cubicBezTo>
                  <a:pt x="2003190" y="1973580"/>
                  <a:pt x="2031175" y="2294890"/>
                  <a:pt x="1855896" y="2552700"/>
                </a:cubicBezTo>
                <a:cubicBezTo>
                  <a:pt x="1851478" y="2560320"/>
                  <a:pt x="1845586" y="2567940"/>
                  <a:pt x="1841167" y="2575560"/>
                </a:cubicBezTo>
                <a:cubicBezTo>
                  <a:pt x="1269669" y="3437890"/>
                  <a:pt x="1428746" y="4453890"/>
                  <a:pt x="2193198" y="4842510"/>
                </a:cubicBezTo>
                <a:cubicBezTo>
                  <a:pt x="2957650" y="5231130"/>
                  <a:pt x="4040256" y="4848860"/>
                  <a:pt x="4608808" y="3985260"/>
                </a:cubicBezTo>
                <a:cubicBezTo>
                  <a:pt x="5163358" y="3121660"/>
                  <a:pt x="5021230" y="2108200"/>
                  <a:pt x="4256777" y="1718310"/>
                </a:cubicBezTo>
                <a:close/>
              </a:path>
            </a:pathLst>
          </a:custGeom>
          <a:solidFill>
            <a:srgbClr val="66D5D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-4147939" y="2971631"/>
            <a:ext cx="10939909" cy="7384438"/>
          </a:xfrm>
          <a:custGeom>
            <a:rect b="b" l="l" r="r" t="t"/>
            <a:pathLst>
              <a:path extrusionOk="0" h="7384438" w="10939909">
                <a:moveTo>
                  <a:pt x="0" y="0"/>
                </a:moveTo>
                <a:lnTo>
                  <a:pt x="10939909" y="0"/>
                </a:lnTo>
                <a:lnTo>
                  <a:pt x="10939909" y="7384438"/>
                </a:lnTo>
                <a:lnTo>
                  <a:pt x="0" y="7384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13038031" y="8964455"/>
            <a:ext cx="4489306" cy="587691"/>
          </a:xfrm>
          <a:custGeom>
            <a:rect b="b" l="l" r="r" t="t"/>
            <a:pathLst>
              <a:path extrusionOk="0" h="587691" w="4489306">
                <a:moveTo>
                  <a:pt x="0" y="0"/>
                </a:moveTo>
                <a:lnTo>
                  <a:pt x="4489306" y="0"/>
                </a:lnTo>
                <a:lnTo>
                  <a:pt x="4489306" y="587690"/>
                </a:lnTo>
                <a:lnTo>
                  <a:pt x="0" y="58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7967484" y="2290656"/>
            <a:ext cx="7315200" cy="2473868"/>
          </a:xfrm>
          <a:custGeom>
            <a:rect b="b" l="l" r="r" t="t"/>
            <a:pathLst>
              <a:path extrusionOk="0" h="2473868" w="7315200">
                <a:moveTo>
                  <a:pt x="0" y="0"/>
                </a:moveTo>
                <a:lnTo>
                  <a:pt x="7315200" y="0"/>
                </a:lnTo>
                <a:lnTo>
                  <a:pt x="7315200" y="2473868"/>
                </a:lnTo>
                <a:lnTo>
                  <a:pt x="0" y="2473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-1460050" y="1028700"/>
            <a:ext cx="3709484" cy="1510772"/>
          </a:xfrm>
          <a:custGeom>
            <a:rect b="b" l="l" r="r" t="t"/>
            <a:pathLst>
              <a:path extrusionOk="0" h="1510772" w="3709484">
                <a:moveTo>
                  <a:pt x="0" y="0"/>
                </a:moveTo>
                <a:lnTo>
                  <a:pt x="3709483" y="0"/>
                </a:lnTo>
                <a:lnTo>
                  <a:pt x="3709483" y="1510772"/>
                </a:lnTo>
                <a:lnTo>
                  <a:pt x="0" y="1510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8324443" y="5199609"/>
            <a:ext cx="71076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They're the masters of disguise, adding flair, depth, and a touch of mystery to our language. Get ready to unravel their secrets and uncover the fascinating </a:t>
            </a:r>
            <a:endParaRPr/>
          </a:p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world of verbals!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8760689" y="2854172"/>
            <a:ext cx="5728791" cy="135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Verbals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7317425" y="1316775"/>
            <a:ext cx="8884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They are words or parts of speech called: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/>
          <p:nvPr/>
        </p:nvSpPr>
        <p:spPr>
          <a:xfrm>
            <a:off x="9636993" y="2067283"/>
            <a:ext cx="10660313" cy="11393499"/>
          </a:xfrm>
          <a:custGeom>
            <a:rect b="b" l="l" r="r" t="t"/>
            <a:pathLst>
              <a:path extrusionOk="0" h="7203440" w="6739890">
                <a:moveTo>
                  <a:pt x="3602990" y="1123950"/>
                </a:moveTo>
                <a:cubicBezTo>
                  <a:pt x="3155950" y="1784350"/>
                  <a:pt x="3209290" y="2346960"/>
                  <a:pt x="2705100" y="2646680"/>
                </a:cubicBezTo>
                <a:cubicBezTo>
                  <a:pt x="1689100" y="3252470"/>
                  <a:pt x="647700" y="2674620"/>
                  <a:pt x="327660" y="3713480"/>
                </a:cubicBezTo>
                <a:cubicBezTo>
                  <a:pt x="0" y="4777740"/>
                  <a:pt x="839470" y="5806440"/>
                  <a:pt x="2597150" y="6450330"/>
                </a:cubicBezTo>
                <a:cubicBezTo>
                  <a:pt x="4646930" y="7203440"/>
                  <a:pt x="6739890" y="5153660"/>
                  <a:pt x="6248400" y="3628390"/>
                </a:cubicBezTo>
                <a:cubicBezTo>
                  <a:pt x="5842000" y="2364740"/>
                  <a:pt x="6545580" y="1811020"/>
                  <a:pt x="6122670" y="1123950"/>
                </a:cubicBezTo>
                <a:cubicBezTo>
                  <a:pt x="5429250" y="0"/>
                  <a:pt x="4081780" y="415290"/>
                  <a:pt x="3602990" y="1123950"/>
                </a:cubicBezTo>
                <a:close/>
              </a:path>
            </a:pathLst>
          </a:custGeom>
          <a:solidFill>
            <a:srgbClr val="66D5D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10044765" y="4584473"/>
            <a:ext cx="8243235" cy="6099994"/>
          </a:xfrm>
          <a:custGeom>
            <a:rect b="b" l="l" r="r" t="t"/>
            <a:pathLst>
              <a:path extrusionOk="0" h="6099994" w="8243235">
                <a:moveTo>
                  <a:pt x="0" y="0"/>
                </a:moveTo>
                <a:lnTo>
                  <a:pt x="8243235" y="0"/>
                </a:lnTo>
                <a:lnTo>
                  <a:pt x="8243235" y="6099993"/>
                </a:lnTo>
                <a:lnTo>
                  <a:pt x="0" y="6099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1412807" y="3604983"/>
            <a:ext cx="647973" cy="1110234"/>
          </a:xfrm>
          <a:custGeom>
            <a:rect b="b" l="l" r="r" t="t"/>
            <a:pathLst>
              <a:path extrusionOk="0" h="1110234" w="647973">
                <a:moveTo>
                  <a:pt x="0" y="0"/>
                </a:moveTo>
                <a:lnTo>
                  <a:pt x="647973" y="0"/>
                </a:lnTo>
                <a:lnTo>
                  <a:pt x="647973" y="1110234"/>
                </a:lnTo>
                <a:lnTo>
                  <a:pt x="0" y="1110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1412807" y="5455004"/>
            <a:ext cx="647973" cy="1110234"/>
          </a:xfrm>
          <a:custGeom>
            <a:rect b="b" l="l" r="r" t="t"/>
            <a:pathLst>
              <a:path extrusionOk="0" h="1110234" w="647973">
                <a:moveTo>
                  <a:pt x="0" y="0"/>
                </a:moveTo>
                <a:lnTo>
                  <a:pt x="647973" y="0"/>
                </a:lnTo>
                <a:lnTo>
                  <a:pt x="647973" y="1110234"/>
                </a:lnTo>
                <a:lnTo>
                  <a:pt x="0" y="1110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1412807" y="7308188"/>
            <a:ext cx="647973" cy="1110234"/>
          </a:xfrm>
          <a:custGeom>
            <a:rect b="b" l="l" r="r" t="t"/>
            <a:pathLst>
              <a:path extrusionOk="0" h="1110234" w="647973">
                <a:moveTo>
                  <a:pt x="0" y="0"/>
                </a:moveTo>
                <a:lnTo>
                  <a:pt x="647973" y="0"/>
                </a:lnTo>
                <a:lnTo>
                  <a:pt x="647973" y="1110234"/>
                </a:lnTo>
                <a:lnTo>
                  <a:pt x="0" y="11102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15755230" y="2304486"/>
            <a:ext cx="5065540" cy="1602553"/>
          </a:xfrm>
          <a:custGeom>
            <a:rect b="b" l="l" r="r" t="t"/>
            <a:pathLst>
              <a:path extrusionOk="0" h="1602553" w="5065540">
                <a:moveTo>
                  <a:pt x="0" y="0"/>
                </a:moveTo>
                <a:lnTo>
                  <a:pt x="5065540" y="0"/>
                </a:lnTo>
                <a:lnTo>
                  <a:pt x="5065540" y="1602552"/>
                </a:lnTo>
                <a:lnTo>
                  <a:pt x="0" y="1602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3917437" y="1009650"/>
            <a:ext cx="10453125" cy="138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Learning Outcomes</a:t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2650161" y="3624033"/>
            <a:ext cx="5464025" cy="127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Identify and differentiate between gerunds, participles, and infinitives as verbals.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2650161" y="5474054"/>
            <a:ext cx="4995013" cy="127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Determine the specific functions of gerunds, participles, and infinitives.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2650161" y="7327238"/>
            <a:ext cx="4772095" cy="127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Apply the knowledge of verbals to effectively use them in writing.</a:t>
            </a: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-2995312" y="0"/>
            <a:ext cx="5065540" cy="1602553"/>
          </a:xfrm>
          <a:custGeom>
            <a:rect b="b" l="l" r="r" t="t"/>
            <a:pathLst>
              <a:path extrusionOk="0" h="1602553" w="5065540">
                <a:moveTo>
                  <a:pt x="0" y="0"/>
                </a:moveTo>
                <a:lnTo>
                  <a:pt x="5065540" y="0"/>
                </a:lnTo>
                <a:lnTo>
                  <a:pt x="5065540" y="1602553"/>
                </a:lnTo>
                <a:lnTo>
                  <a:pt x="0" y="1602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 rot="7056535">
            <a:off x="-3530603" y="4142630"/>
            <a:ext cx="10133258" cy="10832554"/>
          </a:xfrm>
          <a:custGeom>
            <a:rect b="b" l="l" r="r" t="t"/>
            <a:pathLst>
              <a:path extrusionOk="0" h="7377430" w="6901180">
                <a:moveTo>
                  <a:pt x="2721610" y="6808470"/>
                </a:moveTo>
                <a:cubicBezTo>
                  <a:pt x="3751580" y="6522720"/>
                  <a:pt x="3093720" y="5607050"/>
                  <a:pt x="4438650" y="4319270"/>
                </a:cubicBezTo>
                <a:cubicBezTo>
                  <a:pt x="5702300" y="3110230"/>
                  <a:pt x="6901180" y="3328670"/>
                  <a:pt x="6441440" y="1487170"/>
                </a:cubicBezTo>
                <a:cubicBezTo>
                  <a:pt x="6068060" y="0"/>
                  <a:pt x="1833880" y="772160"/>
                  <a:pt x="848360" y="2669540"/>
                </a:cubicBezTo>
                <a:cubicBezTo>
                  <a:pt x="0" y="4304030"/>
                  <a:pt x="673100" y="7377430"/>
                  <a:pt x="2721610" y="6808470"/>
                </a:cubicBezTo>
                <a:close/>
              </a:path>
            </a:pathLst>
          </a:custGeom>
          <a:solidFill>
            <a:srgbClr val="66D5D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 rot="181186">
            <a:off x="-121004" y="3376906"/>
            <a:ext cx="6736976" cy="10017808"/>
          </a:xfrm>
          <a:custGeom>
            <a:rect b="b" l="l" r="r" t="t"/>
            <a:pathLst>
              <a:path extrusionOk="0" h="10017808" w="6736976">
                <a:moveTo>
                  <a:pt x="0" y="0"/>
                </a:moveTo>
                <a:lnTo>
                  <a:pt x="6736975" y="0"/>
                </a:lnTo>
                <a:lnTo>
                  <a:pt x="6736975" y="10017808"/>
                </a:lnTo>
                <a:lnTo>
                  <a:pt x="0" y="10017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9453986" y="9104064"/>
            <a:ext cx="5248004" cy="629760"/>
          </a:xfrm>
          <a:custGeom>
            <a:rect b="b" l="l" r="r" t="t"/>
            <a:pathLst>
              <a:path extrusionOk="0" h="629760" w="5248004">
                <a:moveTo>
                  <a:pt x="0" y="0"/>
                </a:moveTo>
                <a:lnTo>
                  <a:pt x="5248004" y="0"/>
                </a:lnTo>
                <a:lnTo>
                  <a:pt x="5248004" y="629760"/>
                </a:lnTo>
                <a:lnTo>
                  <a:pt x="0" y="62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 rot="-8252350">
            <a:off x="16968704" y="7528686"/>
            <a:ext cx="1732572" cy="819034"/>
          </a:xfrm>
          <a:custGeom>
            <a:rect b="b" l="l" r="r" t="t"/>
            <a:pathLst>
              <a:path extrusionOk="0" h="819034" w="1732572">
                <a:moveTo>
                  <a:pt x="0" y="0"/>
                </a:moveTo>
                <a:lnTo>
                  <a:pt x="1732572" y="0"/>
                </a:lnTo>
                <a:lnTo>
                  <a:pt x="1732572" y="819035"/>
                </a:lnTo>
                <a:lnTo>
                  <a:pt x="0" y="819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/>
          <p:nvPr/>
        </p:nvSpPr>
        <p:spPr>
          <a:xfrm rot="9093962">
            <a:off x="-967691" y="1353146"/>
            <a:ext cx="1935381" cy="2259999"/>
          </a:xfrm>
          <a:custGeom>
            <a:rect b="b" l="l" r="r" t="t"/>
            <a:pathLst>
              <a:path extrusionOk="0" h="2259999" w="1935381">
                <a:moveTo>
                  <a:pt x="0" y="0"/>
                </a:moveTo>
                <a:lnTo>
                  <a:pt x="1935382" y="0"/>
                </a:lnTo>
                <a:lnTo>
                  <a:pt x="1935382" y="2259999"/>
                </a:lnTo>
                <a:lnTo>
                  <a:pt x="0" y="2259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8709525" y="1361849"/>
            <a:ext cx="6244578" cy="2964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Verbals are verb forms that function as different parts of speech, such as nouns (gerunds), adjectives (participles), or adverbs (infinitives), while retaining some characteristics of verbs.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7137482" y="7145712"/>
            <a:ext cx="9388663" cy="16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C479F"/>
                </a:solidFill>
                <a:latin typeface="Courgette"/>
                <a:ea typeface="Courgette"/>
                <a:cs typeface="Courgette"/>
                <a:sym typeface="Courgette"/>
              </a:rPr>
              <a:t>Running is my favorite form of exercise.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1190113" y="1126785"/>
            <a:ext cx="5415932" cy="135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Verbals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6444632" y="5254790"/>
            <a:ext cx="10774363" cy="9656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Can you spot the verbal </a:t>
            </a:r>
            <a:endParaRPr/>
          </a:p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in this sentence?</a:t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 rot="-2434737">
            <a:off x="16743569" y="5815261"/>
            <a:ext cx="1608497" cy="810280"/>
          </a:xfrm>
          <a:custGeom>
            <a:rect b="b" l="l" r="r" t="t"/>
            <a:pathLst>
              <a:path extrusionOk="0" h="810280" w="1608497">
                <a:moveTo>
                  <a:pt x="0" y="0"/>
                </a:moveTo>
                <a:lnTo>
                  <a:pt x="1608497" y="0"/>
                </a:lnTo>
                <a:lnTo>
                  <a:pt x="1608497" y="810280"/>
                </a:lnTo>
                <a:lnTo>
                  <a:pt x="0" y="810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/>
          <p:nvPr/>
        </p:nvSpPr>
        <p:spPr>
          <a:xfrm rot="8383050">
            <a:off x="-1450056" y="2625048"/>
            <a:ext cx="9648272" cy="10311851"/>
          </a:xfrm>
          <a:custGeom>
            <a:rect b="b" l="l" r="r" t="t"/>
            <a:pathLst>
              <a:path extrusionOk="0" h="7203440" w="6739890">
                <a:moveTo>
                  <a:pt x="3602990" y="1123950"/>
                </a:moveTo>
                <a:cubicBezTo>
                  <a:pt x="3155950" y="1784350"/>
                  <a:pt x="3209290" y="2346960"/>
                  <a:pt x="2705100" y="2646680"/>
                </a:cubicBezTo>
                <a:cubicBezTo>
                  <a:pt x="1689100" y="3252470"/>
                  <a:pt x="647700" y="2674620"/>
                  <a:pt x="327660" y="3713480"/>
                </a:cubicBezTo>
                <a:cubicBezTo>
                  <a:pt x="0" y="4777740"/>
                  <a:pt x="839470" y="5806440"/>
                  <a:pt x="2597150" y="6450330"/>
                </a:cubicBezTo>
                <a:cubicBezTo>
                  <a:pt x="4646930" y="7203440"/>
                  <a:pt x="6739890" y="5153660"/>
                  <a:pt x="6248400" y="3628390"/>
                </a:cubicBezTo>
                <a:cubicBezTo>
                  <a:pt x="5842000" y="2364740"/>
                  <a:pt x="6545580" y="1811020"/>
                  <a:pt x="6122670" y="1123950"/>
                </a:cubicBezTo>
                <a:cubicBezTo>
                  <a:pt x="5429250" y="0"/>
                  <a:pt x="4081780" y="415290"/>
                  <a:pt x="3602990" y="1123950"/>
                </a:cubicBezTo>
                <a:close/>
              </a:path>
            </a:pathLst>
          </a:custGeom>
          <a:solidFill>
            <a:srgbClr val="66D5D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7"/>
          <p:cNvSpPr/>
          <p:nvPr/>
        </p:nvSpPr>
        <p:spPr>
          <a:xfrm rot="296778">
            <a:off x="-1081719" y="3710076"/>
            <a:ext cx="7680731" cy="9579143"/>
          </a:xfrm>
          <a:custGeom>
            <a:rect b="b" l="l" r="r" t="t"/>
            <a:pathLst>
              <a:path extrusionOk="0" h="9579143" w="7680731">
                <a:moveTo>
                  <a:pt x="0" y="0"/>
                </a:moveTo>
                <a:lnTo>
                  <a:pt x="7680732" y="0"/>
                </a:lnTo>
                <a:lnTo>
                  <a:pt x="7680732" y="9579144"/>
                </a:lnTo>
                <a:lnTo>
                  <a:pt x="0" y="9579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591315" y="474710"/>
            <a:ext cx="7315200" cy="2473868"/>
          </a:xfrm>
          <a:custGeom>
            <a:rect b="b" l="l" r="r" t="t"/>
            <a:pathLst>
              <a:path extrusionOk="0" h="2473868" w="7315200">
                <a:moveTo>
                  <a:pt x="0" y="0"/>
                </a:moveTo>
                <a:lnTo>
                  <a:pt x="7315200" y="0"/>
                </a:lnTo>
                <a:lnTo>
                  <a:pt x="7315200" y="2473867"/>
                </a:lnTo>
                <a:lnTo>
                  <a:pt x="0" y="2473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14490135" y="9372138"/>
            <a:ext cx="5248004" cy="629760"/>
          </a:xfrm>
          <a:custGeom>
            <a:rect b="b" l="l" r="r" t="t"/>
            <a:pathLst>
              <a:path extrusionOk="0" h="629760" w="5248004">
                <a:moveTo>
                  <a:pt x="0" y="0"/>
                </a:moveTo>
                <a:lnTo>
                  <a:pt x="5248004" y="0"/>
                </a:lnTo>
                <a:lnTo>
                  <a:pt x="5248004" y="629760"/>
                </a:lnTo>
                <a:lnTo>
                  <a:pt x="0" y="62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-462542" y="3204210"/>
            <a:ext cx="1732572" cy="819034"/>
          </a:xfrm>
          <a:custGeom>
            <a:rect b="b" l="l" r="r" t="t"/>
            <a:pathLst>
              <a:path extrusionOk="0" h="819034" w="1732572">
                <a:moveTo>
                  <a:pt x="0" y="0"/>
                </a:moveTo>
                <a:lnTo>
                  <a:pt x="1732572" y="0"/>
                </a:lnTo>
                <a:lnTo>
                  <a:pt x="1732572" y="819034"/>
                </a:lnTo>
                <a:lnTo>
                  <a:pt x="0" y="819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/>
          <p:nvPr/>
        </p:nvSpPr>
        <p:spPr>
          <a:xfrm rot="10176509">
            <a:off x="16958313" y="619183"/>
            <a:ext cx="1732572" cy="819034"/>
          </a:xfrm>
          <a:custGeom>
            <a:rect b="b" l="l" r="r" t="t"/>
            <a:pathLst>
              <a:path extrusionOk="0" h="819034" w="1732572">
                <a:moveTo>
                  <a:pt x="0" y="0"/>
                </a:moveTo>
                <a:lnTo>
                  <a:pt x="1732572" y="0"/>
                </a:lnTo>
                <a:lnTo>
                  <a:pt x="1732572" y="819034"/>
                </a:lnTo>
                <a:lnTo>
                  <a:pt x="0" y="819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2106675" y="1038225"/>
            <a:ext cx="4284480" cy="1356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Gerunds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8790346" y="3166110"/>
            <a:ext cx="6676285" cy="1478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Gerunds can function as subjects, objects, subject complements, and objects of prepositions in sentences.</a:t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9533705" y="1541147"/>
            <a:ext cx="5189568" cy="8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are verbals ending in "-ing" that function as nouns.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7142840" y="7130140"/>
            <a:ext cx="9971297" cy="1697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C479F"/>
                </a:solidFill>
                <a:latin typeface="Courgette"/>
                <a:ea typeface="Courgette"/>
                <a:cs typeface="Courgette"/>
                <a:sym typeface="Courgette"/>
              </a:rPr>
              <a:t>I enjoy swimming in the ocean during the summer.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7926646" y="6191250"/>
            <a:ext cx="8403685" cy="483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Courgette"/>
                <a:ea typeface="Courgette"/>
                <a:cs typeface="Courgette"/>
                <a:sym typeface="Courgette"/>
              </a:rPr>
              <a:t>Can you spot the gerund in this sentence?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E5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/>
          <p:nvPr/>
        </p:nvSpPr>
        <p:spPr>
          <a:xfrm rot="5653634">
            <a:off x="12313509" y="-3791112"/>
            <a:ext cx="10308189" cy="8616427"/>
          </a:xfrm>
          <a:custGeom>
            <a:rect b="b" l="l" r="r" t="t"/>
            <a:pathLst>
              <a:path extrusionOk="0" h="4165600" w="4983480">
                <a:moveTo>
                  <a:pt x="4537710" y="1230630"/>
                </a:moveTo>
                <a:cubicBezTo>
                  <a:pt x="4786630" y="1244600"/>
                  <a:pt x="4983480" y="1416050"/>
                  <a:pt x="4980940" y="1680210"/>
                </a:cubicBezTo>
                <a:cubicBezTo>
                  <a:pt x="4978400" y="1931670"/>
                  <a:pt x="4773930" y="2134870"/>
                  <a:pt x="4521200" y="2134870"/>
                </a:cubicBezTo>
                <a:cubicBezTo>
                  <a:pt x="4309110" y="2160270"/>
                  <a:pt x="3896360" y="2302510"/>
                  <a:pt x="4067810" y="2602230"/>
                </a:cubicBezTo>
                <a:cubicBezTo>
                  <a:pt x="4150360" y="2747010"/>
                  <a:pt x="4258310" y="2820670"/>
                  <a:pt x="4262120" y="3002280"/>
                </a:cubicBezTo>
                <a:cubicBezTo>
                  <a:pt x="4268470" y="3300730"/>
                  <a:pt x="3977640" y="3577590"/>
                  <a:pt x="3675380" y="3503930"/>
                </a:cubicBezTo>
                <a:cubicBezTo>
                  <a:pt x="3590290" y="3483610"/>
                  <a:pt x="3510280" y="3441700"/>
                  <a:pt x="3430270" y="3408680"/>
                </a:cubicBezTo>
                <a:cubicBezTo>
                  <a:pt x="3075940" y="3260090"/>
                  <a:pt x="2683510" y="3318510"/>
                  <a:pt x="2367280" y="3531870"/>
                </a:cubicBezTo>
                <a:cubicBezTo>
                  <a:pt x="2100580" y="3710940"/>
                  <a:pt x="1905000" y="3990340"/>
                  <a:pt x="1581150" y="4075430"/>
                </a:cubicBezTo>
                <a:cubicBezTo>
                  <a:pt x="1236980" y="4165600"/>
                  <a:pt x="855980" y="4089400"/>
                  <a:pt x="582930" y="3858260"/>
                </a:cubicBezTo>
                <a:cubicBezTo>
                  <a:pt x="349250" y="3657600"/>
                  <a:pt x="199390" y="3355340"/>
                  <a:pt x="201930" y="3048000"/>
                </a:cubicBezTo>
                <a:cubicBezTo>
                  <a:pt x="204470" y="2724150"/>
                  <a:pt x="365760" y="2429510"/>
                  <a:pt x="425450" y="2115820"/>
                </a:cubicBezTo>
                <a:cubicBezTo>
                  <a:pt x="459740" y="1931670"/>
                  <a:pt x="459740" y="1732280"/>
                  <a:pt x="393700" y="1554480"/>
                </a:cubicBezTo>
                <a:cubicBezTo>
                  <a:pt x="326390" y="1377950"/>
                  <a:pt x="177800" y="1267460"/>
                  <a:pt x="90170" y="1104900"/>
                </a:cubicBezTo>
                <a:cubicBezTo>
                  <a:pt x="33020" y="999490"/>
                  <a:pt x="0" y="877570"/>
                  <a:pt x="0" y="749300"/>
                </a:cubicBezTo>
                <a:cubicBezTo>
                  <a:pt x="0" y="335280"/>
                  <a:pt x="335280" y="0"/>
                  <a:pt x="749300" y="0"/>
                </a:cubicBezTo>
                <a:cubicBezTo>
                  <a:pt x="866140" y="0"/>
                  <a:pt x="982980" y="27940"/>
                  <a:pt x="1087120" y="80010"/>
                </a:cubicBezTo>
                <a:cubicBezTo>
                  <a:pt x="1272540" y="173990"/>
                  <a:pt x="1386840" y="354330"/>
                  <a:pt x="1570990" y="452120"/>
                </a:cubicBezTo>
                <a:cubicBezTo>
                  <a:pt x="1879600" y="615950"/>
                  <a:pt x="2148840" y="523240"/>
                  <a:pt x="2468880" y="466090"/>
                </a:cubicBezTo>
                <a:cubicBezTo>
                  <a:pt x="2672080" y="429260"/>
                  <a:pt x="2931160" y="431800"/>
                  <a:pt x="3117850" y="532130"/>
                </a:cubicBezTo>
                <a:cubicBezTo>
                  <a:pt x="3272790" y="614680"/>
                  <a:pt x="3361690" y="786130"/>
                  <a:pt x="3441700" y="934720"/>
                </a:cubicBezTo>
                <a:cubicBezTo>
                  <a:pt x="3662680" y="1341120"/>
                  <a:pt x="4132580" y="1210310"/>
                  <a:pt x="4523740" y="1229360"/>
                </a:cubicBezTo>
                <a:cubicBezTo>
                  <a:pt x="4530090" y="1229360"/>
                  <a:pt x="4533900" y="1230630"/>
                  <a:pt x="4537710" y="1230630"/>
                </a:cubicBezTo>
                <a:close/>
              </a:path>
            </a:pathLst>
          </a:custGeom>
          <a:solidFill>
            <a:srgbClr val="FAA0D3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18"/>
          <p:cNvGrpSpPr/>
          <p:nvPr/>
        </p:nvGrpSpPr>
        <p:grpSpPr>
          <a:xfrm>
            <a:off x="7526226" y="4400405"/>
            <a:ext cx="3358037" cy="815057"/>
            <a:chOff x="0" y="0"/>
            <a:chExt cx="601722" cy="146049"/>
          </a:xfrm>
        </p:grpSpPr>
        <p:sp>
          <p:nvSpPr>
            <p:cNvPr id="199" name="Google Shape;199;p18"/>
            <p:cNvSpPr/>
            <p:nvPr/>
          </p:nvSpPr>
          <p:spPr>
            <a:xfrm>
              <a:off x="0" y="0"/>
              <a:ext cx="601722" cy="146049"/>
            </a:xfrm>
            <a:custGeom>
              <a:rect b="b" l="l" r="r" t="t"/>
              <a:pathLst>
                <a:path extrusionOk="0" h="146049" w="601722">
                  <a:moveTo>
                    <a:pt x="0" y="0"/>
                  </a:moveTo>
                  <a:lnTo>
                    <a:pt x="601722" y="0"/>
                  </a:lnTo>
                  <a:lnTo>
                    <a:pt x="601722" y="146049"/>
                  </a:lnTo>
                  <a:lnTo>
                    <a:pt x="0" y="146049"/>
                  </a:lnTo>
                  <a:close/>
                </a:path>
              </a:pathLst>
            </a:custGeom>
            <a:solidFill>
              <a:srgbClr val="91D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8"/>
            <p:cNvSpPr txBox="1"/>
            <p:nvPr/>
          </p:nvSpPr>
          <p:spPr>
            <a:xfrm>
              <a:off x="0" y="19050"/>
              <a:ext cx="601722" cy="12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300" lIns="241300" spcFirstLastPara="1" rIns="241300" wrap="square" tIns="241300">
              <a:noAutofit/>
            </a:bodyPr>
            <a:lstStyle/>
            <a:p>
              <a:pPr indent="0" lvl="0" marL="0" marR="0" rtl="0" algn="ctr">
                <a:lnSpc>
                  <a:spcPct val="1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8"/>
          <p:cNvGrpSpPr/>
          <p:nvPr/>
        </p:nvGrpSpPr>
        <p:grpSpPr>
          <a:xfrm>
            <a:off x="4704536" y="4400405"/>
            <a:ext cx="2688339" cy="815057"/>
            <a:chOff x="0" y="0"/>
            <a:chExt cx="481720" cy="146049"/>
          </a:xfrm>
        </p:grpSpPr>
        <p:sp>
          <p:nvSpPr>
            <p:cNvPr id="202" name="Google Shape;202;p18"/>
            <p:cNvSpPr/>
            <p:nvPr/>
          </p:nvSpPr>
          <p:spPr>
            <a:xfrm>
              <a:off x="0" y="0"/>
              <a:ext cx="481720" cy="146049"/>
            </a:xfrm>
            <a:custGeom>
              <a:rect b="b" l="l" r="r" t="t"/>
              <a:pathLst>
                <a:path extrusionOk="0" h="146049" w="481720">
                  <a:moveTo>
                    <a:pt x="0" y="0"/>
                  </a:moveTo>
                  <a:lnTo>
                    <a:pt x="481720" y="0"/>
                  </a:lnTo>
                  <a:lnTo>
                    <a:pt x="481720" y="146049"/>
                  </a:lnTo>
                  <a:lnTo>
                    <a:pt x="0" y="146049"/>
                  </a:lnTo>
                  <a:close/>
                </a:path>
              </a:pathLst>
            </a:custGeom>
            <a:solidFill>
              <a:srgbClr val="FFD4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8"/>
            <p:cNvSpPr txBox="1"/>
            <p:nvPr/>
          </p:nvSpPr>
          <p:spPr>
            <a:xfrm>
              <a:off x="0" y="19050"/>
              <a:ext cx="481720" cy="12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300" lIns="241300" spcFirstLastPara="1" rIns="241300" wrap="square" tIns="241300">
              <a:noAutofit/>
            </a:bodyPr>
            <a:lstStyle/>
            <a:p>
              <a:pPr indent="0" lvl="0" marL="0" marR="0" rtl="0" algn="ctr">
                <a:lnSpc>
                  <a:spcPct val="1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8"/>
          <p:cNvGrpSpPr/>
          <p:nvPr/>
        </p:nvGrpSpPr>
        <p:grpSpPr>
          <a:xfrm>
            <a:off x="3146321" y="4400405"/>
            <a:ext cx="1519814" cy="815057"/>
            <a:chOff x="0" y="0"/>
            <a:chExt cx="272334" cy="146049"/>
          </a:xfrm>
        </p:grpSpPr>
        <p:sp>
          <p:nvSpPr>
            <p:cNvPr id="205" name="Google Shape;205;p18"/>
            <p:cNvSpPr/>
            <p:nvPr/>
          </p:nvSpPr>
          <p:spPr>
            <a:xfrm>
              <a:off x="0" y="0"/>
              <a:ext cx="272334" cy="146049"/>
            </a:xfrm>
            <a:custGeom>
              <a:rect b="b" l="l" r="r" t="t"/>
              <a:pathLst>
                <a:path extrusionOk="0" h="146049" w="272334">
                  <a:moveTo>
                    <a:pt x="0" y="0"/>
                  </a:moveTo>
                  <a:lnTo>
                    <a:pt x="272334" y="0"/>
                  </a:lnTo>
                  <a:lnTo>
                    <a:pt x="272334" y="146049"/>
                  </a:lnTo>
                  <a:lnTo>
                    <a:pt x="0" y="146049"/>
                  </a:lnTo>
                  <a:close/>
                </a:path>
              </a:pathLst>
            </a:custGeom>
            <a:solidFill>
              <a:srgbClr val="F67D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0" y="19050"/>
              <a:ext cx="272334" cy="12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300" lIns="241300" spcFirstLastPara="1" rIns="241300" wrap="square" tIns="241300">
              <a:noAutofit/>
            </a:bodyPr>
            <a:lstStyle/>
            <a:p>
              <a:pPr indent="0" lvl="0" marL="0" marR="0" rtl="0" algn="ctr">
                <a:lnSpc>
                  <a:spcPct val="1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2642423" y="4400455"/>
            <a:ext cx="409575" cy="815057"/>
            <a:chOff x="0" y="0"/>
            <a:chExt cx="73391" cy="146049"/>
          </a:xfrm>
        </p:grpSpPr>
        <p:sp>
          <p:nvSpPr>
            <p:cNvPr id="208" name="Google Shape;208;p18"/>
            <p:cNvSpPr/>
            <p:nvPr/>
          </p:nvSpPr>
          <p:spPr>
            <a:xfrm>
              <a:off x="0" y="0"/>
              <a:ext cx="73391" cy="146049"/>
            </a:xfrm>
            <a:custGeom>
              <a:rect b="b" l="l" r="r" t="t"/>
              <a:pathLst>
                <a:path extrusionOk="0" h="146049" w="73391">
                  <a:moveTo>
                    <a:pt x="0" y="0"/>
                  </a:moveTo>
                  <a:lnTo>
                    <a:pt x="73391" y="0"/>
                  </a:lnTo>
                  <a:lnTo>
                    <a:pt x="73391" y="146049"/>
                  </a:lnTo>
                  <a:lnTo>
                    <a:pt x="0" y="146049"/>
                  </a:lnTo>
                  <a:close/>
                </a:path>
              </a:pathLst>
            </a:custGeom>
            <a:solidFill>
              <a:srgbClr val="66D5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8"/>
            <p:cNvSpPr txBox="1"/>
            <p:nvPr/>
          </p:nvSpPr>
          <p:spPr>
            <a:xfrm>
              <a:off x="0" y="19050"/>
              <a:ext cx="73391" cy="12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300" lIns="241300" spcFirstLastPara="1" rIns="241300" wrap="square" tIns="241300">
              <a:noAutofit/>
            </a:bodyPr>
            <a:lstStyle/>
            <a:p>
              <a:pPr indent="0" lvl="0" marL="0" marR="0" rtl="0" algn="ctr">
                <a:lnSpc>
                  <a:spcPct val="1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8"/>
          <p:cNvGrpSpPr/>
          <p:nvPr/>
        </p:nvGrpSpPr>
        <p:grpSpPr>
          <a:xfrm>
            <a:off x="11017612" y="4400405"/>
            <a:ext cx="5249208" cy="815057"/>
            <a:chOff x="0" y="0"/>
            <a:chExt cx="940599" cy="146049"/>
          </a:xfrm>
        </p:grpSpPr>
        <p:sp>
          <p:nvSpPr>
            <p:cNvPr id="211" name="Google Shape;211;p18"/>
            <p:cNvSpPr/>
            <p:nvPr/>
          </p:nvSpPr>
          <p:spPr>
            <a:xfrm>
              <a:off x="0" y="0"/>
              <a:ext cx="940599" cy="146049"/>
            </a:xfrm>
            <a:custGeom>
              <a:rect b="b" l="l" r="r" t="t"/>
              <a:pathLst>
                <a:path extrusionOk="0" h="146049" w="940599">
                  <a:moveTo>
                    <a:pt x="0" y="0"/>
                  </a:moveTo>
                  <a:lnTo>
                    <a:pt x="940599" y="0"/>
                  </a:lnTo>
                  <a:lnTo>
                    <a:pt x="940599" y="146049"/>
                  </a:lnTo>
                  <a:lnTo>
                    <a:pt x="0" y="146049"/>
                  </a:lnTo>
                  <a:close/>
                </a:path>
              </a:pathLst>
            </a:custGeom>
            <a:solidFill>
              <a:srgbClr val="FF9A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0" y="19050"/>
              <a:ext cx="940599" cy="12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300" lIns="241300" spcFirstLastPara="1" rIns="241300" wrap="square" tIns="241300">
              <a:noAutofit/>
            </a:bodyPr>
            <a:lstStyle/>
            <a:p>
              <a:pPr indent="0" lvl="0" marL="0" marR="0" rtl="0" algn="ctr">
                <a:lnSpc>
                  <a:spcPct val="1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8"/>
          <p:cNvGrpSpPr/>
          <p:nvPr/>
        </p:nvGrpSpPr>
        <p:grpSpPr>
          <a:xfrm>
            <a:off x="1523133" y="6314995"/>
            <a:ext cx="1623188" cy="817853"/>
            <a:chOff x="0" y="0"/>
            <a:chExt cx="290857" cy="146550"/>
          </a:xfrm>
        </p:grpSpPr>
        <p:sp>
          <p:nvSpPr>
            <p:cNvPr id="214" name="Google Shape;214;p18"/>
            <p:cNvSpPr/>
            <p:nvPr/>
          </p:nvSpPr>
          <p:spPr>
            <a:xfrm>
              <a:off x="0" y="0"/>
              <a:ext cx="290857" cy="146550"/>
            </a:xfrm>
            <a:custGeom>
              <a:rect b="b" l="l" r="r" t="t"/>
              <a:pathLst>
                <a:path extrusionOk="0" h="146550" w="290857">
                  <a:moveTo>
                    <a:pt x="0" y="0"/>
                  </a:moveTo>
                  <a:lnTo>
                    <a:pt x="290857" y="0"/>
                  </a:lnTo>
                  <a:lnTo>
                    <a:pt x="290857" y="146550"/>
                  </a:lnTo>
                  <a:lnTo>
                    <a:pt x="0" y="146550"/>
                  </a:lnTo>
                  <a:close/>
                </a:path>
              </a:pathLst>
            </a:custGeom>
            <a:solidFill>
              <a:srgbClr val="66D5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8"/>
            <p:cNvSpPr txBox="1"/>
            <p:nvPr/>
          </p:nvSpPr>
          <p:spPr>
            <a:xfrm>
              <a:off x="0" y="19050"/>
              <a:ext cx="290857" cy="12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1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pronoun</a:t>
              </a:r>
              <a:endParaRPr/>
            </a:p>
          </p:txBody>
        </p:sp>
      </p:grpSp>
      <p:grpSp>
        <p:nvGrpSpPr>
          <p:cNvPr id="216" name="Google Shape;216;p18"/>
          <p:cNvGrpSpPr/>
          <p:nvPr/>
        </p:nvGrpSpPr>
        <p:grpSpPr>
          <a:xfrm>
            <a:off x="3241270" y="6314995"/>
            <a:ext cx="1463266" cy="878838"/>
            <a:chOff x="0" y="0"/>
            <a:chExt cx="262201" cy="157478"/>
          </a:xfrm>
        </p:grpSpPr>
        <p:sp>
          <p:nvSpPr>
            <p:cNvPr id="217" name="Google Shape;217;p18"/>
            <p:cNvSpPr/>
            <p:nvPr/>
          </p:nvSpPr>
          <p:spPr>
            <a:xfrm>
              <a:off x="0" y="0"/>
              <a:ext cx="262201" cy="157478"/>
            </a:xfrm>
            <a:custGeom>
              <a:rect b="b" l="l" r="r" t="t"/>
              <a:pathLst>
                <a:path extrusionOk="0" h="157478" w="262201">
                  <a:moveTo>
                    <a:pt x="0" y="0"/>
                  </a:moveTo>
                  <a:lnTo>
                    <a:pt x="262201" y="0"/>
                  </a:lnTo>
                  <a:lnTo>
                    <a:pt x="262201" y="157478"/>
                  </a:lnTo>
                  <a:lnTo>
                    <a:pt x="0" y="157478"/>
                  </a:lnTo>
                  <a:close/>
                </a:path>
              </a:pathLst>
            </a:custGeom>
            <a:solidFill>
              <a:srgbClr val="F67D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8"/>
            <p:cNvSpPr txBox="1"/>
            <p:nvPr/>
          </p:nvSpPr>
          <p:spPr>
            <a:xfrm>
              <a:off x="0" y="19050"/>
              <a:ext cx="262201" cy="13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300" lIns="241300" spcFirstLastPara="1" rIns="241300" wrap="square" tIns="241300">
              <a:noAutofit/>
            </a:bodyPr>
            <a:lstStyle/>
            <a:p>
              <a:pPr indent="0" lvl="0" marL="0" marR="0" rtl="0" algn="ctr">
                <a:lnSpc>
                  <a:spcPct val="11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verb</a:t>
              </a:r>
              <a:endParaRPr/>
            </a:p>
          </p:txBody>
        </p:sp>
      </p:grpSp>
      <p:grpSp>
        <p:nvGrpSpPr>
          <p:cNvPr id="219" name="Google Shape;219;p18"/>
          <p:cNvGrpSpPr/>
          <p:nvPr/>
        </p:nvGrpSpPr>
        <p:grpSpPr>
          <a:xfrm>
            <a:off x="4799485" y="6314995"/>
            <a:ext cx="2893321" cy="878838"/>
            <a:chOff x="0" y="0"/>
            <a:chExt cx="518451" cy="157478"/>
          </a:xfrm>
        </p:grpSpPr>
        <p:sp>
          <p:nvSpPr>
            <p:cNvPr id="220" name="Google Shape;220;p18"/>
            <p:cNvSpPr/>
            <p:nvPr/>
          </p:nvSpPr>
          <p:spPr>
            <a:xfrm>
              <a:off x="0" y="0"/>
              <a:ext cx="518451" cy="157478"/>
            </a:xfrm>
            <a:custGeom>
              <a:rect b="b" l="l" r="r" t="t"/>
              <a:pathLst>
                <a:path extrusionOk="0" h="157478" w="518451">
                  <a:moveTo>
                    <a:pt x="0" y="0"/>
                  </a:moveTo>
                  <a:lnTo>
                    <a:pt x="518451" y="0"/>
                  </a:lnTo>
                  <a:lnTo>
                    <a:pt x="518451" y="157478"/>
                  </a:lnTo>
                  <a:lnTo>
                    <a:pt x="0" y="157478"/>
                  </a:lnTo>
                  <a:close/>
                </a:path>
              </a:pathLst>
            </a:custGeom>
            <a:solidFill>
              <a:srgbClr val="FFD49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8"/>
            <p:cNvSpPr txBox="1"/>
            <p:nvPr/>
          </p:nvSpPr>
          <p:spPr>
            <a:xfrm>
              <a:off x="0" y="19050"/>
              <a:ext cx="518451" cy="13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300" lIns="241300" spcFirstLastPara="1" rIns="241300" wrap="square" tIns="241300">
              <a:noAutofit/>
            </a:bodyPr>
            <a:lstStyle/>
            <a:p>
              <a:pPr indent="0" lvl="0" marL="0" marR="0" rtl="0" algn="ctr">
                <a:lnSpc>
                  <a:spcPct val="11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gerund</a:t>
              </a:r>
              <a:endParaRPr/>
            </a:p>
          </p:txBody>
        </p:sp>
      </p:grpSp>
      <p:grpSp>
        <p:nvGrpSpPr>
          <p:cNvPr id="222" name="Google Shape;222;p18"/>
          <p:cNvGrpSpPr/>
          <p:nvPr/>
        </p:nvGrpSpPr>
        <p:grpSpPr>
          <a:xfrm>
            <a:off x="7787756" y="6314995"/>
            <a:ext cx="3421238" cy="878838"/>
            <a:chOff x="0" y="0"/>
            <a:chExt cx="613047" cy="157478"/>
          </a:xfrm>
        </p:grpSpPr>
        <p:sp>
          <p:nvSpPr>
            <p:cNvPr id="223" name="Google Shape;223;p18"/>
            <p:cNvSpPr/>
            <p:nvPr/>
          </p:nvSpPr>
          <p:spPr>
            <a:xfrm>
              <a:off x="0" y="0"/>
              <a:ext cx="613047" cy="157478"/>
            </a:xfrm>
            <a:custGeom>
              <a:rect b="b" l="l" r="r" t="t"/>
              <a:pathLst>
                <a:path extrusionOk="0" h="157478" w="613047">
                  <a:moveTo>
                    <a:pt x="0" y="0"/>
                  </a:moveTo>
                  <a:lnTo>
                    <a:pt x="613047" y="0"/>
                  </a:lnTo>
                  <a:lnTo>
                    <a:pt x="613047" y="157478"/>
                  </a:lnTo>
                  <a:lnTo>
                    <a:pt x="0" y="157478"/>
                  </a:lnTo>
                  <a:close/>
                </a:path>
              </a:pathLst>
            </a:custGeom>
            <a:solidFill>
              <a:srgbClr val="91DEF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8"/>
            <p:cNvSpPr txBox="1"/>
            <p:nvPr/>
          </p:nvSpPr>
          <p:spPr>
            <a:xfrm>
              <a:off x="0" y="19050"/>
              <a:ext cx="613047" cy="13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300" lIns="241300" spcFirstLastPara="1" rIns="241300" wrap="square" tIns="241300">
              <a:noAutofit/>
            </a:bodyPr>
            <a:lstStyle/>
            <a:p>
              <a:pPr indent="0" lvl="0" marL="0" marR="0" rtl="0" algn="ctr">
                <a:lnSpc>
                  <a:spcPct val="11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prepositional phrase</a:t>
              </a:r>
              <a:endParaRPr/>
            </a:p>
          </p:txBody>
        </p:sp>
      </p:grpSp>
      <p:grpSp>
        <p:nvGrpSpPr>
          <p:cNvPr id="225" name="Google Shape;225;p18"/>
          <p:cNvGrpSpPr/>
          <p:nvPr/>
        </p:nvGrpSpPr>
        <p:grpSpPr>
          <a:xfrm>
            <a:off x="11303943" y="6327168"/>
            <a:ext cx="5460924" cy="878838"/>
            <a:chOff x="0" y="0"/>
            <a:chExt cx="978536" cy="157478"/>
          </a:xfrm>
        </p:grpSpPr>
        <p:sp>
          <p:nvSpPr>
            <p:cNvPr id="226" name="Google Shape;226;p18"/>
            <p:cNvSpPr/>
            <p:nvPr/>
          </p:nvSpPr>
          <p:spPr>
            <a:xfrm>
              <a:off x="0" y="0"/>
              <a:ext cx="978536" cy="157478"/>
            </a:xfrm>
            <a:custGeom>
              <a:rect b="b" l="l" r="r" t="t"/>
              <a:pathLst>
                <a:path extrusionOk="0" h="157478" w="978536">
                  <a:moveTo>
                    <a:pt x="0" y="0"/>
                  </a:moveTo>
                  <a:lnTo>
                    <a:pt x="978536" y="0"/>
                  </a:lnTo>
                  <a:lnTo>
                    <a:pt x="978536" y="157478"/>
                  </a:lnTo>
                  <a:lnTo>
                    <a:pt x="0" y="157478"/>
                  </a:lnTo>
                  <a:close/>
                </a:path>
              </a:pathLst>
            </a:custGeom>
            <a:solidFill>
              <a:srgbClr val="FF9A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0" y="19050"/>
              <a:ext cx="978536" cy="13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300" lIns="241300" spcFirstLastPara="1" rIns="241300" wrap="square" tIns="241300">
              <a:noAutofit/>
            </a:bodyPr>
            <a:lstStyle/>
            <a:p>
              <a:pPr indent="0" lvl="0" marL="0" marR="0" rtl="0" algn="ctr">
                <a:lnSpc>
                  <a:spcPct val="11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99">
                  <a:solidFill>
                    <a:srgbClr val="000000"/>
                  </a:solidFill>
                  <a:latin typeface="Diphylleia"/>
                  <a:ea typeface="Diphylleia"/>
                  <a:cs typeface="Diphylleia"/>
                  <a:sym typeface="Diphylleia"/>
                </a:rPr>
                <a:t>prepositional phrase</a:t>
              </a:r>
              <a:endParaRPr/>
            </a:p>
          </p:txBody>
        </p:sp>
      </p:grpSp>
      <p:cxnSp>
        <p:nvCxnSpPr>
          <p:cNvPr id="228" name="Google Shape;228;p18"/>
          <p:cNvCxnSpPr/>
          <p:nvPr/>
        </p:nvCxnSpPr>
        <p:spPr>
          <a:xfrm flipH="1">
            <a:off x="2444108" y="5215512"/>
            <a:ext cx="294094" cy="1099483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9" name="Google Shape;229;p18"/>
          <p:cNvCxnSpPr/>
          <p:nvPr/>
        </p:nvCxnSpPr>
        <p:spPr>
          <a:xfrm>
            <a:off x="3920188" y="5215462"/>
            <a:ext cx="37664" cy="1099533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0" name="Google Shape;230;p18"/>
          <p:cNvCxnSpPr/>
          <p:nvPr/>
        </p:nvCxnSpPr>
        <p:spPr>
          <a:xfrm>
            <a:off x="6189598" y="5215462"/>
            <a:ext cx="380133" cy="1099533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1" name="Google Shape;231;p18"/>
          <p:cNvCxnSpPr/>
          <p:nvPr/>
        </p:nvCxnSpPr>
        <p:spPr>
          <a:xfrm>
            <a:off x="9266616" y="5215462"/>
            <a:ext cx="165585" cy="1099533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2" name="Google Shape;232;p18"/>
          <p:cNvCxnSpPr/>
          <p:nvPr/>
        </p:nvCxnSpPr>
        <p:spPr>
          <a:xfrm>
            <a:off x="13723817" y="5215462"/>
            <a:ext cx="222601" cy="1111706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3" name="Google Shape;233;p18"/>
          <p:cNvSpPr/>
          <p:nvPr/>
        </p:nvSpPr>
        <p:spPr>
          <a:xfrm rot="-858521">
            <a:off x="16259044" y="-77753"/>
            <a:ext cx="4836477" cy="9920978"/>
          </a:xfrm>
          <a:custGeom>
            <a:rect b="b" l="l" r="r" t="t"/>
            <a:pathLst>
              <a:path extrusionOk="0" h="9920978" w="4836477">
                <a:moveTo>
                  <a:pt x="0" y="0"/>
                </a:moveTo>
                <a:lnTo>
                  <a:pt x="4836477" y="0"/>
                </a:lnTo>
                <a:lnTo>
                  <a:pt x="4836477" y="9920978"/>
                </a:lnTo>
                <a:lnTo>
                  <a:pt x="0" y="9920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/>
          <p:nvPr/>
        </p:nvSpPr>
        <p:spPr>
          <a:xfrm rot="-617113">
            <a:off x="12768020" y="153956"/>
            <a:ext cx="2532770" cy="801276"/>
          </a:xfrm>
          <a:custGeom>
            <a:rect b="b" l="l" r="r" t="t"/>
            <a:pathLst>
              <a:path extrusionOk="0" h="801276" w="2532770">
                <a:moveTo>
                  <a:pt x="0" y="0"/>
                </a:moveTo>
                <a:lnTo>
                  <a:pt x="2532770" y="0"/>
                </a:lnTo>
                <a:lnTo>
                  <a:pt x="2532770" y="801276"/>
                </a:lnTo>
                <a:lnTo>
                  <a:pt x="0" y="801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/>
          <p:nvPr/>
        </p:nvSpPr>
        <p:spPr>
          <a:xfrm rot="4773579">
            <a:off x="1386300" y="1434221"/>
            <a:ext cx="1471555" cy="3112904"/>
          </a:xfrm>
          <a:custGeom>
            <a:rect b="b" l="l" r="r" t="t"/>
            <a:pathLst>
              <a:path extrusionOk="0" h="3112904" w="1471555">
                <a:moveTo>
                  <a:pt x="0" y="0"/>
                </a:moveTo>
                <a:lnTo>
                  <a:pt x="1471554" y="0"/>
                </a:lnTo>
                <a:lnTo>
                  <a:pt x="1471554" y="3112904"/>
                </a:lnTo>
                <a:lnTo>
                  <a:pt x="0" y="3112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2512618" y="4438505"/>
            <a:ext cx="13584196" cy="640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C479F"/>
                </a:solidFill>
                <a:latin typeface="Diphylleia"/>
                <a:ea typeface="Diphylleia"/>
                <a:cs typeface="Diphylleia"/>
                <a:sym typeface="Diphylleia"/>
              </a:rPr>
              <a:t>I  enjoy swimming in the ocean  during the summer</a:t>
            </a:r>
            <a:endParaRPr/>
          </a:p>
        </p:txBody>
      </p:sp>
      <p:sp>
        <p:nvSpPr>
          <p:cNvPr id="237" name="Google Shape;237;p18"/>
          <p:cNvSpPr txBox="1"/>
          <p:nvPr/>
        </p:nvSpPr>
        <p:spPr>
          <a:xfrm>
            <a:off x="7001760" y="1005695"/>
            <a:ext cx="428448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3B41"/>
                </a:solidFill>
                <a:latin typeface="Courgette"/>
                <a:ea typeface="Courgette"/>
                <a:cs typeface="Courgette"/>
                <a:sym typeface="Courgette"/>
              </a:rPr>
              <a:t>Gerunds</a:t>
            </a:r>
            <a:endParaRPr/>
          </a:p>
        </p:txBody>
      </p:sp>
      <p:sp>
        <p:nvSpPr>
          <p:cNvPr id="238" name="Google Shape;238;p18"/>
          <p:cNvSpPr txBox="1"/>
          <p:nvPr/>
        </p:nvSpPr>
        <p:spPr>
          <a:xfrm>
            <a:off x="11941813" y="7581563"/>
            <a:ext cx="4450997" cy="5955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"during the summer"</a:t>
            </a:r>
            <a:endParaRPr/>
          </a:p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adverbial, modifying the verb "enjoy"</a:t>
            </a:r>
            <a:endParaRPr/>
          </a:p>
        </p:txBody>
      </p:sp>
      <p:sp>
        <p:nvSpPr>
          <p:cNvPr id="239" name="Google Shape;239;p18"/>
          <p:cNvSpPr txBox="1"/>
          <p:nvPr/>
        </p:nvSpPr>
        <p:spPr>
          <a:xfrm>
            <a:off x="8185354" y="7581563"/>
            <a:ext cx="2626043" cy="890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"in the ocean"</a:t>
            </a:r>
            <a:endParaRPr/>
          </a:p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adverbial, modifying</a:t>
            </a:r>
            <a:endParaRPr/>
          </a:p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the gerund "swimming</a:t>
            </a:r>
            <a:endParaRPr/>
          </a:p>
        </p:txBody>
      </p:sp>
      <p:sp>
        <p:nvSpPr>
          <p:cNvPr id="240" name="Google Shape;240;p18"/>
          <p:cNvSpPr txBox="1"/>
          <p:nvPr/>
        </p:nvSpPr>
        <p:spPr>
          <a:xfrm>
            <a:off x="4799485" y="7581563"/>
            <a:ext cx="2893321" cy="1186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noun, functioning</a:t>
            </a:r>
            <a:endParaRPr/>
          </a:p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as the direct </a:t>
            </a:r>
            <a:endParaRPr/>
          </a:p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object of the</a:t>
            </a:r>
            <a:endParaRPr/>
          </a:p>
          <a:p>
            <a:pPr indent="0" lvl="0" marL="0" marR="0" rtl="0" algn="ctr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Diphylleia"/>
                <a:ea typeface="Diphylleia"/>
                <a:cs typeface="Diphylleia"/>
                <a:sym typeface="Diphylleia"/>
              </a:rPr>
              <a:t>verb "enjoy"</a:t>
            </a:r>
            <a:endParaRPr/>
          </a:p>
        </p:txBody>
      </p:sp>
      <p:sp>
        <p:nvSpPr>
          <p:cNvPr id="241" name="Google Shape;241;p18"/>
          <p:cNvSpPr/>
          <p:nvPr/>
        </p:nvSpPr>
        <p:spPr>
          <a:xfrm rot="-5131248">
            <a:off x="15943062" y="7701848"/>
            <a:ext cx="1471555" cy="3112904"/>
          </a:xfrm>
          <a:custGeom>
            <a:rect b="b" l="l" r="r" t="t"/>
            <a:pathLst>
              <a:path extrusionOk="0" h="3112904" w="1471555">
                <a:moveTo>
                  <a:pt x="1471555" y="3112904"/>
                </a:moveTo>
                <a:lnTo>
                  <a:pt x="0" y="3112904"/>
                </a:lnTo>
                <a:lnTo>
                  <a:pt x="0" y="0"/>
                </a:lnTo>
                <a:lnTo>
                  <a:pt x="1471555" y="0"/>
                </a:lnTo>
                <a:lnTo>
                  <a:pt x="1471555" y="3112904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erbals, Geruns and Participles Lesson for Middle Schoo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