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Alef"/>
      <p:regular r:id="rId25"/>
      <p:bold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Alegreya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ef-bold.fntdata"/><Relationship Id="rId25" Type="http://schemas.openxmlformats.org/officeDocument/2006/relationships/font" Target="fonts/Alef-regular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legreya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Alegreya-italic.fntdata"/><Relationship Id="rId10" Type="http://schemas.openxmlformats.org/officeDocument/2006/relationships/slide" Target="slides/slide5.xml"/><Relationship Id="rId32" Type="http://schemas.openxmlformats.org/officeDocument/2006/relationships/font" Target="fonts/Alegrey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Alegreya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50"/>
            <a:ext cx="9370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50"/>
            <a:ext cx="9370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196533" y="544255"/>
            <a:ext cx="15175816" cy="10623071"/>
          </a:xfrm>
          <a:custGeom>
            <a:rect b="b" l="l" r="r" t="t"/>
            <a:pathLst>
              <a:path extrusionOk="0" h="10623071" w="15175816">
                <a:moveTo>
                  <a:pt x="0" y="0"/>
                </a:moveTo>
                <a:lnTo>
                  <a:pt x="15175816" y="0"/>
                </a:lnTo>
                <a:lnTo>
                  <a:pt x="15175816" y="10623071"/>
                </a:lnTo>
                <a:lnTo>
                  <a:pt x="0" y="10623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>
            <a:off x="971550" y="8143849"/>
            <a:ext cx="9320357" cy="1139161"/>
            <a:chOff x="0" y="-47625"/>
            <a:chExt cx="2454728" cy="300024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2454728" cy="252399"/>
            </a:xfrm>
            <a:custGeom>
              <a:rect b="b" l="l" r="r" t="t"/>
              <a:pathLst>
                <a:path extrusionOk="0" h="252399" w="2454728">
                  <a:moveTo>
                    <a:pt x="16613" y="0"/>
                  </a:moveTo>
                  <a:lnTo>
                    <a:pt x="2438115" y="0"/>
                  </a:lnTo>
                  <a:cubicBezTo>
                    <a:pt x="2442521" y="0"/>
                    <a:pt x="2446747" y="1750"/>
                    <a:pt x="2449862" y="4866"/>
                  </a:cubicBezTo>
                  <a:cubicBezTo>
                    <a:pt x="2452978" y="7981"/>
                    <a:pt x="2454728" y="12207"/>
                    <a:pt x="2454728" y="16613"/>
                  </a:cubicBezTo>
                  <a:lnTo>
                    <a:pt x="2454728" y="235786"/>
                  </a:lnTo>
                  <a:cubicBezTo>
                    <a:pt x="2454728" y="244961"/>
                    <a:pt x="2447290" y="252399"/>
                    <a:pt x="2438115" y="252399"/>
                  </a:cubicBezTo>
                  <a:lnTo>
                    <a:pt x="16613" y="252399"/>
                  </a:lnTo>
                  <a:cubicBezTo>
                    <a:pt x="12207" y="252399"/>
                    <a:pt x="7981" y="250649"/>
                    <a:pt x="4866" y="247533"/>
                  </a:cubicBezTo>
                  <a:cubicBezTo>
                    <a:pt x="1750" y="244418"/>
                    <a:pt x="0" y="240192"/>
                    <a:pt x="0" y="235786"/>
                  </a:cubicBezTo>
                  <a:lnTo>
                    <a:pt x="0" y="16613"/>
                  </a:lnTo>
                  <a:cubicBezTo>
                    <a:pt x="0" y="7438"/>
                    <a:pt x="7438" y="0"/>
                    <a:pt x="16613" y="0"/>
                  </a:cubicBezTo>
                  <a:close/>
                </a:path>
              </a:pathLst>
            </a:custGeom>
            <a:solidFill>
              <a:srgbClr val="EB7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0" y="-47625"/>
              <a:ext cx="24546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/>
          <p:nvPr/>
        </p:nvSpPr>
        <p:spPr>
          <a:xfrm rot="1751628">
            <a:off x="12859240" y="7308907"/>
            <a:ext cx="2096981" cy="2070292"/>
          </a:xfrm>
          <a:custGeom>
            <a:rect b="b" l="l" r="r" t="t"/>
            <a:pathLst>
              <a:path extrusionOk="0" h="2071419" w="2098122">
                <a:moveTo>
                  <a:pt x="0" y="0"/>
                </a:moveTo>
                <a:lnTo>
                  <a:pt x="2098122" y="0"/>
                </a:lnTo>
                <a:lnTo>
                  <a:pt x="2098122" y="2071419"/>
                </a:lnTo>
                <a:lnTo>
                  <a:pt x="0" y="2071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rot="815090">
            <a:off x="13976240" y="281009"/>
            <a:ext cx="686194" cy="677461"/>
          </a:xfrm>
          <a:custGeom>
            <a:rect b="b" l="l" r="r" t="t"/>
            <a:pathLst>
              <a:path extrusionOk="0" h="677129" w="685858">
                <a:moveTo>
                  <a:pt x="0" y="0"/>
                </a:moveTo>
                <a:lnTo>
                  <a:pt x="685858" y="0"/>
                </a:lnTo>
                <a:lnTo>
                  <a:pt x="685858" y="677129"/>
                </a:lnTo>
                <a:lnTo>
                  <a:pt x="0" y="677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 rot="815090">
            <a:off x="5864600" y="2091338"/>
            <a:ext cx="847461" cy="836675"/>
          </a:xfrm>
          <a:custGeom>
            <a:rect b="b" l="l" r="r" t="t"/>
            <a:pathLst>
              <a:path extrusionOk="0" h="836265" w="847046">
                <a:moveTo>
                  <a:pt x="0" y="0"/>
                </a:moveTo>
                <a:lnTo>
                  <a:pt x="847046" y="0"/>
                </a:lnTo>
                <a:lnTo>
                  <a:pt x="847046" y="836265"/>
                </a:lnTo>
                <a:lnTo>
                  <a:pt x="0" y="836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946625" y="1084750"/>
            <a:ext cx="9370200" cy="49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482F4"/>
              </a:buClr>
              <a:buSzPts val="13000"/>
              <a:buFont typeface="Alegreya"/>
              <a:buNone/>
              <a:defRPr i="0" sz="13000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971550" y="6368100"/>
            <a:ext cx="93702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–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–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»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66025" y="-57725"/>
            <a:ext cx="18425465" cy="2629408"/>
          </a:xfrm>
          <a:custGeom>
            <a:rect b="b" l="l" r="r" t="t"/>
            <a:pathLst>
              <a:path extrusionOk="0" h="812800" w="4880918">
                <a:moveTo>
                  <a:pt x="0" y="0"/>
                </a:moveTo>
                <a:lnTo>
                  <a:pt x="4880918" y="0"/>
                </a:lnTo>
                <a:lnTo>
                  <a:pt x="488091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482F4"/>
          </a:solidFill>
          <a:ln>
            <a:noFill/>
          </a:ln>
        </p:spPr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899725" y="368525"/>
            <a:ext cx="16488600" cy="17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Font typeface="Alegreya"/>
              <a:buNone/>
              <a:defRPr i="0" sz="9000" u="none" cap="none" strike="noStrike">
                <a:solidFill>
                  <a:srgbClr val="FFF8EF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66025" y="-57725"/>
            <a:ext cx="18425465" cy="2629408"/>
          </a:xfrm>
          <a:custGeom>
            <a:rect b="b" l="l" r="r" t="t"/>
            <a:pathLst>
              <a:path extrusionOk="0" h="812800" w="4880918">
                <a:moveTo>
                  <a:pt x="0" y="0"/>
                </a:moveTo>
                <a:lnTo>
                  <a:pt x="4880918" y="0"/>
                </a:lnTo>
                <a:lnTo>
                  <a:pt x="488091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EB72CC"/>
          </a:solidFill>
          <a:ln>
            <a:noFill/>
          </a:ln>
        </p:spPr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899725" y="368525"/>
            <a:ext cx="16488600" cy="17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Font typeface="Alegreya"/>
              <a:buNone/>
              <a:defRPr i="0" sz="9000" u="none" cap="none" strike="noStrike">
                <a:solidFill>
                  <a:srgbClr val="FFF8EF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8EF"/>
              </a:buClr>
              <a:buSzPts val="9000"/>
              <a:buNone/>
              <a:defRPr sz="9000">
                <a:solidFill>
                  <a:srgbClr val="FFF8EF"/>
                </a:solidFill>
              </a:defRPr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 rot="-1851924">
            <a:off x="15031539" y="2787967"/>
            <a:ext cx="1433866" cy="1415617"/>
          </a:xfrm>
          <a:custGeom>
            <a:rect b="b" l="l" r="r" t="t"/>
            <a:pathLst>
              <a:path extrusionOk="0" h="1417061" w="1435329">
                <a:moveTo>
                  <a:pt x="0" y="0"/>
                </a:moveTo>
                <a:lnTo>
                  <a:pt x="1435329" y="0"/>
                </a:lnTo>
                <a:lnTo>
                  <a:pt x="1435329" y="1417062"/>
                </a:lnTo>
                <a:lnTo>
                  <a:pt x="0" y="141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 rot="1751628">
            <a:off x="1222296" y="8733262"/>
            <a:ext cx="2096981" cy="2070292"/>
          </a:xfrm>
          <a:custGeom>
            <a:rect b="b" l="l" r="r" t="t"/>
            <a:pathLst>
              <a:path extrusionOk="0" h="2071419" w="2098122">
                <a:moveTo>
                  <a:pt x="0" y="0"/>
                </a:moveTo>
                <a:lnTo>
                  <a:pt x="2098122" y="0"/>
                </a:lnTo>
                <a:lnTo>
                  <a:pt x="2098122" y="2071418"/>
                </a:lnTo>
                <a:lnTo>
                  <a:pt x="0" y="2071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6482F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6"/>
          <p:cNvGrpSpPr/>
          <p:nvPr/>
        </p:nvGrpSpPr>
        <p:grpSpPr>
          <a:xfrm>
            <a:off x="583602" y="407887"/>
            <a:ext cx="17121361" cy="9290460"/>
            <a:chOff x="0" y="-47625"/>
            <a:chExt cx="4509300" cy="2446854"/>
          </a:xfrm>
        </p:grpSpPr>
        <p:sp>
          <p:nvSpPr>
            <p:cNvPr id="35" name="Google Shape;35;p6"/>
            <p:cNvSpPr/>
            <p:nvPr/>
          </p:nvSpPr>
          <p:spPr>
            <a:xfrm>
              <a:off x="0" y="0"/>
              <a:ext cx="4509181" cy="2399229"/>
            </a:xfrm>
            <a:custGeom>
              <a:rect b="b" l="l" r="r" t="t"/>
              <a:pathLst>
                <a:path extrusionOk="0" h="2399229" w="4509181">
                  <a:moveTo>
                    <a:pt x="45219" y="0"/>
                  </a:moveTo>
                  <a:lnTo>
                    <a:pt x="4463962" y="0"/>
                  </a:lnTo>
                  <a:cubicBezTo>
                    <a:pt x="4488936" y="0"/>
                    <a:pt x="4509181" y="20245"/>
                    <a:pt x="4509181" y="45219"/>
                  </a:cubicBezTo>
                  <a:lnTo>
                    <a:pt x="4509181" y="2354009"/>
                  </a:lnTo>
                  <a:cubicBezTo>
                    <a:pt x="4509181" y="2366002"/>
                    <a:pt x="4504417" y="2377504"/>
                    <a:pt x="4495936" y="2385984"/>
                  </a:cubicBezTo>
                  <a:cubicBezTo>
                    <a:pt x="4487456" y="2394464"/>
                    <a:pt x="4475955" y="2399229"/>
                    <a:pt x="4463962" y="2399229"/>
                  </a:cubicBezTo>
                  <a:lnTo>
                    <a:pt x="45219" y="2399229"/>
                  </a:lnTo>
                  <a:cubicBezTo>
                    <a:pt x="20245" y="2399229"/>
                    <a:pt x="0" y="2378983"/>
                    <a:pt x="0" y="2354009"/>
                  </a:cubicBezTo>
                  <a:lnTo>
                    <a:pt x="0" y="45219"/>
                  </a:lnTo>
                  <a:cubicBezTo>
                    <a:pt x="0" y="33226"/>
                    <a:pt x="4764" y="21725"/>
                    <a:pt x="13244" y="13244"/>
                  </a:cubicBezTo>
                  <a:cubicBezTo>
                    <a:pt x="21725" y="4764"/>
                    <a:pt x="33226" y="0"/>
                    <a:pt x="45219" y="0"/>
                  </a:cubicBezTo>
                  <a:close/>
                </a:path>
              </a:pathLst>
            </a:custGeom>
            <a:solidFill>
              <a:srgbClr val="FFF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6"/>
            <p:cNvSpPr txBox="1"/>
            <p:nvPr/>
          </p:nvSpPr>
          <p:spPr>
            <a:xfrm>
              <a:off x="0" y="-47625"/>
              <a:ext cx="4509300" cy="24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6"/>
          <p:cNvGrpSpPr/>
          <p:nvPr/>
        </p:nvGrpSpPr>
        <p:grpSpPr>
          <a:xfrm>
            <a:off x="1391337" y="1113924"/>
            <a:ext cx="15505427" cy="7954126"/>
            <a:chOff x="0" y="-9525"/>
            <a:chExt cx="4083707" cy="2094900"/>
          </a:xfrm>
        </p:grpSpPr>
        <p:sp>
          <p:nvSpPr>
            <p:cNvPr id="38" name="Google Shape;38;p6"/>
            <p:cNvSpPr/>
            <p:nvPr/>
          </p:nvSpPr>
          <p:spPr>
            <a:xfrm>
              <a:off x="0" y="0"/>
              <a:ext cx="4083707" cy="2085304"/>
            </a:xfrm>
            <a:custGeom>
              <a:rect b="b" l="l" r="r" t="t"/>
              <a:pathLst>
                <a:path extrusionOk="0" h="2085304" w="4083707">
                  <a:moveTo>
                    <a:pt x="49931" y="0"/>
                  </a:moveTo>
                  <a:lnTo>
                    <a:pt x="4033777" y="0"/>
                  </a:lnTo>
                  <a:cubicBezTo>
                    <a:pt x="4061352" y="0"/>
                    <a:pt x="4083707" y="22355"/>
                    <a:pt x="4083707" y="49931"/>
                  </a:cubicBezTo>
                  <a:lnTo>
                    <a:pt x="4083707" y="2035374"/>
                  </a:lnTo>
                  <a:cubicBezTo>
                    <a:pt x="4083707" y="2062950"/>
                    <a:pt x="4061352" y="2085304"/>
                    <a:pt x="4033777" y="2085304"/>
                  </a:cubicBezTo>
                  <a:lnTo>
                    <a:pt x="49931" y="2085304"/>
                  </a:lnTo>
                  <a:cubicBezTo>
                    <a:pt x="22355" y="2085304"/>
                    <a:pt x="0" y="2062950"/>
                    <a:pt x="0" y="2035374"/>
                  </a:cubicBezTo>
                  <a:lnTo>
                    <a:pt x="0" y="49931"/>
                  </a:lnTo>
                  <a:cubicBezTo>
                    <a:pt x="0" y="22355"/>
                    <a:pt x="22355" y="0"/>
                    <a:pt x="499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6482F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6"/>
            <p:cNvSpPr txBox="1"/>
            <p:nvPr/>
          </p:nvSpPr>
          <p:spPr>
            <a:xfrm>
              <a:off x="0" y="-9525"/>
              <a:ext cx="4083600" cy="20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0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6"/>
          <p:cNvSpPr/>
          <p:nvPr/>
        </p:nvSpPr>
        <p:spPr>
          <a:xfrm>
            <a:off x="16555707" y="4497929"/>
            <a:ext cx="703593" cy="701034"/>
          </a:xfrm>
          <a:custGeom>
            <a:rect b="b" l="l" r="r" t="t"/>
            <a:pathLst>
              <a:path extrusionOk="0" h="701034" w="703593">
                <a:moveTo>
                  <a:pt x="0" y="0"/>
                </a:moveTo>
                <a:lnTo>
                  <a:pt x="703593" y="0"/>
                </a:lnTo>
                <a:lnTo>
                  <a:pt x="703593" y="701034"/>
                </a:lnTo>
                <a:lnTo>
                  <a:pt x="0" y="701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6"/>
          <p:cNvSpPr/>
          <p:nvPr/>
        </p:nvSpPr>
        <p:spPr>
          <a:xfrm>
            <a:off x="8835198" y="8729400"/>
            <a:ext cx="617604" cy="676658"/>
          </a:xfrm>
          <a:custGeom>
            <a:rect b="b" l="l" r="r" t="t"/>
            <a:pathLst>
              <a:path extrusionOk="0" h="676658" w="617604">
                <a:moveTo>
                  <a:pt x="0" y="0"/>
                </a:moveTo>
                <a:lnTo>
                  <a:pt x="617604" y="0"/>
                </a:lnTo>
                <a:lnTo>
                  <a:pt x="617604" y="676658"/>
                </a:lnTo>
                <a:lnTo>
                  <a:pt x="0" y="676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>
            <a:off x="8792637" y="774116"/>
            <a:ext cx="702727" cy="751945"/>
          </a:xfrm>
          <a:custGeom>
            <a:rect b="b" l="l" r="r" t="t"/>
            <a:pathLst>
              <a:path extrusionOk="0" h="751945" w="702727">
                <a:moveTo>
                  <a:pt x="0" y="0"/>
                </a:moveTo>
                <a:lnTo>
                  <a:pt x="702726" y="0"/>
                </a:lnTo>
                <a:lnTo>
                  <a:pt x="702726" y="751945"/>
                </a:lnTo>
                <a:lnTo>
                  <a:pt x="0" y="751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6"/>
          <p:cNvSpPr/>
          <p:nvPr/>
        </p:nvSpPr>
        <p:spPr>
          <a:xfrm>
            <a:off x="1028700" y="4553392"/>
            <a:ext cx="834342" cy="590108"/>
          </a:xfrm>
          <a:custGeom>
            <a:rect b="b" l="l" r="r" t="t"/>
            <a:pathLst>
              <a:path extrusionOk="0" h="590108" w="834342">
                <a:moveTo>
                  <a:pt x="0" y="0"/>
                </a:moveTo>
                <a:lnTo>
                  <a:pt x="834342" y="0"/>
                </a:lnTo>
                <a:lnTo>
                  <a:pt x="834342" y="590108"/>
                </a:lnTo>
                <a:lnTo>
                  <a:pt x="0" y="590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8197749" y="-180827"/>
            <a:ext cx="10090319" cy="10468053"/>
            <a:chOff x="0" y="-47625"/>
            <a:chExt cx="2657515" cy="2757000"/>
          </a:xfrm>
        </p:grpSpPr>
        <p:sp>
          <p:nvSpPr>
            <p:cNvPr id="46" name="Google Shape;46;p7"/>
            <p:cNvSpPr/>
            <p:nvPr/>
          </p:nvSpPr>
          <p:spPr>
            <a:xfrm>
              <a:off x="0" y="0"/>
              <a:ext cx="2657515" cy="2709333"/>
            </a:xfrm>
            <a:custGeom>
              <a:rect b="b" l="l" r="r" t="t"/>
              <a:pathLst>
                <a:path extrusionOk="0" h="2709333" w="2657515">
                  <a:moveTo>
                    <a:pt x="0" y="0"/>
                  </a:moveTo>
                  <a:lnTo>
                    <a:pt x="2657515" y="0"/>
                  </a:lnTo>
                  <a:lnTo>
                    <a:pt x="26575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482F4"/>
            </a:solidFill>
            <a:ln>
              <a:noFill/>
            </a:ln>
          </p:spPr>
        </p:sp>
        <p:sp>
          <p:nvSpPr>
            <p:cNvPr id="47" name="Google Shape;47;p7"/>
            <p:cNvSpPr txBox="1"/>
            <p:nvPr/>
          </p:nvSpPr>
          <p:spPr>
            <a:xfrm>
              <a:off x="0" y="-47625"/>
              <a:ext cx="2657400" cy="27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7"/>
          <p:cNvSpPr txBox="1"/>
          <p:nvPr>
            <p:ph type="title"/>
          </p:nvPr>
        </p:nvSpPr>
        <p:spPr>
          <a:xfrm>
            <a:off x="8999575" y="2208913"/>
            <a:ext cx="7984500" cy="26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legreya"/>
              <a:buNone/>
              <a:defRPr i="0" sz="9000" u="none" cap="none" strike="noStrike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9024500" y="5331913"/>
            <a:ext cx="83679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–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–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»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_OBJECT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97749" y="-180827"/>
            <a:ext cx="10090319" cy="10468053"/>
            <a:chOff x="0" y="-47625"/>
            <a:chExt cx="2657515" cy="2757000"/>
          </a:xfrm>
        </p:grpSpPr>
        <p:sp>
          <p:nvSpPr>
            <p:cNvPr id="52" name="Google Shape;52;p8"/>
            <p:cNvSpPr/>
            <p:nvPr/>
          </p:nvSpPr>
          <p:spPr>
            <a:xfrm>
              <a:off x="0" y="0"/>
              <a:ext cx="2657515" cy="2709333"/>
            </a:xfrm>
            <a:custGeom>
              <a:rect b="b" l="l" r="r" t="t"/>
              <a:pathLst>
                <a:path extrusionOk="0" h="2709333" w="2657515">
                  <a:moveTo>
                    <a:pt x="0" y="0"/>
                  </a:moveTo>
                  <a:lnTo>
                    <a:pt x="2657515" y="0"/>
                  </a:lnTo>
                  <a:lnTo>
                    <a:pt x="26575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B56"/>
            </a:solidFill>
            <a:ln>
              <a:noFill/>
            </a:ln>
          </p:spPr>
        </p:sp>
        <p:sp>
          <p:nvSpPr>
            <p:cNvPr id="53" name="Google Shape;53;p8"/>
            <p:cNvSpPr txBox="1"/>
            <p:nvPr/>
          </p:nvSpPr>
          <p:spPr>
            <a:xfrm>
              <a:off x="0" y="-47625"/>
              <a:ext cx="2657400" cy="2757000"/>
            </a:xfrm>
            <a:prstGeom prst="rect">
              <a:avLst/>
            </a:prstGeom>
            <a:solidFill>
              <a:srgbClr val="FF8B5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8"/>
          <p:cNvSpPr txBox="1"/>
          <p:nvPr>
            <p:ph type="title"/>
          </p:nvPr>
        </p:nvSpPr>
        <p:spPr>
          <a:xfrm>
            <a:off x="8999575" y="2208913"/>
            <a:ext cx="7984500" cy="26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legreya"/>
              <a:buNone/>
              <a:defRPr i="0" sz="9000" u="none" cap="none" strike="noStrike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9024500" y="5331913"/>
            <a:ext cx="83679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–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–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»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 1">
  <p:cSld name="TWO_OBJECTS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9"/>
          <p:cNvGrpSpPr/>
          <p:nvPr/>
        </p:nvGrpSpPr>
        <p:grpSpPr>
          <a:xfrm>
            <a:off x="8197750" y="-57726"/>
            <a:ext cx="10090319" cy="10345091"/>
            <a:chOff x="0" y="-47625"/>
            <a:chExt cx="2657515" cy="2757000"/>
          </a:xfrm>
        </p:grpSpPr>
        <p:sp>
          <p:nvSpPr>
            <p:cNvPr id="58" name="Google Shape;58;p9"/>
            <p:cNvSpPr/>
            <p:nvPr/>
          </p:nvSpPr>
          <p:spPr>
            <a:xfrm>
              <a:off x="0" y="0"/>
              <a:ext cx="2657515" cy="2709333"/>
            </a:xfrm>
            <a:custGeom>
              <a:rect b="b" l="l" r="r" t="t"/>
              <a:pathLst>
                <a:path extrusionOk="0" h="2709333" w="2657515">
                  <a:moveTo>
                    <a:pt x="0" y="0"/>
                  </a:moveTo>
                  <a:lnTo>
                    <a:pt x="2657515" y="0"/>
                  </a:lnTo>
                  <a:lnTo>
                    <a:pt x="26575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72CC"/>
            </a:solidFill>
            <a:ln>
              <a:noFill/>
            </a:ln>
          </p:spPr>
        </p:sp>
        <p:sp>
          <p:nvSpPr>
            <p:cNvPr id="59" name="Google Shape;59;p9"/>
            <p:cNvSpPr txBox="1"/>
            <p:nvPr/>
          </p:nvSpPr>
          <p:spPr>
            <a:xfrm>
              <a:off x="0" y="-47625"/>
              <a:ext cx="2657400" cy="2757000"/>
            </a:xfrm>
            <a:prstGeom prst="rect">
              <a:avLst/>
            </a:prstGeom>
            <a:solidFill>
              <a:srgbClr val="EB72CC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9"/>
          <p:cNvSpPr txBox="1"/>
          <p:nvPr>
            <p:ph type="title"/>
          </p:nvPr>
        </p:nvSpPr>
        <p:spPr>
          <a:xfrm>
            <a:off x="8999575" y="2208913"/>
            <a:ext cx="7984500" cy="26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legreya"/>
              <a:buNone/>
              <a:defRPr i="0" sz="9000" u="none" cap="none" strike="noStrike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9024500" y="5331913"/>
            <a:ext cx="83679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–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–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»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lef"/>
              <a:buChar char="•"/>
              <a:defRPr i="0" sz="2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50"/>
            <a:ext cx="9370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50"/>
            <a:ext cx="9370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6482F4"/>
              </a:buClr>
              <a:buSzPts val="6000"/>
              <a:buFont typeface="Alegreya"/>
              <a:buNone/>
              <a:defRPr i="0" sz="6000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–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–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»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6482F4"/>
              </a:buClr>
              <a:buSzPts val="2000"/>
              <a:buFont typeface="Alef"/>
              <a:buChar char="•"/>
              <a:defRPr i="0" sz="2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10196533" y="544255"/>
            <a:ext cx="15175816" cy="10623071"/>
          </a:xfrm>
          <a:custGeom>
            <a:rect b="b" l="l" r="r" t="t"/>
            <a:pathLst>
              <a:path extrusionOk="0" h="10623071" w="15175816">
                <a:moveTo>
                  <a:pt x="0" y="0"/>
                </a:moveTo>
                <a:lnTo>
                  <a:pt x="15175816" y="0"/>
                </a:lnTo>
                <a:lnTo>
                  <a:pt x="15175816" y="10623071"/>
                </a:lnTo>
                <a:lnTo>
                  <a:pt x="0" y="10623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6"/>
          <p:cNvSpPr txBox="1"/>
          <p:nvPr/>
        </p:nvSpPr>
        <p:spPr>
          <a:xfrm>
            <a:off x="1028700" y="1352286"/>
            <a:ext cx="7635000" cy="4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999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rPr>
              <a:t>The Menstrual Cycle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grpSp>
        <p:nvGrpSpPr>
          <p:cNvPr id="108" name="Google Shape;108;p16"/>
          <p:cNvGrpSpPr/>
          <p:nvPr/>
        </p:nvGrpSpPr>
        <p:grpSpPr>
          <a:xfrm>
            <a:off x="971550" y="8143850"/>
            <a:ext cx="9320296" cy="1139154"/>
            <a:chOff x="0" y="-47625"/>
            <a:chExt cx="2454728" cy="300024"/>
          </a:xfrm>
        </p:grpSpPr>
        <p:sp>
          <p:nvSpPr>
            <p:cNvPr id="109" name="Google Shape;109;p16"/>
            <p:cNvSpPr/>
            <p:nvPr/>
          </p:nvSpPr>
          <p:spPr>
            <a:xfrm>
              <a:off x="0" y="0"/>
              <a:ext cx="2454728" cy="252399"/>
            </a:xfrm>
            <a:custGeom>
              <a:rect b="b" l="l" r="r" t="t"/>
              <a:pathLst>
                <a:path extrusionOk="0" h="252399" w="2454728">
                  <a:moveTo>
                    <a:pt x="16613" y="0"/>
                  </a:moveTo>
                  <a:lnTo>
                    <a:pt x="2438115" y="0"/>
                  </a:lnTo>
                  <a:cubicBezTo>
                    <a:pt x="2442521" y="0"/>
                    <a:pt x="2446747" y="1750"/>
                    <a:pt x="2449862" y="4866"/>
                  </a:cubicBezTo>
                  <a:cubicBezTo>
                    <a:pt x="2452978" y="7981"/>
                    <a:pt x="2454728" y="12207"/>
                    <a:pt x="2454728" y="16613"/>
                  </a:cubicBezTo>
                  <a:lnTo>
                    <a:pt x="2454728" y="235786"/>
                  </a:lnTo>
                  <a:cubicBezTo>
                    <a:pt x="2454728" y="244961"/>
                    <a:pt x="2447290" y="252399"/>
                    <a:pt x="2438115" y="252399"/>
                  </a:cubicBezTo>
                  <a:lnTo>
                    <a:pt x="16613" y="252399"/>
                  </a:lnTo>
                  <a:cubicBezTo>
                    <a:pt x="12207" y="252399"/>
                    <a:pt x="7981" y="250649"/>
                    <a:pt x="4866" y="247533"/>
                  </a:cubicBezTo>
                  <a:cubicBezTo>
                    <a:pt x="1750" y="244418"/>
                    <a:pt x="0" y="240192"/>
                    <a:pt x="0" y="235786"/>
                  </a:cubicBezTo>
                  <a:lnTo>
                    <a:pt x="0" y="16613"/>
                  </a:lnTo>
                  <a:cubicBezTo>
                    <a:pt x="0" y="7438"/>
                    <a:pt x="7438" y="0"/>
                    <a:pt x="16613" y="0"/>
                  </a:cubicBezTo>
                  <a:close/>
                </a:path>
              </a:pathLst>
            </a:custGeom>
            <a:solidFill>
              <a:srgbClr val="EB7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0" y="-47625"/>
              <a:ext cx="2454728" cy="300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6"/>
          <p:cNvSpPr/>
          <p:nvPr/>
        </p:nvSpPr>
        <p:spPr>
          <a:xfrm rot="1754004">
            <a:off x="12857914" y="7309397"/>
            <a:ext cx="2098122" cy="2071419"/>
          </a:xfrm>
          <a:custGeom>
            <a:rect b="b" l="l" r="r" t="t"/>
            <a:pathLst>
              <a:path extrusionOk="0" h="2071419" w="2098122">
                <a:moveTo>
                  <a:pt x="0" y="0"/>
                </a:moveTo>
                <a:lnTo>
                  <a:pt x="2098122" y="0"/>
                </a:lnTo>
                <a:lnTo>
                  <a:pt x="2098122" y="2071419"/>
                </a:lnTo>
                <a:lnTo>
                  <a:pt x="0" y="2071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6"/>
          <p:cNvSpPr/>
          <p:nvPr/>
        </p:nvSpPr>
        <p:spPr>
          <a:xfrm rot="811845">
            <a:off x="13976670" y="280734"/>
            <a:ext cx="685858" cy="677129"/>
          </a:xfrm>
          <a:custGeom>
            <a:rect b="b" l="l" r="r" t="t"/>
            <a:pathLst>
              <a:path extrusionOk="0" h="677129" w="685858">
                <a:moveTo>
                  <a:pt x="0" y="0"/>
                </a:moveTo>
                <a:lnTo>
                  <a:pt x="685858" y="0"/>
                </a:lnTo>
                <a:lnTo>
                  <a:pt x="685858" y="677129"/>
                </a:lnTo>
                <a:lnTo>
                  <a:pt x="0" y="677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6"/>
          <p:cNvSpPr/>
          <p:nvPr/>
        </p:nvSpPr>
        <p:spPr>
          <a:xfrm rot="811845">
            <a:off x="5865131" y="2090999"/>
            <a:ext cx="847046" cy="836265"/>
          </a:xfrm>
          <a:custGeom>
            <a:rect b="b" l="l" r="r" t="t"/>
            <a:pathLst>
              <a:path extrusionOk="0" h="836265" w="847046">
                <a:moveTo>
                  <a:pt x="0" y="0"/>
                </a:moveTo>
                <a:lnTo>
                  <a:pt x="847046" y="0"/>
                </a:lnTo>
                <a:lnTo>
                  <a:pt x="847046" y="836265"/>
                </a:lnTo>
                <a:lnTo>
                  <a:pt x="0" y="836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6"/>
          <p:cNvSpPr txBox="1"/>
          <p:nvPr/>
        </p:nvSpPr>
        <p:spPr>
          <a:xfrm>
            <a:off x="1028700" y="6094465"/>
            <a:ext cx="859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829CFF"/>
                </a:solidFill>
                <a:latin typeface="Alef"/>
                <a:ea typeface="Alef"/>
                <a:cs typeface="Alef"/>
                <a:sym typeface="Alef"/>
              </a:rPr>
              <a:t>A look at the phases of the menstrual cycle </a:t>
            </a:r>
            <a:endParaRPr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829CFF"/>
                </a:solidFill>
                <a:latin typeface="Alef"/>
                <a:ea typeface="Alef"/>
                <a:cs typeface="Alef"/>
                <a:sym typeface="Alef"/>
              </a:rPr>
              <a:t>and the roles of hormones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339539" y="8655249"/>
            <a:ext cx="358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FFF8EF"/>
                </a:solidFill>
                <a:latin typeface="Montserrat"/>
                <a:ea typeface="Montserrat"/>
                <a:cs typeface="Montserrat"/>
                <a:sym typeface="Montserrat"/>
              </a:rPr>
              <a:t> HEALTH | GRADE 10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5631698" y="8655249"/>
            <a:ext cx="4259461" cy="297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8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TEACHER ZOLA BEKKER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8197749" y="-180826"/>
            <a:ext cx="10090251" cy="10467826"/>
            <a:chOff x="0" y="-47625"/>
            <a:chExt cx="2657515" cy="2756958"/>
          </a:xfrm>
        </p:grpSpPr>
        <p:sp>
          <p:nvSpPr>
            <p:cNvPr id="261" name="Google Shape;261;p25"/>
            <p:cNvSpPr/>
            <p:nvPr/>
          </p:nvSpPr>
          <p:spPr>
            <a:xfrm>
              <a:off x="0" y="0"/>
              <a:ext cx="2657515" cy="2709333"/>
            </a:xfrm>
            <a:custGeom>
              <a:rect b="b" l="l" r="r" t="t"/>
              <a:pathLst>
                <a:path extrusionOk="0" h="2709333" w="2657515">
                  <a:moveTo>
                    <a:pt x="0" y="0"/>
                  </a:moveTo>
                  <a:lnTo>
                    <a:pt x="2657515" y="0"/>
                  </a:lnTo>
                  <a:lnTo>
                    <a:pt x="26575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72CC"/>
            </a:solidFill>
            <a:ln>
              <a:noFill/>
            </a:ln>
          </p:spPr>
        </p:sp>
        <p:sp>
          <p:nvSpPr>
            <p:cNvPr id="262" name="Google Shape;262;p25"/>
            <p:cNvSpPr txBox="1"/>
            <p:nvPr/>
          </p:nvSpPr>
          <p:spPr>
            <a:xfrm>
              <a:off x="0" y="-47625"/>
              <a:ext cx="2657515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25"/>
          <p:cNvSpPr/>
          <p:nvPr/>
        </p:nvSpPr>
        <p:spPr>
          <a:xfrm>
            <a:off x="570304" y="2809745"/>
            <a:ext cx="7076826" cy="4953778"/>
          </a:xfrm>
          <a:custGeom>
            <a:rect b="b" l="l" r="r" t="t"/>
            <a:pathLst>
              <a:path extrusionOk="0" h="4953778" w="7076826">
                <a:moveTo>
                  <a:pt x="0" y="0"/>
                </a:moveTo>
                <a:lnTo>
                  <a:pt x="7076826" y="0"/>
                </a:lnTo>
                <a:lnTo>
                  <a:pt x="7076826" y="4953779"/>
                </a:lnTo>
                <a:lnTo>
                  <a:pt x="0" y="4953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25"/>
          <p:cNvSpPr txBox="1"/>
          <p:nvPr/>
        </p:nvSpPr>
        <p:spPr>
          <a:xfrm>
            <a:off x="9581680" y="3153407"/>
            <a:ext cx="5574600" cy="1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44" u="none" cap="none" strike="noStrike">
                <a:solidFill>
                  <a:srgbClr val="FFF8EF"/>
                </a:solidFill>
                <a:latin typeface="Alegreya"/>
                <a:ea typeface="Alegreya"/>
                <a:cs typeface="Alegreya"/>
                <a:sym typeface="Alegreya"/>
              </a:rPr>
              <a:t>Ovulation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9581675" y="4685500"/>
            <a:ext cx="77541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FFF8EF"/>
                </a:solidFill>
                <a:latin typeface="Alef"/>
                <a:ea typeface="Alef"/>
                <a:cs typeface="Alef"/>
                <a:sym typeface="Alef"/>
              </a:rPr>
              <a:t>The ovary releases the egg, which travels through the fallopian tube to the uterus.</a:t>
            </a:r>
            <a:endParaRPr sz="1200"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FFF8EF"/>
                </a:solidFill>
                <a:latin typeface="Alef"/>
                <a:ea typeface="Alef"/>
                <a:cs typeface="Alef"/>
                <a:sym typeface="Alef"/>
              </a:rPr>
              <a:t>This is the time when pregnancy is most likely.</a:t>
            </a:r>
            <a:endParaRPr sz="1200"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rgbClr val="FFF8EF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FFF8EF"/>
                </a:solidFill>
                <a:latin typeface="Alef"/>
                <a:ea typeface="Alef"/>
                <a:cs typeface="Alef"/>
                <a:sym typeface="Alef"/>
              </a:rPr>
              <a:t>Estrogen drops quickly after ovulation.</a:t>
            </a:r>
            <a:endParaRPr sz="1200"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9581667" y="2381125"/>
            <a:ext cx="252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highlight>
                  <a:srgbClr val="6482F4"/>
                </a:highlight>
                <a:latin typeface="Montserrat"/>
                <a:ea typeface="Montserrat"/>
                <a:cs typeface="Montserrat"/>
                <a:sym typeface="Montserrat"/>
              </a:rPr>
              <a:t>DAYS 14</a:t>
            </a:r>
            <a:endParaRPr>
              <a:highlight>
                <a:srgbClr val="6482F4"/>
              </a:highlight>
            </a:endParaRPr>
          </a:p>
        </p:txBody>
      </p:sp>
      <p:sp>
        <p:nvSpPr>
          <p:cNvPr id="267" name="Google Shape;267;p25"/>
          <p:cNvSpPr/>
          <p:nvPr/>
        </p:nvSpPr>
        <p:spPr>
          <a:xfrm rot="5292821">
            <a:off x="1256958" y="4681691"/>
            <a:ext cx="244271" cy="259863"/>
          </a:xfrm>
          <a:custGeom>
            <a:rect b="b" l="l" r="r" t="t"/>
            <a:pathLst>
              <a:path extrusionOk="0" h="259863" w="244271">
                <a:moveTo>
                  <a:pt x="0" y="0"/>
                </a:moveTo>
                <a:lnTo>
                  <a:pt x="244271" y="0"/>
                </a:lnTo>
                <a:lnTo>
                  <a:pt x="244271" y="259862"/>
                </a:lnTo>
                <a:lnTo>
                  <a:pt x="0" y="259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6"/>
          <p:cNvGrpSpPr/>
          <p:nvPr/>
        </p:nvGrpSpPr>
        <p:grpSpPr>
          <a:xfrm>
            <a:off x="8197749" y="-180827"/>
            <a:ext cx="10090319" cy="10467894"/>
            <a:chOff x="0" y="-47625"/>
            <a:chExt cx="2657515" cy="2756958"/>
          </a:xfrm>
        </p:grpSpPr>
        <p:sp>
          <p:nvSpPr>
            <p:cNvPr id="273" name="Google Shape;273;p26"/>
            <p:cNvSpPr/>
            <p:nvPr/>
          </p:nvSpPr>
          <p:spPr>
            <a:xfrm>
              <a:off x="0" y="0"/>
              <a:ext cx="2657515" cy="2709333"/>
            </a:xfrm>
            <a:custGeom>
              <a:rect b="b" l="l" r="r" t="t"/>
              <a:pathLst>
                <a:path extrusionOk="0" h="2709333" w="2657515">
                  <a:moveTo>
                    <a:pt x="0" y="0"/>
                  </a:moveTo>
                  <a:lnTo>
                    <a:pt x="2657515" y="0"/>
                  </a:lnTo>
                  <a:lnTo>
                    <a:pt x="26575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482F4"/>
            </a:solidFill>
            <a:ln>
              <a:noFill/>
            </a:ln>
          </p:spPr>
        </p:sp>
        <p:sp>
          <p:nvSpPr>
            <p:cNvPr id="274" name="Google Shape;274;p26"/>
            <p:cNvSpPr txBox="1"/>
            <p:nvPr/>
          </p:nvSpPr>
          <p:spPr>
            <a:xfrm>
              <a:off x="0" y="-47625"/>
              <a:ext cx="2657515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26"/>
          <p:cNvSpPr/>
          <p:nvPr/>
        </p:nvSpPr>
        <p:spPr>
          <a:xfrm>
            <a:off x="570304" y="2809745"/>
            <a:ext cx="7076826" cy="4953778"/>
          </a:xfrm>
          <a:custGeom>
            <a:rect b="b" l="l" r="r" t="t"/>
            <a:pathLst>
              <a:path extrusionOk="0" h="4953778" w="7076826">
                <a:moveTo>
                  <a:pt x="0" y="0"/>
                </a:moveTo>
                <a:lnTo>
                  <a:pt x="7076826" y="0"/>
                </a:lnTo>
                <a:lnTo>
                  <a:pt x="7076826" y="4953779"/>
                </a:lnTo>
                <a:lnTo>
                  <a:pt x="0" y="4953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26"/>
          <p:cNvSpPr txBox="1"/>
          <p:nvPr/>
        </p:nvSpPr>
        <p:spPr>
          <a:xfrm>
            <a:off x="9581680" y="2232494"/>
            <a:ext cx="5992500" cy="24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44" u="none" cap="none" strike="noStrike">
                <a:solidFill>
                  <a:srgbClr val="FFF8EF"/>
                </a:solidFill>
                <a:latin typeface="Alegreya"/>
                <a:ea typeface="Alegreya"/>
                <a:cs typeface="Alegreya"/>
                <a:sym typeface="Alegreya"/>
              </a:rPr>
              <a:t>The luteal phase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9581675" y="5207500"/>
            <a:ext cx="76851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FFF8EF"/>
                </a:solidFill>
                <a:latin typeface="Alef"/>
                <a:ea typeface="Alef"/>
                <a:cs typeface="Alef"/>
                <a:sym typeface="Alef"/>
              </a:rPr>
              <a:t>The mature egg travels through the oviduct towards the uterus. There is also an increase in the progesterone level during this stage to maintain uterine lining. </a:t>
            </a:r>
            <a:endParaRPr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FFF8EF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FFF8EF"/>
                </a:solidFill>
                <a:latin typeface="Alef"/>
                <a:ea typeface="Alef"/>
                <a:cs typeface="Alef"/>
                <a:sym typeface="Alef"/>
              </a:rPr>
              <a:t>If the egg isn’t fertilized, the lining breaks down and the cycle starts again.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9581673" y="1460200"/>
            <a:ext cx="210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highlight>
                  <a:srgbClr val="FF8B56"/>
                </a:highlight>
                <a:latin typeface="Montserrat"/>
                <a:ea typeface="Montserrat"/>
                <a:cs typeface="Montserrat"/>
                <a:sym typeface="Montserrat"/>
              </a:rPr>
              <a:t>DAYS 15-28</a:t>
            </a:r>
            <a:endParaRPr>
              <a:highlight>
                <a:srgbClr val="FF8B56"/>
              </a:highlight>
            </a:endParaRPr>
          </a:p>
        </p:txBody>
      </p:sp>
      <p:sp>
        <p:nvSpPr>
          <p:cNvPr id="279" name="Google Shape;279;p26"/>
          <p:cNvSpPr/>
          <p:nvPr/>
        </p:nvSpPr>
        <p:spPr>
          <a:xfrm rot="5292821">
            <a:off x="3535319" y="4071492"/>
            <a:ext cx="244271" cy="259863"/>
          </a:xfrm>
          <a:custGeom>
            <a:rect b="b" l="l" r="r" t="t"/>
            <a:pathLst>
              <a:path extrusionOk="0" h="259863" w="244271">
                <a:moveTo>
                  <a:pt x="0" y="0"/>
                </a:moveTo>
                <a:lnTo>
                  <a:pt x="244271" y="0"/>
                </a:lnTo>
                <a:lnTo>
                  <a:pt x="244271" y="259863"/>
                </a:lnTo>
                <a:lnTo>
                  <a:pt x="0" y="259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/>
        </p:nvSpPr>
        <p:spPr>
          <a:xfrm>
            <a:off x="1265145" y="4280165"/>
            <a:ext cx="4443000" cy="1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44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rPr>
              <a:t>A recap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8953566" y="1421478"/>
            <a:ext cx="75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The cycle has four phases:</a:t>
            </a:r>
            <a:r>
              <a:rPr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 menstruation, follicular, ovulation, and luteal.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86" name="Google Shape;286;p27"/>
          <p:cNvSpPr txBox="1"/>
          <p:nvPr/>
        </p:nvSpPr>
        <p:spPr>
          <a:xfrm>
            <a:off x="8953566" y="3463364"/>
            <a:ext cx="75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Each phase has </a:t>
            </a: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different hormone levels</a:t>
            </a:r>
            <a:r>
              <a:rPr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 and involves specific body changes.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87" name="Google Shape;287;p27"/>
          <p:cNvSpPr txBox="1"/>
          <p:nvPr/>
        </p:nvSpPr>
        <p:spPr>
          <a:xfrm>
            <a:off x="8953566" y="5505249"/>
            <a:ext cx="75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Ovulation</a:t>
            </a:r>
            <a:r>
              <a:rPr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 usually happens around day 14. This is when </a:t>
            </a: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pregnancy is most likely</a:t>
            </a:r>
            <a:r>
              <a:rPr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8953566" y="7547135"/>
            <a:ext cx="7740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Keeping track of the cycl</a:t>
            </a:r>
            <a:r>
              <a:rPr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e helps reveal patterns in hormone levels and body changes.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7473748" y="3467903"/>
            <a:ext cx="925161" cy="921797"/>
          </a:xfrm>
          <a:custGeom>
            <a:rect b="b" l="l" r="r" t="t"/>
            <a:pathLst>
              <a:path extrusionOk="0" h="921797" w="925161">
                <a:moveTo>
                  <a:pt x="0" y="0"/>
                </a:moveTo>
                <a:lnTo>
                  <a:pt x="925161" y="0"/>
                </a:lnTo>
                <a:lnTo>
                  <a:pt x="925161" y="921796"/>
                </a:lnTo>
                <a:lnTo>
                  <a:pt x="0" y="921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27"/>
          <p:cNvSpPr/>
          <p:nvPr/>
        </p:nvSpPr>
        <p:spPr>
          <a:xfrm>
            <a:off x="7498432" y="5542064"/>
            <a:ext cx="812094" cy="889744"/>
          </a:xfrm>
          <a:custGeom>
            <a:rect b="b" l="l" r="r" t="t"/>
            <a:pathLst>
              <a:path extrusionOk="0" h="889744" w="812094">
                <a:moveTo>
                  <a:pt x="0" y="0"/>
                </a:moveTo>
                <a:lnTo>
                  <a:pt x="812094" y="0"/>
                </a:lnTo>
                <a:lnTo>
                  <a:pt x="812094" y="889744"/>
                </a:lnTo>
                <a:lnTo>
                  <a:pt x="0" y="889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27"/>
          <p:cNvSpPr/>
          <p:nvPr/>
        </p:nvSpPr>
        <p:spPr>
          <a:xfrm>
            <a:off x="7473748" y="1431003"/>
            <a:ext cx="861461" cy="921797"/>
          </a:xfrm>
          <a:custGeom>
            <a:rect b="b" l="l" r="r" t="t"/>
            <a:pathLst>
              <a:path extrusionOk="0" h="921797" w="861461">
                <a:moveTo>
                  <a:pt x="0" y="0"/>
                </a:moveTo>
                <a:lnTo>
                  <a:pt x="861461" y="0"/>
                </a:lnTo>
                <a:lnTo>
                  <a:pt x="861461" y="921797"/>
                </a:lnTo>
                <a:lnTo>
                  <a:pt x="0" y="921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27"/>
          <p:cNvSpPr/>
          <p:nvPr/>
        </p:nvSpPr>
        <p:spPr>
          <a:xfrm>
            <a:off x="7387786" y="7662815"/>
            <a:ext cx="1097085" cy="775938"/>
          </a:xfrm>
          <a:custGeom>
            <a:rect b="b" l="l" r="r" t="t"/>
            <a:pathLst>
              <a:path extrusionOk="0" h="775938" w="1097085">
                <a:moveTo>
                  <a:pt x="0" y="0"/>
                </a:moveTo>
                <a:lnTo>
                  <a:pt x="1097085" y="0"/>
                </a:lnTo>
                <a:lnTo>
                  <a:pt x="1097085" y="775938"/>
                </a:lnTo>
                <a:lnTo>
                  <a:pt x="0" y="7759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/>
          <p:nvPr/>
        </p:nvSpPr>
        <p:spPr>
          <a:xfrm>
            <a:off x="1231670" y="1757628"/>
            <a:ext cx="79122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0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rPr>
              <a:t>Mapping the Menstrual Cycle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98" name="Google Shape;298;p28"/>
          <p:cNvSpPr txBox="1"/>
          <p:nvPr/>
        </p:nvSpPr>
        <p:spPr>
          <a:xfrm>
            <a:off x="1231670" y="4368852"/>
            <a:ext cx="6907200" cy="4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Create a 28-day cycle chart and label the four phases.</a:t>
            </a:r>
            <a:r>
              <a:rPr i="0" lang="en-US" sz="29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 Include also:</a:t>
            </a:r>
            <a:endParaRPr sz="1300">
              <a:latin typeface="Alef"/>
              <a:ea typeface="Alef"/>
              <a:cs typeface="Alef"/>
              <a:sym typeface="Alef"/>
            </a:endParaRPr>
          </a:p>
          <a:p>
            <a:pPr indent="-3175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82F4"/>
              </a:buClr>
              <a:buSzPts val="2900"/>
              <a:buFont typeface="Alef"/>
              <a:buChar char="•"/>
            </a:pPr>
            <a:r>
              <a:rPr i="0" lang="en-US" sz="29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hormone levels per phase (estrogen, progesterone, LH, FSH)</a:t>
            </a:r>
            <a:endParaRPr sz="1300">
              <a:latin typeface="Alef"/>
              <a:ea typeface="Alef"/>
              <a:cs typeface="Alef"/>
              <a:sym typeface="Alef"/>
            </a:endParaRPr>
          </a:p>
          <a:p>
            <a:pPr indent="-3175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82F4"/>
              </a:buClr>
              <a:buSzPts val="2900"/>
              <a:buFont typeface="Alef"/>
              <a:buChar char="•"/>
            </a:pPr>
            <a:r>
              <a:rPr i="0" lang="en-US" sz="29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common symptoms or body changes in each phase</a:t>
            </a:r>
            <a:endParaRPr sz="1300">
              <a:latin typeface="Alef"/>
              <a:ea typeface="Alef"/>
              <a:cs typeface="Alef"/>
              <a:sym typeface="Alef"/>
            </a:endParaRPr>
          </a:p>
          <a:p>
            <a:pPr indent="-3175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82F4"/>
              </a:buClr>
              <a:buSzPts val="2900"/>
              <a:buFont typeface="Alef"/>
              <a:buChar char="•"/>
            </a:pPr>
            <a:r>
              <a:rPr i="0" lang="en-US" sz="29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approximate days each phase typically occurs</a:t>
            </a:r>
            <a:endParaRPr i="0" sz="2900" u="none" cap="none" strike="noStrike">
              <a:solidFill>
                <a:srgbClr val="6482F4"/>
              </a:solidFill>
              <a:latin typeface="Alef"/>
              <a:ea typeface="Alef"/>
              <a:cs typeface="Alef"/>
              <a:sym typeface="Alef"/>
            </a:endParaRPr>
          </a:p>
        </p:txBody>
      </p:sp>
      <p:pic>
        <p:nvPicPr>
          <p:cNvPr id="299" name="Google Shape;2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2541" y="1026436"/>
            <a:ext cx="8202806" cy="820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/>
        </p:nvSpPr>
        <p:spPr>
          <a:xfrm>
            <a:off x="2711017" y="1692842"/>
            <a:ext cx="12866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99" u="none" cap="none" strike="noStrike">
                <a:solidFill>
                  <a:srgbClr val="829CFF"/>
                </a:solidFill>
                <a:latin typeface="Alef"/>
                <a:ea typeface="Alef"/>
                <a:cs typeface="Alef"/>
                <a:sym typeface="Alef"/>
              </a:rPr>
              <a:t>Use these in your presentation. Delete or hide this page before presenting. 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05" name="Google Shape;305;p29"/>
          <p:cNvSpPr txBox="1"/>
          <p:nvPr/>
        </p:nvSpPr>
        <p:spPr>
          <a:xfrm>
            <a:off x="4463500" y="723100"/>
            <a:ext cx="93609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99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rPr>
              <a:t>Resource Page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grpSp>
        <p:nvGrpSpPr>
          <p:cNvPr id="306" name="Google Shape;306;p29"/>
          <p:cNvGrpSpPr/>
          <p:nvPr/>
        </p:nvGrpSpPr>
        <p:grpSpPr>
          <a:xfrm>
            <a:off x="714865" y="2228207"/>
            <a:ext cx="5097641" cy="7472652"/>
            <a:chOff x="0" y="-19050"/>
            <a:chExt cx="1342589" cy="1968106"/>
          </a:xfrm>
        </p:grpSpPr>
        <p:sp>
          <p:nvSpPr>
            <p:cNvPr id="307" name="Google Shape;307;p29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6482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29"/>
          <p:cNvGrpSpPr/>
          <p:nvPr/>
        </p:nvGrpSpPr>
        <p:grpSpPr>
          <a:xfrm>
            <a:off x="6060156" y="2228207"/>
            <a:ext cx="11512980" cy="7472652"/>
            <a:chOff x="0" y="-19050"/>
            <a:chExt cx="3032225" cy="1968106"/>
          </a:xfrm>
        </p:grpSpPr>
        <p:sp>
          <p:nvSpPr>
            <p:cNvPr id="310" name="Google Shape;310;p29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6482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29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13" name="Google Shape;313;p29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648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9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315" name="Google Shape;315;p29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16" name="Google Shape;316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EB7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318" name="Google Shape;318;p29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19" name="Google Shape;319;p29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8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9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1161022" y="8261080"/>
            <a:ext cx="725897" cy="725897"/>
            <a:chOff x="0" y="0"/>
            <a:chExt cx="812800" cy="812800"/>
          </a:xfrm>
        </p:grpSpPr>
        <p:sp>
          <p:nvSpPr>
            <p:cNvPr id="322" name="Google Shape;322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82F4"/>
            </a:solidFill>
            <a:ln cap="sq" cmpd="sng" w="19050">
              <a:solidFill>
                <a:srgbClr val="6482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29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325" name="Google Shape;325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29CFF"/>
            </a:solidFill>
            <a:ln cap="sq" cmpd="sng" w="19050">
              <a:solidFill>
                <a:srgbClr val="6482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9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328" name="Google Shape;328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9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331" name="Google Shape;331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7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9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34" name="Google Shape;334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9"/>
          <p:cNvSpPr txBox="1"/>
          <p:nvPr/>
        </p:nvSpPr>
        <p:spPr>
          <a:xfrm>
            <a:off x="1173043" y="367755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37" name="Google Shape;337;p29"/>
          <p:cNvSpPr txBox="1"/>
          <p:nvPr/>
        </p:nvSpPr>
        <p:spPr>
          <a:xfrm>
            <a:off x="1116102" y="6770364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38" name="Google Shape;338;p29"/>
          <p:cNvSpPr txBox="1"/>
          <p:nvPr/>
        </p:nvSpPr>
        <p:spPr>
          <a:xfrm>
            <a:off x="1691353" y="5005735"/>
            <a:ext cx="3144664" cy="3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Cooper BT Medium</a:t>
            </a:r>
            <a:endParaRPr/>
          </a:p>
        </p:txBody>
      </p:sp>
      <p:sp>
        <p:nvSpPr>
          <p:cNvPr id="339" name="Google Shape;339;p29"/>
          <p:cNvSpPr txBox="1"/>
          <p:nvPr/>
        </p:nvSpPr>
        <p:spPr>
          <a:xfrm>
            <a:off x="1523971" y="5994577"/>
            <a:ext cx="3479429" cy="283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Cooper BT Light</a:t>
            </a:r>
            <a:endParaRPr/>
          </a:p>
        </p:txBody>
      </p:sp>
      <p:sp>
        <p:nvSpPr>
          <p:cNvPr id="340" name="Google Shape;340;p29"/>
          <p:cNvSpPr txBox="1"/>
          <p:nvPr/>
        </p:nvSpPr>
        <p:spPr>
          <a:xfrm>
            <a:off x="2319155" y="4697453"/>
            <a:ext cx="1889061" cy="22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341" name="Google Shape;341;p29"/>
          <p:cNvSpPr txBox="1"/>
          <p:nvPr/>
        </p:nvSpPr>
        <p:spPr>
          <a:xfrm>
            <a:off x="2319155" y="5698146"/>
            <a:ext cx="1889061" cy="22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1161022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#6482F4</a:t>
            </a:r>
            <a:endParaRPr/>
          </a:p>
        </p:txBody>
      </p:sp>
      <p:sp>
        <p:nvSpPr>
          <p:cNvPr id="343" name="Google Shape;343;p29"/>
          <p:cNvSpPr txBox="1"/>
          <p:nvPr/>
        </p:nvSpPr>
        <p:spPr>
          <a:xfrm>
            <a:off x="2064714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#829CFF</a:t>
            </a:r>
            <a:endParaRPr/>
          </a:p>
        </p:txBody>
      </p:sp>
      <p:sp>
        <p:nvSpPr>
          <p:cNvPr id="344" name="Google Shape;344;p29"/>
          <p:cNvSpPr txBox="1"/>
          <p:nvPr/>
        </p:nvSpPr>
        <p:spPr>
          <a:xfrm>
            <a:off x="2943011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#FF8B56</a:t>
            </a:r>
            <a:endParaRPr/>
          </a:p>
        </p:txBody>
      </p:sp>
      <p:sp>
        <p:nvSpPr>
          <p:cNvPr id="345" name="Google Shape;345;p29"/>
          <p:cNvSpPr txBox="1"/>
          <p:nvPr/>
        </p:nvSpPr>
        <p:spPr>
          <a:xfrm>
            <a:off x="3819515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#EB72CC</a:t>
            </a:r>
            <a:endParaRPr/>
          </a:p>
        </p:txBody>
      </p:sp>
      <p:sp>
        <p:nvSpPr>
          <p:cNvPr id="346" name="Google Shape;346;p29"/>
          <p:cNvSpPr txBox="1"/>
          <p:nvPr/>
        </p:nvSpPr>
        <p:spPr>
          <a:xfrm>
            <a:off x="469691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482F4"/>
                </a:solidFill>
                <a:latin typeface="Arial"/>
                <a:ea typeface="Arial"/>
                <a:cs typeface="Arial"/>
                <a:sym typeface="Arial"/>
              </a:rPr>
              <a:t>#FFC6F1</a:t>
            </a:r>
            <a:endParaRPr/>
          </a:p>
        </p:txBody>
      </p:sp>
      <p:sp>
        <p:nvSpPr>
          <p:cNvPr id="347" name="Google Shape;347;p29"/>
          <p:cNvSpPr/>
          <p:nvPr/>
        </p:nvSpPr>
        <p:spPr>
          <a:xfrm>
            <a:off x="6611054" y="4355548"/>
            <a:ext cx="5510734" cy="3857514"/>
          </a:xfrm>
          <a:custGeom>
            <a:rect b="b" l="l" r="r" t="t"/>
            <a:pathLst>
              <a:path extrusionOk="0" h="3857514" w="5510734">
                <a:moveTo>
                  <a:pt x="0" y="0"/>
                </a:moveTo>
                <a:lnTo>
                  <a:pt x="5510734" y="0"/>
                </a:lnTo>
                <a:lnTo>
                  <a:pt x="5510734" y="3857514"/>
                </a:lnTo>
                <a:lnTo>
                  <a:pt x="0" y="3857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29"/>
          <p:cNvSpPr/>
          <p:nvPr/>
        </p:nvSpPr>
        <p:spPr>
          <a:xfrm>
            <a:off x="12602478" y="6199837"/>
            <a:ext cx="1601134" cy="1595312"/>
          </a:xfrm>
          <a:custGeom>
            <a:rect b="b" l="l" r="r" t="t"/>
            <a:pathLst>
              <a:path extrusionOk="0" h="1595312" w="1601134">
                <a:moveTo>
                  <a:pt x="0" y="0"/>
                </a:moveTo>
                <a:lnTo>
                  <a:pt x="1601134" y="0"/>
                </a:lnTo>
                <a:lnTo>
                  <a:pt x="1601134" y="1595312"/>
                </a:lnTo>
                <a:lnTo>
                  <a:pt x="0" y="1595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9"/>
          <p:cNvSpPr/>
          <p:nvPr/>
        </p:nvSpPr>
        <p:spPr>
          <a:xfrm>
            <a:off x="15022038" y="6237098"/>
            <a:ext cx="1405454" cy="1539840"/>
          </a:xfrm>
          <a:custGeom>
            <a:rect b="b" l="l" r="r" t="t"/>
            <a:pathLst>
              <a:path extrusionOk="0" h="1539840" w="1405454">
                <a:moveTo>
                  <a:pt x="0" y="0"/>
                </a:moveTo>
                <a:lnTo>
                  <a:pt x="1405454" y="0"/>
                </a:lnTo>
                <a:lnTo>
                  <a:pt x="1405454" y="1539840"/>
                </a:lnTo>
                <a:lnTo>
                  <a:pt x="0" y="1539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29"/>
          <p:cNvSpPr/>
          <p:nvPr/>
        </p:nvSpPr>
        <p:spPr>
          <a:xfrm>
            <a:off x="12602478" y="4355548"/>
            <a:ext cx="1490891" cy="1595312"/>
          </a:xfrm>
          <a:custGeom>
            <a:rect b="b" l="l" r="r" t="t"/>
            <a:pathLst>
              <a:path extrusionOk="0" h="1595312" w="1490891">
                <a:moveTo>
                  <a:pt x="0" y="0"/>
                </a:moveTo>
                <a:lnTo>
                  <a:pt x="1490891" y="0"/>
                </a:lnTo>
                <a:lnTo>
                  <a:pt x="1490891" y="1595312"/>
                </a:lnTo>
                <a:lnTo>
                  <a:pt x="0" y="1595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29"/>
          <p:cNvSpPr/>
          <p:nvPr/>
        </p:nvSpPr>
        <p:spPr>
          <a:xfrm>
            <a:off x="14727803" y="4342920"/>
            <a:ext cx="1898675" cy="1342881"/>
          </a:xfrm>
          <a:custGeom>
            <a:rect b="b" l="l" r="r" t="t"/>
            <a:pathLst>
              <a:path extrusionOk="0" h="1342881" w="1898675">
                <a:moveTo>
                  <a:pt x="0" y="0"/>
                </a:moveTo>
                <a:lnTo>
                  <a:pt x="1898675" y="0"/>
                </a:lnTo>
                <a:lnTo>
                  <a:pt x="1898675" y="1342881"/>
                </a:lnTo>
                <a:lnTo>
                  <a:pt x="0" y="1342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0"/>
          <p:cNvGrpSpPr/>
          <p:nvPr/>
        </p:nvGrpSpPr>
        <p:grpSpPr>
          <a:xfrm>
            <a:off x="1600481" y="3573626"/>
            <a:ext cx="7313278" cy="3925267"/>
            <a:chOff x="0" y="-38100"/>
            <a:chExt cx="1926131" cy="1033815"/>
          </a:xfrm>
        </p:grpSpPr>
        <p:sp>
          <p:nvSpPr>
            <p:cNvPr id="357" name="Google Shape;357;p30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829CFF"/>
            </a:solidFill>
            <a:ln cap="rnd" cmpd="sng" w="19050">
              <a:solidFill>
                <a:srgbClr val="648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0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30"/>
          <p:cNvGrpSpPr/>
          <p:nvPr/>
        </p:nvGrpSpPr>
        <p:grpSpPr>
          <a:xfrm>
            <a:off x="9374240" y="3573626"/>
            <a:ext cx="7313278" cy="3925267"/>
            <a:chOff x="0" y="-38100"/>
            <a:chExt cx="1926131" cy="1033815"/>
          </a:xfrm>
        </p:grpSpPr>
        <p:sp>
          <p:nvSpPr>
            <p:cNvPr id="360" name="Google Shape;360;p30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829CFF"/>
            </a:solidFill>
            <a:ln cap="rnd" cmpd="sng" w="19050">
              <a:solidFill>
                <a:srgbClr val="648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0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30"/>
          <p:cNvSpPr txBox="1"/>
          <p:nvPr/>
        </p:nvSpPr>
        <p:spPr>
          <a:xfrm>
            <a:off x="2373861" y="6217546"/>
            <a:ext cx="576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FFFFFF"/>
                </a:solidFill>
                <a:latin typeface="Alef"/>
                <a:ea typeface="Alef"/>
                <a:cs typeface="Alef"/>
                <a:sym typeface="Alef"/>
              </a:rPr>
              <a:t>for this presentation template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63" name="Google Shape;363;p30"/>
          <p:cNvSpPr txBox="1"/>
          <p:nvPr/>
        </p:nvSpPr>
        <p:spPr>
          <a:xfrm>
            <a:off x="9882077" y="6217546"/>
            <a:ext cx="629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FFFFFF"/>
                </a:solidFill>
                <a:latin typeface="Alef"/>
                <a:ea typeface="Alef"/>
                <a:cs typeface="Alef"/>
                <a:sym typeface="Alef"/>
              </a:rPr>
              <a:t>for the photos, graphics, and elements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64" name="Google Shape;364;p30"/>
          <p:cNvSpPr txBox="1"/>
          <p:nvPr/>
        </p:nvSpPr>
        <p:spPr>
          <a:xfrm>
            <a:off x="10088745" y="4622155"/>
            <a:ext cx="5884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FFFFFF"/>
                </a:solidFill>
                <a:latin typeface="Alef"/>
                <a:ea typeface="Alef"/>
                <a:cs typeface="Alef"/>
                <a:sym typeface="Alef"/>
              </a:rPr>
              <a:t>Pexels, Pixabay, Sketchify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65" name="Google Shape;365;p30"/>
          <p:cNvSpPr txBox="1"/>
          <p:nvPr/>
        </p:nvSpPr>
        <p:spPr>
          <a:xfrm>
            <a:off x="3377480" y="2965812"/>
            <a:ext cx="11532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This presentation template is free for everyone to use, thanks to the following: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66" name="Google Shape;366;p30"/>
          <p:cNvSpPr txBox="1"/>
          <p:nvPr/>
        </p:nvSpPr>
        <p:spPr>
          <a:xfrm>
            <a:off x="5469973" y="1580412"/>
            <a:ext cx="7348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0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rPr>
              <a:t>Credits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67" name="Google Shape;367;p30"/>
          <p:cNvSpPr/>
          <p:nvPr/>
        </p:nvSpPr>
        <p:spPr>
          <a:xfrm>
            <a:off x="2844917" y="4701614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7783273" y="4082008"/>
            <a:ext cx="2721454" cy="2711557"/>
          </a:xfrm>
          <a:custGeom>
            <a:rect b="b" l="l" r="r" t="t"/>
            <a:pathLst>
              <a:path extrusionOk="0" h="2711557" w="2721454">
                <a:moveTo>
                  <a:pt x="0" y="0"/>
                </a:moveTo>
                <a:lnTo>
                  <a:pt x="2721454" y="0"/>
                </a:lnTo>
                <a:lnTo>
                  <a:pt x="2721454" y="2711557"/>
                </a:lnTo>
                <a:lnTo>
                  <a:pt x="0" y="2711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7"/>
          <p:cNvSpPr/>
          <p:nvPr/>
        </p:nvSpPr>
        <p:spPr>
          <a:xfrm>
            <a:off x="13495146" y="4082008"/>
            <a:ext cx="2474912" cy="2711557"/>
          </a:xfrm>
          <a:custGeom>
            <a:rect b="b" l="l" r="r" t="t"/>
            <a:pathLst>
              <a:path extrusionOk="0" h="2711557" w="2474912">
                <a:moveTo>
                  <a:pt x="0" y="0"/>
                </a:moveTo>
                <a:lnTo>
                  <a:pt x="2474912" y="0"/>
                </a:lnTo>
                <a:lnTo>
                  <a:pt x="2474912" y="2711557"/>
                </a:lnTo>
                <a:lnTo>
                  <a:pt x="0" y="2711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7"/>
          <p:cNvSpPr/>
          <p:nvPr/>
        </p:nvSpPr>
        <p:spPr>
          <a:xfrm>
            <a:off x="2510956" y="4082008"/>
            <a:ext cx="2534074" cy="2711557"/>
          </a:xfrm>
          <a:custGeom>
            <a:rect b="b" l="l" r="r" t="t"/>
            <a:pathLst>
              <a:path extrusionOk="0" h="2711557" w="2534074">
                <a:moveTo>
                  <a:pt x="0" y="0"/>
                </a:moveTo>
                <a:lnTo>
                  <a:pt x="2534074" y="0"/>
                </a:lnTo>
                <a:lnTo>
                  <a:pt x="2534074" y="2711557"/>
                </a:lnTo>
                <a:lnTo>
                  <a:pt x="0" y="2711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4" name="Google Shape;124;p17"/>
          <p:cNvGrpSpPr/>
          <p:nvPr/>
        </p:nvGrpSpPr>
        <p:grpSpPr>
          <a:xfrm>
            <a:off x="-122119" y="-695176"/>
            <a:ext cx="18532237" cy="3266926"/>
            <a:chOff x="0" y="-47625"/>
            <a:chExt cx="4880918" cy="860425"/>
          </a:xfrm>
        </p:grpSpPr>
        <p:sp>
          <p:nvSpPr>
            <p:cNvPr id="125" name="Google Shape;125;p17"/>
            <p:cNvSpPr/>
            <p:nvPr/>
          </p:nvSpPr>
          <p:spPr>
            <a:xfrm>
              <a:off x="0" y="0"/>
              <a:ext cx="4880918" cy="812800"/>
            </a:xfrm>
            <a:custGeom>
              <a:rect b="b" l="l" r="r" t="t"/>
              <a:pathLst>
                <a:path extrusionOk="0" h="812800" w="4880918">
                  <a:moveTo>
                    <a:pt x="0" y="0"/>
                  </a:moveTo>
                  <a:lnTo>
                    <a:pt x="4880918" y="0"/>
                  </a:lnTo>
                  <a:lnTo>
                    <a:pt x="48809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482F4"/>
            </a:solidFill>
            <a:ln>
              <a:noFill/>
            </a:ln>
          </p:spPr>
        </p:sp>
        <p:sp>
          <p:nvSpPr>
            <p:cNvPr id="126" name="Google Shape;126;p17"/>
            <p:cNvSpPr txBox="1"/>
            <p:nvPr/>
          </p:nvSpPr>
          <p:spPr>
            <a:xfrm>
              <a:off x="0" y="-47625"/>
              <a:ext cx="4880918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7"/>
          <p:cNvSpPr txBox="1"/>
          <p:nvPr/>
        </p:nvSpPr>
        <p:spPr>
          <a:xfrm>
            <a:off x="3548168" y="833299"/>
            <a:ext cx="111843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0" u="none" cap="none" strike="noStrike">
                <a:solidFill>
                  <a:srgbClr val="FFF8EF"/>
                </a:solidFill>
                <a:latin typeface="Alegreya"/>
                <a:ea typeface="Alegreya"/>
                <a:cs typeface="Alegreya"/>
                <a:sym typeface="Alegreya"/>
              </a:rPr>
              <a:t>Today’s learning goals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335901" y="7254525"/>
            <a:ext cx="488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Understand the phases of the menstrual cycle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7246315" y="7254521"/>
            <a:ext cx="379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Learn how hormones affect each phase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2537110" y="7254521"/>
            <a:ext cx="439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Identify the common changes in each stage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/>
          <p:nvPr/>
        </p:nvSpPr>
        <p:spPr>
          <a:xfrm>
            <a:off x="9637063" y="2749091"/>
            <a:ext cx="7212550" cy="5048785"/>
          </a:xfrm>
          <a:custGeom>
            <a:rect b="b" l="l" r="r" t="t"/>
            <a:pathLst>
              <a:path extrusionOk="0" h="5048785" w="7212550">
                <a:moveTo>
                  <a:pt x="0" y="0"/>
                </a:moveTo>
                <a:lnTo>
                  <a:pt x="7212551" y="0"/>
                </a:lnTo>
                <a:lnTo>
                  <a:pt x="7212551" y="5048785"/>
                </a:lnTo>
                <a:lnTo>
                  <a:pt x="0" y="504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36" name="Google Shape;136;p18"/>
          <p:cNvCxnSpPr/>
          <p:nvPr/>
        </p:nvCxnSpPr>
        <p:spPr>
          <a:xfrm rot="10800000">
            <a:off x="9871365" y="1589438"/>
            <a:ext cx="1788967" cy="1315806"/>
          </a:xfrm>
          <a:prstGeom prst="straightConnector1">
            <a:avLst/>
          </a:prstGeom>
          <a:noFill/>
          <a:ln cap="rnd" cmpd="sng" w="38100">
            <a:solidFill>
              <a:srgbClr val="6482F4"/>
            </a:solidFill>
            <a:prstDash val="dash"/>
            <a:round/>
            <a:headEnd len="lg" w="lg" type="oval"/>
            <a:tailEnd len="lg" w="lg" type="oval"/>
          </a:ln>
        </p:spPr>
      </p:cxnSp>
      <p:cxnSp>
        <p:nvCxnSpPr>
          <p:cNvPr id="137" name="Google Shape;137;p18"/>
          <p:cNvCxnSpPr/>
          <p:nvPr/>
        </p:nvCxnSpPr>
        <p:spPr>
          <a:xfrm flipH="1" rot="10800000">
            <a:off x="13452563" y="2392094"/>
            <a:ext cx="2057001" cy="156033"/>
          </a:xfrm>
          <a:prstGeom prst="straightConnector1">
            <a:avLst/>
          </a:prstGeom>
          <a:noFill/>
          <a:ln cap="rnd" cmpd="sng" w="38100">
            <a:solidFill>
              <a:srgbClr val="6482F4"/>
            </a:solidFill>
            <a:prstDash val="dash"/>
            <a:round/>
            <a:headEnd len="lg" w="lg" type="oval"/>
            <a:tailEnd len="lg" w="lg" type="oval"/>
          </a:ln>
        </p:spPr>
      </p:cxnSp>
      <p:cxnSp>
        <p:nvCxnSpPr>
          <p:cNvPr id="138" name="Google Shape;138;p18"/>
          <p:cNvCxnSpPr/>
          <p:nvPr/>
        </p:nvCxnSpPr>
        <p:spPr>
          <a:xfrm rot="10800000">
            <a:off x="11179549" y="5808560"/>
            <a:ext cx="0" cy="1330900"/>
          </a:xfrm>
          <a:prstGeom prst="straightConnector1">
            <a:avLst/>
          </a:prstGeom>
          <a:noFill/>
          <a:ln cap="rnd" cmpd="sng" w="38100">
            <a:solidFill>
              <a:srgbClr val="6482F4"/>
            </a:solidFill>
            <a:prstDash val="dash"/>
            <a:round/>
            <a:headEnd len="lg" w="lg" type="oval"/>
            <a:tailEnd len="lg" w="lg" type="oval"/>
          </a:ln>
        </p:spPr>
      </p:cxnSp>
      <p:sp>
        <p:nvSpPr>
          <p:cNvPr id="139" name="Google Shape;139;p18"/>
          <p:cNvSpPr/>
          <p:nvPr/>
        </p:nvSpPr>
        <p:spPr>
          <a:xfrm rot="811845">
            <a:off x="2574450" y="1290468"/>
            <a:ext cx="1010151" cy="997295"/>
          </a:xfrm>
          <a:custGeom>
            <a:rect b="b" l="l" r="r" t="t"/>
            <a:pathLst>
              <a:path extrusionOk="0" h="997295" w="1010151">
                <a:moveTo>
                  <a:pt x="0" y="0"/>
                </a:moveTo>
                <a:lnTo>
                  <a:pt x="1010151" y="0"/>
                </a:lnTo>
                <a:lnTo>
                  <a:pt x="1010151" y="997295"/>
                </a:lnTo>
                <a:lnTo>
                  <a:pt x="0" y="99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8"/>
          <p:cNvSpPr/>
          <p:nvPr/>
        </p:nvSpPr>
        <p:spPr>
          <a:xfrm rot="1754004">
            <a:off x="5465653" y="8554443"/>
            <a:ext cx="2098122" cy="2071419"/>
          </a:xfrm>
          <a:custGeom>
            <a:rect b="b" l="l" r="r" t="t"/>
            <a:pathLst>
              <a:path extrusionOk="0" h="2071419" w="2098122">
                <a:moveTo>
                  <a:pt x="0" y="0"/>
                </a:moveTo>
                <a:lnTo>
                  <a:pt x="2098122" y="0"/>
                </a:lnTo>
                <a:lnTo>
                  <a:pt x="2098122" y="2071419"/>
                </a:lnTo>
                <a:lnTo>
                  <a:pt x="0" y="2071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8"/>
          <p:cNvSpPr/>
          <p:nvPr/>
        </p:nvSpPr>
        <p:spPr>
          <a:xfrm rot="811845">
            <a:off x="15968115" y="6651693"/>
            <a:ext cx="685858" cy="677129"/>
          </a:xfrm>
          <a:custGeom>
            <a:rect b="b" l="l" r="r" t="t"/>
            <a:pathLst>
              <a:path extrusionOk="0" h="677129" w="685858">
                <a:moveTo>
                  <a:pt x="0" y="0"/>
                </a:moveTo>
                <a:lnTo>
                  <a:pt x="685858" y="0"/>
                </a:lnTo>
                <a:lnTo>
                  <a:pt x="685858" y="677129"/>
                </a:lnTo>
                <a:lnTo>
                  <a:pt x="0" y="677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8"/>
          <p:cNvSpPr txBox="1"/>
          <p:nvPr/>
        </p:nvSpPr>
        <p:spPr>
          <a:xfrm>
            <a:off x="1028700" y="2862452"/>
            <a:ext cx="63732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44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rPr>
              <a:t>What’s not quite right?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028700" y="5497300"/>
            <a:ext cx="6907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Look at the diagram.</a:t>
            </a:r>
            <a:r>
              <a:rPr i="0" lang="en-US" sz="29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 Can you find any parts with the wrong label or function? Explain what should be corrected. </a:t>
            </a:r>
            <a:endParaRPr sz="1300"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7402023" y="1975241"/>
            <a:ext cx="28353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passageway for eggs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9182434" y="8010525"/>
            <a:ext cx="40134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where a fertilized egg implants and grows into a fetus during pregnancy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13740331" y="1465653"/>
            <a:ext cx="35112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produces eggs and female sex hormones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8269579" y="1408082"/>
            <a:ext cx="11004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highlight>
                  <a:srgbClr val="FF8B56"/>
                </a:highlight>
                <a:latin typeface="Montserrat"/>
                <a:ea typeface="Montserrat"/>
                <a:cs typeface="Montserrat"/>
                <a:sym typeface="Montserrat"/>
              </a:rPr>
              <a:t>OVARY</a:t>
            </a:r>
            <a:endParaRPr>
              <a:highlight>
                <a:srgbClr val="FF8B56"/>
              </a:highlight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10638931" y="7419213"/>
            <a:ext cx="12225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highlight>
                  <a:srgbClr val="FF8B56"/>
                </a:highlight>
                <a:latin typeface="Montserrat"/>
                <a:ea typeface="Montserrat"/>
                <a:cs typeface="Montserrat"/>
                <a:sym typeface="Montserrat"/>
              </a:rPr>
              <a:t>VAGINA</a:t>
            </a:r>
            <a:endParaRPr>
              <a:highlight>
                <a:srgbClr val="FF8B56"/>
              </a:highlight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13685925" y="904925"/>
            <a:ext cx="362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highlight>
                  <a:srgbClr val="FF8B56"/>
                </a:highlight>
                <a:latin typeface="Montserrat"/>
                <a:ea typeface="Montserrat"/>
                <a:cs typeface="Montserrat"/>
                <a:sym typeface="Montserrat"/>
              </a:rPr>
              <a:t>FALLOPIAN TUBE</a:t>
            </a:r>
            <a:endParaRPr>
              <a:highlight>
                <a:srgbClr val="FF8B56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9637063" y="2749091"/>
            <a:ext cx="7212550" cy="5048785"/>
          </a:xfrm>
          <a:custGeom>
            <a:rect b="b" l="l" r="r" t="t"/>
            <a:pathLst>
              <a:path extrusionOk="0" h="5048785" w="7212550">
                <a:moveTo>
                  <a:pt x="0" y="0"/>
                </a:moveTo>
                <a:lnTo>
                  <a:pt x="7212551" y="0"/>
                </a:lnTo>
                <a:lnTo>
                  <a:pt x="7212551" y="5048785"/>
                </a:lnTo>
                <a:lnTo>
                  <a:pt x="0" y="504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9"/>
          <p:cNvSpPr txBox="1"/>
          <p:nvPr/>
        </p:nvSpPr>
        <p:spPr>
          <a:xfrm>
            <a:off x="1028700" y="5587225"/>
            <a:ext cx="6907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Look at the diagram.</a:t>
            </a:r>
            <a:r>
              <a:rPr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 Can you find any parts with the wrong label or function? Explain what should be corrected. 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7197975" y="1677750"/>
            <a:ext cx="3243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passageway for eggs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9182434" y="8115300"/>
            <a:ext cx="40134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where a fertilized egg implants and grows into a fetus during pregnancy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13740331" y="1465653"/>
            <a:ext cx="35112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produces eggs and female sex hormones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7197976" y="1110600"/>
            <a:ext cx="324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FALLOPIAN TUBE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10397951" y="7472600"/>
            <a:ext cx="158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highlight>
                  <a:srgbClr val="FF8B56"/>
                </a:highlight>
                <a:latin typeface="Montserrat"/>
                <a:ea typeface="Montserrat"/>
                <a:cs typeface="Montserrat"/>
                <a:sym typeface="Montserrat"/>
              </a:rPr>
              <a:t>UTERUS</a:t>
            </a:r>
            <a:endParaRPr>
              <a:highlight>
                <a:srgbClr val="FF8B56"/>
              </a:highlight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14945850" y="904920"/>
            <a:ext cx="110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highlight>
                  <a:srgbClr val="FF8B56"/>
                </a:highlight>
                <a:latin typeface="Montserrat"/>
                <a:ea typeface="Montserrat"/>
                <a:cs typeface="Montserrat"/>
                <a:sym typeface="Montserrat"/>
              </a:rPr>
              <a:t>OVARY</a:t>
            </a:r>
            <a:endParaRPr>
              <a:highlight>
                <a:srgbClr val="FF8B56"/>
              </a:highlight>
            </a:endParaRPr>
          </a:p>
        </p:txBody>
      </p:sp>
      <p:cxnSp>
        <p:nvCxnSpPr>
          <p:cNvPr id="162" name="Google Shape;162;p19"/>
          <p:cNvCxnSpPr/>
          <p:nvPr/>
        </p:nvCxnSpPr>
        <p:spPr>
          <a:xfrm rot="10800000">
            <a:off x="15495989" y="2375261"/>
            <a:ext cx="732868" cy="2898223"/>
          </a:xfrm>
          <a:prstGeom prst="straightConnector1">
            <a:avLst/>
          </a:prstGeom>
          <a:noFill/>
          <a:ln cap="rnd" cmpd="sng" w="38100">
            <a:solidFill>
              <a:srgbClr val="6482F4"/>
            </a:solidFill>
            <a:prstDash val="dash"/>
            <a:round/>
            <a:headEnd len="lg" w="lg" type="oval"/>
            <a:tailEnd len="lg" w="lg" type="oval"/>
          </a:ln>
        </p:spPr>
      </p:cxnSp>
      <p:cxnSp>
        <p:nvCxnSpPr>
          <p:cNvPr id="163" name="Google Shape;163;p19"/>
          <p:cNvCxnSpPr/>
          <p:nvPr/>
        </p:nvCxnSpPr>
        <p:spPr>
          <a:xfrm flipH="1" rot="10800000">
            <a:off x="11189074" y="5001176"/>
            <a:ext cx="882851" cy="2166859"/>
          </a:xfrm>
          <a:prstGeom prst="straightConnector1">
            <a:avLst/>
          </a:prstGeom>
          <a:noFill/>
          <a:ln cap="rnd" cmpd="sng" w="38100">
            <a:solidFill>
              <a:srgbClr val="6482F4"/>
            </a:solidFill>
            <a:prstDash val="dash"/>
            <a:round/>
            <a:headEnd len="lg" w="lg" type="oval"/>
            <a:tailEnd len="lg" w="lg" type="oval"/>
          </a:ln>
        </p:spPr>
      </p:cxnSp>
      <p:cxnSp>
        <p:nvCxnSpPr>
          <p:cNvPr id="164" name="Google Shape;164;p19"/>
          <p:cNvCxnSpPr/>
          <p:nvPr/>
        </p:nvCxnSpPr>
        <p:spPr>
          <a:xfrm rot="10800000">
            <a:off x="10570135" y="1291952"/>
            <a:ext cx="1090197" cy="1613293"/>
          </a:xfrm>
          <a:prstGeom prst="straightConnector1">
            <a:avLst/>
          </a:prstGeom>
          <a:noFill/>
          <a:ln cap="rnd" cmpd="sng" w="38100">
            <a:solidFill>
              <a:srgbClr val="6482F4"/>
            </a:solidFill>
            <a:prstDash val="dash"/>
            <a:round/>
            <a:headEnd len="lg" w="lg" type="oval"/>
            <a:tailEnd len="lg" w="lg" type="oval"/>
          </a:ln>
        </p:spPr>
      </p:cxnSp>
      <p:sp>
        <p:nvSpPr>
          <p:cNvPr id="165" name="Google Shape;165;p19"/>
          <p:cNvSpPr/>
          <p:nvPr/>
        </p:nvSpPr>
        <p:spPr>
          <a:xfrm rot="811845">
            <a:off x="2574450" y="1290468"/>
            <a:ext cx="1010151" cy="997295"/>
          </a:xfrm>
          <a:custGeom>
            <a:rect b="b" l="l" r="r" t="t"/>
            <a:pathLst>
              <a:path extrusionOk="0" h="997295" w="1010151">
                <a:moveTo>
                  <a:pt x="0" y="0"/>
                </a:moveTo>
                <a:lnTo>
                  <a:pt x="1010151" y="0"/>
                </a:lnTo>
                <a:lnTo>
                  <a:pt x="1010151" y="997295"/>
                </a:lnTo>
                <a:lnTo>
                  <a:pt x="0" y="99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9"/>
          <p:cNvSpPr/>
          <p:nvPr/>
        </p:nvSpPr>
        <p:spPr>
          <a:xfrm rot="1754004">
            <a:off x="5465653" y="8554443"/>
            <a:ext cx="2098122" cy="2071419"/>
          </a:xfrm>
          <a:custGeom>
            <a:rect b="b" l="l" r="r" t="t"/>
            <a:pathLst>
              <a:path extrusionOk="0" h="2071419" w="2098122">
                <a:moveTo>
                  <a:pt x="0" y="0"/>
                </a:moveTo>
                <a:lnTo>
                  <a:pt x="2098122" y="0"/>
                </a:lnTo>
                <a:lnTo>
                  <a:pt x="2098122" y="2071419"/>
                </a:lnTo>
                <a:lnTo>
                  <a:pt x="0" y="2071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9"/>
          <p:cNvSpPr/>
          <p:nvPr/>
        </p:nvSpPr>
        <p:spPr>
          <a:xfrm rot="811845">
            <a:off x="15968115" y="6651693"/>
            <a:ext cx="685858" cy="677129"/>
          </a:xfrm>
          <a:custGeom>
            <a:rect b="b" l="l" r="r" t="t"/>
            <a:pathLst>
              <a:path extrusionOk="0" h="677129" w="685858">
                <a:moveTo>
                  <a:pt x="0" y="0"/>
                </a:moveTo>
                <a:lnTo>
                  <a:pt x="685858" y="0"/>
                </a:lnTo>
                <a:lnTo>
                  <a:pt x="685858" y="677129"/>
                </a:lnTo>
                <a:lnTo>
                  <a:pt x="0" y="677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9"/>
          <p:cNvSpPr txBox="1"/>
          <p:nvPr/>
        </p:nvSpPr>
        <p:spPr>
          <a:xfrm>
            <a:off x="1028700" y="2862452"/>
            <a:ext cx="63732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44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rPr>
              <a:t>What’s not quite right?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9C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0"/>
          <p:cNvGrpSpPr/>
          <p:nvPr/>
        </p:nvGrpSpPr>
        <p:grpSpPr>
          <a:xfrm>
            <a:off x="583602" y="407888"/>
            <a:ext cx="17120797" cy="9290397"/>
            <a:chOff x="0" y="-47625"/>
            <a:chExt cx="4509181" cy="2446854"/>
          </a:xfrm>
        </p:grpSpPr>
        <p:sp>
          <p:nvSpPr>
            <p:cNvPr id="174" name="Google Shape;174;p20"/>
            <p:cNvSpPr/>
            <p:nvPr/>
          </p:nvSpPr>
          <p:spPr>
            <a:xfrm>
              <a:off x="0" y="0"/>
              <a:ext cx="4509181" cy="2399229"/>
            </a:xfrm>
            <a:custGeom>
              <a:rect b="b" l="l" r="r" t="t"/>
              <a:pathLst>
                <a:path extrusionOk="0" h="2399229" w="4509181">
                  <a:moveTo>
                    <a:pt x="45219" y="0"/>
                  </a:moveTo>
                  <a:lnTo>
                    <a:pt x="4463962" y="0"/>
                  </a:lnTo>
                  <a:cubicBezTo>
                    <a:pt x="4488936" y="0"/>
                    <a:pt x="4509181" y="20245"/>
                    <a:pt x="4509181" y="45219"/>
                  </a:cubicBezTo>
                  <a:lnTo>
                    <a:pt x="4509181" y="2354009"/>
                  </a:lnTo>
                  <a:cubicBezTo>
                    <a:pt x="4509181" y="2366002"/>
                    <a:pt x="4504417" y="2377504"/>
                    <a:pt x="4495936" y="2385984"/>
                  </a:cubicBezTo>
                  <a:cubicBezTo>
                    <a:pt x="4487456" y="2394464"/>
                    <a:pt x="4475955" y="2399229"/>
                    <a:pt x="4463962" y="2399229"/>
                  </a:cubicBezTo>
                  <a:lnTo>
                    <a:pt x="45219" y="2399229"/>
                  </a:lnTo>
                  <a:cubicBezTo>
                    <a:pt x="20245" y="2399229"/>
                    <a:pt x="0" y="2378983"/>
                    <a:pt x="0" y="2354009"/>
                  </a:cubicBezTo>
                  <a:lnTo>
                    <a:pt x="0" y="45219"/>
                  </a:lnTo>
                  <a:cubicBezTo>
                    <a:pt x="0" y="33226"/>
                    <a:pt x="4764" y="21725"/>
                    <a:pt x="13244" y="13244"/>
                  </a:cubicBezTo>
                  <a:cubicBezTo>
                    <a:pt x="21725" y="4764"/>
                    <a:pt x="33226" y="0"/>
                    <a:pt x="45219" y="0"/>
                  </a:cubicBezTo>
                  <a:close/>
                </a:path>
              </a:pathLst>
            </a:custGeom>
            <a:solidFill>
              <a:srgbClr val="FFF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0"/>
            <p:cNvSpPr txBox="1"/>
            <p:nvPr/>
          </p:nvSpPr>
          <p:spPr>
            <a:xfrm>
              <a:off x="0" y="-47625"/>
              <a:ext cx="4509181" cy="2446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20"/>
          <p:cNvGrpSpPr/>
          <p:nvPr/>
        </p:nvGrpSpPr>
        <p:grpSpPr>
          <a:xfrm>
            <a:off x="1391337" y="1113924"/>
            <a:ext cx="15505326" cy="7953805"/>
            <a:chOff x="0" y="-9525"/>
            <a:chExt cx="4083707" cy="2094829"/>
          </a:xfrm>
        </p:grpSpPr>
        <p:sp>
          <p:nvSpPr>
            <p:cNvPr id="177" name="Google Shape;177;p20"/>
            <p:cNvSpPr/>
            <p:nvPr/>
          </p:nvSpPr>
          <p:spPr>
            <a:xfrm>
              <a:off x="0" y="0"/>
              <a:ext cx="4083707" cy="2085304"/>
            </a:xfrm>
            <a:custGeom>
              <a:rect b="b" l="l" r="r" t="t"/>
              <a:pathLst>
                <a:path extrusionOk="0" h="2085304" w="4083707">
                  <a:moveTo>
                    <a:pt x="49931" y="0"/>
                  </a:moveTo>
                  <a:lnTo>
                    <a:pt x="4033777" y="0"/>
                  </a:lnTo>
                  <a:cubicBezTo>
                    <a:pt x="4061352" y="0"/>
                    <a:pt x="4083707" y="22355"/>
                    <a:pt x="4083707" y="49931"/>
                  </a:cubicBezTo>
                  <a:lnTo>
                    <a:pt x="4083707" y="2035374"/>
                  </a:lnTo>
                  <a:cubicBezTo>
                    <a:pt x="4083707" y="2062950"/>
                    <a:pt x="4061352" y="2085304"/>
                    <a:pt x="4033777" y="2085304"/>
                  </a:cubicBezTo>
                  <a:lnTo>
                    <a:pt x="49931" y="2085304"/>
                  </a:lnTo>
                  <a:cubicBezTo>
                    <a:pt x="22355" y="2085304"/>
                    <a:pt x="0" y="2062950"/>
                    <a:pt x="0" y="2035374"/>
                  </a:cubicBezTo>
                  <a:lnTo>
                    <a:pt x="0" y="49931"/>
                  </a:lnTo>
                  <a:cubicBezTo>
                    <a:pt x="0" y="22355"/>
                    <a:pt x="22355" y="0"/>
                    <a:pt x="499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6482F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0"/>
            <p:cNvSpPr txBox="1"/>
            <p:nvPr/>
          </p:nvSpPr>
          <p:spPr>
            <a:xfrm>
              <a:off x="0" y="-9525"/>
              <a:ext cx="4083707" cy="2094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0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0"/>
          <p:cNvSpPr txBox="1"/>
          <p:nvPr/>
        </p:nvSpPr>
        <p:spPr>
          <a:xfrm>
            <a:off x="2763894" y="3008170"/>
            <a:ext cx="127602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44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rPr>
              <a:t>The menstrual cycle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5331500" y="4497925"/>
            <a:ext cx="76251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900" u="none" cap="none" strike="noStrike">
                <a:solidFill>
                  <a:srgbClr val="829CFF"/>
                </a:solidFill>
                <a:latin typeface="Alef"/>
                <a:ea typeface="Alef"/>
                <a:cs typeface="Alef"/>
                <a:sym typeface="Alef"/>
              </a:rPr>
              <a:t>It is an approximately </a:t>
            </a:r>
            <a:r>
              <a:rPr b="1" i="0" lang="en-US" sz="2900" u="none" cap="none" strike="noStrike">
                <a:solidFill>
                  <a:srgbClr val="829CFF"/>
                </a:solidFill>
                <a:latin typeface="Alef"/>
                <a:ea typeface="Alef"/>
                <a:cs typeface="Alef"/>
                <a:sym typeface="Alef"/>
              </a:rPr>
              <a:t>28-day cycle</a:t>
            </a:r>
            <a:r>
              <a:rPr i="0" lang="en-US" sz="2900" u="none" cap="none" strike="noStrike">
                <a:solidFill>
                  <a:srgbClr val="829CFF"/>
                </a:solidFill>
                <a:latin typeface="Alef"/>
                <a:ea typeface="Alef"/>
                <a:cs typeface="Alef"/>
                <a:sym typeface="Alef"/>
              </a:rPr>
              <a:t> involving a series of changes in the female body to prepare for a possible pregnancy.</a:t>
            </a:r>
            <a:endParaRPr sz="1300"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900" u="none" cap="none" strike="noStrike">
              <a:solidFill>
                <a:srgbClr val="829CFF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900" u="none" cap="none" strike="noStrike">
                <a:solidFill>
                  <a:srgbClr val="829CFF"/>
                </a:solidFill>
                <a:latin typeface="Alef"/>
                <a:ea typeface="Alef"/>
                <a:cs typeface="Alef"/>
                <a:sym typeface="Alef"/>
              </a:rPr>
              <a:t>Hormone levels rise and fall to trigger each phase of the cycle.</a:t>
            </a:r>
            <a:endParaRPr sz="1300"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16555707" y="4497929"/>
            <a:ext cx="703593" cy="701034"/>
          </a:xfrm>
          <a:custGeom>
            <a:rect b="b" l="l" r="r" t="t"/>
            <a:pathLst>
              <a:path extrusionOk="0" h="701034" w="703593">
                <a:moveTo>
                  <a:pt x="0" y="0"/>
                </a:moveTo>
                <a:lnTo>
                  <a:pt x="703593" y="0"/>
                </a:lnTo>
                <a:lnTo>
                  <a:pt x="703593" y="701034"/>
                </a:lnTo>
                <a:lnTo>
                  <a:pt x="0" y="701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20"/>
          <p:cNvSpPr/>
          <p:nvPr/>
        </p:nvSpPr>
        <p:spPr>
          <a:xfrm>
            <a:off x="8835198" y="8729400"/>
            <a:ext cx="617604" cy="676658"/>
          </a:xfrm>
          <a:custGeom>
            <a:rect b="b" l="l" r="r" t="t"/>
            <a:pathLst>
              <a:path extrusionOk="0" h="676658" w="617604">
                <a:moveTo>
                  <a:pt x="0" y="0"/>
                </a:moveTo>
                <a:lnTo>
                  <a:pt x="617604" y="0"/>
                </a:lnTo>
                <a:lnTo>
                  <a:pt x="617604" y="676658"/>
                </a:lnTo>
                <a:lnTo>
                  <a:pt x="0" y="676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20"/>
          <p:cNvSpPr/>
          <p:nvPr/>
        </p:nvSpPr>
        <p:spPr>
          <a:xfrm>
            <a:off x="8792637" y="774116"/>
            <a:ext cx="702727" cy="751945"/>
          </a:xfrm>
          <a:custGeom>
            <a:rect b="b" l="l" r="r" t="t"/>
            <a:pathLst>
              <a:path extrusionOk="0" h="751945" w="702727">
                <a:moveTo>
                  <a:pt x="0" y="0"/>
                </a:moveTo>
                <a:lnTo>
                  <a:pt x="702726" y="0"/>
                </a:lnTo>
                <a:lnTo>
                  <a:pt x="702726" y="751945"/>
                </a:lnTo>
                <a:lnTo>
                  <a:pt x="0" y="751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20"/>
          <p:cNvSpPr/>
          <p:nvPr/>
        </p:nvSpPr>
        <p:spPr>
          <a:xfrm>
            <a:off x="1028700" y="4553392"/>
            <a:ext cx="834342" cy="590108"/>
          </a:xfrm>
          <a:custGeom>
            <a:rect b="b" l="l" r="r" t="t"/>
            <a:pathLst>
              <a:path extrusionOk="0" h="590108" w="834342">
                <a:moveTo>
                  <a:pt x="0" y="0"/>
                </a:moveTo>
                <a:lnTo>
                  <a:pt x="834342" y="0"/>
                </a:lnTo>
                <a:lnTo>
                  <a:pt x="834342" y="590108"/>
                </a:lnTo>
                <a:lnTo>
                  <a:pt x="0" y="590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/>
          <p:nvPr/>
        </p:nvSpPr>
        <p:spPr>
          <a:xfrm rot="-1851086">
            <a:off x="15031747" y="2787728"/>
            <a:ext cx="1435329" cy="1417061"/>
          </a:xfrm>
          <a:custGeom>
            <a:rect b="b" l="l" r="r" t="t"/>
            <a:pathLst>
              <a:path extrusionOk="0" h="1417061" w="1435329">
                <a:moveTo>
                  <a:pt x="0" y="0"/>
                </a:moveTo>
                <a:lnTo>
                  <a:pt x="1435329" y="0"/>
                </a:lnTo>
                <a:lnTo>
                  <a:pt x="1435329" y="1417062"/>
                </a:lnTo>
                <a:lnTo>
                  <a:pt x="0" y="141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0" name="Google Shape;190;p21"/>
          <p:cNvGrpSpPr/>
          <p:nvPr/>
        </p:nvGrpSpPr>
        <p:grpSpPr>
          <a:xfrm>
            <a:off x="-122119" y="-695176"/>
            <a:ext cx="18532237" cy="3266926"/>
            <a:chOff x="0" y="-47625"/>
            <a:chExt cx="4880918" cy="860425"/>
          </a:xfrm>
        </p:grpSpPr>
        <p:sp>
          <p:nvSpPr>
            <p:cNvPr id="191" name="Google Shape;191;p21"/>
            <p:cNvSpPr/>
            <p:nvPr/>
          </p:nvSpPr>
          <p:spPr>
            <a:xfrm>
              <a:off x="0" y="0"/>
              <a:ext cx="4880918" cy="812800"/>
            </a:xfrm>
            <a:custGeom>
              <a:rect b="b" l="l" r="r" t="t"/>
              <a:pathLst>
                <a:path extrusionOk="0" h="812800" w="4880918">
                  <a:moveTo>
                    <a:pt x="0" y="0"/>
                  </a:moveTo>
                  <a:lnTo>
                    <a:pt x="4880918" y="0"/>
                  </a:lnTo>
                  <a:lnTo>
                    <a:pt x="48809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B72CC"/>
            </a:solidFill>
            <a:ln>
              <a:noFill/>
            </a:ln>
          </p:spPr>
        </p:sp>
        <p:sp>
          <p:nvSpPr>
            <p:cNvPr id="192" name="Google Shape;192;p21"/>
            <p:cNvSpPr txBox="1"/>
            <p:nvPr/>
          </p:nvSpPr>
          <p:spPr>
            <a:xfrm>
              <a:off x="0" y="-47625"/>
              <a:ext cx="4880918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21"/>
          <p:cNvSpPr txBox="1"/>
          <p:nvPr/>
        </p:nvSpPr>
        <p:spPr>
          <a:xfrm>
            <a:off x="4665762" y="820510"/>
            <a:ext cx="89565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0" u="none" cap="none" strike="noStrike">
                <a:solidFill>
                  <a:srgbClr val="FFF8EF"/>
                </a:solidFill>
                <a:latin typeface="Alegreya"/>
                <a:ea typeface="Alegreya"/>
                <a:cs typeface="Alegreya"/>
                <a:sym typeface="Alegreya"/>
              </a:rPr>
              <a:t>Role of hormones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3992310" y="5638453"/>
            <a:ext cx="39459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Understand the phases of the menstrual cycle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10235482" y="5189774"/>
            <a:ext cx="39459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Repairs and thickens the lining of the uterus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3992310" y="4515777"/>
            <a:ext cx="394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Follicle stimulating hormone (FSH)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10235482" y="4655898"/>
            <a:ext cx="39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Estrogen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3992310" y="7044149"/>
            <a:ext cx="394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Luteinizing </a:t>
            </a:r>
            <a:endParaRPr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hormone (LH)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10235482" y="7015725"/>
            <a:ext cx="39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Progesterone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4067522" y="8166825"/>
            <a:ext cx="37953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Triggers the release of</a:t>
            </a:r>
            <a:endParaRPr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a mature egg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9851425" y="7647863"/>
            <a:ext cx="47139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6482F4"/>
                </a:solidFill>
                <a:latin typeface="Alef"/>
                <a:ea typeface="Alef"/>
                <a:cs typeface="Alef"/>
                <a:sym typeface="Alef"/>
              </a:rPr>
              <a:t>Maintains the uterine lining during the part of the menstrual cycle and during pregnancy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3691289" y="3350775"/>
            <a:ext cx="4547836" cy="705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latin typeface="Montserrat"/>
                <a:ea typeface="Montserrat"/>
                <a:cs typeface="Montserrat"/>
                <a:sym typeface="Montserrat"/>
              </a:rPr>
              <a:t>PRODUCED IN</a:t>
            </a:r>
            <a:endParaRPr/>
          </a:p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latin typeface="Montserrat"/>
                <a:ea typeface="Montserrat"/>
                <a:cs typeface="Montserrat"/>
                <a:sym typeface="Montserrat"/>
              </a:rPr>
              <a:t>THE PITUITARY GLAND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10486493" y="3331725"/>
            <a:ext cx="3443773" cy="705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latin typeface="Montserrat"/>
                <a:ea typeface="Montserrat"/>
                <a:cs typeface="Montserrat"/>
                <a:sym typeface="Montserrat"/>
              </a:rPr>
              <a:t>PRODUCED</a:t>
            </a:r>
            <a:endParaRPr/>
          </a:p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latin typeface="Montserrat"/>
                <a:ea typeface="Montserrat"/>
                <a:cs typeface="Montserrat"/>
                <a:sym typeface="Montserrat"/>
              </a:rPr>
              <a:t>IN THE OVARIES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 rot="1754004">
            <a:off x="1220970" y="8733752"/>
            <a:ext cx="2098122" cy="2071419"/>
          </a:xfrm>
          <a:custGeom>
            <a:rect b="b" l="l" r="r" t="t"/>
            <a:pathLst>
              <a:path extrusionOk="0" h="2071419" w="2098122">
                <a:moveTo>
                  <a:pt x="0" y="0"/>
                </a:moveTo>
                <a:lnTo>
                  <a:pt x="2098122" y="0"/>
                </a:lnTo>
                <a:lnTo>
                  <a:pt x="2098122" y="2071418"/>
                </a:lnTo>
                <a:lnTo>
                  <a:pt x="0" y="2071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05" name="Google Shape;205;p21"/>
          <p:cNvCxnSpPr/>
          <p:nvPr/>
        </p:nvCxnSpPr>
        <p:spPr>
          <a:xfrm>
            <a:off x="9144000" y="3018183"/>
            <a:ext cx="0" cy="6240117"/>
          </a:xfrm>
          <a:prstGeom prst="straightConnector1">
            <a:avLst/>
          </a:prstGeom>
          <a:noFill/>
          <a:ln cap="flat" cmpd="sng" w="38100">
            <a:solidFill>
              <a:srgbClr val="6482F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/>
          <p:nvPr/>
        </p:nvSpPr>
        <p:spPr>
          <a:xfrm>
            <a:off x="14407209" y="3596488"/>
            <a:ext cx="1601134" cy="1595312"/>
          </a:xfrm>
          <a:custGeom>
            <a:rect b="b" l="l" r="r" t="t"/>
            <a:pathLst>
              <a:path extrusionOk="0" h="1595312" w="1601134">
                <a:moveTo>
                  <a:pt x="0" y="0"/>
                </a:moveTo>
                <a:lnTo>
                  <a:pt x="1601134" y="0"/>
                </a:lnTo>
                <a:lnTo>
                  <a:pt x="1601134" y="1595311"/>
                </a:lnTo>
                <a:lnTo>
                  <a:pt x="0" y="15953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22"/>
          <p:cNvSpPr/>
          <p:nvPr/>
        </p:nvSpPr>
        <p:spPr>
          <a:xfrm>
            <a:off x="8441273" y="6780393"/>
            <a:ext cx="1405454" cy="1539840"/>
          </a:xfrm>
          <a:custGeom>
            <a:rect b="b" l="l" r="r" t="t"/>
            <a:pathLst>
              <a:path extrusionOk="0" h="1539840" w="1405454">
                <a:moveTo>
                  <a:pt x="0" y="0"/>
                </a:moveTo>
                <a:lnTo>
                  <a:pt x="1405454" y="0"/>
                </a:lnTo>
                <a:lnTo>
                  <a:pt x="1405454" y="1539840"/>
                </a:lnTo>
                <a:lnTo>
                  <a:pt x="0" y="1539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22"/>
          <p:cNvSpPr/>
          <p:nvPr/>
        </p:nvSpPr>
        <p:spPr>
          <a:xfrm>
            <a:off x="8398554" y="705464"/>
            <a:ext cx="1490891" cy="1595312"/>
          </a:xfrm>
          <a:custGeom>
            <a:rect b="b" l="l" r="r" t="t"/>
            <a:pathLst>
              <a:path extrusionOk="0" h="1595312" w="1490891">
                <a:moveTo>
                  <a:pt x="0" y="0"/>
                </a:moveTo>
                <a:lnTo>
                  <a:pt x="1490892" y="0"/>
                </a:lnTo>
                <a:lnTo>
                  <a:pt x="1490892" y="1595312"/>
                </a:lnTo>
                <a:lnTo>
                  <a:pt x="0" y="1595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22"/>
          <p:cNvSpPr/>
          <p:nvPr/>
        </p:nvSpPr>
        <p:spPr>
          <a:xfrm>
            <a:off x="2438672" y="3766028"/>
            <a:ext cx="1898675" cy="1342881"/>
          </a:xfrm>
          <a:custGeom>
            <a:rect b="b" l="l" r="r" t="t"/>
            <a:pathLst>
              <a:path extrusionOk="0" h="1342881" w="1898675">
                <a:moveTo>
                  <a:pt x="0" y="0"/>
                </a:moveTo>
                <a:lnTo>
                  <a:pt x="1898675" y="0"/>
                </a:lnTo>
                <a:lnTo>
                  <a:pt x="1898675" y="1342881"/>
                </a:lnTo>
                <a:lnTo>
                  <a:pt x="0" y="1342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22"/>
          <p:cNvSpPr txBox="1"/>
          <p:nvPr/>
        </p:nvSpPr>
        <p:spPr>
          <a:xfrm>
            <a:off x="5577768" y="4306378"/>
            <a:ext cx="7132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0" u="none" cap="none" strike="noStrike">
                <a:solidFill>
                  <a:srgbClr val="6482F4"/>
                </a:solidFill>
                <a:latin typeface="Alegreya"/>
                <a:ea typeface="Alegreya"/>
                <a:cs typeface="Alegreya"/>
                <a:sym typeface="Alegreya"/>
              </a:rPr>
              <a:t>Phases of the menstrual cycle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grpSp>
        <p:nvGrpSpPr>
          <p:cNvPr id="215" name="Google Shape;215;p22"/>
          <p:cNvGrpSpPr/>
          <p:nvPr/>
        </p:nvGrpSpPr>
        <p:grpSpPr>
          <a:xfrm>
            <a:off x="7862404" y="2634182"/>
            <a:ext cx="2563199" cy="918268"/>
            <a:chOff x="0" y="-9525"/>
            <a:chExt cx="3417600" cy="1224357"/>
          </a:xfrm>
        </p:grpSpPr>
        <p:sp>
          <p:nvSpPr>
            <p:cNvPr id="216" name="Google Shape;216;p22"/>
            <p:cNvSpPr txBox="1"/>
            <p:nvPr/>
          </p:nvSpPr>
          <p:spPr>
            <a:xfrm>
              <a:off x="266949" y="701832"/>
              <a:ext cx="28839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6482F4"/>
                  </a:solidFill>
                  <a:latin typeface="Alef"/>
                  <a:ea typeface="Alef"/>
                  <a:cs typeface="Alef"/>
                  <a:sym typeface="Alef"/>
                </a:rPr>
                <a:t>Days 1-5</a:t>
              </a:r>
              <a:endParaRPr>
                <a:latin typeface="Alef"/>
                <a:ea typeface="Alef"/>
                <a:cs typeface="Alef"/>
                <a:sym typeface="Alef"/>
              </a:endParaRPr>
            </a:p>
          </p:txBody>
        </p:sp>
        <p:sp>
          <p:nvSpPr>
            <p:cNvPr id="217" name="Google Shape;217;p22"/>
            <p:cNvSpPr txBox="1"/>
            <p:nvPr/>
          </p:nvSpPr>
          <p:spPr>
            <a:xfrm>
              <a:off x="0" y="-9525"/>
              <a:ext cx="3417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6482F4"/>
                  </a:solidFill>
                  <a:latin typeface="Alef"/>
                  <a:ea typeface="Alef"/>
                  <a:cs typeface="Alef"/>
                  <a:sym typeface="Alef"/>
                </a:rPr>
                <a:t>Menstruation</a:t>
              </a:r>
              <a:endParaRPr>
                <a:latin typeface="Alef"/>
                <a:ea typeface="Alef"/>
                <a:cs typeface="Alef"/>
                <a:sym typeface="Alef"/>
              </a:endParaRPr>
            </a:p>
          </p:txBody>
        </p:sp>
      </p:grpSp>
      <p:grpSp>
        <p:nvGrpSpPr>
          <p:cNvPr id="218" name="Google Shape;218;p22"/>
          <p:cNvGrpSpPr/>
          <p:nvPr/>
        </p:nvGrpSpPr>
        <p:grpSpPr>
          <a:xfrm>
            <a:off x="13337751" y="5295001"/>
            <a:ext cx="3739950" cy="918249"/>
            <a:chOff x="0" y="-9525"/>
            <a:chExt cx="4986600" cy="1224332"/>
          </a:xfrm>
        </p:grpSpPr>
        <p:sp>
          <p:nvSpPr>
            <p:cNvPr id="219" name="Google Shape;219;p22"/>
            <p:cNvSpPr txBox="1"/>
            <p:nvPr/>
          </p:nvSpPr>
          <p:spPr>
            <a:xfrm>
              <a:off x="784639" y="701807"/>
              <a:ext cx="34176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6482F4"/>
                  </a:solidFill>
                  <a:latin typeface="Alef"/>
                  <a:ea typeface="Alef"/>
                  <a:cs typeface="Alef"/>
                  <a:sym typeface="Alef"/>
                </a:rPr>
                <a:t>Days 6-14</a:t>
              </a:r>
              <a:endParaRPr>
                <a:latin typeface="Alef"/>
                <a:ea typeface="Alef"/>
                <a:cs typeface="Alef"/>
                <a:sym typeface="Alef"/>
              </a:endParaRPr>
            </a:p>
          </p:txBody>
        </p:sp>
        <p:sp>
          <p:nvSpPr>
            <p:cNvPr id="220" name="Google Shape;220;p22"/>
            <p:cNvSpPr txBox="1"/>
            <p:nvPr/>
          </p:nvSpPr>
          <p:spPr>
            <a:xfrm>
              <a:off x="0" y="-9525"/>
              <a:ext cx="498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6482F4"/>
                  </a:solidFill>
                  <a:latin typeface="Alef"/>
                  <a:ea typeface="Alef"/>
                  <a:cs typeface="Alef"/>
                  <a:sym typeface="Alef"/>
                </a:rPr>
                <a:t>The follicular phase</a:t>
              </a:r>
              <a:endParaRPr>
                <a:latin typeface="Alef"/>
                <a:ea typeface="Alef"/>
                <a:cs typeface="Alef"/>
                <a:sym typeface="Alef"/>
              </a:endParaRPr>
            </a:p>
          </p:txBody>
        </p:sp>
      </p:grpSp>
      <p:grpSp>
        <p:nvGrpSpPr>
          <p:cNvPr id="221" name="Google Shape;221;p22"/>
          <p:cNvGrpSpPr/>
          <p:nvPr/>
        </p:nvGrpSpPr>
        <p:grpSpPr>
          <a:xfrm>
            <a:off x="8194663" y="8478905"/>
            <a:ext cx="1898776" cy="918261"/>
            <a:chOff x="0" y="-9525"/>
            <a:chExt cx="2531700" cy="1224348"/>
          </a:xfrm>
        </p:grpSpPr>
        <p:sp>
          <p:nvSpPr>
            <p:cNvPr id="222" name="Google Shape;222;p22"/>
            <p:cNvSpPr txBox="1"/>
            <p:nvPr/>
          </p:nvSpPr>
          <p:spPr>
            <a:xfrm>
              <a:off x="608806" y="701823"/>
              <a:ext cx="13140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6482F4"/>
                  </a:solidFill>
                  <a:latin typeface="Alef"/>
                  <a:ea typeface="Alef"/>
                  <a:cs typeface="Alef"/>
                  <a:sym typeface="Alef"/>
                </a:rPr>
                <a:t>Day 14</a:t>
              </a:r>
              <a:endParaRPr>
                <a:latin typeface="Alef"/>
                <a:ea typeface="Alef"/>
                <a:cs typeface="Alef"/>
                <a:sym typeface="Alef"/>
              </a:endParaRPr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0" y="-9525"/>
              <a:ext cx="253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6482F4"/>
                  </a:solidFill>
                  <a:latin typeface="Alef"/>
                  <a:ea typeface="Alef"/>
                  <a:cs typeface="Alef"/>
                  <a:sym typeface="Alef"/>
                </a:rPr>
                <a:t>Ovulation</a:t>
              </a:r>
              <a:endParaRPr>
                <a:latin typeface="Alef"/>
                <a:ea typeface="Alef"/>
                <a:cs typeface="Alef"/>
                <a:sym typeface="Alef"/>
              </a:endParaRPr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1824086" y="5295001"/>
            <a:ext cx="3127949" cy="918261"/>
            <a:chOff x="0" y="-9525"/>
            <a:chExt cx="4170600" cy="1224348"/>
          </a:xfrm>
        </p:grpSpPr>
        <p:sp>
          <p:nvSpPr>
            <p:cNvPr id="225" name="Google Shape;225;p22"/>
            <p:cNvSpPr txBox="1"/>
            <p:nvPr/>
          </p:nvSpPr>
          <p:spPr>
            <a:xfrm>
              <a:off x="1136104" y="701823"/>
              <a:ext cx="1898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6482F4"/>
                  </a:solidFill>
                  <a:latin typeface="Alef"/>
                  <a:ea typeface="Alef"/>
                  <a:cs typeface="Alef"/>
                  <a:sym typeface="Alef"/>
                </a:rPr>
                <a:t>Day 15-28</a:t>
              </a:r>
              <a:endParaRPr>
                <a:latin typeface="Alef"/>
                <a:ea typeface="Alef"/>
                <a:cs typeface="Alef"/>
                <a:sym typeface="Alef"/>
              </a:endParaRPr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0" y="-9525"/>
              <a:ext cx="417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6482F4"/>
                  </a:solidFill>
                  <a:latin typeface="Alef"/>
                  <a:ea typeface="Alef"/>
                  <a:cs typeface="Alef"/>
                  <a:sym typeface="Alef"/>
                </a:rPr>
                <a:t>The luteal phase</a:t>
              </a:r>
              <a:endParaRPr>
                <a:latin typeface="Alef"/>
                <a:ea typeface="Alef"/>
                <a:cs typeface="Alef"/>
                <a:sym typeface="Alef"/>
              </a:endParaRPr>
            </a:p>
          </p:txBody>
        </p:sp>
      </p:grpSp>
      <p:cxnSp>
        <p:nvCxnSpPr>
          <p:cNvPr id="227" name="Google Shape;227;p22"/>
          <p:cNvCxnSpPr/>
          <p:nvPr/>
        </p:nvCxnSpPr>
        <p:spPr>
          <a:xfrm rot="10800000">
            <a:off x="10348264" y="1496146"/>
            <a:ext cx="4859512" cy="2100342"/>
          </a:xfrm>
          <a:prstGeom prst="straightConnector1">
            <a:avLst/>
          </a:prstGeom>
          <a:noFill/>
          <a:ln cap="rnd" cmpd="sng" w="38100">
            <a:solidFill>
              <a:srgbClr val="829CFF"/>
            </a:solidFill>
            <a:prstDash val="dash"/>
            <a:round/>
            <a:headEnd len="lg" w="lg" type="oval"/>
            <a:tailEnd len="lg" w="lg" type="oval"/>
          </a:ln>
        </p:spPr>
      </p:cxnSp>
      <p:cxnSp>
        <p:nvCxnSpPr>
          <p:cNvPr id="228" name="Google Shape;228;p22"/>
          <p:cNvCxnSpPr/>
          <p:nvPr/>
        </p:nvCxnSpPr>
        <p:spPr>
          <a:xfrm flipH="1" rot="10800000">
            <a:off x="10348264" y="6533687"/>
            <a:ext cx="4859512" cy="2201947"/>
          </a:xfrm>
          <a:prstGeom prst="straightConnector1">
            <a:avLst/>
          </a:prstGeom>
          <a:noFill/>
          <a:ln cap="rnd" cmpd="sng" w="38100">
            <a:solidFill>
              <a:srgbClr val="829CFF"/>
            </a:solidFill>
            <a:prstDash val="dash"/>
            <a:round/>
            <a:headEnd len="lg" w="lg" type="oval"/>
            <a:tailEnd len="lg" w="lg" type="oval"/>
          </a:ln>
        </p:spPr>
      </p:cxnSp>
      <p:cxnSp>
        <p:nvCxnSpPr>
          <p:cNvPr id="229" name="Google Shape;229;p22"/>
          <p:cNvCxnSpPr/>
          <p:nvPr/>
        </p:nvCxnSpPr>
        <p:spPr>
          <a:xfrm flipH="1" rot="10800000">
            <a:off x="3388009" y="1496146"/>
            <a:ext cx="4553750" cy="1834474"/>
          </a:xfrm>
          <a:prstGeom prst="straightConnector1">
            <a:avLst/>
          </a:prstGeom>
          <a:noFill/>
          <a:ln cap="rnd" cmpd="sng" w="38100">
            <a:solidFill>
              <a:srgbClr val="829CFF"/>
            </a:solidFill>
            <a:prstDash val="dash"/>
            <a:round/>
            <a:headEnd len="lg" w="lg" type="oval"/>
            <a:tailEnd len="lg" w="lg" type="oval"/>
          </a:ln>
        </p:spPr>
      </p:cxnSp>
      <p:cxnSp>
        <p:nvCxnSpPr>
          <p:cNvPr id="230" name="Google Shape;230;p22"/>
          <p:cNvCxnSpPr/>
          <p:nvPr/>
        </p:nvCxnSpPr>
        <p:spPr>
          <a:xfrm>
            <a:off x="3388009" y="6533687"/>
            <a:ext cx="4553750" cy="2201947"/>
          </a:xfrm>
          <a:prstGeom prst="straightConnector1">
            <a:avLst/>
          </a:prstGeom>
          <a:noFill/>
          <a:ln cap="rnd" cmpd="sng" w="38100">
            <a:solidFill>
              <a:srgbClr val="829CFF"/>
            </a:solidFill>
            <a:prstDash val="dash"/>
            <a:round/>
            <a:headEnd len="lg" w="lg" type="oval"/>
            <a:tailEnd len="lg" w="lg" type="oval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3"/>
          <p:cNvGrpSpPr/>
          <p:nvPr/>
        </p:nvGrpSpPr>
        <p:grpSpPr>
          <a:xfrm>
            <a:off x="8197749" y="-180826"/>
            <a:ext cx="10090251" cy="10467826"/>
            <a:chOff x="0" y="-47625"/>
            <a:chExt cx="2657515" cy="2756958"/>
          </a:xfrm>
        </p:grpSpPr>
        <p:sp>
          <p:nvSpPr>
            <p:cNvPr id="236" name="Google Shape;236;p23"/>
            <p:cNvSpPr/>
            <p:nvPr/>
          </p:nvSpPr>
          <p:spPr>
            <a:xfrm>
              <a:off x="0" y="0"/>
              <a:ext cx="2657515" cy="2709333"/>
            </a:xfrm>
            <a:custGeom>
              <a:rect b="b" l="l" r="r" t="t"/>
              <a:pathLst>
                <a:path extrusionOk="0" h="2709333" w="2657515">
                  <a:moveTo>
                    <a:pt x="0" y="0"/>
                  </a:moveTo>
                  <a:lnTo>
                    <a:pt x="2657515" y="0"/>
                  </a:lnTo>
                  <a:lnTo>
                    <a:pt x="26575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482F4"/>
            </a:solidFill>
            <a:ln>
              <a:noFill/>
            </a:ln>
          </p:spPr>
        </p:sp>
        <p:sp>
          <p:nvSpPr>
            <p:cNvPr id="237" name="Google Shape;237;p23"/>
            <p:cNvSpPr txBox="1"/>
            <p:nvPr/>
          </p:nvSpPr>
          <p:spPr>
            <a:xfrm>
              <a:off x="0" y="-47625"/>
              <a:ext cx="2657515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23"/>
          <p:cNvSpPr/>
          <p:nvPr/>
        </p:nvSpPr>
        <p:spPr>
          <a:xfrm>
            <a:off x="570304" y="2809745"/>
            <a:ext cx="7076826" cy="4953778"/>
          </a:xfrm>
          <a:custGeom>
            <a:rect b="b" l="l" r="r" t="t"/>
            <a:pathLst>
              <a:path extrusionOk="0" h="4953778" w="7076826">
                <a:moveTo>
                  <a:pt x="0" y="0"/>
                </a:moveTo>
                <a:lnTo>
                  <a:pt x="7076826" y="0"/>
                </a:lnTo>
                <a:lnTo>
                  <a:pt x="7076826" y="4953779"/>
                </a:lnTo>
                <a:lnTo>
                  <a:pt x="0" y="4953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23"/>
          <p:cNvSpPr/>
          <p:nvPr/>
        </p:nvSpPr>
        <p:spPr>
          <a:xfrm>
            <a:off x="2789245" y="3229234"/>
            <a:ext cx="1271847" cy="2057400"/>
          </a:xfrm>
          <a:custGeom>
            <a:rect b="b" l="l" r="r" t="t"/>
            <a:pathLst>
              <a:path extrusionOk="0" h="2057400" w="1271847">
                <a:moveTo>
                  <a:pt x="0" y="0"/>
                </a:moveTo>
                <a:lnTo>
                  <a:pt x="1271847" y="0"/>
                </a:lnTo>
                <a:lnTo>
                  <a:pt x="127184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23"/>
          <p:cNvSpPr/>
          <p:nvPr/>
        </p:nvSpPr>
        <p:spPr>
          <a:xfrm rot="-1268019">
            <a:off x="3943811" y="3796657"/>
            <a:ext cx="1485038" cy="1856298"/>
          </a:xfrm>
          <a:custGeom>
            <a:rect b="b" l="l" r="r" t="t"/>
            <a:pathLst>
              <a:path extrusionOk="0" h="1856298" w="1485038">
                <a:moveTo>
                  <a:pt x="0" y="0"/>
                </a:moveTo>
                <a:lnTo>
                  <a:pt x="1485038" y="0"/>
                </a:lnTo>
                <a:lnTo>
                  <a:pt x="1485038" y="1856298"/>
                </a:lnTo>
                <a:lnTo>
                  <a:pt x="0" y="1856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23"/>
          <p:cNvSpPr txBox="1"/>
          <p:nvPr/>
        </p:nvSpPr>
        <p:spPr>
          <a:xfrm>
            <a:off x="9581680" y="3391151"/>
            <a:ext cx="7439700" cy="1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44" u="none" cap="none" strike="noStrike">
                <a:solidFill>
                  <a:srgbClr val="FFF8EF"/>
                </a:solidFill>
                <a:latin typeface="Alegreya"/>
                <a:ea typeface="Alegreya"/>
                <a:cs typeface="Alegreya"/>
                <a:sym typeface="Alegreya"/>
              </a:rPr>
              <a:t>Menstruation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9581680" y="4872148"/>
            <a:ext cx="6655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FFF8EF"/>
                </a:solidFill>
                <a:latin typeface="Alef"/>
                <a:ea typeface="Alef"/>
                <a:cs typeface="Alef"/>
                <a:sym typeface="Alef"/>
              </a:rPr>
              <a:t>The uterus sheds its lining, and bleeding begins.</a:t>
            </a:r>
            <a:endParaRPr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FFF8EF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FFF8EF"/>
                </a:solidFill>
                <a:latin typeface="Alef"/>
                <a:ea typeface="Alef"/>
                <a:cs typeface="Alef"/>
                <a:sym typeface="Alef"/>
              </a:rPr>
              <a:t>Common symptoms include cramps, fatigue, and mood swings.</a:t>
            </a:r>
            <a:endParaRPr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FFF8EF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9693118" y="2697425"/>
            <a:ext cx="245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highlight>
                  <a:srgbClr val="FF8B56"/>
                </a:highlight>
                <a:latin typeface="Montserrat"/>
                <a:ea typeface="Montserrat"/>
                <a:cs typeface="Montserrat"/>
                <a:sym typeface="Montserrat"/>
              </a:rPr>
              <a:t>DAYS 1-5</a:t>
            </a:r>
            <a:endParaRPr>
              <a:highlight>
                <a:srgbClr val="FF8B56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4"/>
          <p:cNvGrpSpPr/>
          <p:nvPr/>
        </p:nvGrpSpPr>
        <p:grpSpPr>
          <a:xfrm>
            <a:off x="8197749" y="-180826"/>
            <a:ext cx="10090251" cy="10467826"/>
            <a:chOff x="0" y="-47625"/>
            <a:chExt cx="2657515" cy="2756958"/>
          </a:xfrm>
        </p:grpSpPr>
        <p:sp>
          <p:nvSpPr>
            <p:cNvPr id="249" name="Google Shape;249;p24"/>
            <p:cNvSpPr/>
            <p:nvPr/>
          </p:nvSpPr>
          <p:spPr>
            <a:xfrm>
              <a:off x="0" y="0"/>
              <a:ext cx="2657515" cy="2709333"/>
            </a:xfrm>
            <a:custGeom>
              <a:rect b="b" l="l" r="r" t="t"/>
              <a:pathLst>
                <a:path extrusionOk="0" h="2709333" w="2657515">
                  <a:moveTo>
                    <a:pt x="0" y="0"/>
                  </a:moveTo>
                  <a:lnTo>
                    <a:pt x="2657515" y="0"/>
                  </a:lnTo>
                  <a:lnTo>
                    <a:pt x="26575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B56"/>
            </a:solidFill>
            <a:ln>
              <a:noFill/>
            </a:ln>
          </p:spPr>
        </p:sp>
        <p:sp>
          <p:nvSpPr>
            <p:cNvPr id="250" name="Google Shape;250;p24"/>
            <p:cNvSpPr txBox="1"/>
            <p:nvPr/>
          </p:nvSpPr>
          <p:spPr>
            <a:xfrm>
              <a:off x="0" y="-47625"/>
              <a:ext cx="2657515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24"/>
          <p:cNvSpPr/>
          <p:nvPr/>
        </p:nvSpPr>
        <p:spPr>
          <a:xfrm>
            <a:off x="570304" y="2809745"/>
            <a:ext cx="7076826" cy="4953778"/>
          </a:xfrm>
          <a:custGeom>
            <a:rect b="b" l="l" r="r" t="t"/>
            <a:pathLst>
              <a:path extrusionOk="0" h="4953778" w="7076826">
                <a:moveTo>
                  <a:pt x="0" y="0"/>
                </a:moveTo>
                <a:lnTo>
                  <a:pt x="7076826" y="0"/>
                </a:lnTo>
                <a:lnTo>
                  <a:pt x="7076826" y="4953779"/>
                </a:lnTo>
                <a:lnTo>
                  <a:pt x="0" y="4953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24"/>
          <p:cNvSpPr/>
          <p:nvPr/>
        </p:nvSpPr>
        <p:spPr>
          <a:xfrm>
            <a:off x="2029407" y="5208689"/>
            <a:ext cx="254713" cy="270971"/>
          </a:xfrm>
          <a:custGeom>
            <a:rect b="b" l="l" r="r" t="t"/>
            <a:pathLst>
              <a:path extrusionOk="0" h="270971" w="254713">
                <a:moveTo>
                  <a:pt x="0" y="0"/>
                </a:moveTo>
                <a:lnTo>
                  <a:pt x="254713" y="0"/>
                </a:lnTo>
                <a:lnTo>
                  <a:pt x="254713" y="270970"/>
                </a:lnTo>
                <a:lnTo>
                  <a:pt x="0" y="270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24"/>
          <p:cNvSpPr txBox="1"/>
          <p:nvPr/>
        </p:nvSpPr>
        <p:spPr>
          <a:xfrm>
            <a:off x="9581680" y="2788132"/>
            <a:ext cx="7677600" cy="24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44" u="none" cap="none" strike="noStrike">
                <a:solidFill>
                  <a:srgbClr val="FFF8EF"/>
                </a:solidFill>
                <a:latin typeface="Alegreya"/>
                <a:ea typeface="Alegreya"/>
                <a:cs typeface="Alegreya"/>
                <a:sym typeface="Alegreya"/>
              </a:rPr>
              <a:t>The follicular phase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9581680" y="5802235"/>
            <a:ext cx="66552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900" u="none" cap="none" strike="noStrike">
                <a:solidFill>
                  <a:srgbClr val="FFF8EF"/>
                </a:solidFill>
                <a:latin typeface="Alef"/>
                <a:ea typeface="Alef"/>
                <a:cs typeface="Alef"/>
                <a:sym typeface="Alef"/>
              </a:rPr>
              <a:t>Bleeding stops. The uterine lining thickens and an egg starts to mature.</a:t>
            </a:r>
            <a:endParaRPr sz="1300"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900" u="none" cap="none" strike="noStrike">
              <a:solidFill>
                <a:srgbClr val="FFF8EF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900" u="none" cap="none" strike="noStrike">
                <a:solidFill>
                  <a:srgbClr val="FFF8EF"/>
                </a:solidFill>
                <a:latin typeface="Alef"/>
                <a:ea typeface="Alef"/>
                <a:cs typeface="Alef"/>
                <a:sym typeface="Alef"/>
              </a:rPr>
              <a:t>Estrogen levels rise during the mid-follicular phase. </a:t>
            </a:r>
            <a:endParaRPr sz="1300"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900" u="none" cap="none" strike="noStrike">
              <a:solidFill>
                <a:srgbClr val="FFF8EF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9624072" y="2101575"/>
            <a:ext cx="205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8EF"/>
                </a:solidFill>
                <a:highlight>
                  <a:srgbClr val="6482F4"/>
                </a:highlight>
                <a:latin typeface="Montserrat"/>
                <a:ea typeface="Montserrat"/>
                <a:cs typeface="Montserrat"/>
                <a:sym typeface="Montserrat"/>
              </a:rPr>
              <a:t>DAYS 6-13</a:t>
            </a:r>
            <a:endParaRPr>
              <a:highlight>
                <a:srgbClr val="6482F4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