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7556500" cx="10693400"/>
  <p:notesSz cx="6858000" cy="9144000"/>
  <p:embeddedFontLst>
    <p:embeddedFont>
      <p:font typeface="Libre Franklin SemiBold"/>
      <p:regular r:id="rId12"/>
      <p:bold r:id="rId13"/>
      <p:italic r:id="rId14"/>
      <p:boldItalic r:id="rId15"/>
    </p:embeddedFont>
    <p:embeddedFont>
      <p:font typeface="Libre Franklin"/>
      <p:regular r:id="rId16"/>
      <p:bold r:id="rId17"/>
      <p:italic r:id="rId18"/>
      <p:boldItalic r:id="rId19"/>
    </p:embeddedFont>
    <p:embeddedFont>
      <p:font typeface="Libre Franklin Black"/>
      <p:bold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70834CC-24B6-4903-B1F5-AD83599F7612}">
  <a:tblStyle styleId="{670834CC-24B6-4903-B1F5-AD83599F761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Black-bold.fntdata"/><Relationship Id="rId21" Type="http://schemas.openxmlformats.org/officeDocument/2006/relationships/font" Target="fonts/LibreFranklinBlack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LibreFranklinSemiBold-bold.fntdata"/><Relationship Id="rId12" Type="http://schemas.openxmlformats.org/officeDocument/2006/relationships/font" Target="fonts/LibreFranklinSemiBold-regular.fntdata"/><Relationship Id="rId15" Type="http://schemas.openxmlformats.org/officeDocument/2006/relationships/font" Target="fonts/LibreFranklinSemiBold-boldItalic.fntdata"/><Relationship Id="rId14" Type="http://schemas.openxmlformats.org/officeDocument/2006/relationships/font" Target="fonts/LibreFranklinSemiBold-italic.fntdata"/><Relationship Id="rId17" Type="http://schemas.openxmlformats.org/officeDocument/2006/relationships/font" Target="fonts/LibreFranklin-bold.fntdata"/><Relationship Id="rId16" Type="http://schemas.openxmlformats.org/officeDocument/2006/relationships/font" Target="fonts/LibreFranklin-regular.fntdata"/><Relationship Id="rId19" Type="http://schemas.openxmlformats.org/officeDocument/2006/relationships/font" Target="fonts/LibreFranklin-boldItalic.fntdata"/><Relationship Id="rId18" Type="http://schemas.openxmlformats.org/officeDocument/2006/relationships/font" Target="fonts/LibreFranklin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>
  <p:cSld name="CUSTOM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>
            <a:off x="0" y="0"/>
            <a:ext cx="10694948" cy="1939785"/>
          </a:xfrm>
          <a:custGeom>
            <a:rect b="b" l="l" r="r" t="t"/>
            <a:pathLst>
              <a:path extrusionOk="0" h="830743" w="4526962">
                <a:moveTo>
                  <a:pt x="0" y="0"/>
                </a:moveTo>
                <a:lnTo>
                  <a:pt x="4526962" y="0"/>
                </a:lnTo>
                <a:lnTo>
                  <a:pt x="4526962" y="830743"/>
                </a:lnTo>
                <a:lnTo>
                  <a:pt x="0" y="830743"/>
                </a:lnTo>
                <a:close/>
              </a:path>
            </a:pathLst>
          </a:custGeom>
          <a:solidFill>
            <a:srgbClr val="703C6F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E7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"/>
              <a:buNone/>
              <a:defRPr b="1" i="0" sz="4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b="1" sz="18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b="1" sz="18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b="1" sz="18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b="1" sz="18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b="1" sz="18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b="1" sz="18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b="1" sz="18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b="1" sz="18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Char char="•"/>
              <a:defRPr i="0" sz="3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Char char="–"/>
              <a:defRPr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Char char="•"/>
              <a:defRPr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Char char="–"/>
              <a:defRPr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Char char="»"/>
              <a:defRPr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Char char="•"/>
              <a:defRPr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Char char="•"/>
              <a:defRPr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Char char="•"/>
              <a:defRPr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Char char="•"/>
              <a:defRPr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40" Type="http://schemas.openxmlformats.org/officeDocument/2006/relationships/image" Target="../media/image36.png"/><Relationship Id="rId20" Type="http://schemas.openxmlformats.org/officeDocument/2006/relationships/image" Target="../media/image3.png"/><Relationship Id="rId41" Type="http://schemas.openxmlformats.org/officeDocument/2006/relationships/image" Target="../media/image30.png"/><Relationship Id="rId22" Type="http://schemas.openxmlformats.org/officeDocument/2006/relationships/image" Target="../media/image23.png"/><Relationship Id="rId21" Type="http://schemas.openxmlformats.org/officeDocument/2006/relationships/image" Target="../media/image1.png"/><Relationship Id="rId24" Type="http://schemas.openxmlformats.org/officeDocument/2006/relationships/image" Target="../media/image14.png"/><Relationship Id="rId23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26" Type="http://schemas.openxmlformats.org/officeDocument/2006/relationships/image" Target="../media/image26.png"/><Relationship Id="rId25" Type="http://schemas.openxmlformats.org/officeDocument/2006/relationships/image" Target="../media/image16.png"/><Relationship Id="rId28" Type="http://schemas.openxmlformats.org/officeDocument/2006/relationships/image" Target="../media/image32.png"/><Relationship Id="rId27" Type="http://schemas.openxmlformats.org/officeDocument/2006/relationships/image" Target="../media/image29.png"/><Relationship Id="rId5" Type="http://schemas.openxmlformats.org/officeDocument/2006/relationships/image" Target="../media/image20.png"/><Relationship Id="rId6" Type="http://schemas.openxmlformats.org/officeDocument/2006/relationships/image" Target="../media/image6.png"/><Relationship Id="rId29" Type="http://schemas.openxmlformats.org/officeDocument/2006/relationships/image" Target="../media/image25.png"/><Relationship Id="rId7" Type="http://schemas.openxmlformats.org/officeDocument/2006/relationships/image" Target="../media/image21.png"/><Relationship Id="rId8" Type="http://schemas.openxmlformats.org/officeDocument/2006/relationships/image" Target="../media/image24.png"/><Relationship Id="rId31" Type="http://schemas.openxmlformats.org/officeDocument/2006/relationships/image" Target="../media/image27.png"/><Relationship Id="rId30" Type="http://schemas.openxmlformats.org/officeDocument/2006/relationships/image" Target="../media/image19.png"/><Relationship Id="rId11" Type="http://schemas.openxmlformats.org/officeDocument/2006/relationships/image" Target="../media/image22.png"/><Relationship Id="rId33" Type="http://schemas.openxmlformats.org/officeDocument/2006/relationships/image" Target="../media/image35.png"/><Relationship Id="rId10" Type="http://schemas.openxmlformats.org/officeDocument/2006/relationships/image" Target="../media/image17.png"/><Relationship Id="rId32" Type="http://schemas.openxmlformats.org/officeDocument/2006/relationships/image" Target="../media/image38.png"/><Relationship Id="rId13" Type="http://schemas.openxmlformats.org/officeDocument/2006/relationships/image" Target="../media/image13.png"/><Relationship Id="rId35" Type="http://schemas.openxmlformats.org/officeDocument/2006/relationships/image" Target="../media/image37.png"/><Relationship Id="rId12" Type="http://schemas.openxmlformats.org/officeDocument/2006/relationships/image" Target="../media/image8.png"/><Relationship Id="rId34" Type="http://schemas.openxmlformats.org/officeDocument/2006/relationships/image" Target="../media/image28.png"/><Relationship Id="rId15" Type="http://schemas.openxmlformats.org/officeDocument/2006/relationships/image" Target="../media/image9.png"/><Relationship Id="rId37" Type="http://schemas.openxmlformats.org/officeDocument/2006/relationships/image" Target="../media/image40.png"/><Relationship Id="rId14" Type="http://schemas.openxmlformats.org/officeDocument/2006/relationships/image" Target="../media/image11.png"/><Relationship Id="rId36" Type="http://schemas.openxmlformats.org/officeDocument/2006/relationships/image" Target="../media/image33.png"/><Relationship Id="rId17" Type="http://schemas.openxmlformats.org/officeDocument/2006/relationships/image" Target="../media/image7.png"/><Relationship Id="rId39" Type="http://schemas.openxmlformats.org/officeDocument/2006/relationships/image" Target="../media/image34.png"/><Relationship Id="rId16" Type="http://schemas.openxmlformats.org/officeDocument/2006/relationships/image" Target="../media/image12.png"/><Relationship Id="rId38" Type="http://schemas.openxmlformats.org/officeDocument/2006/relationships/image" Target="../media/image31.png"/><Relationship Id="rId19" Type="http://schemas.openxmlformats.org/officeDocument/2006/relationships/image" Target="../media/image4.png"/><Relationship Id="rId18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E7F3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/>
          <p:nvPr/>
        </p:nvSpPr>
        <p:spPr>
          <a:xfrm>
            <a:off x="0" y="0"/>
            <a:ext cx="10694948" cy="1939785"/>
          </a:xfrm>
          <a:custGeom>
            <a:rect b="b" l="l" r="r" t="t"/>
            <a:pathLst>
              <a:path extrusionOk="0" h="830743" w="4526962">
                <a:moveTo>
                  <a:pt x="0" y="0"/>
                </a:moveTo>
                <a:lnTo>
                  <a:pt x="4526962" y="0"/>
                </a:lnTo>
                <a:lnTo>
                  <a:pt x="4526962" y="830743"/>
                </a:lnTo>
                <a:lnTo>
                  <a:pt x="0" y="830743"/>
                </a:lnTo>
                <a:close/>
              </a:path>
            </a:pathLst>
          </a:custGeom>
          <a:solidFill>
            <a:srgbClr val="703C6F"/>
          </a:solidFill>
          <a:ln>
            <a:noFill/>
          </a:ln>
        </p:spPr>
      </p:sp>
      <p:graphicFrame>
        <p:nvGraphicFramePr>
          <p:cNvPr id="87" name="Google Shape;87;p14"/>
          <p:cNvGraphicFramePr/>
          <p:nvPr/>
        </p:nvGraphicFramePr>
        <p:xfrm>
          <a:off x="756000" y="22258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{670834CC-24B6-4903-B1F5-AD83599F7612}</a:tableStyleId>
              </a:tblPr>
              <a:tblGrid>
                <a:gridCol w="1693800"/>
                <a:gridCol w="1693800"/>
                <a:gridCol w="944600"/>
                <a:gridCol w="944600"/>
                <a:gridCol w="944600"/>
                <a:gridCol w="944600"/>
                <a:gridCol w="944600"/>
                <a:gridCol w="1069450"/>
              </a:tblGrid>
              <a:tr h="656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3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C6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3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C6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FFFFFF"/>
                          </a:solidFill>
                          <a:latin typeface="Libre Franklin Black"/>
                          <a:ea typeface="Libre Franklin Black"/>
                          <a:cs typeface="Libre Franklin Black"/>
                          <a:sym typeface="Libre Franklin Black"/>
                        </a:rPr>
                        <a:t>OUR COMPANY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C6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FFFFFF"/>
                          </a:solidFill>
                          <a:latin typeface="Libre Franklin Black"/>
                          <a:ea typeface="Libre Franklin Black"/>
                          <a:cs typeface="Libre Franklin Black"/>
                          <a:sym typeface="Libre Franklin Black"/>
                        </a:rPr>
                        <a:t>COMPETITOR A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83F4D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221F1F"/>
                          </a:solidFill>
                          <a:latin typeface="Libre Franklin Black"/>
                          <a:ea typeface="Libre Franklin Black"/>
                          <a:cs typeface="Libre Franklin Black"/>
                          <a:sym typeface="Libre Franklin Black"/>
                        </a:rPr>
                        <a:t>COMPETITOR B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985C"/>
                    </a:solidFill>
                  </a:tcPr>
                </a:tc>
                <a:tc hMerge="1"/>
              </a:tr>
              <a:tr h="545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Success Factors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Weight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Rating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A5C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Score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A5C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Rating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5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Score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5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Rating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D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Score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D0B4"/>
                    </a:solidFill>
                  </a:tcPr>
                </a:tc>
              </a:tr>
              <a:tr h="721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Brand Reputation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0.25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4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0.5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0.5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2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Advertising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0.2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3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0.6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0.4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0.4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2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Customer Service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0.2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4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0.8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0.2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0.4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2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Price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0.2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3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0.6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0.4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3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0.6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2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Product Quality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0.15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4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0.6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0.15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0.3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2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Total Score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5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3.6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1.65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2.2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703C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8" name="Google Shape;88;p14"/>
          <p:cNvSpPr txBox="1"/>
          <p:nvPr/>
        </p:nvSpPr>
        <p:spPr>
          <a:xfrm>
            <a:off x="1329290" y="567150"/>
            <a:ext cx="8033421" cy="6064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COMPETITIVE PROFILE MATRIX</a:t>
            </a:r>
            <a:endParaRPr/>
          </a:p>
        </p:txBody>
      </p:sp>
      <p:sp>
        <p:nvSpPr>
          <p:cNvPr id="89" name="Google Shape;89;p14"/>
          <p:cNvSpPr txBox="1"/>
          <p:nvPr/>
        </p:nvSpPr>
        <p:spPr>
          <a:xfrm>
            <a:off x="2419404" y="1178898"/>
            <a:ext cx="5853192" cy="5238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Infographic</a:t>
            </a:r>
            <a:endParaRPr/>
          </a:p>
        </p:txBody>
      </p:sp>
      <p:cxnSp>
        <p:nvCxnSpPr>
          <p:cNvPr id="90" name="Google Shape;90;p14"/>
          <p:cNvCxnSpPr/>
          <p:nvPr/>
        </p:nvCxnSpPr>
        <p:spPr>
          <a:xfrm>
            <a:off x="6812097" y="1464647"/>
            <a:ext cx="2095181" cy="0"/>
          </a:xfrm>
          <a:prstGeom prst="straightConnector1">
            <a:avLst/>
          </a:prstGeom>
          <a:noFill/>
          <a:ln cap="flat" cmpd="sng" w="19050">
            <a:solidFill>
              <a:srgbClr val="F4E7F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" name="Google Shape;91;p14"/>
          <p:cNvCxnSpPr/>
          <p:nvPr/>
        </p:nvCxnSpPr>
        <p:spPr>
          <a:xfrm>
            <a:off x="1870200" y="1464647"/>
            <a:ext cx="2095181" cy="0"/>
          </a:xfrm>
          <a:prstGeom prst="straightConnector1">
            <a:avLst/>
          </a:prstGeom>
          <a:noFill/>
          <a:ln cap="flat" cmpd="sng" w="19050">
            <a:solidFill>
              <a:srgbClr val="F4E7F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E7F3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Google Shape;96;p15"/>
          <p:cNvGraphicFramePr/>
          <p:nvPr/>
        </p:nvGraphicFramePr>
        <p:xfrm>
          <a:off x="1078296" y="166507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{670834CC-24B6-4903-B1F5-AD83599F7612}</a:tableStyleId>
              </a:tblPr>
              <a:tblGrid>
                <a:gridCol w="1634325"/>
                <a:gridCol w="1545975"/>
                <a:gridCol w="823075"/>
                <a:gridCol w="823075"/>
                <a:gridCol w="823075"/>
                <a:gridCol w="823075"/>
                <a:gridCol w="1002375"/>
                <a:gridCol w="1382725"/>
              </a:tblGrid>
              <a:tr h="1091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3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E7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9" u="none" cap="none" strike="noStrike">
                          <a:solidFill>
                            <a:srgbClr val="221F1F"/>
                          </a:solidFill>
                          <a:latin typeface="Libre Franklin Black"/>
                          <a:ea typeface="Libre Franklin Black"/>
                          <a:cs typeface="Libre Franklin Black"/>
                          <a:sym typeface="Libre Franklin Black"/>
                        </a:rPr>
                        <a:t>Current Market Position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A5C5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9" u="none" cap="none" strike="noStrike">
                          <a:solidFill>
                            <a:srgbClr val="221F1F"/>
                          </a:solidFill>
                          <a:latin typeface="Libre Franklin Black"/>
                          <a:ea typeface="Libre Franklin Black"/>
                          <a:cs typeface="Libre Franklin Black"/>
                          <a:sym typeface="Libre Franklin Black"/>
                        </a:rPr>
                        <a:t>Economic Situation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A5C5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9" u="none" cap="none" strike="noStrike">
                          <a:solidFill>
                            <a:srgbClr val="221F1F"/>
                          </a:solidFill>
                          <a:latin typeface="Libre Franklin Black"/>
                          <a:ea typeface="Libre Franklin Black"/>
                          <a:cs typeface="Libre Franklin Black"/>
                          <a:sym typeface="Libre Franklin Black"/>
                        </a:rPr>
                        <a:t>Product Line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A5C5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9" u="none" cap="none" strike="noStrike">
                          <a:solidFill>
                            <a:srgbClr val="221F1F"/>
                          </a:solidFill>
                          <a:latin typeface="Libre Franklin Black"/>
                          <a:ea typeface="Libre Franklin Black"/>
                          <a:cs typeface="Libre Franklin Black"/>
                          <a:sym typeface="Libre Franklin Black"/>
                        </a:rPr>
                        <a:t>Market Position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A5C5"/>
                    </a:solidFill>
                  </a:tcPr>
                </a:tc>
                <a:tc hMerge="1"/>
              </a:tr>
              <a:tr h="683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9" u="none" cap="none" strike="noStrike">
                          <a:solidFill>
                            <a:srgbClr val="221F1F"/>
                          </a:solidFill>
                          <a:latin typeface="Libre Franklin Black"/>
                          <a:ea typeface="Libre Franklin Black"/>
                          <a:cs typeface="Libre Franklin Black"/>
                          <a:sym typeface="Libre Franklin Black"/>
                        </a:rPr>
                        <a:t>Our Company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D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9/10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DF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7/10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DF0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8/10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DF0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21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D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Contender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DF0"/>
                    </a:solidFill>
                  </a:tcPr>
                </a:tc>
              </a:tr>
              <a:tr h="631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99" u="none" cap="none" strike="noStrike">
                          <a:solidFill>
                            <a:srgbClr val="221F1F"/>
                          </a:solidFill>
                          <a:latin typeface="Libre Franklin SemiBold"/>
                          <a:ea typeface="Libre Franklin SemiBold"/>
                          <a:cs typeface="Libre Franklin SemiBold"/>
                          <a:sym typeface="Libre Franklin SemiBold"/>
                        </a:rPr>
                        <a:t>Company A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8/10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4/10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6/10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125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Cash Cow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4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99" u="none" cap="none" strike="noStrike">
                          <a:solidFill>
                            <a:srgbClr val="221F1F"/>
                          </a:solidFill>
                          <a:latin typeface="Libre Franklin SemiBold"/>
                          <a:ea typeface="Libre Franklin SemiBold"/>
                          <a:cs typeface="Libre Franklin SemiBold"/>
                          <a:sym typeface="Libre Franklin SemiBold"/>
                        </a:rPr>
                        <a:t>Company B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8/10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5/10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7/10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66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Market Leader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</a:tr>
              <a:tr h="613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99" u="none" cap="none" strike="noStrike">
                          <a:solidFill>
                            <a:srgbClr val="221F1F"/>
                          </a:solidFill>
                          <a:latin typeface="Libre Franklin SemiBold"/>
                          <a:ea typeface="Libre Franklin SemiBold"/>
                          <a:cs typeface="Libre Franklin SemiBold"/>
                          <a:sym typeface="Libre Franklin SemiBold"/>
                        </a:rPr>
                        <a:t>Company C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6/10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6/10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6/10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35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Rising Star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3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99" u="none" cap="none" strike="noStrike">
                          <a:solidFill>
                            <a:srgbClr val="221F1F"/>
                          </a:solidFill>
                          <a:latin typeface="Libre Franklin SemiBold"/>
                          <a:ea typeface="Libre Franklin SemiBold"/>
                          <a:cs typeface="Libre Franklin SemiBold"/>
                          <a:sym typeface="Libre Franklin SemiBold"/>
                        </a:rPr>
                        <a:t>Company D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3/10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2/10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7/10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4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Market Leader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</a:tr>
              <a:tr h="613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99" u="none" cap="none" strike="noStrike">
                          <a:solidFill>
                            <a:srgbClr val="221F1F"/>
                          </a:solidFill>
                          <a:latin typeface="Libre Franklin SemiBold"/>
                          <a:ea typeface="Libre Franklin SemiBold"/>
                          <a:cs typeface="Libre Franklin SemiBold"/>
                          <a:sym typeface="Libre Franklin SemiBold"/>
                        </a:rPr>
                        <a:t>Company E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8/10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7/10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3/10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26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Contender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7" name="Google Shape;97;p15"/>
          <p:cNvSpPr/>
          <p:nvPr/>
        </p:nvSpPr>
        <p:spPr>
          <a:xfrm>
            <a:off x="1078296" y="887675"/>
            <a:ext cx="8857849" cy="777394"/>
          </a:xfrm>
          <a:custGeom>
            <a:rect b="b" l="l" r="r" t="t"/>
            <a:pathLst>
              <a:path extrusionOk="0" h="278596" w="3174401">
                <a:moveTo>
                  <a:pt x="0" y="0"/>
                </a:moveTo>
                <a:lnTo>
                  <a:pt x="3174401" y="0"/>
                </a:lnTo>
                <a:lnTo>
                  <a:pt x="3174401" y="278596"/>
                </a:lnTo>
                <a:lnTo>
                  <a:pt x="0" y="278596"/>
                </a:lnTo>
                <a:close/>
              </a:path>
            </a:pathLst>
          </a:custGeom>
          <a:solidFill>
            <a:srgbClr val="703C6F"/>
          </a:solidFill>
          <a:ln>
            <a:noFill/>
          </a:ln>
        </p:spPr>
      </p:sp>
      <p:sp>
        <p:nvSpPr>
          <p:cNvPr id="98" name="Google Shape;98;p15"/>
          <p:cNvSpPr txBox="1"/>
          <p:nvPr/>
        </p:nvSpPr>
        <p:spPr>
          <a:xfrm>
            <a:off x="1964650" y="834475"/>
            <a:ext cx="6764100" cy="8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37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COMPETITIVE PROFILE MATRIX</a:t>
            </a:r>
            <a:endParaRPr/>
          </a:p>
        </p:txBody>
      </p:sp>
      <p:grpSp>
        <p:nvGrpSpPr>
          <p:cNvPr id="99" name="Google Shape;99;p15"/>
          <p:cNvGrpSpPr/>
          <p:nvPr/>
        </p:nvGrpSpPr>
        <p:grpSpPr>
          <a:xfrm rot="-5400000">
            <a:off x="-831627" y="4789585"/>
            <a:ext cx="3175578" cy="454556"/>
            <a:chOff x="0" y="-14285"/>
            <a:chExt cx="1138037" cy="162900"/>
          </a:xfrm>
        </p:grpSpPr>
        <p:sp>
          <p:nvSpPr>
            <p:cNvPr id="100" name="Google Shape;100;p15"/>
            <p:cNvSpPr/>
            <p:nvPr/>
          </p:nvSpPr>
          <p:spPr>
            <a:xfrm>
              <a:off x="0" y="0"/>
              <a:ext cx="1138037" cy="134216"/>
            </a:xfrm>
            <a:custGeom>
              <a:rect b="b" l="l" r="r" t="t"/>
              <a:pathLst>
                <a:path extrusionOk="0" h="134216" w="1138037">
                  <a:moveTo>
                    <a:pt x="0" y="0"/>
                  </a:moveTo>
                  <a:lnTo>
                    <a:pt x="1138037" y="0"/>
                  </a:lnTo>
                  <a:lnTo>
                    <a:pt x="1138037" y="134216"/>
                  </a:lnTo>
                  <a:lnTo>
                    <a:pt x="0" y="134216"/>
                  </a:lnTo>
                  <a:close/>
                </a:path>
              </a:pathLst>
            </a:custGeom>
            <a:solidFill>
              <a:srgbClr val="F6985C"/>
            </a:solidFill>
            <a:ln>
              <a:noFill/>
            </a:ln>
          </p:spPr>
        </p:sp>
        <p:sp>
          <p:nvSpPr>
            <p:cNvPr id="101" name="Google Shape;101;p15"/>
            <p:cNvSpPr txBox="1"/>
            <p:nvPr/>
          </p:nvSpPr>
          <p:spPr>
            <a:xfrm>
              <a:off x="0" y="-14285"/>
              <a:ext cx="1137900" cy="1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COMPETITORS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E7F3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Google Shape;106;p16"/>
          <p:cNvGraphicFramePr/>
          <p:nvPr/>
        </p:nvGraphicFramePr>
        <p:xfrm>
          <a:off x="756000" y="19885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{670834CC-24B6-4903-B1F5-AD83599F7612}</a:tableStyleId>
              </a:tblPr>
              <a:tblGrid>
                <a:gridCol w="1693800"/>
                <a:gridCol w="1693800"/>
                <a:gridCol w="944600"/>
                <a:gridCol w="944600"/>
                <a:gridCol w="944600"/>
                <a:gridCol w="944600"/>
                <a:gridCol w="944600"/>
                <a:gridCol w="1069450"/>
              </a:tblGrid>
              <a:tr h="679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3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3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FFFFFF"/>
                          </a:solidFill>
                          <a:latin typeface="Libre Franklin Black"/>
                          <a:ea typeface="Libre Franklin Black"/>
                          <a:cs typeface="Libre Franklin Black"/>
                          <a:sym typeface="Libre Franklin Black"/>
                        </a:rPr>
                        <a:t>OUR COMPANY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C6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FFFFFF"/>
                          </a:solidFill>
                          <a:latin typeface="Libre Franklin Black"/>
                          <a:ea typeface="Libre Franklin Black"/>
                          <a:cs typeface="Libre Franklin Black"/>
                          <a:sym typeface="Libre Franklin Black"/>
                        </a:rPr>
                        <a:t>COMPETITOR A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83F4D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221F1F"/>
                          </a:solidFill>
                          <a:latin typeface="Libre Franklin Black"/>
                          <a:ea typeface="Libre Franklin Black"/>
                          <a:cs typeface="Libre Franklin Black"/>
                          <a:sym typeface="Libre Franklin Black"/>
                        </a:rPr>
                        <a:t>COMPETITOR B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985C"/>
                    </a:solidFill>
                  </a:tcPr>
                </a:tc>
                <a:tc hMerge="1"/>
              </a:tr>
              <a:tr h="595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Success Factors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D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Weight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D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Rating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A5C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Score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A5C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Rating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5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Score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5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Rating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D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Score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F4E7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D0B4"/>
                    </a:solidFill>
                  </a:tcPr>
                </a:tc>
              </a:tr>
              <a:tr h="747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Brand Reputation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0.25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4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0.5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0.5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</a:tr>
              <a:tr h="60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Advertising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0.2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3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0.6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0.4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0.4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</a:tr>
              <a:tr h="60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Customer Service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0.2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4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0.8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0.2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0.4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</a:tr>
              <a:tr h="60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Price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0.2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3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0.6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0.4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3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0.6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</a:tr>
              <a:tr h="60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Product Quality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0.15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4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0.6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0.15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0.3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</a:tr>
              <a:tr h="60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Total Score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D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5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3.6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A5C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1.65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5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99" u="none" cap="none" strike="noStrike">
                          <a:solidFill>
                            <a:srgbClr val="221F1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2.2</a:t>
                      </a:r>
                      <a:endParaRPr sz="1100" u="none" cap="none" strike="noStrike"/>
                    </a:p>
                  </a:txBody>
                  <a:tcPr marT="141900" marB="141900" marR="141900" marL="141900" anchor="ctr">
                    <a:lnL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025">
                      <a:solidFill>
                        <a:srgbClr val="EBD7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D7E9"/>
                    </a:solidFill>
                  </a:tcPr>
                </a:tc>
              </a:tr>
            </a:tbl>
          </a:graphicData>
        </a:graphic>
      </p:graphicFrame>
      <p:sp>
        <p:nvSpPr>
          <p:cNvPr id="107" name="Google Shape;107;p16"/>
          <p:cNvSpPr txBox="1"/>
          <p:nvPr/>
        </p:nvSpPr>
        <p:spPr>
          <a:xfrm>
            <a:off x="1329290" y="567150"/>
            <a:ext cx="8033421" cy="6064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703C6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COMPETITIVE PROFILE MATRIX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2419404" y="1178898"/>
            <a:ext cx="5853192" cy="5238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703C6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Infographic</a:t>
            </a:r>
            <a:endParaRPr/>
          </a:p>
        </p:txBody>
      </p:sp>
      <p:cxnSp>
        <p:nvCxnSpPr>
          <p:cNvPr id="109" name="Google Shape;109;p16"/>
          <p:cNvCxnSpPr/>
          <p:nvPr/>
        </p:nvCxnSpPr>
        <p:spPr>
          <a:xfrm>
            <a:off x="6812097" y="1464647"/>
            <a:ext cx="2095181" cy="0"/>
          </a:xfrm>
          <a:prstGeom prst="straightConnector1">
            <a:avLst/>
          </a:prstGeom>
          <a:noFill/>
          <a:ln cap="flat" cmpd="sng" w="19050">
            <a:solidFill>
              <a:srgbClr val="703C6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" name="Google Shape;110;p16"/>
          <p:cNvCxnSpPr/>
          <p:nvPr/>
        </p:nvCxnSpPr>
        <p:spPr>
          <a:xfrm>
            <a:off x="1870200" y="1464647"/>
            <a:ext cx="2095181" cy="0"/>
          </a:xfrm>
          <a:prstGeom prst="straightConnector1">
            <a:avLst/>
          </a:prstGeom>
          <a:noFill/>
          <a:ln cap="flat" cmpd="sng" w="19050">
            <a:solidFill>
              <a:srgbClr val="703C6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E7F3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7"/>
          <p:cNvGrpSpPr/>
          <p:nvPr/>
        </p:nvGrpSpPr>
        <p:grpSpPr>
          <a:xfrm>
            <a:off x="575813" y="1846248"/>
            <a:ext cx="3234898" cy="4509596"/>
            <a:chOff x="0" y="-19050"/>
            <a:chExt cx="1342589" cy="1871630"/>
          </a:xfrm>
        </p:grpSpPr>
        <p:sp>
          <p:nvSpPr>
            <p:cNvPr id="116" name="Google Shape;116;p17"/>
            <p:cNvSpPr/>
            <p:nvPr/>
          </p:nvSpPr>
          <p:spPr>
            <a:xfrm>
              <a:off x="0" y="0"/>
              <a:ext cx="1342589" cy="1852580"/>
            </a:xfrm>
            <a:custGeom>
              <a:rect b="b" l="l" r="r" t="t"/>
              <a:pathLst>
                <a:path extrusionOk="0" h="1852580" w="1342589">
                  <a:moveTo>
                    <a:pt x="0" y="0"/>
                  </a:moveTo>
                  <a:lnTo>
                    <a:pt x="1342589" y="0"/>
                  </a:lnTo>
                  <a:lnTo>
                    <a:pt x="1342589" y="1852580"/>
                  </a:lnTo>
                  <a:lnTo>
                    <a:pt x="0" y="1852580"/>
                  </a:lnTo>
                  <a:close/>
                </a:path>
              </a:pathLst>
            </a:custGeom>
            <a:solidFill>
              <a:srgbClr val="703C6F"/>
            </a:solidFill>
            <a:ln>
              <a:noFill/>
            </a:ln>
          </p:spPr>
        </p:sp>
        <p:sp>
          <p:nvSpPr>
            <p:cNvPr id="117" name="Google Shape;117;p17"/>
            <p:cNvSpPr txBox="1"/>
            <p:nvPr/>
          </p:nvSpPr>
          <p:spPr>
            <a:xfrm>
              <a:off x="0" y="-19050"/>
              <a:ext cx="1342589" cy="18716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17"/>
          <p:cNvGrpSpPr/>
          <p:nvPr/>
        </p:nvGrpSpPr>
        <p:grpSpPr>
          <a:xfrm>
            <a:off x="3961822" y="1823298"/>
            <a:ext cx="6154365" cy="4532546"/>
            <a:chOff x="0" y="-28575"/>
            <a:chExt cx="2554263" cy="1881155"/>
          </a:xfrm>
        </p:grpSpPr>
        <p:sp>
          <p:nvSpPr>
            <p:cNvPr id="119" name="Google Shape;119;p17"/>
            <p:cNvSpPr/>
            <p:nvPr/>
          </p:nvSpPr>
          <p:spPr>
            <a:xfrm>
              <a:off x="0" y="0"/>
              <a:ext cx="2554263" cy="1852580"/>
            </a:xfrm>
            <a:custGeom>
              <a:rect b="b" l="l" r="r" t="t"/>
              <a:pathLst>
                <a:path extrusionOk="0" h="1852580" w="2554263">
                  <a:moveTo>
                    <a:pt x="0" y="0"/>
                  </a:moveTo>
                  <a:lnTo>
                    <a:pt x="2554263" y="0"/>
                  </a:lnTo>
                  <a:lnTo>
                    <a:pt x="2554263" y="1852580"/>
                  </a:lnTo>
                  <a:lnTo>
                    <a:pt x="0" y="1852580"/>
                  </a:lnTo>
                  <a:close/>
                </a:path>
              </a:pathLst>
            </a:custGeom>
            <a:solidFill>
              <a:srgbClr val="703C6F"/>
            </a:solidFill>
            <a:ln>
              <a:noFill/>
            </a:ln>
          </p:spPr>
        </p:sp>
        <p:sp>
          <p:nvSpPr>
            <p:cNvPr id="120" name="Google Shape;120;p17"/>
            <p:cNvSpPr txBox="1"/>
            <p:nvPr/>
          </p:nvSpPr>
          <p:spPr>
            <a:xfrm>
              <a:off x="0" y="-28575"/>
              <a:ext cx="2554263" cy="1881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21" name="Google Shape;121;p17"/>
          <p:cNvCxnSpPr/>
          <p:nvPr/>
        </p:nvCxnSpPr>
        <p:spPr>
          <a:xfrm>
            <a:off x="1631586" y="2416495"/>
            <a:ext cx="1132788" cy="0"/>
          </a:xfrm>
          <a:prstGeom prst="straightConnector1">
            <a:avLst/>
          </a:prstGeom>
          <a:noFill/>
          <a:ln cap="flat" cmpd="sng" w="19050">
            <a:solidFill>
              <a:srgbClr val="F4E7F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2" name="Google Shape;122;p17"/>
          <p:cNvCxnSpPr/>
          <p:nvPr/>
        </p:nvCxnSpPr>
        <p:spPr>
          <a:xfrm>
            <a:off x="1609114" y="4704876"/>
            <a:ext cx="1132788" cy="0"/>
          </a:xfrm>
          <a:prstGeom prst="straightConnector1">
            <a:avLst/>
          </a:prstGeom>
          <a:noFill/>
          <a:ln cap="flat" cmpd="sng" w="19050">
            <a:solidFill>
              <a:srgbClr val="F4E7F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3" name="Google Shape;123;p17"/>
          <p:cNvCxnSpPr/>
          <p:nvPr/>
        </p:nvCxnSpPr>
        <p:spPr>
          <a:xfrm>
            <a:off x="6126367" y="2426020"/>
            <a:ext cx="1825275" cy="0"/>
          </a:xfrm>
          <a:prstGeom prst="straightConnector1">
            <a:avLst/>
          </a:prstGeom>
          <a:noFill/>
          <a:ln cap="flat" cmpd="sng" w="19050">
            <a:solidFill>
              <a:srgbClr val="F4E7F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4" name="Google Shape;124;p17"/>
          <p:cNvSpPr/>
          <p:nvPr/>
        </p:nvSpPr>
        <p:spPr>
          <a:xfrm>
            <a:off x="1247634" y="4999366"/>
            <a:ext cx="456682" cy="45668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703C6F"/>
          </a:solidFill>
          <a:ln cap="sq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7"/>
          <p:cNvSpPr txBox="1"/>
          <p:nvPr/>
        </p:nvSpPr>
        <p:spPr>
          <a:xfrm>
            <a:off x="871284" y="2483170"/>
            <a:ext cx="26535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This presentation template</a:t>
            </a:r>
            <a:endParaRPr/>
          </a:p>
          <a:p>
            <a:pPr indent="0" lvl="1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uses the following free fonts:</a:t>
            </a:r>
            <a:endParaRPr/>
          </a:p>
        </p:txBody>
      </p:sp>
      <p:sp>
        <p:nvSpPr>
          <p:cNvPr id="126" name="Google Shape;126;p17"/>
          <p:cNvSpPr txBox="1"/>
          <p:nvPr/>
        </p:nvSpPr>
        <p:spPr>
          <a:xfrm>
            <a:off x="706997" y="3770691"/>
            <a:ext cx="2981964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You can find these fonts online too.</a:t>
            </a:r>
            <a:endParaRPr/>
          </a:p>
        </p:txBody>
      </p:sp>
      <p:sp>
        <p:nvSpPr>
          <p:cNvPr id="127" name="Google Shape;127;p17"/>
          <p:cNvSpPr txBox="1"/>
          <p:nvPr/>
        </p:nvSpPr>
        <p:spPr>
          <a:xfrm>
            <a:off x="1198334" y="3280775"/>
            <a:ext cx="1999290" cy="215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LIBRE FRANKLIN</a:t>
            </a:r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2180307" y="1486383"/>
            <a:ext cx="6262101" cy="234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221F1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Use these design resources in your Canva Presentation.</a:t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1357110" y="6555869"/>
            <a:ext cx="8015040" cy="234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221F1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Don't forget to delete this page before presenting. </a:t>
            </a:r>
            <a:endParaRPr/>
          </a:p>
        </p:txBody>
      </p:sp>
      <p:sp>
        <p:nvSpPr>
          <p:cNvPr id="130" name="Google Shape;130;p17"/>
          <p:cNvSpPr txBox="1"/>
          <p:nvPr/>
        </p:nvSpPr>
        <p:spPr>
          <a:xfrm>
            <a:off x="1198334" y="2087438"/>
            <a:ext cx="1999290" cy="252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none" cap="none" strike="noStrike">
                <a:solidFill>
                  <a:srgbClr val="FFFFFF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Fonts</a:t>
            </a: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6039360" y="2084519"/>
            <a:ext cx="1999290" cy="252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none" cap="none" strike="noStrike">
                <a:solidFill>
                  <a:srgbClr val="FFFFFF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Design Elements</a:t>
            </a: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1198334" y="4424352"/>
            <a:ext cx="1999290" cy="252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none" cap="none" strike="noStrike">
                <a:solidFill>
                  <a:srgbClr val="FFFFFF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Colors</a:t>
            </a:r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1671973" y="591939"/>
            <a:ext cx="7348055" cy="854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221F1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Resource Page</a:t>
            </a: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1198334" y="3004929"/>
            <a:ext cx="1999290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Titles and Body Copy</a:t>
            </a:r>
            <a:endParaRPr/>
          </a:p>
        </p:txBody>
      </p:sp>
      <p:sp>
        <p:nvSpPr>
          <p:cNvPr id="135" name="Google Shape;135;p17"/>
          <p:cNvSpPr/>
          <p:nvPr/>
        </p:nvSpPr>
        <p:spPr>
          <a:xfrm>
            <a:off x="1994289" y="4999366"/>
            <a:ext cx="456682" cy="45668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4E7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7"/>
          <p:cNvSpPr/>
          <p:nvPr/>
        </p:nvSpPr>
        <p:spPr>
          <a:xfrm>
            <a:off x="1247634" y="5589418"/>
            <a:ext cx="456682" cy="45668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B83F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7"/>
          <p:cNvSpPr/>
          <p:nvPr/>
        </p:nvSpPr>
        <p:spPr>
          <a:xfrm>
            <a:off x="1994289" y="5589418"/>
            <a:ext cx="456682" cy="45668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ED78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7"/>
          <p:cNvSpPr/>
          <p:nvPr/>
        </p:nvSpPr>
        <p:spPr>
          <a:xfrm>
            <a:off x="2740943" y="5589418"/>
            <a:ext cx="456682" cy="45668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C6A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7"/>
          <p:cNvSpPr/>
          <p:nvPr/>
        </p:nvSpPr>
        <p:spPr>
          <a:xfrm>
            <a:off x="2740943" y="4999366"/>
            <a:ext cx="456682" cy="45668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4CD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7"/>
          <p:cNvSpPr/>
          <p:nvPr/>
        </p:nvSpPr>
        <p:spPr>
          <a:xfrm>
            <a:off x="8733983" y="3767243"/>
            <a:ext cx="377203" cy="324395"/>
          </a:xfrm>
          <a:custGeom>
            <a:rect b="b" l="l" r="r" t="t"/>
            <a:pathLst>
              <a:path extrusionOk="0" h="324395" w="377203">
                <a:moveTo>
                  <a:pt x="0" y="0"/>
                </a:moveTo>
                <a:lnTo>
                  <a:pt x="377203" y="0"/>
                </a:lnTo>
                <a:lnTo>
                  <a:pt x="377203" y="324395"/>
                </a:lnTo>
                <a:lnTo>
                  <a:pt x="0" y="3243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17"/>
          <p:cNvSpPr/>
          <p:nvPr/>
        </p:nvSpPr>
        <p:spPr>
          <a:xfrm>
            <a:off x="9423685" y="4394111"/>
            <a:ext cx="268094" cy="370481"/>
          </a:xfrm>
          <a:custGeom>
            <a:rect b="b" l="l" r="r" t="t"/>
            <a:pathLst>
              <a:path extrusionOk="0" h="370481" w="268094">
                <a:moveTo>
                  <a:pt x="0" y="0"/>
                </a:moveTo>
                <a:lnTo>
                  <a:pt x="268094" y="0"/>
                </a:lnTo>
                <a:lnTo>
                  <a:pt x="268094" y="370482"/>
                </a:lnTo>
                <a:lnTo>
                  <a:pt x="0" y="3704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17"/>
          <p:cNvSpPr/>
          <p:nvPr/>
        </p:nvSpPr>
        <p:spPr>
          <a:xfrm>
            <a:off x="9355011" y="5098320"/>
            <a:ext cx="366309" cy="331010"/>
          </a:xfrm>
          <a:custGeom>
            <a:rect b="b" l="l" r="r" t="t"/>
            <a:pathLst>
              <a:path extrusionOk="0" h="331010" w="366309">
                <a:moveTo>
                  <a:pt x="0" y="0"/>
                </a:moveTo>
                <a:lnTo>
                  <a:pt x="366309" y="0"/>
                </a:lnTo>
                <a:lnTo>
                  <a:pt x="366309" y="331010"/>
                </a:lnTo>
                <a:lnTo>
                  <a:pt x="0" y="3310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17"/>
          <p:cNvSpPr/>
          <p:nvPr/>
        </p:nvSpPr>
        <p:spPr>
          <a:xfrm>
            <a:off x="9355011" y="3072502"/>
            <a:ext cx="331010" cy="331010"/>
          </a:xfrm>
          <a:custGeom>
            <a:rect b="b" l="l" r="r" t="t"/>
            <a:pathLst>
              <a:path extrusionOk="0" h="331010" w="331010">
                <a:moveTo>
                  <a:pt x="0" y="0"/>
                </a:moveTo>
                <a:lnTo>
                  <a:pt x="331010" y="0"/>
                </a:lnTo>
                <a:lnTo>
                  <a:pt x="331010" y="331011"/>
                </a:lnTo>
                <a:lnTo>
                  <a:pt x="0" y="3310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17"/>
          <p:cNvSpPr/>
          <p:nvPr/>
        </p:nvSpPr>
        <p:spPr>
          <a:xfrm>
            <a:off x="8692031" y="3075810"/>
            <a:ext cx="452868" cy="278308"/>
          </a:xfrm>
          <a:custGeom>
            <a:rect b="b" l="l" r="r" t="t"/>
            <a:pathLst>
              <a:path extrusionOk="0" h="278308" w="452868">
                <a:moveTo>
                  <a:pt x="0" y="0"/>
                </a:moveTo>
                <a:lnTo>
                  <a:pt x="452868" y="0"/>
                </a:lnTo>
                <a:lnTo>
                  <a:pt x="452868" y="278308"/>
                </a:lnTo>
                <a:lnTo>
                  <a:pt x="0" y="2783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17"/>
          <p:cNvSpPr/>
          <p:nvPr/>
        </p:nvSpPr>
        <p:spPr>
          <a:xfrm>
            <a:off x="9321297" y="3767243"/>
            <a:ext cx="370481" cy="370481"/>
          </a:xfrm>
          <a:custGeom>
            <a:rect b="b" l="l" r="r" t="t"/>
            <a:pathLst>
              <a:path extrusionOk="0" h="370481" w="370481">
                <a:moveTo>
                  <a:pt x="0" y="0"/>
                </a:moveTo>
                <a:lnTo>
                  <a:pt x="370482" y="0"/>
                </a:lnTo>
                <a:lnTo>
                  <a:pt x="370482" y="370482"/>
                </a:lnTo>
                <a:lnTo>
                  <a:pt x="0" y="3704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17"/>
          <p:cNvSpPr/>
          <p:nvPr/>
        </p:nvSpPr>
        <p:spPr>
          <a:xfrm>
            <a:off x="8775205" y="5106537"/>
            <a:ext cx="257990" cy="370481"/>
          </a:xfrm>
          <a:custGeom>
            <a:rect b="b" l="l" r="r" t="t"/>
            <a:pathLst>
              <a:path extrusionOk="0" h="370481" w="257990">
                <a:moveTo>
                  <a:pt x="0" y="0"/>
                </a:moveTo>
                <a:lnTo>
                  <a:pt x="257990" y="0"/>
                </a:lnTo>
                <a:lnTo>
                  <a:pt x="257990" y="370481"/>
                </a:lnTo>
                <a:lnTo>
                  <a:pt x="0" y="370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17"/>
          <p:cNvSpPr/>
          <p:nvPr/>
        </p:nvSpPr>
        <p:spPr>
          <a:xfrm>
            <a:off x="7007924" y="3056407"/>
            <a:ext cx="325350" cy="370481"/>
          </a:xfrm>
          <a:custGeom>
            <a:rect b="b" l="l" r="r" t="t"/>
            <a:pathLst>
              <a:path extrusionOk="0" h="370481" w="325350">
                <a:moveTo>
                  <a:pt x="0" y="0"/>
                </a:moveTo>
                <a:lnTo>
                  <a:pt x="325350" y="0"/>
                </a:lnTo>
                <a:lnTo>
                  <a:pt x="325350" y="370481"/>
                </a:lnTo>
                <a:lnTo>
                  <a:pt x="0" y="370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17"/>
          <p:cNvSpPr/>
          <p:nvPr/>
        </p:nvSpPr>
        <p:spPr>
          <a:xfrm>
            <a:off x="8082709" y="3123624"/>
            <a:ext cx="429548" cy="255386"/>
          </a:xfrm>
          <a:custGeom>
            <a:rect b="b" l="l" r="r" t="t"/>
            <a:pathLst>
              <a:path extrusionOk="0" h="255386" w="429548">
                <a:moveTo>
                  <a:pt x="0" y="0"/>
                </a:moveTo>
                <a:lnTo>
                  <a:pt x="429548" y="0"/>
                </a:lnTo>
                <a:lnTo>
                  <a:pt x="429548" y="255386"/>
                </a:lnTo>
                <a:lnTo>
                  <a:pt x="0" y="2553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17"/>
          <p:cNvSpPr/>
          <p:nvPr/>
        </p:nvSpPr>
        <p:spPr>
          <a:xfrm>
            <a:off x="4872010" y="3076142"/>
            <a:ext cx="331010" cy="331010"/>
          </a:xfrm>
          <a:custGeom>
            <a:rect b="b" l="l" r="r" t="t"/>
            <a:pathLst>
              <a:path extrusionOk="0" h="331010" w="331010">
                <a:moveTo>
                  <a:pt x="0" y="0"/>
                </a:moveTo>
                <a:lnTo>
                  <a:pt x="331010" y="0"/>
                </a:lnTo>
                <a:lnTo>
                  <a:pt x="331010" y="331011"/>
                </a:lnTo>
                <a:lnTo>
                  <a:pt x="0" y="3310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17"/>
          <p:cNvSpPr/>
          <p:nvPr/>
        </p:nvSpPr>
        <p:spPr>
          <a:xfrm>
            <a:off x="4359379" y="3076142"/>
            <a:ext cx="331010" cy="331010"/>
          </a:xfrm>
          <a:custGeom>
            <a:rect b="b" l="l" r="r" t="t"/>
            <a:pathLst>
              <a:path extrusionOk="0" h="331010" w="331010">
                <a:moveTo>
                  <a:pt x="0" y="0"/>
                </a:moveTo>
                <a:lnTo>
                  <a:pt x="331010" y="0"/>
                </a:lnTo>
                <a:lnTo>
                  <a:pt x="331010" y="331011"/>
                </a:lnTo>
                <a:lnTo>
                  <a:pt x="0" y="3310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17"/>
          <p:cNvSpPr/>
          <p:nvPr/>
        </p:nvSpPr>
        <p:spPr>
          <a:xfrm>
            <a:off x="6442919" y="3066326"/>
            <a:ext cx="367340" cy="350642"/>
          </a:xfrm>
          <a:custGeom>
            <a:rect b="b" l="l" r="r" t="t"/>
            <a:pathLst>
              <a:path extrusionOk="0" h="350642" w="367340">
                <a:moveTo>
                  <a:pt x="0" y="0"/>
                </a:moveTo>
                <a:lnTo>
                  <a:pt x="367340" y="0"/>
                </a:lnTo>
                <a:lnTo>
                  <a:pt x="367340" y="350643"/>
                </a:lnTo>
                <a:lnTo>
                  <a:pt x="0" y="3506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17"/>
          <p:cNvSpPr/>
          <p:nvPr/>
        </p:nvSpPr>
        <p:spPr>
          <a:xfrm>
            <a:off x="5392127" y="3056407"/>
            <a:ext cx="367787" cy="370481"/>
          </a:xfrm>
          <a:custGeom>
            <a:rect b="b" l="l" r="r" t="t"/>
            <a:pathLst>
              <a:path extrusionOk="0" h="370481" w="367787">
                <a:moveTo>
                  <a:pt x="0" y="0"/>
                </a:moveTo>
                <a:lnTo>
                  <a:pt x="367787" y="0"/>
                </a:lnTo>
                <a:lnTo>
                  <a:pt x="367787" y="370481"/>
                </a:lnTo>
                <a:lnTo>
                  <a:pt x="0" y="370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17"/>
          <p:cNvSpPr/>
          <p:nvPr/>
        </p:nvSpPr>
        <p:spPr>
          <a:xfrm>
            <a:off x="5945278" y="3052767"/>
            <a:ext cx="306779" cy="374121"/>
          </a:xfrm>
          <a:custGeom>
            <a:rect b="b" l="l" r="r" t="t"/>
            <a:pathLst>
              <a:path extrusionOk="0" h="374121" w="306779">
                <a:moveTo>
                  <a:pt x="0" y="0"/>
                </a:moveTo>
                <a:lnTo>
                  <a:pt x="306779" y="0"/>
                </a:lnTo>
                <a:lnTo>
                  <a:pt x="306779" y="374121"/>
                </a:lnTo>
                <a:lnTo>
                  <a:pt x="0" y="3741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17"/>
          <p:cNvSpPr/>
          <p:nvPr/>
        </p:nvSpPr>
        <p:spPr>
          <a:xfrm>
            <a:off x="7539651" y="3076142"/>
            <a:ext cx="348439" cy="350350"/>
          </a:xfrm>
          <a:custGeom>
            <a:rect b="b" l="l" r="r" t="t"/>
            <a:pathLst>
              <a:path extrusionOk="0" h="350350" w="348439">
                <a:moveTo>
                  <a:pt x="0" y="0"/>
                </a:moveTo>
                <a:lnTo>
                  <a:pt x="348439" y="0"/>
                </a:lnTo>
                <a:lnTo>
                  <a:pt x="348439" y="350350"/>
                </a:lnTo>
                <a:lnTo>
                  <a:pt x="0" y="3503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17"/>
          <p:cNvSpPr/>
          <p:nvPr/>
        </p:nvSpPr>
        <p:spPr>
          <a:xfrm>
            <a:off x="7502407" y="3737269"/>
            <a:ext cx="299079" cy="370481"/>
          </a:xfrm>
          <a:custGeom>
            <a:rect b="b" l="l" r="r" t="t"/>
            <a:pathLst>
              <a:path extrusionOk="0" h="370481" w="299079">
                <a:moveTo>
                  <a:pt x="0" y="0"/>
                </a:moveTo>
                <a:lnTo>
                  <a:pt x="299080" y="0"/>
                </a:lnTo>
                <a:lnTo>
                  <a:pt x="299080" y="370481"/>
                </a:lnTo>
                <a:lnTo>
                  <a:pt x="0" y="370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6" name="Google Shape;156;p17"/>
          <p:cNvSpPr/>
          <p:nvPr/>
        </p:nvSpPr>
        <p:spPr>
          <a:xfrm>
            <a:off x="6857952" y="3737269"/>
            <a:ext cx="402697" cy="370481"/>
          </a:xfrm>
          <a:custGeom>
            <a:rect b="b" l="l" r="r" t="t"/>
            <a:pathLst>
              <a:path extrusionOk="0" h="370481" w="402697">
                <a:moveTo>
                  <a:pt x="0" y="0"/>
                </a:moveTo>
                <a:lnTo>
                  <a:pt x="402697" y="0"/>
                </a:lnTo>
                <a:lnTo>
                  <a:pt x="402697" y="370481"/>
                </a:lnTo>
                <a:lnTo>
                  <a:pt x="0" y="370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8068117" y="3821285"/>
            <a:ext cx="423379" cy="243251"/>
          </a:xfrm>
          <a:custGeom>
            <a:rect b="b" l="l" r="r" t="t"/>
            <a:pathLst>
              <a:path extrusionOk="0" h="243251" w="423379">
                <a:moveTo>
                  <a:pt x="0" y="0"/>
                </a:moveTo>
                <a:lnTo>
                  <a:pt x="423380" y="0"/>
                </a:lnTo>
                <a:lnTo>
                  <a:pt x="423380" y="243251"/>
                </a:lnTo>
                <a:lnTo>
                  <a:pt x="0" y="2432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8" name="Google Shape;158;p17"/>
          <p:cNvSpPr/>
          <p:nvPr/>
        </p:nvSpPr>
        <p:spPr>
          <a:xfrm>
            <a:off x="5641613" y="3737269"/>
            <a:ext cx="370481" cy="370481"/>
          </a:xfrm>
          <a:custGeom>
            <a:rect b="b" l="l" r="r" t="t"/>
            <a:pathLst>
              <a:path extrusionOk="0" h="370481" w="370481">
                <a:moveTo>
                  <a:pt x="0" y="0"/>
                </a:moveTo>
                <a:lnTo>
                  <a:pt x="370481" y="0"/>
                </a:lnTo>
                <a:lnTo>
                  <a:pt x="370481" y="370481"/>
                </a:lnTo>
                <a:lnTo>
                  <a:pt x="0" y="370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p17"/>
          <p:cNvSpPr/>
          <p:nvPr/>
        </p:nvSpPr>
        <p:spPr>
          <a:xfrm>
            <a:off x="4359379" y="3737269"/>
            <a:ext cx="430792" cy="370481"/>
          </a:xfrm>
          <a:custGeom>
            <a:rect b="b" l="l" r="r" t="t"/>
            <a:pathLst>
              <a:path extrusionOk="0" h="370481" w="430792">
                <a:moveTo>
                  <a:pt x="0" y="0"/>
                </a:moveTo>
                <a:lnTo>
                  <a:pt x="430792" y="0"/>
                </a:lnTo>
                <a:lnTo>
                  <a:pt x="430792" y="370481"/>
                </a:lnTo>
                <a:lnTo>
                  <a:pt x="0" y="370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p17"/>
          <p:cNvSpPr/>
          <p:nvPr/>
        </p:nvSpPr>
        <p:spPr>
          <a:xfrm>
            <a:off x="6210056" y="3737269"/>
            <a:ext cx="369808" cy="370481"/>
          </a:xfrm>
          <a:custGeom>
            <a:rect b="b" l="l" r="r" t="t"/>
            <a:pathLst>
              <a:path extrusionOk="0" h="370481" w="369808">
                <a:moveTo>
                  <a:pt x="0" y="0"/>
                </a:moveTo>
                <a:lnTo>
                  <a:pt x="369807" y="0"/>
                </a:lnTo>
                <a:lnTo>
                  <a:pt x="369807" y="370481"/>
                </a:lnTo>
                <a:lnTo>
                  <a:pt x="0" y="370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p17"/>
          <p:cNvSpPr/>
          <p:nvPr/>
        </p:nvSpPr>
        <p:spPr>
          <a:xfrm>
            <a:off x="5030651" y="3737269"/>
            <a:ext cx="370481" cy="370481"/>
          </a:xfrm>
          <a:custGeom>
            <a:rect b="b" l="l" r="r" t="t"/>
            <a:pathLst>
              <a:path extrusionOk="0" h="370481" w="370481">
                <a:moveTo>
                  <a:pt x="0" y="0"/>
                </a:moveTo>
                <a:lnTo>
                  <a:pt x="370481" y="0"/>
                </a:lnTo>
                <a:lnTo>
                  <a:pt x="370481" y="370481"/>
                </a:lnTo>
                <a:lnTo>
                  <a:pt x="0" y="370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p17"/>
          <p:cNvSpPr/>
          <p:nvPr/>
        </p:nvSpPr>
        <p:spPr>
          <a:xfrm>
            <a:off x="7059143" y="4428316"/>
            <a:ext cx="406028" cy="320393"/>
          </a:xfrm>
          <a:custGeom>
            <a:rect b="b" l="l" r="r" t="t"/>
            <a:pathLst>
              <a:path extrusionOk="0" h="320393" w="406028">
                <a:moveTo>
                  <a:pt x="0" y="0"/>
                </a:moveTo>
                <a:lnTo>
                  <a:pt x="406028" y="0"/>
                </a:lnTo>
                <a:lnTo>
                  <a:pt x="406028" y="320393"/>
                </a:lnTo>
                <a:lnTo>
                  <a:pt x="0" y="3203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p17"/>
          <p:cNvSpPr/>
          <p:nvPr/>
        </p:nvSpPr>
        <p:spPr>
          <a:xfrm>
            <a:off x="6436813" y="4443373"/>
            <a:ext cx="418743" cy="252007"/>
          </a:xfrm>
          <a:custGeom>
            <a:rect b="b" l="l" r="r" t="t"/>
            <a:pathLst>
              <a:path extrusionOk="0" h="252007" w="418743">
                <a:moveTo>
                  <a:pt x="0" y="0"/>
                </a:moveTo>
                <a:lnTo>
                  <a:pt x="418743" y="0"/>
                </a:lnTo>
                <a:lnTo>
                  <a:pt x="418743" y="252007"/>
                </a:lnTo>
                <a:lnTo>
                  <a:pt x="0" y="2520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17"/>
          <p:cNvSpPr/>
          <p:nvPr/>
        </p:nvSpPr>
        <p:spPr>
          <a:xfrm>
            <a:off x="5450897" y="4404877"/>
            <a:ext cx="344566" cy="367270"/>
          </a:xfrm>
          <a:custGeom>
            <a:rect b="b" l="l" r="r" t="t"/>
            <a:pathLst>
              <a:path extrusionOk="0" h="367270" w="344566">
                <a:moveTo>
                  <a:pt x="0" y="0"/>
                </a:moveTo>
                <a:lnTo>
                  <a:pt x="344565" y="0"/>
                </a:lnTo>
                <a:lnTo>
                  <a:pt x="344565" y="367270"/>
                </a:lnTo>
                <a:lnTo>
                  <a:pt x="0" y="3672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17"/>
          <p:cNvSpPr/>
          <p:nvPr/>
        </p:nvSpPr>
        <p:spPr>
          <a:xfrm>
            <a:off x="5999049" y="4409180"/>
            <a:ext cx="234178" cy="320393"/>
          </a:xfrm>
          <a:custGeom>
            <a:rect b="b" l="l" r="r" t="t"/>
            <a:pathLst>
              <a:path extrusionOk="0" h="320393" w="234178">
                <a:moveTo>
                  <a:pt x="0" y="0"/>
                </a:moveTo>
                <a:lnTo>
                  <a:pt x="234178" y="0"/>
                </a:lnTo>
                <a:lnTo>
                  <a:pt x="234178" y="320393"/>
                </a:lnTo>
                <a:lnTo>
                  <a:pt x="0" y="3203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17"/>
          <p:cNvSpPr/>
          <p:nvPr/>
        </p:nvSpPr>
        <p:spPr>
          <a:xfrm>
            <a:off x="4978489" y="4404877"/>
            <a:ext cx="267773" cy="367270"/>
          </a:xfrm>
          <a:custGeom>
            <a:rect b="b" l="l" r="r" t="t"/>
            <a:pathLst>
              <a:path extrusionOk="0" h="367270" w="267773">
                <a:moveTo>
                  <a:pt x="0" y="0"/>
                </a:moveTo>
                <a:lnTo>
                  <a:pt x="267773" y="0"/>
                </a:lnTo>
                <a:lnTo>
                  <a:pt x="267773" y="367270"/>
                </a:lnTo>
                <a:lnTo>
                  <a:pt x="0" y="3672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17"/>
          <p:cNvSpPr/>
          <p:nvPr/>
        </p:nvSpPr>
        <p:spPr>
          <a:xfrm>
            <a:off x="8194834" y="4428316"/>
            <a:ext cx="320393" cy="320393"/>
          </a:xfrm>
          <a:custGeom>
            <a:rect b="b" l="l" r="r" t="t"/>
            <a:pathLst>
              <a:path extrusionOk="0" h="320393" w="320393">
                <a:moveTo>
                  <a:pt x="0" y="0"/>
                </a:moveTo>
                <a:lnTo>
                  <a:pt x="320394" y="0"/>
                </a:lnTo>
                <a:lnTo>
                  <a:pt x="320394" y="320393"/>
                </a:lnTo>
                <a:lnTo>
                  <a:pt x="0" y="3203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17"/>
          <p:cNvSpPr/>
          <p:nvPr/>
        </p:nvSpPr>
        <p:spPr>
          <a:xfrm>
            <a:off x="7670330" y="4428316"/>
            <a:ext cx="320393" cy="320393"/>
          </a:xfrm>
          <a:custGeom>
            <a:rect b="b" l="l" r="r" t="t"/>
            <a:pathLst>
              <a:path extrusionOk="0" h="320393" w="320393">
                <a:moveTo>
                  <a:pt x="0" y="0"/>
                </a:moveTo>
                <a:lnTo>
                  <a:pt x="320394" y="0"/>
                </a:lnTo>
                <a:lnTo>
                  <a:pt x="320394" y="320393"/>
                </a:lnTo>
                <a:lnTo>
                  <a:pt x="0" y="3203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17"/>
          <p:cNvSpPr/>
          <p:nvPr/>
        </p:nvSpPr>
        <p:spPr>
          <a:xfrm>
            <a:off x="4359379" y="4384136"/>
            <a:ext cx="414999" cy="370481"/>
          </a:xfrm>
          <a:custGeom>
            <a:rect b="b" l="l" r="r" t="t"/>
            <a:pathLst>
              <a:path extrusionOk="0" h="370481" w="414999">
                <a:moveTo>
                  <a:pt x="0" y="0"/>
                </a:moveTo>
                <a:lnTo>
                  <a:pt x="414999" y="0"/>
                </a:lnTo>
                <a:lnTo>
                  <a:pt x="414999" y="370481"/>
                </a:lnTo>
                <a:lnTo>
                  <a:pt x="0" y="370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17"/>
          <p:cNvSpPr/>
          <p:nvPr/>
        </p:nvSpPr>
        <p:spPr>
          <a:xfrm>
            <a:off x="8116055" y="5114345"/>
            <a:ext cx="317174" cy="362673"/>
          </a:xfrm>
          <a:custGeom>
            <a:rect b="b" l="l" r="r" t="t"/>
            <a:pathLst>
              <a:path extrusionOk="0" h="362673" w="317174">
                <a:moveTo>
                  <a:pt x="0" y="0"/>
                </a:moveTo>
                <a:lnTo>
                  <a:pt x="317175" y="0"/>
                </a:lnTo>
                <a:lnTo>
                  <a:pt x="317175" y="362673"/>
                </a:lnTo>
                <a:lnTo>
                  <a:pt x="0" y="3626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17"/>
          <p:cNvSpPr/>
          <p:nvPr/>
        </p:nvSpPr>
        <p:spPr>
          <a:xfrm>
            <a:off x="7488201" y="5162033"/>
            <a:ext cx="381854" cy="267298"/>
          </a:xfrm>
          <a:custGeom>
            <a:rect b="b" l="l" r="r" t="t"/>
            <a:pathLst>
              <a:path extrusionOk="0" h="267298" w="381854">
                <a:moveTo>
                  <a:pt x="0" y="0"/>
                </a:moveTo>
                <a:lnTo>
                  <a:pt x="381854" y="0"/>
                </a:lnTo>
                <a:lnTo>
                  <a:pt x="381854" y="267297"/>
                </a:lnTo>
                <a:lnTo>
                  <a:pt x="0" y="2672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17"/>
          <p:cNvSpPr/>
          <p:nvPr/>
        </p:nvSpPr>
        <p:spPr>
          <a:xfrm>
            <a:off x="6912152" y="5162033"/>
            <a:ext cx="326697" cy="267298"/>
          </a:xfrm>
          <a:custGeom>
            <a:rect b="b" l="l" r="r" t="t"/>
            <a:pathLst>
              <a:path extrusionOk="0" h="267298" w="326697">
                <a:moveTo>
                  <a:pt x="0" y="0"/>
                </a:moveTo>
                <a:lnTo>
                  <a:pt x="326697" y="0"/>
                </a:lnTo>
                <a:lnTo>
                  <a:pt x="326697" y="267297"/>
                </a:lnTo>
                <a:lnTo>
                  <a:pt x="0" y="2672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17"/>
          <p:cNvSpPr/>
          <p:nvPr/>
        </p:nvSpPr>
        <p:spPr>
          <a:xfrm>
            <a:off x="5970199" y="5114345"/>
            <a:ext cx="182656" cy="362673"/>
          </a:xfrm>
          <a:custGeom>
            <a:rect b="b" l="l" r="r" t="t"/>
            <a:pathLst>
              <a:path extrusionOk="0" h="362673" w="182656">
                <a:moveTo>
                  <a:pt x="0" y="0"/>
                </a:moveTo>
                <a:lnTo>
                  <a:pt x="182655" y="0"/>
                </a:lnTo>
                <a:lnTo>
                  <a:pt x="182655" y="362673"/>
                </a:lnTo>
                <a:lnTo>
                  <a:pt x="0" y="3626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17"/>
          <p:cNvSpPr/>
          <p:nvPr/>
        </p:nvSpPr>
        <p:spPr>
          <a:xfrm>
            <a:off x="6398854" y="5162033"/>
            <a:ext cx="267298" cy="267298"/>
          </a:xfrm>
          <a:custGeom>
            <a:rect b="b" l="l" r="r" t="t"/>
            <a:pathLst>
              <a:path extrusionOk="0" h="267298" w="267298">
                <a:moveTo>
                  <a:pt x="0" y="0"/>
                </a:moveTo>
                <a:lnTo>
                  <a:pt x="267298" y="0"/>
                </a:lnTo>
                <a:lnTo>
                  <a:pt x="267298" y="267297"/>
                </a:lnTo>
                <a:lnTo>
                  <a:pt x="0" y="2672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17"/>
          <p:cNvSpPr/>
          <p:nvPr/>
        </p:nvSpPr>
        <p:spPr>
          <a:xfrm>
            <a:off x="4356690" y="5081768"/>
            <a:ext cx="230249" cy="427827"/>
          </a:xfrm>
          <a:custGeom>
            <a:rect b="b" l="l" r="r" t="t"/>
            <a:pathLst>
              <a:path extrusionOk="0" h="427827" w="230249">
                <a:moveTo>
                  <a:pt x="0" y="0"/>
                </a:moveTo>
                <a:lnTo>
                  <a:pt x="230249" y="0"/>
                </a:lnTo>
                <a:lnTo>
                  <a:pt x="230249" y="427827"/>
                </a:lnTo>
                <a:lnTo>
                  <a:pt x="0" y="4278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17"/>
          <p:cNvSpPr/>
          <p:nvPr/>
        </p:nvSpPr>
        <p:spPr>
          <a:xfrm>
            <a:off x="4833609" y="5081768"/>
            <a:ext cx="331372" cy="427827"/>
          </a:xfrm>
          <a:custGeom>
            <a:rect b="b" l="l" r="r" t="t"/>
            <a:pathLst>
              <a:path extrusionOk="0" h="427827" w="331372">
                <a:moveTo>
                  <a:pt x="0" y="0"/>
                </a:moveTo>
                <a:lnTo>
                  <a:pt x="331372" y="0"/>
                </a:lnTo>
                <a:lnTo>
                  <a:pt x="331372" y="427827"/>
                </a:lnTo>
                <a:lnTo>
                  <a:pt x="0" y="4278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17"/>
          <p:cNvSpPr/>
          <p:nvPr/>
        </p:nvSpPr>
        <p:spPr>
          <a:xfrm>
            <a:off x="5410981" y="5114345"/>
            <a:ext cx="313218" cy="362673"/>
          </a:xfrm>
          <a:custGeom>
            <a:rect b="b" l="l" r="r" t="t"/>
            <a:pathLst>
              <a:path extrusionOk="0" h="362673" w="313218">
                <a:moveTo>
                  <a:pt x="0" y="0"/>
                </a:moveTo>
                <a:lnTo>
                  <a:pt x="313218" y="0"/>
                </a:lnTo>
                <a:lnTo>
                  <a:pt x="313218" y="362673"/>
                </a:lnTo>
                <a:lnTo>
                  <a:pt x="0" y="3626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17"/>
          <p:cNvSpPr/>
          <p:nvPr/>
        </p:nvSpPr>
        <p:spPr>
          <a:xfrm>
            <a:off x="8819405" y="4451754"/>
            <a:ext cx="213790" cy="320393"/>
          </a:xfrm>
          <a:custGeom>
            <a:rect b="b" l="l" r="r" t="t"/>
            <a:pathLst>
              <a:path extrusionOk="0" h="320393" w="213790">
                <a:moveTo>
                  <a:pt x="0" y="0"/>
                </a:moveTo>
                <a:lnTo>
                  <a:pt x="213790" y="0"/>
                </a:lnTo>
                <a:lnTo>
                  <a:pt x="213790" y="320393"/>
                </a:lnTo>
                <a:lnTo>
                  <a:pt x="0" y="3203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E7F3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/>
          <p:nvPr/>
        </p:nvSpPr>
        <p:spPr>
          <a:xfrm>
            <a:off x="2582146" y="2315059"/>
            <a:ext cx="5527708" cy="2096916"/>
          </a:xfrm>
          <a:custGeom>
            <a:rect b="b" l="l" r="r" t="t"/>
            <a:pathLst>
              <a:path extrusionOk="0" h="629180" w="1658589">
                <a:moveTo>
                  <a:pt x="0" y="0"/>
                </a:moveTo>
                <a:lnTo>
                  <a:pt x="1658589" y="0"/>
                </a:lnTo>
                <a:lnTo>
                  <a:pt x="1658589" y="629180"/>
                </a:lnTo>
                <a:lnTo>
                  <a:pt x="0" y="629180"/>
                </a:lnTo>
                <a:close/>
              </a:path>
            </a:pathLst>
          </a:custGeom>
          <a:solidFill>
            <a:srgbClr val="703C6F"/>
          </a:solidFill>
          <a:ln>
            <a:noFill/>
          </a:ln>
        </p:spPr>
      </p:sp>
      <p:sp>
        <p:nvSpPr>
          <p:cNvPr id="184" name="Google Shape;184;p18"/>
          <p:cNvSpPr/>
          <p:nvPr/>
        </p:nvSpPr>
        <p:spPr>
          <a:xfrm>
            <a:off x="2582146" y="4654807"/>
            <a:ext cx="5527708" cy="1527102"/>
          </a:xfrm>
          <a:custGeom>
            <a:rect b="b" l="l" r="r" t="t"/>
            <a:pathLst>
              <a:path extrusionOk="0" h="458207" w="1658589">
                <a:moveTo>
                  <a:pt x="0" y="0"/>
                </a:moveTo>
                <a:lnTo>
                  <a:pt x="1658589" y="0"/>
                </a:lnTo>
                <a:lnTo>
                  <a:pt x="1658589" y="458207"/>
                </a:lnTo>
                <a:lnTo>
                  <a:pt x="0" y="458207"/>
                </a:lnTo>
                <a:close/>
              </a:path>
            </a:pathLst>
          </a:custGeom>
          <a:solidFill>
            <a:srgbClr val="703C6F"/>
          </a:solidFill>
          <a:ln>
            <a:noFill/>
          </a:ln>
        </p:spPr>
      </p:sp>
      <p:sp>
        <p:nvSpPr>
          <p:cNvPr id="185" name="Google Shape;185;p18"/>
          <p:cNvSpPr txBox="1"/>
          <p:nvPr/>
        </p:nvSpPr>
        <p:spPr>
          <a:xfrm>
            <a:off x="3180548" y="3923201"/>
            <a:ext cx="4330905" cy="202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for the presentation template</a:t>
            </a:r>
            <a:endParaRPr/>
          </a:p>
        </p:txBody>
      </p:sp>
      <p:sp>
        <p:nvSpPr>
          <p:cNvPr id="186" name="Google Shape;186;p18"/>
          <p:cNvSpPr txBox="1"/>
          <p:nvPr/>
        </p:nvSpPr>
        <p:spPr>
          <a:xfrm>
            <a:off x="3783333" y="5632449"/>
            <a:ext cx="3125335" cy="202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for the photos</a:t>
            </a:r>
            <a:endParaRPr/>
          </a:p>
        </p:txBody>
      </p:sp>
      <p:sp>
        <p:nvSpPr>
          <p:cNvPr id="187" name="Google Shape;187;p18"/>
          <p:cNvSpPr txBox="1"/>
          <p:nvPr/>
        </p:nvSpPr>
        <p:spPr>
          <a:xfrm>
            <a:off x="2682875" y="5080711"/>
            <a:ext cx="5326250" cy="485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FFFFFF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PEXELS, PIXABAY</a:t>
            </a:r>
            <a:endParaRPr/>
          </a:p>
        </p:txBody>
      </p:sp>
      <p:sp>
        <p:nvSpPr>
          <p:cNvPr id="188" name="Google Shape;188;p18"/>
          <p:cNvSpPr txBox="1"/>
          <p:nvPr/>
        </p:nvSpPr>
        <p:spPr>
          <a:xfrm>
            <a:off x="3559507" y="6494329"/>
            <a:ext cx="3572987" cy="271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21F1F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HAPPY DESIGNING!</a:t>
            </a:r>
            <a:endParaRPr/>
          </a:p>
        </p:txBody>
      </p:sp>
      <p:sp>
        <p:nvSpPr>
          <p:cNvPr id="189" name="Google Shape;189;p18"/>
          <p:cNvSpPr txBox="1"/>
          <p:nvPr/>
        </p:nvSpPr>
        <p:spPr>
          <a:xfrm>
            <a:off x="1671973" y="660750"/>
            <a:ext cx="7348055" cy="854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221F1F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Credits</a:t>
            </a:r>
            <a:endParaRPr/>
          </a:p>
        </p:txBody>
      </p:sp>
      <p:sp>
        <p:nvSpPr>
          <p:cNvPr id="190" name="Google Shape;190;p18"/>
          <p:cNvSpPr txBox="1"/>
          <p:nvPr/>
        </p:nvSpPr>
        <p:spPr>
          <a:xfrm>
            <a:off x="3573712" y="1566394"/>
            <a:ext cx="35445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221F1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This design template is free for everyone to use thanks to the following:</a:t>
            </a:r>
            <a:endParaRPr/>
          </a:p>
        </p:txBody>
      </p:sp>
      <p:pic>
        <p:nvPicPr>
          <p:cNvPr id="191" name="Google Shape;1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6850" y="2666898"/>
            <a:ext cx="4239697" cy="105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mpetitive Profile Matrix Infographic">
  <a:themeElements>
    <a:clrScheme name="Office">
      <a:dk1>
        <a:srgbClr val="221F1F"/>
      </a:dk1>
      <a:lt1>
        <a:srgbClr val="F4E7F3"/>
      </a:lt1>
      <a:dk2>
        <a:srgbClr val="703C6F"/>
      </a:dk2>
      <a:lt2>
        <a:srgbClr val="C6A5C5"/>
      </a:lt2>
      <a:accent1>
        <a:srgbClr val="ED7843"/>
      </a:accent1>
      <a:accent2>
        <a:srgbClr val="B83F4D"/>
      </a:accent2>
      <a:accent3>
        <a:srgbClr val="FFB5BD"/>
      </a:accent3>
      <a:accent4>
        <a:srgbClr val="F4CDF0"/>
      </a:accent4>
      <a:accent5>
        <a:srgbClr val="EBD7E9"/>
      </a:accent5>
      <a:accent6>
        <a:srgbClr val="221F1F"/>
      </a:accent6>
      <a:hlink>
        <a:srgbClr val="B83F4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