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10287000" cx="18288000"/>
  <p:notesSz cx="6858000" cy="9144000"/>
  <p:embeddedFontLst>
    <p:embeddedFont>
      <p:font typeface="Amiko SemiBold"/>
      <p:regular r:id="rId11"/>
      <p:bold r:id="rId12"/>
    </p:embeddedFont>
    <p:embeddedFont>
      <p:font typeface="Amiko"/>
      <p:regular r:id="rId13"/>
      <p:bold r:id="rId14"/>
    </p:embeddedFont>
    <p:embeddedFont>
      <p:font typeface="ABeeZee"/>
      <p:regular r:id="rId15"/>
      <p: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mikoSemiBold-regular.fntdata"/><Relationship Id="rId10" Type="http://schemas.openxmlformats.org/officeDocument/2006/relationships/slide" Target="slides/slide5.xml"/><Relationship Id="rId13" Type="http://schemas.openxmlformats.org/officeDocument/2006/relationships/font" Target="fonts/Amiko-regular.fntdata"/><Relationship Id="rId12" Type="http://schemas.openxmlformats.org/officeDocument/2006/relationships/font" Target="fonts/AmikoSemiBo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BeeZee-regular.fntdata"/><Relationship Id="rId14" Type="http://schemas.openxmlformats.org/officeDocument/2006/relationships/font" Target="fonts/Amiko-bold.fntdata"/><Relationship Id="rId16" Type="http://schemas.openxmlformats.org/officeDocument/2006/relationships/font" Target="fonts/ABeeZe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chemeClr val="accent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51128" l="50670" r="0" t="16941"/>
          <a:stretch/>
        </p:blipFill>
        <p:spPr>
          <a:xfrm>
            <a:off x="-29024" y="8180550"/>
            <a:ext cx="3297751" cy="210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61360" r="0" t="42938"/>
          <a:stretch/>
        </p:blipFill>
        <p:spPr>
          <a:xfrm>
            <a:off x="0" y="0"/>
            <a:ext cx="1620176" cy="18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0000" y="8219771"/>
            <a:ext cx="2935301" cy="20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4066" l="0" r="6463" t="16975"/>
          <a:stretch/>
        </p:blipFill>
        <p:spPr>
          <a:xfrm rot="-835487">
            <a:off x="13586475" y="405663"/>
            <a:ext cx="2935298" cy="256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0" l="0" r="31034" t="35291"/>
          <a:stretch/>
        </p:blipFill>
        <p:spPr>
          <a:xfrm>
            <a:off x="16054950" y="1"/>
            <a:ext cx="2233052" cy="269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74175" y="761425"/>
            <a:ext cx="1250877" cy="90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277" y="6960935"/>
            <a:ext cx="1864651" cy="3135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4"/>
          <p:cNvGrpSpPr/>
          <p:nvPr/>
        </p:nvGrpSpPr>
        <p:grpSpPr>
          <a:xfrm rot="-5400000">
            <a:off x="2526555" y="-3890766"/>
            <a:ext cx="4068360" cy="10574422"/>
            <a:chOff x="0" y="-9525"/>
            <a:chExt cx="959700" cy="1901806"/>
          </a:xfrm>
        </p:grpSpPr>
        <p:sp>
          <p:nvSpPr>
            <p:cNvPr id="90" name="Google Shape;90;p14"/>
            <p:cNvSpPr/>
            <p:nvPr/>
          </p:nvSpPr>
          <p:spPr>
            <a:xfrm>
              <a:off x="0" y="0"/>
              <a:ext cx="959686" cy="1892281"/>
            </a:xfrm>
            <a:custGeom>
              <a:rect b="b" l="l" r="r" t="t"/>
              <a:pathLst>
                <a:path extrusionOk="0" h="1892281" w="959686">
                  <a:moveTo>
                    <a:pt x="31870" y="0"/>
                  </a:moveTo>
                  <a:lnTo>
                    <a:pt x="927816" y="0"/>
                  </a:lnTo>
                  <a:cubicBezTo>
                    <a:pt x="936268" y="0"/>
                    <a:pt x="944374" y="3358"/>
                    <a:pt x="950351" y="9335"/>
                  </a:cubicBezTo>
                  <a:cubicBezTo>
                    <a:pt x="956328" y="15311"/>
                    <a:pt x="959686" y="23418"/>
                    <a:pt x="959686" y="31870"/>
                  </a:cubicBezTo>
                  <a:lnTo>
                    <a:pt x="959686" y="1860411"/>
                  </a:lnTo>
                  <a:cubicBezTo>
                    <a:pt x="959686" y="1878012"/>
                    <a:pt x="945417" y="1892281"/>
                    <a:pt x="927816" y="1892281"/>
                  </a:cubicBezTo>
                  <a:lnTo>
                    <a:pt x="31870" y="1892281"/>
                  </a:lnTo>
                  <a:cubicBezTo>
                    <a:pt x="14269" y="1892281"/>
                    <a:pt x="0" y="1878012"/>
                    <a:pt x="0" y="1860411"/>
                  </a:cubicBezTo>
                  <a:lnTo>
                    <a:pt x="0" y="31870"/>
                  </a:lnTo>
                  <a:cubicBezTo>
                    <a:pt x="0" y="14269"/>
                    <a:pt x="14269" y="0"/>
                    <a:pt x="318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4"/>
            <p:cNvSpPr txBox="1"/>
            <p:nvPr/>
          </p:nvSpPr>
          <p:spPr>
            <a:xfrm>
              <a:off x="0" y="-9525"/>
              <a:ext cx="959700" cy="19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 b="0" l="0" r="0" t="537"/>
          <a:stretch/>
        </p:blipFill>
        <p:spPr>
          <a:xfrm>
            <a:off x="17351101" y="8671998"/>
            <a:ext cx="936899" cy="120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12388" l="0" r="0" t="0"/>
          <a:stretch/>
        </p:blipFill>
        <p:spPr>
          <a:xfrm>
            <a:off x="15288425" y="6218650"/>
            <a:ext cx="2619158" cy="40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8125" y="248050"/>
            <a:ext cx="3647148" cy="289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lt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3050" y="0"/>
            <a:ext cx="18290720" cy="2764214"/>
          </a:xfrm>
          <a:custGeom>
            <a:rect b="b" l="l" r="r" t="t"/>
            <a:pathLst>
              <a:path extrusionOk="0" h="861797" w="4861321">
                <a:moveTo>
                  <a:pt x="0" y="0"/>
                </a:moveTo>
                <a:lnTo>
                  <a:pt x="4861321" y="0"/>
                </a:lnTo>
                <a:lnTo>
                  <a:pt x="4861321" y="861797"/>
                </a:lnTo>
                <a:lnTo>
                  <a:pt x="0" y="861797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</p:sp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31172" l="21568" r="0" t="0"/>
          <a:stretch/>
        </p:blipFill>
        <p:spPr>
          <a:xfrm>
            <a:off x="3050" y="6289275"/>
            <a:ext cx="4582427" cy="399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3400" y="364350"/>
            <a:ext cx="1708376" cy="28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3506" l="0" r="7842" t="24337"/>
          <a:stretch/>
        </p:blipFill>
        <p:spPr>
          <a:xfrm>
            <a:off x="3050" y="6762399"/>
            <a:ext cx="4150725" cy="33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b="0" l="0" r="0" t="3670"/>
          <a:stretch/>
        </p:blipFill>
        <p:spPr>
          <a:xfrm>
            <a:off x="15961775" y="2866650"/>
            <a:ext cx="2950077" cy="19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09099" y="751138"/>
            <a:ext cx="1277267" cy="92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eeZee"/>
              <a:buNone/>
              <a:defRPr b="1" i="0" sz="4400" u="none" cap="none" strike="noStrik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iko"/>
              <a:buChar char="•"/>
              <a:defRPr i="0" sz="32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iko"/>
              <a:buChar char="–"/>
              <a:defRPr i="0" sz="2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iko"/>
              <a:buChar char="•"/>
              <a:defRPr i="0" sz="24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–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»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•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•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•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miko"/>
              <a:buChar char="•"/>
              <a:defRPr i="0" sz="20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i="0" sz="18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9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5" Type="http://schemas.openxmlformats.org/officeDocument/2006/relationships/image" Target="../media/image2.png"/><Relationship Id="rId6" Type="http://schemas.openxmlformats.org/officeDocument/2006/relationships/image" Target="../media/image18.png"/><Relationship Id="rId7" Type="http://schemas.openxmlformats.org/officeDocument/2006/relationships/image" Target="../media/image14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CAB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28125" l="32750" r="0" t="16941"/>
          <a:stretch/>
        </p:blipFill>
        <p:spPr>
          <a:xfrm>
            <a:off x="0" y="6663000"/>
            <a:ext cx="4495677" cy="362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77" y="2900985"/>
            <a:ext cx="1864651" cy="3135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6"/>
          <p:cNvGrpSpPr/>
          <p:nvPr/>
        </p:nvGrpSpPr>
        <p:grpSpPr>
          <a:xfrm>
            <a:off x="13274627" y="3183283"/>
            <a:ext cx="3773110" cy="1199311"/>
            <a:chOff x="0" y="0"/>
            <a:chExt cx="1271548" cy="404171"/>
          </a:xfrm>
        </p:grpSpPr>
        <p:sp>
          <p:nvSpPr>
            <p:cNvPr id="109" name="Google Shape;109;p16"/>
            <p:cNvSpPr/>
            <p:nvPr/>
          </p:nvSpPr>
          <p:spPr>
            <a:xfrm>
              <a:off x="0" y="0"/>
              <a:ext cx="1271548" cy="404171"/>
            </a:xfrm>
            <a:custGeom>
              <a:rect b="b" l="l" r="r" t="t"/>
              <a:pathLst>
                <a:path extrusionOk="0" h="404171" w="1271548">
                  <a:moveTo>
                    <a:pt x="635774" y="0"/>
                  </a:moveTo>
                  <a:lnTo>
                    <a:pt x="1271548" y="202085"/>
                  </a:lnTo>
                  <a:lnTo>
                    <a:pt x="635774" y="404171"/>
                  </a:lnTo>
                  <a:lnTo>
                    <a:pt x="0" y="202085"/>
                  </a:lnTo>
                  <a:lnTo>
                    <a:pt x="635774" y="0"/>
                  </a:ln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0" name="Google Shape;110;p16"/>
            <p:cNvSpPr txBox="1"/>
            <p:nvPr/>
          </p:nvSpPr>
          <p:spPr>
            <a:xfrm>
              <a:off x="218547" y="78992"/>
              <a:ext cx="834453" cy="255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the customer </a:t>
              </a:r>
              <a:endParaRPr/>
            </a:p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open the email?</a:t>
              </a:r>
              <a:endParaRPr/>
            </a:p>
          </p:txBody>
        </p:sp>
      </p:grpSp>
      <p:grpSp>
        <p:nvGrpSpPr>
          <p:cNvPr id="111" name="Google Shape;111;p16"/>
          <p:cNvGrpSpPr/>
          <p:nvPr/>
        </p:nvGrpSpPr>
        <p:grpSpPr>
          <a:xfrm>
            <a:off x="8424428" y="3297749"/>
            <a:ext cx="3709628" cy="906733"/>
            <a:chOff x="0" y="-9525"/>
            <a:chExt cx="977021" cy="238810"/>
          </a:xfrm>
        </p:grpSpPr>
        <p:sp>
          <p:nvSpPr>
            <p:cNvPr id="112" name="Google Shape;112;p16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3" name="Google Shape;113;p16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Send email reminder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after one week</a:t>
              </a:r>
              <a:endParaRPr/>
            </a:p>
          </p:txBody>
        </p:sp>
      </p:grpSp>
      <p:grpSp>
        <p:nvGrpSpPr>
          <p:cNvPr id="114" name="Google Shape;114;p16"/>
          <p:cNvGrpSpPr/>
          <p:nvPr/>
        </p:nvGrpSpPr>
        <p:grpSpPr>
          <a:xfrm>
            <a:off x="13307338" y="4943872"/>
            <a:ext cx="3707688" cy="857535"/>
            <a:chOff x="0" y="-9525"/>
            <a:chExt cx="951519" cy="220073"/>
          </a:xfrm>
        </p:grpSpPr>
        <p:sp>
          <p:nvSpPr>
            <p:cNvPr id="115" name="Google Shape;115;p16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6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directed to landing page</a:t>
              </a:r>
              <a:endParaRPr/>
            </a:p>
          </p:txBody>
        </p:sp>
      </p:grpSp>
      <p:grpSp>
        <p:nvGrpSpPr>
          <p:cNvPr id="117" name="Google Shape;117;p16"/>
          <p:cNvGrpSpPr/>
          <p:nvPr/>
        </p:nvGrpSpPr>
        <p:grpSpPr>
          <a:xfrm>
            <a:off x="4226310" y="3155802"/>
            <a:ext cx="3681302" cy="1226792"/>
            <a:chOff x="0" y="0"/>
            <a:chExt cx="1271548" cy="423743"/>
          </a:xfrm>
        </p:grpSpPr>
        <p:sp>
          <p:nvSpPr>
            <p:cNvPr id="118" name="Google Shape;118;p16"/>
            <p:cNvSpPr/>
            <p:nvPr/>
          </p:nvSpPr>
          <p:spPr>
            <a:xfrm>
              <a:off x="0" y="0"/>
              <a:ext cx="1271548" cy="423743"/>
            </a:xfrm>
            <a:custGeom>
              <a:rect b="b" l="l" r="r" t="t"/>
              <a:pathLst>
                <a:path extrusionOk="0" h="423743" w="1271548">
                  <a:moveTo>
                    <a:pt x="635774" y="0"/>
                  </a:moveTo>
                  <a:lnTo>
                    <a:pt x="1271548" y="211871"/>
                  </a:lnTo>
                  <a:lnTo>
                    <a:pt x="635774" y="423743"/>
                  </a:lnTo>
                  <a:lnTo>
                    <a:pt x="0" y="211871"/>
                  </a:lnTo>
                  <a:lnTo>
                    <a:pt x="635774" y="0"/>
                  </a:ln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9" name="Google Shape;119;p16"/>
            <p:cNvSpPr txBox="1"/>
            <p:nvPr/>
          </p:nvSpPr>
          <p:spPr>
            <a:xfrm>
              <a:off x="218547" y="82356"/>
              <a:ext cx="834453" cy="268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customer open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the follow-up email?</a:t>
              </a:r>
              <a:endParaRPr/>
            </a:p>
          </p:txBody>
        </p:sp>
      </p:grpSp>
      <p:grpSp>
        <p:nvGrpSpPr>
          <p:cNvPr id="120" name="Google Shape;120;p16"/>
          <p:cNvGrpSpPr/>
          <p:nvPr/>
        </p:nvGrpSpPr>
        <p:grpSpPr>
          <a:xfrm>
            <a:off x="12958062" y="1176213"/>
            <a:ext cx="4314945" cy="1357771"/>
            <a:chOff x="0" y="-9525"/>
            <a:chExt cx="1136439" cy="357600"/>
          </a:xfrm>
        </p:grpSpPr>
        <p:sp>
          <p:nvSpPr>
            <p:cNvPr id="121" name="Google Shape;121;p16"/>
            <p:cNvSpPr/>
            <p:nvPr/>
          </p:nvSpPr>
          <p:spPr>
            <a:xfrm>
              <a:off x="0" y="0"/>
              <a:ext cx="1136439" cy="348019"/>
            </a:xfrm>
            <a:custGeom>
              <a:rect b="b" l="l" r="r" t="t"/>
              <a:pathLst>
                <a:path extrusionOk="0" h="348019" w="1136439">
                  <a:moveTo>
                    <a:pt x="26913" y="0"/>
                  </a:moveTo>
                  <a:lnTo>
                    <a:pt x="1109525" y="0"/>
                  </a:lnTo>
                  <a:cubicBezTo>
                    <a:pt x="1124389" y="0"/>
                    <a:pt x="1136439" y="12050"/>
                    <a:pt x="1136439" y="26913"/>
                  </a:cubicBezTo>
                  <a:lnTo>
                    <a:pt x="1136439" y="321106"/>
                  </a:lnTo>
                  <a:cubicBezTo>
                    <a:pt x="1136439" y="335970"/>
                    <a:pt x="1124389" y="348019"/>
                    <a:pt x="1109525" y="348019"/>
                  </a:cubicBezTo>
                  <a:lnTo>
                    <a:pt x="26913" y="348019"/>
                  </a:lnTo>
                  <a:cubicBezTo>
                    <a:pt x="19775" y="348019"/>
                    <a:pt x="12930" y="345184"/>
                    <a:pt x="7883" y="340137"/>
                  </a:cubicBezTo>
                  <a:cubicBezTo>
                    <a:pt x="2836" y="335089"/>
                    <a:pt x="0" y="328244"/>
                    <a:pt x="0" y="321106"/>
                  </a:cubicBezTo>
                  <a:lnTo>
                    <a:pt x="0" y="26913"/>
                  </a:lnTo>
                  <a:cubicBezTo>
                    <a:pt x="0" y="12050"/>
                    <a:pt x="12050" y="0"/>
                    <a:pt x="26913" y="0"/>
                  </a:cubicBezTo>
                  <a:close/>
                </a:path>
              </a:pathLst>
            </a:custGeom>
            <a:solidFill>
              <a:srgbClr val="AAC3FD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0" y="-9525"/>
              <a:ext cx="11364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START HERE: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Offer Sent to Customer via Email</a:t>
              </a:r>
              <a:endParaRPr/>
            </a:p>
          </p:txBody>
        </p:sp>
      </p:grpSp>
      <p:grpSp>
        <p:nvGrpSpPr>
          <p:cNvPr id="123" name="Google Shape;123;p16"/>
          <p:cNvGrpSpPr/>
          <p:nvPr/>
        </p:nvGrpSpPr>
        <p:grpSpPr>
          <a:xfrm>
            <a:off x="2016685" y="3003954"/>
            <a:ext cx="1523778" cy="1523778"/>
            <a:chOff x="0" y="0"/>
            <a:chExt cx="812800" cy="812800"/>
          </a:xfrm>
        </p:grpSpPr>
        <p:sp>
          <p:nvSpPr>
            <p:cNvPr id="124" name="Google Shape;12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another email reminder </a:t>
              </a:r>
              <a:endParaRPr/>
            </a:p>
          </p:txBody>
        </p:sp>
      </p:grpSp>
      <p:cxnSp>
        <p:nvCxnSpPr>
          <p:cNvPr id="126" name="Google Shape;126;p16"/>
          <p:cNvCxnSpPr/>
          <p:nvPr/>
        </p:nvCxnSpPr>
        <p:spPr>
          <a:xfrm>
            <a:off x="15161182" y="2533764"/>
            <a:ext cx="0" cy="649519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15161182" y="4382594"/>
            <a:ext cx="0" cy="598393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28" name="Google Shape;128;p16"/>
          <p:cNvGrpSpPr/>
          <p:nvPr/>
        </p:nvGrpSpPr>
        <p:grpSpPr>
          <a:xfrm>
            <a:off x="4213117" y="4943872"/>
            <a:ext cx="3707688" cy="857535"/>
            <a:chOff x="0" y="-9525"/>
            <a:chExt cx="951519" cy="220073"/>
          </a:xfrm>
        </p:grpSpPr>
        <p:sp>
          <p:nvSpPr>
            <p:cNvPr id="129" name="Google Shape;129;p16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directed to landing page</a:t>
              </a:r>
              <a:endParaRPr/>
            </a:p>
          </p:txBody>
        </p:sp>
      </p:grpSp>
      <p:grpSp>
        <p:nvGrpSpPr>
          <p:cNvPr id="131" name="Google Shape;131;p16"/>
          <p:cNvGrpSpPr/>
          <p:nvPr/>
        </p:nvGrpSpPr>
        <p:grpSpPr>
          <a:xfrm>
            <a:off x="13542213" y="6104227"/>
            <a:ext cx="3237938" cy="1423948"/>
            <a:chOff x="0" y="0"/>
            <a:chExt cx="1091193" cy="479874"/>
          </a:xfrm>
        </p:grpSpPr>
        <p:sp>
          <p:nvSpPr>
            <p:cNvPr id="132" name="Google Shape;132;p16"/>
            <p:cNvSpPr/>
            <p:nvPr/>
          </p:nvSpPr>
          <p:spPr>
            <a:xfrm>
              <a:off x="0" y="0"/>
              <a:ext cx="1091193" cy="479874"/>
            </a:xfrm>
            <a:custGeom>
              <a:rect b="b" l="l" r="r" t="t"/>
              <a:pathLst>
                <a:path extrusionOk="0" h="479874" w="1091193">
                  <a:moveTo>
                    <a:pt x="545596" y="0"/>
                  </a:moveTo>
                  <a:lnTo>
                    <a:pt x="1091193" y="239937"/>
                  </a:lnTo>
                  <a:lnTo>
                    <a:pt x="545596" y="479874"/>
                  </a:lnTo>
                  <a:lnTo>
                    <a:pt x="0" y="239937"/>
                  </a:lnTo>
                  <a:lnTo>
                    <a:pt x="545596" y="0"/>
                  </a:ln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3" name="Google Shape;133;p16"/>
            <p:cNvSpPr txBox="1"/>
            <p:nvPr/>
          </p:nvSpPr>
          <p:spPr>
            <a:xfrm>
              <a:off x="187549" y="92003"/>
              <a:ext cx="716095" cy="3053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the customer download information?</a:t>
              </a:r>
              <a:endParaRPr/>
            </a:p>
          </p:txBody>
        </p:sp>
      </p:grpSp>
      <p:cxnSp>
        <p:nvCxnSpPr>
          <p:cNvPr id="134" name="Google Shape;134;p16"/>
          <p:cNvCxnSpPr/>
          <p:nvPr/>
        </p:nvCxnSpPr>
        <p:spPr>
          <a:xfrm>
            <a:off x="6066961" y="4382594"/>
            <a:ext cx="0" cy="598393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15161182" y="5801407"/>
            <a:ext cx="0" cy="30282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6" name="Google Shape;136;p16"/>
          <p:cNvCxnSpPr/>
          <p:nvPr/>
        </p:nvCxnSpPr>
        <p:spPr>
          <a:xfrm>
            <a:off x="15161182" y="7528175"/>
            <a:ext cx="0" cy="872435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7" name="Google Shape;137;p16"/>
          <p:cNvCxnSpPr/>
          <p:nvPr/>
        </p:nvCxnSpPr>
        <p:spPr>
          <a:xfrm rot="10800000">
            <a:off x="12134056" y="3769198"/>
            <a:ext cx="1140571" cy="13741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8" name="Google Shape;138;p16"/>
          <p:cNvCxnSpPr/>
          <p:nvPr/>
        </p:nvCxnSpPr>
        <p:spPr>
          <a:xfrm rot="10800000">
            <a:off x="7907612" y="3769198"/>
            <a:ext cx="516817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9" name="Google Shape;139;p16"/>
          <p:cNvCxnSpPr/>
          <p:nvPr/>
        </p:nvCxnSpPr>
        <p:spPr>
          <a:xfrm rot="10800000">
            <a:off x="3540462" y="3765843"/>
            <a:ext cx="685847" cy="3355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0" name="Google Shape;140;p16"/>
          <p:cNvCxnSpPr/>
          <p:nvPr/>
        </p:nvCxnSpPr>
        <p:spPr>
          <a:xfrm rot="10800000">
            <a:off x="7920805" y="5391197"/>
            <a:ext cx="5386534" cy="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med" w="med" type="triangle"/>
            <a:tailEnd len="sm" w="sm" type="none"/>
          </a:ln>
        </p:spPr>
      </p:cxnSp>
      <p:grpSp>
        <p:nvGrpSpPr>
          <p:cNvPr id="141" name="Google Shape;141;p16"/>
          <p:cNvGrpSpPr/>
          <p:nvPr/>
        </p:nvGrpSpPr>
        <p:grpSpPr>
          <a:xfrm>
            <a:off x="8465475" y="6344752"/>
            <a:ext cx="3709628" cy="906733"/>
            <a:chOff x="0" y="-9525"/>
            <a:chExt cx="977021" cy="238810"/>
          </a:xfrm>
        </p:grpSpPr>
        <p:sp>
          <p:nvSpPr>
            <p:cNvPr id="142" name="Google Shape;142;p16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3" name="Google Shape;143;p16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added to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email marketing list</a:t>
              </a:r>
              <a:endParaRPr/>
            </a:p>
          </p:txBody>
        </p:sp>
      </p:grpSp>
      <p:grpSp>
        <p:nvGrpSpPr>
          <p:cNvPr id="144" name="Google Shape;144;p16"/>
          <p:cNvGrpSpPr/>
          <p:nvPr/>
        </p:nvGrpSpPr>
        <p:grpSpPr>
          <a:xfrm>
            <a:off x="4226310" y="6344752"/>
            <a:ext cx="3709628" cy="906733"/>
            <a:chOff x="0" y="-9525"/>
            <a:chExt cx="977021" cy="238810"/>
          </a:xfrm>
        </p:grpSpPr>
        <p:sp>
          <p:nvSpPr>
            <p:cNvPr id="145" name="Google Shape;145;p16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6" name="Google Shape;146;p16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Send marketing email after 2 days</a:t>
              </a:r>
              <a:endParaRPr/>
            </a:p>
          </p:txBody>
        </p:sp>
      </p:grpSp>
      <p:cxnSp>
        <p:nvCxnSpPr>
          <p:cNvPr id="147" name="Google Shape;147;p16"/>
          <p:cNvCxnSpPr/>
          <p:nvPr/>
        </p:nvCxnSpPr>
        <p:spPr>
          <a:xfrm rot="10800000">
            <a:off x="12175103" y="6816201"/>
            <a:ext cx="1367111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" name="Google Shape;148;p16"/>
          <p:cNvSpPr/>
          <p:nvPr/>
        </p:nvSpPr>
        <p:spPr>
          <a:xfrm>
            <a:off x="12549514" y="3628111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5" y="0"/>
                </a:lnTo>
                <a:lnTo>
                  <a:pt x="309655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9" name="Google Shape;149;p16"/>
          <p:cNvGrpSpPr/>
          <p:nvPr/>
        </p:nvGrpSpPr>
        <p:grpSpPr>
          <a:xfrm>
            <a:off x="13307338" y="8363495"/>
            <a:ext cx="3707688" cy="857535"/>
            <a:chOff x="0" y="-9525"/>
            <a:chExt cx="951519" cy="220073"/>
          </a:xfrm>
        </p:grpSpPr>
        <p:sp>
          <p:nvSpPr>
            <p:cNvPr id="150" name="Google Shape;150;p16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6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landed to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thank you page</a:t>
              </a:r>
              <a:endParaRPr/>
            </a:p>
          </p:txBody>
        </p:sp>
      </p:grpSp>
      <p:sp>
        <p:nvSpPr>
          <p:cNvPr id="152" name="Google Shape;152;p16"/>
          <p:cNvSpPr/>
          <p:nvPr/>
        </p:nvSpPr>
        <p:spPr>
          <a:xfrm>
            <a:off x="3835229" y="3628111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6" y="0"/>
                </a:lnTo>
                <a:lnTo>
                  <a:pt x="309656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3" name="Google Shape;153;p16"/>
          <p:cNvGrpSpPr/>
          <p:nvPr/>
        </p:nvGrpSpPr>
        <p:grpSpPr>
          <a:xfrm>
            <a:off x="1131687" y="6348141"/>
            <a:ext cx="2796920" cy="903344"/>
            <a:chOff x="0" y="-9525"/>
            <a:chExt cx="812800" cy="262517"/>
          </a:xfrm>
        </p:grpSpPr>
        <p:sp>
          <p:nvSpPr>
            <p:cNvPr id="154" name="Google Shape;154;p16"/>
            <p:cNvSpPr/>
            <p:nvPr/>
          </p:nvSpPr>
          <p:spPr>
            <a:xfrm>
              <a:off x="0" y="0"/>
              <a:ext cx="812800" cy="252992"/>
            </a:xfrm>
            <a:custGeom>
              <a:rect b="b" l="l" r="r" t="t"/>
              <a:pathLst>
                <a:path extrusionOk="0" h="252992" w="812800">
                  <a:moveTo>
                    <a:pt x="126496" y="0"/>
                  </a:moveTo>
                  <a:lnTo>
                    <a:pt x="686304" y="0"/>
                  </a:lnTo>
                  <a:cubicBezTo>
                    <a:pt x="719853" y="0"/>
                    <a:pt x="752028" y="13327"/>
                    <a:pt x="775750" y="37050"/>
                  </a:cubicBezTo>
                  <a:cubicBezTo>
                    <a:pt x="799473" y="60772"/>
                    <a:pt x="812800" y="92947"/>
                    <a:pt x="812800" y="126496"/>
                  </a:cubicBezTo>
                  <a:lnTo>
                    <a:pt x="812800" y="126496"/>
                  </a:lnTo>
                  <a:cubicBezTo>
                    <a:pt x="812800" y="160045"/>
                    <a:pt x="799473" y="192219"/>
                    <a:pt x="775750" y="215942"/>
                  </a:cubicBezTo>
                  <a:cubicBezTo>
                    <a:pt x="752028" y="239665"/>
                    <a:pt x="719853" y="252992"/>
                    <a:pt x="686304" y="252992"/>
                  </a:cubicBezTo>
                  <a:lnTo>
                    <a:pt x="126496" y="252992"/>
                  </a:lnTo>
                  <a:cubicBezTo>
                    <a:pt x="92947" y="252992"/>
                    <a:pt x="60772" y="239665"/>
                    <a:pt x="37050" y="215942"/>
                  </a:cubicBezTo>
                  <a:cubicBezTo>
                    <a:pt x="13327" y="192219"/>
                    <a:pt x="0" y="160045"/>
                    <a:pt x="0" y="126496"/>
                  </a:cubicBezTo>
                  <a:lnTo>
                    <a:pt x="0" y="126496"/>
                  </a:lnTo>
                  <a:cubicBezTo>
                    <a:pt x="0" y="92947"/>
                    <a:pt x="13327" y="60772"/>
                    <a:pt x="37050" y="37050"/>
                  </a:cubicBezTo>
                  <a:cubicBezTo>
                    <a:pt x="60772" y="13327"/>
                    <a:pt x="92947" y="0"/>
                    <a:pt x="126496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0" y="-9525"/>
              <a:ext cx="812800" cy="262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downloads information</a:t>
              </a:r>
              <a:endParaRPr/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8521794" y="8339371"/>
            <a:ext cx="3709628" cy="906733"/>
            <a:chOff x="0" y="-9525"/>
            <a:chExt cx="977021" cy="238810"/>
          </a:xfrm>
        </p:grpSpPr>
        <p:sp>
          <p:nvSpPr>
            <p:cNvPr id="157" name="Google Shape;157;p16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8" name="Google Shape;158;p16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acquired and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removed from list</a:t>
              </a:r>
              <a:endParaRPr/>
            </a:p>
          </p:txBody>
        </p:sp>
      </p:grpSp>
      <p:grpSp>
        <p:nvGrpSpPr>
          <p:cNvPr id="159" name="Google Shape;159;p16"/>
          <p:cNvGrpSpPr/>
          <p:nvPr/>
        </p:nvGrpSpPr>
        <p:grpSpPr>
          <a:xfrm>
            <a:off x="4330445" y="8339371"/>
            <a:ext cx="3709628" cy="906733"/>
            <a:chOff x="0" y="-9525"/>
            <a:chExt cx="977021" cy="238810"/>
          </a:xfrm>
        </p:grpSpPr>
        <p:sp>
          <p:nvSpPr>
            <p:cNvPr id="160" name="Google Shape;160;p16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F88567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1" name="Google Shape;161;p16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subscribes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or downloads product</a:t>
              </a:r>
              <a:endParaRPr/>
            </a:p>
          </p:txBody>
        </p:sp>
      </p:grpSp>
      <p:grpSp>
        <p:nvGrpSpPr>
          <p:cNvPr id="162" name="Google Shape;162;p16"/>
          <p:cNvGrpSpPr/>
          <p:nvPr/>
        </p:nvGrpSpPr>
        <p:grpSpPr>
          <a:xfrm>
            <a:off x="1028700" y="8267560"/>
            <a:ext cx="2430446" cy="1065665"/>
            <a:chOff x="0" y="-9525"/>
            <a:chExt cx="1110044" cy="486715"/>
          </a:xfrm>
        </p:grpSpPr>
        <p:sp>
          <p:nvSpPr>
            <p:cNvPr id="163" name="Google Shape;163;p16"/>
            <p:cNvSpPr/>
            <p:nvPr/>
          </p:nvSpPr>
          <p:spPr>
            <a:xfrm>
              <a:off x="0" y="0"/>
              <a:ext cx="1110044" cy="477190"/>
            </a:xfrm>
            <a:custGeom>
              <a:rect b="b" l="l" r="r" t="t"/>
              <a:pathLst>
                <a:path extrusionOk="0" h="477190" w="1110044">
                  <a:moveTo>
                    <a:pt x="47781" y="0"/>
                  </a:moveTo>
                  <a:lnTo>
                    <a:pt x="1062263" y="0"/>
                  </a:lnTo>
                  <a:cubicBezTo>
                    <a:pt x="1074935" y="0"/>
                    <a:pt x="1087089" y="5034"/>
                    <a:pt x="1096049" y="13995"/>
                  </a:cubicBezTo>
                  <a:cubicBezTo>
                    <a:pt x="1105010" y="22955"/>
                    <a:pt x="1110044" y="35109"/>
                    <a:pt x="1110044" y="47781"/>
                  </a:cubicBezTo>
                  <a:lnTo>
                    <a:pt x="1110044" y="429409"/>
                  </a:lnTo>
                  <a:cubicBezTo>
                    <a:pt x="1110044" y="442082"/>
                    <a:pt x="1105010" y="454235"/>
                    <a:pt x="1096049" y="463196"/>
                  </a:cubicBezTo>
                  <a:cubicBezTo>
                    <a:pt x="1087089" y="472156"/>
                    <a:pt x="1074935" y="477190"/>
                    <a:pt x="1062263" y="477190"/>
                  </a:cubicBezTo>
                  <a:lnTo>
                    <a:pt x="47781" y="477190"/>
                  </a:lnTo>
                  <a:cubicBezTo>
                    <a:pt x="35109" y="477190"/>
                    <a:pt x="22955" y="472156"/>
                    <a:pt x="13995" y="463196"/>
                  </a:cubicBezTo>
                  <a:cubicBezTo>
                    <a:pt x="5034" y="454235"/>
                    <a:pt x="0" y="442082"/>
                    <a:pt x="0" y="429409"/>
                  </a:cubicBezTo>
                  <a:lnTo>
                    <a:pt x="0" y="47781"/>
                  </a:lnTo>
                  <a:cubicBezTo>
                    <a:pt x="0" y="35109"/>
                    <a:pt x="5034" y="22955"/>
                    <a:pt x="13995" y="13995"/>
                  </a:cubicBezTo>
                  <a:cubicBezTo>
                    <a:pt x="22955" y="5034"/>
                    <a:pt x="35109" y="0"/>
                    <a:pt x="47781" y="0"/>
                  </a:cubicBezTo>
                  <a:close/>
                </a:path>
              </a:pathLst>
            </a:custGeom>
            <a:solidFill>
              <a:srgbClr val="AAC3FD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6"/>
            <p:cNvSpPr txBox="1"/>
            <p:nvPr/>
          </p:nvSpPr>
          <p:spPr>
            <a:xfrm>
              <a:off x="0" y="-9525"/>
              <a:ext cx="1110044" cy="48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Email newsletter 1 week after download</a:t>
              </a:r>
              <a:endParaRPr/>
            </a:p>
          </p:txBody>
        </p:sp>
      </p:grpSp>
      <p:cxnSp>
        <p:nvCxnSpPr>
          <p:cNvPr id="165" name="Google Shape;165;p16"/>
          <p:cNvCxnSpPr/>
          <p:nvPr/>
        </p:nvCxnSpPr>
        <p:spPr>
          <a:xfrm rot="10800000">
            <a:off x="12231422" y="8810820"/>
            <a:ext cx="1075916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6" name="Google Shape;166;p16"/>
          <p:cNvCxnSpPr/>
          <p:nvPr/>
        </p:nvCxnSpPr>
        <p:spPr>
          <a:xfrm rot="10800000">
            <a:off x="7935938" y="6816201"/>
            <a:ext cx="529537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7" name="Google Shape;167;p16"/>
          <p:cNvCxnSpPr/>
          <p:nvPr/>
        </p:nvCxnSpPr>
        <p:spPr>
          <a:xfrm rot="10800000">
            <a:off x="8040073" y="8810820"/>
            <a:ext cx="481722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8" name="Google Shape;168;p16"/>
          <p:cNvCxnSpPr/>
          <p:nvPr/>
        </p:nvCxnSpPr>
        <p:spPr>
          <a:xfrm rot="10800000">
            <a:off x="3928607" y="6816201"/>
            <a:ext cx="297703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9" name="Google Shape;169;p16"/>
          <p:cNvCxnSpPr/>
          <p:nvPr/>
        </p:nvCxnSpPr>
        <p:spPr>
          <a:xfrm>
            <a:off x="2530147" y="7251485"/>
            <a:ext cx="0" cy="647897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6"/>
          <p:cNvCxnSpPr/>
          <p:nvPr/>
        </p:nvCxnSpPr>
        <p:spPr>
          <a:xfrm rot="10800000">
            <a:off x="2530147" y="7899381"/>
            <a:ext cx="12476207" cy="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1" name="Google Shape;171;p16"/>
          <p:cNvCxnSpPr/>
          <p:nvPr/>
        </p:nvCxnSpPr>
        <p:spPr>
          <a:xfrm rot="10800000">
            <a:off x="3459146" y="8810820"/>
            <a:ext cx="871299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2" name="Google Shape;172;p16"/>
          <p:cNvSpPr txBox="1"/>
          <p:nvPr/>
        </p:nvSpPr>
        <p:spPr>
          <a:xfrm>
            <a:off x="1028700" y="876300"/>
            <a:ext cx="863788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Email Marketing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1028700" y="1990725"/>
            <a:ext cx="732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Amiko SemiBold"/>
                <a:ea typeface="Amiko SemiBold"/>
                <a:cs typeface="Amiko SemiBold"/>
                <a:sym typeface="Amiko SemiBold"/>
              </a:rPr>
              <a:t>Workflow Infographic</a:t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12759130" y="6651279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6" y="0"/>
                </a:lnTo>
                <a:lnTo>
                  <a:pt x="309656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5" name="Google Shape;175;p16"/>
          <p:cNvPicPr preferRelativeResize="0"/>
          <p:nvPr/>
        </p:nvPicPr>
        <p:blipFill rotWithShape="1">
          <a:blip r:embed="rId6">
            <a:alphaModFix/>
          </a:blip>
          <a:srcRect b="0" l="61360" r="0" t="42938"/>
          <a:stretch/>
        </p:blipFill>
        <p:spPr>
          <a:xfrm>
            <a:off x="0" y="0"/>
            <a:ext cx="1620176" cy="18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66775" y="4209896"/>
            <a:ext cx="2935301" cy="20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 rotWithShape="1">
          <a:blip r:embed="rId8">
            <a:alphaModFix/>
          </a:blip>
          <a:srcRect b="4066" l="0" r="6463" t="16975"/>
          <a:stretch/>
        </p:blipFill>
        <p:spPr>
          <a:xfrm>
            <a:off x="10117200" y="0"/>
            <a:ext cx="3773075" cy="329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9">
            <a:alphaModFix/>
          </a:blip>
          <a:srcRect b="7572" l="0" r="26648" t="61390"/>
          <a:stretch/>
        </p:blipFill>
        <p:spPr>
          <a:xfrm>
            <a:off x="11613250" y="0"/>
            <a:ext cx="3297750" cy="158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10">
            <a:alphaModFix/>
          </a:blip>
          <a:srcRect b="0" l="0" r="31034" t="35291"/>
          <a:stretch/>
        </p:blipFill>
        <p:spPr>
          <a:xfrm>
            <a:off x="16054950" y="1"/>
            <a:ext cx="2233052" cy="269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374175" y="761425"/>
            <a:ext cx="1250877" cy="90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006325" y="4439050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006350" y="7744550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69600" y="7744537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12100" y="4426575"/>
            <a:ext cx="309676" cy="3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CEA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17"/>
          <p:cNvCxnSpPr/>
          <p:nvPr/>
        </p:nvCxnSpPr>
        <p:spPr>
          <a:xfrm>
            <a:off x="5779500" y="6128650"/>
            <a:ext cx="1013700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0" name="Google Shape;190;p17"/>
          <p:cNvCxnSpPr/>
          <p:nvPr/>
        </p:nvCxnSpPr>
        <p:spPr>
          <a:xfrm>
            <a:off x="4269209" y="6790581"/>
            <a:ext cx="0" cy="164730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1" name="Google Shape;191;p17"/>
          <p:cNvCxnSpPr/>
          <p:nvPr/>
        </p:nvCxnSpPr>
        <p:spPr>
          <a:xfrm>
            <a:off x="15860840" y="6783501"/>
            <a:ext cx="0" cy="764426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17"/>
          <p:cNvCxnSpPr/>
          <p:nvPr/>
        </p:nvCxnSpPr>
        <p:spPr>
          <a:xfrm flipH="1" rot="10800000">
            <a:off x="9485406" y="3910618"/>
            <a:ext cx="889797" cy="6404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3" name="Google Shape;193;p17"/>
          <p:cNvCxnSpPr/>
          <p:nvPr/>
        </p:nvCxnSpPr>
        <p:spPr>
          <a:xfrm flipH="1">
            <a:off x="4269097" y="2480402"/>
            <a:ext cx="14400" cy="102000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4" name="Google Shape;194;p17"/>
          <p:cNvCxnSpPr/>
          <p:nvPr/>
        </p:nvCxnSpPr>
        <p:spPr>
          <a:xfrm>
            <a:off x="5761801" y="1924594"/>
            <a:ext cx="997902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5" name="Google Shape;195;p17"/>
          <p:cNvCxnSpPr/>
          <p:nvPr/>
        </p:nvCxnSpPr>
        <p:spPr>
          <a:xfrm rot="10800000">
            <a:off x="5570200" y="3910725"/>
            <a:ext cx="830400" cy="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96" name="Google Shape;196;p17"/>
          <p:cNvGrpSpPr/>
          <p:nvPr/>
        </p:nvGrpSpPr>
        <p:grpSpPr>
          <a:xfrm rot="-5400000">
            <a:off x="14196847" y="-803368"/>
            <a:ext cx="3643807" cy="7220919"/>
            <a:chOff x="0" y="-9525"/>
            <a:chExt cx="959686" cy="1901806"/>
          </a:xfrm>
        </p:grpSpPr>
        <p:sp>
          <p:nvSpPr>
            <p:cNvPr id="197" name="Google Shape;197;p17"/>
            <p:cNvSpPr/>
            <p:nvPr/>
          </p:nvSpPr>
          <p:spPr>
            <a:xfrm>
              <a:off x="0" y="0"/>
              <a:ext cx="959686" cy="1892281"/>
            </a:xfrm>
            <a:custGeom>
              <a:rect b="b" l="l" r="r" t="t"/>
              <a:pathLst>
                <a:path extrusionOk="0" h="1892281" w="959686">
                  <a:moveTo>
                    <a:pt x="31870" y="0"/>
                  </a:moveTo>
                  <a:lnTo>
                    <a:pt x="927816" y="0"/>
                  </a:lnTo>
                  <a:cubicBezTo>
                    <a:pt x="936268" y="0"/>
                    <a:pt x="944374" y="3358"/>
                    <a:pt x="950351" y="9335"/>
                  </a:cubicBezTo>
                  <a:cubicBezTo>
                    <a:pt x="956328" y="15311"/>
                    <a:pt x="959686" y="23418"/>
                    <a:pt x="959686" y="31870"/>
                  </a:cubicBezTo>
                  <a:lnTo>
                    <a:pt x="959686" y="1860411"/>
                  </a:lnTo>
                  <a:cubicBezTo>
                    <a:pt x="959686" y="1878012"/>
                    <a:pt x="945417" y="1892281"/>
                    <a:pt x="927816" y="1892281"/>
                  </a:cubicBezTo>
                  <a:lnTo>
                    <a:pt x="31870" y="1892281"/>
                  </a:lnTo>
                  <a:cubicBezTo>
                    <a:pt x="14269" y="1892281"/>
                    <a:pt x="0" y="1878012"/>
                    <a:pt x="0" y="1860411"/>
                  </a:cubicBezTo>
                  <a:lnTo>
                    <a:pt x="0" y="31870"/>
                  </a:lnTo>
                  <a:cubicBezTo>
                    <a:pt x="0" y="14269"/>
                    <a:pt x="14269" y="0"/>
                    <a:pt x="318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7"/>
            <p:cNvSpPr txBox="1"/>
            <p:nvPr/>
          </p:nvSpPr>
          <p:spPr>
            <a:xfrm>
              <a:off x="0" y="-9525"/>
              <a:ext cx="959686" cy="1901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7"/>
          <p:cNvGrpSpPr/>
          <p:nvPr/>
        </p:nvGrpSpPr>
        <p:grpSpPr>
          <a:xfrm>
            <a:off x="959427" y="1007702"/>
            <a:ext cx="1524057" cy="2700605"/>
            <a:chOff x="0" y="-9525"/>
            <a:chExt cx="691339" cy="1225042"/>
          </a:xfrm>
        </p:grpSpPr>
        <p:sp>
          <p:nvSpPr>
            <p:cNvPr id="200" name="Google Shape;200;p17"/>
            <p:cNvSpPr/>
            <p:nvPr/>
          </p:nvSpPr>
          <p:spPr>
            <a:xfrm>
              <a:off x="0" y="0"/>
              <a:ext cx="691339" cy="1215517"/>
            </a:xfrm>
            <a:custGeom>
              <a:rect b="b" l="l" r="r" t="t"/>
              <a:pathLst>
                <a:path extrusionOk="0" h="1215517" w="691339">
                  <a:moveTo>
                    <a:pt x="149313" y="0"/>
                  </a:moveTo>
                  <a:lnTo>
                    <a:pt x="542026" y="0"/>
                  </a:lnTo>
                  <a:cubicBezTo>
                    <a:pt x="624489" y="0"/>
                    <a:pt x="691339" y="66850"/>
                    <a:pt x="691339" y="149313"/>
                  </a:cubicBezTo>
                  <a:lnTo>
                    <a:pt x="691339" y="1066204"/>
                  </a:lnTo>
                  <a:cubicBezTo>
                    <a:pt x="691339" y="1105804"/>
                    <a:pt x="675608" y="1143783"/>
                    <a:pt x="647606" y="1171784"/>
                  </a:cubicBezTo>
                  <a:cubicBezTo>
                    <a:pt x="619605" y="1199786"/>
                    <a:pt x="581626" y="1215517"/>
                    <a:pt x="542026" y="1215517"/>
                  </a:cubicBezTo>
                  <a:lnTo>
                    <a:pt x="149313" y="1215517"/>
                  </a:lnTo>
                  <a:cubicBezTo>
                    <a:pt x="66850" y="1215517"/>
                    <a:pt x="0" y="1148667"/>
                    <a:pt x="0" y="1066204"/>
                  </a:cubicBezTo>
                  <a:lnTo>
                    <a:pt x="0" y="149313"/>
                  </a:lnTo>
                  <a:cubicBezTo>
                    <a:pt x="0" y="109712"/>
                    <a:pt x="15731" y="71734"/>
                    <a:pt x="43733" y="43733"/>
                  </a:cubicBezTo>
                  <a:cubicBezTo>
                    <a:pt x="71734" y="15731"/>
                    <a:pt x="109712" y="0"/>
                    <a:pt x="149313" y="0"/>
                  </a:cubicBezTo>
                  <a:close/>
                </a:path>
              </a:pathLst>
            </a:custGeom>
            <a:solidFill>
              <a:srgbClr val="FFDCA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 txBox="1"/>
            <p:nvPr/>
          </p:nvSpPr>
          <p:spPr>
            <a:xfrm>
              <a:off x="0" y="-9525"/>
              <a:ext cx="691339" cy="1225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Offer Sent to Customer via Email</a:t>
              </a:r>
              <a:endParaRPr/>
            </a:p>
          </p:txBody>
        </p:sp>
      </p:grpSp>
      <p:grpSp>
        <p:nvGrpSpPr>
          <p:cNvPr id="202" name="Google Shape;202;p17"/>
          <p:cNvGrpSpPr/>
          <p:nvPr/>
        </p:nvGrpSpPr>
        <p:grpSpPr>
          <a:xfrm>
            <a:off x="2836170" y="1348080"/>
            <a:ext cx="2894616" cy="1153010"/>
            <a:chOff x="42386" y="7799"/>
            <a:chExt cx="975505" cy="388572"/>
          </a:xfrm>
        </p:grpSpPr>
        <p:sp>
          <p:nvSpPr>
            <p:cNvPr id="203" name="Google Shape;203;p17"/>
            <p:cNvSpPr/>
            <p:nvPr/>
          </p:nvSpPr>
          <p:spPr>
            <a:xfrm>
              <a:off x="42386" y="7799"/>
              <a:ext cx="975505" cy="388572"/>
            </a:xfrm>
            <a:custGeom>
              <a:rect b="b" l="l" r="r" t="t"/>
              <a:pathLst>
                <a:path extrusionOk="0" h="388572" w="975505">
                  <a:moveTo>
                    <a:pt x="545235" y="14113"/>
                  </a:moveTo>
                  <a:lnTo>
                    <a:pt x="960407" y="172374"/>
                  </a:lnTo>
                  <a:cubicBezTo>
                    <a:pt x="969498" y="175839"/>
                    <a:pt x="975504" y="184558"/>
                    <a:pt x="975504" y="194286"/>
                  </a:cubicBezTo>
                  <a:cubicBezTo>
                    <a:pt x="975504" y="204015"/>
                    <a:pt x="969498" y="212733"/>
                    <a:pt x="960407" y="216199"/>
                  </a:cubicBezTo>
                  <a:lnTo>
                    <a:pt x="545235" y="374459"/>
                  </a:lnTo>
                  <a:cubicBezTo>
                    <a:pt x="508213" y="388572"/>
                    <a:pt x="467292" y="388572"/>
                    <a:pt x="430269" y="374459"/>
                  </a:cubicBezTo>
                  <a:lnTo>
                    <a:pt x="15097" y="216199"/>
                  </a:lnTo>
                  <a:cubicBezTo>
                    <a:pt x="6007" y="212733"/>
                    <a:pt x="0" y="204015"/>
                    <a:pt x="0" y="194286"/>
                  </a:cubicBezTo>
                  <a:cubicBezTo>
                    <a:pt x="0" y="184558"/>
                    <a:pt x="6007" y="175839"/>
                    <a:pt x="15097" y="172374"/>
                  </a:cubicBezTo>
                  <a:lnTo>
                    <a:pt x="430269" y="14113"/>
                  </a:lnTo>
                  <a:cubicBezTo>
                    <a:pt x="467292" y="0"/>
                    <a:pt x="508213" y="0"/>
                    <a:pt x="545235" y="14113"/>
                  </a:cubicBezTo>
                  <a:close/>
                </a:path>
              </a:pathLst>
            </a:custGeom>
            <a:solidFill>
              <a:srgbClr val="F6ECEA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 txBox="1"/>
            <p:nvPr/>
          </p:nvSpPr>
          <p:spPr>
            <a:xfrm>
              <a:off x="182235" y="59942"/>
              <a:ext cx="695806" cy="274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the customer </a:t>
              </a:r>
              <a:endParaRPr b="1">
                <a:latin typeface="Amiko"/>
                <a:ea typeface="Amiko"/>
                <a:cs typeface="Amiko"/>
                <a:sym typeface="Amik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open the email?</a:t>
              </a:r>
              <a:endParaRPr b="1">
                <a:latin typeface="Amiko"/>
                <a:ea typeface="Amiko"/>
                <a:cs typeface="Amiko"/>
                <a:sym typeface="Amiko"/>
              </a:endParaRPr>
            </a:p>
          </p:txBody>
        </p:sp>
      </p:grpSp>
      <p:cxnSp>
        <p:nvCxnSpPr>
          <p:cNvPr id="205" name="Google Shape;205;p17"/>
          <p:cNvCxnSpPr/>
          <p:nvPr/>
        </p:nvCxnSpPr>
        <p:spPr>
          <a:xfrm>
            <a:off x="2483458" y="1924594"/>
            <a:ext cx="390900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06" name="Google Shape;206;p17"/>
          <p:cNvGrpSpPr/>
          <p:nvPr/>
        </p:nvGrpSpPr>
        <p:grpSpPr>
          <a:xfrm>
            <a:off x="6759703" y="1453145"/>
            <a:ext cx="2411671" cy="906733"/>
            <a:chOff x="0" y="-9525"/>
            <a:chExt cx="635172" cy="238810"/>
          </a:xfrm>
        </p:grpSpPr>
        <p:sp>
          <p:nvSpPr>
            <p:cNvPr id="207" name="Google Shape;207;p17"/>
            <p:cNvSpPr/>
            <p:nvPr/>
          </p:nvSpPr>
          <p:spPr>
            <a:xfrm>
              <a:off x="0" y="0"/>
              <a:ext cx="635172" cy="229285"/>
            </a:xfrm>
            <a:custGeom>
              <a:rect b="b" l="l" r="r" t="t"/>
              <a:pathLst>
                <a:path extrusionOk="0" h="229285" w="635172">
                  <a:moveTo>
                    <a:pt x="0" y="0"/>
                  </a:moveTo>
                  <a:lnTo>
                    <a:pt x="635172" y="0"/>
                  </a:lnTo>
                  <a:lnTo>
                    <a:pt x="635172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8" name="Google Shape;208;p17"/>
            <p:cNvSpPr txBox="1"/>
            <p:nvPr/>
          </p:nvSpPr>
          <p:spPr>
            <a:xfrm>
              <a:off x="0" y="-9525"/>
              <a:ext cx="63517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email reminder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after one week</a:t>
              </a:r>
              <a:endParaRPr/>
            </a:p>
          </p:txBody>
        </p:sp>
      </p:grpSp>
      <p:grpSp>
        <p:nvGrpSpPr>
          <p:cNvPr id="209" name="Google Shape;209;p17"/>
          <p:cNvGrpSpPr/>
          <p:nvPr/>
        </p:nvGrpSpPr>
        <p:grpSpPr>
          <a:xfrm>
            <a:off x="2956977" y="3463293"/>
            <a:ext cx="2624465" cy="857536"/>
            <a:chOff x="0" y="-9525"/>
            <a:chExt cx="673527" cy="220073"/>
          </a:xfrm>
        </p:grpSpPr>
        <p:sp>
          <p:nvSpPr>
            <p:cNvPr id="210" name="Google Shape;210;p17"/>
            <p:cNvSpPr/>
            <p:nvPr/>
          </p:nvSpPr>
          <p:spPr>
            <a:xfrm>
              <a:off x="0" y="0"/>
              <a:ext cx="673527" cy="210548"/>
            </a:xfrm>
            <a:custGeom>
              <a:rect b="b" l="l" r="r" t="t"/>
              <a:pathLst>
                <a:path extrusionOk="0" h="210548" w="673527">
                  <a:moveTo>
                    <a:pt x="105274" y="0"/>
                  </a:moveTo>
                  <a:lnTo>
                    <a:pt x="568253" y="0"/>
                  </a:lnTo>
                  <a:cubicBezTo>
                    <a:pt x="626394" y="0"/>
                    <a:pt x="673527" y="47133"/>
                    <a:pt x="673527" y="105274"/>
                  </a:cubicBezTo>
                  <a:lnTo>
                    <a:pt x="673527" y="105274"/>
                  </a:lnTo>
                  <a:cubicBezTo>
                    <a:pt x="673527" y="133194"/>
                    <a:pt x="662435" y="159971"/>
                    <a:pt x="642693" y="179714"/>
                  </a:cubicBezTo>
                  <a:cubicBezTo>
                    <a:pt x="622950" y="199456"/>
                    <a:pt x="596173" y="210548"/>
                    <a:pt x="568253" y="210548"/>
                  </a:cubicBezTo>
                  <a:lnTo>
                    <a:pt x="105274" y="210548"/>
                  </a:lnTo>
                  <a:cubicBezTo>
                    <a:pt x="47133" y="210548"/>
                    <a:pt x="0" y="163415"/>
                    <a:pt x="0" y="105274"/>
                  </a:cubicBezTo>
                  <a:lnTo>
                    <a:pt x="0" y="105274"/>
                  </a:lnTo>
                  <a:cubicBezTo>
                    <a:pt x="0" y="47133"/>
                    <a:pt x="47133" y="0"/>
                    <a:pt x="10527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7"/>
            <p:cNvSpPr txBox="1"/>
            <p:nvPr/>
          </p:nvSpPr>
          <p:spPr>
            <a:xfrm>
              <a:off x="0" y="-9525"/>
              <a:ext cx="673527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directed to landing page</a:t>
              </a:r>
              <a:endParaRPr/>
            </a:p>
          </p:txBody>
        </p:sp>
      </p:grpSp>
      <p:grpSp>
        <p:nvGrpSpPr>
          <p:cNvPr id="212" name="Google Shape;212;p17"/>
          <p:cNvGrpSpPr/>
          <p:nvPr/>
        </p:nvGrpSpPr>
        <p:grpSpPr>
          <a:xfrm>
            <a:off x="2766004" y="5442585"/>
            <a:ext cx="3006373" cy="1372124"/>
            <a:chOff x="39013" y="8730"/>
            <a:chExt cx="1013168" cy="462415"/>
          </a:xfrm>
        </p:grpSpPr>
        <p:sp>
          <p:nvSpPr>
            <p:cNvPr id="213" name="Google Shape;213;p17"/>
            <p:cNvSpPr/>
            <p:nvPr/>
          </p:nvSpPr>
          <p:spPr>
            <a:xfrm>
              <a:off x="39013" y="8730"/>
              <a:ext cx="1013168" cy="462415"/>
            </a:xfrm>
            <a:custGeom>
              <a:rect b="b" l="l" r="r" t="t"/>
              <a:pathLst>
                <a:path extrusionOk="0" h="462415" w="1013168">
                  <a:moveTo>
                    <a:pt x="561301" y="15333"/>
                  </a:moveTo>
                  <a:lnTo>
                    <a:pt x="997462" y="207144"/>
                  </a:lnTo>
                  <a:cubicBezTo>
                    <a:pt x="1007006" y="211341"/>
                    <a:pt x="1013167" y="220781"/>
                    <a:pt x="1013167" y="231207"/>
                  </a:cubicBezTo>
                  <a:cubicBezTo>
                    <a:pt x="1013167" y="241633"/>
                    <a:pt x="1007006" y="251073"/>
                    <a:pt x="997462" y="255270"/>
                  </a:cubicBezTo>
                  <a:lnTo>
                    <a:pt x="561301" y="447081"/>
                  </a:lnTo>
                  <a:cubicBezTo>
                    <a:pt x="526434" y="462414"/>
                    <a:pt x="486733" y="462414"/>
                    <a:pt x="451866" y="447081"/>
                  </a:cubicBezTo>
                  <a:lnTo>
                    <a:pt x="15705" y="255270"/>
                  </a:lnTo>
                  <a:cubicBezTo>
                    <a:pt x="6161" y="251073"/>
                    <a:pt x="0" y="241633"/>
                    <a:pt x="0" y="231207"/>
                  </a:cubicBezTo>
                  <a:cubicBezTo>
                    <a:pt x="0" y="220781"/>
                    <a:pt x="6161" y="211341"/>
                    <a:pt x="15705" y="207144"/>
                  </a:cubicBezTo>
                  <a:lnTo>
                    <a:pt x="451866" y="15333"/>
                  </a:lnTo>
                  <a:cubicBezTo>
                    <a:pt x="486733" y="0"/>
                    <a:pt x="526434" y="0"/>
                    <a:pt x="561301" y="15333"/>
                  </a:cubicBezTo>
                  <a:close/>
                </a:path>
              </a:pathLst>
            </a:custGeom>
            <a:solidFill>
              <a:srgbClr val="F6ECEA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7"/>
            <p:cNvSpPr txBox="1"/>
            <p:nvPr/>
          </p:nvSpPr>
          <p:spPr>
            <a:xfrm>
              <a:off x="187549" y="72953"/>
              <a:ext cx="716095" cy="32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the customer download information?</a:t>
              </a:r>
              <a:endParaRPr b="1">
                <a:latin typeface="Amiko"/>
                <a:ea typeface="Amiko"/>
                <a:cs typeface="Amiko"/>
                <a:sym typeface="Amiko"/>
              </a:endParaRPr>
            </a:p>
          </p:txBody>
        </p:sp>
      </p:grpSp>
      <p:grpSp>
        <p:nvGrpSpPr>
          <p:cNvPr id="215" name="Google Shape;215;p17"/>
          <p:cNvGrpSpPr/>
          <p:nvPr/>
        </p:nvGrpSpPr>
        <p:grpSpPr>
          <a:xfrm>
            <a:off x="4006035" y="2672448"/>
            <a:ext cx="526349" cy="476281"/>
            <a:chOff x="0" y="-9525"/>
            <a:chExt cx="135079" cy="122230"/>
          </a:xfrm>
        </p:grpSpPr>
        <p:sp>
          <p:nvSpPr>
            <p:cNvPr id="216" name="Google Shape;216;p17"/>
            <p:cNvSpPr/>
            <p:nvPr/>
          </p:nvSpPr>
          <p:spPr>
            <a:xfrm>
              <a:off x="0" y="0"/>
              <a:ext cx="135079" cy="112705"/>
            </a:xfrm>
            <a:custGeom>
              <a:rect b="b" l="l" r="r" t="t"/>
              <a:pathLst>
                <a:path extrusionOk="0" h="112705" w="135079">
                  <a:moveTo>
                    <a:pt x="56352" y="0"/>
                  </a:moveTo>
                  <a:lnTo>
                    <a:pt x="78726" y="0"/>
                  </a:lnTo>
                  <a:cubicBezTo>
                    <a:pt x="109849" y="0"/>
                    <a:pt x="135079" y="25230"/>
                    <a:pt x="135079" y="56352"/>
                  </a:cubicBezTo>
                  <a:lnTo>
                    <a:pt x="135079" y="56352"/>
                  </a:lnTo>
                  <a:cubicBezTo>
                    <a:pt x="135079" y="87475"/>
                    <a:pt x="109849" y="112705"/>
                    <a:pt x="7872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71B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7"/>
            <p:cNvSpPr txBox="1"/>
            <p:nvPr/>
          </p:nvSpPr>
          <p:spPr>
            <a:xfrm>
              <a:off x="0" y="-9525"/>
              <a:ext cx="135079" cy="12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YES</a:t>
              </a:r>
              <a:endParaRPr/>
            </a:p>
          </p:txBody>
        </p:sp>
      </p:grpSp>
      <p:grpSp>
        <p:nvGrpSpPr>
          <p:cNvPr id="218" name="Google Shape;218;p17"/>
          <p:cNvGrpSpPr/>
          <p:nvPr/>
        </p:nvGrpSpPr>
        <p:grpSpPr>
          <a:xfrm>
            <a:off x="5971739" y="1667896"/>
            <a:ext cx="498876" cy="476281"/>
            <a:chOff x="0" y="-9525"/>
            <a:chExt cx="128029" cy="122230"/>
          </a:xfrm>
        </p:grpSpPr>
        <p:sp>
          <p:nvSpPr>
            <p:cNvPr id="219" name="Google Shape;219;p17"/>
            <p:cNvSpPr/>
            <p:nvPr/>
          </p:nvSpPr>
          <p:spPr>
            <a:xfrm>
              <a:off x="0" y="0"/>
              <a:ext cx="128029" cy="112705"/>
            </a:xfrm>
            <a:custGeom>
              <a:rect b="b" l="l" r="r" t="t"/>
              <a:pathLst>
                <a:path extrusionOk="0" h="112705" w="128029">
                  <a:moveTo>
                    <a:pt x="56352" y="0"/>
                  </a:moveTo>
                  <a:lnTo>
                    <a:pt x="71676" y="0"/>
                  </a:lnTo>
                  <a:cubicBezTo>
                    <a:pt x="102799" y="0"/>
                    <a:pt x="128029" y="25230"/>
                    <a:pt x="128029" y="56352"/>
                  </a:cubicBezTo>
                  <a:lnTo>
                    <a:pt x="128029" y="56352"/>
                  </a:lnTo>
                  <a:cubicBezTo>
                    <a:pt x="128029" y="87475"/>
                    <a:pt x="102799" y="112705"/>
                    <a:pt x="7167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CD3F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7"/>
            <p:cNvSpPr txBox="1"/>
            <p:nvPr/>
          </p:nvSpPr>
          <p:spPr>
            <a:xfrm>
              <a:off x="0" y="-9525"/>
              <a:ext cx="128029" cy="12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NO</a:t>
              </a:r>
              <a:endParaRPr/>
            </a:p>
          </p:txBody>
        </p:sp>
      </p:grpSp>
      <p:sp>
        <p:nvSpPr>
          <p:cNvPr id="221" name="Google Shape;221;p17"/>
          <p:cNvSpPr txBox="1"/>
          <p:nvPr/>
        </p:nvSpPr>
        <p:spPr>
          <a:xfrm>
            <a:off x="12806406" y="1547888"/>
            <a:ext cx="53859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Email Marketing</a:t>
            </a:r>
            <a:endParaRPr/>
          </a:p>
        </p:txBody>
      </p:sp>
      <p:sp>
        <p:nvSpPr>
          <p:cNvPr id="222" name="Google Shape;222;p17"/>
          <p:cNvSpPr txBox="1"/>
          <p:nvPr/>
        </p:nvSpPr>
        <p:spPr>
          <a:xfrm>
            <a:off x="12866159" y="3594897"/>
            <a:ext cx="500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Amiko SemiBold"/>
                <a:ea typeface="Amiko SemiBold"/>
                <a:cs typeface="Amiko SemiBold"/>
                <a:sym typeface="Amiko SemiBold"/>
              </a:rPr>
              <a:t>Workflow Infographic</a:t>
            </a:r>
            <a:endParaRPr/>
          </a:p>
        </p:txBody>
      </p:sp>
      <p:grpSp>
        <p:nvGrpSpPr>
          <p:cNvPr id="223" name="Google Shape;223;p17"/>
          <p:cNvGrpSpPr/>
          <p:nvPr/>
        </p:nvGrpSpPr>
        <p:grpSpPr>
          <a:xfrm>
            <a:off x="6398602" y="3228600"/>
            <a:ext cx="3133872" cy="1376844"/>
            <a:chOff x="38186" y="8135"/>
            <a:chExt cx="1082461" cy="475572"/>
          </a:xfrm>
        </p:grpSpPr>
        <p:sp>
          <p:nvSpPr>
            <p:cNvPr id="224" name="Google Shape;224;p17"/>
            <p:cNvSpPr/>
            <p:nvPr/>
          </p:nvSpPr>
          <p:spPr>
            <a:xfrm>
              <a:off x="38186" y="8135"/>
              <a:ext cx="1082461" cy="475572"/>
            </a:xfrm>
            <a:custGeom>
              <a:rect b="b" l="l" r="r" t="t"/>
              <a:pathLst>
                <a:path extrusionOk="0" h="475572" w="1082461">
                  <a:moveTo>
                    <a:pt x="594335" y="14404"/>
                  </a:moveTo>
                  <a:lnTo>
                    <a:pt x="1067541" y="215247"/>
                  </a:lnTo>
                  <a:cubicBezTo>
                    <a:pt x="1076586" y="219086"/>
                    <a:pt x="1082460" y="227960"/>
                    <a:pt x="1082460" y="237786"/>
                  </a:cubicBezTo>
                  <a:cubicBezTo>
                    <a:pt x="1082460" y="247612"/>
                    <a:pt x="1076586" y="256486"/>
                    <a:pt x="1067541" y="260325"/>
                  </a:cubicBezTo>
                  <a:lnTo>
                    <a:pt x="594335" y="461167"/>
                  </a:lnTo>
                  <a:cubicBezTo>
                    <a:pt x="560397" y="475572"/>
                    <a:pt x="522063" y="475572"/>
                    <a:pt x="488125" y="461167"/>
                  </a:cubicBezTo>
                  <a:lnTo>
                    <a:pt x="14919" y="260325"/>
                  </a:lnTo>
                  <a:cubicBezTo>
                    <a:pt x="5874" y="256486"/>
                    <a:pt x="0" y="247612"/>
                    <a:pt x="0" y="237786"/>
                  </a:cubicBezTo>
                  <a:cubicBezTo>
                    <a:pt x="0" y="227960"/>
                    <a:pt x="5874" y="219086"/>
                    <a:pt x="14919" y="215247"/>
                  </a:cubicBezTo>
                  <a:lnTo>
                    <a:pt x="488125" y="14404"/>
                  </a:lnTo>
                  <a:cubicBezTo>
                    <a:pt x="522063" y="0"/>
                    <a:pt x="560397" y="0"/>
                    <a:pt x="594335" y="14404"/>
                  </a:cubicBezTo>
                  <a:close/>
                </a:path>
              </a:pathLst>
            </a:custGeom>
            <a:solidFill>
              <a:srgbClr val="F6ECEA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7"/>
            <p:cNvSpPr txBox="1"/>
            <p:nvPr/>
          </p:nvSpPr>
          <p:spPr>
            <a:xfrm>
              <a:off x="199174" y="75010"/>
              <a:ext cx="760484" cy="332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Does customer open </a:t>
              </a:r>
              <a:endParaRPr b="1">
                <a:latin typeface="Amiko"/>
                <a:ea typeface="Amiko"/>
                <a:cs typeface="Amiko"/>
                <a:sym typeface="Amik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the follow-up email?</a:t>
              </a:r>
              <a:endParaRPr b="1">
                <a:latin typeface="Amiko"/>
                <a:ea typeface="Amiko"/>
                <a:cs typeface="Amiko"/>
                <a:sym typeface="Amiko"/>
              </a:endParaRPr>
            </a:p>
          </p:txBody>
        </p:sp>
      </p:grpSp>
      <p:grpSp>
        <p:nvGrpSpPr>
          <p:cNvPr id="226" name="Google Shape;226;p17"/>
          <p:cNvGrpSpPr/>
          <p:nvPr/>
        </p:nvGrpSpPr>
        <p:grpSpPr>
          <a:xfrm>
            <a:off x="10375203" y="3148729"/>
            <a:ext cx="1523778" cy="1523778"/>
            <a:chOff x="0" y="0"/>
            <a:chExt cx="812800" cy="812800"/>
          </a:xfrm>
        </p:grpSpPr>
        <p:sp>
          <p:nvSpPr>
            <p:cNvPr id="227" name="Google Shape;22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another email reminder </a:t>
              </a: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2956977" y="8400765"/>
            <a:ext cx="2624465" cy="857536"/>
            <a:chOff x="0" y="-9525"/>
            <a:chExt cx="673527" cy="220073"/>
          </a:xfrm>
        </p:grpSpPr>
        <p:sp>
          <p:nvSpPr>
            <p:cNvPr id="230" name="Google Shape;230;p17"/>
            <p:cNvSpPr/>
            <p:nvPr/>
          </p:nvSpPr>
          <p:spPr>
            <a:xfrm>
              <a:off x="0" y="0"/>
              <a:ext cx="673527" cy="210548"/>
            </a:xfrm>
            <a:custGeom>
              <a:rect b="b" l="l" r="r" t="t"/>
              <a:pathLst>
                <a:path extrusionOk="0" h="210548" w="673527">
                  <a:moveTo>
                    <a:pt x="105274" y="0"/>
                  </a:moveTo>
                  <a:lnTo>
                    <a:pt x="568253" y="0"/>
                  </a:lnTo>
                  <a:cubicBezTo>
                    <a:pt x="626394" y="0"/>
                    <a:pt x="673527" y="47133"/>
                    <a:pt x="673527" y="105274"/>
                  </a:cubicBezTo>
                  <a:lnTo>
                    <a:pt x="673527" y="105274"/>
                  </a:lnTo>
                  <a:cubicBezTo>
                    <a:pt x="673527" y="133194"/>
                    <a:pt x="662435" y="159971"/>
                    <a:pt x="642693" y="179714"/>
                  </a:cubicBezTo>
                  <a:cubicBezTo>
                    <a:pt x="622950" y="199456"/>
                    <a:pt x="596173" y="210548"/>
                    <a:pt x="568253" y="210548"/>
                  </a:cubicBezTo>
                  <a:lnTo>
                    <a:pt x="105274" y="210548"/>
                  </a:lnTo>
                  <a:cubicBezTo>
                    <a:pt x="47133" y="210548"/>
                    <a:pt x="0" y="163415"/>
                    <a:pt x="0" y="105274"/>
                  </a:cubicBezTo>
                  <a:lnTo>
                    <a:pt x="0" y="105274"/>
                  </a:lnTo>
                  <a:cubicBezTo>
                    <a:pt x="0" y="47133"/>
                    <a:pt x="47133" y="0"/>
                    <a:pt x="10527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7"/>
            <p:cNvSpPr txBox="1"/>
            <p:nvPr/>
          </p:nvSpPr>
          <p:spPr>
            <a:xfrm>
              <a:off x="0" y="-9525"/>
              <a:ext cx="673527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landed to thank you page</a:t>
              </a:r>
              <a:endParaRPr/>
            </a:p>
          </p:txBody>
        </p:sp>
      </p:grpSp>
      <p:grpSp>
        <p:nvGrpSpPr>
          <p:cNvPr id="232" name="Google Shape;232;p17"/>
          <p:cNvGrpSpPr/>
          <p:nvPr/>
        </p:nvGrpSpPr>
        <p:grpSpPr>
          <a:xfrm>
            <a:off x="6698361" y="8376641"/>
            <a:ext cx="2944663" cy="906733"/>
            <a:chOff x="0" y="-9525"/>
            <a:chExt cx="775549" cy="238810"/>
          </a:xfrm>
        </p:grpSpPr>
        <p:sp>
          <p:nvSpPr>
            <p:cNvPr id="233" name="Google Shape;233;p17"/>
            <p:cNvSpPr/>
            <p:nvPr/>
          </p:nvSpPr>
          <p:spPr>
            <a:xfrm>
              <a:off x="0" y="0"/>
              <a:ext cx="775549" cy="229285"/>
            </a:xfrm>
            <a:custGeom>
              <a:rect b="b" l="l" r="r" t="t"/>
              <a:pathLst>
                <a:path extrusionOk="0" h="229285" w="775549">
                  <a:moveTo>
                    <a:pt x="0" y="0"/>
                  </a:moveTo>
                  <a:lnTo>
                    <a:pt x="775549" y="0"/>
                  </a:lnTo>
                  <a:lnTo>
                    <a:pt x="775549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4" name="Google Shape;234;p17"/>
            <p:cNvSpPr txBox="1"/>
            <p:nvPr/>
          </p:nvSpPr>
          <p:spPr>
            <a:xfrm>
              <a:off x="0" y="-9525"/>
              <a:ext cx="775549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acquired and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removed from list</a:t>
              </a:r>
              <a:endParaRPr/>
            </a:p>
          </p:txBody>
        </p:sp>
      </p:grpSp>
      <p:grpSp>
        <p:nvGrpSpPr>
          <p:cNvPr id="235" name="Google Shape;235;p17"/>
          <p:cNvGrpSpPr/>
          <p:nvPr/>
        </p:nvGrpSpPr>
        <p:grpSpPr>
          <a:xfrm>
            <a:off x="10725558" y="8376641"/>
            <a:ext cx="2944663" cy="906733"/>
            <a:chOff x="0" y="-9525"/>
            <a:chExt cx="775549" cy="238810"/>
          </a:xfrm>
        </p:grpSpPr>
        <p:sp>
          <p:nvSpPr>
            <p:cNvPr id="236" name="Google Shape;236;p17"/>
            <p:cNvSpPr/>
            <p:nvPr/>
          </p:nvSpPr>
          <p:spPr>
            <a:xfrm>
              <a:off x="0" y="0"/>
              <a:ext cx="775549" cy="229285"/>
            </a:xfrm>
            <a:custGeom>
              <a:rect b="b" l="l" r="r" t="t"/>
              <a:pathLst>
                <a:path extrusionOk="0" h="229285" w="775549">
                  <a:moveTo>
                    <a:pt x="0" y="0"/>
                  </a:moveTo>
                  <a:lnTo>
                    <a:pt x="775549" y="0"/>
                  </a:lnTo>
                  <a:lnTo>
                    <a:pt x="775549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7" name="Google Shape;237;p17"/>
            <p:cNvSpPr txBox="1"/>
            <p:nvPr/>
          </p:nvSpPr>
          <p:spPr>
            <a:xfrm>
              <a:off x="0" y="-9525"/>
              <a:ext cx="775549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subscribes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or downloads product</a:t>
              </a:r>
              <a:endParaRPr/>
            </a:p>
          </p:txBody>
        </p:sp>
      </p:grpSp>
      <p:grpSp>
        <p:nvGrpSpPr>
          <p:cNvPr id="238" name="Google Shape;238;p17"/>
          <p:cNvGrpSpPr/>
          <p:nvPr/>
        </p:nvGrpSpPr>
        <p:grpSpPr>
          <a:xfrm>
            <a:off x="14608357" y="8304830"/>
            <a:ext cx="2430446" cy="1065665"/>
            <a:chOff x="0" y="-9525"/>
            <a:chExt cx="1110044" cy="486715"/>
          </a:xfrm>
        </p:grpSpPr>
        <p:sp>
          <p:nvSpPr>
            <p:cNvPr id="239" name="Google Shape;239;p17"/>
            <p:cNvSpPr/>
            <p:nvPr/>
          </p:nvSpPr>
          <p:spPr>
            <a:xfrm>
              <a:off x="0" y="0"/>
              <a:ext cx="1110044" cy="477190"/>
            </a:xfrm>
            <a:custGeom>
              <a:rect b="b" l="l" r="r" t="t"/>
              <a:pathLst>
                <a:path extrusionOk="0" h="477190" w="1110044">
                  <a:moveTo>
                    <a:pt x="47781" y="0"/>
                  </a:moveTo>
                  <a:lnTo>
                    <a:pt x="1062263" y="0"/>
                  </a:lnTo>
                  <a:cubicBezTo>
                    <a:pt x="1074935" y="0"/>
                    <a:pt x="1087089" y="5034"/>
                    <a:pt x="1096049" y="13995"/>
                  </a:cubicBezTo>
                  <a:cubicBezTo>
                    <a:pt x="1105010" y="22955"/>
                    <a:pt x="1110044" y="35109"/>
                    <a:pt x="1110044" y="47781"/>
                  </a:cubicBezTo>
                  <a:lnTo>
                    <a:pt x="1110044" y="429409"/>
                  </a:lnTo>
                  <a:cubicBezTo>
                    <a:pt x="1110044" y="442082"/>
                    <a:pt x="1105010" y="454235"/>
                    <a:pt x="1096049" y="463196"/>
                  </a:cubicBezTo>
                  <a:cubicBezTo>
                    <a:pt x="1087089" y="472156"/>
                    <a:pt x="1074935" y="477190"/>
                    <a:pt x="1062263" y="477190"/>
                  </a:cubicBezTo>
                  <a:lnTo>
                    <a:pt x="47781" y="477190"/>
                  </a:lnTo>
                  <a:cubicBezTo>
                    <a:pt x="35109" y="477190"/>
                    <a:pt x="22955" y="472156"/>
                    <a:pt x="13995" y="463196"/>
                  </a:cubicBezTo>
                  <a:cubicBezTo>
                    <a:pt x="5034" y="454235"/>
                    <a:pt x="0" y="442082"/>
                    <a:pt x="0" y="429409"/>
                  </a:cubicBezTo>
                  <a:lnTo>
                    <a:pt x="0" y="47781"/>
                  </a:lnTo>
                  <a:cubicBezTo>
                    <a:pt x="0" y="35109"/>
                    <a:pt x="5034" y="22955"/>
                    <a:pt x="13995" y="13995"/>
                  </a:cubicBezTo>
                  <a:cubicBezTo>
                    <a:pt x="22955" y="5034"/>
                    <a:pt x="35109" y="0"/>
                    <a:pt x="47781" y="0"/>
                  </a:cubicBez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0" y="-9525"/>
              <a:ext cx="1110044" cy="48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Email newsletter 1 week after download</a:t>
              </a:r>
              <a:endParaRPr/>
            </a:p>
          </p:txBody>
        </p:sp>
      </p:grpSp>
      <p:cxnSp>
        <p:nvCxnSpPr>
          <p:cNvPr id="241" name="Google Shape;241;p17"/>
          <p:cNvCxnSpPr/>
          <p:nvPr/>
        </p:nvCxnSpPr>
        <p:spPr>
          <a:xfrm>
            <a:off x="4269209" y="4333307"/>
            <a:ext cx="0" cy="113340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2" name="Google Shape;242;p17"/>
          <p:cNvCxnSpPr/>
          <p:nvPr/>
        </p:nvCxnSpPr>
        <p:spPr>
          <a:xfrm>
            <a:off x="7965536" y="2359878"/>
            <a:ext cx="0" cy="893612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43" name="Google Shape;243;p17"/>
          <p:cNvGrpSpPr/>
          <p:nvPr/>
        </p:nvGrpSpPr>
        <p:grpSpPr>
          <a:xfrm>
            <a:off x="6793348" y="5657205"/>
            <a:ext cx="2592264" cy="906733"/>
            <a:chOff x="0" y="-9525"/>
            <a:chExt cx="682736" cy="238810"/>
          </a:xfrm>
        </p:grpSpPr>
        <p:sp>
          <p:nvSpPr>
            <p:cNvPr id="244" name="Google Shape;244;p17"/>
            <p:cNvSpPr/>
            <p:nvPr/>
          </p:nvSpPr>
          <p:spPr>
            <a:xfrm>
              <a:off x="0" y="0"/>
              <a:ext cx="682736" cy="229285"/>
            </a:xfrm>
            <a:custGeom>
              <a:rect b="b" l="l" r="r" t="t"/>
              <a:pathLst>
                <a:path extrusionOk="0" h="229285" w="682736">
                  <a:moveTo>
                    <a:pt x="0" y="0"/>
                  </a:moveTo>
                  <a:lnTo>
                    <a:pt x="682736" y="0"/>
                  </a:lnTo>
                  <a:lnTo>
                    <a:pt x="682736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5" name="Google Shape;245;p17"/>
            <p:cNvSpPr txBox="1"/>
            <p:nvPr/>
          </p:nvSpPr>
          <p:spPr>
            <a:xfrm>
              <a:off x="0" y="-9525"/>
              <a:ext cx="682736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added to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email marketing list</a:t>
              </a:r>
              <a:endParaRPr/>
            </a:p>
          </p:txBody>
        </p:sp>
      </p:grpSp>
      <p:grpSp>
        <p:nvGrpSpPr>
          <p:cNvPr id="246" name="Google Shape;246;p17"/>
          <p:cNvGrpSpPr/>
          <p:nvPr/>
        </p:nvGrpSpPr>
        <p:grpSpPr>
          <a:xfrm>
            <a:off x="10500952" y="5657205"/>
            <a:ext cx="2592264" cy="906733"/>
            <a:chOff x="0" y="-9525"/>
            <a:chExt cx="682736" cy="238810"/>
          </a:xfrm>
        </p:grpSpPr>
        <p:sp>
          <p:nvSpPr>
            <p:cNvPr id="247" name="Google Shape;247;p17"/>
            <p:cNvSpPr/>
            <p:nvPr/>
          </p:nvSpPr>
          <p:spPr>
            <a:xfrm>
              <a:off x="0" y="0"/>
              <a:ext cx="682736" cy="229285"/>
            </a:xfrm>
            <a:custGeom>
              <a:rect b="b" l="l" r="r" t="t"/>
              <a:pathLst>
                <a:path extrusionOk="0" h="229285" w="682736">
                  <a:moveTo>
                    <a:pt x="0" y="0"/>
                  </a:moveTo>
                  <a:lnTo>
                    <a:pt x="682736" y="0"/>
                  </a:lnTo>
                  <a:lnTo>
                    <a:pt x="682736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8" name="Google Shape;248;p17"/>
            <p:cNvSpPr txBox="1"/>
            <p:nvPr/>
          </p:nvSpPr>
          <p:spPr>
            <a:xfrm>
              <a:off x="0" y="-9525"/>
              <a:ext cx="682736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marketing email after 2 days</a:t>
              </a:r>
              <a:endParaRPr/>
            </a:p>
          </p:txBody>
        </p:sp>
      </p:grpSp>
      <p:grpSp>
        <p:nvGrpSpPr>
          <p:cNvPr id="249" name="Google Shape;249;p17"/>
          <p:cNvGrpSpPr/>
          <p:nvPr/>
        </p:nvGrpSpPr>
        <p:grpSpPr>
          <a:xfrm>
            <a:off x="5816325" y="3627843"/>
            <a:ext cx="526348" cy="476281"/>
            <a:chOff x="0" y="-9525"/>
            <a:chExt cx="135079" cy="122230"/>
          </a:xfrm>
        </p:grpSpPr>
        <p:sp>
          <p:nvSpPr>
            <p:cNvPr id="250" name="Google Shape;250;p17"/>
            <p:cNvSpPr/>
            <p:nvPr/>
          </p:nvSpPr>
          <p:spPr>
            <a:xfrm>
              <a:off x="0" y="0"/>
              <a:ext cx="135079" cy="112705"/>
            </a:xfrm>
            <a:custGeom>
              <a:rect b="b" l="l" r="r" t="t"/>
              <a:pathLst>
                <a:path extrusionOk="0" h="112705" w="135079">
                  <a:moveTo>
                    <a:pt x="56352" y="0"/>
                  </a:moveTo>
                  <a:lnTo>
                    <a:pt x="78726" y="0"/>
                  </a:lnTo>
                  <a:cubicBezTo>
                    <a:pt x="109849" y="0"/>
                    <a:pt x="135079" y="25230"/>
                    <a:pt x="135079" y="56352"/>
                  </a:cubicBezTo>
                  <a:lnTo>
                    <a:pt x="135079" y="56352"/>
                  </a:lnTo>
                  <a:cubicBezTo>
                    <a:pt x="135079" y="87475"/>
                    <a:pt x="109849" y="112705"/>
                    <a:pt x="7872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71B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7"/>
            <p:cNvSpPr txBox="1"/>
            <p:nvPr/>
          </p:nvSpPr>
          <p:spPr>
            <a:xfrm>
              <a:off x="0" y="-9525"/>
              <a:ext cx="135000" cy="1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YES</a:t>
              </a:r>
              <a:endParaRPr/>
            </a:p>
          </p:txBody>
        </p:sp>
      </p:grpSp>
      <p:grpSp>
        <p:nvGrpSpPr>
          <p:cNvPr id="252" name="Google Shape;252;p17"/>
          <p:cNvGrpSpPr/>
          <p:nvPr/>
        </p:nvGrpSpPr>
        <p:grpSpPr>
          <a:xfrm>
            <a:off x="4020323" y="7291229"/>
            <a:ext cx="526349" cy="476281"/>
            <a:chOff x="0" y="-9525"/>
            <a:chExt cx="135079" cy="122230"/>
          </a:xfrm>
        </p:grpSpPr>
        <p:sp>
          <p:nvSpPr>
            <p:cNvPr id="253" name="Google Shape;253;p17"/>
            <p:cNvSpPr/>
            <p:nvPr/>
          </p:nvSpPr>
          <p:spPr>
            <a:xfrm>
              <a:off x="0" y="0"/>
              <a:ext cx="135079" cy="112705"/>
            </a:xfrm>
            <a:custGeom>
              <a:rect b="b" l="l" r="r" t="t"/>
              <a:pathLst>
                <a:path extrusionOk="0" h="112705" w="135079">
                  <a:moveTo>
                    <a:pt x="56352" y="0"/>
                  </a:moveTo>
                  <a:lnTo>
                    <a:pt x="78726" y="0"/>
                  </a:lnTo>
                  <a:cubicBezTo>
                    <a:pt x="109849" y="0"/>
                    <a:pt x="135079" y="25230"/>
                    <a:pt x="135079" y="56352"/>
                  </a:cubicBezTo>
                  <a:lnTo>
                    <a:pt x="135079" y="56352"/>
                  </a:lnTo>
                  <a:cubicBezTo>
                    <a:pt x="135079" y="87475"/>
                    <a:pt x="109849" y="112705"/>
                    <a:pt x="7872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71B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7"/>
            <p:cNvSpPr txBox="1"/>
            <p:nvPr/>
          </p:nvSpPr>
          <p:spPr>
            <a:xfrm>
              <a:off x="0" y="-9525"/>
              <a:ext cx="135079" cy="12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YES</a:t>
              </a:r>
              <a:endParaRPr/>
            </a:p>
          </p:txBody>
        </p:sp>
      </p:grpSp>
      <p:grpSp>
        <p:nvGrpSpPr>
          <p:cNvPr id="255" name="Google Shape;255;p17"/>
          <p:cNvGrpSpPr/>
          <p:nvPr/>
        </p:nvGrpSpPr>
        <p:grpSpPr>
          <a:xfrm>
            <a:off x="5971739" y="5871957"/>
            <a:ext cx="498876" cy="476281"/>
            <a:chOff x="0" y="-9525"/>
            <a:chExt cx="128029" cy="122230"/>
          </a:xfrm>
        </p:grpSpPr>
        <p:sp>
          <p:nvSpPr>
            <p:cNvPr id="256" name="Google Shape;256;p17"/>
            <p:cNvSpPr/>
            <p:nvPr/>
          </p:nvSpPr>
          <p:spPr>
            <a:xfrm>
              <a:off x="0" y="0"/>
              <a:ext cx="128029" cy="112705"/>
            </a:xfrm>
            <a:custGeom>
              <a:rect b="b" l="l" r="r" t="t"/>
              <a:pathLst>
                <a:path extrusionOk="0" h="112705" w="128029">
                  <a:moveTo>
                    <a:pt x="56352" y="0"/>
                  </a:moveTo>
                  <a:lnTo>
                    <a:pt x="71676" y="0"/>
                  </a:lnTo>
                  <a:cubicBezTo>
                    <a:pt x="102799" y="0"/>
                    <a:pt x="128029" y="25230"/>
                    <a:pt x="128029" y="56352"/>
                  </a:cubicBezTo>
                  <a:lnTo>
                    <a:pt x="128029" y="56352"/>
                  </a:lnTo>
                  <a:cubicBezTo>
                    <a:pt x="128029" y="87475"/>
                    <a:pt x="102799" y="112705"/>
                    <a:pt x="7167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CD3F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7"/>
            <p:cNvSpPr txBox="1"/>
            <p:nvPr/>
          </p:nvSpPr>
          <p:spPr>
            <a:xfrm>
              <a:off x="0" y="-9525"/>
              <a:ext cx="128029" cy="12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NO</a:t>
              </a:r>
              <a:endParaRPr/>
            </a:p>
          </p:txBody>
        </p:sp>
      </p:grpSp>
      <p:grpSp>
        <p:nvGrpSpPr>
          <p:cNvPr id="258" name="Google Shape;258;p17"/>
          <p:cNvGrpSpPr/>
          <p:nvPr/>
        </p:nvGrpSpPr>
        <p:grpSpPr>
          <a:xfrm>
            <a:off x="9618525" y="3653920"/>
            <a:ext cx="498876" cy="476281"/>
            <a:chOff x="0" y="-9525"/>
            <a:chExt cx="128029" cy="122230"/>
          </a:xfrm>
        </p:grpSpPr>
        <p:sp>
          <p:nvSpPr>
            <p:cNvPr id="259" name="Google Shape;259;p17"/>
            <p:cNvSpPr/>
            <p:nvPr/>
          </p:nvSpPr>
          <p:spPr>
            <a:xfrm>
              <a:off x="0" y="0"/>
              <a:ext cx="128029" cy="112705"/>
            </a:xfrm>
            <a:custGeom>
              <a:rect b="b" l="l" r="r" t="t"/>
              <a:pathLst>
                <a:path extrusionOk="0" h="112705" w="128029">
                  <a:moveTo>
                    <a:pt x="56352" y="0"/>
                  </a:moveTo>
                  <a:lnTo>
                    <a:pt x="71676" y="0"/>
                  </a:lnTo>
                  <a:cubicBezTo>
                    <a:pt x="102799" y="0"/>
                    <a:pt x="128029" y="25230"/>
                    <a:pt x="128029" y="56352"/>
                  </a:cubicBezTo>
                  <a:lnTo>
                    <a:pt x="128029" y="56352"/>
                  </a:lnTo>
                  <a:cubicBezTo>
                    <a:pt x="128029" y="87475"/>
                    <a:pt x="102799" y="112705"/>
                    <a:pt x="71676" y="112705"/>
                  </a:cubicBezTo>
                  <a:lnTo>
                    <a:pt x="56352" y="112705"/>
                  </a:lnTo>
                  <a:cubicBezTo>
                    <a:pt x="25230" y="112705"/>
                    <a:pt x="0" y="87475"/>
                    <a:pt x="0" y="56352"/>
                  </a:cubicBezTo>
                  <a:lnTo>
                    <a:pt x="0" y="56352"/>
                  </a:lnTo>
                  <a:cubicBezTo>
                    <a:pt x="0" y="25230"/>
                    <a:pt x="25230" y="0"/>
                    <a:pt x="56352" y="0"/>
                  </a:cubicBezTo>
                  <a:close/>
                </a:path>
              </a:pathLst>
            </a:custGeom>
            <a:solidFill>
              <a:srgbClr val="CD3F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0" y="-9525"/>
              <a:ext cx="128029" cy="12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NO</a:t>
              </a:r>
              <a:endParaRPr/>
            </a:p>
          </p:txBody>
        </p:sp>
      </p:grpSp>
      <p:grpSp>
        <p:nvGrpSpPr>
          <p:cNvPr id="261" name="Google Shape;261;p17"/>
          <p:cNvGrpSpPr/>
          <p:nvPr/>
        </p:nvGrpSpPr>
        <p:grpSpPr>
          <a:xfrm>
            <a:off x="14588260" y="5451309"/>
            <a:ext cx="2545162" cy="1354690"/>
            <a:chOff x="42422" y="11670"/>
            <a:chExt cx="857726" cy="456534"/>
          </a:xfrm>
        </p:grpSpPr>
        <p:sp>
          <p:nvSpPr>
            <p:cNvPr id="262" name="Google Shape;262;p17"/>
            <p:cNvSpPr/>
            <p:nvPr/>
          </p:nvSpPr>
          <p:spPr>
            <a:xfrm>
              <a:off x="42422" y="11670"/>
              <a:ext cx="857726" cy="456534"/>
            </a:xfrm>
            <a:custGeom>
              <a:rect b="b" l="l" r="r" t="t"/>
              <a:pathLst>
                <a:path extrusionOk="0" h="456534" w="857726">
                  <a:moveTo>
                    <a:pt x="490531" y="19726"/>
                  </a:moveTo>
                  <a:lnTo>
                    <a:pt x="838479" y="196871"/>
                  </a:lnTo>
                  <a:cubicBezTo>
                    <a:pt x="850289" y="202883"/>
                    <a:pt x="857725" y="215015"/>
                    <a:pt x="857725" y="228267"/>
                  </a:cubicBezTo>
                  <a:cubicBezTo>
                    <a:pt x="857725" y="241519"/>
                    <a:pt x="850289" y="253651"/>
                    <a:pt x="838479" y="259663"/>
                  </a:cubicBezTo>
                  <a:lnTo>
                    <a:pt x="490531" y="436808"/>
                  </a:lnTo>
                  <a:cubicBezTo>
                    <a:pt x="451785" y="456534"/>
                    <a:pt x="405940" y="456534"/>
                    <a:pt x="367194" y="436808"/>
                  </a:cubicBezTo>
                  <a:lnTo>
                    <a:pt x="19246" y="259663"/>
                  </a:lnTo>
                  <a:cubicBezTo>
                    <a:pt x="7436" y="253651"/>
                    <a:pt x="0" y="241519"/>
                    <a:pt x="0" y="228267"/>
                  </a:cubicBezTo>
                  <a:cubicBezTo>
                    <a:pt x="0" y="215015"/>
                    <a:pt x="7436" y="202883"/>
                    <a:pt x="19246" y="196871"/>
                  </a:cubicBezTo>
                  <a:lnTo>
                    <a:pt x="367194" y="19726"/>
                  </a:lnTo>
                  <a:cubicBezTo>
                    <a:pt x="405940" y="0"/>
                    <a:pt x="451785" y="0"/>
                    <a:pt x="490531" y="19726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7"/>
            <p:cNvSpPr txBox="1"/>
            <p:nvPr/>
          </p:nvSpPr>
          <p:spPr>
            <a:xfrm>
              <a:off x="162004" y="72953"/>
              <a:ext cx="618561" cy="32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downloads information</a:t>
              </a:r>
              <a:endParaRPr/>
            </a:p>
          </p:txBody>
        </p:sp>
      </p:grpSp>
      <p:cxnSp>
        <p:nvCxnSpPr>
          <p:cNvPr id="264" name="Google Shape;264;p17"/>
          <p:cNvCxnSpPr/>
          <p:nvPr/>
        </p:nvCxnSpPr>
        <p:spPr>
          <a:xfrm>
            <a:off x="9385612" y="6128654"/>
            <a:ext cx="1115339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5" name="Google Shape;265;p17"/>
          <p:cNvCxnSpPr/>
          <p:nvPr/>
        </p:nvCxnSpPr>
        <p:spPr>
          <a:xfrm>
            <a:off x="13093216" y="6128654"/>
            <a:ext cx="1515141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6" name="Google Shape;266;p17"/>
          <p:cNvCxnSpPr/>
          <p:nvPr/>
        </p:nvCxnSpPr>
        <p:spPr>
          <a:xfrm rot="10800000">
            <a:off x="4546550" y="7547925"/>
            <a:ext cx="11323200" cy="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7" name="Google Shape;267;p17"/>
          <p:cNvCxnSpPr/>
          <p:nvPr/>
        </p:nvCxnSpPr>
        <p:spPr>
          <a:xfrm>
            <a:off x="5581450" y="8848100"/>
            <a:ext cx="1106700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8" name="Google Shape;268;p17"/>
          <p:cNvCxnSpPr/>
          <p:nvPr/>
        </p:nvCxnSpPr>
        <p:spPr>
          <a:xfrm>
            <a:off x="9643024" y="8848090"/>
            <a:ext cx="1082534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9" name="Google Shape;269;p17"/>
          <p:cNvCxnSpPr/>
          <p:nvPr/>
        </p:nvCxnSpPr>
        <p:spPr>
          <a:xfrm>
            <a:off x="13670222" y="8848090"/>
            <a:ext cx="938135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70" name="Google Shape;270;p17"/>
          <p:cNvPicPr preferRelativeResize="0"/>
          <p:nvPr/>
        </p:nvPicPr>
        <p:blipFill rotWithShape="1">
          <a:blip r:embed="rId3">
            <a:alphaModFix/>
          </a:blip>
          <a:srcRect b="0" l="0" r="0" t="537"/>
          <a:stretch/>
        </p:blipFill>
        <p:spPr>
          <a:xfrm>
            <a:off x="1342577" y="553550"/>
            <a:ext cx="1115349" cy="135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7"/>
          <p:cNvPicPr preferRelativeResize="0"/>
          <p:nvPr/>
        </p:nvPicPr>
        <p:blipFill rotWithShape="1">
          <a:blip r:embed="rId4">
            <a:alphaModFix/>
          </a:blip>
          <a:srcRect b="12388" l="0" r="0" t="0"/>
          <a:stretch/>
        </p:blipFill>
        <p:spPr>
          <a:xfrm>
            <a:off x="162427" y="5694999"/>
            <a:ext cx="3118025" cy="45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25725" y="606850"/>
            <a:ext cx="3647148" cy="289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72975" y="6114405"/>
            <a:ext cx="2311025" cy="305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4F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8"/>
          <p:cNvPicPr preferRelativeResize="0"/>
          <p:nvPr/>
        </p:nvPicPr>
        <p:blipFill rotWithShape="1">
          <a:blip r:embed="rId3">
            <a:alphaModFix/>
          </a:blip>
          <a:srcRect b="31172" l="21568" r="0" t="0"/>
          <a:stretch/>
        </p:blipFill>
        <p:spPr>
          <a:xfrm>
            <a:off x="3050" y="6289275"/>
            <a:ext cx="4582427" cy="399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8"/>
          <p:cNvSpPr/>
          <p:nvPr/>
        </p:nvSpPr>
        <p:spPr>
          <a:xfrm>
            <a:off x="3050" y="0"/>
            <a:ext cx="18290720" cy="2764214"/>
          </a:xfrm>
          <a:custGeom>
            <a:rect b="b" l="l" r="r" t="t"/>
            <a:pathLst>
              <a:path extrusionOk="0" h="861797" w="4861321">
                <a:moveTo>
                  <a:pt x="0" y="0"/>
                </a:moveTo>
                <a:lnTo>
                  <a:pt x="4861321" y="0"/>
                </a:lnTo>
                <a:lnTo>
                  <a:pt x="4861321" y="861797"/>
                </a:lnTo>
                <a:lnTo>
                  <a:pt x="0" y="861797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</p:sp>
      <p:cxnSp>
        <p:nvCxnSpPr>
          <p:cNvPr id="280" name="Google Shape;280;p18"/>
          <p:cNvCxnSpPr/>
          <p:nvPr/>
        </p:nvCxnSpPr>
        <p:spPr>
          <a:xfrm rot="10800000">
            <a:off x="3540462" y="3765843"/>
            <a:ext cx="857492" cy="3355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81" name="Google Shape;281;p18"/>
          <p:cNvGrpSpPr/>
          <p:nvPr/>
        </p:nvGrpSpPr>
        <p:grpSpPr>
          <a:xfrm>
            <a:off x="13385964" y="3199393"/>
            <a:ext cx="3550435" cy="1167092"/>
            <a:chOff x="37521" y="5429"/>
            <a:chExt cx="1196506" cy="393313"/>
          </a:xfrm>
        </p:grpSpPr>
        <p:sp>
          <p:nvSpPr>
            <p:cNvPr id="282" name="Google Shape;282;p18"/>
            <p:cNvSpPr/>
            <p:nvPr/>
          </p:nvSpPr>
          <p:spPr>
            <a:xfrm>
              <a:off x="37521" y="5429"/>
              <a:ext cx="1196506" cy="393313"/>
            </a:xfrm>
            <a:custGeom>
              <a:rect b="b" l="l" r="r" t="t"/>
              <a:pathLst>
                <a:path extrusionOk="0" h="393313" w="1196506">
                  <a:moveTo>
                    <a:pt x="647139" y="10110"/>
                  </a:moveTo>
                  <a:lnTo>
                    <a:pt x="1185140" y="181117"/>
                  </a:lnTo>
                  <a:cubicBezTo>
                    <a:pt x="1191909" y="183269"/>
                    <a:pt x="1196506" y="189554"/>
                    <a:pt x="1196506" y="196656"/>
                  </a:cubicBezTo>
                  <a:cubicBezTo>
                    <a:pt x="1196506" y="203759"/>
                    <a:pt x="1191909" y="210044"/>
                    <a:pt x="1185140" y="212195"/>
                  </a:cubicBezTo>
                  <a:lnTo>
                    <a:pt x="647139" y="383203"/>
                  </a:lnTo>
                  <a:cubicBezTo>
                    <a:pt x="615332" y="393313"/>
                    <a:pt x="581173" y="393313"/>
                    <a:pt x="549366" y="383203"/>
                  </a:cubicBezTo>
                  <a:lnTo>
                    <a:pt x="11366" y="212195"/>
                  </a:lnTo>
                  <a:cubicBezTo>
                    <a:pt x="4597" y="210044"/>
                    <a:pt x="0" y="203759"/>
                    <a:pt x="0" y="196656"/>
                  </a:cubicBezTo>
                  <a:cubicBezTo>
                    <a:pt x="0" y="189554"/>
                    <a:pt x="4597" y="183269"/>
                    <a:pt x="11366" y="181117"/>
                  </a:cubicBezTo>
                  <a:lnTo>
                    <a:pt x="549366" y="10110"/>
                  </a:lnTo>
                  <a:cubicBezTo>
                    <a:pt x="581173" y="0"/>
                    <a:pt x="615332" y="0"/>
                    <a:pt x="647139" y="1011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8"/>
            <p:cNvSpPr txBox="1"/>
            <p:nvPr/>
          </p:nvSpPr>
          <p:spPr>
            <a:xfrm>
              <a:off x="218547" y="59942"/>
              <a:ext cx="834453" cy="274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Does the customer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open the email?</a:t>
              </a:r>
              <a:endParaRPr/>
            </a:p>
          </p:txBody>
        </p:sp>
      </p:grpSp>
      <p:grpSp>
        <p:nvGrpSpPr>
          <p:cNvPr id="284" name="Google Shape;284;p18"/>
          <p:cNvGrpSpPr/>
          <p:nvPr/>
        </p:nvGrpSpPr>
        <p:grpSpPr>
          <a:xfrm>
            <a:off x="8424428" y="3297749"/>
            <a:ext cx="3709651" cy="906738"/>
            <a:chOff x="0" y="-9525"/>
            <a:chExt cx="977021" cy="238810"/>
          </a:xfrm>
        </p:grpSpPr>
        <p:sp>
          <p:nvSpPr>
            <p:cNvPr id="285" name="Google Shape;285;p18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6" name="Google Shape;286;p18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email reminder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after one week</a:t>
              </a:r>
              <a:endParaRPr/>
            </a:p>
          </p:txBody>
        </p:sp>
      </p:grpSp>
      <p:grpSp>
        <p:nvGrpSpPr>
          <p:cNvPr id="287" name="Google Shape;287;p18"/>
          <p:cNvGrpSpPr/>
          <p:nvPr/>
        </p:nvGrpSpPr>
        <p:grpSpPr>
          <a:xfrm>
            <a:off x="13307338" y="4921703"/>
            <a:ext cx="3707688" cy="857535"/>
            <a:chOff x="0" y="-9525"/>
            <a:chExt cx="951519" cy="220073"/>
          </a:xfrm>
        </p:grpSpPr>
        <p:sp>
          <p:nvSpPr>
            <p:cNvPr id="288" name="Google Shape;288;p18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8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directed to landing page</a:t>
              </a:r>
              <a:endParaRPr/>
            </a:p>
          </p:txBody>
        </p:sp>
      </p:grpSp>
      <p:grpSp>
        <p:nvGrpSpPr>
          <p:cNvPr id="290" name="Google Shape;290;p18"/>
          <p:cNvGrpSpPr/>
          <p:nvPr/>
        </p:nvGrpSpPr>
        <p:grpSpPr>
          <a:xfrm>
            <a:off x="4336030" y="3172686"/>
            <a:ext cx="3461862" cy="1193020"/>
            <a:chOff x="37898" y="5832"/>
            <a:chExt cx="1195752" cy="412078"/>
          </a:xfrm>
        </p:grpSpPr>
        <p:sp>
          <p:nvSpPr>
            <p:cNvPr id="291" name="Google Shape;291;p18"/>
            <p:cNvSpPr/>
            <p:nvPr/>
          </p:nvSpPr>
          <p:spPr>
            <a:xfrm>
              <a:off x="37898" y="5832"/>
              <a:ext cx="1195752" cy="412078"/>
            </a:xfrm>
            <a:custGeom>
              <a:rect b="b" l="l" r="r" t="t"/>
              <a:pathLst>
                <a:path extrusionOk="0" h="412078" w="1195752">
                  <a:moveTo>
                    <a:pt x="647755" y="10790"/>
                  </a:moveTo>
                  <a:lnTo>
                    <a:pt x="1183770" y="189417"/>
                  </a:lnTo>
                  <a:cubicBezTo>
                    <a:pt x="1190926" y="191802"/>
                    <a:pt x="1195752" y="198497"/>
                    <a:pt x="1195752" y="206039"/>
                  </a:cubicBezTo>
                  <a:cubicBezTo>
                    <a:pt x="1195752" y="213581"/>
                    <a:pt x="1190926" y="220277"/>
                    <a:pt x="1183770" y="222662"/>
                  </a:cubicBezTo>
                  <a:lnTo>
                    <a:pt x="647755" y="401288"/>
                  </a:lnTo>
                  <a:cubicBezTo>
                    <a:pt x="615377" y="412078"/>
                    <a:pt x="580374" y="412078"/>
                    <a:pt x="547997" y="401288"/>
                  </a:cubicBezTo>
                  <a:lnTo>
                    <a:pt x="11981" y="222662"/>
                  </a:lnTo>
                  <a:cubicBezTo>
                    <a:pt x="4826" y="220277"/>
                    <a:pt x="0" y="213581"/>
                    <a:pt x="0" y="206039"/>
                  </a:cubicBezTo>
                  <a:cubicBezTo>
                    <a:pt x="0" y="198497"/>
                    <a:pt x="4826" y="191802"/>
                    <a:pt x="11981" y="189417"/>
                  </a:cubicBezTo>
                  <a:lnTo>
                    <a:pt x="547997" y="10790"/>
                  </a:lnTo>
                  <a:cubicBezTo>
                    <a:pt x="580374" y="0"/>
                    <a:pt x="615377" y="0"/>
                    <a:pt x="647755" y="1079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8"/>
            <p:cNvSpPr txBox="1"/>
            <p:nvPr/>
          </p:nvSpPr>
          <p:spPr>
            <a:xfrm>
              <a:off x="218547" y="63306"/>
              <a:ext cx="834453" cy="287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Does customer open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the follow-up email?</a:t>
              </a:r>
              <a:endParaRPr/>
            </a:p>
          </p:txBody>
        </p:sp>
      </p:grpSp>
      <p:grpSp>
        <p:nvGrpSpPr>
          <p:cNvPr id="293" name="Google Shape;293;p18"/>
          <p:cNvGrpSpPr/>
          <p:nvPr/>
        </p:nvGrpSpPr>
        <p:grpSpPr>
          <a:xfrm>
            <a:off x="12958062" y="1176213"/>
            <a:ext cx="4314915" cy="1742016"/>
            <a:chOff x="0" y="-9525"/>
            <a:chExt cx="1136439" cy="458803"/>
          </a:xfrm>
        </p:grpSpPr>
        <p:sp>
          <p:nvSpPr>
            <p:cNvPr id="294" name="Google Shape;294;p18"/>
            <p:cNvSpPr/>
            <p:nvPr/>
          </p:nvSpPr>
          <p:spPr>
            <a:xfrm>
              <a:off x="0" y="0"/>
              <a:ext cx="1136439" cy="449278"/>
            </a:xfrm>
            <a:custGeom>
              <a:rect b="b" l="l" r="r" t="t"/>
              <a:pathLst>
                <a:path extrusionOk="0" h="449278" w="1136439">
                  <a:moveTo>
                    <a:pt x="26913" y="0"/>
                  </a:moveTo>
                  <a:lnTo>
                    <a:pt x="1109525" y="0"/>
                  </a:lnTo>
                  <a:cubicBezTo>
                    <a:pt x="1124389" y="0"/>
                    <a:pt x="1136439" y="12050"/>
                    <a:pt x="1136439" y="26913"/>
                  </a:cubicBezTo>
                  <a:lnTo>
                    <a:pt x="1136439" y="422364"/>
                  </a:lnTo>
                  <a:cubicBezTo>
                    <a:pt x="1136439" y="437228"/>
                    <a:pt x="1124389" y="449278"/>
                    <a:pt x="1109525" y="449278"/>
                  </a:cubicBezTo>
                  <a:lnTo>
                    <a:pt x="26913" y="449278"/>
                  </a:lnTo>
                  <a:cubicBezTo>
                    <a:pt x="12050" y="449278"/>
                    <a:pt x="0" y="437228"/>
                    <a:pt x="0" y="422364"/>
                  </a:cubicBezTo>
                  <a:lnTo>
                    <a:pt x="0" y="26913"/>
                  </a:lnTo>
                  <a:cubicBezTo>
                    <a:pt x="0" y="12050"/>
                    <a:pt x="12050" y="0"/>
                    <a:pt x="26913" y="0"/>
                  </a:cubicBez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8"/>
            <p:cNvSpPr txBox="1"/>
            <p:nvPr/>
          </p:nvSpPr>
          <p:spPr>
            <a:xfrm>
              <a:off x="0" y="-9525"/>
              <a:ext cx="1136439" cy="458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START HERE:</a:t>
              </a:r>
              <a:endParaRPr/>
            </a:p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Offer Sent to Customer via Email</a:t>
              </a:r>
              <a:endParaRPr/>
            </a:p>
          </p:txBody>
        </p:sp>
      </p:grpSp>
      <p:grpSp>
        <p:nvGrpSpPr>
          <p:cNvPr id="296" name="Google Shape;296;p18"/>
          <p:cNvGrpSpPr/>
          <p:nvPr/>
        </p:nvGrpSpPr>
        <p:grpSpPr>
          <a:xfrm>
            <a:off x="2016685" y="3003954"/>
            <a:ext cx="1523778" cy="1523778"/>
            <a:chOff x="0" y="0"/>
            <a:chExt cx="812800" cy="812800"/>
          </a:xfrm>
        </p:grpSpPr>
        <p:sp>
          <p:nvSpPr>
            <p:cNvPr id="297" name="Google Shape;29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another email reminder </a:t>
              </a:r>
              <a:endParaRPr/>
            </a:p>
          </p:txBody>
        </p:sp>
      </p:grpSp>
      <p:cxnSp>
        <p:nvCxnSpPr>
          <p:cNvPr id="299" name="Google Shape;299;p18"/>
          <p:cNvCxnSpPr/>
          <p:nvPr/>
        </p:nvCxnSpPr>
        <p:spPr>
          <a:xfrm>
            <a:off x="15161182" y="2907058"/>
            <a:ext cx="0" cy="313159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0" name="Google Shape;300;p18"/>
          <p:cNvCxnSpPr/>
          <p:nvPr/>
        </p:nvCxnSpPr>
        <p:spPr>
          <a:xfrm>
            <a:off x="15161182" y="4345660"/>
            <a:ext cx="0" cy="613158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301" name="Google Shape;301;p18"/>
          <p:cNvGrpSpPr/>
          <p:nvPr/>
        </p:nvGrpSpPr>
        <p:grpSpPr>
          <a:xfrm>
            <a:off x="4213117" y="4943872"/>
            <a:ext cx="3707688" cy="857535"/>
            <a:chOff x="0" y="-9525"/>
            <a:chExt cx="951519" cy="220073"/>
          </a:xfrm>
        </p:grpSpPr>
        <p:sp>
          <p:nvSpPr>
            <p:cNvPr id="302" name="Google Shape;302;p18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directed to landing page</a:t>
              </a:r>
              <a:endParaRPr/>
            </a:p>
          </p:txBody>
        </p:sp>
      </p:grpSp>
      <p:grpSp>
        <p:nvGrpSpPr>
          <p:cNvPr id="304" name="Google Shape;304;p18"/>
          <p:cNvGrpSpPr/>
          <p:nvPr/>
        </p:nvGrpSpPr>
        <p:grpSpPr>
          <a:xfrm>
            <a:off x="13657978" y="6130132"/>
            <a:ext cx="3006411" cy="1372141"/>
            <a:chOff x="39013" y="8730"/>
            <a:chExt cx="1013168" cy="462415"/>
          </a:xfrm>
        </p:grpSpPr>
        <p:sp>
          <p:nvSpPr>
            <p:cNvPr id="305" name="Google Shape;305;p18"/>
            <p:cNvSpPr/>
            <p:nvPr/>
          </p:nvSpPr>
          <p:spPr>
            <a:xfrm>
              <a:off x="39013" y="8730"/>
              <a:ext cx="1013168" cy="462415"/>
            </a:xfrm>
            <a:custGeom>
              <a:rect b="b" l="l" r="r" t="t"/>
              <a:pathLst>
                <a:path extrusionOk="0" h="462415" w="1013168">
                  <a:moveTo>
                    <a:pt x="561301" y="15333"/>
                  </a:moveTo>
                  <a:lnTo>
                    <a:pt x="997462" y="207144"/>
                  </a:lnTo>
                  <a:cubicBezTo>
                    <a:pt x="1007006" y="211341"/>
                    <a:pt x="1013167" y="220781"/>
                    <a:pt x="1013167" y="231207"/>
                  </a:cubicBezTo>
                  <a:cubicBezTo>
                    <a:pt x="1013167" y="241633"/>
                    <a:pt x="1007006" y="251073"/>
                    <a:pt x="997462" y="255270"/>
                  </a:cubicBezTo>
                  <a:lnTo>
                    <a:pt x="561301" y="447081"/>
                  </a:lnTo>
                  <a:cubicBezTo>
                    <a:pt x="526434" y="462414"/>
                    <a:pt x="486733" y="462414"/>
                    <a:pt x="451866" y="447081"/>
                  </a:cubicBezTo>
                  <a:lnTo>
                    <a:pt x="15705" y="255270"/>
                  </a:lnTo>
                  <a:cubicBezTo>
                    <a:pt x="6161" y="251073"/>
                    <a:pt x="0" y="241633"/>
                    <a:pt x="0" y="231207"/>
                  </a:cubicBezTo>
                  <a:cubicBezTo>
                    <a:pt x="0" y="220781"/>
                    <a:pt x="6161" y="211341"/>
                    <a:pt x="15705" y="207144"/>
                  </a:cubicBezTo>
                  <a:lnTo>
                    <a:pt x="451866" y="15333"/>
                  </a:lnTo>
                  <a:cubicBezTo>
                    <a:pt x="486733" y="0"/>
                    <a:pt x="526434" y="0"/>
                    <a:pt x="561301" y="15333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8"/>
            <p:cNvSpPr txBox="1"/>
            <p:nvPr/>
          </p:nvSpPr>
          <p:spPr>
            <a:xfrm>
              <a:off x="187549" y="72953"/>
              <a:ext cx="716095" cy="32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Does the customer download information?</a:t>
              </a:r>
              <a:endParaRPr/>
            </a:p>
          </p:txBody>
        </p:sp>
      </p:grpSp>
      <p:cxnSp>
        <p:nvCxnSpPr>
          <p:cNvPr id="307" name="Google Shape;307;p18"/>
          <p:cNvCxnSpPr/>
          <p:nvPr/>
        </p:nvCxnSpPr>
        <p:spPr>
          <a:xfrm>
            <a:off x="6066961" y="4343961"/>
            <a:ext cx="0" cy="637026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8" name="Google Shape;308;p18"/>
          <p:cNvCxnSpPr/>
          <p:nvPr/>
        </p:nvCxnSpPr>
        <p:spPr>
          <a:xfrm>
            <a:off x="15161182" y="5779238"/>
            <a:ext cx="0" cy="375036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9" name="Google Shape;309;p18"/>
          <p:cNvCxnSpPr/>
          <p:nvPr/>
        </p:nvCxnSpPr>
        <p:spPr>
          <a:xfrm>
            <a:off x="15161182" y="7478127"/>
            <a:ext cx="0" cy="922483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0" name="Google Shape;310;p18"/>
          <p:cNvCxnSpPr/>
          <p:nvPr/>
        </p:nvCxnSpPr>
        <p:spPr>
          <a:xfrm rot="10800000">
            <a:off x="12134056" y="3769198"/>
            <a:ext cx="1314746" cy="13741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1" name="Google Shape;311;p18"/>
          <p:cNvCxnSpPr/>
          <p:nvPr/>
        </p:nvCxnSpPr>
        <p:spPr>
          <a:xfrm rot="10800000">
            <a:off x="7735967" y="3769198"/>
            <a:ext cx="688461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2" name="Google Shape;312;p18"/>
          <p:cNvCxnSpPr/>
          <p:nvPr/>
        </p:nvCxnSpPr>
        <p:spPr>
          <a:xfrm flipH="1">
            <a:off x="7920805" y="5369028"/>
            <a:ext cx="5386534" cy="22169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med" w="med" type="triangle"/>
            <a:tailEnd len="sm" w="sm" type="none"/>
          </a:ln>
        </p:spPr>
      </p:cxnSp>
      <p:grpSp>
        <p:nvGrpSpPr>
          <p:cNvPr id="313" name="Google Shape;313;p18"/>
          <p:cNvGrpSpPr/>
          <p:nvPr/>
        </p:nvGrpSpPr>
        <p:grpSpPr>
          <a:xfrm>
            <a:off x="8465475" y="6344752"/>
            <a:ext cx="3709628" cy="906733"/>
            <a:chOff x="0" y="-9525"/>
            <a:chExt cx="977021" cy="238810"/>
          </a:xfrm>
        </p:grpSpPr>
        <p:sp>
          <p:nvSpPr>
            <p:cNvPr id="314" name="Google Shape;314;p18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5" name="Google Shape;315;p18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added to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email marketing list</a:t>
              </a:r>
              <a:endParaRPr/>
            </a:p>
          </p:txBody>
        </p:sp>
      </p:grpSp>
      <p:grpSp>
        <p:nvGrpSpPr>
          <p:cNvPr id="316" name="Google Shape;316;p18"/>
          <p:cNvGrpSpPr/>
          <p:nvPr/>
        </p:nvGrpSpPr>
        <p:grpSpPr>
          <a:xfrm>
            <a:off x="4330445" y="6344752"/>
            <a:ext cx="3709628" cy="906733"/>
            <a:chOff x="0" y="-9525"/>
            <a:chExt cx="977021" cy="238810"/>
          </a:xfrm>
        </p:grpSpPr>
        <p:sp>
          <p:nvSpPr>
            <p:cNvPr id="317" name="Google Shape;317;p18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8" name="Google Shape;318;p18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Send marketing email after 2 days</a:t>
              </a:r>
              <a:endParaRPr/>
            </a:p>
          </p:txBody>
        </p:sp>
      </p:grpSp>
      <p:cxnSp>
        <p:nvCxnSpPr>
          <p:cNvPr id="319" name="Google Shape;319;p18"/>
          <p:cNvCxnSpPr/>
          <p:nvPr/>
        </p:nvCxnSpPr>
        <p:spPr>
          <a:xfrm rot="10800000">
            <a:off x="12175103" y="6816201"/>
            <a:ext cx="1522525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20" name="Google Shape;320;p18"/>
          <p:cNvSpPr/>
          <p:nvPr/>
        </p:nvSpPr>
        <p:spPr>
          <a:xfrm>
            <a:off x="12549514" y="3628111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5" y="0"/>
                </a:lnTo>
                <a:lnTo>
                  <a:pt x="309655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1" name="Google Shape;321;p18"/>
          <p:cNvGrpSpPr/>
          <p:nvPr/>
        </p:nvGrpSpPr>
        <p:grpSpPr>
          <a:xfrm>
            <a:off x="13307338" y="8363495"/>
            <a:ext cx="3707688" cy="857535"/>
            <a:chOff x="0" y="-9525"/>
            <a:chExt cx="951519" cy="220073"/>
          </a:xfrm>
        </p:grpSpPr>
        <p:sp>
          <p:nvSpPr>
            <p:cNvPr id="322" name="Google Shape;322;p18"/>
            <p:cNvSpPr/>
            <p:nvPr/>
          </p:nvSpPr>
          <p:spPr>
            <a:xfrm>
              <a:off x="0" y="0"/>
              <a:ext cx="951519" cy="210548"/>
            </a:xfrm>
            <a:custGeom>
              <a:rect b="b" l="l" r="r" t="t"/>
              <a:pathLst>
                <a:path extrusionOk="0" h="210548" w="951519">
                  <a:moveTo>
                    <a:pt x="104404" y="0"/>
                  </a:moveTo>
                  <a:lnTo>
                    <a:pt x="847115" y="0"/>
                  </a:lnTo>
                  <a:cubicBezTo>
                    <a:pt x="874805" y="0"/>
                    <a:pt x="901360" y="11000"/>
                    <a:pt x="920940" y="30579"/>
                  </a:cubicBezTo>
                  <a:cubicBezTo>
                    <a:pt x="940519" y="50159"/>
                    <a:pt x="951519" y="76714"/>
                    <a:pt x="951519" y="104404"/>
                  </a:cubicBezTo>
                  <a:lnTo>
                    <a:pt x="951519" y="106144"/>
                  </a:lnTo>
                  <a:cubicBezTo>
                    <a:pt x="951519" y="133834"/>
                    <a:pt x="940519" y="160389"/>
                    <a:pt x="920940" y="179969"/>
                  </a:cubicBezTo>
                  <a:cubicBezTo>
                    <a:pt x="901360" y="199548"/>
                    <a:pt x="874805" y="210548"/>
                    <a:pt x="847115" y="210548"/>
                  </a:cubicBezTo>
                  <a:lnTo>
                    <a:pt x="104404" y="210548"/>
                  </a:lnTo>
                  <a:cubicBezTo>
                    <a:pt x="76714" y="210548"/>
                    <a:pt x="50159" y="199548"/>
                    <a:pt x="30579" y="179969"/>
                  </a:cubicBezTo>
                  <a:cubicBezTo>
                    <a:pt x="11000" y="160389"/>
                    <a:pt x="0" y="133834"/>
                    <a:pt x="0" y="106144"/>
                  </a:cubicBezTo>
                  <a:lnTo>
                    <a:pt x="0" y="104404"/>
                  </a:lnTo>
                  <a:cubicBezTo>
                    <a:pt x="0" y="76714"/>
                    <a:pt x="11000" y="50159"/>
                    <a:pt x="30579" y="30579"/>
                  </a:cubicBezTo>
                  <a:cubicBezTo>
                    <a:pt x="50159" y="11000"/>
                    <a:pt x="76714" y="0"/>
                    <a:pt x="104404" y="0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8"/>
            <p:cNvSpPr txBox="1"/>
            <p:nvPr/>
          </p:nvSpPr>
          <p:spPr>
            <a:xfrm>
              <a:off x="0" y="-9525"/>
              <a:ext cx="951519" cy="220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Customer landed to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FFF"/>
                  </a:solidFill>
                  <a:latin typeface="Amiko"/>
                  <a:ea typeface="Amiko"/>
                  <a:cs typeface="Amiko"/>
                  <a:sym typeface="Amiko"/>
                </a:rPr>
                <a:t>thank you page</a:t>
              </a:r>
              <a:endParaRPr/>
            </a:p>
          </p:txBody>
        </p:sp>
      </p:grpSp>
      <p:sp>
        <p:nvSpPr>
          <p:cNvPr id="324" name="Google Shape;324;p18"/>
          <p:cNvSpPr/>
          <p:nvPr/>
        </p:nvSpPr>
        <p:spPr>
          <a:xfrm>
            <a:off x="3861504" y="3628111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6" y="0"/>
                </a:lnTo>
                <a:lnTo>
                  <a:pt x="309656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5" name="Google Shape;325;p18"/>
          <p:cNvGrpSpPr/>
          <p:nvPr/>
        </p:nvGrpSpPr>
        <p:grpSpPr>
          <a:xfrm>
            <a:off x="1383180" y="6138856"/>
            <a:ext cx="2545162" cy="1354690"/>
            <a:chOff x="42422" y="11670"/>
            <a:chExt cx="857726" cy="456534"/>
          </a:xfrm>
        </p:grpSpPr>
        <p:sp>
          <p:nvSpPr>
            <p:cNvPr id="326" name="Google Shape;326;p18"/>
            <p:cNvSpPr/>
            <p:nvPr/>
          </p:nvSpPr>
          <p:spPr>
            <a:xfrm>
              <a:off x="42422" y="11670"/>
              <a:ext cx="857726" cy="456534"/>
            </a:xfrm>
            <a:custGeom>
              <a:rect b="b" l="l" r="r" t="t"/>
              <a:pathLst>
                <a:path extrusionOk="0" h="456534" w="857726">
                  <a:moveTo>
                    <a:pt x="490531" y="19726"/>
                  </a:moveTo>
                  <a:lnTo>
                    <a:pt x="838479" y="196871"/>
                  </a:lnTo>
                  <a:cubicBezTo>
                    <a:pt x="850289" y="202883"/>
                    <a:pt x="857725" y="215015"/>
                    <a:pt x="857725" y="228267"/>
                  </a:cubicBezTo>
                  <a:cubicBezTo>
                    <a:pt x="857725" y="241519"/>
                    <a:pt x="850289" y="253651"/>
                    <a:pt x="838479" y="259663"/>
                  </a:cubicBezTo>
                  <a:lnTo>
                    <a:pt x="490531" y="436808"/>
                  </a:lnTo>
                  <a:cubicBezTo>
                    <a:pt x="451785" y="456534"/>
                    <a:pt x="405940" y="456534"/>
                    <a:pt x="367194" y="436808"/>
                  </a:cubicBezTo>
                  <a:lnTo>
                    <a:pt x="19246" y="259663"/>
                  </a:lnTo>
                  <a:cubicBezTo>
                    <a:pt x="7436" y="253651"/>
                    <a:pt x="0" y="241519"/>
                    <a:pt x="0" y="228267"/>
                  </a:cubicBezTo>
                  <a:cubicBezTo>
                    <a:pt x="0" y="215015"/>
                    <a:pt x="7436" y="202883"/>
                    <a:pt x="19246" y="196871"/>
                  </a:cubicBezTo>
                  <a:lnTo>
                    <a:pt x="367194" y="19726"/>
                  </a:lnTo>
                  <a:cubicBezTo>
                    <a:pt x="405940" y="0"/>
                    <a:pt x="451785" y="0"/>
                    <a:pt x="490531" y="19726"/>
                  </a:cubicBezTo>
                  <a:close/>
                </a:path>
              </a:pathLst>
            </a:custGeom>
            <a:solidFill>
              <a:srgbClr val="71B27B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 txBox="1"/>
            <p:nvPr/>
          </p:nvSpPr>
          <p:spPr>
            <a:xfrm>
              <a:off x="162004" y="72953"/>
              <a:ext cx="618561" cy="32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downloads information</a:t>
              </a:r>
              <a:endParaRPr/>
            </a:p>
          </p:txBody>
        </p:sp>
      </p:grpSp>
      <p:grpSp>
        <p:nvGrpSpPr>
          <p:cNvPr id="328" name="Google Shape;328;p18"/>
          <p:cNvGrpSpPr/>
          <p:nvPr/>
        </p:nvGrpSpPr>
        <p:grpSpPr>
          <a:xfrm>
            <a:off x="8521794" y="8339371"/>
            <a:ext cx="3709628" cy="906733"/>
            <a:chOff x="0" y="-9525"/>
            <a:chExt cx="977021" cy="238810"/>
          </a:xfrm>
        </p:grpSpPr>
        <p:sp>
          <p:nvSpPr>
            <p:cNvPr id="329" name="Google Shape;329;p18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0" name="Google Shape;330;p18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acquired and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removed from list</a:t>
              </a:r>
              <a:endParaRPr/>
            </a:p>
          </p:txBody>
        </p:sp>
      </p:grpSp>
      <p:grpSp>
        <p:nvGrpSpPr>
          <p:cNvPr id="331" name="Google Shape;331;p18"/>
          <p:cNvGrpSpPr/>
          <p:nvPr/>
        </p:nvGrpSpPr>
        <p:grpSpPr>
          <a:xfrm>
            <a:off x="4330445" y="8339371"/>
            <a:ext cx="3709628" cy="906733"/>
            <a:chOff x="0" y="-9525"/>
            <a:chExt cx="977021" cy="238810"/>
          </a:xfrm>
        </p:grpSpPr>
        <p:sp>
          <p:nvSpPr>
            <p:cNvPr id="332" name="Google Shape;332;p18"/>
            <p:cNvSpPr/>
            <p:nvPr/>
          </p:nvSpPr>
          <p:spPr>
            <a:xfrm>
              <a:off x="0" y="0"/>
              <a:ext cx="977021" cy="229285"/>
            </a:xfrm>
            <a:custGeom>
              <a:rect b="b" l="l" r="r" t="t"/>
              <a:pathLst>
                <a:path extrusionOk="0" h="229285" w="977021">
                  <a:moveTo>
                    <a:pt x="0" y="0"/>
                  </a:moveTo>
                  <a:lnTo>
                    <a:pt x="977021" y="0"/>
                  </a:lnTo>
                  <a:lnTo>
                    <a:pt x="977021" y="229285"/>
                  </a:lnTo>
                  <a:lnTo>
                    <a:pt x="0" y="229285"/>
                  </a:lnTo>
                  <a:close/>
                </a:path>
              </a:pathLst>
            </a:custGeom>
            <a:solidFill>
              <a:srgbClr val="A8A8A8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3" name="Google Shape;333;p18"/>
            <p:cNvSpPr txBox="1"/>
            <p:nvPr/>
          </p:nvSpPr>
          <p:spPr>
            <a:xfrm>
              <a:off x="0" y="-9525"/>
              <a:ext cx="977021" cy="2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Customer subscribes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or downloads product</a:t>
              </a:r>
              <a:endParaRPr/>
            </a:p>
          </p:txBody>
        </p:sp>
      </p:grpSp>
      <p:grpSp>
        <p:nvGrpSpPr>
          <p:cNvPr id="334" name="Google Shape;334;p18"/>
          <p:cNvGrpSpPr/>
          <p:nvPr/>
        </p:nvGrpSpPr>
        <p:grpSpPr>
          <a:xfrm>
            <a:off x="1028700" y="8267560"/>
            <a:ext cx="2430446" cy="1065665"/>
            <a:chOff x="0" y="-9525"/>
            <a:chExt cx="1110044" cy="486715"/>
          </a:xfrm>
        </p:grpSpPr>
        <p:sp>
          <p:nvSpPr>
            <p:cNvPr id="335" name="Google Shape;335;p18"/>
            <p:cNvSpPr/>
            <p:nvPr/>
          </p:nvSpPr>
          <p:spPr>
            <a:xfrm>
              <a:off x="0" y="0"/>
              <a:ext cx="1110044" cy="477190"/>
            </a:xfrm>
            <a:custGeom>
              <a:rect b="b" l="l" r="r" t="t"/>
              <a:pathLst>
                <a:path extrusionOk="0" h="477190" w="1110044">
                  <a:moveTo>
                    <a:pt x="47781" y="0"/>
                  </a:moveTo>
                  <a:lnTo>
                    <a:pt x="1062263" y="0"/>
                  </a:lnTo>
                  <a:cubicBezTo>
                    <a:pt x="1074935" y="0"/>
                    <a:pt x="1087089" y="5034"/>
                    <a:pt x="1096049" y="13995"/>
                  </a:cubicBezTo>
                  <a:cubicBezTo>
                    <a:pt x="1105010" y="22955"/>
                    <a:pt x="1110044" y="35109"/>
                    <a:pt x="1110044" y="47781"/>
                  </a:cubicBezTo>
                  <a:lnTo>
                    <a:pt x="1110044" y="429409"/>
                  </a:lnTo>
                  <a:cubicBezTo>
                    <a:pt x="1110044" y="442082"/>
                    <a:pt x="1105010" y="454235"/>
                    <a:pt x="1096049" y="463196"/>
                  </a:cubicBezTo>
                  <a:cubicBezTo>
                    <a:pt x="1087089" y="472156"/>
                    <a:pt x="1074935" y="477190"/>
                    <a:pt x="1062263" y="477190"/>
                  </a:cubicBezTo>
                  <a:lnTo>
                    <a:pt x="47781" y="477190"/>
                  </a:lnTo>
                  <a:cubicBezTo>
                    <a:pt x="35109" y="477190"/>
                    <a:pt x="22955" y="472156"/>
                    <a:pt x="13995" y="463196"/>
                  </a:cubicBezTo>
                  <a:cubicBezTo>
                    <a:pt x="5034" y="454235"/>
                    <a:pt x="0" y="442082"/>
                    <a:pt x="0" y="429409"/>
                  </a:cubicBezTo>
                  <a:lnTo>
                    <a:pt x="0" y="47781"/>
                  </a:lnTo>
                  <a:cubicBezTo>
                    <a:pt x="0" y="35109"/>
                    <a:pt x="5034" y="22955"/>
                    <a:pt x="13995" y="13995"/>
                  </a:cubicBezTo>
                  <a:cubicBezTo>
                    <a:pt x="22955" y="5034"/>
                    <a:pt x="35109" y="0"/>
                    <a:pt x="47781" y="0"/>
                  </a:cubicBez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8"/>
            <p:cNvSpPr txBox="1"/>
            <p:nvPr/>
          </p:nvSpPr>
          <p:spPr>
            <a:xfrm>
              <a:off x="0" y="-9525"/>
              <a:ext cx="1110044" cy="48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242424"/>
                  </a:solidFill>
                  <a:latin typeface="Amiko"/>
                  <a:ea typeface="Amiko"/>
                  <a:cs typeface="Amiko"/>
                  <a:sym typeface="Amiko"/>
                </a:rPr>
                <a:t>Email newsletter 1 week after download</a:t>
              </a:r>
              <a:endParaRPr/>
            </a:p>
          </p:txBody>
        </p:sp>
      </p:grpSp>
      <p:cxnSp>
        <p:nvCxnSpPr>
          <p:cNvPr id="337" name="Google Shape;337;p18"/>
          <p:cNvCxnSpPr/>
          <p:nvPr/>
        </p:nvCxnSpPr>
        <p:spPr>
          <a:xfrm rot="10800000">
            <a:off x="12231422" y="8810820"/>
            <a:ext cx="1075916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8" name="Google Shape;338;p18"/>
          <p:cNvCxnSpPr/>
          <p:nvPr/>
        </p:nvCxnSpPr>
        <p:spPr>
          <a:xfrm rot="10800000">
            <a:off x="8040073" y="6816201"/>
            <a:ext cx="425402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9" name="Google Shape;339;p18"/>
          <p:cNvCxnSpPr/>
          <p:nvPr/>
        </p:nvCxnSpPr>
        <p:spPr>
          <a:xfrm rot="10800000">
            <a:off x="8040073" y="8810820"/>
            <a:ext cx="481722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0" name="Google Shape;340;p18"/>
          <p:cNvCxnSpPr/>
          <p:nvPr/>
        </p:nvCxnSpPr>
        <p:spPr>
          <a:xfrm rot="10800000">
            <a:off x="3927245" y="6816201"/>
            <a:ext cx="403200" cy="0"/>
          </a:xfrm>
          <a:prstGeom prst="straightConnector1">
            <a:avLst/>
          </a:prstGeom>
          <a:noFill/>
          <a:ln cap="flat" cmpd="sng" w="28575">
            <a:solidFill>
              <a:srgbClr val="CD3F6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1" name="Google Shape;341;p18"/>
          <p:cNvCxnSpPr/>
          <p:nvPr/>
        </p:nvCxnSpPr>
        <p:spPr>
          <a:xfrm>
            <a:off x="2653675" y="7489575"/>
            <a:ext cx="0" cy="40980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p18"/>
          <p:cNvCxnSpPr/>
          <p:nvPr/>
        </p:nvCxnSpPr>
        <p:spPr>
          <a:xfrm rot="10800000">
            <a:off x="2653676" y="7899381"/>
            <a:ext cx="12352678" cy="0"/>
          </a:xfrm>
          <a:prstGeom prst="straightConnector1">
            <a:avLst/>
          </a:prstGeom>
          <a:noFill/>
          <a:ln cap="flat" cmpd="sng" w="28575">
            <a:solidFill>
              <a:srgbClr val="71B2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p18"/>
          <p:cNvCxnSpPr/>
          <p:nvPr/>
        </p:nvCxnSpPr>
        <p:spPr>
          <a:xfrm rot="10800000">
            <a:off x="3459146" y="8810820"/>
            <a:ext cx="871299" cy="0"/>
          </a:xfrm>
          <a:prstGeom prst="straightConnector1">
            <a:avLst/>
          </a:prstGeom>
          <a:noFill/>
          <a:ln cap="flat" cmpd="sng" w="28575">
            <a:solidFill>
              <a:srgbClr val="24242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4" name="Google Shape;344;p18"/>
          <p:cNvSpPr txBox="1"/>
          <p:nvPr/>
        </p:nvSpPr>
        <p:spPr>
          <a:xfrm>
            <a:off x="2269317" y="759864"/>
            <a:ext cx="863788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DCAB"/>
                </a:solidFill>
                <a:latin typeface="ABeeZee"/>
                <a:ea typeface="ABeeZee"/>
                <a:cs typeface="ABeeZee"/>
                <a:sym typeface="ABeeZee"/>
              </a:rPr>
              <a:t>Email Marketing</a:t>
            </a:r>
            <a:endParaRPr/>
          </a:p>
        </p:txBody>
      </p:sp>
      <p:sp>
        <p:nvSpPr>
          <p:cNvPr id="345" name="Google Shape;345;p18"/>
          <p:cNvSpPr txBox="1"/>
          <p:nvPr/>
        </p:nvSpPr>
        <p:spPr>
          <a:xfrm>
            <a:off x="2925523" y="1932882"/>
            <a:ext cx="732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FDCAB"/>
                </a:solidFill>
                <a:latin typeface="Amiko SemiBold"/>
                <a:ea typeface="Amiko SemiBold"/>
                <a:cs typeface="Amiko SemiBold"/>
                <a:sym typeface="Amiko SemiBold"/>
              </a:rPr>
              <a:t>Workflow Infographic</a:t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12803234" y="6651279"/>
            <a:ext cx="309655" cy="309655"/>
          </a:xfrm>
          <a:custGeom>
            <a:rect b="b" l="l" r="r" t="t"/>
            <a:pathLst>
              <a:path extrusionOk="0" h="309655" w="309655">
                <a:moveTo>
                  <a:pt x="0" y="0"/>
                </a:moveTo>
                <a:lnTo>
                  <a:pt x="309655" y="0"/>
                </a:lnTo>
                <a:lnTo>
                  <a:pt x="309655" y="309655"/>
                </a:lnTo>
                <a:lnTo>
                  <a:pt x="0" y="30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7" name="Google Shape;34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2100" y="4426575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06350" y="4407575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9600" y="7744550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06350" y="7744550"/>
            <a:ext cx="309676" cy="3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300" y="2931226"/>
            <a:ext cx="1909501" cy="321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8"/>
          <p:cNvPicPr preferRelativeResize="0"/>
          <p:nvPr/>
        </p:nvPicPr>
        <p:blipFill rotWithShape="1">
          <a:blip r:embed="rId7">
            <a:alphaModFix/>
          </a:blip>
          <a:srcRect b="3506" l="0" r="7842" t="24337"/>
          <a:stretch/>
        </p:blipFill>
        <p:spPr>
          <a:xfrm>
            <a:off x="11040825" y="705401"/>
            <a:ext cx="3045048" cy="24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8"/>
          <p:cNvPicPr preferRelativeResize="0"/>
          <p:nvPr/>
        </p:nvPicPr>
        <p:blipFill rotWithShape="1">
          <a:blip r:embed="rId8">
            <a:alphaModFix/>
          </a:blip>
          <a:srcRect b="0" l="0" r="0" t="3670"/>
          <a:stretch/>
        </p:blipFill>
        <p:spPr>
          <a:xfrm>
            <a:off x="8987550" y="4261100"/>
            <a:ext cx="2950077" cy="19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09099" y="751138"/>
            <a:ext cx="1277267" cy="92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D09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9"/>
          <p:cNvGrpSpPr/>
          <p:nvPr/>
        </p:nvGrpSpPr>
        <p:grpSpPr>
          <a:xfrm>
            <a:off x="1028700" y="2716373"/>
            <a:ext cx="5956708" cy="6809225"/>
            <a:chOff x="0" y="-9525"/>
            <a:chExt cx="1568845" cy="1793376"/>
          </a:xfrm>
        </p:grpSpPr>
        <p:sp>
          <p:nvSpPr>
            <p:cNvPr id="360" name="Google Shape;360;p19"/>
            <p:cNvSpPr/>
            <p:nvPr/>
          </p:nvSpPr>
          <p:spPr>
            <a:xfrm>
              <a:off x="0" y="0"/>
              <a:ext cx="1568845" cy="1783851"/>
            </a:xfrm>
            <a:custGeom>
              <a:rect b="b" l="l" r="r" t="t"/>
              <a:pathLst>
                <a:path extrusionOk="0" h="1783851" w="1568845">
                  <a:moveTo>
                    <a:pt x="0" y="0"/>
                  </a:moveTo>
                  <a:lnTo>
                    <a:pt x="1568845" y="0"/>
                  </a:lnTo>
                  <a:lnTo>
                    <a:pt x="1568845" y="1783851"/>
                  </a:lnTo>
                  <a:lnTo>
                    <a:pt x="0" y="1783851"/>
                  </a:ln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1" name="Google Shape;361;p19"/>
            <p:cNvSpPr txBox="1"/>
            <p:nvPr/>
          </p:nvSpPr>
          <p:spPr>
            <a:xfrm>
              <a:off x="0" y="-9525"/>
              <a:ext cx="1568845" cy="17933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7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19"/>
          <p:cNvSpPr/>
          <p:nvPr/>
        </p:nvSpPr>
        <p:spPr>
          <a:xfrm>
            <a:off x="2337527" y="8550657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3210394" y="8550657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85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4955261" y="7848021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1B2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4083261" y="8550657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D3F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4955261" y="8550657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CD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9"/>
          <p:cNvSpPr txBox="1"/>
          <p:nvPr/>
        </p:nvSpPr>
        <p:spPr>
          <a:xfrm>
            <a:off x="4269417" y="950150"/>
            <a:ext cx="9749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RESOURCES</a:t>
            </a:r>
            <a:endParaRPr/>
          </a:p>
        </p:txBody>
      </p:sp>
      <p:sp>
        <p:nvSpPr>
          <p:cNvPr id="368" name="Google Shape;368;p19"/>
          <p:cNvSpPr txBox="1"/>
          <p:nvPr/>
        </p:nvSpPr>
        <p:spPr>
          <a:xfrm>
            <a:off x="1424702" y="3591199"/>
            <a:ext cx="5020108" cy="547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uses the following free fonts:</a:t>
            </a:r>
            <a:endParaRPr/>
          </a:p>
        </p:txBody>
      </p:sp>
      <p:sp>
        <p:nvSpPr>
          <p:cNvPr id="369" name="Google Shape;369;p19"/>
          <p:cNvSpPr txBox="1"/>
          <p:nvPr/>
        </p:nvSpPr>
        <p:spPr>
          <a:xfrm>
            <a:off x="3220179" y="2047221"/>
            <a:ext cx="11847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Use these design resources in your Canva Presentation.</a:t>
            </a:r>
            <a:endParaRPr/>
          </a:p>
        </p:txBody>
      </p:sp>
      <p:sp>
        <p:nvSpPr>
          <p:cNvPr id="370" name="Google Shape;370;p19"/>
          <p:cNvSpPr txBox="1"/>
          <p:nvPr/>
        </p:nvSpPr>
        <p:spPr>
          <a:xfrm>
            <a:off x="3223876" y="4379758"/>
            <a:ext cx="1421760" cy="21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TITLES:</a:t>
            </a:r>
            <a:endParaRPr/>
          </a:p>
        </p:txBody>
      </p:sp>
      <p:sp>
        <p:nvSpPr>
          <p:cNvPr id="371" name="Google Shape;371;p19"/>
          <p:cNvSpPr txBox="1"/>
          <p:nvPr/>
        </p:nvSpPr>
        <p:spPr>
          <a:xfrm>
            <a:off x="2306188" y="4610283"/>
            <a:ext cx="3257137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242424"/>
                </a:solidFill>
                <a:latin typeface="ABeeZee"/>
                <a:ea typeface="ABeeZee"/>
                <a:cs typeface="ABeeZee"/>
                <a:sym typeface="ABeeZee"/>
              </a:rPr>
              <a:t>Abeezee</a:t>
            </a:r>
            <a:endParaRPr/>
          </a:p>
        </p:txBody>
      </p:sp>
      <p:sp>
        <p:nvSpPr>
          <p:cNvPr id="372" name="Google Shape;372;p19"/>
          <p:cNvSpPr txBox="1"/>
          <p:nvPr/>
        </p:nvSpPr>
        <p:spPr>
          <a:xfrm>
            <a:off x="3223876" y="5113383"/>
            <a:ext cx="14217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HEADERS:</a:t>
            </a:r>
            <a:endParaRPr/>
          </a:p>
        </p:txBody>
      </p:sp>
      <p:sp>
        <p:nvSpPr>
          <p:cNvPr id="373" name="Google Shape;373;p19"/>
          <p:cNvSpPr txBox="1"/>
          <p:nvPr/>
        </p:nvSpPr>
        <p:spPr>
          <a:xfrm>
            <a:off x="2631640" y="5443202"/>
            <a:ext cx="260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AMIKO</a:t>
            </a:r>
            <a:endParaRPr/>
          </a:p>
        </p:txBody>
      </p:sp>
      <p:sp>
        <p:nvSpPr>
          <p:cNvPr id="374" name="Google Shape;374;p19"/>
          <p:cNvSpPr txBox="1"/>
          <p:nvPr/>
        </p:nvSpPr>
        <p:spPr>
          <a:xfrm>
            <a:off x="2854195" y="5931821"/>
            <a:ext cx="21612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BODY COPY:</a:t>
            </a:r>
            <a:endParaRPr/>
          </a:p>
        </p:txBody>
      </p:sp>
      <p:sp>
        <p:nvSpPr>
          <p:cNvPr id="375" name="Google Shape;375;p19"/>
          <p:cNvSpPr txBox="1"/>
          <p:nvPr/>
        </p:nvSpPr>
        <p:spPr>
          <a:xfrm>
            <a:off x="2631640" y="6220332"/>
            <a:ext cx="260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AMIKO</a:t>
            </a:r>
            <a:endParaRPr/>
          </a:p>
        </p:txBody>
      </p:sp>
      <p:sp>
        <p:nvSpPr>
          <p:cNvPr id="376" name="Google Shape;376;p19"/>
          <p:cNvSpPr txBox="1"/>
          <p:nvPr/>
        </p:nvSpPr>
        <p:spPr>
          <a:xfrm>
            <a:off x="2795632" y="2970804"/>
            <a:ext cx="2278248" cy="620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Fonts</a:t>
            </a:r>
            <a:endParaRPr/>
          </a:p>
        </p:txBody>
      </p:sp>
      <p:sp>
        <p:nvSpPr>
          <p:cNvPr id="377" name="Google Shape;377;p19"/>
          <p:cNvSpPr txBox="1"/>
          <p:nvPr/>
        </p:nvSpPr>
        <p:spPr>
          <a:xfrm>
            <a:off x="2958358" y="7227626"/>
            <a:ext cx="1952797" cy="620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Colors</a:t>
            </a:r>
            <a:endParaRPr/>
          </a:p>
        </p:txBody>
      </p:sp>
      <p:grpSp>
        <p:nvGrpSpPr>
          <p:cNvPr id="378" name="Google Shape;378;p19"/>
          <p:cNvGrpSpPr/>
          <p:nvPr/>
        </p:nvGrpSpPr>
        <p:grpSpPr>
          <a:xfrm>
            <a:off x="7318783" y="2716373"/>
            <a:ext cx="9940517" cy="6809225"/>
            <a:chOff x="0" y="-9525"/>
            <a:chExt cx="2618079" cy="1793376"/>
          </a:xfrm>
        </p:grpSpPr>
        <p:sp>
          <p:nvSpPr>
            <p:cNvPr id="379" name="Google Shape;379;p19"/>
            <p:cNvSpPr/>
            <p:nvPr/>
          </p:nvSpPr>
          <p:spPr>
            <a:xfrm>
              <a:off x="0" y="0"/>
              <a:ext cx="2618079" cy="1783851"/>
            </a:xfrm>
            <a:custGeom>
              <a:rect b="b" l="l" r="r" t="t"/>
              <a:pathLst>
                <a:path extrusionOk="0" h="1783851" w="2618079">
                  <a:moveTo>
                    <a:pt x="0" y="0"/>
                  </a:moveTo>
                  <a:lnTo>
                    <a:pt x="2618079" y="0"/>
                  </a:lnTo>
                  <a:lnTo>
                    <a:pt x="2618079" y="1783851"/>
                  </a:lnTo>
                  <a:lnTo>
                    <a:pt x="0" y="1783851"/>
                  </a:ln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0" name="Google Shape;380;p19"/>
            <p:cNvSpPr txBox="1"/>
            <p:nvPr/>
          </p:nvSpPr>
          <p:spPr>
            <a:xfrm>
              <a:off x="0" y="-9525"/>
              <a:ext cx="2618079" cy="17933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7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9"/>
          <p:cNvSpPr txBox="1"/>
          <p:nvPr/>
        </p:nvSpPr>
        <p:spPr>
          <a:xfrm>
            <a:off x="10071477" y="2970804"/>
            <a:ext cx="4435129" cy="620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Design Elements</a:t>
            </a: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3210394" y="7848021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EC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2337527" y="7848021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1424702" y="6663687"/>
            <a:ext cx="5020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You can find these fonts online too.</a:t>
            </a: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4083261" y="7848021"/>
            <a:ext cx="576725" cy="5767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AC3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15916213" y="7840479"/>
            <a:ext cx="809300" cy="809300"/>
          </a:xfrm>
          <a:custGeom>
            <a:rect b="b" l="l" r="r" t="t"/>
            <a:pathLst>
              <a:path extrusionOk="0" h="809300" w="809300">
                <a:moveTo>
                  <a:pt x="0" y="0"/>
                </a:moveTo>
                <a:lnTo>
                  <a:pt x="809300" y="0"/>
                </a:lnTo>
                <a:lnTo>
                  <a:pt x="809300" y="809300"/>
                </a:lnTo>
                <a:lnTo>
                  <a:pt x="0" y="809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7" name="Google Shape;3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62225" y="4235275"/>
            <a:ext cx="2723123" cy="18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 rotWithShape="1">
          <a:blip r:embed="rId5">
            <a:alphaModFix/>
          </a:blip>
          <a:srcRect b="0" l="0" r="0" t="-1204"/>
          <a:stretch/>
        </p:blipFill>
        <p:spPr>
          <a:xfrm>
            <a:off x="7803250" y="3555450"/>
            <a:ext cx="1791599" cy="30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148500" y="4636398"/>
            <a:ext cx="1602898" cy="11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31036" y="6852900"/>
            <a:ext cx="779676" cy="7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18900" y="3622301"/>
            <a:ext cx="2017399" cy="285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9">
            <a:alphaModFix/>
          </a:blip>
          <a:srcRect b="17056" l="14416" r="11766" t="18017"/>
          <a:stretch/>
        </p:blipFill>
        <p:spPr>
          <a:xfrm>
            <a:off x="8025425" y="6769500"/>
            <a:ext cx="2278252" cy="19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19375" y="6604174"/>
            <a:ext cx="2723124" cy="21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119575" y="7094950"/>
            <a:ext cx="1128724" cy="16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D091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0"/>
          <p:cNvGrpSpPr/>
          <p:nvPr/>
        </p:nvGrpSpPr>
        <p:grpSpPr>
          <a:xfrm>
            <a:off x="1678625" y="1617401"/>
            <a:ext cx="14930831" cy="9018675"/>
            <a:chOff x="0" y="-9525"/>
            <a:chExt cx="3932374" cy="2574337"/>
          </a:xfrm>
        </p:grpSpPr>
        <p:sp>
          <p:nvSpPr>
            <p:cNvPr id="400" name="Google Shape;400;p20"/>
            <p:cNvSpPr/>
            <p:nvPr/>
          </p:nvSpPr>
          <p:spPr>
            <a:xfrm>
              <a:off x="0" y="0"/>
              <a:ext cx="3932374" cy="2564812"/>
            </a:xfrm>
            <a:custGeom>
              <a:rect b="b" l="l" r="r" t="t"/>
              <a:pathLst>
                <a:path extrusionOk="0" h="2564812" w="3932374">
                  <a:moveTo>
                    <a:pt x="7778" y="0"/>
                  </a:moveTo>
                  <a:lnTo>
                    <a:pt x="3924596" y="0"/>
                  </a:lnTo>
                  <a:cubicBezTo>
                    <a:pt x="3926659" y="0"/>
                    <a:pt x="3928638" y="819"/>
                    <a:pt x="3930096" y="2278"/>
                  </a:cubicBezTo>
                  <a:cubicBezTo>
                    <a:pt x="3931555" y="3737"/>
                    <a:pt x="3932374" y="5715"/>
                    <a:pt x="3932374" y="7778"/>
                  </a:cubicBezTo>
                  <a:lnTo>
                    <a:pt x="3932374" y="2557034"/>
                  </a:lnTo>
                  <a:cubicBezTo>
                    <a:pt x="3932374" y="2559097"/>
                    <a:pt x="3931555" y="2561075"/>
                    <a:pt x="3930096" y="2562534"/>
                  </a:cubicBezTo>
                  <a:cubicBezTo>
                    <a:pt x="3928638" y="2563993"/>
                    <a:pt x="3926659" y="2564812"/>
                    <a:pt x="3924596" y="2564812"/>
                  </a:cubicBezTo>
                  <a:lnTo>
                    <a:pt x="7778" y="2564812"/>
                  </a:lnTo>
                  <a:cubicBezTo>
                    <a:pt x="5715" y="2564812"/>
                    <a:pt x="3737" y="2563993"/>
                    <a:pt x="2278" y="2562534"/>
                  </a:cubicBezTo>
                  <a:cubicBezTo>
                    <a:pt x="819" y="2561075"/>
                    <a:pt x="0" y="2559097"/>
                    <a:pt x="0" y="2557034"/>
                  </a:cubicBezTo>
                  <a:lnTo>
                    <a:pt x="0" y="7778"/>
                  </a:lnTo>
                  <a:cubicBezTo>
                    <a:pt x="0" y="5715"/>
                    <a:pt x="819" y="3737"/>
                    <a:pt x="2278" y="2278"/>
                  </a:cubicBezTo>
                  <a:cubicBezTo>
                    <a:pt x="3737" y="819"/>
                    <a:pt x="5715" y="0"/>
                    <a:pt x="7778" y="0"/>
                  </a:cubicBez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0"/>
            <p:cNvSpPr txBox="1"/>
            <p:nvPr/>
          </p:nvSpPr>
          <p:spPr>
            <a:xfrm>
              <a:off x="0" y="-9525"/>
              <a:ext cx="3932374" cy="2574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275" y="5307225"/>
            <a:ext cx="5203482" cy="1305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0"/>
          <p:cNvSpPr/>
          <p:nvPr/>
        </p:nvSpPr>
        <p:spPr>
          <a:xfrm>
            <a:off x="6399" y="-515950"/>
            <a:ext cx="18281032" cy="3207065"/>
          </a:xfrm>
          <a:custGeom>
            <a:rect b="b" l="l" r="r" t="t"/>
            <a:pathLst>
              <a:path extrusionOk="0" h="844520" w="5624933">
                <a:moveTo>
                  <a:pt x="0" y="0"/>
                </a:moveTo>
                <a:lnTo>
                  <a:pt x="5624933" y="0"/>
                </a:lnTo>
                <a:lnTo>
                  <a:pt x="5624933" y="844520"/>
                </a:lnTo>
                <a:lnTo>
                  <a:pt x="0" y="844520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</p:sp>
      <p:sp>
        <p:nvSpPr>
          <p:cNvPr id="404" name="Google Shape;404;p20"/>
          <p:cNvSpPr txBox="1"/>
          <p:nvPr/>
        </p:nvSpPr>
        <p:spPr>
          <a:xfrm>
            <a:off x="3241366" y="6765569"/>
            <a:ext cx="4101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for the presentation template</a:t>
            </a:r>
            <a:endParaRPr/>
          </a:p>
        </p:txBody>
      </p:sp>
      <p:sp>
        <p:nvSpPr>
          <p:cNvPr id="405" name="Google Shape;405;p20"/>
          <p:cNvSpPr txBox="1"/>
          <p:nvPr/>
        </p:nvSpPr>
        <p:spPr>
          <a:xfrm>
            <a:off x="11393110" y="6741245"/>
            <a:ext cx="2123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For the photos </a:t>
            </a:r>
            <a:endParaRPr/>
          </a:p>
        </p:txBody>
      </p:sp>
      <p:sp>
        <p:nvSpPr>
          <p:cNvPr id="406" name="Google Shape;406;p20"/>
          <p:cNvSpPr txBox="1"/>
          <p:nvPr/>
        </p:nvSpPr>
        <p:spPr>
          <a:xfrm>
            <a:off x="8811310" y="5680232"/>
            <a:ext cx="728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42424"/>
                </a:solidFill>
                <a:latin typeface="Amiko"/>
                <a:ea typeface="Amiko"/>
                <a:cs typeface="Amiko"/>
                <a:sym typeface="Amiko"/>
              </a:rPr>
              <a:t>PEXELS AND PIXABAY</a:t>
            </a:r>
            <a:endParaRPr/>
          </a:p>
        </p:txBody>
      </p:sp>
      <p:grpSp>
        <p:nvGrpSpPr>
          <p:cNvPr id="407" name="Google Shape;407;p20"/>
          <p:cNvGrpSpPr/>
          <p:nvPr/>
        </p:nvGrpSpPr>
        <p:grpSpPr>
          <a:xfrm>
            <a:off x="5579240" y="1465003"/>
            <a:ext cx="7310791" cy="2415003"/>
            <a:chOff x="0" y="-9525"/>
            <a:chExt cx="1925476" cy="636050"/>
          </a:xfrm>
        </p:grpSpPr>
        <p:sp>
          <p:nvSpPr>
            <p:cNvPr id="408" name="Google Shape;408;p20"/>
            <p:cNvSpPr/>
            <p:nvPr/>
          </p:nvSpPr>
          <p:spPr>
            <a:xfrm>
              <a:off x="0" y="0"/>
              <a:ext cx="1925476" cy="626525"/>
            </a:xfrm>
            <a:custGeom>
              <a:rect b="b" l="l" r="r" t="t"/>
              <a:pathLst>
                <a:path extrusionOk="0" h="626525" w="1925476">
                  <a:moveTo>
                    <a:pt x="15885" y="0"/>
                  </a:moveTo>
                  <a:lnTo>
                    <a:pt x="1909591" y="0"/>
                  </a:lnTo>
                  <a:cubicBezTo>
                    <a:pt x="1918364" y="0"/>
                    <a:pt x="1925476" y="7112"/>
                    <a:pt x="1925476" y="15885"/>
                  </a:cubicBezTo>
                  <a:lnTo>
                    <a:pt x="1925476" y="610641"/>
                  </a:lnTo>
                  <a:cubicBezTo>
                    <a:pt x="1925476" y="619413"/>
                    <a:pt x="1918364" y="626525"/>
                    <a:pt x="1909591" y="626525"/>
                  </a:cubicBezTo>
                  <a:lnTo>
                    <a:pt x="15885" y="626525"/>
                  </a:lnTo>
                  <a:cubicBezTo>
                    <a:pt x="7112" y="626525"/>
                    <a:pt x="0" y="619413"/>
                    <a:pt x="0" y="610641"/>
                  </a:cubicBezTo>
                  <a:lnTo>
                    <a:pt x="0" y="15885"/>
                  </a:lnTo>
                  <a:cubicBezTo>
                    <a:pt x="0" y="7112"/>
                    <a:pt x="7112" y="0"/>
                    <a:pt x="15885" y="0"/>
                  </a:cubicBezTo>
                  <a:close/>
                </a:path>
              </a:pathLst>
            </a:custGeom>
            <a:solidFill>
              <a:srgbClr val="FFDCAB"/>
            </a:solidFill>
            <a:ln cap="sq" cmpd="sng" w="19050">
              <a:solidFill>
                <a:srgbClr val="24242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0"/>
            <p:cNvSpPr txBox="1"/>
            <p:nvPr/>
          </p:nvSpPr>
          <p:spPr>
            <a:xfrm>
              <a:off x="0" y="-9525"/>
              <a:ext cx="1925476" cy="636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20"/>
          <p:cNvSpPr txBox="1"/>
          <p:nvPr/>
        </p:nvSpPr>
        <p:spPr>
          <a:xfrm>
            <a:off x="4269417" y="1764563"/>
            <a:ext cx="9749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CREDITS</a:t>
            </a:r>
            <a:endParaRPr/>
          </a:p>
        </p:txBody>
      </p:sp>
      <p:sp>
        <p:nvSpPr>
          <p:cNvPr id="411" name="Google Shape;411;p20"/>
          <p:cNvSpPr txBox="1"/>
          <p:nvPr/>
        </p:nvSpPr>
        <p:spPr>
          <a:xfrm>
            <a:off x="5801572" y="2885468"/>
            <a:ext cx="66849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rPr>
              <a:t>This design template is free for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rPr>
              <a:t>everyone to use thanks to the following:</a:t>
            </a:r>
            <a:endParaRPr/>
          </a:p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000000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pic>
        <p:nvPicPr>
          <p:cNvPr id="412" name="Google Shape;412;p20"/>
          <p:cNvPicPr preferRelativeResize="0"/>
          <p:nvPr/>
        </p:nvPicPr>
        <p:blipFill rotWithShape="1">
          <a:blip r:embed="rId4">
            <a:alphaModFix/>
          </a:blip>
          <a:srcRect b="0" l="25267" r="0" t="8475"/>
          <a:stretch/>
        </p:blipFill>
        <p:spPr>
          <a:xfrm>
            <a:off x="0" y="306225"/>
            <a:ext cx="4269426" cy="630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 rotWithShape="1">
          <a:blip r:embed="rId5">
            <a:alphaModFix/>
          </a:blip>
          <a:srcRect b="5058" l="13709" r="7500" t="25646"/>
          <a:stretch/>
        </p:blipFill>
        <p:spPr>
          <a:xfrm>
            <a:off x="13130700" y="352975"/>
            <a:ext cx="4838277" cy="44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0"/>
          <p:cNvPicPr preferRelativeResize="0"/>
          <p:nvPr/>
        </p:nvPicPr>
        <p:blipFill rotWithShape="1">
          <a:blip r:embed="rId6">
            <a:alphaModFix/>
          </a:blip>
          <a:srcRect b="38852" l="0" r="2657" t="0"/>
          <a:stretch/>
        </p:blipFill>
        <p:spPr>
          <a:xfrm>
            <a:off x="11664725" y="7412500"/>
            <a:ext cx="6623273" cy="287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mail Marketing Workflow Infographic">
  <a:themeElements>
    <a:clrScheme name="Office">
      <a:dk1>
        <a:srgbClr val="242424"/>
      </a:dk1>
      <a:lt1>
        <a:srgbClr val="FFFFFF"/>
      </a:lt1>
      <a:dk2>
        <a:srgbClr val="F6ECEA"/>
      </a:dk2>
      <a:lt2>
        <a:srgbClr val="F8F4F3"/>
      </a:lt2>
      <a:accent1>
        <a:srgbClr val="AAC3FD"/>
      </a:accent1>
      <a:accent2>
        <a:srgbClr val="A8A8A8"/>
      </a:accent2>
      <a:accent3>
        <a:srgbClr val="F88567"/>
      </a:accent3>
      <a:accent4>
        <a:srgbClr val="FCD091"/>
      </a:accent4>
      <a:accent5>
        <a:srgbClr val="FFDCAB"/>
      </a:accent5>
      <a:accent6>
        <a:srgbClr val="71B27B"/>
      </a:accent6>
      <a:hlink>
        <a:srgbClr val="CD3F6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