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Palanquin Dark"/>
      <p:regular r:id="rId11"/>
      <p:bold r:id="rId12"/>
    </p:embeddedFont>
    <p:embeddedFont>
      <p:font typeface="Palanquin Dark SemiBold"/>
      <p:regular r:id="rId13"/>
      <p:bold r:id="rId14"/>
    </p:embeddedFont>
    <p:embeddedFont>
      <p:font typeface="Palanquin Dark Medium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lanquinDark-regular.fntdata"/><Relationship Id="rId10" Type="http://schemas.openxmlformats.org/officeDocument/2006/relationships/slide" Target="slides/slide5.xml"/><Relationship Id="rId13" Type="http://schemas.openxmlformats.org/officeDocument/2006/relationships/font" Target="fonts/PalanquinDarkSemiBold-regular.fntdata"/><Relationship Id="rId12" Type="http://schemas.openxmlformats.org/officeDocument/2006/relationships/font" Target="fonts/PalanquinDar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lanquinDarkMedium-regular.fntdata"/><Relationship Id="rId14" Type="http://schemas.openxmlformats.org/officeDocument/2006/relationships/font" Target="fonts/PalanquinDarkSemiBold-bold.fntdata"/><Relationship Id="rId16" Type="http://schemas.openxmlformats.org/officeDocument/2006/relationships/font" Target="fonts/PalanquinDark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USTOM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2413940" y="847940"/>
            <a:ext cx="5864352" cy="586435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238125">
            <a:solidFill>
              <a:srgbClr val="AEAEF6">
                <a:alpha val="498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>
            <a:off x="3154508" y="756000"/>
            <a:ext cx="1562202" cy="1562202"/>
            <a:chOff x="0" y="0"/>
            <a:chExt cx="812800" cy="812800"/>
          </a:xfrm>
        </p:grpSpPr>
        <p:sp>
          <p:nvSpPr>
            <p:cNvPr id="83" name="Google Shape;8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4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6084089" y="756000"/>
            <a:ext cx="1562222" cy="1562222"/>
            <a:chOff x="0" y="0"/>
            <a:chExt cx="812800" cy="81280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7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 flipH="1" rot="1239403">
            <a:off x="7604458" y="1712448"/>
            <a:ext cx="1192756" cy="780713"/>
          </a:xfrm>
          <a:custGeom>
            <a:rect b="b" l="l" r="r" t="t"/>
            <a:pathLst>
              <a:path extrusionOk="0" h="781307" w="1193663">
                <a:moveTo>
                  <a:pt x="1193663" y="0"/>
                </a:moveTo>
                <a:lnTo>
                  <a:pt x="0" y="0"/>
                </a:lnTo>
                <a:lnTo>
                  <a:pt x="0" y="781307"/>
                </a:lnTo>
                <a:lnTo>
                  <a:pt x="1193663" y="781307"/>
                </a:lnTo>
                <a:lnTo>
                  <a:pt x="119366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>
            <a:off x="6084089" y="5241763"/>
            <a:ext cx="1562222" cy="1562222"/>
            <a:chOff x="0" y="0"/>
            <a:chExt cx="812800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4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3154508" y="5237960"/>
            <a:ext cx="1562222" cy="1562222"/>
            <a:chOff x="0" y="0"/>
            <a:chExt cx="812800" cy="812800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7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7334343" y="2804730"/>
            <a:ext cx="1562222" cy="1562222"/>
            <a:chOff x="0" y="0"/>
            <a:chExt cx="812800" cy="812800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BF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1678240" y="2804730"/>
            <a:ext cx="1562222" cy="1562222"/>
            <a:chOff x="0" y="0"/>
            <a:chExt cx="812800" cy="812800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BF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" name="Google Shape;1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799" y="1526050"/>
            <a:ext cx="1424802" cy="117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800" y="-34246"/>
            <a:ext cx="1392750" cy="12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99302">
            <a:off x="7737539" y="4613866"/>
            <a:ext cx="1392750" cy="124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649551" y="6440540"/>
            <a:ext cx="1392750" cy="12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25172">
            <a:off x="1694789" y="4693565"/>
            <a:ext cx="1392749" cy="124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78148">
            <a:off x="1762966" y="1415803"/>
            <a:ext cx="1392750" cy="124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USTOM_1">
    <p:bg>
      <p:bgPr>
        <a:solidFill>
          <a:schemeClr val="accent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2413940" y="847940"/>
            <a:ext cx="5864352" cy="586435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AD9BB"/>
          </a:solidFill>
          <a:ln cap="sq" cmpd="sng" w="76200">
            <a:solidFill>
              <a:srgbClr val="AEAEF6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14"/>
          <p:cNvGrpSpPr/>
          <p:nvPr/>
        </p:nvGrpSpPr>
        <p:grpSpPr>
          <a:xfrm>
            <a:off x="3154508" y="737693"/>
            <a:ext cx="1562202" cy="1580509"/>
            <a:chOff x="0" y="-9525"/>
            <a:chExt cx="812800" cy="822325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AEAEF6"/>
            </a:solidFill>
            <a:ln cap="rnd" cmpd="sng" w="38100">
              <a:solidFill>
                <a:srgbClr val="8B4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0" y="-9525"/>
              <a:ext cx="812700" cy="8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4"/>
          <p:cNvSpPr/>
          <p:nvPr/>
        </p:nvSpPr>
        <p:spPr>
          <a:xfrm>
            <a:off x="6084089" y="756000"/>
            <a:ext cx="1562608" cy="1562608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AD9BB"/>
          </a:solidFill>
          <a:ln cap="rnd" cmpd="sng" w="38100">
            <a:solidFill>
              <a:srgbClr val="FF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7334343" y="2804730"/>
            <a:ext cx="1562608" cy="1562608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BFF1CC"/>
          </a:solidFill>
          <a:ln cap="rnd" cmpd="sng" w="38100">
            <a:solidFill>
              <a:srgbClr val="35BF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6084089" y="5241763"/>
            <a:ext cx="1562608" cy="1562608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AEAEF6"/>
          </a:solidFill>
          <a:ln cap="rnd" cmpd="sng" w="38100">
            <a:solidFill>
              <a:srgbClr val="8B4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154508" y="5237960"/>
            <a:ext cx="1562608" cy="1562608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AD9BB"/>
          </a:solidFill>
          <a:ln cap="rnd" cmpd="sng" w="38100">
            <a:solidFill>
              <a:srgbClr val="FF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1678068" y="2804517"/>
            <a:ext cx="1562608" cy="1562608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BFF1CC"/>
          </a:solidFill>
          <a:ln cap="rnd" cmpd="sng" w="38100">
            <a:solidFill>
              <a:srgbClr val="35BF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16595" y="-39779"/>
            <a:ext cx="1426401" cy="127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996123">
            <a:off x="7486994" y="1462758"/>
            <a:ext cx="1426401" cy="127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950490">
            <a:off x="7720719" y="4598296"/>
            <a:ext cx="1426401" cy="127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651857">
            <a:off x="4632719" y="6292671"/>
            <a:ext cx="1426401" cy="127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159361">
            <a:off x="1677957" y="4677995"/>
            <a:ext cx="1426401" cy="127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05460">
            <a:off x="1746144" y="1400233"/>
            <a:ext cx="1426400" cy="127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USTOM_1_1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>
            <a:off x="2525" y="-2"/>
            <a:ext cx="10694759" cy="1901050"/>
          </a:xfrm>
          <a:custGeom>
            <a:rect b="b" l="l" r="r" t="t"/>
            <a:pathLst>
              <a:path extrusionOk="0" h="765010" w="3871406">
                <a:moveTo>
                  <a:pt x="0" y="0"/>
                </a:moveTo>
                <a:lnTo>
                  <a:pt x="3871406" y="0"/>
                </a:lnTo>
                <a:lnTo>
                  <a:pt x="3871406" y="765010"/>
                </a:lnTo>
                <a:lnTo>
                  <a:pt x="0" y="765010"/>
                </a:lnTo>
                <a:close/>
              </a:path>
            </a:pathLst>
          </a:custGeom>
          <a:solidFill>
            <a:srgbClr val="48489D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nquin Dark"/>
              <a:buNone/>
              <a:defRPr b="1" i="0" sz="44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b="1" sz="18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b="1" sz="18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b="1" sz="18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b="1" sz="18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b="1" sz="18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b="1" sz="18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b="1" sz="18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b="1" sz="18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Char char="•"/>
              <a:defRPr i="0" sz="32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Char char="–"/>
              <a:defRPr i="0" sz="2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nquin Dark"/>
              <a:buChar char="•"/>
              <a:defRPr i="0" sz="24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nquin Dark"/>
              <a:buChar char="–"/>
              <a:defRPr i="0" sz="20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nquin Dark"/>
              <a:buChar char="»"/>
              <a:defRPr i="0" sz="20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nquin Dark"/>
              <a:buChar char="•"/>
              <a:defRPr i="0" sz="20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nquin Dark"/>
              <a:buChar char="•"/>
              <a:defRPr i="0" sz="20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nquin Dark"/>
              <a:buChar char="•"/>
              <a:defRPr i="0" sz="20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nquin Dark"/>
              <a:buChar char="•"/>
              <a:defRPr i="0" sz="20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Palanquin Dark"/>
              <a:buNone/>
              <a:defRPr i="0" sz="18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4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5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2413940" y="847940"/>
            <a:ext cx="5864120" cy="586412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238125">
            <a:solidFill>
              <a:srgbClr val="AEAEF6">
                <a:alpha val="49803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16"/>
          <p:cNvGrpSpPr/>
          <p:nvPr/>
        </p:nvGrpSpPr>
        <p:grpSpPr>
          <a:xfrm>
            <a:off x="3154508" y="756000"/>
            <a:ext cx="1562237" cy="1562237"/>
            <a:chOff x="0" y="0"/>
            <a:chExt cx="812800" cy="812800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4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6"/>
          <p:cNvSpPr txBox="1"/>
          <p:nvPr/>
        </p:nvSpPr>
        <p:spPr>
          <a:xfrm>
            <a:off x="3393057" y="1537118"/>
            <a:ext cx="1085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E6E9F5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Search for articles</a:t>
            </a:r>
            <a:endParaRPr/>
          </a:p>
        </p:txBody>
      </p:sp>
      <p:grpSp>
        <p:nvGrpSpPr>
          <p:cNvPr id="134" name="Google Shape;134;p16"/>
          <p:cNvGrpSpPr/>
          <p:nvPr/>
        </p:nvGrpSpPr>
        <p:grpSpPr>
          <a:xfrm>
            <a:off x="6084089" y="756000"/>
            <a:ext cx="1562237" cy="1562237"/>
            <a:chOff x="0" y="0"/>
            <a:chExt cx="2082982" cy="2082982"/>
          </a:xfrm>
        </p:grpSpPr>
        <p:grpSp>
          <p:nvGrpSpPr>
            <p:cNvPr id="135" name="Google Shape;135;p16"/>
            <p:cNvGrpSpPr/>
            <p:nvPr/>
          </p:nvGrpSpPr>
          <p:grpSpPr>
            <a:xfrm>
              <a:off x="0" y="0"/>
              <a:ext cx="2082982" cy="2082982"/>
              <a:chOff x="0" y="0"/>
              <a:chExt cx="812800" cy="812800"/>
            </a:xfrm>
          </p:grpSpPr>
          <p:sp>
            <p:nvSpPr>
              <p:cNvPr id="136" name="Google Shape;13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97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" name="Google Shape;138;p16"/>
            <p:cNvSpPr txBox="1"/>
            <p:nvPr/>
          </p:nvSpPr>
          <p:spPr>
            <a:xfrm>
              <a:off x="318065" y="1041491"/>
              <a:ext cx="14469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32325C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Organize articles</a:t>
              </a:r>
              <a:endParaRPr/>
            </a:p>
          </p:txBody>
        </p:sp>
      </p:grpSp>
      <p:sp>
        <p:nvSpPr>
          <p:cNvPr id="139" name="Google Shape;139;p16"/>
          <p:cNvSpPr/>
          <p:nvPr/>
        </p:nvSpPr>
        <p:spPr>
          <a:xfrm flipH="1" rot="1241850">
            <a:off x="7603366" y="1711773"/>
            <a:ext cx="1193663" cy="781307"/>
          </a:xfrm>
          <a:custGeom>
            <a:rect b="b" l="l" r="r" t="t"/>
            <a:pathLst>
              <a:path extrusionOk="0" h="781307" w="1193663">
                <a:moveTo>
                  <a:pt x="1193663" y="0"/>
                </a:moveTo>
                <a:lnTo>
                  <a:pt x="0" y="0"/>
                </a:lnTo>
                <a:lnTo>
                  <a:pt x="0" y="781307"/>
                </a:lnTo>
                <a:lnTo>
                  <a:pt x="1193663" y="781307"/>
                </a:lnTo>
                <a:lnTo>
                  <a:pt x="119366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6"/>
          <p:cNvSpPr txBox="1"/>
          <p:nvPr/>
        </p:nvSpPr>
        <p:spPr>
          <a:xfrm>
            <a:off x="3413335" y="3214652"/>
            <a:ext cx="38652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rgbClr val="E6E9F5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Literature Review Matrix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3521074" y="4195752"/>
            <a:ext cx="348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99" u="none" cap="none" strike="noStrike">
                <a:solidFill>
                  <a:srgbClr val="FAD9BB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rPr>
              <a:t>Infographic</a:t>
            </a:r>
            <a:endParaRPr>
              <a:latin typeface="Palanquin Dark SemiBold"/>
              <a:ea typeface="Palanquin Dark SemiBold"/>
              <a:cs typeface="Palanquin Dark SemiBold"/>
              <a:sym typeface="Palanquin Dark SemiBold"/>
            </a:endParaRPr>
          </a:p>
        </p:txBody>
      </p:sp>
      <p:grpSp>
        <p:nvGrpSpPr>
          <p:cNvPr id="142" name="Google Shape;142;p16"/>
          <p:cNvGrpSpPr/>
          <p:nvPr/>
        </p:nvGrpSpPr>
        <p:grpSpPr>
          <a:xfrm>
            <a:off x="6084089" y="5241763"/>
            <a:ext cx="1562237" cy="1562237"/>
            <a:chOff x="0" y="0"/>
            <a:chExt cx="2082982" cy="2082982"/>
          </a:xfrm>
        </p:grpSpPr>
        <p:grpSp>
          <p:nvGrpSpPr>
            <p:cNvPr id="143" name="Google Shape;143;p16"/>
            <p:cNvGrpSpPr/>
            <p:nvPr/>
          </p:nvGrpSpPr>
          <p:grpSpPr>
            <a:xfrm>
              <a:off x="0" y="0"/>
              <a:ext cx="2082982" cy="2082982"/>
              <a:chOff x="0" y="0"/>
              <a:chExt cx="812800" cy="812800"/>
            </a:xfrm>
          </p:grpSpPr>
          <p:sp>
            <p:nvSpPr>
              <p:cNvPr id="144" name="Google Shape;14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4B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16"/>
            <p:cNvSpPr txBox="1"/>
            <p:nvPr/>
          </p:nvSpPr>
          <p:spPr>
            <a:xfrm>
              <a:off x="318065" y="828218"/>
              <a:ext cx="14469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E6E9F5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Create Synthesis Matrices</a:t>
              </a:r>
              <a:endParaRPr/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3154508" y="5237960"/>
            <a:ext cx="1562237" cy="1562237"/>
            <a:chOff x="0" y="0"/>
            <a:chExt cx="2082982" cy="2082982"/>
          </a:xfrm>
        </p:grpSpPr>
        <p:grpSp>
          <p:nvGrpSpPr>
            <p:cNvPr id="148" name="Google Shape;148;p16"/>
            <p:cNvGrpSpPr/>
            <p:nvPr/>
          </p:nvGrpSpPr>
          <p:grpSpPr>
            <a:xfrm>
              <a:off x="0" y="0"/>
              <a:ext cx="2082982" cy="2082982"/>
              <a:chOff x="0" y="0"/>
              <a:chExt cx="812800" cy="812800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97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6"/>
            <p:cNvSpPr txBox="1"/>
            <p:nvPr/>
          </p:nvSpPr>
          <p:spPr>
            <a:xfrm>
              <a:off x="318065" y="822507"/>
              <a:ext cx="14469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32325C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Conduct a Critical Literature Review</a:t>
              </a:r>
              <a:endParaRPr/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7334343" y="2804730"/>
            <a:ext cx="1562222" cy="1562222"/>
            <a:chOff x="0" y="0"/>
            <a:chExt cx="2082963" cy="2082963"/>
          </a:xfrm>
        </p:grpSpPr>
        <p:grpSp>
          <p:nvGrpSpPr>
            <p:cNvPr id="153" name="Google Shape;153;p16"/>
            <p:cNvGrpSpPr/>
            <p:nvPr/>
          </p:nvGrpSpPr>
          <p:grpSpPr>
            <a:xfrm>
              <a:off x="0" y="0"/>
              <a:ext cx="2082963" cy="2082963"/>
              <a:chOff x="0" y="0"/>
              <a:chExt cx="812800" cy="812800"/>
            </a:xfrm>
          </p:grpSpPr>
          <p:sp>
            <p:nvSpPr>
              <p:cNvPr id="154" name="Google Shape;15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BF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6"/>
              <p:cNvSpPr txBox="1"/>
              <p:nvPr/>
            </p:nvSpPr>
            <p:spPr>
              <a:xfrm>
                <a:off x="76200" y="66675"/>
                <a:ext cx="660300" cy="6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" name="Google Shape;156;p16"/>
            <p:cNvSpPr txBox="1"/>
            <p:nvPr/>
          </p:nvSpPr>
          <p:spPr>
            <a:xfrm>
              <a:off x="318065" y="1041491"/>
              <a:ext cx="14469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E6E9F5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Read and take notes</a:t>
              </a:r>
              <a:endParaRPr/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1678240" y="2804730"/>
            <a:ext cx="1562237" cy="1562237"/>
            <a:chOff x="0" y="0"/>
            <a:chExt cx="2082982" cy="2082982"/>
          </a:xfrm>
        </p:grpSpPr>
        <p:grpSp>
          <p:nvGrpSpPr>
            <p:cNvPr id="158" name="Google Shape;158;p16"/>
            <p:cNvGrpSpPr/>
            <p:nvPr/>
          </p:nvGrpSpPr>
          <p:grpSpPr>
            <a:xfrm>
              <a:off x="0" y="0"/>
              <a:ext cx="2082982" cy="2082982"/>
              <a:chOff x="0" y="0"/>
              <a:chExt cx="812800" cy="812800"/>
            </a:xfrm>
          </p:grpSpPr>
          <p:sp>
            <p:nvSpPr>
              <p:cNvPr id="159" name="Google Shape;15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BF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16"/>
            <p:cNvSpPr txBox="1"/>
            <p:nvPr/>
          </p:nvSpPr>
          <p:spPr>
            <a:xfrm>
              <a:off x="206513" y="913353"/>
              <a:ext cx="16701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E6E9F5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Research objectives and questions</a:t>
              </a:r>
              <a:endParaRPr/>
            </a:p>
          </p:txBody>
        </p:sp>
      </p:grpSp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946" y="2270548"/>
            <a:ext cx="796900" cy="86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799" y="980878"/>
            <a:ext cx="465650" cy="4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2374" y="969081"/>
            <a:ext cx="465650" cy="485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7799" y="1526050"/>
            <a:ext cx="1424802" cy="117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6875" y="3038525"/>
            <a:ext cx="477167" cy="4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66075" y="5423551"/>
            <a:ext cx="429143" cy="46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11588" y="5377225"/>
            <a:ext cx="448033" cy="4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26519" y="2963675"/>
            <a:ext cx="465650" cy="45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48800" y="-34246"/>
            <a:ext cx="1392750" cy="12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7899302">
            <a:off x="7737539" y="4613866"/>
            <a:ext cx="1392750" cy="124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>
            <a:off x="4649551" y="6440540"/>
            <a:ext cx="1392750" cy="12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7225172">
            <a:off x="1694789" y="4693565"/>
            <a:ext cx="1392749" cy="124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3178148">
            <a:off x="1762966" y="1415803"/>
            <a:ext cx="1392750" cy="124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C7F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/>
          <p:nvPr/>
        </p:nvSpPr>
        <p:spPr>
          <a:xfrm>
            <a:off x="2413940" y="847940"/>
            <a:ext cx="5864108" cy="586410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AD9BB"/>
          </a:solidFill>
          <a:ln cap="sq" cmpd="sng" w="76200">
            <a:solidFill>
              <a:srgbClr val="AEAEF6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17"/>
          <p:cNvGrpSpPr/>
          <p:nvPr/>
        </p:nvGrpSpPr>
        <p:grpSpPr>
          <a:xfrm>
            <a:off x="3154508" y="737693"/>
            <a:ext cx="1562237" cy="1580544"/>
            <a:chOff x="0" y="-9525"/>
            <a:chExt cx="812800" cy="822325"/>
          </a:xfrm>
        </p:grpSpPr>
        <p:sp>
          <p:nvSpPr>
            <p:cNvPr id="181" name="Google Shape;18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AEAEF6"/>
            </a:solidFill>
            <a:ln cap="rnd" cmpd="sng" w="38100">
              <a:solidFill>
                <a:srgbClr val="8B4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7"/>
          <p:cNvSpPr txBox="1"/>
          <p:nvPr/>
        </p:nvSpPr>
        <p:spPr>
          <a:xfrm>
            <a:off x="3393057" y="1537118"/>
            <a:ext cx="1085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8B4BBD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Search for articles</a:t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6084089" y="756000"/>
            <a:ext cx="1562237" cy="1562237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AD9BB"/>
          </a:solidFill>
          <a:ln cap="rnd" cmpd="sng" w="38100">
            <a:solidFill>
              <a:srgbClr val="FF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 txBox="1"/>
          <p:nvPr/>
        </p:nvSpPr>
        <p:spPr>
          <a:xfrm>
            <a:off x="6322638" y="1537118"/>
            <a:ext cx="1085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9739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Organize articles</a:t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334343" y="2804730"/>
            <a:ext cx="1562237" cy="1562237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BFF1CC"/>
          </a:solidFill>
          <a:ln cap="rnd" cmpd="sng" w="38100">
            <a:solidFill>
              <a:srgbClr val="35BF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"/>
          <p:cNvSpPr txBox="1"/>
          <p:nvPr/>
        </p:nvSpPr>
        <p:spPr>
          <a:xfrm>
            <a:off x="7572892" y="3585849"/>
            <a:ext cx="1085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35BF5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Read and take notes</a:t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3413335" y="3214652"/>
            <a:ext cx="38652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rgbClr val="32325C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Literature Review Matrix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3521074" y="4193599"/>
            <a:ext cx="3481700" cy="521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32325C"/>
                </a:solidFill>
                <a:latin typeface="Palanquin Dark Medium"/>
                <a:ea typeface="Palanquin Dark Medium"/>
                <a:cs typeface="Palanquin Dark Medium"/>
                <a:sym typeface="Palanquin Dark Medium"/>
              </a:rPr>
              <a:t>Infographic</a:t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6084089" y="5241763"/>
            <a:ext cx="1562237" cy="1562237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AEAEF6"/>
          </a:solidFill>
          <a:ln cap="rnd" cmpd="sng" w="38100">
            <a:solidFill>
              <a:srgbClr val="8B4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6322638" y="5862927"/>
            <a:ext cx="1085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8B4BBD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Create Synthesis Matrices</a:t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3154508" y="5237960"/>
            <a:ext cx="1562237" cy="1562237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AD9BB"/>
          </a:solidFill>
          <a:ln cap="rnd" cmpd="sng" w="38100">
            <a:solidFill>
              <a:srgbClr val="FF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3393057" y="5857222"/>
            <a:ext cx="1085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FF9739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Conduct a Critical Literature Review</a:t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1678068" y="2804517"/>
            <a:ext cx="1562608" cy="1562608"/>
          </a:xfrm>
          <a:custGeom>
            <a:rect b="b" l="l" r="r" t="t"/>
            <a:pathLst>
              <a:path extrusionOk="0" h="812800" w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BFF1CC"/>
          </a:solidFill>
          <a:ln cap="rnd" cmpd="sng" w="38100">
            <a:solidFill>
              <a:srgbClr val="35BF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 txBox="1"/>
          <p:nvPr/>
        </p:nvSpPr>
        <p:spPr>
          <a:xfrm>
            <a:off x="1833124" y="3492126"/>
            <a:ext cx="1252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35BF5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Research objectives and questions</a:t>
            </a:r>
            <a:endParaRPr/>
          </a:p>
        </p:txBody>
      </p:sp>
      <p:pic>
        <p:nvPicPr>
          <p:cNvPr id="196" name="Google Shape;1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952" y="2270550"/>
            <a:ext cx="796900" cy="86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637" y="985625"/>
            <a:ext cx="455925" cy="4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4713" y="985629"/>
            <a:ext cx="441000" cy="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7476" y="2995525"/>
            <a:ext cx="455950" cy="46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2535" y="5426649"/>
            <a:ext cx="405325" cy="43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7650" y="5371251"/>
            <a:ext cx="455950" cy="48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38873" y="2968173"/>
            <a:ext cx="441000" cy="43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16595" y="-39779"/>
            <a:ext cx="1426401" cy="127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996123">
            <a:off x="7486994" y="1462758"/>
            <a:ext cx="1426401" cy="127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7950490">
            <a:off x="7720719" y="4598296"/>
            <a:ext cx="1426401" cy="127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651857">
            <a:off x="4632719" y="6292671"/>
            <a:ext cx="1426401" cy="127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7159361">
            <a:off x="1677957" y="4677995"/>
            <a:ext cx="1426401" cy="127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905460">
            <a:off x="1746144" y="1400233"/>
            <a:ext cx="1426400" cy="127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5C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18"/>
          <p:cNvCxnSpPr/>
          <p:nvPr/>
        </p:nvCxnSpPr>
        <p:spPr>
          <a:xfrm rot="10800000">
            <a:off x="3957463" y="3059134"/>
            <a:ext cx="2350478" cy="3225314"/>
          </a:xfrm>
          <a:prstGeom prst="straightConnector1">
            <a:avLst/>
          </a:prstGeom>
          <a:noFill/>
          <a:ln cap="flat" cmpd="sng" w="19050">
            <a:solidFill>
              <a:srgbClr val="E6E9F5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14" name="Google Shape;214;p18"/>
          <p:cNvSpPr/>
          <p:nvPr/>
        </p:nvSpPr>
        <p:spPr>
          <a:xfrm>
            <a:off x="6117441" y="2297447"/>
            <a:ext cx="2899332" cy="761687"/>
          </a:xfrm>
          <a:custGeom>
            <a:rect b="b" l="l" r="r" t="t"/>
            <a:pathLst>
              <a:path extrusionOk="0" h="329886" w="1255698">
                <a:moveTo>
                  <a:pt x="80107" y="0"/>
                </a:moveTo>
                <a:lnTo>
                  <a:pt x="1175591" y="0"/>
                </a:lnTo>
                <a:cubicBezTo>
                  <a:pt x="1219833" y="0"/>
                  <a:pt x="1255698" y="35865"/>
                  <a:pt x="1255698" y="80107"/>
                </a:cubicBezTo>
                <a:lnTo>
                  <a:pt x="1255698" y="249779"/>
                </a:lnTo>
                <a:cubicBezTo>
                  <a:pt x="1255698" y="294021"/>
                  <a:pt x="1219833" y="329886"/>
                  <a:pt x="1175591" y="329886"/>
                </a:cubicBezTo>
                <a:lnTo>
                  <a:pt x="80107" y="329886"/>
                </a:lnTo>
                <a:cubicBezTo>
                  <a:pt x="58862" y="329886"/>
                  <a:pt x="38486" y="321446"/>
                  <a:pt x="23463" y="306423"/>
                </a:cubicBezTo>
                <a:cubicBezTo>
                  <a:pt x="8440" y="291400"/>
                  <a:pt x="0" y="271024"/>
                  <a:pt x="0" y="249779"/>
                </a:cubicBezTo>
                <a:lnTo>
                  <a:pt x="0" y="80107"/>
                </a:lnTo>
                <a:cubicBezTo>
                  <a:pt x="0" y="58862"/>
                  <a:pt x="8440" y="38486"/>
                  <a:pt x="23463" y="23463"/>
                </a:cubicBezTo>
                <a:cubicBezTo>
                  <a:pt x="38486" y="8440"/>
                  <a:pt x="58862" y="0"/>
                  <a:pt x="80107" y="0"/>
                </a:cubicBezTo>
                <a:close/>
              </a:path>
            </a:pathLst>
          </a:custGeom>
          <a:solidFill>
            <a:srgbClr val="CAC7F1"/>
          </a:solidFill>
          <a:ln cap="rnd" cmpd="sng" w="38100">
            <a:solidFill>
              <a:srgbClr val="8B4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7394993" y="4087834"/>
            <a:ext cx="2899332" cy="761687"/>
          </a:xfrm>
          <a:custGeom>
            <a:rect b="b" l="l" r="r" t="t"/>
            <a:pathLst>
              <a:path extrusionOk="0" h="329886" w="1255698">
                <a:moveTo>
                  <a:pt x="80107" y="0"/>
                </a:moveTo>
                <a:lnTo>
                  <a:pt x="1175591" y="0"/>
                </a:lnTo>
                <a:cubicBezTo>
                  <a:pt x="1219833" y="0"/>
                  <a:pt x="1255698" y="35865"/>
                  <a:pt x="1255698" y="80107"/>
                </a:cubicBezTo>
                <a:lnTo>
                  <a:pt x="1255698" y="249779"/>
                </a:lnTo>
                <a:cubicBezTo>
                  <a:pt x="1255698" y="294021"/>
                  <a:pt x="1219833" y="329886"/>
                  <a:pt x="1175591" y="329886"/>
                </a:cubicBezTo>
                <a:lnTo>
                  <a:pt x="80107" y="329886"/>
                </a:lnTo>
                <a:cubicBezTo>
                  <a:pt x="58862" y="329886"/>
                  <a:pt x="38486" y="321446"/>
                  <a:pt x="23463" y="306423"/>
                </a:cubicBezTo>
                <a:cubicBezTo>
                  <a:pt x="8440" y="291400"/>
                  <a:pt x="0" y="271024"/>
                  <a:pt x="0" y="249779"/>
                </a:cubicBezTo>
                <a:lnTo>
                  <a:pt x="0" y="80107"/>
                </a:lnTo>
                <a:cubicBezTo>
                  <a:pt x="0" y="58862"/>
                  <a:pt x="8440" y="38486"/>
                  <a:pt x="23463" y="23463"/>
                </a:cubicBezTo>
                <a:cubicBezTo>
                  <a:pt x="38486" y="8440"/>
                  <a:pt x="58862" y="0"/>
                  <a:pt x="80107" y="0"/>
                </a:cubicBezTo>
                <a:close/>
              </a:path>
            </a:pathLst>
          </a:custGeom>
          <a:solidFill>
            <a:srgbClr val="FAD9BB"/>
          </a:solidFill>
          <a:ln cap="rnd" cmpd="sng" w="38100">
            <a:solidFill>
              <a:srgbClr val="FF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6" name="Google Shape;216;p18"/>
          <p:cNvCxnSpPr/>
          <p:nvPr/>
        </p:nvCxnSpPr>
        <p:spPr>
          <a:xfrm>
            <a:off x="4580196" y="2678290"/>
            <a:ext cx="1537245" cy="0"/>
          </a:xfrm>
          <a:prstGeom prst="straightConnector1">
            <a:avLst/>
          </a:prstGeom>
          <a:noFill/>
          <a:ln cap="flat" cmpd="sng" w="19050">
            <a:solidFill>
              <a:srgbClr val="E6E9F5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7" name="Google Shape;217;p18"/>
          <p:cNvSpPr/>
          <p:nvPr/>
        </p:nvSpPr>
        <p:spPr>
          <a:xfrm>
            <a:off x="6109079" y="6162214"/>
            <a:ext cx="2899332" cy="761687"/>
          </a:xfrm>
          <a:custGeom>
            <a:rect b="b" l="l" r="r" t="t"/>
            <a:pathLst>
              <a:path extrusionOk="0" h="329886" w="1255698">
                <a:moveTo>
                  <a:pt x="80107" y="0"/>
                </a:moveTo>
                <a:lnTo>
                  <a:pt x="1175591" y="0"/>
                </a:lnTo>
                <a:cubicBezTo>
                  <a:pt x="1219833" y="0"/>
                  <a:pt x="1255698" y="35865"/>
                  <a:pt x="1255698" y="80107"/>
                </a:cubicBezTo>
                <a:lnTo>
                  <a:pt x="1255698" y="249779"/>
                </a:lnTo>
                <a:cubicBezTo>
                  <a:pt x="1255698" y="294021"/>
                  <a:pt x="1219833" y="329886"/>
                  <a:pt x="1175591" y="329886"/>
                </a:cubicBezTo>
                <a:lnTo>
                  <a:pt x="80107" y="329886"/>
                </a:lnTo>
                <a:cubicBezTo>
                  <a:pt x="58862" y="329886"/>
                  <a:pt x="38486" y="321446"/>
                  <a:pt x="23463" y="306423"/>
                </a:cubicBezTo>
                <a:cubicBezTo>
                  <a:pt x="8440" y="291400"/>
                  <a:pt x="0" y="271024"/>
                  <a:pt x="0" y="249779"/>
                </a:cubicBezTo>
                <a:lnTo>
                  <a:pt x="0" y="80107"/>
                </a:lnTo>
                <a:cubicBezTo>
                  <a:pt x="0" y="58862"/>
                  <a:pt x="8440" y="38486"/>
                  <a:pt x="23463" y="23463"/>
                </a:cubicBezTo>
                <a:cubicBezTo>
                  <a:pt x="38486" y="8440"/>
                  <a:pt x="58862" y="0"/>
                  <a:pt x="80107" y="0"/>
                </a:cubicBezTo>
                <a:close/>
              </a:path>
            </a:pathLst>
          </a:custGeom>
          <a:solidFill>
            <a:srgbClr val="BFF1CC"/>
          </a:solidFill>
          <a:ln cap="rnd" cmpd="sng" w="38100">
            <a:solidFill>
              <a:srgbClr val="35BF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1680865" y="6162214"/>
            <a:ext cx="2899332" cy="761687"/>
          </a:xfrm>
          <a:custGeom>
            <a:rect b="b" l="l" r="r" t="t"/>
            <a:pathLst>
              <a:path extrusionOk="0" h="329886" w="1255698">
                <a:moveTo>
                  <a:pt x="80107" y="0"/>
                </a:moveTo>
                <a:lnTo>
                  <a:pt x="1175591" y="0"/>
                </a:lnTo>
                <a:cubicBezTo>
                  <a:pt x="1219833" y="0"/>
                  <a:pt x="1255698" y="35865"/>
                  <a:pt x="1255698" y="80107"/>
                </a:cubicBezTo>
                <a:lnTo>
                  <a:pt x="1255698" y="249779"/>
                </a:lnTo>
                <a:cubicBezTo>
                  <a:pt x="1255698" y="294021"/>
                  <a:pt x="1219833" y="329886"/>
                  <a:pt x="1175591" y="329886"/>
                </a:cubicBezTo>
                <a:lnTo>
                  <a:pt x="80107" y="329886"/>
                </a:lnTo>
                <a:cubicBezTo>
                  <a:pt x="58862" y="329886"/>
                  <a:pt x="38486" y="321446"/>
                  <a:pt x="23463" y="306423"/>
                </a:cubicBezTo>
                <a:cubicBezTo>
                  <a:pt x="8440" y="291400"/>
                  <a:pt x="0" y="271024"/>
                  <a:pt x="0" y="249779"/>
                </a:cubicBezTo>
                <a:lnTo>
                  <a:pt x="0" y="80107"/>
                </a:lnTo>
                <a:cubicBezTo>
                  <a:pt x="0" y="58862"/>
                  <a:pt x="8440" y="38486"/>
                  <a:pt x="23463" y="23463"/>
                </a:cubicBezTo>
                <a:cubicBezTo>
                  <a:pt x="38486" y="8440"/>
                  <a:pt x="58862" y="0"/>
                  <a:pt x="80107" y="0"/>
                </a:cubicBezTo>
                <a:close/>
              </a:path>
            </a:pathLst>
          </a:custGeom>
          <a:solidFill>
            <a:srgbClr val="CAC7F1"/>
          </a:solidFill>
          <a:ln cap="rnd" cmpd="sng" w="38100">
            <a:solidFill>
              <a:srgbClr val="8B4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489246" y="4087834"/>
            <a:ext cx="2899332" cy="761687"/>
          </a:xfrm>
          <a:custGeom>
            <a:rect b="b" l="l" r="r" t="t"/>
            <a:pathLst>
              <a:path extrusionOk="0" h="329886" w="1255698">
                <a:moveTo>
                  <a:pt x="80107" y="0"/>
                </a:moveTo>
                <a:lnTo>
                  <a:pt x="1175591" y="0"/>
                </a:lnTo>
                <a:cubicBezTo>
                  <a:pt x="1219833" y="0"/>
                  <a:pt x="1255698" y="35865"/>
                  <a:pt x="1255698" y="80107"/>
                </a:cubicBezTo>
                <a:lnTo>
                  <a:pt x="1255698" y="249779"/>
                </a:lnTo>
                <a:cubicBezTo>
                  <a:pt x="1255698" y="294021"/>
                  <a:pt x="1219833" y="329886"/>
                  <a:pt x="1175591" y="329886"/>
                </a:cubicBezTo>
                <a:lnTo>
                  <a:pt x="80107" y="329886"/>
                </a:lnTo>
                <a:cubicBezTo>
                  <a:pt x="58862" y="329886"/>
                  <a:pt x="38486" y="321446"/>
                  <a:pt x="23463" y="306423"/>
                </a:cubicBezTo>
                <a:cubicBezTo>
                  <a:pt x="8440" y="291400"/>
                  <a:pt x="0" y="271024"/>
                  <a:pt x="0" y="249779"/>
                </a:cubicBezTo>
                <a:lnTo>
                  <a:pt x="0" y="80107"/>
                </a:lnTo>
                <a:cubicBezTo>
                  <a:pt x="0" y="58862"/>
                  <a:pt x="8440" y="38486"/>
                  <a:pt x="23463" y="23463"/>
                </a:cubicBezTo>
                <a:cubicBezTo>
                  <a:pt x="38486" y="8440"/>
                  <a:pt x="58862" y="0"/>
                  <a:pt x="80107" y="0"/>
                </a:cubicBezTo>
                <a:close/>
              </a:path>
            </a:pathLst>
          </a:custGeom>
          <a:solidFill>
            <a:srgbClr val="FAD9BB"/>
          </a:solidFill>
          <a:ln cap="rnd" cmpd="sng" w="38100">
            <a:solidFill>
              <a:srgbClr val="FF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1005153" y="4222523"/>
            <a:ext cx="2179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Conduct a Critical Literature Review</a:t>
            </a: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1680865" y="2297447"/>
            <a:ext cx="2899332" cy="761687"/>
          </a:xfrm>
          <a:custGeom>
            <a:rect b="b" l="l" r="r" t="t"/>
            <a:pathLst>
              <a:path extrusionOk="0" h="329886" w="1255698">
                <a:moveTo>
                  <a:pt x="80107" y="0"/>
                </a:moveTo>
                <a:lnTo>
                  <a:pt x="1175591" y="0"/>
                </a:lnTo>
                <a:cubicBezTo>
                  <a:pt x="1219833" y="0"/>
                  <a:pt x="1255698" y="35865"/>
                  <a:pt x="1255698" y="80107"/>
                </a:cubicBezTo>
                <a:lnTo>
                  <a:pt x="1255698" y="249779"/>
                </a:lnTo>
                <a:cubicBezTo>
                  <a:pt x="1255698" y="294021"/>
                  <a:pt x="1219833" y="329886"/>
                  <a:pt x="1175591" y="329886"/>
                </a:cubicBezTo>
                <a:lnTo>
                  <a:pt x="80107" y="329886"/>
                </a:lnTo>
                <a:cubicBezTo>
                  <a:pt x="58862" y="329886"/>
                  <a:pt x="38486" y="321446"/>
                  <a:pt x="23463" y="306423"/>
                </a:cubicBezTo>
                <a:cubicBezTo>
                  <a:pt x="8440" y="291400"/>
                  <a:pt x="0" y="271024"/>
                  <a:pt x="0" y="249779"/>
                </a:cubicBezTo>
                <a:lnTo>
                  <a:pt x="0" y="80107"/>
                </a:lnTo>
                <a:cubicBezTo>
                  <a:pt x="0" y="58862"/>
                  <a:pt x="8440" y="38486"/>
                  <a:pt x="23463" y="23463"/>
                </a:cubicBezTo>
                <a:cubicBezTo>
                  <a:pt x="38486" y="8440"/>
                  <a:pt x="58862" y="0"/>
                  <a:pt x="80107" y="0"/>
                </a:cubicBezTo>
                <a:close/>
              </a:path>
            </a:pathLst>
          </a:custGeom>
          <a:solidFill>
            <a:srgbClr val="BFF1CC"/>
          </a:solidFill>
          <a:ln cap="rnd" cmpd="sng" w="38100">
            <a:solidFill>
              <a:srgbClr val="35BF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2" name="Google Shape;222;p18"/>
          <p:cNvCxnSpPr/>
          <p:nvPr/>
        </p:nvCxnSpPr>
        <p:spPr>
          <a:xfrm>
            <a:off x="7567107" y="3059134"/>
            <a:ext cx="1277552" cy="1028700"/>
          </a:xfrm>
          <a:prstGeom prst="straightConnector1">
            <a:avLst/>
          </a:prstGeom>
          <a:noFill/>
          <a:ln cap="flat" cmpd="sng" w="19050">
            <a:solidFill>
              <a:srgbClr val="E6E9F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3" name="Google Shape;223;p18"/>
          <p:cNvCxnSpPr/>
          <p:nvPr/>
        </p:nvCxnSpPr>
        <p:spPr>
          <a:xfrm flipH="1">
            <a:off x="7558744" y="4849521"/>
            <a:ext cx="1285915" cy="1312693"/>
          </a:xfrm>
          <a:prstGeom prst="straightConnector1">
            <a:avLst/>
          </a:prstGeom>
          <a:noFill/>
          <a:ln cap="flat" cmpd="sng" w="19050">
            <a:solidFill>
              <a:srgbClr val="E6E9F5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224" name="Google Shape;224;p18"/>
          <p:cNvGrpSpPr/>
          <p:nvPr/>
        </p:nvGrpSpPr>
        <p:grpSpPr>
          <a:xfrm rot="-2809941">
            <a:off x="7593190" y="5291576"/>
            <a:ext cx="1349185" cy="316348"/>
            <a:chOff x="0" y="0"/>
            <a:chExt cx="1798913" cy="421797"/>
          </a:xfrm>
        </p:grpSpPr>
        <p:sp>
          <p:nvSpPr>
            <p:cNvPr id="225" name="Google Shape;225;p18"/>
            <p:cNvSpPr/>
            <p:nvPr/>
          </p:nvSpPr>
          <p:spPr>
            <a:xfrm>
              <a:off x="0" y="0"/>
              <a:ext cx="1798913" cy="421797"/>
            </a:xfrm>
            <a:custGeom>
              <a:rect b="b" l="l" r="r" t="t"/>
              <a:pathLst>
                <a:path extrusionOk="0" h="137010" w="584331">
                  <a:moveTo>
                    <a:pt x="68505" y="0"/>
                  </a:moveTo>
                  <a:lnTo>
                    <a:pt x="515826" y="0"/>
                  </a:lnTo>
                  <a:cubicBezTo>
                    <a:pt x="553660" y="0"/>
                    <a:pt x="584331" y="30671"/>
                    <a:pt x="584331" y="68505"/>
                  </a:cubicBezTo>
                  <a:lnTo>
                    <a:pt x="584331" y="68505"/>
                  </a:lnTo>
                  <a:cubicBezTo>
                    <a:pt x="584331" y="106339"/>
                    <a:pt x="553660" y="137010"/>
                    <a:pt x="515826" y="137010"/>
                  </a:cubicBezTo>
                  <a:lnTo>
                    <a:pt x="68505" y="137010"/>
                  </a:lnTo>
                  <a:cubicBezTo>
                    <a:pt x="30671" y="137010"/>
                    <a:pt x="0" y="106339"/>
                    <a:pt x="0" y="68505"/>
                  </a:cubicBezTo>
                  <a:lnTo>
                    <a:pt x="0" y="68505"/>
                  </a:lnTo>
                  <a:cubicBezTo>
                    <a:pt x="0" y="30671"/>
                    <a:pt x="30671" y="0"/>
                    <a:pt x="68505" y="0"/>
                  </a:cubicBezTo>
                  <a:close/>
                </a:path>
              </a:pathLst>
            </a:custGeom>
            <a:solidFill>
              <a:srgbClr val="AEAE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53918" y="81306"/>
              <a:ext cx="1693220" cy="23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Sort into folders</a:t>
              </a:r>
              <a:endParaRPr/>
            </a:p>
          </p:txBody>
        </p:sp>
      </p:grpSp>
      <p:cxnSp>
        <p:nvCxnSpPr>
          <p:cNvPr id="227" name="Google Shape;227;p18"/>
          <p:cNvCxnSpPr/>
          <p:nvPr/>
        </p:nvCxnSpPr>
        <p:spPr>
          <a:xfrm rot="10800000">
            <a:off x="4580196" y="6543057"/>
            <a:ext cx="1528882" cy="0"/>
          </a:xfrm>
          <a:prstGeom prst="straightConnector1">
            <a:avLst/>
          </a:prstGeom>
          <a:noFill/>
          <a:ln cap="flat" cmpd="sng" w="19050">
            <a:solidFill>
              <a:srgbClr val="E6E9F5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8" name="Google Shape;228;p18"/>
          <p:cNvCxnSpPr/>
          <p:nvPr/>
        </p:nvCxnSpPr>
        <p:spPr>
          <a:xfrm rot="10800000">
            <a:off x="1938911" y="4849521"/>
            <a:ext cx="1191619" cy="1312693"/>
          </a:xfrm>
          <a:prstGeom prst="straightConnector1">
            <a:avLst/>
          </a:prstGeom>
          <a:noFill/>
          <a:ln cap="flat" cmpd="sng" w="19050">
            <a:solidFill>
              <a:srgbClr val="E6E9F5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9" name="Google Shape;229;p18"/>
          <p:cNvCxnSpPr/>
          <p:nvPr/>
        </p:nvCxnSpPr>
        <p:spPr>
          <a:xfrm flipH="1" rot="10800000">
            <a:off x="1938911" y="3059134"/>
            <a:ext cx="1191619" cy="1028700"/>
          </a:xfrm>
          <a:prstGeom prst="straightConnector1">
            <a:avLst/>
          </a:prstGeom>
          <a:noFill/>
          <a:ln cap="flat" cmpd="sng" w="19050">
            <a:solidFill>
              <a:srgbClr val="E6E9F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0" name="Google Shape;230;p18"/>
          <p:cNvCxnSpPr/>
          <p:nvPr/>
        </p:nvCxnSpPr>
        <p:spPr>
          <a:xfrm rot="10800000">
            <a:off x="6736190" y="3059134"/>
            <a:ext cx="0" cy="3103080"/>
          </a:xfrm>
          <a:prstGeom prst="straightConnector1">
            <a:avLst/>
          </a:prstGeom>
          <a:noFill/>
          <a:ln cap="flat" cmpd="sng" w="19050">
            <a:solidFill>
              <a:srgbClr val="E6E9F5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1" name="Google Shape;231;p18"/>
          <p:cNvSpPr/>
          <p:nvPr/>
        </p:nvSpPr>
        <p:spPr>
          <a:xfrm>
            <a:off x="2525" y="-2"/>
            <a:ext cx="10694759" cy="1901050"/>
          </a:xfrm>
          <a:custGeom>
            <a:rect b="b" l="l" r="r" t="t"/>
            <a:pathLst>
              <a:path extrusionOk="0" h="765010" w="3871406">
                <a:moveTo>
                  <a:pt x="0" y="0"/>
                </a:moveTo>
                <a:lnTo>
                  <a:pt x="3871406" y="0"/>
                </a:lnTo>
                <a:lnTo>
                  <a:pt x="3871406" y="765010"/>
                </a:lnTo>
                <a:lnTo>
                  <a:pt x="0" y="765010"/>
                </a:lnTo>
                <a:close/>
              </a:path>
            </a:pathLst>
          </a:custGeom>
          <a:solidFill>
            <a:srgbClr val="48489D"/>
          </a:solidFill>
          <a:ln>
            <a:noFill/>
          </a:ln>
        </p:spPr>
      </p:sp>
      <p:grpSp>
        <p:nvGrpSpPr>
          <p:cNvPr id="232" name="Google Shape;232;p18"/>
          <p:cNvGrpSpPr/>
          <p:nvPr/>
        </p:nvGrpSpPr>
        <p:grpSpPr>
          <a:xfrm rot="2700000">
            <a:off x="1980996" y="5347693"/>
            <a:ext cx="1048438" cy="316348"/>
            <a:chOff x="0" y="0"/>
            <a:chExt cx="1397918" cy="421797"/>
          </a:xfrm>
        </p:grpSpPr>
        <p:sp>
          <p:nvSpPr>
            <p:cNvPr id="233" name="Google Shape;233;p18"/>
            <p:cNvSpPr/>
            <p:nvPr/>
          </p:nvSpPr>
          <p:spPr>
            <a:xfrm>
              <a:off x="0" y="0"/>
              <a:ext cx="1397918" cy="421797"/>
            </a:xfrm>
            <a:custGeom>
              <a:rect b="b" l="l" r="r" t="t"/>
              <a:pathLst>
                <a:path extrusionOk="0" h="137010" w="454078">
                  <a:moveTo>
                    <a:pt x="68505" y="0"/>
                  </a:moveTo>
                  <a:lnTo>
                    <a:pt x="385573" y="0"/>
                  </a:lnTo>
                  <a:cubicBezTo>
                    <a:pt x="403741" y="0"/>
                    <a:pt x="421166" y="7217"/>
                    <a:pt x="434013" y="20065"/>
                  </a:cubicBezTo>
                  <a:cubicBezTo>
                    <a:pt x="446860" y="32912"/>
                    <a:pt x="454078" y="50336"/>
                    <a:pt x="454078" y="68505"/>
                  </a:cubicBezTo>
                  <a:lnTo>
                    <a:pt x="454078" y="68505"/>
                  </a:lnTo>
                  <a:cubicBezTo>
                    <a:pt x="454078" y="106339"/>
                    <a:pt x="423407" y="137010"/>
                    <a:pt x="385573" y="137010"/>
                  </a:cubicBezTo>
                  <a:lnTo>
                    <a:pt x="68505" y="137010"/>
                  </a:lnTo>
                  <a:cubicBezTo>
                    <a:pt x="30671" y="137010"/>
                    <a:pt x="0" y="106339"/>
                    <a:pt x="0" y="68505"/>
                  </a:cubicBezTo>
                  <a:lnTo>
                    <a:pt x="0" y="68505"/>
                  </a:lnTo>
                  <a:cubicBezTo>
                    <a:pt x="0" y="30671"/>
                    <a:pt x="30671" y="0"/>
                    <a:pt x="68505" y="0"/>
                  </a:cubicBezTo>
                  <a:close/>
                </a:path>
              </a:pathLst>
            </a:custGeom>
            <a:solidFill>
              <a:srgbClr val="AEAE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 txBox="1"/>
            <p:nvPr/>
          </p:nvSpPr>
          <p:spPr>
            <a:xfrm>
              <a:off x="132406" y="81672"/>
              <a:ext cx="1153567" cy="23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Revise Draft</a:t>
              </a:r>
              <a:endParaRPr/>
            </a:p>
          </p:txBody>
        </p:sp>
      </p:grpSp>
      <p:grpSp>
        <p:nvGrpSpPr>
          <p:cNvPr id="235" name="Google Shape;235;p18"/>
          <p:cNvGrpSpPr/>
          <p:nvPr/>
        </p:nvGrpSpPr>
        <p:grpSpPr>
          <a:xfrm rot="2009891">
            <a:off x="7738099" y="3322543"/>
            <a:ext cx="633634" cy="321894"/>
            <a:chOff x="0" y="0"/>
            <a:chExt cx="844845" cy="429192"/>
          </a:xfrm>
        </p:grpSpPr>
        <p:sp>
          <p:nvSpPr>
            <p:cNvPr id="236" name="Google Shape;236;p18"/>
            <p:cNvSpPr/>
            <p:nvPr/>
          </p:nvSpPr>
          <p:spPr>
            <a:xfrm rot="40416">
              <a:off x="2436" y="4923"/>
              <a:ext cx="839973" cy="419346"/>
            </a:xfrm>
            <a:custGeom>
              <a:rect b="b" l="l" r="r" t="t"/>
              <a:pathLst>
                <a:path extrusionOk="0" h="136214" w="272844">
                  <a:moveTo>
                    <a:pt x="68107" y="0"/>
                  </a:moveTo>
                  <a:lnTo>
                    <a:pt x="204737" y="0"/>
                  </a:lnTo>
                  <a:cubicBezTo>
                    <a:pt x="242351" y="0"/>
                    <a:pt x="272844" y="30492"/>
                    <a:pt x="272844" y="68107"/>
                  </a:cubicBezTo>
                  <a:lnTo>
                    <a:pt x="272844" y="68107"/>
                  </a:lnTo>
                  <a:cubicBezTo>
                    <a:pt x="272844" y="86170"/>
                    <a:pt x="265668" y="103493"/>
                    <a:pt x="252896" y="116266"/>
                  </a:cubicBezTo>
                  <a:cubicBezTo>
                    <a:pt x="240123" y="129038"/>
                    <a:pt x="222800" y="136214"/>
                    <a:pt x="204737" y="136214"/>
                  </a:cubicBezTo>
                  <a:lnTo>
                    <a:pt x="68107" y="136214"/>
                  </a:lnTo>
                  <a:cubicBezTo>
                    <a:pt x="50044" y="136214"/>
                    <a:pt x="32721" y="129038"/>
                    <a:pt x="19948" y="116266"/>
                  </a:cubicBezTo>
                  <a:cubicBezTo>
                    <a:pt x="7176" y="103493"/>
                    <a:pt x="0" y="86170"/>
                    <a:pt x="0" y="68107"/>
                  </a:cubicBezTo>
                  <a:lnTo>
                    <a:pt x="0" y="68107"/>
                  </a:lnTo>
                  <a:cubicBezTo>
                    <a:pt x="0" y="50044"/>
                    <a:pt x="7176" y="32721"/>
                    <a:pt x="19948" y="19948"/>
                  </a:cubicBezTo>
                  <a:cubicBezTo>
                    <a:pt x="32721" y="7176"/>
                    <a:pt x="50044" y="0"/>
                    <a:pt x="68107" y="0"/>
                  </a:cubicBezTo>
                  <a:close/>
                </a:path>
              </a:pathLst>
            </a:custGeom>
            <a:solidFill>
              <a:srgbClr val="AEAE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 txBox="1"/>
            <p:nvPr/>
          </p:nvSpPr>
          <p:spPr>
            <a:xfrm rot="40416">
              <a:off x="173865" y="87174"/>
              <a:ext cx="505619" cy="23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Filter</a:t>
              </a:r>
              <a:endParaRPr/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6575921" y="3688211"/>
            <a:ext cx="316348" cy="1455059"/>
            <a:chOff x="0" y="0"/>
            <a:chExt cx="421797" cy="1940078"/>
          </a:xfrm>
        </p:grpSpPr>
        <p:sp>
          <p:nvSpPr>
            <p:cNvPr id="239" name="Google Shape;239;p18"/>
            <p:cNvSpPr/>
            <p:nvPr/>
          </p:nvSpPr>
          <p:spPr>
            <a:xfrm rot="-5400000">
              <a:off x="-759140" y="759140"/>
              <a:ext cx="1940078" cy="421797"/>
            </a:xfrm>
            <a:custGeom>
              <a:rect b="b" l="l" r="r" t="t"/>
              <a:pathLst>
                <a:path extrusionOk="0" h="137010" w="630185">
                  <a:moveTo>
                    <a:pt x="68505" y="0"/>
                  </a:moveTo>
                  <a:lnTo>
                    <a:pt x="561680" y="0"/>
                  </a:lnTo>
                  <a:cubicBezTo>
                    <a:pt x="599514" y="0"/>
                    <a:pt x="630185" y="30671"/>
                    <a:pt x="630185" y="68505"/>
                  </a:cubicBezTo>
                  <a:lnTo>
                    <a:pt x="630185" y="68505"/>
                  </a:lnTo>
                  <a:cubicBezTo>
                    <a:pt x="630185" y="106339"/>
                    <a:pt x="599514" y="137010"/>
                    <a:pt x="561680" y="137010"/>
                  </a:cubicBezTo>
                  <a:lnTo>
                    <a:pt x="68505" y="137010"/>
                  </a:lnTo>
                  <a:cubicBezTo>
                    <a:pt x="30671" y="137010"/>
                    <a:pt x="0" y="106339"/>
                    <a:pt x="0" y="68505"/>
                  </a:cubicBezTo>
                  <a:lnTo>
                    <a:pt x="0" y="68505"/>
                  </a:lnTo>
                  <a:cubicBezTo>
                    <a:pt x="0" y="30671"/>
                    <a:pt x="30671" y="0"/>
                    <a:pt x="68505" y="0"/>
                  </a:cubicBezTo>
                  <a:close/>
                </a:path>
              </a:pathLst>
            </a:custGeom>
            <a:solidFill>
              <a:srgbClr val="AEAE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 txBox="1"/>
            <p:nvPr/>
          </p:nvSpPr>
          <p:spPr>
            <a:xfrm rot="-5400000">
              <a:off x="-647406" y="852141"/>
              <a:ext cx="1693220" cy="23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Refer to references</a:t>
              </a:r>
              <a:endParaRPr/>
            </a:p>
          </p:txBody>
        </p:sp>
      </p:grpSp>
      <p:grpSp>
        <p:nvGrpSpPr>
          <p:cNvPr id="241" name="Google Shape;241;p18"/>
          <p:cNvGrpSpPr/>
          <p:nvPr/>
        </p:nvGrpSpPr>
        <p:grpSpPr>
          <a:xfrm rot="-2121586">
            <a:off x="2115480" y="3463795"/>
            <a:ext cx="769189" cy="316348"/>
            <a:chOff x="0" y="0"/>
            <a:chExt cx="1025586" cy="421797"/>
          </a:xfrm>
        </p:grpSpPr>
        <p:sp>
          <p:nvSpPr>
            <p:cNvPr id="242" name="Google Shape;242;p18"/>
            <p:cNvSpPr/>
            <p:nvPr/>
          </p:nvSpPr>
          <p:spPr>
            <a:xfrm>
              <a:off x="0" y="0"/>
              <a:ext cx="1025586" cy="421797"/>
            </a:xfrm>
            <a:custGeom>
              <a:rect b="b" l="l" r="r" t="t"/>
              <a:pathLst>
                <a:path extrusionOk="0" h="137010" w="333135">
                  <a:moveTo>
                    <a:pt x="68505" y="0"/>
                  </a:moveTo>
                  <a:lnTo>
                    <a:pt x="264630" y="0"/>
                  </a:lnTo>
                  <a:cubicBezTo>
                    <a:pt x="302465" y="0"/>
                    <a:pt x="333135" y="30671"/>
                    <a:pt x="333135" y="68505"/>
                  </a:cubicBezTo>
                  <a:lnTo>
                    <a:pt x="333135" y="68505"/>
                  </a:lnTo>
                  <a:cubicBezTo>
                    <a:pt x="333135" y="106339"/>
                    <a:pt x="302465" y="137010"/>
                    <a:pt x="264630" y="137010"/>
                  </a:cubicBezTo>
                  <a:lnTo>
                    <a:pt x="68505" y="137010"/>
                  </a:lnTo>
                  <a:cubicBezTo>
                    <a:pt x="30671" y="137010"/>
                    <a:pt x="0" y="106339"/>
                    <a:pt x="0" y="68505"/>
                  </a:cubicBezTo>
                  <a:lnTo>
                    <a:pt x="0" y="68505"/>
                  </a:lnTo>
                  <a:cubicBezTo>
                    <a:pt x="0" y="30671"/>
                    <a:pt x="30671" y="0"/>
                    <a:pt x="68505" y="0"/>
                  </a:cubicBezTo>
                  <a:close/>
                </a:path>
              </a:pathLst>
            </a:custGeom>
            <a:solidFill>
              <a:srgbClr val="AEAE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247846" y="81672"/>
              <a:ext cx="544711" cy="23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Refine</a:t>
              </a: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 rot="3116372">
            <a:off x="4460037" y="4452500"/>
            <a:ext cx="1276115" cy="316348"/>
            <a:chOff x="0" y="0"/>
            <a:chExt cx="1701487" cy="421797"/>
          </a:xfrm>
        </p:grpSpPr>
        <p:sp>
          <p:nvSpPr>
            <p:cNvPr id="245" name="Google Shape;245;p18"/>
            <p:cNvSpPr/>
            <p:nvPr/>
          </p:nvSpPr>
          <p:spPr>
            <a:xfrm>
              <a:off x="0" y="0"/>
              <a:ext cx="1701487" cy="421797"/>
            </a:xfrm>
            <a:custGeom>
              <a:rect b="b" l="l" r="r" t="t"/>
              <a:pathLst>
                <a:path extrusionOk="0" h="137010" w="552684">
                  <a:moveTo>
                    <a:pt x="68505" y="0"/>
                  </a:moveTo>
                  <a:lnTo>
                    <a:pt x="484179" y="0"/>
                  </a:lnTo>
                  <a:cubicBezTo>
                    <a:pt x="502348" y="0"/>
                    <a:pt x="519772" y="7217"/>
                    <a:pt x="532620" y="20065"/>
                  </a:cubicBezTo>
                  <a:cubicBezTo>
                    <a:pt x="545467" y="32912"/>
                    <a:pt x="552684" y="50336"/>
                    <a:pt x="552684" y="68505"/>
                  </a:cubicBezTo>
                  <a:lnTo>
                    <a:pt x="552684" y="68505"/>
                  </a:lnTo>
                  <a:cubicBezTo>
                    <a:pt x="552684" y="106339"/>
                    <a:pt x="522014" y="137010"/>
                    <a:pt x="484179" y="137010"/>
                  </a:cubicBezTo>
                  <a:lnTo>
                    <a:pt x="68505" y="137010"/>
                  </a:lnTo>
                  <a:cubicBezTo>
                    <a:pt x="30671" y="137010"/>
                    <a:pt x="0" y="106339"/>
                    <a:pt x="0" y="68505"/>
                  </a:cubicBezTo>
                  <a:lnTo>
                    <a:pt x="0" y="68505"/>
                  </a:lnTo>
                  <a:cubicBezTo>
                    <a:pt x="0" y="30671"/>
                    <a:pt x="30671" y="0"/>
                    <a:pt x="68505" y="0"/>
                  </a:cubicBezTo>
                  <a:close/>
                </a:path>
              </a:pathLst>
            </a:custGeom>
            <a:solidFill>
              <a:srgbClr val="AEAE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148644" y="81672"/>
              <a:ext cx="1404198" cy="23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Define themes</a:t>
              </a:r>
              <a:endParaRPr/>
            </a:p>
          </p:txBody>
        </p:sp>
      </p:grpSp>
      <p:grpSp>
        <p:nvGrpSpPr>
          <p:cNvPr id="247" name="Google Shape;247;p18"/>
          <p:cNvGrpSpPr/>
          <p:nvPr/>
        </p:nvGrpSpPr>
        <p:grpSpPr>
          <a:xfrm>
            <a:off x="4704022" y="2520116"/>
            <a:ext cx="1181094" cy="316348"/>
            <a:chOff x="0" y="0"/>
            <a:chExt cx="1574792" cy="421797"/>
          </a:xfrm>
        </p:grpSpPr>
        <p:sp>
          <p:nvSpPr>
            <p:cNvPr id="248" name="Google Shape;248;p18"/>
            <p:cNvSpPr/>
            <p:nvPr/>
          </p:nvSpPr>
          <p:spPr>
            <a:xfrm>
              <a:off x="0" y="0"/>
              <a:ext cx="1574792" cy="421797"/>
            </a:xfrm>
            <a:custGeom>
              <a:rect b="b" l="l" r="r" t="t"/>
              <a:pathLst>
                <a:path extrusionOk="0" h="137010" w="511531">
                  <a:moveTo>
                    <a:pt x="68505" y="0"/>
                  </a:moveTo>
                  <a:lnTo>
                    <a:pt x="443026" y="0"/>
                  </a:lnTo>
                  <a:cubicBezTo>
                    <a:pt x="480860" y="0"/>
                    <a:pt x="511531" y="30671"/>
                    <a:pt x="511531" y="68505"/>
                  </a:cubicBezTo>
                  <a:lnTo>
                    <a:pt x="511531" y="68505"/>
                  </a:lnTo>
                  <a:cubicBezTo>
                    <a:pt x="511531" y="106339"/>
                    <a:pt x="480860" y="137010"/>
                    <a:pt x="443026" y="137010"/>
                  </a:cubicBezTo>
                  <a:lnTo>
                    <a:pt x="68505" y="137010"/>
                  </a:lnTo>
                  <a:cubicBezTo>
                    <a:pt x="30671" y="137010"/>
                    <a:pt x="0" y="106339"/>
                    <a:pt x="0" y="68505"/>
                  </a:cubicBezTo>
                  <a:lnTo>
                    <a:pt x="0" y="68505"/>
                  </a:lnTo>
                  <a:cubicBezTo>
                    <a:pt x="0" y="30671"/>
                    <a:pt x="30671" y="0"/>
                    <a:pt x="68505" y="0"/>
                  </a:cubicBezTo>
                  <a:close/>
                </a:path>
              </a:pathLst>
            </a:custGeom>
            <a:solidFill>
              <a:srgbClr val="AEAE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175712" y="81672"/>
              <a:ext cx="1223400" cy="2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 u="none" cap="none" strike="noStrike">
                  <a:solidFill>
                    <a:srgbClr val="000000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Find keywords</a:t>
              </a:r>
              <a:endParaRPr>
                <a:latin typeface="Palanquin Dark"/>
                <a:ea typeface="Palanquin Dark"/>
                <a:cs typeface="Palanquin Dark"/>
                <a:sym typeface="Palanquin Dark"/>
              </a:endParaRPr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4755987" y="6348280"/>
            <a:ext cx="1180026" cy="316348"/>
            <a:chOff x="0" y="0"/>
            <a:chExt cx="1573368" cy="421797"/>
          </a:xfrm>
        </p:grpSpPr>
        <p:sp>
          <p:nvSpPr>
            <p:cNvPr id="251" name="Google Shape;251;p18"/>
            <p:cNvSpPr/>
            <p:nvPr/>
          </p:nvSpPr>
          <p:spPr>
            <a:xfrm>
              <a:off x="0" y="0"/>
              <a:ext cx="1573368" cy="421797"/>
            </a:xfrm>
            <a:custGeom>
              <a:rect b="b" l="l" r="r" t="t"/>
              <a:pathLst>
                <a:path extrusionOk="0" h="137010" w="511068">
                  <a:moveTo>
                    <a:pt x="68505" y="0"/>
                  </a:moveTo>
                  <a:lnTo>
                    <a:pt x="442563" y="0"/>
                  </a:lnTo>
                  <a:cubicBezTo>
                    <a:pt x="460732" y="0"/>
                    <a:pt x="478156" y="7217"/>
                    <a:pt x="491004" y="20065"/>
                  </a:cubicBezTo>
                  <a:cubicBezTo>
                    <a:pt x="503851" y="32912"/>
                    <a:pt x="511068" y="50336"/>
                    <a:pt x="511068" y="68505"/>
                  </a:cubicBezTo>
                  <a:lnTo>
                    <a:pt x="511068" y="68505"/>
                  </a:lnTo>
                  <a:cubicBezTo>
                    <a:pt x="511068" y="106339"/>
                    <a:pt x="480398" y="137010"/>
                    <a:pt x="442563" y="137010"/>
                  </a:cubicBezTo>
                  <a:lnTo>
                    <a:pt x="68505" y="137010"/>
                  </a:lnTo>
                  <a:cubicBezTo>
                    <a:pt x="30671" y="137010"/>
                    <a:pt x="0" y="106339"/>
                    <a:pt x="0" y="68505"/>
                  </a:cubicBezTo>
                  <a:lnTo>
                    <a:pt x="0" y="68505"/>
                  </a:lnTo>
                  <a:cubicBezTo>
                    <a:pt x="0" y="30671"/>
                    <a:pt x="30671" y="0"/>
                    <a:pt x="68505" y="0"/>
                  </a:cubicBezTo>
                  <a:close/>
                </a:path>
              </a:pathLst>
            </a:custGeom>
            <a:solidFill>
              <a:srgbClr val="AEAE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 txBox="1"/>
            <p:nvPr/>
          </p:nvSpPr>
          <p:spPr>
            <a:xfrm>
              <a:off x="155843" y="81672"/>
              <a:ext cx="1261681" cy="23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Palanquin Dark"/>
                  <a:ea typeface="Palanquin Dark"/>
                  <a:cs typeface="Palanquin Dark"/>
                  <a:sym typeface="Palanquin Dark"/>
                </a:rPr>
                <a:t>Build themes</a:t>
              </a:r>
              <a:endParaRPr/>
            </a:p>
          </p:txBody>
        </p:sp>
      </p:grpSp>
      <p:sp>
        <p:nvSpPr>
          <p:cNvPr id="253" name="Google Shape;253;p18"/>
          <p:cNvSpPr txBox="1"/>
          <p:nvPr/>
        </p:nvSpPr>
        <p:spPr>
          <a:xfrm>
            <a:off x="2455659" y="2440165"/>
            <a:ext cx="1937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Research objectives and questions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2335207" y="405356"/>
            <a:ext cx="6021586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6E9F5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Literature Review Matrix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2173750" y="1094325"/>
            <a:ext cx="634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6E9F5"/>
                </a:solidFill>
                <a:latin typeface="Palanquin Dark Medium"/>
                <a:ea typeface="Palanquin Dark Medium"/>
                <a:cs typeface="Palanquin Dark Medium"/>
                <a:sym typeface="Palanquin Dark Medium"/>
              </a:rPr>
              <a:t>Infographic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6968617" y="2497541"/>
            <a:ext cx="1734889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Search for articles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8308007" y="4287928"/>
            <a:ext cx="1611213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Organize articles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7035273" y="6284448"/>
            <a:ext cx="1332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Read and take notes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2297444" y="6296921"/>
            <a:ext cx="2011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Create Synthesis Matrices</a:t>
            </a:r>
            <a:endParaRPr/>
          </a:p>
        </p:txBody>
      </p:sp>
      <p:pic>
        <p:nvPicPr>
          <p:cNvPr id="260" name="Google Shape;2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625" y="335550"/>
            <a:ext cx="927599" cy="101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162" y="2441188"/>
            <a:ext cx="455925" cy="4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5550" y="4239266"/>
            <a:ext cx="441000" cy="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0213" y="6311000"/>
            <a:ext cx="455950" cy="46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2122" y="6301999"/>
            <a:ext cx="405325" cy="43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212" y="4219901"/>
            <a:ext cx="455950" cy="48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49798" y="2421125"/>
            <a:ext cx="523975" cy="51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EF6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575813" y="1892148"/>
            <a:ext cx="3234898" cy="4463696"/>
          </a:xfrm>
          <a:custGeom>
            <a:rect b="b" l="l" r="r" t="t"/>
            <a:pathLst>
              <a:path extrusionOk="0" h="1852580" w="1342589">
                <a:moveTo>
                  <a:pt x="40685" y="0"/>
                </a:moveTo>
                <a:lnTo>
                  <a:pt x="1301903" y="0"/>
                </a:lnTo>
                <a:cubicBezTo>
                  <a:pt x="1312694" y="0"/>
                  <a:pt x="1323042" y="4286"/>
                  <a:pt x="1330672" y="11916"/>
                </a:cubicBezTo>
                <a:cubicBezTo>
                  <a:pt x="1338302" y="19546"/>
                  <a:pt x="1342589" y="29895"/>
                  <a:pt x="1342589" y="40685"/>
                </a:cubicBezTo>
                <a:lnTo>
                  <a:pt x="1342589" y="1811894"/>
                </a:lnTo>
                <a:cubicBezTo>
                  <a:pt x="1342589" y="1834364"/>
                  <a:pt x="1324373" y="1852580"/>
                  <a:pt x="1301903" y="1852580"/>
                </a:cubicBezTo>
                <a:lnTo>
                  <a:pt x="40685" y="1852580"/>
                </a:lnTo>
                <a:cubicBezTo>
                  <a:pt x="18215" y="1852580"/>
                  <a:pt x="0" y="1834364"/>
                  <a:pt x="0" y="1811894"/>
                </a:cubicBezTo>
                <a:lnTo>
                  <a:pt x="0" y="40685"/>
                </a:lnTo>
                <a:cubicBezTo>
                  <a:pt x="0" y="18215"/>
                  <a:pt x="18215" y="0"/>
                  <a:pt x="40685" y="0"/>
                </a:cubicBezTo>
                <a:close/>
              </a:path>
            </a:pathLst>
          </a:custGeom>
          <a:solidFill>
            <a:srgbClr val="3232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3961822" y="1892148"/>
            <a:ext cx="6154365" cy="4463696"/>
          </a:xfrm>
          <a:custGeom>
            <a:rect b="b" l="l" r="r" t="t"/>
            <a:pathLst>
              <a:path extrusionOk="0" h="1852580" w="2554263">
                <a:moveTo>
                  <a:pt x="21385" y="0"/>
                </a:moveTo>
                <a:lnTo>
                  <a:pt x="2532877" y="0"/>
                </a:lnTo>
                <a:cubicBezTo>
                  <a:pt x="2538549" y="0"/>
                  <a:pt x="2543989" y="2253"/>
                  <a:pt x="2547999" y="6264"/>
                </a:cubicBezTo>
                <a:cubicBezTo>
                  <a:pt x="2552010" y="10274"/>
                  <a:pt x="2554263" y="15714"/>
                  <a:pt x="2554263" y="21385"/>
                </a:cubicBezTo>
                <a:lnTo>
                  <a:pt x="2554263" y="1831194"/>
                </a:lnTo>
                <a:cubicBezTo>
                  <a:pt x="2554263" y="1843005"/>
                  <a:pt x="2544688" y="1852580"/>
                  <a:pt x="2532877" y="1852580"/>
                </a:cubicBezTo>
                <a:lnTo>
                  <a:pt x="21385" y="1852580"/>
                </a:lnTo>
                <a:cubicBezTo>
                  <a:pt x="15714" y="1852580"/>
                  <a:pt x="10274" y="1850327"/>
                  <a:pt x="6264" y="1846316"/>
                </a:cubicBezTo>
                <a:cubicBezTo>
                  <a:pt x="2253" y="1842306"/>
                  <a:pt x="0" y="1836866"/>
                  <a:pt x="0" y="1831194"/>
                </a:cubicBezTo>
                <a:lnTo>
                  <a:pt x="0" y="21385"/>
                </a:lnTo>
                <a:cubicBezTo>
                  <a:pt x="0" y="9575"/>
                  <a:pt x="9575" y="0"/>
                  <a:pt x="21385" y="0"/>
                </a:cubicBezTo>
                <a:close/>
              </a:path>
            </a:pathLst>
          </a:custGeom>
          <a:solidFill>
            <a:srgbClr val="3232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" name="Google Shape;273;p19"/>
          <p:cNvCxnSpPr/>
          <p:nvPr/>
        </p:nvCxnSpPr>
        <p:spPr>
          <a:xfrm>
            <a:off x="1631586" y="2416495"/>
            <a:ext cx="113278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19"/>
          <p:cNvCxnSpPr/>
          <p:nvPr/>
        </p:nvCxnSpPr>
        <p:spPr>
          <a:xfrm>
            <a:off x="1609114" y="4633509"/>
            <a:ext cx="113278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19"/>
          <p:cNvCxnSpPr/>
          <p:nvPr/>
        </p:nvCxnSpPr>
        <p:spPr>
          <a:xfrm>
            <a:off x="6126367" y="2426020"/>
            <a:ext cx="182527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19"/>
          <p:cNvSpPr/>
          <p:nvPr/>
        </p:nvSpPr>
        <p:spPr>
          <a:xfrm>
            <a:off x="1265342" y="4830725"/>
            <a:ext cx="527542" cy="52754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6E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 txBox="1"/>
          <p:nvPr/>
        </p:nvSpPr>
        <p:spPr>
          <a:xfrm>
            <a:off x="1357110" y="6555869"/>
            <a:ext cx="8015040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Don't forget to delete this page before presenting. </a:t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1916536" y="4830725"/>
            <a:ext cx="527542" cy="52754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2325C"/>
          </a:solidFill>
          <a:ln cap="sq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2567730" y="4830725"/>
            <a:ext cx="527542" cy="52754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97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2567730" y="5510667"/>
            <a:ext cx="527542" cy="52754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5BF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 txBox="1"/>
          <p:nvPr/>
        </p:nvSpPr>
        <p:spPr>
          <a:xfrm>
            <a:off x="871284" y="2483170"/>
            <a:ext cx="2653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This</a:t>
            </a:r>
            <a:r>
              <a:rPr b="0" i="0" lang="en-US" sz="9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presentation template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uses the following free fonts:</a:t>
            </a:r>
            <a:endParaRPr/>
          </a:p>
        </p:txBody>
      </p:sp>
      <p:sp>
        <p:nvSpPr>
          <p:cNvPr id="282" name="Google Shape;282;p19"/>
          <p:cNvSpPr txBox="1"/>
          <p:nvPr/>
        </p:nvSpPr>
        <p:spPr>
          <a:xfrm>
            <a:off x="706997" y="3860860"/>
            <a:ext cx="2981964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You can find these fonts online too.</a:t>
            </a:r>
            <a:endParaRPr/>
          </a:p>
        </p:txBody>
      </p:sp>
      <p:sp>
        <p:nvSpPr>
          <p:cNvPr id="283" name="Google Shape;283;p19"/>
          <p:cNvSpPr txBox="1"/>
          <p:nvPr/>
        </p:nvSpPr>
        <p:spPr>
          <a:xfrm>
            <a:off x="1198334" y="3375291"/>
            <a:ext cx="19992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PALANQUIN DARK</a:t>
            </a:r>
            <a:endParaRPr/>
          </a:p>
        </p:txBody>
      </p:sp>
      <p:sp>
        <p:nvSpPr>
          <p:cNvPr id="284" name="Google Shape;284;p19"/>
          <p:cNvSpPr txBox="1"/>
          <p:nvPr/>
        </p:nvSpPr>
        <p:spPr>
          <a:xfrm>
            <a:off x="2180307" y="1486383"/>
            <a:ext cx="6262101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Use these design resources in your Canva Presentation.</a:t>
            </a:r>
            <a:endParaRPr/>
          </a:p>
        </p:txBody>
      </p:sp>
      <p:sp>
        <p:nvSpPr>
          <p:cNvPr id="285" name="Google Shape;285;p19"/>
          <p:cNvSpPr txBox="1"/>
          <p:nvPr/>
        </p:nvSpPr>
        <p:spPr>
          <a:xfrm>
            <a:off x="1198334" y="2087438"/>
            <a:ext cx="1999290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Fonts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6039360" y="2084519"/>
            <a:ext cx="1999290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Design Elements</a:t>
            </a:r>
            <a:endParaRPr/>
          </a:p>
        </p:txBody>
      </p:sp>
      <p:sp>
        <p:nvSpPr>
          <p:cNvPr id="287" name="Google Shape;287;p19"/>
          <p:cNvSpPr txBox="1"/>
          <p:nvPr/>
        </p:nvSpPr>
        <p:spPr>
          <a:xfrm>
            <a:off x="1198334" y="4352985"/>
            <a:ext cx="1999290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Colors</a:t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1671973" y="582414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Resource Page</a:t>
            </a:r>
            <a:endParaRPr/>
          </a:p>
        </p:txBody>
      </p:sp>
      <p:sp>
        <p:nvSpPr>
          <p:cNvPr id="289" name="Google Shape;289;p19"/>
          <p:cNvSpPr txBox="1"/>
          <p:nvPr/>
        </p:nvSpPr>
        <p:spPr>
          <a:xfrm>
            <a:off x="1198334" y="3127831"/>
            <a:ext cx="19992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Titles and Body Copy:</a:t>
            </a: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1265342" y="5510667"/>
            <a:ext cx="527542" cy="52754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8B4B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1916536" y="5510667"/>
            <a:ext cx="527542" cy="52754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EA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525" y="3072865"/>
            <a:ext cx="972251" cy="105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850" y="3131350"/>
            <a:ext cx="860950" cy="8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8375" y="3093049"/>
            <a:ext cx="901549" cy="91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9901" y="4352975"/>
            <a:ext cx="853150" cy="91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45475" y="4361175"/>
            <a:ext cx="996650" cy="97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8300" y="3088633"/>
            <a:ext cx="842999" cy="8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67150" y="4404425"/>
            <a:ext cx="796900" cy="8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71449" y="4479547"/>
            <a:ext cx="1394026" cy="91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EF6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/>
          <p:nvPr/>
        </p:nvSpPr>
        <p:spPr>
          <a:xfrm>
            <a:off x="2582146" y="2315059"/>
            <a:ext cx="5527708" cy="2096916"/>
          </a:xfrm>
          <a:custGeom>
            <a:rect b="b" l="l" r="r" t="t"/>
            <a:pathLst>
              <a:path extrusionOk="0" h="629180" w="1658589">
                <a:moveTo>
                  <a:pt x="23810" y="0"/>
                </a:moveTo>
                <a:lnTo>
                  <a:pt x="1634780" y="0"/>
                </a:lnTo>
                <a:cubicBezTo>
                  <a:pt x="1641094" y="0"/>
                  <a:pt x="1647150" y="2509"/>
                  <a:pt x="1651616" y="6974"/>
                </a:cubicBezTo>
                <a:cubicBezTo>
                  <a:pt x="1656081" y="11439"/>
                  <a:pt x="1658589" y="17495"/>
                  <a:pt x="1658589" y="23810"/>
                </a:cubicBezTo>
                <a:lnTo>
                  <a:pt x="1658589" y="605370"/>
                </a:lnTo>
                <a:cubicBezTo>
                  <a:pt x="1658589" y="611685"/>
                  <a:pt x="1656081" y="617741"/>
                  <a:pt x="1651616" y="622206"/>
                </a:cubicBezTo>
                <a:cubicBezTo>
                  <a:pt x="1647150" y="626671"/>
                  <a:pt x="1641094" y="629180"/>
                  <a:pt x="1634780" y="629180"/>
                </a:cubicBezTo>
                <a:lnTo>
                  <a:pt x="23810" y="629180"/>
                </a:lnTo>
                <a:cubicBezTo>
                  <a:pt x="17495" y="629180"/>
                  <a:pt x="11439" y="626671"/>
                  <a:pt x="6974" y="622206"/>
                </a:cubicBezTo>
                <a:cubicBezTo>
                  <a:pt x="2509" y="617741"/>
                  <a:pt x="0" y="611685"/>
                  <a:pt x="0" y="605370"/>
                </a:cubicBezTo>
                <a:lnTo>
                  <a:pt x="0" y="23810"/>
                </a:lnTo>
                <a:cubicBezTo>
                  <a:pt x="0" y="17495"/>
                  <a:pt x="2509" y="11439"/>
                  <a:pt x="6974" y="6974"/>
                </a:cubicBezTo>
                <a:cubicBezTo>
                  <a:pt x="11439" y="2509"/>
                  <a:pt x="17495" y="0"/>
                  <a:pt x="23810" y="0"/>
                </a:cubicBezTo>
                <a:close/>
              </a:path>
            </a:pathLst>
          </a:custGeom>
          <a:solidFill>
            <a:srgbClr val="FAD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2582146" y="4654807"/>
            <a:ext cx="5527708" cy="1527102"/>
          </a:xfrm>
          <a:custGeom>
            <a:rect b="b" l="l" r="r" t="t"/>
            <a:pathLst>
              <a:path extrusionOk="0" h="458207" w="1658589">
                <a:moveTo>
                  <a:pt x="23810" y="0"/>
                </a:moveTo>
                <a:lnTo>
                  <a:pt x="1634780" y="0"/>
                </a:lnTo>
                <a:cubicBezTo>
                  <a:pt x="1641094" y="0"/>
                  <a:pt x="1647150" y="2509"/>
                  <a:pt x="1651616" y="6974"/>
                </a:cubicBezTo>
                <a:cubicBezTo>
                  <a:pt x="1656081" y="11439"/>
                  <a:pt x="1658589" y="17495"/>
                  <a:pt x="1658589" y="23810"/>
                </a:cubicBezTo>
                <a:lnTo>
                  <a:pt x="1658589" y="434397"/>
                </a:lnTo>
                <a:cubicBezTo>
                  <a:pt x="1658589" y="440712"/>
                  <a:pt x="1656081" y="446768"/>
                  <a:pt x="1651616" y="451233"/>
                </a:cubicBezTo>
                <a:cubicBezTo>
                  <a:pt x="1647150" y="455699"/>
                  <a:pt x="1641094" y="458207"/>
                  <a:pt x="1634780" y="458207"/>
                </a:cubicBezTo>
                <a:lnTo>
                  <a:pt x="23810" y="458207"/>
                </a:lnTo>
                <a:cubicBezTo>
                  <a:pt x="17495" y="458207"/>
                  <a:pt x="11439" y="455699"/>
                  <a:pt x="6974" y="451233"/>
                </a:cubicBezTo>
                <a:cubicBezTo>
                  <a:pt x="2509" y="446768"/>
                  <a:pt x="0" y="440712"/>
                  <a:pt x="0" y="434397"/>
                </a:cubicBezTo>
                <a:lnTo>
                  <a:pt x="0" y="23810"/>
                </a:lnTo>
                <a:cubicBezTo>
                  <a:pt x="0" y="17495"/>
                  <a:pt x="2509" y="11439"/>
                  <a:pt x="6974" y="6974"/>
                </a:cubicBezTo>
                <a:cubicBezTo>
                  <a:pt x="11439" y="2509"/>
                  <a:pt x="17495" y="0"/>
                  <a:pt x="23810" y="0"/>
                </a:cubicBezTo>
                <a:close/>
              </a:path>
            </a:pathLst>
          </a:custGeom>
          <a:solidFill>
            <a:srgbClr val="FAD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 txBox="1"/>
          <p:nvPr/>
        </p:nvSpPr>
        <p:spPr>
          <a:xfrm>
            <a:off x="3180548" y="3932726"/>
            <a:ext cx="433090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for the presentation template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3783333" y="5641974"/>
            <a:ext cx="312533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for the photos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2682875" y="5090236"/>
            <a:ext cx="5326250" cy="475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PEXELS, PIXABAY</a:t>
            </a:r>
            <a:endParaRPr/>
          </a:p>
        </p:txBody>
      </p:sp>
      <p:sp>
        <p:nvSpPr>
          <p:cNvPr id="309" name="Google Shape;309;p20"/>
          <p:cNvSpPr txBox="1"/>
          <p:nvPr/>
        </p:nvSpPr>
        <p:spPr>
          <a:xfrm>
            <a:off x="3559507" y="6494329"/>
            <a:ext cx="3572987" cy="271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HAPPY DESIGNING!</a:t>
            </a:r>
            <a:endParaRPr/>
          </a:p>
        </p:txBody>
      </p:sp>
      <p:sp>
        <p:nvSpPr>
          <p:cNvPr id="310" name="Google Shape;310;p20"/>
          <p:cNvSpPr txBox="1"/>
          <p:nvPr/>
        </p:nvSpPr>
        <p:spPr>
          <a:xfrm>
            <a:off x="1671973" y="651225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Credits</a:t>
            </a:r>
            <a:endParaRPr/>
          </a:p>
        </p:txBody>
      </p:sp>
      <p:sp>
        <p:nvSpPr>
          <p:cNvPr id="311" name="Google Shape;311;p20"/>
          <p:cNvSpPr txBox="1"/>
          <p:nvPr/>
        </p:nvSpPr>
        <p:spPr>
          <a:xfrm>
            <a:off x="3364091" y="1566394"/>
            <a:ext cx="3963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This design template is free for everyone to use thanks to the following:</a:t>
            </a:r>
            <a:endParaRPr/>
          </a:p>
        </p:txBody>
      </p:sp>
      <p:pic>
        <p:nvPicPr>
          <p:cNvPr id="312" name="Google Shape;3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625" y="2669425"/>
            <a:ext cx="4234749" cy="105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terature Review Matrix Infographic">
  <a:themeElements>
    <a:clrScheme name="Office">
      <a:dk1>
        <a:srgbClr val="32325C"/>
      </a:dk1>
      <a:lt1>
        <a:srgbClr val="E6E9F5"/>
      </a:lt1>
      <a:dk2>
        <a:srgbClr val="AEAEF6"/>
      </a:dk2>
      <a:lt2>
        <a:srgbClr val="48489D"/>
      </a:lt2>
      <a:accent1>
        <a:srgbClr val="FF9739"/>
      </a:accent1>
      <a:accent2>
        <a:srgbClr val="FAD9BB"/>
      </a:accent2>
      <a:accent3>
        <a:srgbClr val="35BF57"/>
      </a:accent3>
      <a:accent4>
        <a:srgbClr val="BFF1CC"/>
      </a:accent4>
      <a:accent5>
        <a:srgbClr val="8B4BBD"/>
      </a:accent5>
      <a:accent6>
        <a:srgbClr val="D7D7FB"/>
      </a:accent6>
      <a:hlink>
        <a:srgbClr val="FF973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