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Roboto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2063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967583" y="-217554"/>
            <a:ext cx="14627165" cy="7995109"/>
          </a:xfrm>
          <a:custGeom>
            <a:rect b="b" l="l" r="r" t="t"/>
            <a:pathLst>
              <a:path extrusionOk="0" h="7995109" w="14627165">
                <a:moveTo>
                  <a:pt x="0" y="0"/>
                </a:moveTo>
                <a:lnTo>
                  <a:pt x="14627166" y="0"/>
                </a:lnTo>
                <a:lnTo>
                  <a:pt x="14627166" y="7995108"/>
                </a:lnTo>
                <a:lnTo>
                  <a:pt x="0" y="79951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3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5" name="Google Shape;85;p13"/>
          <p:cNvGrpSpPr/>
          <p:nvPr/>
        </p:nvGrpSpPr>
        <p:grpSpPr>
          <a:xfrm>
            <a:off x="432707" y="1296355"/>
            <a:ext cx="1962520" cy="2738487"/>
            <a:chOff x="0" y="0"/>
            <a:chExt cx="2616693" cy="3651316"/>
          </a:xfrm>
        </p:grpSpPr>
        <p:grpSp>
          <p:nvGrpSpPr>
            <p:cNvPr id="86" name="Google Shape;86;p13"/>
            <p:cNvGrpSpPr/>
            <p:nvPr/>
          </p:nvGrpSpPr>
          <p:grpSpPr>
            <a:xfrm>
              <a:off x="0" y="834317"/>
              <a:ext cx="2616693" cy="2816999"/>
              <a:chOff x="0" y="-28575"/>
              <a:chExt cx="703323" cy="757162"/>
            </a:xfrm>
          </p:grpSpPr>
          <p:sp>
            <p:nvSpPr>
              <p:cNvPr id="87" name="Google Shape;87;p13"/>
              <p:cNvSpPr/>
              <p:nvPr/>
            </p:nvSpPr>
            <p:spPr>
              <a:xfrm>
                <a:off x="0" y="0"/>
                <a:ext cx="703323" cy="728587"/>
              </a:xfrm>
              <a:custGeom>
                <a:rect b="b" l="l" r="r" t="t"/>
                <a:pathLst>
                  <a:path extrusionOk="0" h="728587" w="703323">
                    <a:moveTo>
                      <a:pt x="145961" y="0"/>
                    </a:moveTo>
                    <a:lnTo>
                      <a:pt x="557362" y="0"/>
                    </a:lnTo>
                    <a:cubicBezTo>
                      <a:pt x="596073" y="0"/>
                      <a:pt x="633199" y="15378"/>
                      <a:pt x="660572" y="42751"/>
                    </a:cubicBezTo>
                    <a:cubicBezTo>
                      <a:pt x="687945" y="70124"/>
                      <a:pt x="703323" y="107250"/>
                      <a:pt x="703323" y="145961"/>
                    </a:cubicBezTo>
                    <a:lnTo>
                      <a:pt x="703323" y="582626"/>
                    </a:lnTo>
                    <a:cubicBezTo>
                      <a:pt x="703323" y="621337"/>
                      <a:pt x="687945" y="658463"/>
                      <a:pt x="660572" y="685836"/>
                    </a:cubicBezTo>
                    <a:cubicBezTo>
                      <a:pt x="633199" y="713209"/>
                      <a:pt x="596073" y="728587"/>
                      <a:pt x="557362" y="728587"/>
                    </a:cubicBezTo>
                    <a:lnTo>
                      <a:pt x="145961" y="728587"/>
                    </a:lnTo>
                    <a:cubicBezTo>
                      <a:pt x="107250" y="728587"/>
                      <a:pt x="70124" y="713209"/>
                      <a:pt x="42751" y="685836"/>
                    </a:cubicBezTo>
                    <a:cubicBezTo>
                      <a:pt x="15378" y="658463"/>
                      <a:pt x="0" y="621337"/>
                      <a:pt x="0" y="582626"/>
                    </a:cubicBezTo>
                    <a:lnTo>
                      <a:pt x="0" y="145961"/>
                    </a:lnTo>
                    <a:cubicBezTo>
                      <a:pt x="0" y="107250"/>
                      <a:pt x="15378" y="70124"/>
                      <a:pt x="42751" y="42751"/>
                    </a:cubicBezTo>
                    <a:cubicBezTo>
                      <a:pt x="70124" y="15378"/>
                      <a:pt x="107250" y="0"/>
                      <a:pt x="145961" y="0"/>
                    </a:cubicBezTo>
                    <a:close/>
                  </a:path>
                </a:pathLst>
              </a:custGeom>
              <a:solidFill>
                <a:srgbClr val="88F1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0" y="-28575"/>
                <a:ext cx="703323" cy="7571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552346" y="0"/>
              <a:ext cx="1512000" cy="1512000"/>
              <a:chOff x="0" y="0"/>
              <a:chExt cx="812800" cy="812800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92" name="Google Shape;92;p13"/>
          <p:cNvCxnSpPr/>
          <p:nvPr/>
        </p:nvCxnSpPr>
        <p:spPr>
          <a:xfrm>
            <a:off x="2395226" y="2968155"/>
            <a:ext cx="5520046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3"/>
          <p:cNvCxnSpPr/>
          <p:nvPr/>
        </p:nvCxnSpPr>
        <p:spPr>
          <a:xfrm rot="10800000">
            <a:off x="2930207" y="1070053"/>
            <a:ext cx="0" cy="3713322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2882582" y="1117678"/>
            <a:ext cx="487356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2882582" y="4747361"/>
            <a:ext cx="534981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3"/>
          <p:cNvCxnSpPr/>
          <p:nvPr/>
        </p:nvCxnSpPr>
        <p:spPr>
          <a:xfrm rot="10800000">
            <a:off x="7092921" y="826031"/>
            <a:ext cx="0" cy="4307411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7092921" y="873656"/>
            <a:ext cx="822351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7092921" y="5085817"/>
            <a:ext cx="822351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13"/>
          <p:cNvSpPr/>
          <p:nvPr/>
        </p:nvSpPr>
        <p:spPr>
          <a:xfrm>
            <a:off x="1074777" y="1510751"/>
            <a:ext cx="678379" cy="678379"/>
          </a:xfrm>
          <a:custGeom>
            <a:rect b="b" l="l" r="r" t="t"/>
            <a:pathLst>
              <a:path extrusionOk="0" h="678379" w="678379">
                <a:moveTo>
                  <a:pt x="0" y="0"/>
                </a:moveTo>
                <a:lnTo>
                  <a:pt x="678379" y="0"/>
                </a:lnTo>
                <a:lnTo>
                  <a:pt x="678379" y="678379"/>
                </a:lnTo>
                <a:lnTo>
                  <a:pt x="0" y="6783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3"/>
          <p:cNvSpPr txBox="1"/>
          <p:nvPr/>
        </p:nvSpPr>
        <p:spPr>
          <a:xfrm>
            <a:off x="432687" y="2586050"/>
            <a:ext cx="196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SOFTWARE DEFECT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608174" y="2917804"/>
            <a:ext cx="1558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  <p:grpSp>
        <p:nvGrpSpPr>
          <p:cNvPr id="102" name="Google Shape;102;p13"/>
          <p:cNvGrpSpPr/>
          <p:nvPr/>
        </p:nvGrpSpPr>
        <p:grpSpPr>
          <a:xfrm>
            <a:off x="3960114" y="479223"/>
            <a:ext cx="2391837" cy="1119689"/>
            <a:chOff x="0" y="-28575"/>
            <a:chExt cx="1102844" cy="516274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3320602" y="629356"/>
            <a:ext cx="881396" cy="881396"/>
            <a:chOff x="0" y="0"/>
            <a:chExt cx="812800" cy="812800"/>
          </a:xfrm>
        </p:grpSpPr>
        <p:sp>
          <p:nvSpPr>
            <p:cNvPr id="106" name="Google Shape;10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3"/>
          <p:cNvSpPr/>
          <p:nvPr/>
        </p:nvSpPr>
        <p:spPr>
          <a:xfrm>
            <a:off x="3497031" y="838953"/>
            <a:ext cx="512523" cy="462203"/>
          </a:xfrm>
          <a:custGeom>
            <a:rect b="b" l="l" r="r" t="t"/>
            <a:pathLst>
              <a:path extrusionOk="0" h="616270" w="683364">
                <a:moveTo>
                  <a:pt x="0" y="0"/>
                </a:moveTo>
                <a:lnTo>
                  <a:pt x="683364" y="0"/>
                </a:lnTo>
                <a:lnTo>
                  <a:pt x="683364" y="616270"/>
                </a:lnTo>
                <a:lnTo>
                  <a:pt x="0" y="616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3"/>
          <p:cNvSpPr txBox="1"/>
          <p:nvPr/>
        </p:nvSpPr>
        <p:spPr>
          <a:xfrm>
            <a:off x="4138775" y="691400"/>
            <a:ext cx="2034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NATURE</a:t>
            </a:r>
            <a:endParaRPr/>
          </a:p>
        </p:txBody>
      </p:sp>
      <p:sp>
        <p:nvSpPr>
          <p:cNvPr id="110" name="Google Shape;110;p13"/>
          <p:cNvSpPr txBox="1"/>
          <p:nvPr/>
        </p:nvSpPr>
        <p:spPr>
          <a:xfrm>
            <a:off x="4285378" y="1012609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11" name="Google Shape;111;p13"/>
          <p:cNvGrpSpPr/>
          <p:nvPr/>
        </p:nvGrpSpPr>
        <p:grpSpPr>
          <a:xfrm>
            <a:off x="3960114" y="2335883"/>
            <a:ext cx="2391837" cy="1119689"/>
            <a:chOff x="0" y="-28575"/>
            <a:chExt cx="1102844" cy="516274"/>
          </a:xfrm>
        </p:grpSpPr>
        <p:sp>
          <p:nvSpPr>
            <p:cNvPr id="112" name="Google Shape;112;p13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3320602" y="2486016"/>
            <a:ext cx="881396" cy="881396"/>
            <a:chOff x="0" y="0"/>
            <a:chExt cx="812800" cy="8128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3"/>
          <p:cNvSpPr/>
          <p:nvPr/>
        </p:nvSpPr>
        <p:spPr>
          <a:xfrm>
            <a:off x="3513046" y="2631612"/>
            <a:ext cx="496508" cy="518177"/>
          </a:xfrm>
          <a:custGeom>
            <a:rect b="b" l="l" r="r" t="t"/>
            <a:pathLst>
              <a:path extrusionOk="0" h="690902" w="662010">
                <a:moveTo>
                  <a:pt x="0" y="0"/>
                </a:moveTo>
                <a:lnTo>
                  <a:pt x="662010" y="0"/>
                </a:lnTo>
                <a:lnTo>
                  <a:pt x="662010" y="690902"/>
                </a:lnTo>
                <a:lnTo>
                  <a:pt x="0" y="690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 txBox="1"/>
          <p:nvPr/>
        </p:nvSpPr>
        <p:spPr>
          <a:xfrm>
            <a:off x="4241595" y="2545260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PRIORITY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4285378" y="2869269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20" name="Google Shape;120;p13"/>
          <p:cNvGrpSpPr/>
          <p:nvPr/>
        </p:nvGrpSpPr>
        <p:grpSpPr>
          <a:xfrm>
            <a:off x="3960114" y="4192544"/>
            <a:ext cx="2391837" cy="1119689"/>
            <a:chOff x="0" y="-28575"/>
            <a:chExt cx="1102844" cy="516274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3320602" y="4342677"/>
            <a:ext cx="881396" cy="881396"/>
            <a:chOff x="0" y="0"/>
            <a:chExt cx="812800" cy="812800"/>
          </a:xfrm>
        </p:grpSpPr>
        <p:sp>
          <p:nvSpPr>
            <p:cNvPr id="124" name="Google Shape;124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3"/>
          <p:cNvSpPr/>
          <p:nvPr/>
        </p:nvSpPr>
        <p:spPr>
          <a:xfrm>
            <a:off x="3517650" y="4586772"/>
            <a:ext cx="471286" cy="426729"/>
          </a:xfrm>
          <a:custGeom>
            <a:rect b="b" l="l" r="r" t="t"/>
            <a:pathLst>
              <a:path extrusionOk="0" h="568971" w="628381">
                <a:moveTo>
                  <a:pt x="0" y="0"/>
                </a:moveTo>
                <a:lnTo>
                  <a:pt x="628381" y="0"/>
                </a:lnTo>
                <a:lnTo>
                  <a:pt x="628381" y="568971"/>
                </a:lnTo>
                <a:lnTo>
                  <a:pt x="0" y="5689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3"/>
          <p:cNvSpPr txBox="1"/>
          <p:nvPr/>
        </p:nvSpPr>
        <p:spPr>
          <a:xfrm>
            <a:off x="4241595" y="4408072"/>
            <a:ext cx="1863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SEVERITY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4285378" y="4725930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272491" y="5865018"/>
            <a:ext cx="10146900" cy="646500"/>
          </a:xfrm>
          <a:prstGeom prst="rect">
            <a:avLst/>
          </a:prstGeom>
          <a:noFill/>
          <a:ln>
            <a:noFill/>
          </a:ln>
          <a:effectLst>
            <a:outerShdw rotWithShape="0" algn="bl" dir="2340000" dist="38100">
              <a:srgbClr val="3F8A94"/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SOFTWARE ROOT CAUSE ANALYSIS</a:t>
            </a:r>
            <a:endParaRPr/>
          </a:p>
        </p:txBody>
      </p:sp>
      <p:grpSp>
        <p:nvGrpSpPr>
          <p:cNvPr id="130" name="Google Shape;130;p13"/>
          <p:cNvGrpSpPr/>
          <p:nvPr/>
        </p:nvGrpSpPr>
        <p:grpSpPr>
          <a:xfrm>
            <a:off x="7731096" y="2291804"/>
            <a:ext cx="2391836" cy="1207848"/>
            <a:chOff x="0" y="-28575"/>
            <a:chExt cx="1102844" cy="556923"/>
          </a:xfrm>
        </p:grpSpPr>
        <p:sp>
          <p:nvSpPr>
            <p:cNvPr id="131" name="Google Shape;131;p13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" name="Google Shape;133;p13"/>
          <p:cNvSpPr txBox="1"/>
          <p:nvPr/>
        </p:nvSpPr>
        <p:spPr>
          <a:xfrm>
            <a:off x="8012576" y="2545261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02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8056359" y="2869269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35" name="Google Shape;135;p13"/>
          <p:cNvGrpSpPr/>
          <p:nvPr/>
        </p:nvGrpSpPr>
        <p:grpSpPr>
          <a:xfrm>
            <a:off x="7731096" y="399129"/>
            <a:ext cx="2391836" cy="1207848"/>
            <a:chOff x="0" y="-28575"/>
            <a:chExt cx="1102844" cy="556923"/>
          </a:xfrm>
        </p:grpSpPr>
        <p:sp>
          <p:nvSpPr>
            <p:cNvPr id="136" name="Google Shape;136;p13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13"/>
          <p:cNvSpPr txBox="1"/>
          <p:nvPr/>
        </p:nvSpPr>
        <p:spPr>
          <a:xfrm>
            <a:off x="8012576" y="641181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01</a:t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8056359" y="965189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40" name="Google Shape;140;p13"/>
          <p:cNvGrpSpPr/>
          <p:nvPr/>
        </p:nvGrpSpPr>
        <p:grpSpPr>
          <a:xfrm>
            <a:off x="7731096" y="4192544"/>
            <a:ext cx="2391836" cy="1207848"/>
            <a:chOff x="0" y="-28575"/>
            <a:chExt cx="1102844" cy="556923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13"/>
          <p:cNvSpPr txBox="1"/>
          <p:nvPr/>
        </p:nvSpPr>
        <p:spPr>
          <a:xfrm>
            <a:off x="8012576" y="4452152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03</a:t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8056359" y="4776160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1722062" y="6600543"/>
            <a:ext cx="72480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20638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"/>
          <p:cNvSpPr/>
          <p:nvPr/>
        </p:nvSpPr>
        <p:spPr>
          <a:xfrm>
            <a:off x="-1967583" y="-217554"/>
            <a:ext cx="14627165" cy="7995109"/>
          </a:xfrm>
          <a:custGeom>
            <a:rect b="b" l="l" r="r" t="t"/>
            <a:pathLst>
              <a:path extrusionOk="0" h="7995109" w="14627165">
                <a:moveTo>
                  <a:pt x="0" y="0"/>
                </a:moveTo>
                <a:lnTo>
                  <a:pt x="14627166" y="0"/>
                </a:lnTo>
                <a:lnTo>
                  <a:pt x="14627166" y="7995108"/>
                </a:lnTo>
                <a:lnTo>
                  <a:pt x="0" y="79951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3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1" name="Google Shape;151;p14"/>
          <p:cNvGrpSpPr/>
          <p:nvPr/>
        </p:nvGrpSpPr>
        <p:grpSpPr>
          <a:xfrm>
            <a:off x="3751145" y="1832397"/>
            <a:ext cx="3655964" cy="1256922"/>
            <a:chOff x="0" y="-28575"/>
            <a:chExt cx="1310215" cy="450453"/>
          </a:xfrm>
        </p:grpSpPr>
        <p:sp>
          <p:nvSpPr>
            <p:cNvPr id="152" name="Google Shape;152;p14"/>
            <p:cNvSpPr/>
            <p:nvPr/>
          </p:nvSpPr>
          <p:spPr>
            <a:xfrm>
              <a:off x="0" y="0"/>
              <a:ext cx="1310215" cy="421878"/>
            </a:xfrm>
            <a:custGeom>
              <a:rect b="b" l="l" r="r" t="t"/>
              <a:pathLst>
                <a:path extrusionOk="0" h="421878" w="1310215">
                  <a:moveTo>
                    <a:pt x="78352" y="0"/>
                  </a:moveTo>
                  <a:lnTo>
                    <a:pt x="1231863" y="0"/>
                  </a:lnTo>
                  <a:cubicBezTo>
                    <a:pt x="1275136" y="0"/>
                    <a:pt x="1310215" y="35079"/>
                    <a:pt x="1310215" y="78352"/>
                  </a:cubicBezTo>
                  <a:lnTo>
                    <a:pt x="1310215" y="343526"/>
                  </a:lnTo>
                  <a:cubicBezTo>
                    <a:pt x="1310215" y="364306"/>
                    <a:pt x="1301960" y="384235"/>
                    <a:pt x="1287266" y="398929"/>
                  </a:cubicBezTo>
                  <a:cubicBezTo>
                    <a:pt x="1272572" y="413623"/>
                    <a:pt x="1252643" y="421878"/>
                    <a:pt x="1231863" y="421878"/>
                  </a:cubicBezTo>
                  <a:lnTo>
                    <a:pt x="78352" y="421878"/>
                  </a:lnTo>
                  <a:cubicBezTo>
                    <a:pt x="57572" y="421878"/>
                    <a:pt x="37642" y="413623"/>
                    <a:pt x="22949" y="398929"/>
                  </a:cubicBezTo>
                  <a:cubicBezTo>
                    <a:pt x="8255" y="384235"/>
                    <a:pt x="0" y="364306"/>
                    <a:pt x="0" y="343526"/>
                  </a:cubicBezTo>
                  <a:lnTo>
                    <a:pt x="0" y="78352"/>
                  </a:lnTo>
                  <a:cubicBezTo>
                    <a:pt x="0" y="57572"/>
                    <a:pt x="8255" y="37642"/>
                    <a:pt x="22949" y="22949"/>
                  </a:cubicBezTo>
                  <a:cubicBezTo>
                    <a:pt x="37642" y="8255"/>
                    <a:pt x="57572" y="0"/>
                    <a:pt x="7835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0" y="-28575"/>
              <a:ext cx="1310215" cy="4504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2792612" y="1933725"/>
            <a:ext cx="1134000" cy="1134000"/>
            <a:chOff x="0" y="0"/>
            <a:chExt cx="812800" cy="812800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14"/>
          <p:cNvSpPr/>
          <p:nvPr/>
        </p:nvSpPr>
        <p:spPr>
          <a:xfrm>
            <a:off x="3020423" y="2148122"/>
            <a:ext cx="678379" cy="678379"/>
          </a:xfrm>
          <a:custGeom>
            <a:rect b="b" l="l" r="r" t="t"/>
            <a:pathLst>
              <a:path extrusionOk="0" h="678379" w="678379">
                <a:moveTo>
                  <a:pt x="0" y="0"/>
                </a:moveTo>
                <a:lnTo>
                  <a:pt x="678378" y="0"/>
                </a:lnTo>
                <a:lnTo>
                  <a:pt x="678378" y="678378"/>
                </a:lnTo>
                <a:lnTo>
                  <a:pt x="0" y="6783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p14"/>
          <p:cNvSpPr txBox="1"/>
          <p:nvPr/>
        </p:nvSpPr>
        <p:spPr>
          <a:xfrm>
            <a:off x="4517900" y="2110025"/>
            <a:ext cx="2122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SOFTWARE DEFECT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>
            <a:off x="4216976" y="2458736"/>
            <a:ext cx="2724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  <p:cxnSp>
        <p:nvCxnSpPr>
          <p:cNvPr id="160" name="Google Shape;160;p14"/>
          <p:cNvCxnSpPr/>
          <p:nvPr/>
        </p:nvCxnSpPr>
        <p:spPr>
          <a:xfrm>
            <a:off x="5346000" y="2964438"/>
            <a:ext cx="0" cy="313661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Google Shape;161;p14"/>
          <p:cNvCxnSpPr/>
          <p:nvPr/>
        </p:nvCxnSpPr>
        <p:spPr>
          <a:xfrm>
            <a:off x="1804459" y="3623244"/>
            <a:ext cx="7083083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Google Shape;162;p14"/>
          <p:cNvCxnSpPr/>
          <p:nvPr/>
        </p:nvCxnSpPr>
        <p:spPr>
          <a:xfrm>
            <a:off x="8839916" y="3575619"/>
            <a:ext cx="0" cy="487356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3" name="Google Shape;163;p14"/>
          <p:cNvCxnSpPr/>
          <p:nvPr/>
        </p:nvCxnSpPr>
        <p:spPr>
          <a:xfrm>
            <a:off x="1852084" y="3575619"/>
            <a:ext cx="0" cy="534981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64" name="Google Shape;164;p14"/>
          <p:cNvGrpSpPr/>
          <p:nvPr/>
        </p:nvGrpSpPr>
        <p:grpSpPr>
          <a:xfrm>
            <a:off x="928296" y="3970846"/>
            <a:ext cx="2391837" cy="1119689"/>
            <a:chOff x="0" y="-28575"/>
            <a:chExt cx="1102844" cy="516274"/>
          </a:xfrm>
        </p:grpSpPr>
        <p:sp>
          <p:nvSpPr>
            <p:cNvPr id="165" name="Google Shape;165;p14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14"/>
          <p:cNvGrpSpPr/>
          <p:nvPr/>
        </p:nvGrpSpPr>
        <p:grpSpPr>
          <a:xfrm>
            <a:off x="288784" y="4120979"/>
            <a:ext cx="881396" cy="881396"/>
            <a:chOff x="0" y="0"/>
            <a:chExt cx="812800" cy="812800"/>
          </a:xfrm>
        </p:grpSpPr>
        <p:sp>
          <p:nvSpPr>
            <p:cNvPr id="168" name="Google Shape;16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4"/>
          <p:cNvSpPr/>
          <p:nvPr/>
        </p:nvSpPr>
        <p:spPr>
          <a:xfrm>
            <a:off x="465213" y="4330576"/>
            <a:ext cx="512523" cy="462203"/>
          </a:xfrm>
          <a:custGeom>
            <a:rect b="b" l="l" r="r" t="t"/>
            <a:pathLst>
              <a:path extrusionOk="0" h="616270" w="683364">
                <a:moveTo>
                  <a:pt x="0" y="0"/>
                </a:moveTo>
                <a:lnTo>
                  <a:pt x="683364" y="0"/>
                </a:lnTo>
                <a:lnTo>
                  <a:pt x="683364" y="616270"/>
                </a:lnTo>
                <a:lnTo>
                  <a:pt x="0" y="616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p14"/>
          <p:cNvSpPr txBox="1"/>
          <p:nvPr/>
        </p:nvSpPr>
        <p:spPr>
          <a:xfrm>
            <a:off x="1062964" y="4183025"/>
            <a:ext cx="2122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NATURE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1253560" y="4504232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73" name="Google Shape;173;p14"/>
          <p:cNvGrpSpPr/>
          <p:nvPr/>
        </p:nvGrpSpPr>
        <p:grpSpPr>
          <a:xfrm>
            <a:off x="4338313" y="3970846"/>
            <a:ext cx="2391837" cy="1119689"/>
            <a:chOff x="0" y="-28575"/>
            <a:chExt cx="1102844" cy="516274"/>
          </a:xfrm>
        </p:grpSpPr>
        <p:sp>
          <p:nvSpPr>
            <p:cNvPr id="174" name="Google Shape;174;p14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14"/>
          <p:cNvGrpSpPr/>
          <p:nvPr/>
        </p:nvGrpSpPr>
        <p:grpSpPr>
          <a:xfrm>
            <a:off x="3698801" y="4120979"/>
            <a:ext cx="881396" cy="881396"/>
            <a:chOff x="0" y="0"/>
            <a:chExt cx="812800" cy="812800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4"/>
          <p:cNvSpPr/>
          <p:nvPr/>
        </p:nvSpPr>
        <p:spPr>
          <a:xfrm>
            <a:off x="3891245" y="4266575"/>
            <a:ext cx="496508" cy="518177"/>
          </a:xfrm>
          <a:custGeom>
            <a:rect b="b" l="l" r="r" t="t"/>
            <a:pathLst>
              <a:path extrusionOk="0" h="690902" w="662010">
                <a:moveTo>
                  <a:pt x="0" y="0"/>
                </a:moveTo>
                <a:lnTo>
                  <a:pt x="662010" y="0"/>
                </a:lnTo>
                <a:lnTo>
                  <a:pt x="662010" y="690902"/>
                </a:lnTo>
                <a:lnTo>
                  <a:pt x="0" y="690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4"/>
          <p:cNvSpPr txBox="1"/>
          <p:nvPr/>
        </p:nvSpPr>
        <p:spPr>
          <a:xfrm>
            <a:off x="4619794" y="4180223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PRIORITY</a:t>
            </a:r>
            <a:endParaRPr/>
          </a:p>
        </p:txBody>
      </p:sp>
      <p:sp>
        <p:nvSpPr>
          <p:cNvPr id="181" name="Google Shape;181;p14"/>
          <p:cNvSpPr txBox="1"/>
          <p:nvPr/>
        </p:nvSpPr>
        <p:spPr>
          <a:xfrm>
            <a:off x="4663577" y="4504232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82" name="Google Shape;182;p14"/>
          <p:cNvGrpSpPr/>
          <p:nvPr/>
        </p:nvGrpSpPr>
        <p:grpSpPr>
          <a:xfrm>
            <a:off x="7544163" y="3942271"/>
            <a:ext cx="2391837" cy="1119689"/>
            <a:chOff x="0" y="-28575"/>
            <a:chExt cx="1102844" cy="516274"/>
          </a:xfrm>
        </p:grpSpPr>
        <p:sp>
          <p:nvSpPr>
            <p:cNvPr id="183" name="Google Shape;183;p14"/>
            <p:cNvSpPr/>
            <p:nvPr/>
          </p:nvSpPr>
          <p:spPr>
            <a:xfrm>
              <a:off x="0" y="0"/>
              <a:ext cx="1102844" cy="487699"/>
            </a:xfrm>
            <a:custGeom>
              <a:rect b="b" l="l" r="r" t="t"/>
              <a:pathLst>
                <a:path extrusionOk="0" h="487699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367937"/>
                  </a:lnTo>
                  <a:cubicBezTo>
                    <a:pt x="1102844" y="434080"/>
                    <a:pt x="1049225" y="487699"/>
                    <a:pt x="983082" y="487699"/>
                  </a:cubicBezTo>
                  <a:lnTo>
                    <a:pt x="119762" y="487699"/>
                  </a:lnTo>
                  <a:cubicBezTo>
                    <a:pt x="87999" y="487699"/>
                    <a:pt x="57537" y="475081"/>
                    <a:pt x="35077" y="452621"/>
                  </a:cubicBezTo>
                  <a:cubicBezTo>
                    <a:pt x="12618" y="430162"/>
                    <a:pt x="0" y="399700"/>
                    <a:pt x="0" y="367937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4"/>
            <p:cNvSpPr txBox="1"/>
            <p:nvPr/>
          </p:nvSpPr>
          <p:spPr>
            <a:xfrm>
              <a:off x="0" y="-28575"/>
              <a:ext cx="1102844" cy="5162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4"/>
          <p:cNvGrpSpPr/>
          <p:nvPr/>
        </p:nvGrpSpPr>
        <p:grpSpPr>
          <a:xfrm>
            <a:off x="6904651" y="4092404"/>
            <a:ext cx="881396" cy="881396"/>
            <a:chOff x="0" y="0"/>
            <a:chExt cx="812800" cy="812800"/>
          </a:xfrm>
        </p:grpSpPr>
        <p:sp>
          <p:nvSpPr>
            <p:cNvPr id="186" name="Google Shape;186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8" name="Google Shape;188;p14"/>
          <p:cNvSpPr/>
          <p:nvPr/>
        </p:nvSpPr>
        <p:spPr>
          <a:xfrm>
            <a:off x="7101699" y="4336499"/>
            <a:ext cx="471286" cy="426729"/>
          </a:xfrm>
          <a:custGeom>
            <a:rect b="b" l="l" r="r" t="t"/>
            <a:pathLst>
              <a:path extrusionOk="0" h="568971" w="628381">
                <a:moveTo>
                  <a:pt x="0" y="0"/>
                </a:moveTo>
                <a:lnTo>
                  <a:pt x="628381" y="0"/>
                </a:lnTo>
                <a:lnTo>
                  <a:pt x="628381" y="568971"/>
                </a:lnTo>
                <a:lnTo>
                  <a:pt x="0" y="5689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4"/>
          <p:cNvSpPr txBox="1"/>
          <p:nvPr/>
        </p:nvSpPr>
        <p:spPr>
          <a:xfrm>
            <a:off x="7825644" y="4157799"/>
            <a:ext cx="1863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DEFECT BY SEVERITY</a:t>
            </a:r>
            <a:endParaRPr/>
          </a:p>
        </p:txBody>
      </p:sp>
      <p:sp>
        <p:nvSpPr>
          <p:cNvPr id="190" name="Google Shape;190;p14"/>
          <p:cNvSpPr txBox="1"/>
          <p:nvPr/>
        </p:nvSpPr>
        <p:spPr>
          <a:xfrm>
            <a:off x="7869427" y="4475657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cxnSp>
        <p:nvCxnSpPr>
          <p:cNvPr id="191" name="Google Shape;191;p14"/>
          <p:cNvCxnSpPr/>
          <p:nvPr/>
        </p:nvCxnSpPr>
        <p:spPr>
          <a:xfrm>
            <a:off x="1852084" y="5566067"/>
            <a:ext cx="7083083" cy="0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2" name="Google Shape;192;p14"/>
          <p:cNvCxnSpPr/>
          <p:nvPr/>
        </p:nvCxnSpPr>
        <p:spPr>
          <a:xfrm>
            <a:off x="1899709" y="5566067"/>
            <a:ext cx="0" cy="534981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14"/>
          <p:cNvCxnSpPr/>
          <p:nvPr/>
        </p:nvCxnSpPr>
        <p:spPr>
          <a:xfrm>
            <a:off x="8887541" y="5613692"/>
            <a:ext cx="0" cy="487356"/>
          </a:xfrm>
          <a:prstGeom prst="straightConnector1">
            <a:avLst/>
          </a:prstGeom>
          <a:noFill/>
          <a:ln cap="flat" cmpd="sng" w="95250">
            <a:solidFill>
              <a:srgbClr val="88F1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94" name="Google Shape;194;p14"/>
          <p:cNvGrpSpPr/>
          <p:nvPr/>
        </p:nvGrpSpPr>
        <p:grpSpPr>
          <a:xfrm>
            <a:off x="703791" y="5980344"/>
            <a:ext cx="2391836" cy="1207848"/>
            <a:chOff x="0" y="-28575"/>
            <a:chExt cx="1102844" cy="556923"/>
          </a:xfrm>
        </p:grpSpPr>
        <p:sp>
          <p:nvSpPr>
            <p:cNvPr id="195" name="Google Shape;195;p14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4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4"/>
          <p:cNvSpPr txBox="1"/>
          <p:nvPr/>
        </p:nvSpPr>
        <p:spPr>
          <a:xfrm>
            <a:off x="985271" y="6222396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01</a:t>
            </a:r>
            <a:endParaRPr/>
          </a:p>
        </p:txBody>
      </p:sp>
      <p:sp>
        <p:nvSpPr>
          <p:cNvPr id="198" name="Google Shape;198;p14"/>
          <p:cNvSpPr txBox="1"/>
          <p:nvPr/>
        </p:nvSpPr>
        <p:spPr>
          <a:xfrm>
            <a:off x="1029054" y="6546404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199" name="Google Shape;199;p14"/>
          <p:cNvGrpSpPr/>
          <p:nvPr/>
        </p:nvGrpSpPr>
        <p:grpSpPr>
          <a:xfrm>
            <a:off x="4055450" y="5980344"/>
            <a:ext cx="2391836" cy="1207848"/>
            <a:chOff x="0" y="-28575"/>
            <a:chExt cx="1102844" cy="556923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2" name="Google Shape;202;p14"/>
          <p:cNvSpPr txBox="1"/>
          <p:nvPr/>
        </p:nvSpPr>
        <p:spPr>
          <a:xfrm>
            <a:off x="4336930" y="6222396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02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4380713" y="6546404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grpSp>
        <p:nvGrpSpPr>
          <p:cNvPr id="204" name="Google Shape;204;p14"/>
          <p:cNvGrpSpPr/>
          <p:nvPr/>
        </p:nvGrpSpPr>
        <p:grpSpPr>
          <a:xfrm>
            <a:off x="7407109" y="5980344"/>
            <a:ext cx="2391836" cy="1207848"/>
            <a:chOff x="0" y="-28575"/>
            <a:chExt cx="1102844" cy="556923"/>
          </a:xfrm>
        </p:grpSpPr>
        <p:sp>
          <p:nvSpPr>
            <p:cNvPr id="205" name="Google Shape;205;p14"/>
            <p:cNvSpPr/>
            <p:nvPr/>
          </p:nvSpPr>
          <p:spPr>
            <a:xfrm>
              <a:off x="0" y="0"/>
              <a:ext cx="1102844" cy="528348"/>
            </a:xfrm>
            <a:custGeom>
              <a:rect b="b" l="l" r="r" t="t"/>
              <a:pathLst>
                <a:path extrusionOk="0" h="528348" w="1102844">
                  <a:moveTo>
                    <a:pt x="119762" y="0"/>
                  </a:moveTo>
                  <a:lnTo>
                    <a:pt x="983082" y="0"/>
                  </a:lnTo>
                  <a:cubicBezTo>
                    <a:pt x="1014845" y="0"/>
                    <a:pt x="1045307" y="12618"/>
                    <a:pt x="1067767" y="35077"/>
                  </a:cubicBezTo>
                  <a:cubicBezTo>
                    <a:pt x="1090226" y="57537"/>
                    <a:pt x="1102844" y="87999"/>
                    <a:pt x="1102844" y="119762"/>
                  </a:cubicBezTo>
                  <a:lnTo>
                    <a:pt x="1102844" y="408586"/>
                  </a:lnTo>
                  <a:cubicBezTo>
                    <a:pt x="1102844" y="474729"/>
                    <a:pt x="1049225" y="528348"/>
                    <a:pt x="983082" y="528348"/>
                  </a:cubicBezTo>
                  <a:lnTo>
                    <a:pt x="119762" y="528348"/>
                  </a:lnTo>
                  <a:cubicBezTo>
                    <a:pt x="87999" y="528348"/>
                    <a:pt x="57537" y="515730"/>
                    <a:pt x="35077" y="493271"/>
                  </a:cubicBezTo>
                  <a:cubicBezTo>
                    <a:pt x="12618" y="470811"/>
                    <a:pt x="0" y="440349"/>
                    <a:pt x="0" y="408586"/>
                  </a:cubicBezTo>
                  <a:lnTo>
                    <a:pt x="0" y="119762"/>
                  </a:lnTo>
                  <a:cubicBezTo>
                    <a:pt x="0" y="53619"/>
                    <a:pt x="53619" y="0"/>
                    <a:pt x="119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4"/>
            <p:cNvSpPr txBox="1"/>
            <p:nvPr/>
          </p:nvSpPr>
          <p:spPr>
            <a:xfrm>
              <a:off x="0" y="-28575"/>
              <a:ext cx="1102844" cy="5569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475" lIns="39475" spcFirstLastPara="1" rIns="39475" wrap="square" tIns="39475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14"/>
          <p:cNvSpPr txBox="1"/>
          <p:nvPr/>
        </p:nvSpPr>
        <p:spPr>
          <a:xfrm>
            <a:off x="7688589" y="6222396"/>
            <a:ext cx="182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POINT 03</a:t>
            </a:r>
            <a:endParaRPr/>
          </a:p>
        </p:txBody>
      </p:sp>
      <p:sp>
        <p:nvSpPr>
          <p:cNvPr id="208" name="Google Shape;208;p14"/>
          <p:cNvSpPr txBox="1"/>
          <p:nvPr/>
        </p:nvSpPr>
        <p:spPr>
          <a:xfrm>
            <a:off x="7732372" y="6546404"/>
            <a:ext cx="17412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120638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</a:t>
            </a:r>
            <a:endParaRPr/>
          </a:p>
        </p:txBody>
      </p:sp>
      <p:sp>
        <p:nvSpPr>
          <p:cNvPr id="209" name="Google Shape;209;p14"/>
          <p:cNvSpPr txBox="1"/>
          <p:nvPr/>
        </p:nvSpPr>
        <p:spPr>
          <a:xfrm>
            <a:off x="320166" y="307343"/>
            <a:ext cx="10146900" cy="646500"/>
          </a:xfrm>
          <a:prstGeom prst="rect">
            <a:avLst/>
          </a:prstGeom>
          <a:noFill/>
          <a:ln>
            <a:noFill/>
          </a:ln>
          <a:effectLst>
            <a:outerShdw rotWithShape="0" algn="bl" dir="2340000" dist="38100">
              <a:srgbClr val="3F8A94"/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SOFTWARE ROOT CAUSE ANALYSIS</a:t>
            </a:r>
            <a:endParaRPr/>
          </a:p>
        </p:txBody>
      </p:sp>
      <p:sp>
        <p:nvSpPr>
          <p:cNvPr id="210" name="Google Shape;210;p14"/>
          <p:cNvSpPr txBox="1"/>
          <p:nvPr/>
        </p:nvSpPr>
        <p:spPr>
          <a:xfrm>
            <a:off x="1769737" y="1042868"/>
            <a:ext cx="72480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 odor amet, consectetuer adipiscing elit. In nec facilisi eget augue dolor proin tellus. Eros quam mattis tellus aenean maximus conubia habitasse convallis litora?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20638"/>
        </a:solid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5"/>
          <p:cNvSpPr/>
          <p:nvPr/>
        </p:nvSpPr>
        <p:spPr>
          <a:xfrm>
            <a:off x="-1967583" y="-217554"/>
            <a:ext cx="14627165" cy="7995109"/>
          </a:xfrm>
          <a:custGeom>
            <a:rect b="b" l="l" r="r" t="t"/>
            <a:pathLst>
              <a:path extrusionOk="0" h="7995109" w="14627165">
                <a:moveTo>
                  <a:pt x="0" y="0"/>
                </a:moveTo>
                <a:lnTo>
                  <a:pt x="14627166" y="0"/>
                </a:lnTo>
                <a:lnTo>
                  <a:pt x="14627166" y="7995108"/>
                </a:lnTo>
                <a:lnTo>
                  <a:pt x="0" y="79951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3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16" name="Google Shape;216;p15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17" name="Google Shape;217;p15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5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15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20" name="Google Shape;220;p15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5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15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23" name="Google Shape;223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15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26" name="Google Shape;226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8" name="Google Shape;228;p15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29" name="Google Shape;229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1" name="Google Shape;231;p15"/>
          <p:cNvGrpSpPr/>
          <p:nvPr/>
        </p:nvGrpSpPr>
        <p:grpSpPr>
          <a:xfrm>
            <a:off x="792038" y="5452746"/>
            <a:ext cx="548472" cy="574182"/>
            <a:chOff x="0" y="-38100"/>
            <a:chExt cx="812800" cy="850900"/>
          </a:xfrm>
        </p:grpSpPr>
        <p:sp>
          <p:nvSpPr>
            <p:cNvPr id="232" name="Google Shape;232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8F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" name="Google Shape;234;p15"/>
          <p:cNvGrpSpPr/>
          <p:nvPr/>
        </p:nvGrpSpPr>
        <p:grpSpPr>
          <a:xfrm>
            <a:off x="1565654" y="5465359"/>
            <a:ext cx="548472" cy="574182"/>
            <a:chOff x="0" y="-38100"/>
            <a:chExt cx="812800" cy="850900"/>
          </a:xfrm>
        </p:grpSpPr>
        <p:sp>
          <p:nvSpPr>
            <p:cNvPr id="235" name="Google Shape;235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206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15"/>
          <p:cNvGrpSpPr/>
          <p:nvPr/>
        </p:nvGrpSpPr>
        <p:grpSpPr>
          <a:xfrm>
            <a:off x="2352775" y="5452746"/>
            <a:ext cx="548472" cy="574182"/>
            <a:chOff x="0" y="-38100"/>
            <a:chExt cx="812800" cy="850900"/>
          </a:xfrm>
        </p:grpSpPr>
        <p:sp>
          <p:nvSpPr>
            <p:cNvPr id="238" name="Google Shape;23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F8A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15"/>
          <p:cNvSpPr/>
          <p:nvPr/>
        </p:nvSpPr>
        <p:spPr>
          <a:xfrm>
            <a:off x="5182530" y="2708558"/>
            <a:ext cx="3533954" cy="1931635"/>
          </a:xfrm>
          <a:custGeom>
            <a:rect b="b" l="l" r="r" t="t"/>
            <a:pathLst>
              <a:path extrusionOk="0" h="1931635" w="3533954">
                <a:moveTo>
                  <a:pt x="0" y="0"/>
                </a:moveTo>
                <a:lnTo>
                  <a:pt x="3533954" y="0"/>
                </a:lnTo>
                <a:lnTo>
                  <a:pt x="3533954" y="1931635"/>
                </a:lnTo>
                <a:lnTo>
                  <a:pt x="0" y="19316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1" name="Google Shape;241;p15"/>
          <p:cNvSpPr/>
          <p:nvPr/>
        </p:nvSpPr>
        <p:spPr>
          <a:xfrm>
            <a:off x="8765401" y="5163842"/>
            <a:ext cx="761410" cy="689422"/>
          </a:xfrm>
          <a:custGeom>
            <a:rect b="b" l="l" r="r" t="t"/>
            <a:pathLst>
              <a:path extrusionOk="0" h="689422" w="761410">
                <a:moveTo>
                  <a:pt x="0" y="0"/>
                </a:moveTo>
                <a:lnTo>
                  <a:pt x="761410" y="0"/>
                </a:lnTo>
                <a:lnTo>
                  <a:pt x="761410" y="689422"/>
                </a:lnTo>
                <a:lnTo>
                  <a:pt x="0" y="6894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2" name="Google Shape;242;p15"/>
          <p:cNvSpPr/>
          <p:nvPr/>
        </p:nvSpPr>
        <p:spPr>
          <a:xfrm>
            <a:off x="6023865" y="5135185"/>
            <a:ext cx="828033" cy="746735"/>
          </a:xfrm>
          <a:custGeom>
            <a:rect b="b" l="l" r="r" t="t"/>
            <a:pathLst>
              <a:path extrusionOk="0" h="746735" w="828033">
                <a:moveTo>
                  <a:pt x="0" y="0"/>
                </a:moveTo>
                <a:lnTo>
                  <a:pt x="828032" y="0"/>
                </a:lnTo>
                <a:lnTo>
                  <a:pt x="828032" y="746735"/>
                </a:lnTo>
                <a:lnTo>
                  <a:pt x="0" y="7467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15"/>
          <p:cNvSpPr/>
          <p:nvPr/>
        </p:nvSpPr>
        <p:spPr>
          <a:xfrm>
            <a:off x="7407570" y="5089969"/>
            <a:ext cx="802158" cy="837167"/>
          </a:xfrm>
          <a:custGeom>
            <a:rect b="b" l="l" r="r" t="t"/>
            <a:pathLst>
              <a:path extrusionOk="0" h="837167" w="802158">
                <a:moveTo>
                  <a:pt x="0" y="0"/>
                </a:moveTo>
                <a:lnTo>
                  <a:pt x="802158" y="0"/>
                </a:lnTo>
                <a:lnTo>
                  <a:pt x="802158" y="837167"/>
                </a:lnTo>
                <a:lnTo>
                  <a:pt x="0" y="8371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4" name="Google Shape;244;p15"/>
          <p:cNvSpPr/>
          <p:nvPr/>
        </p:nvSpPr>
        <p:spPr>
          <a:xfrm>
            <a:off x="4372203" y="4960558"/>
            <a:ext cx="1095989" cy="1095989"/>
          </a:xfrm>
          <a:custGeom>
            <a:rect b="b" l="l" r="r" t="t"/>
            <a:pathLst>
              <a:path extrusionOk="0" h="1095989" w="1095989">
                <a:moveTo>
                  <a:pt x="0" y="0"/>
                </a:moveTo>
                <a:lnTo>
                  <a:pt x="1095989" y="0"/>
                </a:lnTo>
                <a:lnTo>
                  <a:pt x="1095989" y="1095989"/>
                </a:lnTo>
                <a:lnTo>
                  <a:pt x="0" y="10959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15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46" name="Google Shape;246;p15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47" name="Google Shape;247;p15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</p:txBody>
      </p:sp>
      <p:sp>
        <p:nvSpPr>
          <p:cNvPr id="248" name="Google Shape;248;p15"/>
          <p:cNvSpPr txBox="1"/>
          <p:nvPr/>
        </p:nvSpPr>
        <p:spPr>
          <a:xfrm>
            <a:off x="622170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#88F1FF</a:t>
            </a:r>
            <a:endParaRPr/>
          </a:p>
        </p:txBody>
      </p:sp>
      <p:sp>
        <p:nvSpPr>
          <p:cNvPr id="249" name="Google Shape;249;p15"/>
          <p:cNvSpPr txBox="1"/>
          <p:nvPr/>
        </p:nvSpPr>
        <p:spPr>
          <a:xfrm>
            <a:off x="1395787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#120638</a:t>
            </a:r>
            <a:endParaRPr/>
          </a:p>
        </p:txBody>
      </p:sp>
      <p:sp>
        <p:nvSpPr>
          <p:cNvPr id="250" name="Google Shape;250;p15"/>
          <p:cNvSpPr txBox="1"/>
          <p:nvPr/>
        </p:nvSpPr>
        <p:spPr>
          <a:xfrm>
            <a:off x="2182908" y="6119588"/>
            <a:ext cx="888207" cy="121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#3F8A94</a:t>
            </a:r>
            <a:endParaRPr/>
          </a:p>
        </p:txBody>
      </p:sp>
      <p:sp>
        <p:nvSpPr>
          <p:cNvPr id="251" name="Google Shape;251;p15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52" name="Google Shape;252;p15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88F1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53" name="Google Shape;253;p15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88F1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54" name="Google Shape;254;p15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55" name="Google Shape;255;p15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56" name="Google Shape;256;p15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20638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6"/>
          <p:cNvSpPr/>
          <p:nvPr/>
        </p:nvSpPr>
        <p:spPr>
          <a:xfrm>
            <a:off x="-1967583" y="-217554"/>
            <a:ext cx="14627165" cy="7995109"/>
          </a:xfrm>
          <a:custGeom>
            <a:rect b="b" l="l" r="r" t="t"/>
            <a:pathLst>
              <a:path extrusionOk="0" h="7995109" w="14627165">
                <a:moveTo>
                  <a:pt x="0" y="0"/>
                </a:moveTo>
                <a:lnTo>
                  <a:pt x="14627166" y="0"/>
                </a:lnTo>
                <a:lnTo>
                  <a:pt x="14627166" y="7995108"/>
                </a:lnTo>
                <a:lnTo>
                  <a:pt x="0" y="79951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35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2" name="Google Shape;262;p16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88F1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63" name="Google Shape;263;p16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88F1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68" name="Google Shape;268;p16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