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7556500" cy="10693400"/>
  <p:notesSz cx="6858000" cy="9144000"/>
  <p:embeddedFontLst>
    <p:embeddedFont>
      <p:font typeface="Gilda Display" panose="02000000000000000000" pitchFamily="2" charset="77"/>
      <p:regular r:id="rId5"/>
    </p:embeddedFont>
    <p:embeddedFont>
      <p:font typeface="Inter" panose="020B0502030000000004" pitchFamily="34" charset="0"/>
      <p:regular r:id="rId6"/>
      <p:bold r:id="rId7"/>
    </p:embeddedFont>
    <p:embeddedFont>
      <p:font typeface="Inter Bold" panose="02000503000000020004" pitchFamily="2" charset="0"/>
      <p:regular r:id="rId8"/>
      <p:bold r:id="rId9"/>
    </p:embeddedFont>
    <p:embeddedFont>
      <p:font typeface="Inter Italics" panose="02000503000000020004" pitchFamily="2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2" autoAdjust="0"/>
  </p:normalViewPr>
  <p:slideViewPr>
    <p:cSldViewPr>
      <p:cViewPr varScale="1">
        <p:scale>
          <a:sx n="71" d="100"/>
          <a:sy n="71" d="100"/>
        </p:scale>
        <p:origin x="29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5171" y="10407287"/>
            <a:ext cx="7950343" cy="284713"/>
            <a:chOff x="0" y="0"/>
            <a:chExt cx="2849223" cy="1020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9223" cy="102035"/>
            </a:xfrm>
            <a:custGeom>
              <a:avLst/>
              <a:gdLst/>
              <a:ahLst/>
              <a:cxnLst/>
              <a:rect l="l" t="t" r="r" b="b"/>
              <a:pathLst>
                <a:path w="2849223" h="102035">
                  <a:moveTo>
                    <a:pt x="0" y="0"/>
                  </a:moveTo>
                  <a:lnTo>
                    <a:pt x="2849223" y="0"/>
                  </a:lnTo>
                  <a:lnTo>
                    <a:pt x="2849223" y="102035"/>
                  </a:lnTo>
                  <a:lnTo>
                    <a:pt x="0" y="102035"/>
                  </a:lnTo>
                  <a:close/>
                </a:path>
              </a:pathLst>
            </a:custGeom>
            <a:solidFill>
              <a:srgbClr val="FB67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849223" cy="1306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07801" y="422127"/>
            <a:ext cx="6744398" cy="2943154"/>
          </a:xfrm>
          <a:custGeom>
            <a:avLst/>
            <a:gdLst/>
            <a:ahLst/>
            <a:cxnLst/>
            <a:rect l="l" t="t" r="r" b="b"/>
            <a:pathLst>
              <a:path w="6744398" h="2943154">
                <a:moveTo>
                  <a:pt x="0" y="0"/>
                </a:moveTo>
                <a:lnTo>
                  <a:pt x="6744398" y="0"/>
                </a:lnTo>
                <a:lnTo>
                  <a:pt x="6744398" y="2943155"/>
                </a:lnTo>
                <a:lnTo>
                  <a:pt x="0" y="2943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655" b="-282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431355" y="422127"/>
            <a:ext cx="5090368" cy="2943154"/>
            <a:chOff x="0" y="0"/>
            <a:chExt cx="1824273" cy="10547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24273" cy="1054760"/>
            </a:xfrm>
            <a:custGeom>
              <a:avLst/>
              <a:gdLst/>
              <a:ahLst/>
              <a:cxnLst/>
              <a:rect l="l" t="t" r="r" b="b"/>
              <a:pathLst>
                <a:path w="1824273" h="1054760">
                  <a:moveTo>
                    <a:pt x="0" y="0"/>
                  </a:moveTo>
                  <a:lnTo>
                    <a:pt x="1824273" y="0"/>
                  </a:lnTo>
                  <a:lnTo>
                    <a:pt x="1824273" y="1054760"/>
                  </a:lnTo>
                  <a:lnTo>
                    <a:pt x="0" y="105476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85000"/>
                  </a:srgbClr>
                </a:gs>
                <a:gs pos="100000">
                  <a:srgbClr val="76786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824273" cy="1083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5400000">
            <a:off x="367190" y="9065098"/>
            <a:ext cx="226142" cy="121367"/>
            <a:chOff x="0" y="0"/>
            <a:chExt cx="1007894" cy="5409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07894" cy="540920"/>
            </a:xfrm>
            <a:custGeom>
              <a:avLst/>
              <a:gdLst/>
              <a:ahLst/>
              <a:cxnLst/>
              <a:rect l="l" t="t" r="r" b="b"/>
              <a:pathLst>
                <a:path w="1007894" h="540920">
                  <a:moveTo>
                    <a:pt x="0" y="0"/>
                  </a:moveTo>
                  <a:lnTo>
                    <a:pt x="1007894" y="0"/>
                  </a:lnTo>
                  <a:lnTo>
                    <a:pt x="1007894" y="540920"/>
                  </a:lnTo>
                  <a:lnTo>
                    <a:pt x="0" y="540920"/>
                  </a:lnTo>
                  <a:close/>
                </a:path>
              </a:pathLst>
            </a:custGeom>
            <a:solidFill>
              <a:srgbClr val="FB67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007894" cy="569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2614911" y="9062997"/>
            <a:ext cx="226142" cy="125570"/>
            <a:chOff x="0" y="0"/>
            <a:chExt cx="1007894" cy="5596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07894" cy="559652"/>
            </a:xfrm>
            <a:custGeom>
              <a:avLst/>
              <a:gdLst/>
              <a:ahLst/>
              <a:cxnLst/>
              <a:rect l="l" t="t" r="r" b="b"/>
              <a:pathLst>
                <a:path w="1007894" h="559652">
                  <a:moveTo>
                    <a:pt x="0" y="0"/>
                  </a:moveTo>
                  <a:lnTo>
                    <a:pt x="1007894" y="0"/>
                  </a:lnTo>
                  <a:lnTo>
                    <a:pt x="1007894" y="559652"/>
                  </a:lnTo>
                  <a:lnTo>
                    <a:pt x="0" y="559652"/>
                  </a:lnTo>
                  <a:close/>
                </a:path>
              </a:pathLst>
            </a:custGeom>
            <a:solidFill>
              <a:srgbClr val="FB67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007894" cy="588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5400000">
            <a:off x="4888372" y="9062997"/>
            <a:ext cx="226142" cy="125570"/>
            <a:chOff x="0" y="0"/>
            <a:chExt cx="1007894" cy="55965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07894" cy="559652"/>
            </a:xfrm>
            <a:custGeom>
              <a:avLst/>
              <a:gdLst/>
              <a:ahLst/>
              <a:cxnLst/>
              <a:rect l="l" t="t" r="r" b="b"/>
              <a:pathLst>
                <a:path w="1007894" h="559652">
                  <a:moveTo>
                    <a:pt x="0" y="0"/>
                  </a:moveTo>
                  <a:lnTo>
                    <a:pt x="1007894" y="0"/>
                  </a:lnTo>
                  <a:lnTo>
                    <a:pt x="1007894" y="559652"/>
                  </a:lnTo>
                  <a:lnTo>
                    <a:pt x="0" y="559652"/>
                  </a:lnTo>
                  <a:close/>
                </a:path>
              </a:pathLst>
            </a:custGeom>
            <a:solidFill>
              <a:srgbClr val="FB67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1007894" cy="588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 flipV="1">
            <a:off x="419578" y="8759933"/>
            <a:ext cx="6720844" cy="0"/>
          </a:xfrm>
          <a:prstGeom prst="line">
            <a:avLst/>
          </a:prstGeom>
          <a:ln w="9525" cap="flat">
            <a:solidFill>
              <a:srgbClr val="282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 flipV="1">
            <a:off x="418677" y="9468095"/>
            <a:ext cx="6720844" cy="0"/>
          </a:xfrm>
          <a:prstGeom prst="line">
            <a:avLst/>
          </a:prstGeom>
          <a:ln w="9525" cap="flat">
            <a:solidFill>
              <a:srgbClr val="282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425016" y="6124639"/>
            <a:ext cx="2107007" cy="1740812"/>
            <a:chOff x="0" y="0"/>
            <a:chExt cx="755104" cy="62386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55104" cy="623868"/>
            </a:xfrm>
            <a:custGeom>
              <a:avLst/>
              <a:gdLst/>
              <a:ahLst/>
              <a:cxnLst/>
              <a:rect l="l" t="t" r="r" b="b"/>
              <a:pathLst>
                <a:path w="755104" h="623868">
                  <a:moveTo>
                    <a:pt x="0" y="0"/>
                  </a:moveTo>
                  <a:lnTo>
                    <a:pt x="755104" y="0"/>
                  </a:lnTo>
                  <a:lnTo>
                    <a:pt x="755104" y="623868"/>
                  </a:lnTo>
                  <a:lnTo>
                    <a:pt x="0" y="623868"/>
                  </a:lnTo>
                  <a:close/>
                </a:path>
              </a:pathLst>
            </a:custGeom>
            <a:ln w="9525" cap="sq">
              <a:solidFill>
                <a:srgbClr val="59595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755104" cy="6524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726496" y="6124639"/>
            <a:ext cx="2107007" cy="1740812"/>
            <a:chOff x="0" y="0"/>
            <a:chExt cx="755104" cy="62386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55104" cy="623868"/>
            </a:xfrm>
            <a:custGeom>
              <a:avLst/>
              <a:gdLst/>
              <a:ahLst/>
              <a:cxnLst/>
              <a:rect l="l" t="t" r="r" b="b"/>
              <a:pathLst>
                <a:path w="755104" h="623868">
                  <a:moveTo>
                    <a:pt x="0" y="0"/>
                  </a:moveTo>
                  <a:lnTo>
                    <a:pt x="755104" y="0"/>
                  </a:lnTo>
                  <a:lnTo>
                    <a:pt x="755104" y="623868"/>
                  </a:lnTo>
                  <a:lnTo>
                    <a:pt x="0" y="623868"/>
                  </a:lnTo>
                  <a:close/>
                </a:path>
              </a:pathLst>
            </a:custGeom>
            <a:ln w="9525" cap="sq">
              <a:solidFill>
                <a:srgbClr val="59595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755104" cy="6524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027977" y="6124639"/>
            <a:ext cx="2107007" cy="1740812"/>
            <a:chOff x="0" y="0"/>
            <a:chExt cx="755104" cy="62386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55104" cy="623868"/>
            </a:xfrm>
            <a:custGeom>
              <a:avLst/>
              <a:gdLst/>
              <a:ahLst/>
              <a:cxnLst/>
              <a:rect l="l" t="t" r="r" b="b"/>
              <a:pathLst>
                <a:path w="755104" h="623868">
                  <a:moveTo>
                    <a:pt x="0" y="0"/>
                  </a:moveTo>
                  <a:lnTo>
                    <a:pt x="755104" y="0"/>
                  </a:lnTo>
                  <a:lnTo>
                    <a:pt x="755104" y="623868"/>
                  </a:lnTo>
                  <a:lnTo>
                    <a:pt x="0" y="623868"/>
                  </a:lnTo>
                  <a:close/>
                </a:path>
              </a:pathLst>
            </a:custGeom>
            <a:ln w="9525" cap="sq">
              <a:solidFill>
                <a:srgbClr val="59595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755104" cy="6524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 flipV="1">
            <a:off x="419578" y="5128597"/>
            <a:ext cx="6720844" cy="0"/>
          </a:xfrm>
          <a:prstGeom prst="line">
            <a:avLst/>
          </a:prstGeom>
          <a:ln w="9525" cap="flat">
            <a:solidFill>
              <a:srgbClr val="282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0" name="Group 30"/>
          <p:cNvGrpSpPr/>
          <p:nvPr/>
        </p:nvGrpSpPr>
        <p:grpSpPr>
          <a:xfrm rot="-5400000">
            <a:off x="366290" y="4666007"/>
            <a:ext cx="226142" cy="121367"/>
            <a:chOff x="0" y="0"/>
            <a:chExt cx="1007894" cy="54092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07894" cy="540920"/>
            </a:xfrm>
            <a:custGeom>
              <a:avLst/>
              <a:gdLst/>
              <a:ahLst/>
              <a:cxnLst/>
              <a:rect l="l" t="t" r="r" b="b"/>
              <a:pathLst>
                <a:path w="1007894" h="540920">
                  <a:moveTo>
                    <a:pt x="0" y="0"/>
                  </a:moveTo>
                  <a:lnTo>
                    <a:pt x="1007894" y="0"/>
                  </a:lnTo>
                  <a:lnTo>
                    <a:pt x="1007894" y="540920"/>
                  </a:lnTo>
                  <a:lnTo>
                    <a:pt x="0" y="540920"/>
                  </a:lnTo>
                  <a:close/>
                </a:path>
              </a:pathLst>
            </a:custGeom>
            <a:solidFill>
              <a:srgbClr val="FB67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007894" cy="569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-5400000">
            <a:off x="2327566" y="4663906"/>
            <a:ext cx="226142" cy="125570"/>
            <a:chOff x="0" y="0"/>
            <a:chExt cx="1007894" cy="559652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07894" cy="559652"/>
            </a:xfrm>
            <a:custGeom>
              <a:avLst/>
              <a:gdLst/>
              <a:ahLst/>
              <a:cxnLst/>
              <a:rect l="l" t="t" r="r" b="b"/>
              <a:pathLst>
                <a:path w="1007894" h="559652">
                  <a:moveTo>
                    <a:pt x="0" y="0"/>
                  </a:moveTo>
                  <a:lnTo>
                    <a:pt x="1007894" y="0"/>
                  </a:lnTo>
                  <a:lnTo>
                    <a:pt x="1007894" y="559652"/>
                  </a:lnTo>
                  <a:lnTo>
                    <a:pt x="0" y="559652"/>
                  </a:lnTo>
                  <a:close/>
                </a:path>
              </a:pathLst>
            </a:custGeom>
            <a:solidFill>
              <a:srgbClr val="FB67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1007894" cy="588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 rot="-5400000">
            <a:off x="4243318" y="4663906"/>
            <a:ext cx="226142" cy="125570"/>
            <a:chOff x="0" y="0"/>
            <a:chExt cx="1007894" cy="55965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07894" cy="559652"/>
            </a:xfrm>
            <a:custGeom>
              <a:avLst/>
              <a:gdLst/>
              <a:ahLst/>
              <a:cxnLst/>
              <a:rect l="l" t="t" r="r" b="b"/>
              <a:pathLst>
                <a:path w="1007894" h="559652">
                  <a:moveTo>
                    <a:pt x="0" y="0"/>
                  </a:moveTo>
                  <a:lnTo>
                    <a:pt x="1007894" y="0"/>
                  </a:lnTo>
                  <a:lnTo>
                    <a:pt x="1007894" y="559652"/>
                  </a:lnTo>
                  <a:lnTo>
                    <a:pt x="0" y="559652"/>
                  </a:lnTo>
                  <a:close/>
                </a:path>
              </a:pathLst>
            </a:custGeom>
            <a:solidFill>
              <a:srgbClr val="FB67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1007894" cy="588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9" name="AutoShape 39"/>
          <p:cNvSpPr/>
          <p:nvPr/>
        </p:nvSpPr>
        <p:spPr>
          <a:xfrm flipV="1">
            <a:off x="418677" y="4336457"/>
            <a:ext cx="6720844" cy="0"/>
          </a:xfrm>
          <a:prstGeom prst="line">
            <a:avLst/>
          </a:prstGeom>
          <a:ln w="9525" cap="flat">
            <a:solidFill>
              <a:srgbClr val="282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Box 40"/>
          <p:cNvSpPr txBox="1"/>
          <p:nvPr/>
        </p:nvSpPr>
        <p:spPr>
          <a:xfrm>
            <a:off x="756000" y="1033025"/>
            <a:ext cx="3280815" cy="1816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56"/>
              </a:lnSpc>
            </a:pPr>
            <a:r>
              <a:rPr lang="en-US" sz="4800" u="none" strike="noStrike" spc="-144" dirty="0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rPr>
              <a:t>What Are Economic Systems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540250" y="1841500"/>
            <a:ext cx="2196458" cy="95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8"/>
              </a:lnSpc>
              <a:spcBef>
                <a:spcPct val="0"/>
              </a:spcBef>
            </a:pPr>
            <a:r>
              <a:rPr lang="en-US" sz="1400" spc="-28" dirty="0">
                <a:solidFill>
                  <a:srgbClr val="28231D"/>
                </a:solidFill>
                <a:highlight>
                  <a:srgbClr val="C0C0C0"/>
                </a:highlight>
                <a:latin typeface="Inter"/>
                <a:ea typeface="Inter"/>
                <a:cs typeface="Inter"/>
                <a:sym typeface="Inter"/>
              </a:rPr>
              <a:t>Economic systems explain how societies produce, distribute, and manage goods and services.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83961" y="9007672"/>
            <a:ext cx="1225223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Business activity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029581" y="9007672"/>
            <a:ext cx="1253064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Consumer choice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303042" y="9007672"/>
            <a:ext cx="1824703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Government involvement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119829" y="8268370"/>
            <a:ext cx="3021494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sz="1200" b="1">
                <a:solidFill>
                  <a:srgbClr val="28231D"/>
                </a:solidFill>
                <a:latin typeface="Inter Bold"/>
                <a:ea typeface="Inter Bold"/>
                <a:cs typeface="Inter Bold"/>
                <a:sym typeface="Inter Bold"/>
              </a:rPr>
              <a:t>Economic systems influence: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18677" y="8098190"/>
            <a:ext cx="3029954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28231D"/>
                </a:solidFill>
                <a:latin typeface="Gilda Display"/>
                <a:ea typeface="Gilda Display"/>
                <a:cs typeface="Gilda Display"/>
                <a:sym typeface="Gilda Display"/>
              </a:rPr>
              <a:t>Why They Matter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67580" y="6476567"/>
            <a:ext cx="1621879" cy="178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b="1" dirty="0">
                <a:solidFill>
                  <a:srgbClr val="FFFFFF"/>
                </a:solidFill>
                <a:highlight>
                  <a:srgbClr val="FF0000"/>
                </a:highlight>
                <a:latin typeface="Inter Bold"/>
                <a:ea typeface="Inter Bold"/>
                <a:cs typeface="Inter Bold"/>
                <a:sym typeface="Inter Bold"/>
              </a:rPr>
              <a:t>MARKET ECONOMY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5819" y="6858202"/>
            <a:ext cx="1845400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Private ownership</a:t>
            </a:r>
          </a:p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Prices set by supply and demand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905867" y="6476567"/>
            <a:ext cx="1748266" cy="178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b="1">
                <a:solidFill>
                  <a:srgbClr val="FFFFFF"/>
                </a:solidFill>
                <a:highlight>
                  <a:srgbClr val="FF0000"/>
                </a:highlight>
                <a:latin typeface="Inter Bold"/>
                <a:ea typeface="Inter Bold"/>
                <a:cs typeface="Inter Bold"/>
                <a:sym typeface="Inter Bold"/>
              </a:rPr>
              <a:t>COMMAND ECONOMY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825907" y="6858202"/>
            <a:ext cx="1908185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Government controls production</a:t>
            </a:r>
          </a:p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Prices set by the state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228324" y="6858202"/>
            <a:ext cx="1706313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Combines private business and government regulation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270541" y="6476567"/>
            <a:ext cx="1621879" cy="178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b="1">
                <a:solidFill>
                  <a:srgbClr val="FFFFFF"/>
                </a:solidFill>
                <a:highlight>
                  <a:srgbClr val="FF0000"/>
                </a:highlight>
                <a:latin typeface="Inter Bold"/>
                <a:ea typeface="Inter Bold"/>
                <a:cs typeface="Inter Bold"/>
                <a:sym typeface="Inter Bold"/>
              </a:rPr>
              <a:t>MIXED ECONOMY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18677" y="5366099"/>
            <a:ext cx="2212402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28231D"/>
                </a:solidFill>
                <a:latin typeface="Gilda Display"/>
                <a:ea typeface="Gilda Display"/>
                <a:cs typeface="Gilda Display"/>
                <a:sym typeface="Gilda Display"/>
              </a:rPr>
              <a:t>Main Types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811516" y="5536279"/>
            <a:ext cx="4329807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679"/>
              </a:lnSpc>
              <a:spcBef>
                <a:spcPct val="0"/>
              </a:spcBef>
            </a:pPr>
            <a:r>
              <a:rPr lang="en-US" sz="1200" b="1" u="none" strike="noStrike">
                <a:solidFill>
                  <a:srgbClr val="28231D"/>
                </a:solidFill>
                <a:latin typeface="Inter Bold"/>
                <a:ea typeface="Inter Bold"/>
                <a:cs typeface="Inter Bold"/>
                <a:sym typeface="Inter Bold"/>
              </a:rPr>
              <a:t>The level of government involvement defines each system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119829" y="3844894"/>
            <a:ext cx="3021494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sz="1200" b="1">
                <a:solidFill>
                  <a:srgbClr val="28231D"/>
                </a:solidFill>
                <a:latin typeface="Inter Bold"/>
                <a:ea typeface="Inter Bold"/>
                <a:cs typeface="Inter Bold"/>
                <a:sym typeface="Inter Bold"/>
              </a:rPr>
              <a:t>Every system answers three questions: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18677" y="3674714"/>
            <a:ext cx="3029954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28231D"/>
                </a:solidFill>
                <a:latin typeface="Gilda Display"/>
                <a:ea typeface="Gilda Display"/>
                <a:cs typeface="Gilda Display"/>
                <a:sym typeface="Gilda Display"/>
              </a:rPr>
              <a:t>The Core Purpose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46337" y="4608580"/>
            <a:ext cx="1225223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What to produce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809715" y="4608580"/>
            <a:ext cx="1177597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How to produce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725467" y="4608580"/>
            <a:ext cx="2415856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Who receives goods and services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27160" y="9728355"/>
            <a:ext cx="5905681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i="1">
                <a:solidFill>
                  <a:srgbClr val="28231D"/>
                </a:solidFill>
                <a:latin typeface="Inter Italics"/>
                <a:ea typeface="Inter Italics"/>
                <a:cs typeface="Inter Italics"/>
                <a:sym typeface="Inter Italics"/>
              </a:rPr>
              <a:t>Sources:  World Bank, International Monetary Fund, Britannica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024" y="1935816"/>
            <a:ext cx="3156536" cy="4182747"/>
            <a:chOff x="0" y="0"/>
            <a:chExt cx="1853855" cy="24565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53855" cy="2456555"/>
            </a:xfrm>
            <a:custGeom>
              <a:avLst/>
              <a:gdLst/>
              <a:ahLst/>
              <a:cxnLst/>
              <a:rect l="l" t="t" r="r" b="b"/>
              <a:pathLst>
                <a:path w="1853855" h="2456555">
                  <a:moveTo>
                    <a:pt x="0" y="0"/>
                  </a:moveTo>
                  <a:lnTo>
                    <a:pt x="1853855" y="0"/>
                  </a:lnTo>
                  <a:lnTo>
                    <a:pt x="1853855" y="2456555"/>
                  </a:lnTo>
                  <a:lnTo>
                    <a:pt x="0" y="2456555"/>
                  </a:lnTo>
                  <a:close/>
                </a:path>
              </a:pathLst>
            </a:custGeom>
            <a:ln w="9525" cap="sq">
              <a:solidFill>
                <a:srgbClr val="59595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853855" cy="2485130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marL="0" lvl="0" indent="0"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58439" y="1935816"/>
            <a:ext cx="3156536" cy="4182747"/>
            <a:chOff x="0" y="0"/>
            <a:chExt cx="1853855" cy="24565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53855" cy="2456555"/>
            </a:xfrm>
            <a:custGeom>
              <a:avLst/>
              <a:gdLst/>
              <a:ahLst/>
              <a:cxnLst/>
              <a:rect l="l" t="t" r="r" b="b"/>
              <a:pathLst>
                <a:path w="1853855" h="2456555">
                  <a:moveTo>
                    <a:pt x="0" y="0"/>
                  </a:moveTo>
                  <a:lnTo>
                    <a:pt x="1853855" y="0"/>
                  </a:lnTo>
                  <a:lnTo>
                    <a:pt x="1853855" y="2456555"/>
                  </a:lnTo>
                  <a:lnTo>
                    <a:pt x="0" y="2456555"/>
                  </a:lnTo>
                  <a:close/>
                </a:path>
              </a:pathLst>
            </a:custGeom>
            <a:ln w="9525" cap="sq">
              <a:solidFill>
                <a:srgbClr val="59595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853855" cy="2485130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marL="0" lvl="0" indent="0"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5024" y="6260493"/>
            <a:ext cx="6469951" cy="3897875"/>
            <a:chOff x="0" y="0"/>
            <a:chExt cx="3799845" cy="22892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99846" cy="2289248"/>
            </a:xfrm>
            <a:custGeom>
              <a:avLst/>
              <a:gdLst/>
              <a:ahLst/>
              <a:cxnLst/>
              <a:rect l="l" t="t" r="r" b="b"/>
              <a:pathLst>
                <a:path w="3799846" h="2289248">
                  <a:moveTo>
                    <a:pt x="0" y="0"/>
                  </a:moveTo>
                  <a:lnTo>
                    <a:pt x="3799846" y="0"/>
                  </a:lnTo>
                  <a:lnTo>
                    <a:pt x="3799846" y="2289248"/>
                  </a:lnTo>
                  <a:lnTo>
                    <a:pt x="0" y="2289248"/>
                  </a:lnTo>
                  <a:close/>
                </a:path>
              </a:pathLst>
            </a:custGeom>
            <a:ln w="9525" cap="sq">
              <a:solidFill>
                <a:srgbClr val="59595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3799845" cy="2317823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marL="0" lvl="0" indent="0"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512192" y="6545124"/>
            <a:ext cx="2535615" cy="375714"/>
            <a:chOff x="0" y="0"/>
            <a:chExt cx="1150437" cy="17046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0437" cy="170466"/>
            </a:xfrm>
            <a:custGeom>
              <a:avLst/>
              <a:gdLst/>
              <a:ahLst/>
              <a:cxnLst/>
              <a:rect l="l" t="t" r="r" b="b"/>
              <a:pathLst>
                <a:path w="1150437" h="170466">
                  <a:moveTo>
                    <a:pt x="24426" y="0"/>
                  </a:moveTo>
                  <a:lnTo>
                    <a:pt x="1126011" y="0"/>
                  </a:lnTo>
                  <a:cubicBezTo>
                    <a:pt x="1132489" y="0"/>
                    <a:pt x="1138702" y="2573"/>
                    <a:pt x="1143283" y="7154"/>
                  </a:cubicBezTo>
                  <a:cubicBezTo>
                    <a:pt x="1147864" y="11735"/>
                    <a:pt x="1150437" y="17948"/>
                    <a:pt x="1150437" y="24426"/>
                  </a:cubicBezTo>
                  <a:lnTo>
                    <a:pt x="1150437" y="146040"/>
                  </a:lnTo>
                  <a:cubicBezTo>
                    <a:pt x="1150437" y="159530"/>
                    <a:pt x="1139501" y="170466"/>
                    <a:pt x="1126011" y="170466"/>
                  </a:cubicBezTo>
                  <a:lnTo>
                    <a:pt x="24426" y="170466"/>
                  </a:lnTo>
                  <a:cubicBezTo>
                    <a:pt x="10936" y="170466"/>
                    <a:pt x="0" y="159530"/>
                    <a:pt x="0" y="146040"/>
                  </a:cubicBezTo>
                  <a:lnTo>
                    <a:pt x="0" y="24426"/>
                  </a:lnTo>
                  <a:cubicBezTo>
                    <a:pt x="0" y="10936"/>
                    <a:pt x="10936" y="0"/>
                    <a:pt x="24426" y="0"/>
                  </a:cubicBezTo>
                  <a:close/>
                </a:path>
              </a:pathLst>
            </a:custGeom>
            <a:solidFill>
              <a:srgbClr val="28231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1680"/>
                </a:lnSpc>
              </a:pPr>
              <a:r>
                <a:rPr lang="en-US" sz="1400" b="1" spc="-28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Design Elements / Icons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93986" y="3131500"/>
            <a:ext cx="2658613" cy="368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"/>
              </a:lnSpc>
            </a:pPr>
            <a:r>
              <a:rPr lang="en-US" sz="1200" u="none" strike="noStrike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This presentation template</a:t>
            </a:r>
          </a:p>
          <a:p>
            <a:pPr algn="ctr">
              <a:lnSpc>
                <a:spcPts val="1464"/>
              </a:lnSpc>
            </a:pPr>
            <a:r>
              <a:rPr lang="en-US" sz="1200" u="none" strike="noStrike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uses the following free fonts: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4605" y="5349037"/>
            <a:ext cx="2777375" cy="187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"/>
              </a:lnSpc>
            </a:pPr>
            <a:r>
              <a:rPr lang="en-US" sz="1200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You can find these fonts online too.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663415" y="3171574"/>
            <a:ext cx="697048" cy="69704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3"/>
            </a:solidFill>
            <a:ln w="9525" cap="sq">
              <a:solidFill>
                <a:srgbClr val="59595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algn="ctr">
                <a:lnSpc>
                  <a:spcPts val="110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663415" y="4279112"/>
            <a:ext cx="697048" cy="697048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595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marL="0" lvl="0" indent="0" algn="ctr">
                <a:lnSpc>
                  <a:spcPts val="110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512952" y="3171574"/>
            <a:ext cx="697048" cy="697048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674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marL="0" lvl="0" indent="0" algn="ctr">
                <a:lnSpc>
                  <a:spcPts val="110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512952" y="4244267"/>
            <a:ext cx="697048" cy="697048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231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781" tIns="22781" rIns="22781" bIns="22781" rtlCol="0" anchor="t"/>
            <a:lstStyle/>
            <a:p>
              <a:pPr marL="0" lvl="0" indent="0" algn="ctr">
                <a:lnSpc>
                  <a:spcPts val="110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4663415" y="4002429"/>
            <a:ext cx="697048" cy="14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99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#FFFFF3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663415" y="5109510"/>
            <a:ext cx="697048" cy="14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99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#595959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512952" y="4002429"/>
            <a:ext cx="697048" cy="14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99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#FB6741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512952" y="5109510"/>
            <a:ext cx="697048" cy="14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"/>
              </a:lnSpc>
            </a:pPr>
            <a:r>
              <a:rPr lang="en-US" sz="999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#28231D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45024" y="1456622"/>
            <a:ext cx="6469951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559"/>
              </a:lnSpc>
            </a:pPr>
            <a:r>
              <a:rPr lang="en-US" sz="1299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 Use these in your template, then delete or hide this page afterward.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83931" y="609832"/>
            <a:ext cx="4792139" cy="65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00"/>
              </a:lnSpc>
              <a:spcBef>
                <a:spcPct val="0"/>
              </a:spcBef>
            </a:pPr>
            <a:r>
              <a:rPr lang="en-US" sz="4800" u="none" strike="noStrike" spc="-240">
                <a:solidFill>
                  <a:srgbClr val="28231D"/>
                </a:solidFill>
                <a:latin typeface="Gilda Display"/>
                <a:ea typeface="Gilda Display"/>
                <a:cs typeface="Gilda Display"/>
                <a:sym typeface="Gilda Display"/>
              </a:rPr>
              <a:t>Resource Page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43144" y="4073483"/>
            <a:ext cx="2360297" cy="272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1"/>
              </a:lnSpc>
            </a:pPr>
            <a:r>
              <a:rPr lang="en-US" sz="2021">
                <a:solidFill>
                  <a:srgbClr val="28231D"/>
                </a:solidFill>
                <a:latin typeface="Gilda Display"/>
                <a:ea typeface="Gilda Display"/>
                <a:cs typeface="Gilda Display"/>
                <a:sym typeface="Gilda Display"/>
              </a:rPr>
              <a:t>Gilda Display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19945" y="4811907"/>
            <a:ext cx="2606694" cy="214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8"/>
              </a:lnSpc>
            </a:pPr>
            <a:r>
              <a:rPr lang="en-US" sz="1571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Inter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15676" y="3841316"/>
            <a:ext cx="1415234" cy="1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2"/>
              </a:lnSpc>
            </a:pPr>
            <a:r>
              <a:rPr lang="en-US" sz="1196" b="1">
                <a:solidFill>
                  <a:srgbClr val="28231D"/>
                </a:solidFill>
                <a:latin typeface="Inter Bold"/>
                <a:ea typeface="Inter Bold"/>
                <a:cs typeface="Inter Bold"/>
                <a:sym typeface="Inter Bold"/>
              </a:rPr>
              <a:t>TITLES: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15676" y="4591008"/>
            <a:ext cx="1415234" cy="1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2"/>
              </a:lnSpc>
            </a:pPr>
            <a:r>
              <a:rPr lang="en-US" sz="1196" b="1">
                <a:solidFill>
                  <a:srgbClr val="28231D"/>
                </a:solidFill>
                <a:latin typeface="Inter Bold"/>
                <a:ea typeface="Inter Bold"/>
                <a:cs typeface="Inter Bold"/>
                <a:sym typeface="Inter Bold"/>
              </a:rPr>
              <a:t>BODY TEXT: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53170" y="2273684"/>
            <a:ext cx="2140246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FONTS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366585" y="2273684"/>
            <a:ext cx="2140246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COLORS</a:t>
            </a:r>
          </a:p>
        </p:txBody>
      </p:sp>
      <p:sp>
        <p:nvSpPr>
          <p:cNvPr id="40" name="Freeform 40"/>
          <p:cNvSpPr/>
          <p:nvPr/>
        </p:nvSpPr>
        <p:spPr>
          <a:xfrm>
            <a:off x="919301" y="7330413"/>
            <a:ext cx="3184306" cy="1914493"/>
          </a:xfrm>
          <a:custGeom>
            <a:avLst/>
            <a:gdLst/>
            <a:ahLst/>
            <a:cxnLst/>
            <a:rect l="l" t="t" r="r" b="b"/>
            <a:pathLst>
              <a:path w="3184306" h="1914493">
                <a:moveTo>
                  <a:pt x="0" y="0"/>
                </a:moveTo>
                <a:lnTo>
                  <a:pt x="3184306" y="0"/>
                </a:lnTo>
                <a:lnTo>
                  <a:pt x="3184306" y="1914493"/>
                </a:lnTo>
                <a:lnTo>
                  <a:pt x="0" y="19144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1" t="-19224" r="-666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1" name="Group 41"/>
          <p:cNvGrpSpPr/>
          <p:nvPr/>
        </p:nvGrpSpPr>
        <p:grpSpPr>
          <a:xfrm>
            <a:off x="4263794" y="7330413"/>
            <a:ext cx="2376905" cy="1914493"/>
            <a:chOff x="0" y="0"/>
            <a:chExt cx="851829" cy="68611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51829" cy="686111"/>
            </a:xfrm>
            <a:custGeom>
              <a:avLst/>
              <a:gdLst/>
              <a:ahLst/>
              <a:cxnLst/>
              <a:rect l="l" t="t" r="r" b="b"/>
              <a:pathLst>
                <a:path w="851829" h="686111">
                  <a:moveTo>
                    <a:pt x="0" y="0"/>
                  </a:moveTo>
                  <a:lnTo>
                    <a:pt x="851829" y="0"/>
                  </a:lnTo>
                  <a:lnTo>
                    <a:pt x="851829" y="686111"/>
                  </a:lnTo>
                  <a:lnTo>
                    <a:pt x="0" y="686111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85000"/>
                  </a:srgbClr>
                </a:gs>
                <a:gs pos="100000">
                  <a:srgbClr val="76786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28575"/>
              <a:ext cx="851829" cy="7146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-195171" y="10407287"/>
            <a:ext cx="7950343" cy="284713"/>
            <a:chOff x="0" y="0"/>
            <a:chExt cx="2849223" cy="10203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849223" cy="102035"/>
            </a:xfrm>
            <a:custGeom>
              <a:avLst/>
              <a:gdLst/>
              <a:ahLst/>
              <a:cxnLst/>
              <a:rect l="l" t="t" r="r" b="b"/>
              <a:pathLst>
                <a:path w="2849223" h="102035">
                  <a:moveTo>
                    <a:pt x="0" y="0"/>
                  </a:moveTo>
                  <a:lnTo>
                    <a:pt x="2849223" y="0"/>
                  </a:lnTo>
                  <a:lnTo>
                    <a:pt x="2849223" y="102035"/>
                  </a:lnTo>
                  <a:lnTo>
                    <a:pt x="0" y="102035"/>
                  </a:lnTo>
                  <a:close/>
                </a:path>
              </a:pathLst>
            </a:custGeom>
            <a:solidFill>
              <a:srgbClr val="FB67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28575"/>
              <a:ext cx="2849223" cy="1306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024" y="548338"/>
            <a:ext cx="6469951" cy="9595323"/>
            <a:chOff x="0" y="0"/>
            <a:chExt cx="3799845" cy="56353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99846" cy="5635397"/>
            </a:xfrm>
            <a:custGeom>
              <a:avLst/>
              <a:gdLst/>
              <a:ahLst/>
              <a:cxnLst/>
              <a:rect l="l" t="t" r="r" b="b"/>
              <a:pathLst>
                <a:path w="3799846" h="5635397">
                  <a:moveTo>
                    <a:pt x="0" y="0"/>
                  </a:moveTo>
                  <a:lnTo>
                    <a:pt x="3799846" y="0"/>
                  </a:lnTo>
                  <a:lnTo>
                    <a:pt x="3799846" y="5635397"/>
                  </a:lnTo>
                  <a:lnTo>
                    <a:pt x="0" y="5635397"/>
                  </a:lnTo>
                  <a:close/>
                </a:path>
              </a:pathLst>
            </a:custGeom>
            <a:ln w="9525" cap="sq">
              <a:solidFill>
                <a:srgbClr val="59595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799845" cy="5663972"/>
            </a:xfrm>
            <a:prstGeom prst="rect">
              <a:avLst/>
            </a:prstGeom>
          </p:spPr>
          <p:txBody>
            <a:bodyPr lIns="22781" tIns="22781" rIns="22781" bIns="22781" rtlCol="0" anchor="ctr"/>
            <a:lstStyle/>
            <a:p>
              <a:pPr marL="0" lvl="0" indent="0"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26400" y="2841937"/>
            <a:ext cx="470720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399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This template is free for everyone to use, </a:t>
            </a:r>
          </a:p>
          <a:p>
            <a:pPr marL="0" lvl="1" indent="0" algn="ctr">
              <a:lnSpc>
                <a:spcPts val="1679"/>
              </a:lnSpc>
            </a:pPr>
            <a:r>
              <a:rPr lang="en-US" sz="1399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thanks to the following: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7244" y="5279750"/>
            <a:ext cx="6245512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679"/>
              </a:lnSpc>
              <a:spcBef>
                <a:spcPct val="0"/>
              </a:spcBef>
            </a:pPr>
            <a:r>
              <a:rPr lang="en-US" sz="1399" u="none" strike="noStrike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for this template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6000" y="7102237"/>
            <a:ext cx="604800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679"/>
              </a:lnSpc>
            </a:pPr>
            <a:r>
              <a:rPr lang="en-US" sz="1399">
                <a:solidFill>
                  <a:srgbClr val="28231D"/>
                </a:solidFill>
                <a:latin typeface="Inter"/>
                <a:ea typeface="Inter"/>
                <a:cs typeface="Inter"/>
                <a:sym typeface="Inter"/>
              </a:rPr>
              <a:t>for the photos, graphics, and elements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38086" y="8343064"/>
            <a:ext cx="3683827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9"/>
              </a:lnSpc>
              <a:spcBef>
                <a:spcPct val="0"/>
              </a:spcBef>
            </a:pPr>
            <a:r>
              <a:rPr lang="en-US" sz="3399" u="none" strike="noStrike">
                <a:solidFill>
                  <a:srgbClr val="28231D"/>
                </a:solidFill>
                <a:latin typeface="Gilda Display"/>
                <a:ea typeface="Gilda Display"/>
                <a:cs typeface="Gilda Display"/>
                <a:sym typeface="Gilda Display"/>
              </a:rPr>
              <a:t>Happy designing!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35250" y="1995147"/>
            <a:ext cx="2260306" cy="655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00"/>
              </a:lnSpc>
              <a:spcBef>
                <a:spcPct val="0"/>
              </a:spcBef>
            </a:pPr>
            <a:r>
              <a:rPr lang="en-US" sz="4800" u="none" strike="noStrike" spc="-240" dirty="0">
                <a:solidFill>
                  <a:srgbClr val="28231D"/>
                </a:solidFill>
                <a:latin typeface="Gilda Display"/>
                <a:ea typeface="Gilda Display"/>
                <a:cs typeface="Gilda Display"/>
                <a:sym typeface="Gilda Display"/>
              </a:rPr>
              <a:t>Credits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0453" y="6520577"/>
            <a:ext cx="5839094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9"/>
              </a:lnSpc>
            </a:pPr>
            <a:r>
              <a:rPr lang="en-US" sz="3399">
                <a:solidFill>
                  <a:srgbClr val="28231D"/>
                </a:solidFill>
                <a:latin typeface="Gilda Display"/>
                <a:ea typeface="Gilda Display"/>
                <a:cs typeface="Gilda Display"/>
                <a:sym typeface="Gilda Display"/>
              </a:rPr>
              <a:t>Pexels, Pixabay, Sketchify</a:t>
            </a:r>
          </a:p>
        </p:txBody>
      </p:sp>
      <p:sp>
        <p:nvSpPr>
          <p:cNvPr id="11" name="Freeform 11"/>
          <p:cNvSpPr/>
          <p:nvPr/>
        </p:nvSpPr>
        <p:spPr>
          <a:xfrm>
            <a:off x="1938086" y="4232521"/>
            <a:ext cx="3683827" cy="920957"/>
          </a:xfrm>
          <a:custGeom>
            <a:avLst/>
            <a:gdLst/>
            <a:ahLst/>
            <a:cxnLst/>
            <a:rect l="l" t="t" r="r" b="b"/>
            <a:pathLst>
              <a:path w="3683827" h="920957">
                <a:moveTo>
                  <a:pt x="0" y="0"/>
                </a:moveTo>
                <a:lnTo>
                  <a:pt x="3683828" y="0"/>
                </a:lnTo>
                <a:lnTo>
                  <a:pt x="3683828" y="920957"/>
                </a:lnTo>
                <a:lnTo>
                  <a:pt x="0" y="9209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-195171" y="10407287"/>
            <a:ext cx="7950343" cy="284713"/>
            <a:chOff x="0" y="0"/>
            <a:chExt cx="2849223" cy="1020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49223" cy="102035"/>
            </a:xfrm>
            <a:custGeom>
              <a:avLst/>
              <a:gdLst/>
              <a:ahLst/>
              <a:cxnLst/>
              <a:rect l="l" t="t" r="r" b="b"/>
              <a:pathLst>
                <a:path w="2849223" h="102035">
                  <a:moveTo>
                    <a:pt x="0" y="0"/>
                  </a:moveTo>
                  <a:lnTo>
                    <a:pt x="2849223" y="0"/>
                  </a:lnTo>
                  <a:lnTo>
                    <a:pt x="2849223" y="102035"/>
                  </a:lnTo>
                  <a:lnTo>
                    <a:pt x="0" y="102035"/>
                  </a:lnTo>
                  <a:close/>
                </a:path>
              </a:pathLst>
            </a:custGeom>
            <a:solidFill>
              <a:srgbClr val="FB67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849223" cy="1306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190</Words>
  <Application>Microsoft Macintosh PowerPoint</Application>
  <PresentationFormat>Custom</PresentationFormat>
  <Paragraphs>46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Inter</vt:lpstr>
      <vt:lpstr>Calibri</vt:lpstr>
      <vt:lpstr>Inter Bold</vt:lpstr>
      <vt:lpstr>Inter Italics</vt:lpstr>
      <vt:lpstr>Gilda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Systems Infographic</dc:title>
  <cp:lastModifiedBy>Jillene Baniqued</cp:lastModifiedBy>
  <cp:revision>3</cp:revision>
  <dcterms:created xsi:type="dcterms:W3CDTF">2006-08-16T00:00:00Z</dcterms:created>
  <dcterms:modified xsi:type="dcterms:W3CDTF">2026-03-24T12:22:56Z</dcterms:modified>
  <dc:identifier>DAHEw9fsIWk</dc:identifier>
</cp:coreProperties>
</file>