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Arimo"/>
      <p:regular r:id="rId21"/>
      <p:bold r:id="rId22"/>
      <p:italic r:id="rId23"/>
      <p:boldItalic r:id="rId24"/>
    </p:embeddedFont>
    <p:embeddedFont>
      <p:font typeface="Open Sans SemiBold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0FA7DD-B84E-4747-8120-0AD3F5BE056A}">
  <a:tblStyle styleId="{1F0FA7DD-B84E-4747-8120-0AD3F5BE05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bold.fntdata"/><Relationship Id="rId21" Type="http://schemas.openxmlformats.org/officeDocument/2006/relationships/font" Target="fonts/Arimo-regular.fntdata"/><Relationship Id="rId24" Type="http://schemas.openxmlformats.org/officeDocument/2006/relationships/font" Target="fonts/Arimo-boldItalic.fntdata"/><Relationship Id="rId23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bold.fntdata"/><Relationship Id="rId25" Type="http://schemas.openxmlformats.org/officeDocument/2006/relationships/font" Target="fonts/OpenSansSemiBold-regular.fntdata"/><Relationship Id="rId28" Type="http://schemas.openxmlformats.org/officeDocument/2006/relationships/font" Target="fonts/OpenSansSemiBold-boldItalic.fntdata"/><Relationship Id="rId27" Type="http://schemas.openxmlformats.org/officeDocument/2006/relationships/font" Target="fonts/OpenSa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0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5" Type="http://schemas.openxmlformats.org/officeDocument/2006/relationships/image" Target="../media/image27.png"/><Relationship Id="rId14" Type="http://schemas.openxmlformats.org/officeDocument/2006/relationships/image" Target="../media/image24.png"/><Relationship Id="rId17" Type="http://schemas.openxmlformats.org/officeDocument/2006/relationships/image" Target="../media/image28.png"/><Relationship Id="rId16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18" Type="http://schemas.openxmlformats.org/officeDocument/2006/relationships/image" Target="../media/image3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3"/>
          <p:cNvGraphicFramePr/>
          <p:nvPr/>
        </p:nvGraphicFramePr>
        <p:xfrm>
          <a:off x="29" y="-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3048000"/>
                <a:gridCol w="3048000"/>
                <a:gridCol w="3048000"/>
                <a:gridCol w="3048000"/>
                <a:gridCol w="3048000"/>
                <a:gridCol w="3048000"/>
              </a:tblGrid>
              <a:tr h="257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5" name="Google Shape;85;p13"/>
          <p:cNvSpPr/>
          <p:nvPr/>
        </p:nvSpPr>
        <p:spPr>
          <a:xfrm>
            <a:off x="9620307" y="2859074"/>
            <a:ext cx="2019300" cy="2582826"/>
          </a:xfrm>
          <a:custGeom>
            <a:rect b="b" l="l" r="r" t="t"/>
            <a:pathLst>
              <a:path extrusionOk="0" h="2582826" w="2019300">
                <a:moveTo>
                  <a:pt x="0" y="0"/>
                </a:moveTo>
                <a:lnTo>
                  <a:pt x="2019300" y="0"/>
                </a:lnTo>
                <a:lnTo>
                  <a:pt x="2019300" y="2582825"/>
                </a:lnTo>
                <a:lnTo>
                  <a:pt x="0" y="2582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0" y="4844046"/>
            <a:ext cx="18288000" cy="5442954"/>
            <a:chOff x="0" y="-47625"/>
            <a:chExt cx="4816593" cy="143353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4816592" cy="1385910"/>
            </a:xfrm>
            <a:custGeom>
              <a:rect b="b" l="l" r="r" t="t"/>
              <a:pathLst>
                <a:path extrusionOk="0" h="138591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85910"/>
                  </a:lnTo>
                  <a:lnTo>
                    <a:pt x="0" y="1385910"/>
                  </a:lnTo>
                  <a:close/>
                </a:path>
              </a:pathLst>
            </a:custGeom>
            <a:solidFill>
              <a:srgbClr val="347175"/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0" y="-47625"/>
              <a:ext cx="4816593" cy="143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3584425" y="2739999"/>
            <a:ext cx="2019300" cy="2068184"/>
          </a:xfrm>
          <a:custGeom>
            <a:rect b="b" l="l" r="r" t="t"/>
            <a:pathLst>
              <a:path extrusionOk="0" h="2068184" w="2019300">
                <a:moveTo>
                  <a:pt x="0" y="0"/>
                </a:moveTo>
                <a:lnTo>
                  <a:pt x="2019300" y="0"/>
                </a:lnTo>
                <a:lnTo>
                  <a:pt x="2019300" y="2068184"/>
                </a:lnTo>
                <a:lnTo>
                  <a:pt x="0" y="2068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6739554" y="470928"/>
            <a:ext cx="1799123" cy="1696273"/>
          </a:xfrm>
          <a:custGeom>
            <a:rect b="b" l="l" r="r" t="t"/>
            <a:pathLst>
              <a:path extrusionOk="0" h="1696273" w="1799123">
                <a:moveTo>
                  <a:pt x="0" y="0"/>
                </a:moveTo>
                <a:lnTo>
                  <a:pt x="1799123" y="0"/>
                </a:lnTo>
                <a:lnTo>
                  <a:pt x="1799123" y="1696273"/>
                </a:lnTo>
                <a:lnTo>
                  <a:pt x="0" y="1696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29221" l="-139235" r="-155849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15625926" y="552675"/>
            <a:ext cx="2341721" cy="1532763"/>
          </a:xfrm>
          <a:custGeom>
            <a:rect b="b" l="l" r="r" t="t"/>
            <a:pathLst>
              <a:path extrusionOk="0" h="2057400" w="3143250">
                <a:moveTo>
                  <a:pt x="0" y="0"/>
                </a:moveTo>
                <a:lnTo>
                  <a:pt x="3143250" y="0"/>
                </a:lnTo>
                <a:lnTo>
                  <a:pt x="31432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217517" y="2780074"/>
            <a:ext cx="2507833" cy="1988028"/>
          </a:xfrm>
          <a:custGeom>
            <a:rect b="b" l="l" r="r" t="t"/>
            <a:pathLst>
              <a:path extrusionOk="0" h="1988028" w="2507833">
                <a:moveTo>
                  <a:pt x="0" y="0"/>
                </a:moveTo>
                <a:lnTo>
                  <a:pt x="2507833" y="0"/>
                </a:lnTo>
                <a:lnTo>
                  <a:pt x="2507833" y="1988027"/>
                </a:lnTo>
                <a:lnTo>
                  <a:pt x="0" y="1988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1028700" y="6081907"/>
            <a:ext cx="16230600" cy="2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3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Difference Between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37" u="none" cap="none" strike="noStrike">
                <a:solidFill>
                  <a:srgbClr val="B8E28A"/>
                </a:solidFill>
                <a:latin typeface="Arial"/>
                <a:ea typeface="Arial"/>
                <a:cs typeface="Arial"/>
                <a:sym typeface="Arial"/>
              </a:rPr>
              <a:t>Saving </a:t>
            </a:r>
            <a:r>
              <a:rPr b="1" i="0" lang="en-US" sz="1003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10037" u="none" cap="none" strike="noStrike">
                <a:solidFill>
                  <a:srgbClr val="B8E28A"/>
                </a:solidFill>
                <a:latin typeface="Arial"/>
                <a:ea typeface="Arial"/>
                <a:cs typeface="Arial"/>
                <a:sym typeface="Arial"/>
              </a:rPr>
              <a:t> Investment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28700" y="8918248"/>
            <a:ext cx="16230600" cy="613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Prof. Dennison Hastings | Leonton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2"/>
          <p:cNvGrpSpPr/>
          <p:nvPr/>
        </p:nvGrpSpPr>
        <p:grpSpPr>
          <a:xfrm>
            <a:off x="0" y="-180826"/>
            <a:ext cx="8000827" cy="10467826"/>
            <a:chOff x="0" y="-47625"/>
            <a:chExt cx="2107214" cy="2756958"/>
          </a:xfrm>
        </p:grpSpPr>
        <p:sp>
          <p:nvSpPr>
            <p:cNvPr id="236" name="Google Shape;236;p22"/>
            <p:cNvSpPr/>
            <p:nvPr/>
          </p:nvSpPr>
          <p:spPr>
            <a:xfrm>
              <a:off x="0" y="0"/>
              <a:ext cx="2107214" cy="2709333"/>
            </a:xfrm>
            <a:custGeom>
              <a:rect b="b" l="l" r="r" t="t"/>
              <a:pathLst>
                <a:path extrusionOk="0" h="2709333" w="2107214">
                  <a:moveTo>
                    <a:pt x="0" y="0"/>
                  </a:moveTo>
                  <a:lnTo>
                    <a:pt x="2107214" y="0"/>
                  </a:lnTo>
                  <a:lnTo>
                    <a:pt x="210721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47175"/>
            </a:solidFill>
            <a:ln>
              <a:noFill/>
            </a:ln>
          </p:spPr>
        </p:sp>
        <p:sp>
          <p:nvSpPr>
            <p:cNvPr id="237" name="Google Shape;237;p22"/>
            <p:cNvSpPr txBox="1"/>
            <p:nvPr/>
          </p:nvSpPr>
          <p:spPr>
            <a:xfrm>
              <a:off x="0" y="-47625"/>
              <a:ext cx="2107214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8" name="Google Shape;238;p22"/>
          <p:cNvCxnSpPr/>
          <p:nvPr/>
        </p:nvCxnSpPr>
        <p:spPr>
          <a:xfrm>
            <a:off x="8000827" y="3409950"/>
            <a:ext cx="10287173" cy="0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22"/>
          <p:cNvCxnSpPr/>
          <p:nvPr/>
        </p:nvCxnSpPr>
        <p:spPr>
          <a:xfrm>
            <a:off x="8000827" y="6877050"/>
            <a:ext cx="10287173" cy="0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22"/>
          <p:cNvSpPr/>
          <p:nvPr/>
        </p:nvSpPr>
        <p:spPr>
          <a:xfrm>
            <a:off x="1028700" y="6287986"/>
            <a:ext cx="3758494" cy="3116133"/>
          </a:xfrm>
          <a:custGeom>
            <a:rect b="b" l="l" r="r" t="t"/>
            <a:pathLst>
              <a:path extrusionOk="0" h="3116133" w="3758494">
                <a:moveTo>
                  <a:pt x="0" y="0"/>
                </a:moveTo>
                <a:lnTo>
                  <a:pt x="3758494" y="0"/>
                </a:lnTo>
                <a:lnTo>
                  <a:pt x="3758494" y="3116133"/>
                </a:lnTo>
                <a:lnTo>
                  <a:pt x="0" y="3116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2"/>
          <p:cNvSpPr txBox="1"/>
          <p:nvPr/>
        </p:nvSpPr>
        <p:spPr>
          <a:xfrm>
            <a:off x="1028700" y="833465"/>
            <a:ext cx="5836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BBEED6"/>
                </a:solidFill>
                <a:latin typeface="Arial"/>
                <a:ea typeface="Arial"/>
                <a:cs typeface="Arial"/>
                <a:sym typeface="Arial"/>
              </a:rPr>
              <a:t>Tips when starting to invest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8991600" y="1028700"/>
            <a:ext cx="8251674" cy="4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by building an emergency fund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8991600" y="1774918"/>
            <a:ext cx="8251674" cy="815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Setting aside 3-6 months’ worth of living expenses is recommended.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9007626" y="7845792"/>
            <a:ext cx="8235647" cy="4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Diversify your investment portfolio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9007626" y="8588705"/>
            <a:ext cx="8235647" cy="815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Owning a mix of investments can protect your money in case of market downturns.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8991600" y="4229100"/>
            <a:ext cx="8251674" cy="4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Explore how to allocate your assets wisely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9007626" y="4972013"/>
            <a:ext cx="8251674" cy="1234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Balance risk and security by deciding how much to allocate to stocks, bonds, and other investments based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your financial goals and risk tolerance.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23"/>
          <p:cNvGraphicFramePr/>
          <p:nvPr/>
        </p:nvGraphicFramePr>
        <p:xfrm>
          <a:off x="0" y="39973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6096000"/>
                <a:gridCol w="6096000"/>
                <a:gridCol w="6096000"/>
              </a:tblGrid>
              <a:tr h="627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Savings vs. Investing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30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Savings involve setting aside money for short-term goals, while investing focuses on buying assets with the potential for higher returns.</a:t>
                      </a:r>
                      <a:endParaRPr/>
                    </a:p>
                  </a:txBody>
                  <a:tcPr marT="974625" marB="974625" marR="974625" marL="974625" anchor="ctr">
                    <a:lnL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Balancing saving and investing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30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good starting point is to save 20% of your income and build an emergency fund before investing your extra funds.</a:t>
                      </a:r>
                      <a:endParaRPr/>
                    </a:p>
                  </a:txBody>
                  <a:tcPr marT="974625" marB="974625" marR="974625" marL="974625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Tips when investing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30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 investing, consider your risk tolerance and ensure you diversify your portfolio to manage risk effectively.</a:t>
                      </a:r>
                      <a:endParaRPr/>
                    </a:p>
                  </a:txBody>
                  <a:tcPr marT="974625" marB="974625" marR="974625" marL="974625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EC57E"/>
                    </a:solidFill>
                  </a:tcPr>
                </a:tc>
              </a:tr>
            </a:tbl>
          </a:graphicData>
        </a:graphic>
      </p:graphicFrame>
      <p:sp>
        <p:nvSpPr>
          <p:cNvPr id="253" name="Google Shape;253;p23"/>
          <p:cNvSpPr/>
          <p:nvPr/>
        </p:nvSpPr>
        <p:spPr>
          <a:xfrm rot="161485">
            <a:off x="15838977" y="572094"/>
            <a:ext cx="1539834" cy="2447713"/>
          </a:xfrm>
          <a:custGeom>
            <a:rect b="b" l="l" r="r" t="t"/>
            <a:pathLst>
              <a:path extrusionOk="0" h="2447713" w="1539834">
                <a:moveTo>
                  <a:pt x="0" y="0"/>
                </a:moveTo>
                <a:lnTo>
                  <a:pt x="1539834" y="0"/>
                </a:lnTo>
                <a:lnTo>
                  <a:pt x="1539834" y="2447713"/>
                </a:lnTo>
                <a:lnTo>
                  <a:pt x="0" y="244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23"/>
          <p:cNvSpPr/>
          <p:nvPr/>
        </p:nvSpPr>
        <p:spPr>
          <a:xfrm rot="-117946">
            <a:off x="880900" y="958765"/>
            <a:ext cx="2276801" cy="2057400"/>
          </a:xfrm>
          <a:custGeom>
            <a:rect b="b" l="l" r="r" t="t"/>
            <a:pathLst>
              <a:path extrusionOk="0" h="2057400" w="2276801">
                <a:moveTo>
                  <a:pt x="0" y="0"/>
                </a:moveTo>
                <a:lnTo>
                  <a:pt x="2276800" y="0"/>
                </a:lnTo>
                <a:lnTo>
                  <a:pt x="2276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3"/>
          <p:cNvSpPr txBox="1"/>
          <p:nvPr/>
        </p:nvSpPr>
        <p:spPr>
          <a:xfrm>
            <a:off x="4607126" y="1471184"/>
            <a:ext cx="9073748" cy="1285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7175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24"/>
          <p:cNvGraphicFramePr/>
          <p:nvPr/>
        </p:nvGraphicFramePr>
        <p:xfrm>
          <a:off x="0" y="-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10353700"/>
                <a:gridCol w="8109250"/>
              </a:tblGrid>
              <a:tr h="571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1" name="Google Shape;261;p24"/>
          <p:cNvSpPr txBox="1"/>
          <p:nvPr/>
        </p:nvSpPr>
        <p:spPr>
          <a:xfrm>
            <a:off x="11170124" y="6567775"/>
            <a:ext cx="5637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Investing can be intimidating for beginners. Think of a fun and simple analogy to explain investment terms and concepts, and present it creatively on a poster. 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1028700" y="1028600"/>
            <a:ext cx="8891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DFC"/>
                </a:solidFill>
                <a:latin typeface="Arial"/>
                <a:ea typeface="Arial"/>
                <a:cs typeface="Arial"/>
                <a:sym typeface="Arial"/>
              </a:rPr>
              <a:t>Explain investing using </a:t>
            </a:r>
            <a:r>
              <a:rPr b="1" i="0" lang="en-US" sz="9000" u="none" cap="none" strike="noStrike">
                <a:solidFill>
                  <a:srgbClr val="B8E28A"/>
                </a:solidFill>
                <a:latin typeface="Arial"/>
                <a:ea typeface="Arial"/>
                <a:cs typeface="Arial"/>
                <a:sym typeface="Arial"/>
              </a:rPr>
              <a:t>analogies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25"/>
          <p:cNvGraphicFramePr/>
          <p:nvPr/>
        </p:nvGraphicFramePr>
        <p:xfrm>
          <a:off x="42" y="-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2252675"/>
                <a:gridCol w="2252675"/>
                <a:gridCol w="2252675"/>
                <a:gridCol w="2252675"/>
                <a:gridCol w="2252675"/>
                <a:gridCol w="2252675"/>
                <a:gridCol w="2252675"/>
                <a:gridCol w="2252675"/>
              </a:tblGrid>
              <a:tr h="20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EC57E"/>
                    </a:solidFill>
                  </a:tcPr>
                </a:tc>
              </a:tr>
              <a:tr h="205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EC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EC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EC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EC57E"/>
                    </a:solidFill>
                  </a:tcPr>
                </a:tc>
              </a:tr>
            </a:tbl>
          </a:graphicData>
        </a:graphic>
      </p:graphicFrame>
      <p:sp>
        <p:nvSpPr>
          <p:cNvPr id="268" name="Google Shape;268;p25"/>
          <p:cNvSpPr txBox="1"/>
          <p:nvPr/>
        </p:nvSpPr>
        <p:spPr>
          <a:xfrm>
            <a:off x="2252725" y="2058200"/>
            <a:ext cx="9010800" cy="2056500"/>
          </a:xfrm>
          <a:prstGeom prst="rect">
            <a:avLst/>
          </a:prstGeom>
          <a:noFill/>
          <a:ln cap="flat" cmpd="sng" w="3810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Got questions?</a:t>
            </a:r>
            <a:endParaRPr sz="1100"/>
          </a:p>
        </p:txBody>
      </p:sp>
      <p:grpSp>
        <p:nvGrpSpPr>
          <p:cNvPr id="269" name="Google Shape;269;p25"/>
          <p:cNvGrpSpPr/>
          <p:nvPr/>
        </p:nvGrpSpPr>
        <p:grpSpPr>
          <a:xfrm>
            <a:off x="7310452" y="6866574"/>
            <a:ext cx="8449899" cy="1055562"/>
            <a:chOff x="0" y="-85725"/>
            <a:chExt cx="11266532" cy="1407416"/>
          </a:xfrm>
        </p:grpSpPr>
        <p:sp>
          <p:nvSpPr>
            <p:cNvPr id="270" name="Google Shape;270;p25"/>
            <p:cNvSpPr txBox="1"/>
            <p:nvPr/>
          </p:nvSpPr>
          <p:spPr>
            <a:xfrm>
              <a:off x="0" y="-85725"/>
              <a:ext cx="11266532" cy="573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Email </a:t>
              </a:r>
              <a:endParaRPr/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0" y="548049"/>
              <a:ext cx="11266532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hello@reallygreatsite.com</a:t>
              </a:r>
              <a:endParaRPr/>
            </a:p>
          </p:txBody>
        </p:sp>
      </p:grpSp>
      <p:grpSp>
        <p:nvGrpSpPr>
          <p:cNvPr id="272" name="Google Shape;272;p25"/>
          <p:cNvGrpSpPr/>
          <p:nvPr/>
        </p:nvGrpSpPr>
        <p:grpSpPr>
          <a:xfrm>
            <a:off x="7310452" y="8417192"/>
            <a:ext cx="8449899" cy="1041222"/>
            <a:chOff x="0" y="-66675"/>
            <a:chExt cx="11266532" cy="1388297"/>
          </a:xfrm>
        </p:grpSpPr>
        <p:sp>
          <p:nvSpPr>
            <p:cNvPr id="273" name="Google Shape;273;p25"/>
            <p:cNvSpPr txBox="1"/>
            <p:nvPr/>
          </p:nvSpPr>
          <p:spPr>
            <a:xfrm>
              <a:off x="0" y="-66675"/>
              <a:ext cx="11266532" cy="554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Phone</a:t>
              </a:r>
              <a:endParaRPr/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0" y="547980"/>
              <a:ext cx="11266532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123-456-7890</a:t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6729950" y="6183450"/>
            <a:ext cx="9010800" cy="4103700"/>
          </a:xfrm>
          <a:prstGeom prst="rect">
            <a:avLst/>
          </a:prstGeom>
          <a:noFill/>
          <a:ln cap="flat" cmpd="sng" w="3810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26"/>
          <p:cNvGraphicFramePr/>
          <p:nvPr/>
        </p:nvGraphicFramePr>
        <p:xfrm>
          <a:off x="0" y="87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6967375"/>
                <a:gridCol w="11320625"/>
              </a:tblGrid>
              <a:tr h="20180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7175"/>
                    </a:solidFill>
                  </a:tcPr>
                </a:tc>
                <a:tc hMerge="1"/>
              </a:tr>
              <a:tr h="746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31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 hMerge="1"/>
              </a:tr>
            </a:tbl>
          </a:graphicData>
        </a:graphic>
      </p:graphicFrame>
      <p:grpSp>
        <p:nvGrpSpPr>
          <p:cNvPr id="281" name="Google Shape;281;p26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282" name="Google Shape;282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BBEED6"/>
            </a:solidFill>
            <a:ln cap="sq" cmpd="sng" w="19050">
              <a:solidFill>
                <a:srgbClr val="34717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3" name="Google Shape;283;p2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26"/>
          <p:cNvGrpSpPr/>
          <p:nvPr/>
        </p:nvGrpSpPr>
        <p:grpSpPr>
          <a:xfrm>
            <a:off x="10293717" y="2494284"/>
            <a:ext cx="4368067" cy="719567"/>
            <a:chOff x="0" y="-19050"/>
            <a:chExt cx="1150437" cy="189516"/>
          </a:xfrm>
        </p:grpSpPr>
        <p:sp>
          <p:nvSpPr>
            <p:cNvPr id="285" name="Google Shape;285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BBEED6"/>
            </a:solidFill>
            <a:ln cap="sq" cmpd="sng" w="19050">
              <a:solidFill>
                <a:srgbClr val="34717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6" name="Google Shape;286;p2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6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288" name="Google Shape;288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BBEED6"/>
            </a:solidFill>
            <a:ln cap="sq" cmpd="sng" w="19050">
              <a:solidFill>
                <a:srgbClr val="34717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9" name="Google Shape;289;p2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6"/>
          <p:cNvGrpSpPr/>
          <p:nvPr/>
        </p:nvGrpSpPr>
        <p:grpSpPr>
          <a:xfrm>
            <a:off x="1068743" y="8097273"/>
            <a:ext cx="754204" cy="771881"/>
            <a:chOff x="0" y="-19050"/>
            <a:chExt cx="812800" cy="831850"/>
          </a:xfrm>
        </p:grpSpPr>
        <p:sp>
          <p:nvSpPr>
            <p:cNvPr id="291" name="Google Shape;29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BEE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6"/>
          <p:cNvGrpSpPr/>
          <p:nvPr/>
        </p:nvGrpSpPr>
        <p:grpSpPr>
          <a:xfrm>
            <a:off x="2002306" y="8097273"/>
            <a:ext cx="754204" cy="771881"/>
            <a:chOff x="0" y="-19050"/>
            <a:chExt cx="812800" cy="831850"/>
          </a:xfrm>
        </p:grpSpPr>
        <p:sp>
          <p:nvSpPr>
            <p:cNvPr id="294" name="Google Shape;29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8E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6"/>
          <p:cNvGrpSpPr/>
          <p:nvPr/>
        </p:nvGrpSpPr>
        <p:grpSpPr>
          <a:xfrm>
            <a:off x="2935869" y="8097273"/>
            <a:ext cx="754204" cy="771881"/>
            <a:chOff x="0" y="-19050"/>
            <a:chExt cx="812800" cy="831850"/>
          </a:xfrm>
        </p:grpSpPr>
        <p:sp>
          <p:nvSpPr>
            <p:cNvPr id="297" name="Google Shape;29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EC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6"/>
          <p:cNvGrpSpPr/>
          <p:nvPr/>
        </p:nvGrpSpPr>
        <p:grpSpPr>
          <a:xfrm>
            <a:off x="3869431" y="8097273"/>
            <a:ext cx="754204" cy="771881"/>
            <a:chOff x="0" y="-19050"/>
            <a:chExt cx="812800" cy="831850"/>
          </a:xfrm>
        </p:grpSpPr>
        <p:sp>
          <p:nvSpPr>
            <p:cNvPr id="300" name="Google Shape;30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471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26"/>
          <p:cNvGrpSpPr/>
          <p:nvPr/>
        </p:nvGrpSpPr>
        <p:grpSpPr>
          <a:xfrm>
            <a:off x="4802994" y="8097273"/>
            <a:ext cx="754204" cy="771881"/>
            <a:chOff x="0" y="-19050"/>
            <a:chExt cx="812800" cy="831850"/>
          </a:xfrm>
        </p:grpSpPr>
        <p:sp>
          <p:nvSpPr>
            <p:cNvPr id="303" name="Google Shape;303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26"/>
          <p:cNvSpPr/>
          <p:nvPr/>
        </p:nvSpPr>
        <p:spPr>
          <a:xfrm>
            <a:off x="7200141" y="3710293"/>
            <a:ext cx="1237359" cy="1582669"/>
          </a:xfrm>
          <a:custGeom>
            <a:rect b="b" l="l" r="r" t="t"/>
            <a:pathLst>
              <a:path extrusionOk="0" h="1582669" w="1237359">
                <a:moveTo>
                  <a:pt x="0" y="0"/>
                </a:moveTo>
                <a:lnTo>
                  <a:pt x="1237359" y="0"/>
                </a:lnTo>
                <a:lnTo>
                  <a:pt x="1237359" y="1582669"/>
                </a:lnTo>
                <a:lnTo>
                  <a:pt x="0" y="1582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6"/>
          <p:cNvSpPr/>
          <p:nvPr/>
        </p:nvSpPr>
        <p:spPr>
          <a:xfrm>
            <a:off x="15264423" y="6287334"/>
            <a:ext cx="2728303" cy="892899"/>
          </a:xfrm>
          <a:custGeom>
            <a:rect b="b" l="l" r="r" t="t"/>
            <a:pathLst>
              <a:path extrusionOk="0" h="892899" w="2728303">
                <a:moveTo>
                  <a:pt x="0" y="0"/>
                </a:moveTo>
                <a:lnTo>
                  <a:pt x="2728303" y="0"/>
                </a:lnTo>
                <a:lnTo>
                  <a:pt x="2728303" y="892899"/>
                </a:lnTo>
                <a:lnTo>
                  <a:pt x="0" y="892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26"/>
          <p:cNvSpPr/>
          <p:nvPr/>
        </p:nvSpPr>
        <p:spPr>
          <a:xfrm>
            <a:off x="11883852" y="4078417"/>
            <a:ext cx="1860723" cy="1214545"/>
          </a:xfrm>
          <a:custGeom>
            <a:rect b="b" l="l" r="r" t="t"/>
            <a:pathLst>
              <a:path extrusionOk="0" h="1214545" w="1860723">
                <a:moveTo>
                  <a:pt x="0" y="0"/>
                </a:moveTo>
                <a:lnTo>
                  <a:pt x="1860723" y="0"/>
                </a:lnTo>
                <a:lnTo>
                  <a:pt x="1860723" y="1214545"/>
                </a:lnTo>
                <a:lnTo>
                  <a:pt x="0" y="1214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26"/>
          <p:cNvSpPr/>
          <p:nvPr/>
        </p:nvSpPr>
        <p:spPr>
          <a:xfrm>
            <a:off x="14177596" y="3532728"/>
            <a:ext cx="2036256" cy="1688241"/>
          </a:xfrm>
          <a:custGeom>
            <a:rect b="b" l="l" r="r" t="t"/>
            <a:pathLst>
              <a:path extrusionOk="0" h="1688241" w="2036256">
                <a:moveTo>
                  <a:pt x="0" y="0"/>
                </a:moveTo>
                <a:lnTo>
                  <a:pt x="2036256" y="0"/>
                </a:lnTo>
                <a:lnTo>
                  <a:pt x="2036256" y="1688241"/>
                </a:lnTo>
                <a:lnTo>
                  <a:pt x="0" y="1688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26"/>
          <p:cNvSpPr/>
          <p:nvPr/>
        </p:nvSpPr>
        <p:spPr>
          <a:xfrm>
            <a:off x="16518652" y="3559015"/>
            <a:ext cx="1015303" cy="1661954"/>
          </a:xfrm>
          <a:custGeom>
            <a:rect b="b" l="l" r="r" t="t"/>
            <a:pathLst>
              <a:path extrusionOk="0" h="1661954" w="1015303">
                <a:moveTo>
                  <a:pt x="0" y="0"/>
                </a:moveTo>
                <a:lnTo>
                  <a:pt x="1015303" y="0"/>
                </a:lnTo>
                <a:lnTo>
                  <a:pt x="1015303" y="1661954"/>
                </a:lnTo>
                <a:lnTo>
                  <a:pt x="0" y="1661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26"/>
          <p:cNvSpPr/>
          <p:nvPr/>
        </p:nvSpPr>
        <p:spPr>
          <a:xfrm>
            <a:off x="7200141" y="6059733"/>
            <a:ext cx="1943859" cy="1205193"/>
          </a:xfrm>
          <a:custGeom>
            <a:rect b="b" l="l" r="r" t="t"/>
            <a:pathLst>
              <a:path extrusionOk="0" h="1205193" w="1943859">
                <a:moveTo>
                  <a:pt x="0" y="0"/>
                </a:moveTo>
                <a:lnTo>
                  <a:pt x="1943859" y="0"/>
                </a:lnTo>
                <a:lnTo>
                  <a:pt x="1943859" y="1205193"/>
                </a:lnTo>
                <a:lnTo>
                  <a:pt x="0" y="1205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6"/>
          <p:cNvSpPr/>
          <p:nvPr/>
        </p:nvSpPr>
        <p:spPr>
          <a:xfrm>
            <a:off x="8888513" y="3455259"/>
            <a:ext cx="815773" cy="1893144"/>
          </a:xfrm>
          <a:custGeom>
            <a:rect b="b" l="l" r="r" t="t"/>
            <a:pathLst>
              <a:path extrusionOk="0" h="1893144" w="815773">
                <a:moveTo>
                  <a:pt x="0" y="0"/>
                </a:moveTo>
                <a:lnTo>
                  <a:pt x="815774" y="0"/>
                </a:lnTo>
                <a:lnTo>
                  <a:pt x="815774" y="1893144"/>
                </a:lnTo>
                <a:lnTo>
                  <a:pt x="0" y="189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26"/>
          <p:cNvSpPr/>
          <p:nvPr/>
        </p:nvSpPr>
        <p:spPr>
          <a:xfrm>
            <a:off x="9484533" y="5835144"/>
            <a:ext cx="1640667" cy="1425889"/>
          </a:xfrm>
          <a:custGeom>
            <a:rect b="b" l="l" r="r" t="t"/>
            <a:pathLst>
              <a:path extrusionOk="0" h="1425889" w="1640667">
                <a:moveTo>
                  <a:pt x="0" y="0"/>
                </a:moveTo>
                <a:lnTo>
                  <a:pt x="1640667" y="0"/>
                </a:lnTo>
                <a:lnTo>
                  <a:pt x="1640667" y="1425888"/>
                </a:lnTo>
                <a:lnTo>
                  <a:pt x="0" y="1425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6"/>
          <p:cNvSpPr/>
          <p:nvPr/>
        </p:nvSpPr>
        <p:spPr>
          <a:xfrm>
            <a:off x="11474277" y="5736338"/>
            <a:ext cx="1473003" cy="1528588"/>
          </a:xfrm>
          <a:custGeom>
            <a:rect b="b" l="l" r="r" t="t"/>
            <a:pathLst>
              <a:path extrusionOk="0" h="1528588" w="1473003">
                <a:moveTo>
                  <a:pt x="0" y="0"/>
                </a:moveTo>
                <a:lnTo>
                  <a:pt x="1473002" y="0"/>
                </a:lnTo>
                <a:lnTo>
                  <a:pt x="1473002" y="1528588"/>
                </a:lnTo>
                <a:lnTo>
                  <a:pt x="0" y="1528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6"/>
          <p:cNvSpPr/>
          <p:nvPr/>
        </p:nvSpPr>
        <p:spPr>
          <a:xfrm>
            <a:off x="13336046" y="6054962"/>
            <a:ext cx="1585477" cy="1251085"/>
          </a:xfrm>
          <a:custGeom>
            <a:rect b="b" l="l" r="r" t="t"/>
            <a:pathLst>
              <a:path extrusionOk="0" h="1251085" w="1585477">
                <a:moveTo>
                  <a:pt x="0" y="0"/>
                </a:moveTo>
                <a:lnTo>
                  <a:pt x="1585477" y="0"/>
                </a:lnTo>
                <a:lnTo>
                  <a:pt x="1585477" y="1251085"/>
                </a:lnTo>
                <a:lnTo>
                  <a:pt x="0" y="1251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6"/>
          <p:cNvSpPr/>
          <p:nvPr/>
        </p:nvSpPr>
        <p:spPr>
          <a:xfrm>
            <a:off x="7120695" y="7780171"/>
            <a:ext cx="2363838" cy="1285068"/>
          </a:xfrm>
          <a:custGeom>
            <a:rect b="b" l="l" r="r" t="t"/>
            <a:pathLst>
              <a:path extrusionOk="0" h="1285068" w="2363838">
                <a:moveTo>
                  <a:pt x="0" y="0"/>
                </a:moveTo>
                <a:lnTo>
                  <a:pt x="2363838" y="0"/>
                </a:lnTo>
                <a:lnTo>
                  <a:pt x="2363838" y="1285068"/>
                </a:lnTo>
                <a:lnTo>
                  <a:pt x="0" y="1285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6"/>
          <p:cNvSpPr/>
          <p:nvPr/>
        </p:nvSpPr>
        <p:spPr>
          <a:xfrm>
            <a:off x="10109658" y="4191343"/>
            <a:ext cx="1364619" cy="1101619"/>
          </a:xfrm>
          <a:custGeom>
            <a:rect b="b" l="l" r="r" t="t"/>
            <a:pathLst>
              <a:path extrusionOk="0" h="1101619" w="1364619">
                <a:moveTo>
                  <a:pt x="0" y="0"/>
                </a:moveTo>
                <a:lnTo>
                  <a:pt x="1364619" y="0"/>
                </a:lnTo>
                <a:lnTo>
                  <a:pt x="1364619" y="1101619"/>
                </a:lnTo>
                <a:lnTo>
                  <a:pt x="0" y="1101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6"/>
          <p:cNvSpPr/>
          <p:nvPr/>
        </p:nvSpPr>
        <p:spPr>
          <a:xfrm>
            <a:off x="9665508" y="7970223"/>
            <a:ext cx="1771645" cy="1043660"/>
          </a:xfrm>
          <a:custGeom>
            <a:rect b="b" l="l" r="r" t="t"/>
            <a:pathLst>
              <a:path extrusionOk="0" h="1043660" w="1771645">
                <a:moveTo>
                  <a:pt x="0" y="0"/>
                </a:moveTo>
                <a:lnTo>
                  <a:pt x="1771645" y="0"/>
                </a:lnTo>
                <a:lnTo>
                  <a:pt x="1771645" y="1043659"/>
                </a:lnTo>
                <a:lnTo>
                  <a:pt x="0" y="1043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6"/>
          <p:cNvSpPr/>
          <p:nvPr/>
        </p:nvSpPr>
        <p:spPr>
          <a:xfrm>
            <a:off x="11718251" y="7678749"/>
            <a:ext cx="1518999" cy="1372622"/>
          </a:xfrm>
          <a:custGeom>
            <a:rect b="b" l="l" r="r" t="t"/>
            <a:pathLst>
              <a:path extrusionOk="0" h="1372622" w="1518999">
                <a:moveTo>
                  <a:pt x="0" y="0"/>
                </a:moveTo>
                <a:lnTo>
                  <a:pt x="1518998" y="0"/>
                </a:lnTo>
                <a:lnTo>
                  <a:pt x="1518998" y="1372622"/>
                </a:lnTo>
                <a:lnTo>
                  <a:pt x="0" y="1372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6"/>
          <p:cNvSpPr/>
          <p:nvPr/>
        </p:nvSpPr>
        <p:spPr>
          <a:xfrm>
            <a:off x="13639800" y="7729928"/>
            <a:ext cx="1908581" cy="1283954"/>
          </a:xfrm>
          <a:custGeom>
            <a:rect b="b" l="l" r="r" t="t"/>
            <a:pathLst>
              <a:path extrusionOk="0" h="1283954" w="1908581">
                <a:moveTo>
                  <a:pt x="0" y="0"/>
                </a:moveTo>
                <a:lnTo>
                  <a:pt x="1908581" y="0"/>
                </a:lnTo>
                <a:lnTo>
                  <a:pt x="1908581" y="1283954"/>
                </a:lnTo>
                <a:lnTo>
                  <a:pt x="0" y="1283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6"/>
          <p:cNvSpPr/>
          <p:nvPr/>
        </p:nvSpPr>
        <p:spPr>
          <a:xfrm>
            <a:off x="15820175" y="7573794"/>
            <a:ext cx="1816625" cy="1440088"/>
          </a:xfrm>
          <a:custGeom>
            <a:rect b="b" l="l" r="r" t="t"/>
            <a:pathLst>
              <a:path extrusionOk="0" h="1440088" w="1816625">
                <a:moveTo>
                  <a:pt x="0" y="0"/>
                </a:moveTo>
                <a:lnTo>
                  <a:pt x="1816625" y="0"/>
                </a:lnTo>
                <a:lnTo>
                  <a:pt x="1816625" y="1440088"/>
                </a:lnTo>
                <a:lnTo>
                  <a:pt x="0" y="1440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6"/>
          <p:cNvSpPr txBox="1"/>
          <p:nvPr/>
        </p:nvSpPr>
        <p:spPr>
          <a:xfrm>
            <a:off x="1232396" y="3455259"/>
            <a:ext cx="4181285" cy="510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the following free fonts: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1175455" y="6548088"/>
            <a:ext cx="4368067" cy="252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</a:t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1747770" y="4317641"/>
            <a:ext cx="3150536" cy="1969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 SERIF PRO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 SERIF PRO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SANS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835159" y="9060896"/>
            <a:ext cx="1221374" cy="18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#BBEED6</a:t>
            </a:r>
            <a:endParaRPr/>
          </a:p>
        </p:txBody>
      </p:sp>
      <p:sp>
        <p:nvSpPr>
          <p:cNvPr id="325" name="Google Shape;325;p26"/>
          <p:cNvSpPr txBox="1"/>
          <p:nvPr/>
        </p:nvSpPr>
        <p:spPr>
          <a:xfrm>
            <a:off x="1768721" y="9060896"/>
            <a:ext cx="1221374" cy="18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#B8E28A</a:t>
            </a:r>
            <a:endParaRPr/>
          </a:p>
        </p:txBody>
      </p:sp>
      <p:sp>
        <p:nvSpPr>
          <p:cNvPr id="326" name="Google Shape;326;p26"/>
          <p:cNvSpPr txBox="1"/>
          <p:nvPr/>
        </p:nvSpPr>
        <p:spPr>
          <a:xfrm>
            <a:off x="2702284" y="9060896"/>
            <a:ext cx="1221374" cy="18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#5EC57E</a:t>
            </a:r>
            <a:endParaRPr/>
          </a:p>
        </p:txBody>
      </p:sp>
      <p:sp>
        <p:nvSpPr>
          <p:cNvPr id="327" name="Google Shape;327;p26"/>
          <p:cNvSpPr txBox="1"/>
          <p:nvPr/>
        </p:nvSpPr>
        <p:spPr>
          <a:xfrm>
            <a:off x="3635847" y="9060896"/>
            <a:ext cx="1221374" cy="18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#347175</a:t>
            </a:r>
            <a:endParaRPr/>
          </a:p>
        </p:txBody>
      </p:sp>
      <p:sp>
        <p:nvSpPr>
          <p:cNvPr id="328" name="Google Shape;328;p26"/>
          <p:cNvSpPr txBox="1"/>
          <p:nvPr/>
        </p:nvSpPr>
        <p:spPr>
          <a:xfrm>
            <a:off x="4569410" y="9060896"/>
            <a:ext cx="1221374" cy="18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#000000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1028700" y="1473884"/>
            <a:ext cx="1623060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30" name="Google Shape;330;p26"/>
          <p:cNvSpPr txBox="1"/>
          <p:nvPr/>
        </p:nvSpPr>
        <p:spPr>
          <a:xfrm>
            <a:off x="1028700" y="521384"/>
            <a:ext cx="16230600" cy="9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BBEED6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31" name="Google Shape;331;p26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Fonts</a:t>
            </a:r>
            <a:endParaRPr/>
          </a:p>
        </p:txBody>
      </p:sp>
      <p:sp>
        <p:nvSpPr>
          <p:cNvPr id="332" name="Google Shape;332;p26"/>
          <p:cNvSpPr txBox="1"/>
          <p:nvPr/>
        </p:nvSpPr>
        <p:spPr>
          <a:xfrm>
            <a:off x="10902482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Design Elements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ED6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p27"/>
          <p:cNvGraphicFramePr/>
          <p:nvPr/>
        </p:nvGraphicFramePr>
        <p:xfrm>
          <a:off x="0" y="-190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9124275"/>
                <a:gridCol w="9124275"/>
              </a:tblGrid>
              <a:tr h="33987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29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904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63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339" name="Google Shape;339;p27"/>
          <p:cNvSpPr txBox="1"/>
          <p:nvPr/>
        </p:nvSpPr>
        <p:spPr>
          <a:xfrm>
            <a:off x="3357745" y="2325852"/>
            <a:ext cx="11532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40" name="Google Shape;340;p27"/>
          <p:cNvSpPr txBox="1"/>
          <p:nvPr/>
        </p:nvSpPr>
        <p:spPr>
          <a:xfrm>
            <a:off x="6277556" y="9222240"/>
            <a:ext cx="5732887" cy="496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Happy designing!</a:t>
            </a:r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1028700" y="6634234"/>
            <a:ext cx="7043462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presentation template</a:t>
            </a:r>
            <a:endParaRPr/>
          </a:p>
        </p:txBody>
      </p:sp>
      <p:sp>
        <p:nvSpPr>
          <p:cNvPr id="342" name="Google Shape;342;p27"/>
          <p:cNvSpPr txBox="1"/>
          <p:nvPr/>
        </p:nvSpPr>
        <p:spPr>
          <a:xfrm>
            <a:off x="3795240" y="811355"/>
            <a:ext cx="10658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9975649" y="6631440"/>
            <a:ext cx="753425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photos, graphics, and elements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9975649" y="4718523"/>
            <a:ext cx="7534257" cy="1390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Pexels, Pixabay,</a:t>
            </a:r>
            <a:endParaRPr/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Sketchify</a:t>
            </a:r>
            <a:endParaRPr/>
          </a:p>
        </p:txBody>
      </p:sp>
      <p:pic>
        <p:nvPicPr>
          <p:cNvPr id="345" name="Google Shape;3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225" y="4708975"/>
            <a:ext cx="54864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4"/>
          <p:cNvGraphicFramePr/>
          <p:nvPr/>
        </p:nvGraphicFramePr>
        <p:xfrm>
          <a:off x="0" y="25849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4572000"/>
                <a:gridCol w="4572000"/>
                <a:gridCol w="4572000"/>
                <a:gridCol w="4572000"/>
              </a:tblGrid>
              <a:tr h="640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3950" marB="193950" marR="193950" marL="193950" anchor="ctr">
                    <a:lnL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3950" marB="193950" marR="193950" marL="193950" anchor="ctr">
                    <a:lnL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3950" marB="193950" marR="193950" marL="193950" anchor="ctr">
                    <a:lnL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3950" marB="193950" marR="193950" marL="193950" anchor="ctr">
                    <a:lnL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2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3950" marB="193950" marR="193950" marL="193950" anchor="ctr">
                    <a:lnL cap="flat" cmpd="sng" w="3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37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00" name="Google Shape;100;p14"/>
          <p:cNvSpPr/>
          <p:nvPr/>
        </p:nvSpPr>
        <p:spPr>
          <a:xfrm>
            <a:off x="5682610" y="3331701"/>
            <a:ext cx="2275262" cy="1977410"/>
          </a:xfrm>
          <a:custGeom>
            <a:rect b="b" l="l" r="r" t="t"/>
            <a:pathLst>
              <a:path extrusionOk="0" h="1977410" w="2275262">
                <a:moveTo>
                  <a:pt x="0" y="0"/>
                </a:moveTo>
                <a:lnTo>
                  <a:pt x="2275262" y="0"/>
                </a:lnTo>
                <a:lnTo>
                  <a:pt x="2275262" y="1977410"/>
                </a:lnTo>
                <a:lnTo>
                  <a:pt x="0" y="1977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14787999" y="3199299"/>
            <a:ext cx="2561582" cy="2109812"/>
          </a:xfrm>
          <a:custGeom>
            <a:rect b="b" l="l" r="r" t="t"/>
            <a:pathLst>
              <a:path extrusionOk="0" h="2109812" w="2561582">
                <a:moveTo>
                  <a:pt x="0" y="0"/>
                </a:moveTo>
                <a:lnTo>
                  <a:pt x="2561582" y="0"/>
                </a:lnTo>
                <a:lnTo>
                  <a:pt x="2561582" y="2109812"/>
                </a:lnTo>
                <a:lnTo>
                  <a:pt x="0" y="210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1154617" y="3421060"/>
            <a:ext cx="2338965" cy="1888183"/>
          </a:xfrm>
          <a:custGeom>
            <a:rect b="b" l="l" r="r" t="t"/>
            <a:pathLst>
              <a:path extrusionOk="0" h="1888183" w="2338965">
                <a:moveTo>
                  <a:pt x="0" y="0"/>
                </a:moveTo>
                <a:lnTo>
                  <a:pt x="2338966" y="0"/>
                </a:lnTo>
                <a:lnTo>
                  <a:pt x="2338966" y="1888183"/>
                </a:lnTo>
                <a:lnTo>
                  <a:pt x="0" y="1888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p14"/>
          <p:cNvGrpSpPr/>
          <p:nvPr/>
        </p:nvGrpSpPr>
        <p:grpSpPr>
          <a:xfrm>
            <a:off x="0" y="-471043"/>
            <a:ext cx="18288000" cy="3055992"/>
            <a:chOff x="0" y="-47625"/>
            <a:chExt cx="4816593" cy="804870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4816592" cy="757245"/>
            </a:xfrm>
            <a:custGeom>
              <a:rect b="b" l="l" r="r" t="t"/>
              <a:pathLst>
                <a:path extrusionOk="0" h="75724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57245"/>
                  </a:lnTo>
                  <a:lnTo>
                    <a:pt x="0" y="757245"/>
                  </a:lnTo>
                  <a:close/>
                </a:path>
              </a:pathLst>
            </a:custGeom>
            <a:solidFill>
              <a:srgbClr val="347175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47625"/>
              <a:ext cx="4816593" cy="80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4"/>
          <p:cNvSpPr/>
          <p:nvPr/>
        </p:nvSpPr>
        <p:spPr>
          <a:xfrm>
            <a:off x="10523974" y="2999647"/>
            <a:ext cx="1697923" cy="2530779"/>
          </a:xfrm>
          <a:custGeom>
            <a:rect b="b" l="l" r="r" t="t"/>
            <a:pathLst>
              <a:path extrusionOk="0" h="2530779" w="1697923">
                <a:moveTo>
                  <a:pt x="0" y="0"/>
                </a:moveTo>
                <a:lnTo>
                  <a:pt x="1697923" y="0"/>
                </a:lnTo>
                <a:lnTo>
                  <a:pt x="1697923" y="2530779"/>
                </a:lnTo>
                <a:lnTo>
                  <a:pt x="0" y="253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 txBox="1"/>
          <p:nvPr/>
        </p:nvSpPr>
        <p:spPr>
          <a:xfrm>
            <a:off x="1028700" y="798871"/>
            <a:ext cx="16230600" cy="1228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BBEED6"/>
                </a:solidFill>
                <a:latin typeface="Arial"/>
                <a:ea typeface="Arial"/>
                <a:cs typeface="Arial"/>
                <a:sym typeface="Arial"/>
              </a:rPr>
              <a:t>What’s inside</a:t>
            </a:r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9770059" y="6064200"/>
            <a:ext cx="3306150" cy="2028651"/>
            <a:chOff x="0" y="0"/>
            <a:chExt cx="4408200" cy="2704868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0" y="0"/>
              <a:ext cx="4408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Why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invest</a:t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1719668"/>
              <a:ext cx="4408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Explore the benefits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of investing</a:t>
              </a:r>
              <a:endParaRPr/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566856" y="6064200"/>
            <a:ext cx="3306150" cy="2249635"/>
            <a:chOff x="0" y="0"/>
            <a:chExt cx="4408200" cy="2999513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0" y="0"/>
              <a:ext cx="4408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Saving vs. Investing</a:t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1521713"/>
              <a:ext cx="4408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Learn the difference between saving and investing</a:t>
              </a:r>
              <a:endParaRPr/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4937223" y="6064200"/>
            <a:ext cx="3766050" cy="2341436"/>
            <a:chOff x="0" y="0"/>
            <a:chExt cx="5021400" cy="3121915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0" y="0"/>
              <a:ext cx="502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Balancing Savings and Investment</a:t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306642" y="1644115"/>
              <a:ext cx="4408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Discover some tips on how to balance saving and investing</a:t>
              </a:r>
              <a:endParaRPr/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14415753" y="6064200"/>
            <a:ext cx="3306150" cy="2249768"/>
            <a:chOff x="0" y="0"/>
            <a:chExt cx="4408200" cy="2999690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0" y="0"/>
              <a:ext cx="4408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Tips 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investing</a:t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1521890"/>
              <a:ext cx="4408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Get started with practical tips on investing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ED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15"/>
          <p:cNvGraphicFramePr/>
          <p:nvPr/>
        </p:nvGraphicFramePr>
        <p:xfrm>
          <a:off x="2" y="-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10910300"/>
                <a:gridCol w="12120350"/>
              </a:tblGrid>
              <a:tr h="4724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6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04800" marB="404800" marR="404800" marL="404800" anchor="ctr">
                    <a:lnL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15"/>
          <p:cNvSpPr/>
          <p:nvPr/>
        </p:nvSpPr>
        <p:spPr>
          <a:xfrm>
            <a:off x="11916215" y="487581"/>
            <a:ext cx="5343085" cy="3594439"/>
          </a:xfrm>
          <a:custGeom>
            <a:rect b="b" l="l" r="r" t="t"/>
            <a:pathLst>
              <a:path extrusionOk="0" h="3594439" w="5343085">
                <a:moveTo>
                  <a:pt x="0" y="0"/>
                </a:moveTo>
                <a:lnTo>
                  <a:pt x="5343085" y="0"/>
                </a:lnTo>
                <a:lnTo>
                  <a:pt x="5343085" y="3594439"/>
                </a:lnTo>
                <a:lnTo>
                  <a:pt x="0" y="3594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5"/>
          <p:cNvSpPr txBox="1"/>
          <p:nvPr/>
        </p:nvSpPr>
        <p:spPr>
          <a:xfrm>
            <a:off x="1028700" y="7988014"/>
            <a:ext cx="9328138" cy="1471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Imagine this: You just found $100 on the ground.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would you do with it? Would you stash it in your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wallet, spend it immediately, or try turning it into $200?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28700" y="5259098"/>
            <a:ext cx="9328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Are you a saver or a spender?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6"/>
          <p:cNvGrpSpPr/>
          <p:nvPr/>
        </p:nvGrpSpPr>
        <p:grpSpPr>
          <a:xfrm>
            <a:off x="0" y="-180826"/>
            <a:ext cx="6902375" cy="10467826"/>
            <a:chOff x="0" y="-47625"/>
            <a:chExt cx="1817909" cy="2756958"/>
          </a:xfrm>
        </p:grpSpPr>
        <p:sp>
          <p:nvSpPr>
            <p:cNvPr id="133" name="Google Shape;133;p16"/>
            <p:cNvSpPr/>
            <p:nvPr/>
          </p:nvSpPr>
          <p:spPr>
            <a:xfrm>
              <a:off x="0" y="0"/>
              <a:ext cx="1817909" cy="2709333"/>
            </a:xfrm>
            <a:custGeom>
              <a:rect b="b" l="l" r="r" t="t"/>
              <a:pathLst>
                <a:path extrusionOk="0" h="2709333" w="1817909">
                  <a:moveTo>
                    <a:pt x="0" y="0"/>
                  </a:moveTo>
                  <a:lnTo>
                    <a:pt x="1817909" y="0"/>
                  </a:lnTo>
                  <a:lnTo>
                    <a:pt x="18179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47175"/>
            </a:solidFill>
            <a:ln>
              <a:noFill/>
            </a:ln>
          </p:spPr>
        </p:sp>
        <p:sp>
          <p:nvSpPr>
            <p:cNvPr id="134" name="Google Shape;134;p16"/>
            <p:cNvSpPr txBox="1"/>
            <p:nvPr/>
          </p:nvSpPr>
          <p:spPr>
            <a:xfrm>
              <a:off x="0" y="-47625"/>
              <a:ext cx="1817909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6"/>
          <p:cNvSpPr/>
          <p:nvPr/>
        </p:nvSpPr>
        <p:spPr>
          <a:xfrm>
            <a:off x="12595187" y="0"/>
            <a:ext cx="5692813" cy="7322416"/>
          </a:xfrm>
          <a:custGeom>
            <a:rect b="b" l="l" r="r" t="t"/>
            <a:pathLst>
              <a:path extrusionOk="0" h="1045469" w="812800">
                <a:moveTo>
                  <a:pt x="0" y="0"/>
                </a:moveTo>
                <a:lnTo>
                  <a:pt x="812800" y="0"/>
                </a:lnTo>
                <a:lnTo>
                  <a:pt x="812800" y="1045469"/>
                </a:lnTo>
                <a:lnTo>
                  <a:pt x="0" y="104546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3210" r="-59839" t="0"/>
            </a:stretch>
          </a:blip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6902375" y="0"/>
            <a:ext cx="5692813" cy="7322416"/>
          </a:xfrm>
          <a:custGeom>
            <a:rect b="b" l="l" r="r" t="t"/>
            <a:pathLst>
              <a:path extrusionOk="0" h="1045469" w="812800">
                <a:moveTo>
                  <a:pt x="0" y="0"/>
                </a:moveTo>
                <a:lnTo>
                  <a:pt x="812800" y="0"/>
                </a:lnTo>
                <a:lnTo>
                  <a:pt x="812800" y="1045469"/>
                </a:lnTo>
                <a:lnTo>
                  <a:pt x="0" y="104546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393" r="-53541" t="0"/>
            </a:stretch>
          </a:blipFill>
          <a:ln>
            <a:noFill/>
          </a:ln>
        </p:spPr>
      </p:sp>
      <p:cxnSp>
        <p:nvCxnSpPr>
          <p:cNvPr id="137" name="Google Shape;137;p16"/>
          <p:cNvCxnSpPr/>
          <p:nvPr/>
        </p:nvCxnSpPr>
        <p:spPr>
          <a:xfrm>
            <a:off x="6902375" y="7322416"/>
            <a:ext cx="11385625" cy="0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12595187" y="0"/>
            <a:ext cx="0" cy="10287000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9" name="Google Shape;139;p16"/>
          <p:cNvGrpSpPr/>
          <p:nvPr/>
        </p:nvGrpSpPr>
        <p:grpSpPr>
          <a:xfrm>
            <a:off x="7547206" y="7798629"/>
            <a:ext cx="4393625" cy="1945522"/>
            <a:chOff x="0" y="0"/>
            <a:chExt cx="5858166" cy="2594028"/>
          </a:xfrm>
        </p:grpSpPr>
        <p:sp>
          <p:nvSpPr>
            <p:cNvPr id="140" name="Google Shape;140;p16"/>
            <p:cNvSpPr txBox="1"/>
            <p:nvPr/>
          </p:nvSpPr>
          <p:spPr>
            <a:xfrm>
              <a:off x="0" y="0"/>
              <a:ext cx="5858166" cy="647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Savings</a:t>
              </a: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960659"/>
              <a:ext cx="5858166" cy="1633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Setting aside money, typically in a bank account, for</a:t>
              </a:r>
              <a:endParaRPr/>
            </a:p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future use</a:t>
              </a:r>
              <a:endParaRPr/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13252412" y="7795223"/>
            <a:ext cx="4393625" cy="1948927"/>
            <a:chOff x="0" y="0"/>
            <a:chExt cx="5858166" cy="2598569"/>
          </a:xfrm>
        </p:grpSpPr>
        <p:sp>
          <p:nvSpPr>
            <p:cNvPr id="143" name="Google Shape;143;p16"/>
            <p:cNvSpPr txBox="1"/>
            <p:nvPr/>
          </p:nvSpPr>
          <p:spPr>
            <a:xfrm>
              <a:off x="0" y="0"/>
              <a:ext cx="5858166" cy="647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Investing</a:t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0" y="965200"/>
              <a:ext cx="5858166" cy="1633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Involves buying assets that have the potential for higher returns </a:t>
              </a:r>
              <a:endParaRPr/>
            </a:p>
          </p:txBody>
        </p:sp>
      </p:grpSp>
      <p:sp>
        <p:nvSpPr>
          <p:cNvPr id="145" name="Google Shape;145;p16"/>
          <p:cNvSpPr txBox="1"/>
          <p:nvPr/>
        </p:nvSpPr>
        <p:spPr>
          <a:xfrm>
            <a:off x="1028700" y="895375"/>
            <a:ext cx="5379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BBEED6"/>
                </a:solidFill>
                <a:latin typeface="Arial"/>
                <a:ea typeface="Arial"/>
                <a:cs typeface="Arial"/>
                <a:sym typeface="Arial"/>
              </a:rPr>
              <a:t>Saving vs. Investing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028700" y="3632633"/>
            <a:ext cx="4667250" cy="1035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difference between saving and investing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ED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/>
        </p:nvSpPr>
        <p:spPr>
          <a:xfrm>
            <a:off x="1028700" y="1095375"/>
            <a:ext cx="10355586" cy="1149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Saving vs. Investing</a:t>
            </a:r>
            <a:endParaRPr/>
          </a:p>
        </p:txBody>
      </p:sp>
      <p:graphicFrame>
        <p:nvGraphicFramePr>
          <p:cNvPr id="152" name="Google Shape;152;p17"/>
          <p:cNvGraphicFramePr/>
          <p:nvPr/>
        </p:nvGraphicFramePr>
        <p:xfrm>
          <a:off x="1028700" y="3003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3435025"/>
                <a:gridCol w="6673975"/>
                <a:gridCol w="6083500"/>
              </a:tblGrid>
              <a:tr h="91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9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71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Savings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71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Investing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7175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of goal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Often for short-term goals, such as saving for a large purchase or emergencies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 help reach long-term goals, such as planning for retirement or paying a child’s education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it takes to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access funds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Easily accessible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Often takes a longer time to access 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 involved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Involves minimal risk and funds are often strictly regulated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Does not always guarantee a return and losing the invested funds is possible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Earning potential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Generally low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 higher potential return compared to a savings account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7175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18"/>
          <p:cNvGraphicFramePr/>
          <p:nvPr/>
        </p:nvGraphicFramePr>
        <p:xfrm>
          <a:off x="0" y="-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10406675"/>
                <a:gridCol w="8034150"/>
              </a:tblGrid>
              <a:tr h="24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BEE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8" name="Google Shape;158;p18"/>
          <p:cNvSpPr txBox="1"/>
          <p:nvPr/>
        </p:nvSpPr>
        <p:spPr>
          <a:xfrm>
            <a:off x="1028700" y="3043200"/>
            <a:ext cx="8892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much should you </a:t>
            </a:r>
            <a:r>
              <a:rPr b="1" i="0" lang="en-US" sz="9000" u="none" cap="none" strike="noStrike">
                <a:solidFill>
                  <a:srgbClr val="B8E28A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r>
              <a:rPr b="1" i="0" lang="en-US" sz="9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b="1" i="0" lang="en-US" sz="9000" u="none" cap="none" strike="noStrike">
                <a:solidFill>
                  <a:srgbClr val="B8E28A"/>
                </a:solidFill>
                <a:latin typeface="Arial"/>
                <a:ea typeface="Arial"/>
                <a:cs typeface="Arial"/>
                <a:sym typeface="Arial"/>
              </a:rPr>
              <a:t>invest?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11431388" y="3269203"/>
            <a:ext cx="5728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good starting point is </a:t>
            </a:r>
            <a:r>
              <a:rPr b="1" i="0" lang="en-US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saving 20% of your income. 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1431388" y="4992345"/>
            <a:ext cx="5728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After building your emergency fund, begin allocating any extra funds toward investments.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19"/>
          <p:cNvGraphicFramePr/>
          <p:nvPr/>
        </p:nvGraphicFramePr>
        <p:xfrm>
          <a:off x="-9525" y="36790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9139000"/>
                <a:gridCol w="9149000"/>
              </a:tblGrid>
              <a:tr h="653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2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23975" marB="1023975" marR="1023975" marL="1023975" anchor="ctr">
                    <a:lnL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0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0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2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23975" marB="1023975" marR="1023975" marL="1023975" anchor="ctr">
                    <a:lnL cap="flat" cmpd="sng" w="210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0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</a:tr>
            </a:tbl>
          </a:graphicData>
        </a:graphic>
      </p:graphicFrame>
      <p:grpSp>
        <p:nvGrpSpPr>
          <p:cNvPr id="166" name="Google Shape;166;p19"/>
          <p:cNvGrpSpPr/>
          <p:nvPr/>
        </p:nvGrpSpPr>
        <p:grpSpPr>
          <a:xfrm>
            <a:off x="2251285" y="5037320"/>
            <a:ext cx="2146171" cy="2146171"/>
            <a:chOff x="0" y="0"/>
            <a:chExt cx="812800" cy="812800"/>
          </a:xfrm>
        </p:grpSpPr>
        <p:sp>
          <p:nvSpPr>
            <p:cNvPr id="167" name="Google Shape;16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7175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emergency fund</a:t>
              </a:r>
              <a:endParaRPr/>
            </a:p>
          </p:txBody>
        </p:sp>
      </p:grpSp>
      <p:sp>
        <p:nvSpPr>
          <p:cNvPr id="169" name="Google Shape;169;p19"/>
          <p:cNvSpPr txBox="1"/>
          <p:nvPr/>
        </p:nvSpPr>
        <p:spPr>
          <a:xfrm>
            <a:off x="3669000" y="4032678"/>
            <a:ext cx="1845042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Saving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028700" y="603117"/>
            <a:ext cx="162306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Financial goals for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saving vs. investing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12410109" y="4032678"/>
            <a:ext cx="2516699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Investing</a:t>
            </a:r>
            <a:endParaRPr/>
          </a:p>
        </p:txBody>
      </p:sp>
      <p:grpSp>
        <p:nvGrpSpPr>
          <p:cNvPr id="172" name="Google Shape;172;p19"/>
          <p:cNvGrpSpPr/>
          <p:nvPr/>
        </p:nvGrpSpPr>
        <p:grpSpPr>
          <a:xfrm>
            <a:off x="4991499" y="5037320"/>
            <a:ext cx="2146171" cy="2146171"/>
            <a:chOff x="0" y="0"/>
            <a:chExt cx="812800" cy="812800"/>
          </a:xfrm>
        </p:grpSpPr>
        <p:sp>
          <p:nvSpPr>
            <p:cNvPr id="173" name="Google Shape;173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C57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vacation or travel</a:t>
              </a:r>
              <a:endParaRPr/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990782" y="7348204"/>
            <a:ext cx="2146171" cy="2146171"/>
            <a:chOff x="0" y="0"/>
            <a:chExt cx="812800" cy="812800"/>
          </a:xfrm>
        </p:grpSpPr>
        <p:sp>
          <p:nvSpPr>
            <p:cNvPr id="176" name="Google Shape;17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EED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new gadgets</a:t>
              </a:r>
              <a:endParaRPr/>
            </a:p>
          </p:txBody>
        </p:sp>
      </p:grpSp>
      <p:grpSp>
        <p:nvGrpSpPr>
          <p:cNvPr id="178" name="Google Shape;178;p19"/>
          <p:cNvGrpSpPr/>
          <p:nvPr/>
        </p:nvGrpSpPr>
        <p:grpSpPr>
          <a:xfrm>
            <a:off x="3527775" y="7348204"/>
            <a:ext cx="2146284" cy="2146171"/>
            <a:chOff x="-43" y="0"/>
            <a:chExt cx="812843" cy="812800"/>
          </a:xfrm>
        </p:grpSpPr>
        <p:sp>
          <p:nvSpPr>
            <p:cNvPr id="179" name="Google Shape;17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-43" y="28573"/>
              <a:ext cx="812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car down-payment</a:t>
              </a:r>
              <a:endParaRPr/>
            </a:p>
          </p:txBody>
        </p:sp>
      </p:grpSp>
      <p:grpSp>
        <p:nvGrpSpPr>
          <p:cNvPr id="181" name="Google Shape;181;p19"/>
          <p:cNvGrpSpPr/>
          <p:nvPr/>
        </p:nvGrpSpPr>
        <p:grpSpPr>
          <a:xfrm>
            <a:off x="6064584" y="7348204"/>
            <a:ext cx="2146171" cy="2146171"/>
            <a:chOff x="0" y="0"/>
            <a:chExt cx="812800" cy="812800"/>
          </a:xfrm>
        </p:grpSpPr>
        <p:sp>
          <p:nvSpPr>
            <p:cNvPr id="182" name="Google Shape;18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7175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property taxes</a:t>
              </a:r>
              <a:endParaRPr/>
            </a:p>
          </p:txBody>
        </p:sp>
      </p:grpSp>
      <p:grpSp>
        <p:nvGrpSpPr>
          <p:cNvPr id="184" name="Google Shape;184;p19"/>
          <p:cNvGrpSpPr/>
          <p:nvPr/>
        </p:nvGrpSpPr>
        <p:grpSpPr>
          <a:xfrm>
            <a:off x="11232028" y="7348204"/>
            <a:ext cx="2146171" cy="2146171"/>
            <a:chOff x="0" y="0"/>
            <a:chExt cx="812800" cy="812800"/>
          </a:xfrm>
        </p:grpSpPr>
        <p:sp>
          <p:nvSpPr>
            <p:cNvPr id="185" name="Google Shape;18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C57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wealth growth</a:t>
              </a:r>
              <a:endParaRPr/>
            </a:p>
          </p:txBody>
        </p:sp>
      </p:grpSp>
      <p:grpSp>
        <p:nvGrpSpPr>
          <p:cNvPr id="187" name="Google Shape;187;p19"/>
          <p:cNvGrpSpPr/>
          <p:nvPr/>
        </p:nvGrpSpPr>
        <p:grpSpPr>
          <a:xfrm>
            <a:off x="12604826" y="4925808"/>
            <a:ext cx="2146171" cy="2146171"/>
            <a:chOff x="0" y="0"/>
            <a:chExt cx="812800" cy="812800"/>
          </a:xfrm>
        </p:grpSpPr>
        <p:sp>
          <p:nvSpPr>
            <p:cNvPr id="188" name="Google Shape;18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child’s education</a:t>
              </a:r>
              <a:endParaRPr/>
            </a:p>
          </p:txBody>
        </p:sp>
      </p:grpSp>
      <p:grpSp>
        <p:nvGrpSpPr>
          <p:cNvPr id="190" name="Google Shape;190;p19"/>
          <p:cNvGrpSpPr/>
          <p:nvPr/>
        </p:nvGrpSpPr>
        <p:grpSpPr>
          <a:xfrm>
            <a:off x="15141522" y="4925808"/>
            <a:ext cx="2146171" cy="2146171"/>
            <a:chOff x="0" y="0"/>
            <a:chExt cx="812800" cy="812800"/>
          </a:xfrm>
        </p:grpSpPr>
        <p:sp>
          <p:nvSpPr>
            <p:cNvPr id="191" name="Google Shape;19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C57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business</a:t>
              </a:r>
              <a:endParaRPr/>
            </a:p>
          </p:txBody>
        </p:sp>
      </p:grpSp>
      <p:grpSp>
        <p:nvGrpSpPr>
          <p:cNvPr id="193" name="Google Shape;193;p19"/>
          <p:cNvGrpSpPr/>
          <p:nvPr/>
        </p:nvGrpSpPr>
        <p:grpSpPr>
          <a:xfrm>
            <a:off x="13843624" y="7348204"/>
            <a:ext cx="2146171" cy="2146171"/>
            <a:chOff x="0" y="0"/>
            <a:chExt cx="812800" cy="812800"/>
          </a:xfrm>
        </p:grpSpPr>
        <p:sp>
          <p:nvSpPr>
            <p:cNvPr id="194" name="Google Shape;19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7175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 ownership</a:t>
              </a:r>
              <a:endParaRPr/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068130" y="4925808"/>
            <a:ext cx="2146171" cy="2146171"/>
            <a:chOff x="0" y="0"/>
            <a:chExt cx="812800" cy="812800"/>
          </a:xfrm>
        </p:grpSpPr>
        <p:sp>
          <p:nvSpPr>
            <p:cNvPr id="197" name="Google Shape;19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E28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retirement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20"/>
          <p:cNvGraphicFramePr/>
          <p:nvPr/>
        </p:nvGraphicFramePr>
        <p:xfrm>
          <a:off x="4" y="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8223400"/>
                <a:gridCol w="10064600"/>
              </a:tblGrid>
              <a:tr h="42889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EE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8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99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7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59175" marB="559175" marR="559175" marL="559175" anchor="ctr">
                    <a:lnL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4" name="Google Shape;204;p20"/>
          <p:cNvSpPr/>
          <p:nvPr/>
        </p:nvSpPr>
        <p:spPr>
          <a:xfrm>
            <a:off x="784584" y="2709201"/>
            <a:ext cx="6331982" cy="5353403"/>
          </a:xfrm>
          <a:custGeom>
            <a:rect b="b" l="l" r="r" t="t"/>
            <a:pathLst>
              <a:path extrusionOk="0" h="5353403" w="6331982">
                <a:moveTo>
                  <a:pt x="0" y="0"/>
                </a:moveTo>
                <a:lnTo>
                  <a:pt x="6331983" y="0"/>
                </a:lnTo>
                <a:lnTo>
                  <a:pt x="6331983" y="5353403"/>
                </a:lnTo>
                <a:lnTo>
                  <a:pt x="0" y="53534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0"/>
          <p:cNvSpPr txBox="1"/>
          <p:nvPr/>
        </p:nvSpPr>
        <p:spPr>
          <a:xfrm>
            <a:off x="9498942" y="978350"/>
            <a:ext cx="7760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47175"/>
                </a:solidFill>
                <a:latin typeface="Arial"/>
                <a:ea typeface="Arial"/>
                <a:cs typeface="Arial"/>
                <a:sym typeface="Arial"/>
              </a:rPr>
              <a:t>Why should you invest?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9144000" y="4852751"/>
            <a:ext cx="811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Investing helps you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stay ahead of rising living costs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caused by inflation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9144000" y="6465960"/>
            <a:ext cx="8115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Long-term investments also offer the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potential for compound interest</a:t>
            </a: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significant wealth growth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1"/>
          <p:cNvGrpSpPr/>
          <p:nvPr/>
        </p:nvGrpSpPr>
        <p:grpSpPr>
          <a:xfrm>
            <a:off x="0" y="-180826"/>
            <a:ext cx="18288000" cy="3563031"/>
            <a:chOff x="0" y="-47625"/>
            <a:chExt cx="4816593" cy="938412"/>
          </a:xfrm>
        </p:grpSpPr>
        <p:sp>
          <p:nvSpPr>
            <p:cNvPr id="213" name="Google Shape;213;p21"/>
            <p:cNvSpPr/>
            <p:nvPr/>
          </p:nvSpPr>
          <p:spPr>
            <a:xfrm>
              <a:off x="0" y="0"/>
              <a:ext cx="4816592" cy="890787"/>
            </a:xfrm>
            <a:custGeom>
              <a:rect b="b" l="l" r="r" t="t"/>
              <a:pathLst>
                <a:path extrusionOk="0" h="89078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90787"/>
                  </a:lnTo>
                  <a:lnTo>
                    <a:pt x="0" y="890787"/>
                  </a:lnTo>
                  <a:close/>
                </a:path>
              </a:pathLst>
            </a:custGeom>
            <a:solidFill>
              <a:srgbClr val="347175"/>
            </a:solidFill>
            <a:ln>
              <a:noFill/>
            </a:ln>
          </p:spPr>
        </p:sp>
        <p:sp>
          <p:nvSpPr>
            <p:cNvPr id="214" name="Google Shape;214;p21"/>
            <p:cNvSpPr txBox="1"/>
            <p:nvPr/>
          </p:nvSpPr>
          <p:spPr>
            <a:xfrm>
              <a:off x="0" y="-47625"/>
              <a:ext cx="4816593" cy="938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15" name="Google Shape;215;p21"/>
          <p:cNvGraphicFramePr/>
          <p:nvPr/>
        </p:nvGraphicFramePr>
        <p:xfrm>
          <a:off x="-31" y="33822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{1F0FA7DD-B84E-4747-8120-0AD3F5BE056A}</a:tableStyleId>
              </a:tblPr>
              <a:tblGrid>
                <a:gridCol w="9144000"/>
                <a:gridCol w="9144000"/>
              </a:tblGrid>
              <a:tr h="3069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64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1225" marB="451225" marR="451225" marL="451225" anchor="ctr">
                    <a:lnL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64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1225" marB="451225" marR="451225" marL="451225" anchor="ctr">
                    <a:lnL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5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64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1225" marB="451225" marR="451225" marL="451225" anchor="ctr">
                    <a:lnL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64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1225" marB="451225" marR="451225" marL="451225" anchor="ctr">
                    <a:lnL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5100">
                      <a:solidFill>
                        <a:srgbClr val="347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8E28A"/>
                    </a:solidFill>
                  </a:tcPr>
                </a:tc>
                <a:tc hMerge="1"/>
              </a:tr>
            </a:tbl>
          </a:graphicData>
        </a:graphic>
      </p:graphicFrame>
      <p:cxnSp>
        <p:nvCxnSpPr>
          <p:cNvPr id="216" name="Google Shape;216;p21"/>
          <p:cNvCxnSpPr/>
          <p:nvPr/>
        </p:nvCxnSpPr>
        <p:spPr>
          <a:xfrm rot="10800000">
            <a:off x="1291704" y="3935637"/>
            <a:ext cx="0" cy="4453872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7" name="Google Shape;217;p21"/>
          <p:cNvCxnSpPr/>
          <p:nvPr/>
        </p:nvCxnSpPr>
        <p:spPr>
          <a:xfrm>
            <a:off x="1291704" y="8370460"/>
            <a:ext cx="7246994" cy="0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8" name="Google Shape;218;p21"/>
          <p:cNvCxnSpPr/>
          <p:nvPr/>
        </p:nvCxnSpPr>
        <p:spPr>
          <a:xfrm flipH="1" rot="10800000">
            <a:off x="1296652" y="5664532"/>
            <a:ext cx="5993317" cy="1605904"/>
          </a:xfrm>
          <a:prstGeom prst="straightConnector1">
            <a:avLst/>
          </a:prstGeom>
          <a:noFill/>
          <a:ln cap="flat" cmpd="sng" w="19050">
            <a:solidFill>
              <a:srgbClr val="347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21"/>
          <p:cNvCxnSpPr/>
          <p:nvPr/>
        </p:nvCxnSpPr>
        <p:spPr>
          <a:xfrm>
            <a:off x="2539513" y="4710418"/>
            <a:ext cx="0" cy="77036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0" name="Google Shape;220;p21"/>
          <p:cNvCxnSpPr/>
          <p:nvPr/>
        </p:nvCxnSpPr>
        <p:spPr>
          <a:xfrm rot="10800000">
            <a:off x="5484634" y="6827100"/>
            <a:ext cx="0" cy="77036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21" name="Google Shape;221;p21"/>
          <p:cNvSpPr txBox="1"/>
          <p:nvPr/>
        </p:nvSpPr>
        <p:spPr>
          <a:xfrm>
            <a:off x="12224882" y="4263659"/>
            <a:ext cx="293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Risk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12224882" y="7493582"/>
            <a:ext cx="2935258" cy="4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10125721" y="8151191"/>
            <a:ext cx="7133579" cy="39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Profit or gain earned from an investment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10125721" y="4920847"/>
            <a:ext cx="71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possibility of an investment losing value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1028700" y="831525"/>
            <a:ext cx="16230600" cy="1228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BBEED6"/>
                </a:solidFill>
                <a:latin typeface="Arial"/>
                <a:ea typeface="Arial"/>
                <a:cs typeface="Arial"/>
                <a:sym typeface="Arial"/>
              </a:rPr>
              <a:t>The risk-return tradeoff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1028700" y="2231681"/>
            <a:ext cx="16230600" cy="457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Investments differ in their potential returns and market risk levels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4229056" y="8570485"/>
            <a:ext cx="905336" cy="39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Risk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 rot="-5400000">
            <a:off x="234083" y="6284724"/>
            <a:ext cx="1367315" cy="396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2686943" y="4720949"/>
            <a:ext cx="1542113" cy="701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Low risk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Low return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5713935" y="6791870"/>
            <a:ext cx="2824763" cy="701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High risk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Higher potential return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