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Inter"/>
      <p:regular r:id="rId21"/>
      <p:bold r:id="rId22"/>
      <p:italic r:id="rId23"/>
      <p:boldItalic r:id="rId24"/>
    </p:embeddedFont>
    <p:embeddedFont>
      <p:font typeface="Bebas Neu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Inter-boldItalic.fntdata"/><Relationship Id="rId23" Type="http://schemas.openxmlformats.org/officeDocument/2006/relationships/font" Target="fonts/Int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Bebas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2.jpg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23D3D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 flipH="1" rot="10800000">
            <a:off x="1028700" y="9601350"/>
            <a:ext cx="16230600" cy="18900"/>
          </a:xfrm>
          <a:prstGeom prst="straightConnector1">
            <a:avLst/>
          </a:prstGeom>
          <a:noFill/>
          <a:ln cap="flat" cmpd="sng" w="38100">
            <a:solidFill>
              <a:srgbClr val="F0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/>
          <p:nvPr/>
        </p:nvSpPr>
        <p:spPr>
          <a:xfrm>
            <a:off x="1028700" y="5074632"/>
            <a:ext cx="10574716" cy="4074582"/>
          </a:xfrm>
          <a:custGeom>
            <a:rect b="b" l="l" r="r" t="t"/>
            <a:pathLst>
              <a:path extrusionOk="0" h="651412" w="1690602">
                <a:moveTo>
                  <a:pt x="21965" y="0"/>
                </a:moveTo>
                <a:lnTo>
                  <a:pt x="1668636" y="0"/>
                </a:lnTo>
                <a:cubicBezTo>
                  <a:pt x="1674462" y="0"/>
                  <a:pt x="1680049" y="2314"/>
                  <a:pt x="1684168" y="6434"/>
                </a:cubicBezTo>
                <a:cubicBezTo>
                  <a:pt x="1688288" y="10553"/>
                  <a:pt x="1690602" y="16140"/>
                  <a:pt x="1690602" y="21965"/>
                </a:cubicBezTo>
                <a:lnTo>
                  <a:pt x="1690602" y="629447"/>
                </a:lnTo>
                <a:cubicBezTo>
                  <a:pt x="1690602" y="635272"/>
                  <a:pt x="1688288" y="640859"/>
                  <a:pt x="1684168" y="644979"/>
                </a:cubicBezTo>
                <a:cubicBezTo>
                  <a:pt x="1680049" y="649098"/>
                  <a:pt x="1674462" y="651412"/>
                  <a:pt x="1668636" y="651412"/>
                </a:cubicBezTo>
                <a:lnTo>
                  <a:pt x="21965" y="651412"/>
                </a:lnTo>
                <a:cubicBezTo>
                  <a:pt x="16140" y="651412"/>
                  <a:pt x="10553" y="649098"/>
                  <a:pt x="6434" y="644979"/>
                </a:cubicBezTo>
                <a:cubicBezTo>
                  <a:pt x="2314" y="640859"/>
                  <a:pt x="0" y="635272"/>
                  <a:pt x="0" y="629447"/>
                </a:cubicBezTo>
                <a:lnTo>
                  <a:pt x="0" y="21965"/>
                </a:lnTo>
                <a:cubicBezTo>
                  <a:pt x="0" y="16140"/>
                  <a:pt x="2314" y="10553"/>
                  <a:pt x="6434" y="6434"/>
                </a:cubicBezTo>
                <a:cubicBezTo>
                  <a:pt x="10553" y="2314"/>
                  <a:pt x="16140" y="0"/>
                  <a:pt x="21965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36459" l="0" r="0" t="-3644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14374102" y="1254041"/>
            <a:ext cx="2885135" cy="1009812"/>
            <a:chOff x="0" y="0"/>
            <a:chExt cx="3846846" cy="1346416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983103" cy="983103"/>
            </a:xfrm>
            <a:custGeom>
              <a:rect b="b" l="l" r="r" t="t"/>
              <a:pathLst>
                <a:path extrusionOk="0" h="983103" w="983103">
                  <a:moveTo>
                    <a:pt x="0" y="0"/>
                  </a:moveTo>
                  <a:lnTo>
                    <a:pt x="983103" y="0"/>
                  </a:lnTo>
                  <a:lnTo>
                    <a:pt x="983103" y="983103"/>
                  </a:lnTo>
                  <a:lnTo>
                    <a:pt x="0" y="9831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" name="Google Shape;20;p3"/>
            <p:cNvSpPr txBox="1"/>
            <p:nvPr/>
          </p:nvSpPr>
          <p:spPr>
            <a:xfrm>
              <a:off x="1124946" y="193216"/>
              <a:ext cx="2721900" cy="11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73" u="none" cap="none" strike="noStrike">
                  <a:solidFill>
                    <a:srgbClr val="F0FFFF"/>
                  </a:solidFill>
                  <a:latin typeface="Inter"/>
                  <a:ea typeface="Inter"/>
                  <a:cs typeface="Inter"/>
                  <a:sym typeface="Inter"/>
                </a:rPr>
                <a:t>HEALTH NEST FAMILY PRACTICE</a:t>
              </a:r>
              <a:endParaRPr/>
            </a:p>
          </p:txBody>
        </p:sp>
      </p:grpSp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3225" y="1349875"/>
            <a:ext cx="6450401" cy="469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type="title"/>
          </p:nvPr>
        </p:nvSpPr>
        <p:spPr>
          <a:xfrm>
            <a:off x="1165900" y="1570214"/>
            <a:ext cx="8229600" cy="24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F0FFFF"/>
              </a:buClr>
              <a:buSzPts val="10800"/>
              <a:buFont typeface="Bebas Neue"/>
              <a:buNone/>
              <a:defRPr i="0" sz="10800" u="none" cap="none" strike="noStrike">
                <a:solidFill>
                  <a:srgbClr val="F0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2579225" y="5074625"/>
            <a:ext cx="4703700" cy="4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–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–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»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F0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1165900" y="1570225"/>
            <a:ext cx="14646600" cy="24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10800"/>
              <a:buFont typeface="Bebas Neue"/>
              <a:buNone/>
              <a:defRPr i="0" sz="10800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165900" y="5074625"/>
            <a:ext cx="16116900" cy="4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–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–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»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223D3D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 flipH="1" rot="10800000">
            <a:off x="1028700" y="9601350"/>
            <a:ext cx="16230600" cy="18900"/>
          </a:xfrm>
          <a:prstGeom prst="straightConnector1">
            <a:avLst/>
          </a:prstGeom>
          <a:noFill/>
          <a:ln cap="flat" cmpd="sng" w="38100">
            <a:solidFill>
              <a:srgbClr val="F0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1165900" y="1570214"/>
            <a:ext cx="8229600" cy="24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F0FFFF"/>
              </a:buClr>
              <a:buSzPts val="10800"/>
              <a:buFont typeface="Bebas Neue"/>
              <a:buNone/>
              <a:defRPr i="0" sz="10800" u="none" cap="none" strike="noStrike">
                <a:solidFill>
                  <a:srgbClr val="F0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1239375" y="747325"/>
            <a:ext cx="4703700" cy="4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–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–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»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F0FFFF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1028575" y="5283700"/>
            <a:ext cx="16230600" cy="3997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6"/>
          <p:cNvCxnSpPr/>
          <p:nvPr/>
        </p:nvCxnSpPr>
        <p:spPr>
          <a:xfrm flipH="1" rot="10800000">
            <a:off x="1028700" y="9601350"/>
            <a:ext cx="16230600" cy="1890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4" name="Google Shape;34;p6"/>
          <p:cNvGrpSpPr/>
          <p:nvPr/>
        </p:nvGrpSpPr>
        <p:grpSpPr>
          <a:xfrm>
            <a:off x="1280461" y="3796955"/>
            <a:ext cx="4992484" cy="5074951"/>
            <a:chOff x="0" y="-47625"/>
            <a:chExt cx="1356985" cy="1379400"/>
          </a:xfrm>
        </p:grpSpPr>
        <p:sp>
          <p:nvSpPr>
            <p:cNvPr id="35" name="Google Shape;35;p6"/>
            <p:cNvSpPr/>
            <p:nvPr/>
          </p:nvSpPr>
          <p:spPr>
            <a:xfrm>
              <a:off x="0" y="0"/>
              <a:ext cx="1356985" cy="1331734"/>
            </a:xfrm>
            <a:custGeom>
              <a:rect b="b" l="l" r="r" t="t"/>
              <a:pathLst>
                <a:path extrusionOk="0" h="1331734" w="1356985">
                  <a:moveTo>
                    <a:pt x="46522" y="0"/>
                  </a:moveTo>
                  <a:lnTo>
                    <a:pt x="1310463" y="0"/>
                  </a:lnTo>
                  <a:cubicBezTo>
                    <a:pt x="1322801" y="0"/>
                    <a:pt x="1334634" y="4901"/>
                    <a:pt x="1343359" y="13626"/>
                  </a:cubicBezTo>
                  <a:cubicBezTo>
                    <a:pt x="1352083" y="22350"/>
                    <a:pt x="1356985" y="34183"/>
                    <a:pt x="1356985" y="46522"/>
                  </a:cubicBezTo>
                  <a:lnTo>
                    <a:pt x="1356985" y="1285213"/>
                  </a:lnTo>
                  <a:cubicBezTo>
                    <a:pt x="1356985" y="1310906"/>
                    <a:pt x="1336156" y="1331734"/>
                    <a:pt x="1310463" y="1331734"/>
                  </a:cubicBezTo>
                  <a:lnTo>
                    <a:pt x="46522" y="1331734"/>
                  </a:lnTo>
                  <a:cubicBezTo>
                    <a:pt x="34183" y="1331734"/>
                    <a:pt x="22350" y="1326833"/>
                    <a:pt x="13626" y="1318108"/>
                  </a:cubicBezTo>
                  <a:cubicBezTo>
                    <a:pt x="4901" y="1309384"/>
                    <a:pt x="0" y="1297551"/>
                    <a:pt x="0" y="1285213"/>
                  </a:cubicBezTo>
                  <a:lnTo>
                    <a:pt x="0" y="46522"/>
                  </a:lnTo>
                  <a:cubicBezTo>
                    <a:pt x="0" y="34183"/>
                    <a:pt x="4901" y="22350"/>
                    <a:pt x="13626" y="13626"/>
                  </a:cubicBezTo>
                  <a:cubicBezTo>
                    <a:pt x="22350" y="4901"/>
                    <a:pt x="34183" y="0"/>
                    <a:pt x="46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6"/>
            <p:cNvSpPr txBox="1"/>
            <p:nvPr/>
          </p:nvSpPr>
          <p:spPr>
            <a:xfrm>
              <a:off x="0" y="-47625"/>
              <a:ext cx="1356900" cy="13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6"/>
          <p:cNvGrpSpPr/>
          <p:nvPr/>
        </p:nvGrpSpPr>
        <p:grpSpPr>
          <a:xfrm>
            <a:off x="6647770" y="3796955"/>
            <a:ext cx="4992484" cy="5074951"/>
            <a:chOff x="0" y="-47625"/>
            <a:chExt cx="1356985" cy="1379400"/>
          </a:xfrm>
        </p:grpSpPr>
        <p:sp>
          <p:nvSpPr>
            <p:cNvPr id="38" name="Google Shape;38;p6"/>
            <p:cNvSpPr/>
            <p:nvPr/>
          </p:nvSpPr>
          <p:spPr>
            <a:xfrm>
              <a:off x="0" y="0"/>
              <a:ext cx="1356985" cy="1331734"/>
            </a:xfrm>
            <a:custGeom>
              <a:rect b="b" l="l" r="r" t="t"/>
              <a:pathLst>
                <a:path extrusionOk="0" h="1331734" w="1356985">
                  <a:moveTo>
                    <a:pt x="46522" y="0"/>
                  </a:moveTo>
                  <a:lnTo>
                    <a:pt x="1310463" y="0"/>
                  </a:lnTo>
                  <a:cubicBezTo>
                    <a:pt x="1322801" y="0"/>
                    <a:pt x="1334634" y="4901"/>
                    <a:pt x="1343359" y="13626"/>
                  </a:cubicBezTo>
                  <a:cubicBezTo>
                    <a:pt x="1352083" y="22350"/>
                    <a:pt x="1356985" y="34183"/>
                    <a:pt x="1356985" y="46522"/>
                  </a:cubicBezTo>
                  <a:lnTo>
                    <a:pt x="1356985" y="1285213"/>
                  </a:lnTo>
                  <a:cubicBezTo>
                    <a:pt x="1356985" y="1310906"/>
                    <a:pt x="1336156" y="1331734"/>
                    <a:pt x="1310463" y="1331734"/>
                  </a:cubicBezTo>
                  <a:lnTo>
                    <a:pt x="46522" y="1331734"/>
                  </a:lnTo>
                  <a:cubicBezTo>
                    <a:pt x="34183" y="1331734"/>
                    <a:pt x="22350" y="1326833"/>
                    <a:pt x="13626" y="1318108"/>
                  </a:cubicBezTo>
                  <a:cubicBezTo>
                    <a:pt x="4901" y="1309384"/>
                    <a:pt x="0" y="1297551"/>
                    <a:pt x="0" y="1285213"/>
                  </a:cubicBezTo>
                  <a:lnTo>
                    <a:pt x="0" y="46522"/>
                  </a:lnTo>
                  <a:cubicBezTo>
                    <a:pt x="0" y="34183"/>
                    <a:pt x="4901" y="22350"/>
                    <a:pt x="13626" y="13626"/>
                  </a:cubicBezTo>
                  <a:cubicBezTo>
                    <a:pt x="22350" y="4901"/>
                    <a:pt x="34183" y="0"/>
                    <a:pt x="46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6"/>
            <p:cNvSpPr txBox="1"/>
            <p:nvPr/>
          </p:nvSpPr>
          <p:spPr>
            <a:xfrm>
              <a:off x="0" y="-47625"/>
              <a:ext cx="1356900" cy="13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6"/>
          <p:cNvGrpSpPr/>
          <p:nvPr/>
        </p:nvGrpSpPr>
        <p:grpSpPr>
          <a:xfrm>
            <a:off x="12015078" y="3796955"/>
            <a:ext cx="4992484" cy="5074951"/>
            <a:chOff x="0" y="-47625"/>
            <a:chExt cx="1356985" cy="1379400"/>
          </a:xfrm>
        </p:grpSpPr>
        <p:sp>
          <p:nvSpPr>
            <p:cNvPr id="41" name="Google Shape;41;p6"/>
            <p:cNvSpPr/>
            <p:nvPr/>
          </p:nvSpPr>
          <p:spPr>
            <a:xfrm>
              <a:off x="0" y="0"/>
              <a:ext cx="1356985" cy="1331734"/>
            </a:xfrm>
            <a:custGeom>
              <a:rect b="b" l="l" r="r" t="t"/>
              <a:pathLst>
                <a:path extrusionOk="0" h="1331734" w="1356985">
                  <a:moveTo>
                    <a:pt x="46522" y="0"/>
                  </a:moveTo>
                  <a:lnTo>
                    <a:pt x="1310463" y="0"/>
                  </a:lnTo>
                  <a:cubicBezTo>
                    <a:pt x="1322801" y="0"/>
                    <a:pt x="1334634" y="4901"/>
                    <a:pt x="1343359" y="13626"/>
                  </a:cubicBezTo>
                  <a:cubicBezTo>
                    <a:pt x="1352083" y="22350"/>
                    <a:pt x="1356985" y="34183"/>
                    <a:pt x="1356985" y="46522"/>
                  </a:cubicBezTo>
                  <a:lnTo>
                    <a:pt x="1356985" y="1285213"/>
                  </a:lnTo>
                  <a:cubicBezTo>
                    <a:pt x="1356985" y="1310906"/>
                    <a:pt x="1336156" y="1331734"/>
                    <a:pt x="1310463" y="1331734"/>
                  </a:cubicBezTo>
                  <a:lnTo>
                    <a:pt x="46522" y="1331734"/>
                  </a:lnTo>
                  <a:cubicBezTo>
                    <a:pt x="34183" y="1331734"/>
                    <a:pt x="22350" y="1326833"/>
                    <a:pt x="13626" y="1318108"/>
                  </a:cubicBezTo>
                  <a:cubicBezTo>
                    <a:pt x="4901" y="1309384"/>
                    <a:pt x="0" y="1297551"/>
                    <a:pt x="0" y="1285213"/>
                  </a:cubicBezTo>
                  <a:lnTo>
                    <a:pt x="0" y="46522"/>
                  </a:lnTo>
                  <a:cubicBezTo>
                    <a:pt x="0" y="34183"/>
                    <a:pt x="4901" y="22350"/>
                    <a:pt x="13626" y="13626"/>
                  </a:cubicBezTo>
                  <a:cubicBezTo>
                    <a:pt x="22350" y="4901"/>
                    <a:pt x="34183" y="0"/>
                    <a:pt x="46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6"/>
            <p:cNvSpPr txBox="1"/>
            <p:nvPr/>
          </p:nvSpPr>
          <p:spPr>
            <a:xfrm>
              <a:off x="0" y="-47625"/>
              <a:ext cx="1356900" cy="13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1822038" y="891125"/>
            <a:ext cx="14646600" cy="24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10800"/>
              <a:buFont typeface="Bebas Neue"/>
              <a:buNone/>
              <a:defRPr i="0" sz="10800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9pPr>
          </a:lstStyle>
          <a:p/>
        </p:txBody>
      </p:sp>
      <p:sp>
        <p:nvSpPr>
          <p:cNvPr id="44" name="Google Shape;44;p6"/>
          <p:cNvSpPr/>
          <p:nvPr>
            <p:ph idx="2" type="pic"/>
          </p:nvPr>
        </p:nvSpPr>
        <p:spPr>
          <a:xfrm>
            <a:off x="1582350" y="4242825"/>
            <a:ext cx="4388700" cy="3399600"/>
          </a:xfrm>
          <a:prstGeom prst="roundRect">
            <a:avLst>
              <a:gd fmla="val 10256" name="adj"/>
            </a:avLst>
          </a:prstGeom>
          <a:noFill/>
          <a:ln>
            <a:noFill/>
          </a:ln>
        </p:spPr>
      </p:sp>
      <p:sp>
        <p:nvSpPr>
          <p:cNvPr id="45" name="Google Shape;45;p6"/>
          <p:cNvSpPr/>
          <p:nvPr>
            <p:ph idx="3" type="pic"/>
          </p:nvPr>
        </p:nvSpPr>
        <p:spPr>
          <a:xfrm>
            <a:off x="6949667" y="4242825"/>
            <a:ext cx="4388700" cy="3399600"/>
          </a:xfrm>
          <a:prstGeom prst="roundRect">
            <a:avLst>
              <a:gd fmla="val 10256" name="adj"/>
            </a:avLst>
          </a:prstGeom>
          <a:noFill/>
          <a:ln>
            <a:noFill/>
          </a:ln>
        </p:spPr>
      </p:sp>
      <p:sp>
        <p:nvSpPr>
          <p:cNvPr id="46" name="Google Shape;46;p6"/>
          <p:cNvSpPr/>
          <p:nvPr>
            <p:ph idx="4" type="pic"/>
          </p:nvPr>
        </p:nvSpPr>
        <p:spPr>
          <a:xfrm>
            <a:off x="12316971" y="4242825"/>
            <a:ext cx="4388700" cy="3399600"/>
          </a:xfrm>
          <a:prstGeom prst="roundRect">
            <a:avLst>
              <a:gd fmla="val 1025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1028700" y="3055447"/>
            <a:ext cx="7483732" cy="5816327"/>
            <a:chOff x="0" y="-47625"/>
            <a:chExt cx="1971011" cy="1531862"/>
          </a:xfrm>
        </p:grpSpPr>
        <p:sp>
          <p:nvSpPr>
            <p:cNvPr id="49" name="Google Shape;49;p7"/>
            <p:cNvSpPr/>
            <p:nvPr/>
          </p:nvSpPr>
          <p:spPr>
            <a:xfrm>
              <a:off x="0" y="0"/>
              <a:ext cx="1971011" cy="1484237"/>
            </a:xfrm>
            <a:custGeom>
              <a:rect b="b" l="l" r="r" t="t"/>
              <a:pathLst>
                <a:path extrusionOk="0" h="1484237" w="1971011">
                  <a:moveTo>
                    <a:pt x="31035" y="0"/>
                  </a:moveTo>
                  <a:lnTo>
                    <a:pt x="1939976" y="0"/>
                  </a:lnTo>
                  <a:cubicBezTo>
                    <a:pt x="1957116" y="0"/>
                    <a:pt x="1971011" y="13895"/>
                    <a:pt x="1971011" y="31035"/>
                  </a:cubicBezTo>
                  <a:lnTo>
                    <a:pt x="1971011" y="1453201"/>
                  </a:lnTo>
                  <a:cubicBezTo>
                    <a:pt x="1971011" y="1470342"/>
                    <a:pt x="1957116" y="1484237"/>
                    <a:pt x="1939976" y="1484237"/>
                  </a:cubicBezTo>
                  <a:lnTo>
                    <a:pt x="31035" y="1484237"/>
                  </a:lnTo>
                  <a:cubicBezTo>
                    <a:pt x="13895" y="1484237"/>
                    <a:pt x="0" y="1470342"/>
                    <a:pt x="0" y="1453201"/>
                  </a:cubicBezTo>
                  <a:lnTo>
                    <a:pt x="0" y="31035"/>
                  </a:lnTo>
                  <a:cubicBezTo>
                    <a:pt x="0" y="13895"/>
                    <a:pt x="13895" y="0"/>
                    <a:pt x="310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7"/>
            <p:cNvSpPr txBox="1"/>
            <p:nvPr/>
          </p:nvSpPr>
          <p:spPr>
            <a:xfrm>
              <a:off x="0" y="-47625"/>
              <a:ext cx="1971000" cy="15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7"/>
          <p:cNvSpPr txBox="1"/>
          <p:nvPr>
            <p:ph type="title"/>
          </p:nvPr>
        </p:nvSpPr>
        <p:spPr>
          <a:xfrm>
            <a:off x="1165900" y="274675"/>
            <a:ext cx="14646600" cy="24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10800"/>
              <a:buFont typeface="Bebas Neue"/>
              <a:buNone/>
              <a:defRPr i="0" sz="10800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200"/>
              <a:buNone/>
              <a:defRPr sz="2600">
                <a:solidFill>
                  <a:srgbClr val="223D3D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1450675" y="3788825"/>
            <a:ext cx="6577500" cy="45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–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–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»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223D3D"/>
              </a:buClr>
              <a:buSzPts val="2000"/>
              <a:buFont typeface="Inter"/>
              <a:buChar char="•"/>
              <a:defRPr i="0" sz="20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3" name="Google Shape;53;p7"/>
          <p:cNvSpPr/>
          <p:nvPr>
            <p:ph idx="2" type="pic"/>
          </p:nvPr>
        </p:nvSpPr>
        <p:spPr>
          <a:xfrm>
            <a:off x="8754600" y="3257300"/>
            <a:ext cx="8453100" cy="5614500"/>
          </a:xfrm>
          <a:prstGeom prst="roundRect">
            <a:avLst>
              <a:gd fmla="val 534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i="0" sz="44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2.jpg"/><Relationship Id="rId4" Type="http://schemas.openxmlformats.org/officeDocument/2006/relationships/image" Target="../media/image1.png"/><Relationship Id="rId5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40" Type="http://schemas.openxmlformats.org/officeDocument/2006/relationships/image" Target="../media/image46.png"/><Relationship Id="rId20" Type="http://schemas.openxmlformats.org/officeDocument/2006/relationships/image" Target="../media/image22.png"/><Relationship Id="rId41" Type="http://schemas.openxmlformats.org/officeDocument/2006/relationships/image" Target="../media/image50.png"/><Relationship Id="rId22" Type="http://schemas.openxmlformats.org/officeDocument/2006/relationships/image" Target="../media/image21.png"/><Relationship Id="rId21" Type="http://schemas.openxmlformats.org/officeDocument/2006/relationships/image" Target="../media/image28.png"/><Relationship Id="rId24" Type="http://schemas.openxmlformats.org/officeDocument/2006/relationships/image" Target="../media/image26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32.png"/><Relationship Id="rId26" Type="http://schemas.openxmlformats.org/officeDocument/2006/relationships/image" Target="../media/image31.png"/><Relationship Id="rId25" Type="http://schemas.openxmlformats.org/officeDocument/2006/relationships/image" Target="../media/image30.png"/><Relationship Id="rId28" Type="http://schemas.openxmlformats.org/officeDocument/2006/relationships/image" Target="../media/image38.png"/><Relationship Id="rId27" Type="http://schemas.openxmlformats.org/officeDocument/2006/relationships/image" Target="../media/image42.png"/><Relationship Id="rId5" Type="http://schemas.openxmlformats.org/officeDocument/2006/relationships/image" Target="../media/image9.png"/><Relationship Id="rId6" Type="http://schemas.openxmlformats.org/officeDocument/2006/relationships/image" Target="../media/image51.png"/><Relationship Id="rId29" Type="http://schemas.openxmlformats.org/officeDocument/2006/relationships/image" Target="../media/image40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31" Type="http://schemas.openxmlformats.org/officeDocument/2006/relationships/image" Target="../media/image45.png"/><Relationship Id="rId30" Type="http://schemas.openxmlformats.org/officeDocument/2006/relationships/image" Target="../media/image47.png"/><Relationship Id="rId11" Type="http://schemas.openxmlformats.org/officeDocument/2006/relationships/image" Target="../media/image14.png"/><Relationship Id="rId33" Type="http://schemas.openxmlformats.org/officeDocument/2006/relationships/image" Target="../media/image43.png"/><Relationship Id="rId10" Type="http://schemas.openxmlformats.org/officeDocument/2006/relationships/image" Target="../media/image15.png"/><Relationship Id="rId32" Type="http://schemas.openxmlformats.org/officeDocument/2006/relationships/image" Target="../media/image34.png"/><Relationship Id="rId13" Type="http://schemas.openxmlformats.org/officeDocument/2006/relationships/image" Target="../media/image16.png"/><Relationship Id="rId35" Type="http://schemas.openxmlformats.org/officeDocument/2006/relationships/image" Target="../media/image36.png"/><Relationship Id="rId12" Type="http://schemas.openxmlformats.org/officeDocument/2006/relationships/image" Target="../media/image17.png"/><Relationship Id="rId34" Type="http://schemas.openxmlformats.org/officeDocument/2006/relationships/image" Target="../media/image37.png"/><Relationship Id="rId15" Type="http://schemas.openxmlformats.org/officeDocument/2006/relationships/image" Target="../media/image24.png"/><Relationship Id="rId37" Type="http://schemas.openxmlformats.org/officeDocument/2006/relationships/image" Target="../media/image41.png"/><Relationship Id="rId14" Type="http://schemas.openxmlformats.org/officeDocument/2006/relationships/image" Target="../media/image35.png"/><Relationship Id="rId36" Type="http://schemas.openxmlformats.org/officeDocument/2006/relationships/image" Target="../media/image39.png"/><Relationship Id="rId17" Type="http://schemas.openxmlformats.org/officeDocument/2006/relationships/image" Target="../media/image19.png"/><Relationship Id="rId39" Type="http://schemas.openxmlformats.org/officeDocument/2006/relationships/image" Target="../media/image44.png"/><Relationship Id="rId16" Type="http://schemas.openxmlformats.org/officeDocument/2006/relationships/image" Target="../media/image27.png"/><Relationship Id="rId38" Type="http://schemas.openxmlformats.org/officeDocument/2006/relationships/image" Target="../media/image48.png"/><Relationship Id="rId19" Type="http://schemas.openxmlformats.org/officeDocument/2006/relationships/image" Target="../media/image29.png"/><Relationship Id="rId18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3D3D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8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F0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8"/>
          <p:cNvSpPr/>
          <p:nvPr/>
        </p:nvSpPr>
        <p:spPr>
          <a:xfrm>
            <a:off x="1028700" y="5074632"/>
            <a:ext cx="10573774" cy="4074220"/>
          </a:xfrm>
          <a:custGeom>
            <a:rect b="b" l="l" r="r" t="t"/>
            <a:pathLst>
              <a:path extrusionOk="0" h="651412" w="1690602">
                <a:moveTo>
                  <a:pt x="21965" y="0"/>
                </a:moveTo>
                <a:lnTo>
                  <a:pt x="1668636" y="0"/>
                </a:lnTo>
                <a:cubicBezTo>
                  <a:pt x="1674462" y="0"/>
                  <a:pt x="1680049" y="2314"/>
                  <a:pt x="1684168" y="6434"/>
                </a:cubicBezTo>
                <a:cubicBezTo>
                  <a:pt x="1688288" y="10553"/>
                  <a:pt x="1690602" y="16140"/>
                  <a:pt x="1690602" y="21965"/>
                </a:cubicBezTo>
                <a:lnTo>
                  <a:pt x="1690602" y="629447"/>
                </a:lnTo>
                <a:cubicBezTo>
                  <a:pt x="1690602" y="635272"/>
                  <a:pt x="1688288" y="640859"/>
                  <a:pt x="1684168" y="644979"/>
                </a:cubicBezTo>
                <a:cubicBezTo>
                  <a:pt x="1680049" y="649098"/>
                  <a:pt x="1674462" y="651412"/>
                  <a:pt x="1668636" y="651412"/>
                </a:cubicBezTo>
                <a:lnTo>
                  <a:pt x="21965" y="651412"/>
                </a:lnTo>
                <a:cubicBezTo>
                  <a:pt x="16140" y="651412"/>
                  <a:pt x="10553" y="649098"/>
                  <a:pt x="6434" y="644979"/>
                </a:cubicBezTo>
                <a:cubicBezTo>
                  <a:pt x="2314" y="640859"/>
                  <a:pt x="0" y="635272"/>
                  <a:pt x="0" y="629447"/>
                </a:cubicBezTo>
                <a:lnTo>
                  <a:pt x="0" y="21965"/>
                </a:lnTo>
                <a:cubicBezTo>
                  <a:pt x="0" y="16140"/>
                  <a:pt x="2314" y="10553"/>
                  <a:pt x="6434" y="6434"/>
                </a:cubicBezTo>
                <a:cubicBezTo>
                  <a:pt x="10553" y="2314"/>
                  <a:pt x="16140" y="0"/>
                  <a:pt x="2196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6451" l="0" r="0" t="-3645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1028700" y="1304925"/>
            <a:ext cx="99954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36" u="none" cap="none" strike="noStrike">
                <a:solidFill>
                  <a:srgbClr val="F0FFFF"/>
                </a:solidFill>
                <a:latin typeface="Bebas Neue"/>
                <a:ea typeface="Bebas Neue"/>
                <a:cs typeface="Bebas Neue"/>
                <a:sym typeface="Bebas Neue"/>
              </a:rPr>
              <a:t>Approach to Bone Tumors</a:t>
            </a:r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12975175" y="6517600"/>
            <a:ext cx="42843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3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A systematic guide to diagnosis and management.</a:t>
            </a:r>
            <a:endParaRPr sz="1100"/>
          </a:p>
        </p:txBody>
      </p:sp>
      <p:grpSp>
        <p:nvGrpSpPr>
          <p:cNvPr id="62" name="Google Shape;62;p8"/>
          <p:cNvGrpSpPr/>
          <p:nvPr/>
        </p:nvGrpSpPr>
        <p:grpSpPr>
          <a:xfrm>
            <a:off x="14374102" y="1254041"/>
            <a:ext cx="2885198" cy="737327"/>
            <a:chOff x="0" y="0"/>
            <a:chExt cx="3846931" cy="983103"/>
          </a:xfrm>
        </p:grpSpPr>
        <p:sp>
          <p:nvSpPr>
            <p:cNvPr id="63" name="Google Shape;63;p8"/>
            <p:cNvSpPr/>
            <p:nvPr/>
          </p:nvSpPr>
          <p:spPr>
            <a:xfrm>
              <a:off x="0" y="0"/>
              <a:ext cx="983103" cy="983103"/>
            </a:xfrm>
            <a:custGeom>
              <a:rect b="b" l="l" r="r" t="t"/>
              <a:pathLst>
                <a:path extrusionOk="0" h="983103" w="983103">
                  <a:moveTo>
                    <a:pt x="0" y="0"/>
                  </a:moveTo>
                  <a:lnTo>
                    <a:pt x="983103" y="0"/>
                  </a:lnTo>
                  <a:lnTo>
                    <a:pt x="983103" y="983103"/>
                  </a:lnTo>
                  <a:lnTo>
                    <a:pt x="0" y="9831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4" name="Google Shape;64;p8"/>
            <p:cNvSpPr txBox="1"/>
            <p:nvPr/>
          </p:nvSpPr>
          <p:spPr>
            <a:xfrm>
              <a:off x="1124946" y="193216"/>
              <a:ext cx="2721985" cy="63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73" u="none" cap="none" strike="noStrike">
                  <a:solidFill>
                    <a:srgbClr val="F0FFFF"/>
                  </a:solidFill>
                  <a:latin typeface="Inter"/>
                  <a:ea typeface="Inter"/>
                  <a:cs typeface="Inter"/>
                  <a:sym typeface="Inter"/>
                </a:rPr>
                <a:t>HEALTH NEST FAMILY PRACTICE</a:t>
              </a:r>
              <a:endParaRPr/>
            </a:p>
          </p:txBody>
        </p:sp>
      </p:grpSp>
      <p:sp>
        <p:nvSpPr>
          <p:cNvPr id="65" name="Google Shape;65;p8"/>
          <p:cNvSpPr txBox="1"/>
          <p:nvPr/>
        </p:nvSpPr>
        <p:spPr>
          <a:xfrm>
            <a:off x="12975175" y="7749357"/>
            <a:ext cx="4284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3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Presenter name</a:t>
            </a:r>
            <a:r>
              <a:rPr b="0" i="0" lang="en-US" sz="2103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: Analisa Laurent</a:t>
            </a:r>
            <a:endParaRPr sz="1100"/>
          </a:p>
        </p:txBody>
      </p:sp>
      <p:sp>
        <p:nvSpPr>
          <p:cNvPr id="66" name="Google Shape;66;p8"/>
          <p:cNvSpPr txBox="1"/>
          <p:nvPr/>
        </p:nvSpPr>
        <p:spPr>
          <a:xfrm>
            <a:off x="12975175" y="8284000"/>
            <a:ext cx="4284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3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Date</a:t>
            </a:r>
            <a:r>
              <a:rPr b="0" i="0" lang="en-US" sz="2103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: June 2030</a:t>
            </a:r>
            <a:endParaRPr sz="1100"/>
          </a:p>
        </p:txBody>
      </p:sp>
      <p:pic>
        <p:nvPicPr>
          <p:cNvPr id="67" name="Google Shape;6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3225" y="1349875"/>
            <a:ext cx="6450401" cy="46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F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17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17"/>
          <p:cNvSpPr txBox="1"/>
          <p:nvPr/>
        </p:nvSpPr>
        <p:spPr>
          <a:xfrm>
            <a:off x="1028700" y="404400"/>
            <a:ext cx="12974100" cy="2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36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rPr>
              <a:t>Management</a:t>
            </a:r>
            <a:endParaRPr/>
          </a:p>
        </p:txBody>
      </p:sp>
      <p:grpSp>
        <p:nvGrpSpPr>
          <p:cNvPr id="215" name="Google Shape;215;p17"/>
          <p:cNvGrpSpPr/>
          <p:nvPr/>
        </p:nvGrpSpPr>
        <p:grpSpPr>
          <a:xfrm>
            <a:off x="9775617" y="3055448"/>
            <a:ext cx="7483683" cy="5816287"/>
            <a:chOff x="0" y="-47625"/>
            <a:chExt cx="1971011" cy="1531862"/>
          </a:xfrm>
        </p:grpSpPr>
        <p:sp>
          <p:nvSpPr>
            <p:cNvPr id="216" name="Google Shape;216;p17"/>
            <p:cNvSpPr/>
            <p:nvPr/>
          </p:nvSpPr>
          <p:spPr>
            <a:xfrm>
              <a:off x="0" y="0"/>
              <a:ext cx="1971011" cy="1484237"/>
            </a:xfrm>
            <a:custGeom>
              <a:rect b="b" l="l" r="r" t="t"/>
              <a:pathLst>
                <a:path extrusionOk="0" h="1484237" w="1971011">
                  <a:moveTo>
                    <a:pt x="31035" y="0"/>
                  </a:moveTo>
                  <a:lnTo>
                    <a:pt x="1939976" y="0"/>
                  </a:lnTo>
                  <a:cubicBezTo>
                    <a:pt x="1957116" y="0"/>
                    <a:pt x="1971011" y="13895"/>
                    <a:pt x="1971011" y="31035"/>
                  </a:cubicBezTo>
                  <a:lnTo>
                    <a:pt x="1971011" y="1453201"/>
                  </a:lnTo>
                  <a:cubicBezTo>
                    <a:pt x="1971011" y="1470342"/>
                    <a:pt x="1957116" y="1484237"/>
                    <a:pt x="1939976" y="1484237"/>
                  </a:cubicBezTo>
                  <a:lnTo>
                    <a:pt x="31035" y="1484237"/>
                  </a:lnTo>
                  <a:cubicBezTo>
                    <a:pt x="13895" y="1484237"/>
                    <a:pt x="0" y="1470342"/>
                    <a:pt x="0" y="1453201"/>
                  </a:cubicBezTo>
                  <a:lnTo>
                    <a:pt x="0" y="31035"/>
                  </a:lnTo>
                  <a:cubicBezTo>
                    <a:pt x="0" y="13895"/>
                    <a:pt x="13895" y="0"/>
                    <a:pt x="310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 txBox="1"/>
            <p:nvPr/>
          </p:nvSpPr>
          <p:spPr>
            <a:xfrm>
              <a:off x="0" y="-47625"/>
              <a:ext cx="1971011" cy="153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7"/>
          <p:cNvSpPr txBox="1"/>
          <p:nvPr/>
        </p:nvSpPr>
        <p:spPr>
          <a:xfrm>
            <a:off x="10476877" y="4001006"/>
            <a:ext cx="6081300" cy="3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Provide a high-level summary of how bone tumors are managed.</a:t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223D3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Emphasize that treatment decisions are based on:</a:t>
            </a:r>
            <a:endParaRPr sz="1200"/>
          </a:p>
          <a:p>
            <a:pPr indent="-278765" lvl="1" marL="58293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Diagnosis (benign vs malignant)</a:t>
            </a:r>
            <a:endParaRPr sz="1200"/>
          </a:p>
          <a:p>
            <a:pPr indent="-278765" lvl="1" marL="58293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Tumor stage and location</a:t>
            </a:r>
            <a:endParaRPr sz="1200"/>
          </a:p>
          <a:p>
            <a:pPr indent="-278765" lvl="1" marL="58293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Histological grade</a:t>
            </a:r>
            <a:endParaRPr sz="1200"/>
          </a:p>
          <a:p>
            <a:pPr indent="-278765" lvl="1" marL="58293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Patient-specific factors</a:t>
            </a:r>
            <a:endParaRPr sz="1200"/>
          </a:p>
        </p:txBody>
      </p:sp>
      <p:sp>
        <p:nvSpPr>
          <p:cNvPr id="219" name="Google Shape;219;p17"/>
          <p:cNvSpPr/>
          <p:nvPr/>
        </p:nvSpPr>
        <p:spPr>
          <a:xfrm>
            <a:off x="1028700" y="3236274"/>
            <a:ext cx="8378682" cy="5635461"/>
          </a:xfrm>
          <a:custGeom>
            <a:rect b="b" l="l" r="r" t="t"/>
            <a:pathLst>
              <a:path extrusionOk="0" h="901033" w="1339637">
                <a:moveTo>
                  <a:pt x="27720" y="0"/>
                </a:moveTo>
                <a:lnTo>
                  <a:pt x="1311917" y="0"/>
                </a:lnTo>
                <a:cubicBezTo>
                  <a:pt x="1327226" y="0"/>
                  <a:pt x="1339637" y="12411"/>
                  <a:pt x="1339637" y="27720"/>
                </a:cubicBezTo>
                <a:lnTo>
                  <a:pt x="1339637" y="873313"/>
                </a:lnTo>
                <a:cubicBezTo>
                  <a:pt x="1339637" y="880665"/>
                  <a:pt x="1336716" y="887716"/>
                  <a:pt x="1331518" y="892914"/>
                </a:cubicBezTo>
                <a:cubicBezTo>
                  <a:pt x="1326319" y="898113"/>
                  <a:pt x="1319268" y="901033"/>
                  <a:pt x="1311917" y="901033"/>
                </a:cubicBezTo>
                <a:lnTo>
                  <a:pt x="27720" y="901033"/>
                </a:lnTo>
                <a:cubicBezTo>
                  <a:pt x="12411" y="901033"/>
                  <a:pt x="0" y="888623"/>
                  <a:pt x="0" y="873313"/>
                </a:cubicBezTo>
                <a:lnTo>
                  <a:pt x="0" y="27720"/>
                </a:lnTo>
                <a:cubicBezTo>
                  <a:pt x="0" y="12411"/>
                  <a:pt x="12411" y="0"/>
                  <a:pt x="2772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629" l="0" r="-13455" t="-575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F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8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5" name="Google Shape;225;p18"/>
          <p:cNvGrpSpPr/>
          <p:nvPr/>
        </p:nvGrpSpPr>
        <p:grpSpPr>
          <a:xfrm>
            <a:off x="1028700" y="4893806"/>
            <a:ext cx="7876915" cy="3977929"/>
            <a:chOff x="0" y="-47625"/>
            <a:chExt cx="2074578" cy="1047685"/>
          </a:xfrm>
        </p:grpSpPr>
        <p:sp>
          <p:nvSpPr>
            <p:cNvPr id="226" name="Google Shape;226;p18"/>
            <p:cNvSpPr/>
            <p:nvPr/>
          </p:nvSpPr>
          <p:spPr>
            <a:xfrm>
              <a:off x="0" y="0"/>
              <a:ext cx="2074578" cy="1000060"/>
            </a:xfrm>
            <a:custGeom>
              <a:rect b="b" l="l" r="r" t="t"/>
              <a:pathLst>
                <a:path extrusionOk="0" h="1000060" w="2074578">
                  <a:moveTo>
                    <a:pt x="29486" y="0"/>
                  </a:moveTo>
                  <a:lnTo>
                    <a:pt x="2045093" y="0"/>
                  </a:lnTo>
                  <a:cubicBezTo>
                    <a:pt x="2052913" y="0"/>
                    <a:pt x="2060413" y="3107"/>
                    <a:pt x="2065942" y="8636"/>
                  </a:cubicBezTo>
                  <a:cubicBezTo>
                    <a:pt x="2071472" y="14166"/>
                    <a:pt x="2074578" y="21666"/>
                    <a:pt x="2074578" y="29486"/>
                  </a:cubicBezTo>
                  <a:lnTo>
                    <a:pt x="2074578" y="970574"/>
                  </a:lnTo>
                  <a:cubicBezTo>
                    <a:pt x="2074578" y="986859"/>
                    <a:pt x="2061377" y="1000060"/>
                    <a:pt x="2045093" y="1000060"/>
                  </a:cubicBezTo>
                  <a:lnTo>
                    <a:pt x="29486" y="1000060"/>
                  </a:lnTo>
                  <a:cubicBezTo>
                    <a:pt x="13201" y="1000060"/>
                    <a:pt x="0" y="986859"/>
                    <a:pt x="0" y="970574"/>
                  </a:cubicBezTo>
                  <a:lnTo>
                    <a:pt x="0" y="29486"/>
                  </a:lnTo>
                  <a:cubicBezTo>
                    <a:pt x="0" y="13201"/>
                    <a:pt x="13201" y="0"/>
                    <a:pt x="294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 txBox="1"/>
            <p:nvPr/>
          </p:nvSpPr>
          <p:spPr>
            <a:xfrm>
              <a:off x="0" y="-47625"/>
              <a:ext cx="2074578" cy="104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8"/>
          <p:cNvGrpSpPr/>
          <p:nvPr/>
        </p:nvGrpSpPr>
        <p:grpSpPr>
          <a:xfrm>
            <a:off x="9382385" y="4893806"/>
            <a:ext cx="7876915" cy="3977929"/>
            <a:chOff x="0" y="-47625"/>
            <a:chExt cx="2074578" cy="1047685"/>
          </a:xfrm>
        </p:grpSpPr>
        <p:sp>
          <p:nvSpPr>
            <p:cNvPr id="229" name="Google Shape;229;p18"/>
            <p:cNvSpPr/>
            <p:nvPr/>
          </p:nvSpPr>
          <p:spPr>
            <a:xfrm>
              <a:off x="0" y="0"/>
              <a:ext cx="2074578" cy="1000060"/>
            </a:xfrm>
            <a:custGeom>
              <a:rect b="b" l="l" r="r" t="t"/>
              <a:pathLst>
                <a:path extrusionOk="0" h="1000060" w="2074578">
                  <a:moveTo>
                    <a:pt x="29486" y="0"/>
                  </a:moveTo>
                  <a:lnTo>
                    <a:pt x="2045093" y="0"/>
                  </a:lnTo>
                  <a:cubicBezTo>
                    <a:pt x="2052913" y="0"/>
                    <a:pt x="2060413" y="3107"/>
                    <a:pt x="2065942" y="8636"/>
                  </a:cubicBezTo>
                  <a:cubicBezTo>
                    <a:pt x="2071472" y="14166"/>
                    <a:pt x="2074578" y="21666"/>
                    <a:pt x="2074578" y="29486"/>
                  </a:cubicBezTo>
                  <a:lnTo>
                    <a:pt x="2074578" y="970574"/>
                  </a:lnTo>
                  <a:cubicBezTo>
                    <a:pt x="2074578" y="986859"/>
                    <a:pt x="2061377" y="1000060"/>
                    <a:pt x="2045093" y="1000060"/>
                  </a:cubicBezTo>
                  <a:lnTo>
                    <a:pt x="29486" y="1000060"/>
                  </a:lnTo>
                  <a:cubicBezTo>
                    <a:pt x="13201" y="1000060"/>
                    <a:pt x="0" y="986859"/>
                    <a:pt x="0" y="970574"/>
                  </a:cubicBezTo>
                  <a:lnTo>
                    <a:pt x="0" y="29486"/>
                  </a:lnTo>
                  <a:cubicBezTo>
                    <a:pt x="0" y="13201"/>
                    <a:pt x="13201" y="0"/>
                    <a:pt x="294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0" y="-47625"/>
              <a:ext cx="2074578" cy="104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8"/>
          <p:cNvSpPr txBox="1"/>
          <p:nvPr/>
        </p:nvSpPr>
        <p:spPr>
          <a:xfrm>
            <a:off x="1028700" y="1304925"/>
            <a:ext cx="11553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0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rPr>
              <a:t>Managing benign bone tumors</a:t>
            </a:r>
            <a:endParaRPr sz="13000"/>
          </a:p>
        </p:txBody>
      </p:sp>
      <p:sp>
        <p:nvSpPr>
          <p:cNvPr id="232" name="Google Shape;232;p18"/>
          <p:cNvSpPr txBox="1"/>
          <p:nvPr/>
        </p:nvSpPr>
        <p:spPr>
          <a:xfrm>
            <a:off x="1926576" y="6554050"/>
            <a:ext cx="60813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Outline the key considerations in treating benign bone tumors.</a:t>
            </a:r>
            <a:endParaRPr sz="1000"/>
          </a:p>
        </p:txBody>
      </p:sp>
      <p:sp>
        <p:nvSpPr>
          <p:cNvPr id="233" name="Google Shape;233;p18"/>
          <p:cNvSpPr txBox="1"/>
          <p:nvPr/>
        </p:nvSpPr>
        <p:spPr>
          <a:xfrm>
            <a:off x="9820444" y="5530030"/>
            <a:ext cx="70008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Some guiding questions:</a:t>
            </a:r>
            <a:endParaRPr sz="1000"/>
          </a:p>
          <a:p>
            <a:pPr indent="-266065" lvl="1" marL="5829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300"/>
              <a:buFont typeface="Arial"/>
              <a:buChar char="•"/>
            </a:pPr>
            <a:r>
              <a:rPr b="0" i="1" lang="en-US" sz="23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How does tumor location affect individual treatment plans?</a:t>
            </a:r>
            <a:endParaRPr sz="1000"/>
          </a:p>
          <a:p>
            <a:pPr indent="-266065" lvl="1" marL="5829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300"/>
              <a:buFont typeface="Arial"/>
              <a:buChar char="•"/>
            </a:pPr>
            <a:r>
              <a:rPr b="0" i="1" lang="en-US" sz="23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What risks or symptoms may lead to intervention?</a:t>
            </a:r>
            <a:endParaRPr sz="1000"/>
          </a:p>
          <a:p>
            <a:pPr indent="-266065" lvl="1" marL="5829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300"/>
              <a:buFont typeface="Arial"/>
              <a:buChar char="•"/>
            </a:pPr>
            <a:r>
              <a:rPr b="0" i="1" lang="en-US" sz="23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Why and when might a benign tumor still require surgery?</a:t>
            </a: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3D3D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19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F0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19"/>
          <p:cNvSpPr txBox="1"/>
          <p:nvPr/>
        </p:nvSpPr>
        <p:spPr>
          <a:xfrm>
            <a:off x="1028700" y="1304925"/>
            <a:ext cx="11744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0" u="none" cap="none" strike="noStrike">
                <a:solidFill>
                  <a:srgbClr val="F0FFFF"/>
                </a:solidFill>
                <a:latin typeface="Bebas Neue"/>
                <a:ea typeface="Bebas Neue"/>
                <a:cs typeface="Bebas Neue"/>
                <a:sym typeface="Bebas Neue"/>
              </a:rPr>
              <a:t>Managing malignant bone tumors</a:t>
            </a:r>
            <a:endParaRPr sz="13000"/>
          </a:p>
        </p:txBody>
      </p:sp>
      <p:grpSp>
        <p:nvGrpSpPr>
          <p:cNvPr id="240" name="Google Shape;240;p19"/>
          <p:cNvGrpSpPr/>
          <p:nvPr/>
        </p:nvGrpSpPr>
        <p:grpSpPr>
          <a:xfrm>
            <a:off x="1028700" y="4893806"/>
            <a:ext cx="7876915" cy="3977929"/>
            <a:chOff x="0" y="-47625"/>
            <a:chExt cx="2074578" cy="1047685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0"/>
              <a:ext cx="2074578" cy="1000060"/>
            </a:xfrm>
            <a:custGeom>
              <a:rect b="b" l="l" r="r" t="t"/>
              <a:pathLst>
                <a:path extrusionOk="0" h="1000060" w="2074578">
                  <a:moveTo>
                    <a:pt x="29486" y="0"/>
                  </a:moveTo>
                  <a:lnTo>
                    <a:pt x="2045093" y="0"/>
                  </a:lnTo>
                  <a:cubicBezTo>
                    <a:pt x="2052913" y="0"/>
                    <a:pt x="2060413" y="3107"/>
                    <a:pt x="2065942" y="8636"/>
                  </a:cubicBezTo>
                  <a:cubicBezTo>
                    <a:pt x="2071472" y="14166"/>
                    <a:pt x="2074578" y="21666"/>
                    <a:pt x="2074578" y="29486"/>
                  </a:cubicBezTo>
                  <a:lnTo>
                    <a:pt x="2074578" y="970574"/>
                  </a:lnTo>
                  <a:cubicBezTo>
                    <a:pt x="2074578" y="986859"/>
                    <a:pt x="2061377" y="1000060"/>
                    <a:pt x="2045093" y="1000060"/>
                  </a:cubicBezTo>
                  <a:lnTo>
                    <a:pt x="29486" y="1000060"/>
                  </a:lnTo>
                  <a:cubicBezTo>
                    <a:pt x="13201" y="1000060"/>
                    <a:pt x="0" y="986859"/>
                    <a:pt x="0" y="970574"/>
                  </a:cubicBezTo>
                  <a:lnTo>
                    <a:pt x="0" y="29486"/>
                  </a:lnTo>
                  <a:cubicBezTo>
                    <a:pt x="0" y="13201"/>
                    <a:pt x="13201" y="0"/>
                    <a:pt x="294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0" y="-47625"/>
              <a:ext cx="2074578" cy="104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9382385" y="4893806"/>
            <a:ext cx="7876915" cy="3977929"/>
            <a:chOff x="0" y="-47625"/>
            <a:chExt cx="2074578" cy="1047685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0"/>
              <a:ext cx="2074578" cy="1000060"/>
            </a:xfrm>
            <a:custGeom>
              <a:rect b="b" l="l" r="r" t="t"/>
              <a:pathLst>
                <a:path extrusionOk="0" h="1000060" w="2074578">
                  <a:moveTo>
                    <a:pt x="29486" y="0"/>
                  </a:moveTo>
                  <a:lnTo>
                    <a:pt x="2045093" y="0"/>
                  </a:lnTo>
                  <a:cubicBezTo>
                    <a:pt x="2052913" y="0"/>
                    <a:pt x="2060413" y="3107"/>
                    <a:pt x="2065942" y="8636"/>
                  </a:cubicBezTo>
                  <a:cubicBezTo>
                    <a:pt x="2071472" y="14166"/>
                    <a:pt x="2074578" y="21666"/>
                    <a:pt x="2074578" y="29486"/>
                  </a:cubicBezTo>
                  <a:lnTo>
                    <a:pt x="2074578" y="970574"/>
                  </a:lnTo>
                  <a:cubicBezTo>
                    <a:pt x="2074578" y="986859"/>
                    <a:pt x="2061377" y="1000060"/>
                    <a:pt x="2045093" y="1000060"/>
                  </a:cubicBezTo>
                  <a:lnTo>
                    <a:pt x="29486" y="1000060"/>
                  </a:lnTo>
                  <a:cubicBezTo>
                    <a:pt x="13201" y="1000060"/>
                    <a:pt x="0" y="986859"/>
                    <a:pt x="0" y="970574"/>
                  </a:cubicBezTo>
                  <a:lnTo>
                    <a:pt x="0" y="29486"/>
                  </a:lnTo>
                  <a:cubicBezTo>
                    <a:pt x="0" y="13201"/>
                    <a:pt x="13201" y="0"/>
                    <a:pt x="294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0" y="-47625"/>
              <a:ext cx="2074578" cy="104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9"/>
          <p:cNvSpPr txBox="1"/>
          <p:nvPr/>
        </p:nvSpPr>
        <p:spPr>
          <a:xfrm>
            <a:off x="1926576" y="6554050"/>
            <a:ext cx="60813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Discuss the approach to treating aggressive bone tumors.</a:t>
            </a:r>
            <a:endParaRPr sz="1000"/>
          </a:p>
        </p:txBody>
      </p:sp>
      <p:sp>
        <p:nvSpPr>
          <p:cNvPr id="247" name="Google Shape;247;p19"/>
          <p:cNvSpPr txBox="1"/>
          <p:nvPr/>
        </p:nvSpPr>
        <p:spPr>
          <a:xfrm>
            <a:off x="9831323" y="5734834"/>
            <a:ext cx="6978900" cy="2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Some guiding questions:</a:t>
            </a:r>
            <a:endParaRPr sz="1000"/>
          </a:p>
          <a:p>
            <a:pPr indent="-266065" lvl="1" marL="5829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0FFFF"/>
              </a:buClr>
              <a:buSzPts val="2300"/>
              <a:buFont typeface="Arial"/>
              <a:buChar char="•"/>
            </a:pPr>
            <a:r>
              <a:rPr b="0" i="1" lang="en-US" sz="23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What does post-treatment supportive care look like?</a:t>
            </a:r>
            <a:endParaRPr sz="1000"/>
          </a:p>
          <a:p>
            <a:pPr indent="-266065" lvl="1" marL="5829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0FFFF"/>
              </a:buClr>
              <a:buSzPts val="2300"/>
              <a:buFont typeface="Arial"/>
              <a:buChar char="•"/>
            </a:pPr>
            <a:r>
              <a:rPr b="0" i="1" lang="en-US" sz="23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How does treatment balance survival and quality of life?</a:t>
            </a:r>
            <a:endParaRPr sz="1000"/>
          </a:p>
          <a:p>
            <a:pPr indent="-266065" lvl="1" marL="5829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0FFFF"/>
              </a:buClr>
              <a:buSzPts val="2300"/>
              <a:buFont typeface="Arial"/>
              <a:buChar char="•"/>
            </a:pPr>
            <a:r>
              <a:rPr b="0" i="1" lang="en-US" sz="23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Why is early and accurate staging critical?</a:t>
            </a: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p20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20"/>
          <p:cNvSpPr txBox="1"/>
          <p:nvPr/>
        </p:nvSpPr>
        <p:spPr>
          <a:xfrm>
            <a:off x="1028700" y="269400"/>
            <a:ext cx="10688100" cy="2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36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rPr>
              <a:t>Review</a:t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11005893" y="1464589"/>
            <a:ext cx="6253407" cy="495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Bone tumors</a:t>
            </a:r>
            <a:endParaRPr/>
          </a:p>
        </p:txBody>
      </p:sp>
      <p:sp>
        <p:nvSpPr>
          <p:cNvPr id="255" name="Google Shape;255;p20"/>
          <p:cNvSpPr txBox="1"/>
          <p:nvPr/>
        </p:nvSpPr>
        <p:spPr>
          <a:xfrm>
            <a:off x="11005893" y="3421488"/>
            <a:ext cx="6253407" cy="495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Diagnosis</a:t>
            </a:r>
            <a:endParaRPr/>
          </a:p>
        </p:txBody>
      </p:sp>
      <p:sp>
        <p:nvSpPr>
          <p:cNvPr id="256" name="Google Shape;256;p20"/>
          <p:cNvSpPr txBox="1"/>
          <p:nvPr/>
        </p:nvSpPr>
        <p:spPr>
          <a:xfrm>
            <a:off x="11005893" y="5374195"/>
            <a:ext cx="6253407" cy="495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Staging</a:t>
            </a:r>
            <a:endParaRPr/>
          </a:p>
        </p:txBody>
      </p:sp>
      <p:sp>
        <p:nvSpPr>
          <p:cNvPr id="257" name="Google Shape;257;p20"/>
          <p:cNvSpPr txBox="1"/>
          <p:nvPr/>
        </p:nvSpPr>
        <p:spPr>
          <a:xfrm>
            <a:off x="11005893" y="7326903"/>
            <a:ext cx="6253407" cy="495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Management</a:t>
            </a:r>
            <a:endParaRPr/>
          </a:p>
        </p:txBody>
      </p:sp>
      <p:sp>
        <p:nvSpPr>
          <p:cNvPr id="258" name="Google Shape;258;p20"/>
          <p:cNvSpPr txBox="1"/>
          <p:nvPr/>
        </p:nvSpPr>
        <p:spPr>
          <a:xfrm>
            <a:off x="11005893" y="2121831"/>
            <a:ext cx="6253407" cy="828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Briefly define bone tumors and why early detection matters.</a:t>
            </a:r>
            <a:endParaRPr/>
          </a:p>
        </p:txBody>
      </p:sp>
      <p:sp>
        <p:nvSpPr>
          <p:cNvPr id="259" name="Google Shape;259;p20"/>
          <p:cNvSpPr txBox="1"/>
          <p:nvPr/>
        </p:nvSpPr>
        <p:spPr>
          <a:xfrm>
            <a:off x="11005893" y="4078729"/>
            <a:ext cx="6253407" cy="828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Outline how bone tumors are identified and confirmed.</a:t>
            </a:r>
            <a:endParaRPr/>
          </a:p>
        </p:txBody>
      </p:sp>
      <p:sp>
        <p:nvSpPr>
          <p:cNvPr id="260" name="Google Shape;260;p20"/>
          <p:cNvSpPr txBox="1"/>
          <p:nvPr/>
        </p:nvSpPr>
        <p:spPr>
          <a:xfrm>
            <a:off x="11005893" y="6031437"/>
            <a:ext cx="6253407" cy="828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Recap what staging means and why it’s important.</a:t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11005893" y="7984145"/>
            <a:ext cx="6253407" cy="828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Summarize how bone tumors are typically treated.</a:t>
            </a:r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1028700" y="3236274"/>
            <a:ext cx="8378682" cy="5635461"/>
          </a:xfrm>
          <a:custGeom>
            <a:rect b="b" l="l" r="r" t="t"/>
            <a:pathLst>
              <a:path extrusionOk="0" h="901033" w="1339637">
                <a:moveTo>
                  <a:pt x="27720" y="0"/>
                </a:moveTo>
                <a:lnTo>
                  <a:pt x="1311917" y="0"/>
                </a:lnTo>
                <a:cubicBezTo>
                  <a:pt x="1327226" y="0"/>
                  <a:pt x="1339637" y="12411"/>
                  <a:pt x="1339637" y="27720"/>
                </a:cubicBezTo>
                <a:lnTo>
                  <a:pt x="1339637" y="873313"/>
                </a:lnTo>
                <a:cubicBezTo>
                  <a:pt x="1339637" y="880665"/>
                  <a:pt x="1336716" y="887716"/>
                  <a:pt x="1331518" y="892914"/>
                </a:cubicBezTo>
                <a:cubicBezTo>
                  <a:pt x="1326319" y="898113"/>
                  <a:pt x="1319268" y="901033"/>
                  <a:pt x="1311917" y="901033"/>
                </a:cubicBezTo>
                <a:lnTo>
                  <a:pt x="27720" y="901033"/>
                </a:lnTo>
                <a:cubicBezTo>
                  <a:pt x="12411" y="901033"/>
                  <a:pt x="0" y="888623"/>
                  <a:pt x="0" y="873313"/>
                </a:cubicBezTo>
                <a:lnTo>
                  <a:pt x="0" y="27720"/>
                </a:lnTo>
                <a:cubicBezTo>
                  <a:pt x="0" y="12411"/>
                  <a:pt x="12411" y="0"/>
                  <a:pt x="2772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338" l="-14927" r="0" t="-1167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3D3D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1"/>
          <p:cNvGrpSpPr/>
          <p:nvPr/>
        </p:nvGrpSpPr>
        <p:grpSpPr>
          <a:xfrm>
            <a:off x="714865" y="2300537"/>
            <a:ext cx="5097641" cy="7400322"/>
            <a:chOff x="0" y="0"/>
            <a:chExt cx="1342589" cy="1949056"/>
          </a:xfrm>
        </p:grpSpPr>
        <p:sp>
          <p:nvSpPr>
            <p:cNvPr id="268" name="Google Shape;268;p2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1"/>
            <p:cNvSpPr txBox="1"/>
            <p:nvPr/>
          </p:nvSpPr>
          <p:spPr>
            <a:xfrm>
              <a:off x="0" y="0"/>
              <a:ext cx="1342589" cy="1949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21"/>
          <p:cNvGrpSpPr/>
          <p:nvPr/>
        </p:nvGrpSpPr>
        <p:grpSpPr>
          <a:xfrm>
            <a:off x="6060156" y="2300537"/>
            <a:ext cx="11512980" cy="7400322"/>
            <a:chOff x="0" y="0"/>
            <a:chExt cx="3032225" cy="1949056"/>
          </a:xfrm>
        </p:grpSpPr>
        <p:sp>
          <p:nvSpPr>
            <p:cNvPr id="271" name="Google Shape;271;p2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1"/>
            <p:cNvSpPr txBox="1"/>
            <p:nvPr/>
          </p:nvSpPr>
          <p:spPr>
            <a:xfrm>
              <a:off x="0" y="0"/>
              <a:ext cx="3032225" cy="1949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21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274" name="Google Shape;274;p21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1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Fonts</a:t>
              </a:r>
              <a:endParaRPr/>
            </a:p>
          </p:txBody>
        </p:sp>
      </p:grpSp>
      <p:grpSp>
        <p:nvGrpSpPr>
          <p:cNvPr id="276" name="Google Shape;276;p21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277" name="Google Shape;277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1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Design Elements / Icons</a:t>
              </a:r>
              <a:endParaRPr/>
            </a:p>
          </p:txBody>
        </p:sp>
      </p:grpSp>
      <p:grpSp>
        <p:nvGrpSpPr>
          <p:cNvPr id="279" name="Google Shape;279;p21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280" name="Google Shape;280;p21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1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Colors</a:t>
              </a:r>
              <a:endParaRPr/>
            </a:p>
          </p:txBody>
        </p:sp>
      </p:grpSp>
      <p:grpSp>
        <p:nvGrpSpPr>
          <p:cNvPr id="282" name="Google Shape;282;p21"/>
          <p:cNvGrpSpPr/>
          <p:nvPr/>
        </p:nvGrpSpPr>
        <p:grpSpPr>
          <a:xfrm>
            <a:off x="1615657" y="8261080"/>
            <a:ext cx="725897" cy="725897"/>
            <a:chOff x="0" y="0"/>
            <a:chExt cx="812800" cy="812800"/>
          </a:xfrm>
        </p:grpSpPr>
        <p:sp>
          <p:nvSpPr>
            <p:cNvPr id="283" name="Google Shape;28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21"/>
          <p:cNvGrpSpPr/>
          <p:nvPr/>
        </p:nvGrpSpPr>
        <p:grpSpPr>
          <a:xfrm>
            <a:off x="2431015" y="8261080"/>
            <a:ext cx="725897" cy="725897"/>
            <a:chOff x="0" y="0"/>
            <a:chExt cx="812800" cy="812800"/>
          </a:xfrm>
        </p:grpSpPr>
        <p:sp>
          <p:nvSpPr>
            <p:cNvPr id="286" name="Google Shape;28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21"/>
          <p:cNvGrpSpPr/>
          <p:nvPr/>
        </p:nvGrpSpPr>
        <p:grpSpPr>
          <a:xfrm>
            <a:off x="3309312" y="8261080"/>
            <a:ext cx="725897" cy="725897"/>
            <a:chOff x="0" y="0"/>
            <a:chExt cx="812800" cy="812800"/>
          </a:xfrm>
        </p:grpSpPr>
        <p:sp>
          <p:nvSpPr>
            <p:cNvPr id="289" name="Google Shape;28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3D3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21"/>
          <p:cNvGrpSpPr/>
          <p:nvPr/>
        </p:nvGrpSpPr>
        <p:grpSpPr>
          <a:xfrm>
            <a:off x="4185816" y="8261080"/>
            <a:ext cx="725897" cy="725897"/>
            <a:chOff x="0" y="0"/>
            <a:chExt cx="812800" cy="812800"/>
          </a:xfrm>
        </p:grpSpPr>
        <p:sp>
          <p:nvSpPr>
            <p:cNvPr id="292" name="Google Shape;29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21"/>
          <p:cNvSpPr txBox="1"/>
          <p:nvPr/>
        </p:nvSpPr>
        <p:spPr>
          <a:xfrm>
            <a:off x="1173043" y="3663776"/>
            <a:ext cx="4181285" cy="523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295" name="Google Shape;295;p21"/>
          <p:cNvSpPr txBox="1"/>
          <p:nvPr/>
        </p:nvSpPr>
        <p:spPr>
          <a:xfrm>
            <a:off x="1116102" y="6756554"/>
            <a:ext cx="4368067" cy="266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296" name="Google Shape;296;p21"/>
          <p:cNvSpPr txBox="1"/>
          <p:nvPr/>
        </p:nvSpPr>
        <p:spPr>
          <a:xfrm>
            <a:off x="1688417" y="4958110"/>
            <a:ext cx="3150536" cy="419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Bebas Neue</a:t>
            </a:r>
            <a:endParaRPr/>
          </a:p>
        </p:txBody>
      </p:sp>
      <p:sp>
        <p:nvSpPr>
          <p:cNvPr id="297" name="Google Shape;297;p21"/>
          <p:cNvSpPr txBox="1"/>
          <p:nvPr/>
        </p:nvSpPr>
        <p:spPr>
          <a:xfrm>
            <a:off x="1523971" y="5956477"/>
            <a:ext cx="3479429" cy="323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Inter Regular</a:t>
            </a:r>
            <a:endParaRPr/>
          </a:p>
        </p:txBody>
      </p:sp>
      <p:sp>
        <p:nvSpPr>
          <p:cNvPr id="298" name="Google Shape;298;p21"/>
          <p:cNvSpPr txBox="1"/>
          <p:nvPr/>
        </p:nvSpPr>
        <p:spPr>
          <a:xfrm>
            <a:off x="2319155" y="4670035"/>
            <a:ext cx="1889061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</p:txBody>
      </p:sp>
      <p:sp>
        <p:nvSpPr>
          <p:cNvPr id="299" name="Google Shape;299;p21"/>
          <p:cNvSpPr txBox="1"/>
          <p:nvPr/>
        </p:nvSpPr>
        <p:spPr>
          <a:xfrm>
            <a:off x="2319155" y="5670727"/>
            <a:ext cx="1889061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BODY TEXT:</a:t>
            </a:r>
            <a:endParaRPr/>
          </a:p>
        </p:txBody>
      </p:sp>
      <p:sp>
        <p:nvSpPr>
          <p:cNvPr id="300" name="Google Shape;300;p21"/>
          <p:cNvSpPr txBox="1"/>
          <p:nvPr/>
        </p:nvSpPr>
        <p:spPr>
          <a:xfrm>
            <a:off x="1615657" y="9102167"/>
            <a:ext cx="725897" cy="171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#FFFFFF</a:t>
            </a:r>
            <a:endParaRPr/>
          </a:p>
        </p:txBody>
      </p:sp>
      <p:sp>
        <p:nvSpPr>
          <p:cNvPr id="301" name="Google Shape;301;p21"/>
          <p:cNvSpPr txBox="1"/>
          <p:nvPr/>
        </p:nvSpPr>
        <p:spPr>
          <a:xfrm>
            <a:off x="2431015" y="9102167"/>
            <a:ext cx="725897" cy="171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#F0FFFF</a:t>
            </a:r>
            <a:endParaRPr/>
          </a:p>
        </p:txBody>
      </p:sp>
      <p:sp>
        <p:nvSpPr>
          <p:cNvPr id="302" name="Google Shape;302;p21"/>
          <p:cNvSpPr txBox="1"/>
          <p:nvPr/>
        </p:nvSpPr>
        <p:spPr>
          <a:xfrm>
            <a:off x="3309312" y="9102167"/>
            <a:ext cx="725897" cy="171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#223D3D</a:t>
            </a:r>
            <a:endParaRPr/>
          </a:p>
        </p:txBody>
      </p:sp>
      <p:sp>
        <p:nvSpPr>
          <p:cNvPr id="303" name="Google Shape;303;p21"/>
          <p:cNvSpPr txBox="1"/>
          <p:nvPr/>
        </p:nvSpPr>
        <p:spPr>
          <a:xfrm>
            <a:off x="4185816" y="9102167"/>
            <a:ext cx="725897" cy="171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#000000</a:t>
            </a:r>
            <a:endParaRPr/>
          </a:p>
        </p:txBody>
      </p:sp>
      <p:sp>
        <p:nvSpPr>
          <p:cNvPr id="304" name="Google Shape;304;p21"/>
          <p:cNvSpPr txBox="1"/>
          <p:nvPr/>
        </p:nvSpPr>
        <p:spPr>
          <a:xfrm>
            <a:off x="3800933" y="1652804"/>
            <a:ext cx="10686133" cy="323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05" name="Google Shape;305;p21"/>
          <p:cNvSpPr txBox="1"/>
          <p:nvPr/>
        </p:nvSpPr>
        <p:spPr>
          <a:xfrm>
            <a:off x="5469973" y="567091"/>
            <a:ext cx="7348055" cy="1238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0FFFF"/>
                </a:solidFill>
                <a:latin typeface="Bebas Neue"/>
                <a:ea typeface="Bebas Neue"/>
                <a:cs typeface="Bebas Neue"/>
                <a:sym typeface="Bebas Neue"/>
              </a:rPr>
              <a:t>Resource Page</a:t>
            </a: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6776678" y="8060278"/>
            <a:ext cx="412781" cy="766992"/>
          </a:xfrm>
          <a:custGeom>
            <a:rect b="b" l="l" r="r" t="t"/>
            <a:pathLst>
              <a:path extrusionOk="0" h="766992" w="412781">
                <a:moveTo>
                  <a:pt x="0" y="0"/>
                </a:moveTo>
                <a:lnTo>
                  <a:pt x="412782" y="0"/>
                </a:lnTo>
                <a:lnTo>
                  <a:pt x="412782" y="766993"/>
                </a:lnTo>
                <a:lnTo>
                  <a:pt x="0" y="766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21"/>
          <p:cNvSpPr/>
          <p:nvPr/>
        </p:nvSpPr>
        <p:spPr>
          <a:xfrm>
            <a:off x="15014085" y="5418549"/>
            <a:ext cx="724812" cy="623339"/>
          </a:xfrm>
          <a:custGeom>
            <a:rect b="b" l="l" r="r" t="t"/>
            <a:pathLst>
              <a:path extrusionOk="0" h="623339" w="724812">
                <a:moveTo>
                  <a:pt x="0" y="0"/>
                </a:moveTo>
                <a:lnTo>
                  <a:pt x="724812" y="0"/>
                </a:lnTo>
                <a:lnTo>
                  <a:pt x="724812" y="623339"/>
                </a:lnTo>
                <a:lnTo>
                  <a:pt x="0" y="623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21"/>
          <p:cNvSpPr/>
          <p:nvPr/>
        </p:nvSpPr>
        <p:spPr>
          <a:xfrm>
            <a:off x="16396329" y="6705292"/>
            <a:ext cx="515154" cy="711896"/>
          </a:xfrm>
          <a:custGeom>
            <a:rect b="b" l="l" r="r" t="t"/>
            <a:pathLst>
              <a:path extrusionOk="0" h="711896" w="515154">
                <a:moveTo>
                  <a:pt x="0" y="0"/>
                </a:moveTo>
                <a:lnTo>
                  <a:pt x="515154" y="0"/>
                </a:lnTo>
                <a:lnTo>
                  <a:pt x="515154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21"/>
          <p:cNvSpPr/>
          <p:nvPr/>
        </p:nvSpPr>
        <p:spPr>
          <a:xfrm>
            <a:off x="15520057" y="6743214"/>
            <a:ext cx="424419" cy="636051"/>
          </a:xfrm>
          <a:custGeom>
            <a:rect b="b" l="l" r="r" t="t"/>
            <a:pathLst>
              <a:path extrusionOk="0" h="636051" w="424419">
                <a:moveTo>
                  <a:pt x="0" y="0"/>
                </a:moveTo>
                <a:lnTo>
                  <a:pt x="424419" y="0"/>
                </a:lnTo>
                <a:lnTo>
                  <a:pt x="42441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21"/>
          <p:cNvSpPr/>
          <p:nvPr/>
        </p:nvSpPr>
        <p:spPr>
          <a:xfrm>
            <a:off x="16264368" y="8125749"/>
            <a:ext cx="703879" cy="636051"/>
          </a:xfrm>
          <a:custGeom>
            <a:rect b="b" l="l" r="r" t="t"/>
            <a:pathLst>
              <a:path extrusionOk="0" h="636051" w="703879">
                <a:moveTo>
                  <a:pt x="0" y="0"/>
                </a:moveTo>
                <a:lnTo>
                  <a:pt x="703879" y="0"/>
                </a:lnTo>
                <a:lnTo>
                  <a:pt x="70387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21"/>
          <p:cNvSpPr/>
          <p:nvPr/>
        </p:nvSpPr>
        <p:spPr>
          <a:xfrm>
            <a:off x="16264368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21"/>
          <p:cNvSpPr/>
          <p:nvPr/>
        </p:nvSpPr>
        <p:spPr>
          <a:xfrm>
            <a:off x="15023624" y="4128310"/>
            <a:ext cx="870206" cy="534781"/>
          </a:xfrm>
          <a:custGeom>
            <a:rect b="b" l="l" r="r" t="t"/>
            <a:pathLst>
              <a:path extrusionOk="0" h="534781" w="870206">
                <a:moveTo>
                  <a:pt x="0" y="0"/>
                </a:moveTo>
                <a:lnTo>
                  <a:pt x="870206" y="0"/>
                </a:lnTo>
                <a:lnTo>
                  <a:pt x="870206" y="534781"/>
                </a:lnTo>
                <a:lnTo>
                  <a:pt x="0" y="534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21"/>
          <p:cNvSpPr/>
          <p:nvPr/>
        </p:nvSpPr>
        <p:spPr>
          <a:xfrm>
            <a:off x="16199587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21"/>
          <p:cNvSpPr/>
          <p:nvPr/>
        </p:nvSpPr>
        <p:spPr>
          <a:xfrm>
            <a:off x="15268076" y="8087827"/>
            <a:ext cx="495738" cy="711896"/>
          </a:xfrm>
          <a:custGeom>
            <a:rect b="b" l="l" r="r" t="t"/>
            <a:pathLst>
              <a:path extrusionOk="0" h="711896" w="495738">
                <a:moveTo>
                  <a:pt x="0" y="0"/>
                </a:moveTo>
                <a:lnTo>
                  <a:pt x="495739" y="0"/>
                </a:lnTo>
                <a:lnTo>
                  <a:pt x="4957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21"/>
          <p:cNvSpPr/>
          <p:nvPr/>
        </p:nvSpPr>
        <p:spPr>
          <a:xfrm>
            <a:off x="11791902" y="4039753"/>
            <a:ext cx="625174" cy="711896"/>
          </a:xfrm>
          <a:custGeom>
            <a:rect b="b" l="l" r="r" t="t"/>
            <a:pathLst>
              <a:path extrusionOk="0" h="711896" w="625174">
                <a:moveTo>
                  <a:pt x="0" y="0"/>
                </a:moveTo>
                <a:lnTo>
                  <a:pt x="625174" y="0"/>
                </a:lnTo>
                <a:lnTo>
                  <a:pt x="62517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21"/>
          <p:cNvSpPr/>
          <p:nvPr/>
        </p:nvSpPr>
        <p:spPr>
          <a:xfrm>
            <a:off x="13827692" y="4150333"/>
            <a:ext cx="825395" cy="490735"/>
          </a:xfrm>
          <a:custGeom>
            <a:rect b="b" l="l" r="r" t="t"/>
            <a:pathLst>
              <a:path extrusionOk="0" h="490735" w="825395">
                <a:moveTo>
                  <a:pt x="0" y="0"/>
                </a:moveTo>
                <a:lnTo>
                  <a:pt x="825394" y="0"/>
                </a:lnTo>
                <a:lnTo>
                  <a:pt x="825394" y="490735"/>
                </a:lnTo>
                <a:lnTo>
                  <a:pt x="0" y="490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21"/>
          <p:cNvSpPr/>
          <p:nvPr/>
        </p:nvSpPr>
        <p:spPr>
          <a:xfrm>
            <a:off x="7671632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21"/>
          <p:cNvSpPr/>
          <p:nvPr/>
        </p:nvSpPr>
        <p:spPr>
          <a:xfrm>
            <a:off x="6665044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0" y="0"/>
                </a:lnTo>
                <a:lnTo>
                  <a:pt x="636050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21"/>
          <p:cNvSpPr/>
          <p:nvPr/>
        </p:nvSpPr>
        <p:spPr>
          <a:xfrm>
            <a:off x="10715505" y="4058813"/>
            <a:ext cx="705859" cy="673775"/>
          </a:xfrm>
          <a:custGeom>
            <a:rect b="b" l="l" r="r" t="t"/>
            <a:pathLst>
              <a:path extrusionOk="0" h="673775" w="705859">
                <a:moveTo>
                  <a:pt x="0" y="0"/>
                </a:moveTo>
                <a:lnTo>
                  <a:pt x="705859" y="0"/>
                </a:lnTo>
                <a:lnTo>
                  <a:pt x="705859" y="673775"/>
                </a:lnTo>
                <a:lnTo>
                  <a:pt x="0" y="673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1"/>
          <p:cNvSpPr/>
          <p:nvPr/>
        </p:nvSpPr>
        <p:spPr>
          <a:xfrm>
            <a:off x="8678221" y="4039753"/>
            <a:ext cx="706718" cy="711896"/>
          </a:xfrm>
          <a:custGeom>
            <a:rect b="b" l="l" r="r" t="t"/>
            <a:pathLst>
              <a:path extrusionOk="0" h="711896" w="706718">
                <a:moveTo>
                  <a:pt x="0" y="0"/>
                </a:moveTo>
                <a:lnTo>
                  <a:pt x="706718" y="0"/>
                </a:lnTo>
                <a:lnTo>
                  <a:pt x="706718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21"/>
          <p:cNvSpPr/>
          <p:nvPr/>
        </p:nvSpPr>
        <p:spPr>
          <a:xfrm>
            <a:off x="9755477" y="4036256"/>
            <a:ext cx="589490" cy="718890"/>
          </a:xfrm>
          <a:custGeom>
            <a:rect b="b" l="l" r="r" t="t"/>
            <a:pathLst>
              <a:path extrusionOk="0" h="718890" w="589490">
                <a:moveTo>
                  <a:pt x="0" y="0"/>
                </a:moveTo>
                <a:lnTo>
                  <a:pt x="589490" y="0"/>
                </a:lnTo>
                <a:lnTo>
                  <a:pt x="589490" y="718890"/>
                </a:lnTo>
                <a:lnTo>
                  <a:pt x="0" y="718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21"/>
          <p:cNvSpPr/>
          <p:nvPr/>
        </p:nvSpPr>
        <p:spPr>
          <a:xfrm>
            <a:off x="12787614" y="4059095"/>
            <a:ext cx="669540" cy="673212"/>
          </a:xfrm>
          <a:custGeom>
            <a:rect b="b" l="l" r="r" t="t"/>
            <a:pathLst>
              <a:path extrusionOk="0" h="673212" w="669540">
                <a:moveTo>
                  <a:pt x="0" y="0"/>
                </a:moveTo>
                <a:lnTo>
                  <a:pt x="669540" y="0"/>
                </a:lnTo>
                <a:lnTo>
                  <a:pt x="669540" y="673212"/>
                </a:lnTo>
                <a:lnTo>
                  <a:pt x="0" y="673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21"/>
          <p:cNvSpPr/>
          <p:nvPr/>
        </p:nvSpPr>
        <p:spPr>
          <a:xfrm>
            <a:off x="12704470" y="5374271"/>
            <a:ext cx="574694" cy="711896"/>
          </a:xfrm>
          <a:custGeom>
            <a:rect b="b" l="l" r="r" t="t"/>
            <a:pathLst>
              <a:path extrusionOk="0" h="711896" w="574694">
                <a:moveTo>
                  <a:pt x="0" y="0"/>
                </a:moveTo>
                <a:lnTo>
                  <a:pt x="574694" y="0"/>
                </a:lnTo>
                <a:lnTo>
                  <a:pt x="57469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21"/>
          <p:cNvSpPr/>
          <p:nvPr/>
        </p:nvSpPr>
        <p:spPr>
          <a:xfrm>
            <a:off x="11469981" y="5374271"/>
            <a:ext cx="773800" cy="711896"/>
          </a:xfrm>
          <a:custGeom>
            <a:rect b="b" l="l" r="r" t="t"/>
            <a:pathLst>
              <a:path extrusionOk="0" h="711896" w="773800">
                <a:moveTo>
                  <a:pt x="0" y="0"/>
                </a:moveTo>
                <a:lnTo>
                  <a:pt x="773800" y="0"/>
                </a:lnTo>
                <a:lnTo>
                  <a:pt x="773800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21"/>
          <p:cNvSpPr/>
          <p:nvPr/>
        </p:nvSpPr>
        <p:spPr>
          <a:xfrm>
            <a:off x="13739854" y="5496510"/>
            <a:ext cx="813542" cy="467417"/>
          </a:xfrm>
          <a:custGeom>
            <a:rect b="b" l="l" r="r" t="t"/>
            <a:pathLst>
              <a:path extrusionOk="0" h="467417" w="813542">
                <a:moveTo>
                  <a:pt x="0" y="0"/>
                </a:moveTo>
                <a:lnTo>
                  <a:pt x="813542" y="0"/>
                </a:lnTo>
                <a:lnTo>
                  <a:pt x="813542" y="467417"/>
                </a:lnTo>
                <a:lnTo>
                  <a:pt x="0" y="467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21"/>
          <p:cNvSpPr/>
          <p:nvPr/>
        </p:nvSpPr>
        <p:spPr>
          <a:xfrm>
            <a:off x="9126105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5" y="0"/>
                </a:lnTo>
                <a:lnTo>
                  <a:pt x="711895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21"/>
          <p:cNvSpPr/>
          <p:nvPr/>
        </p:nvSpPr>
        <p:spPr>
          <a:xfrm>
            <a:off x="6665044" y="5374271"/>
            <a:ext cx="827786" cy="711896"/>
          </a:xfrm>
          <a:custGeom>
            <a:rect b="b" l="l" r="r" t="t"/>
            <a:pathLst>
              <a:path extrusionOk="0" h="711896" w="827786">
                <a:moveTo>
                  <a:pt x="0" y="0"/>
                </a:moveTo>
                <a:lnTo>
                  <a:pt x="827786" y="0"/>
                </a:lnTo>
                <a:lnTo>
                  <a:pt x="82778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21"/>
          <p:cNvSpPr/>
          <p:nvPr/>
        </p:nvSpPr>
        <p:spPr>
          <a:xfrm>
            <a:off x="10298690" y="5374271"/>
            <a:ext cx="710601" cy="711896"/>
          </a:xfrm>
          <a:custGeom>
            <a:rect b="b" l="l" r="r" t="t"/>
            <a:pathLst>
              <a:path extrusionOk="0" h="711896" w="710601">
                <a:moveTo>
                  <a:pt x="0" y="0"/>
                </a:moveTo>
                <a:lnTo>
                  <a:pt x="710601" y="0"/>
                </a:lnTo>
                <a:lnTo>
                  <a:pt x="710601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21"/>
          <p:cNvSpPr/>
          <p:nvPr/>
        </p:nvSpPr>
        <p:spPr>
          <a:xfrm>
            <a:off x="7953519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21"/>
          <p:cNvSpPr/>
          <p:nvPr/>
        </p:nvSpPr>
        <p:spPr>
          <a:xfrm>
            <a:off x="12152999" y="6753415"/>
            <a:ext cx="780201" cy="615650"/>
          </a:xfrm>
          <a:custGeom>
            <a:rect b="b" l="l" r="r" t="t"/>
            <a:pathLst>
              <a:path extrusionOk="0" h="615650" w="780201">
                <a:moveTo>
                  <a:pt x="0" y="0"/>
                </a:moveTo>
                <a:lnTo>
                  <a:pt x="780201" y="0"/>
                </a:lnTo>
                <a:lnTo>
                  <a:pt x="780201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21"/>
          <p:cNvSpPr/>
          <p:nvPr/>
        </p:nvSpPr>
        <p:spPr>
          <a:xfrm>
            <a:off x="10896513" y="6819118"/>
            <a:ext cx="804633" cy="484243"/>
          </a:xfrm>
          <a:custGeom>
            <a:rect b="b" l="l" r="r" t="t"/>
            <a:pathLst>
              <a:path extrusionOk="0" h="484243" w="804633">
                <a:moveTo>
                  <a:pt x="0" y="0"/>
                </a:moveTo>
                <a:lnTo>
                  <a:pt x="804633" y="0"/>
                </a:lnTo>
                <a:lnTo>
                  <a:pt x="804633" y="484243"/>
                </a:lnTo>
                <a:lnTo>
                  <a:pt x="0" y="484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21"/>
          <p:cNvSpPr/>
          <p:nvPr/>
        </p:nvSpPr>
        <p:spPr>
          <a:xfrm>
            <a:off x="8880726" y="6708377"/>
            <a:ext cx="662098" cy="705725"/>
          </a:xfrm>
          <a:custGeom>
            <a:rect b="b" l="l" r="r" t="t"/>
            <a:pathLst>
              <a:path extrusionOk="0" h="705725" w="662098">
                <a:moveTo>
                  <a:pt x="0" y="0"/>
                </a:moveTo>
                <a:lnTo>
                  <a:pt x="662098" y="0"/>
                </a:lnTo>
                <a:lnTo>
                  <a:pt x="662098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21"/>
          <p:cNvSpPr/>
          <p:nvPr/>
        </p:nvSpPr>
        <p:spPr>
          <a:xfrm>
            <a:off x="9994676" y="6753415"/>
            <a:ext cx="449984" cy="615650"/>
          </a:xfrm>
          <a:custGeom>
            <a:rect b="b" l="l" r="r" t="t"/>
            <a:pathLst>
              <a:path extrusionOk="0" h="615650" w="449984">
                <a:moveTo>
                  <a:pt x="0" y="0"/>
                </a:moveTo>
                <a:lnTo>
                  <a:pt x="449984" y="0"/>
                </a:lnTo>
                <a:lnTo>
                  <a:pt x="449984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21"/>
          <p:cNvSpPr/>
          <p:nvPr/>
        </p:nvSpPr>
        <p:spPr>
          <a:xfrm>
            <a:off x="7914336" y="6708377"/>
            <a:ext cx="514537" cy="705725"/>
          </a:xfrm>
          <a:custGeom>
            <a:rect b="b" l="l" r="r" t="t"/>
            <a:pathLst>
              <a:path extrusionOk="0" h="705725" w="514537">
                <a:moveTo>
                  <a:pt x="0" y="0"/>
                </a:moveTo>
                <a:lnTo>
                  <a:pt x="514537" y="0"/>
                </a:lnTo>
                <a:lnTo>
                  <a:pt x="514537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21"/>
          <p:cNvSpPr/>
          <p:nvPr/>
        </p:nvSpPr>
        <p:spPr>
          <a:xfrm>
            <a:off x="14452555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50" y="0"/>
                </a:lnTo>
                <a:lnTo>
                  <a:pt x="615650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21"/>
          <p:cNvSpPr/>
          <p:nvPr/>
        </p:nvSpPr>
        <p:spPr>
          <a:xfrm>
            <a:off x="13385053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49" y="0"/>
                </a:lnTo>
                <a:lnTo>
                  <a:pt x="615649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21"/>
          <p:cNvSpPr/>
          <p:nvPr/>
        </p:nvSpPr>
        <p:spPr>
          <a:xfrm>
            <a:off x="6665044" y="6705292"/>
            <a:ext cx="797439" cy="711896"/>
          </a:xfrm>
          <a:custGeom>
            <a:rect b="b" l="l" r="r" t="t"/>
            <a:pathLst>
              <a:path extrusionOk="0" h="711896" w="797439">
                <a:moveTo>
                  <a:pt x="0" y="0"/>
                </a:moveTo>
                <a:lnTo>
                  <a:pt x="797439" y="0"/>
                </a:lnTo>
                <a:lnTo>
                  <a:pt x="7974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21"/>
          <p:cNvSpPr/>
          <p:nvPr/>
        </p:nvSpPr>
        <p:spPr>
          <a:xfrm>
            <a:off x="14158058" y="8095328"/>
            <a:ext cx="609464" cy="696893"/>
          </a:xfrm>
          <a:custGeom>
            <a:rect b="b" l="l" r="r" t="t"/>
            <a:pathLst>
              <a:path extrusionOk="0" h="696893" w="609464">
                <a:moveTo>
                  <a:pt x="0" y="0"/>
                </a:moveTo>
                <a:lnTo>
                  <a:pt x="609465" y="0"/>
                </a:lnTo>
                <a:lnTo>
                  <a:pt x="609465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21"/>
          <p:cNvSpPr/>
          <p:nvPr/>
        </p:nvSpPr>
        <p:spPr>
          <a:xfrm>
            <a:off x="12923756" y="8186963"/>
            <a:ext cx="733749" cy="513624"/>
          </a:xfrm>
          <a:custGeom>
            <a:rect b="b" l="l" r="r" t="t"/>
            <a:pathLst>
              <a:path extrusionOk="0" h="513624" w="733749">
                <a:moveTo>
                  <a:pt x="0" y="0"/>
                </a:moveTo>
                <a:lnTo>
                  <a:pt x="733749" y="0"/>
                </a:lnTo>
                <a:lnTo>
                  <a:pt x="733749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21"/>
          <p:cNvSpPr/>
          <p:nvPr/>
        </p:nvSpPr>
        <p:spPr>
          <a:xfrm>
            <a:off x="11795440" y="8186963"/>
            <a:ext cx="627763" cy="513624"/>
          </a:xfrm>
          <a:custGeom>
            <a:rect b="b" l="l" r="r" t="t"/>
            <a:pathLst>
              <a:path extrusionOk="0" h="513624" w="627763">
                <a:moveTo>
                  <a:pt x="0" y="0"/>
                </a:moveTo>
                <a:lnTo>
                  <a:pt x="627762" y="0"/>
                </a:lnTo>
                <a:lnTo>
                  <a:pt x="627762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21"/>
          <p:cNvSpPr/>
          <p:nvPr/>
        </p:nvSpPr>
        <p:spPr>
          <a:xfrm>
            <a:off x="9929728" y="8095328"/>
            <a:ext cx="350981" cy="696893"/>
          </a:xfrm>
          <a:custGeom>
            <a:rect b="b" l="l" r="r" t="t"/>
            <a:pathLst>
              <a:path extrusionOk="0" h="696893" w="350981">
                <a:moveTo>
                  <a:pt x="0" y="0"/>
                </a:moveTo>
                <a:lnTo>
                  <a:pt x="350980" y="0"/>
                </a:lnTo>
                <a:lnTo>
                  <a:pt x="350980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21"/>
          <p:cNvSpPr/>
          <p:nvPr/>
        </p:nvSpPr>
        <p:spPr>
          <a:xfrm>
            <a:off x="10781262" y="8186963"/>
            <a:ext cx="513624" cy="513624"/>
          </a:xfrm>
          <a:custGeom>
            <a:rect b="b" l="l" r="r" t="t"/>
            <a:pathLst>
              <a:path extrusionOk="0" h="513624" w="513624">
                <a:moveTo>
                  <a:pt x="0" y="0"/>
                </a:moveTo>
                <a:lnTo>
                  <a:pt x="513624" y="0"/>
                </a:lnTo>
                <a:lnTo>
                  <a:pt x="513624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21"/>
          <p:cNvSpPr/>
          <p:nvPr/>
        </p:nvSpPr>
        <p:spPr>
          <a:xfrm>
            <a:off x="7690013" y="8032730"/>
            <a:ext cx="636745" cy="822089"/>
          </a:xfrm>
          <a:custGeom>
            <a:rect b="b" l="l" r="r" t="t"/>
            <a:pathLst>
              <a:path extrusionOk="0" h="822089" w="636745">
                <a:moveTo>
                  <a:pt x="0" y="0"/>
                </a:moveTo>
                <a:lnTo>
                  <a:pt x="636746" y="0"/>
                </a:lnTo>
                <a:lnTo>
                  <a:pt x="636746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21"/>
          <p:cNvSpPr/>
          <p:nvPr/>
        </p:nvSpPr>
        <p:spPr>
          <a:xfrm>
            <a:off x="8827312" y="8095328"/>
            <a:ext cx="601862" cy="696893"/>
          </a:xfrm>
          <a:custGeom>
            <a:rect b="b" l="l" r="r" t="t"/>
            <a:pathLst>
              <a:path extrusionOk="0" h="696893" w="601862">
                <a:moveTo>
                  <a:pt x="0" y="0"/>
                </a:moveTo>
                <a:lnTo>
                  <a:pt x="601862" y="0"/>
                </a:lnTo>
                <a:lnTo>
                  <a:pt x="601862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3D3D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2"/>
          <p:cNvGrpSpPr/>
          <p:nvPr/>
        </p:nvGrpSpPr>
        <p:grpSpPr>
          <a:xfrm>
            <a:off x="714865" y="593699"/>
            <a:ext cx="16858270" cy="9099602"/>
            <a:chOff x="0" y="0"/>
            <a:chExt cx="4440038" cy="2396603"/>
          </a:xfrm>
        </p:grpSpPr>
        <p:sp>
          <p:nvSpPr>
            <p:cNvPr id="350" name="Google Shape;350;p22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2"/>
            <p:cNvSpPr txBox="1"/>
            <p:nvPr/>
          </p:nvSpPr>
          <p:spPr>
            <a:xfrm>
              <a:off x="0" y="0"/>
              <a:ext cx="4440038" cy="239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22"/>
          <p:cNvGrpSpPr/>
          <p:nvPr/>
        </p:nvGrpSpPr>
        <p:grpSpPr>
          <a:xfrm>
            <a:off x="2769560" y="3510168"/>
            <a:ext cx="6085241" cy="4271087"/>
            <a:chOff x="0" y="0"/>
            <a:chExt cx="1602697" cy="1124895"/>
          </a:xfrm>
        </p:grpSpPr>
        <p:sp>
          <p:nvSpPr>
            <p:cNvPr id="353" name="Google Shape;353;p22"/>
            <p:cNvSpPr/>
            <p:nvPr/>
          </p:nvSpPr>
          <p:spPr>
            <a:xfrm>
              <a:off x="0" y="0"/>
              <a:ext cx="1602697" cy="1124895"/>
            </a:xfrm>
            <a:custGeom>
              <a:rect b="b" l="l" r="r" t="t"/>
              <a:pathLst>
                <a:path extrusionOk="0" h="1124895" w="1602697">
                  <a:moveTo>
                    <a:pt x="25445" y="0"/>
                  </a:moveTo>
                  <a:lnTo>
                    <a:pt x="1577252" y="0"/>
                  </a:lnTo>
                  <a:cubicBezTo>
                    <a:pt x="1584001" y="0"/>
                    <a:pt x="1590473" y="2681"/>
                    <a:pt x="1595244" y="7453"/>
                  </a:cubicBezTo>
                  <a:cubicBezTo>
                    <a:pt x="1600016" y="12224"/>
                    <a:pt x="1602697" y="18696"/>
                    <a:pt x="1602697" y="25445"/>
                  </a:cubicBezTo>
                  <a:lnTo>
                    <a:pt x="1602697" y="1099451"/>
                  </a:lnTo>
                  <a:cubicBezTo>
                    <a:pt x="1602697" y="1113503"/>
                    <a:pt x="1591305" y="1124895"/>
                    <a:pt x="1577252" y="1124895"/>
                  </a:cubicBezTo>
                  <a:lnTo>
                    <a:pt x="25445" y="1124895"/>
                  </a:lnTo>
                  <a:cubicBezTo>
                    <a:pt x="18696" y="1124895"/>
                    <a:pt x="12224" y="1122215"/>
                    <a:pt x="7453" y="1117443"/>
                  </a:cubicBezTo>
                  <a:cubicBezTo>
                    <a:pt x="2681" y="1112671"/>
                    <a:pt x="0" y="1106199"/>
                    <a:pt x="0" y="1099451"/>
                  </a:cubicBezTo>
                  <a:lnTo>
                    <a:pt x="0" y="25445"/>
                  </a:lnTo>
                  <a:cubicBezTo>
                    <a:pt x="0" y="11392"/>
                    <a:pt x="11392" y="0"/>
                    <a:pt x="2544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2"/>
            <p:cNvSpPr txBox="1"/>
            <p:nvPr/>
          </p:nvSpPr>
          <p:spPr>
            <a:xfrm>
              <a:off x="0" y="0"/>
              <a:ext cx="1602697" cy="1124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2"/>
          <p:cNvGrpSpPr/>
          <p:nvPr/>
        </p:nvGrpSpPr>
        <p:grpSpPr>
          <a:xfrm>
            <a:off x="9433200" y="3510168"/>
            <a:ext cx="6085241" cy="4271087"/>
            <a:chOff x="0" y="0"/>
            <a:chExt cx="1602697" cy="1124895"/>
          </a:xfrm>
        </p:grpSpPr>
        <p:sp>
          <p:nvSpPr>
            <p:cNvPr id="356" name="Google Shape;356;p22"/>
            <p:cNvSpPr/>
            <p:nvPr/>
          </p:nvSpPr>
          <p:spPr>
            <a:xfrm>
              <a:off x="0" y="0"/>
              <a:ext cx="1602697" cy="1124895"/>
            </a:xfrm>
            <a:custGeom>
              <a:rect b="b" l="l" r="r" t="t"/>
              <a:pathLst>
                <a:path extrusionOk="0" h="1124895" w="1602697">
                  <a:moveTo>
                    <a:pt x="25445" y="0"/>
                  </a:moveTo>
                  <a:lnTo>
                    <a:pt x="1577252" y="0"/>
                  </a:lnTo>
                  <a:cubicBezTo>
                    <a:pt x="1584001" y="0"/>
                    <a:pt x="1590473" y="2681"/>
                    <a:pt x="1595244" y="7453"/>
                  </a:cubicBezTo>
                  <a:cubicBezTo>
                    <a:pt x="1600016" y="12224"/>
                    <a:pt x="1602697" y="18696"/>
                    <a:pt x="1602697" y="25445"/>
                  </a:cubicBezTo>
                  <a:lnTo>
                    <a:pt x="1602697" y="1099451"/>
                  </a:lnTo>
                  <a:cubicBezTo>
                    <a:pt x="1602697" y="1113503"/>
                    <a:pt x="1591305" y="1124895"/>
                    <a:pt x="1577252" y="1124895"/>
                  </a:cubicBezTo>
                  <a:lnTo>
                    <a:pt x="25445" y="1124895"/>
                  </a:lnTo>
                  <a:cubicBezTo>
                    <a:pt x="18696" y="1124895"/>
                    <a:pt x="12224" y="1122215"/>
                    <a:pt x="7453" y="1117443"/>
                  </a:cubicBezTo>
                  <a:cubicBezTo>
                    <a:pt x="2681" y="1112671"/>
                    <a:pt x="0" y="1106199"/>
                    <a:pt x="0" y="1099451"/>
                  </a:cubicBezTo>
                  <a:lnTo>
                    <a:pt x="0" y="25445"/>
                  </a:lnTo>
                  <a:cubicBezTo>
                    <a:pt x="0" y="11392"/>
                    <a:pt x="11392" y="0"/>
                    <a:pt x="2544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2"/>
            <p:cNvSpPr txBox="1"/>
            <p:nvPr/>
          </p:nvSpPr>
          <p:spPr>
            <a:xfrm>
              <a:off x="0" y="0"/>
              <a:ext cx="1602697" cy="1124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22"/>
          <p:cNvSpPr txBox="1"/>
          <p:nvPr/>
        </p:nvSpPr>
        <p:spPr>
          <a:xfrm>
            <a:off x="3377480" y="2553939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59" name="Google Shape;359;p22"/>
          <p:cNvSpPr txBox="1"/>
          <p:nvPr/>
        </p:nvSpPr>
        <p:spPr>
          <a:xfrm>
            <a:off x="4028227" y="6408565"/>
            <a:ext cx="3567906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this presentation template</a:t>
            </a:r>
            <a:endParaRPr/>
          </a:p>
        </p:txBody>
      </p:sp>
      <p:sp>
        <p:nvSpPr>
          <p:cNvPr id="360" name="Google Shape;360;p22"/>
          <p:cNvSpPr txBox="1"/>
          <p:nvPr/>
        </p:nvSpPr>
        <p:spPr>
          <a:xfrm>
            <a:off x="10152448" y="6408565"/>
            <a:ext cx="4646745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photos, graphics, and elements</a:t>
            </a:r>
            <a:endParaRPr/>
          </a:p>
        </p:txBody>
      </p:sp>
      <p:sp>
        <p:nvSpPr>
          <p:cNvPr id="361" name="Google Shape;361;p22"/>
          <p:cNvSpPr txBox="1"/>
          <p:nvPr/>
        </p:nvSpPr>
        <p:spPr>
          <a:xfrm>
            <a:off x="7108732" y="8409905"/>
            <a:ext cx="4070535" cy="495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Happy designing!</a:t>
            </a:r>
            <a:endParaRPr/>
          </a:p>
        </p:txBody>
      </p:sp>
      <p:sp>
        <p:nvSpPr>
          <p:cNvPr id="362" name="Google Shape;362;p22"/>
          <p:cNvSpPr txBox="1"/>
          <p:nvPr/>
        </p:nvSpPr>
        <p:spPr>
          <a:xfrm>
            <a:off x="5469973" y="1362679"/>
            <a:ext cx="7348055" cy="1238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rPr>
              <a:t>Credits</a:t>
            </a:r>
            <a:endParaRPr/>
          </a:p>
        </p:txBody>
      </p:sp>
      <p:sp>
        <p:nvSpPr>
          <p:cNvPr id="363" name="Google Shape;363;p22"/>
          <p:cNvSpPr txBox="1"/>
          <p:nvPr/>
        </p:nvSpPr>
        <p:spPr>
          <a:xfrm>
            <a:off x="10152448" y="4559042"/>
            <a:ext cx="4646745" cy="1381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Pexels, Pixabay, &amp; Sketchify</a:t>
            </a:r>
            <a:endParaRPr/>
          </a:p>
        </p:txBody>
      </p:sp>
      <p:pic>
        <p:nvPicPr>
          <p:cNvPr id="364" name="Google Shape;3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125" y="4700850"/>
            <a:ext cx="4378149" cy="10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oogle Shape;72;p9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3" name="Google Shape;73;p9"/>
          <p:cNvGrpSpPr/>
          <p:nvPr/>
        </p:nvGrpSpPr>
        <p:grpSpPr>
          <a:xfrm>
            <a:off x="7925038" y="3784684"/>
            <a:ext cx="9334266" cy="2536806"/>
            <a:chOff x="0" y="-47625"/>
            <a:chExt cx="2458407" cy="668130"/>
          </a:xfrm>
        </p:grpSpPr>
        <p:sp>
          <p:nvSpPr>
            <p:cNvPr id="74" name="Google Shape;74;p9"/>
            <p:cNvSpPr/>
            <p:nvPr/>
          </p:nvSpPr>
          <p:spPr>
            <a:xfrm>
              <a:off x="0" y="0"/>
              <a:ext cx="2458407" cy="620505"/>
            </a:xfrm>
            <a:custGeom>
              <a:rect b="b" l="l" r="r" t="t"/>
              <a:pathLst>
                <a:path extrusionOk="0" h="620505" w="2458407">
                  <a:moveTo>
                    <a:pt x="24882" y="0"/>
                  </a:moveTo>
                  <a:lnTo>
                    <a:pt x="2433524" y="0"/>
                  </a:lnTo>
                  <a:cubicBezTo>
                    <a:pt x="2440124" y="0"/>
                    <a:pt x="2446452" y="2622"/>
                    <a:pt x="2451119" y="7288"/>
                  </a:cubicBezTo>
                  <a:cubicBezTo>
                    <a:pt x="2455785" y="11954"/>
                    <a:pt x="2458407" y="18283"/>
                    <a:pt x="2458407" y="24882"/>
                  </a:cubicBezTo>
                  <a:lnTo>
                    <a:pt x="2458407" y="595623"/>
                  </a:lnTo>
                  <a:cubicBezTo>
                    <a:pt x="2458407" y="602222"/>
                    <a:pt x="2455785" y="608551"/>
                    <a:pt x="2451119" y="613217"/>
                  </a:cubicBezTo>
                  <a:cubicBezTo>
                    <a:pt x="2446452" y="617883"/>
                    <a:pt x="2440124" y="620505"/>
                    <a:pt x="2433524" y="620505"/>
                  </a:cubicBezTo>
                  <a:lnTo>
                    <a:pt x="24882" y="620505"/>
                  </a:lnTo>
                  <a:cubicBezTo>
                    <a:pt x="18283" y="620505"/>
                    <a:pt x="11954" y="617883"/>
                    <a:pt x="7288" y="613217"/>
                  </a:cubicBezTo>
                  <a:cubicBezTo>
                    <a:pt x="2622" y="608551"/>
                    <a:pt x="0" y="602222"/>
                    <a:pt x="0" y="595623"/>
                  </a:cubicBezTo>
                  <a:lnTo>
                    <a:pt x="0" y="24882"/>
                  </a:lnTo>
                  <a:cubicBezTo>
                    <a:pt x="0" y="18283"/>
                    <a:pt x="2622" y="11954"/>
                    <a:pt x="7288" y="7288"/>
                  </a:cubicBezTo>
                  <a:cubicBezTo>
                    <a:pt x="11954" y="2622"/>
                    <a:pt x="18283" y="0"/>
                    <a:pt x="248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9"/>
            <p:cNvSpPr txBox="1"/>
            <p:nvPr/>
          </p:nvSpPr>
          <p:spPr>
            <a:xfrm>
              <a:off x="0" y="-47625"/>
              <a:ext cx="2458406" cy="668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9"/>
          <p:cNvGrpSpPr/>
          <p:nvPr/>
        </p:nvGrpSpPr>
        <p:grpSpPr>
          <a:xfrm>
            <a:off x="7925038" y="1142954"/>
            <a:ext cx="9334266" cy="2536806"/>
            <a:chOff x="0" y="-47625"/>
            <a:chExt cx="2458407" cy="66813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2458407" cy="620505"/>
            </a:xfrm>
            <a:custGeom>
              <a:rect b="b" l="l" r="r" t="t"/>
              <a:pathLst>
                <a:path extrusionOk="0" h="620505" w="2458407">
                  <a:moveTo>
                    <a:pt x="24882" y="0"/>
                  </a:moveTo>
                  <a:lnTo>
                    <a:pt x="2433524" y="0"/>
                  </a:lnTo>
                  <a:cubicBezTo>
                    <a:pt x="2440124" y="0"/>
                    <a:pt x="2446452" y="2622"/>
                    <a:pt x="2451119" y="7288"/>
                  </a:cubicBezTo>
                  <a:cubicBezTo>
                    <a:pt x="2455785" y="11954"/>
                    <a:pt x="2458407" y="18283"/>
                    <a:pt x="2458407" y="24882"/>
                  </a:cubicBezTo>
                  <a:lnTo>
                    <a:pt x="2458407" y="595623"/>
                  </a:lnTo>
                  <a:cubicBezTo>
                    <a:pt x="2458407" y="602222"/>
                    <a:pt x="2455785" y="608551"/>
                    <a:pt x="2451119" y="613217"/>
                  </a:cubicBezTo>
                  <a:cubicBezTo>
                    <a:pt x="2446452" y="617883"/>
                    <a:pt x="2440124" y="620505"/>
                    <a:pt x="2433524" y="620505"/>
                  </a:cubicBezTo>
                  <a:lnTo>
                    <a:pt x="24882" y="620505"/>
                  </a:lnTo>
                  <a:cubicBezTo>
                    <a:pt x="18283" y="620505"/>
                    <a:pt x="11954" y="617883"/>
                    <a:pt x="7288" y="613217"/>
                  </a:cubicBezTo>
                  <a:cubicBezTo>
                    <a:pt x="2622" y="608551"/>
                    <a:pt x="0" y="602222"/>
                    <a:pt x="0" y="595623"/>
                  </a:cubicBezTo>
                  <a:lnTo>
                    <a:pt x="0" y="24882"/>
                  </a:lnTo>
                  <a:cubicBezTo>
                    <a:pt x="0" y="18283"/>
                    <a:pt x="2622" y="11954"/>
                    <a:pt x="7288" y="7288"/>
                  </a:cubicBezTo>
                  <a:cubicBezTo>
                    <a:pt x="11954" y="2622"/>
                    <a:pt x="18283" y="0"/>
                    <a:pt x="248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9"/>
            <p:cNvSpPr txBox="1"/>
            <p:nvPr/>
          </p:nvSpPr>
          <p:spPr>
            <a:xfrm>
              <a:off x="0" y="-47625"/>
              <a:ext cx="2458406" cy="668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9"/>
          <p:cNvGrpSpPr/>
          <p:nvPr/>
        </p:nvGrpSpPr>
        <p:grpSpPr>
          <a:xfrm>
            <a:off x="7925038" y="6426414"/>
            <a:ext cx="9334266" cy="2536806"/>
            <a:chOff x="0" y="-47625"/>
            <a:chExt cx="2458407" cy="668130"/>
          </a:xfrm>
        </p:grpSpPr>
        <p:sp>
          <p:nvSpPr>
            <p:cNvPr id="80" name="Google Shape;80;p9"/>
            <p:cNvSpPr/>
            <p:nvPr/>
          </p:nvSpPr>
          <p:spPr>
            <a:xfrm>
              <a:off x="0" y="0"/>
              <a:ext cx="2458407" cy="620505"/>
            </a:xfrm>
            <a:custGeom>
              <a:rect b="b" l="l" r="r" t="t"/>
              <a:pathLst>
                <a:path extrusionOk="0" h="620505" w="2458407">
                  <a:moveTo>
                    <a:pt x="24882" y="0"/>
                  </a:moveTo>
                  <a:lnTo>
                    <a:pt x="2433524" y="0"/>
                  </a:lnTo>
                  <a:cubicBezTo>
                    <a:pt x="2440124" y="0"/>
                    <a:pt x="2446452" y="2622"/>
                    <a:pt x="2451119" y="7288"/>
                  </a:cubicBezTo>
                  <a:cubicBezTo>
                    <a:pt x="2455785" y="11954"/>
                    <a:pt x="2458407" y="18283"/>
                    <a:pt x="2458407" y="24882"/>
                  </a:cubicBezTo>
                  <a:lnTo>
                    <a:pt x="2458407" y="595623"/>
                  </a:lnTo>
                  <a:cubicBezTo>
                    <a:pt x="2458407" y="602222"/>
                    <a:pt x="2455785" y="608551"/>
                    <a:pt x="2451119" y="613217"/>
                  </a:cubicBezTo>
                  <a:cubicBezTo>
                    <a:pt x="2446452" y="617883"/>
                    <a:pt x="2440124" y="620505"/>
                    <a:pt x="2433524" y="620505"/>
                  </a:cubicBezTo>
                  <a:lnTo>
                    <a:pt x="24882" y="620505"/>
                  </a:lnTo>
                  <a:cubicBezTo>
                    <a:pt x="18283" y="620505"/>
                    <a:pt x="11954" y="617883"/>
                    <a:pt x="7288" y="613217"/>
                  </a:cubicBezTo>
                  <a:cubicBezTo>
                    <a:pt x="2622" y="608551"/>
                    <a:pt x="0" y="602222"/>
                    <a:pt x="0" y="595623"/>
                  </a:cubicBezTo>
                  <a:lnTo>
                    <a:pt x="0" y="24882"/>
                  </a:lnTo>
                  <a:cubicBezTo>
                    <a:pt x="0" y="18283"/>
                    <a:pt x="2622" y="11954"/>
                    <a:pt x="7288" y="7288"/>
                  </a:cubicBezTo>
                  <a:cubicBezTo>
                    <a:pt x="11954" y="2622"/>
                    <a:pt x="18283" y="0"/>
                    <a:pt x="248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9"/>
            <p:cNvSpPr txBox="1"/>
            <p:nvPr/>
          </p:nvSpPr>
          <p:spPr>
            <a:xfrm>
              <a:off x="0" y="-47625"/>
              <a:ext cx="2458406" cy="668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9"/>
          <p:cNvSpPr txBox="1"/>
          <p:nvPr/>
        </p:nvSpPr>
        <p:spPr>
          <a:xfrm>
            <a:off x="1028700" y="1304925"/>
            <a:ext cx="7245629" cy="1931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36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rPr>
              <a:t>Agenda</a:t>
            </a:r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11268800" y="2287450"/>
            <a:ext cx="5022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Understanding bone tumors</a:t>
            </a:r>
            <a:endParaRPr/>
          </a:p>
        </p:txBody>
      </p:sp>
      <p:sp>
        <p:nvSpPr>
          <p:cNvPr id="84" name="Google Shape;84;p9"/>
          <p:cNvSpPr txBox="1"/>
          <p:nvPr/>
        </p:nvSpPr>
        <p:spPr>
          <a:xfrm>
            <a:off x="11381895" y="4929181"/>
            <a:ext cx="479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Challenges to bone tumors</a:t>
            </a:r>
            <a:endParaRPr/>
          </a:p>
        </p:txBody>
      </p:sp>
      <p:sp>
        <p:nvSpPr>
          <p:cNvPr id="85" name="Google Shape;85;p9"/>
          <p:cNvSpPr txBox="1"/>
          <p:nvPr/>
        </p:nvSpPr>
        <p:spPr>
          <a:xfrm>
            <a:off x="11494895" y="6856148"/>
            <a:ext cx="4796100" cy="18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Approach to bone tumors</a:t>
            </a:r>
            <a:endParaRPr/>
          </a:p>
          <a:p>
            <a:pPr indent="-291465" lvl="1" marL="58293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Diagnosis</a:t>
            </a:r>
            <a:endParaRPr/>
          </a:p>
          <a:p>
            <a:pPr indent="-291465" lvl="1" marL="58293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Staging</a:t>
            </a:r>
            <a:endParaRPr/>
          </a:p>
          <a:p>
            <a:pPr indent="-291465" lvl="1" marL="58293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Management</a:t>
            </a:r>
            <a:endParaRPr/>
          </a:p>
        </p:txBody>
      </p:sp>
      <p:sp>
        <p:nvSpPr>
          <p:cNvPr id="86" name="Google Shape;86;p9"/>
          <p:cNvSpPr/>
          <p:nvPr/>
        </p:nvSpPr>
        <p:spPr>
          <a:xfrm rot="2700000">
            <a:off x="9047645" y="1980153"/>
            <a:ext cx="1043235" cy="1043235"/>
          </a:xfrm>
          <a:custGeom>
            <a:rect b="b" l="l" r="r" t="t"/>
            <a:pathLst>
              <a:path extrusionOk="0" h="1043235" w="1043235">
                <a:moveTo>
                  <a:pt x="0" y="0"/>
                </a:moveTo>
                <a:lnTo>
                  <a:pt x="1043236" y="0"/>
                </a:lnTo>
                <a:lnTo>
                  <a:pt x="1043236" y="1043235"/>
                </a:lnTo>
                <a:lnTo>
                  <a:pt x="0" y="1043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9"/>
          <p:cNvSpPr/>
          <p:nvPr/>
        </p:nvSpPr>
        <p:spPr>
          <a:xfrm rot="2700000">
            <a:off x="9047645" y="4621882"/>
            <a:ext cx="1043235" cy="1043235"/>
          </a:xfrm>
          <a:custGeom>
            <a:rect b="b" l="l" r="r" t="t"/>
            <a:pathLst>
              <a:path extrusionOk="0" h="1043235" w="1043235">
                <a:moveTo>
                  <a:pt x="0" y="0"/>
                </a:moveTo>
                <a:lnTo>
                  <a:pt x="1043236" y="0"/>
                </a:lnTo>
                <a:lnTo>
                  <a:pt x="1043236" y="1043236"/>
                </a:lnTo>
                <a:lnTo>
                  <a:pt x="0" y="1043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9"/>
          <p:cNvSpPr/>
          <p:nvPr/>
        </p:nvSpPr>
        <p:spPr>
          <a:xfrm rot="2700000">
            <a:off x="9047645" y="7259290"/>
            <a:ext cx="1043235" cy="1043235"/>
          </a:xfrm>
          <a:custGeom>
            <a:rect b="b" l="l" r="r" t="t"/>
            <a:pathLst>
              <a:path extrusionOk="0" h="1043235" w="1043235">
                <a:moveTo>
                  <a:pt x="0" y="0"/>
                </a:moveTo>
                <a:lnTo>
                  <a:pt x="1043236" y="0"/>
                </a:lnTo>
                <a:lnTo>
                  <a:pt x="1043236" y="1043235"/>
                </a:lnTo>
                <a:lnTo>
                  <a:pt x="0" y="1043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3D3D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/>
        </p:nvSpPr>
        <p:spPr>
          <a:xfrm>
            <a:off x="1028700" y="969200"/>
            <a:ext cx="8991000" cy="21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36" u="none" cap="none" strike="noStrike">
                <a:solidFill>
                  <a:srgbClr val="F0FFFF"/>
                </a:solidFill>
                <a:latin typeface="Bebas Neue"/>
                <a:ea typeface="Bebas Neue"/>
                <a:cs typeface="Bebas Neue"/>
                <a:sym typeface="Bebas Neue"/>
              </a:rPr>
              <a:t>Bone tumors</a:t>
            </a:r>
            <a:endParaRPr sz="800"/>
          </a:p>
        </p:txBody>
      </p:sp>
      <p:sp>
        <p:nvSpPr>
          <p:cNvPr id="94" name="Google Shape;94;p10"/>
          <p:cNvSpPr txBox="1"/>
          <p:nvPr/>
        </p:nvSpPr>
        <p:spPr>
          <a:xfrm>
            <a:off x="8990794" y="1491724"/>
            <a:ext cx="82686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3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Define bone tumors as abnormal growths that affect skeletal tissue. Include key statistics, such as the annual incidence of primary vs. secondary tumors, to show a sense of scale.</a:t>
            </a:r>
            <a:endParaRPr sz="1200"/>
          </a:p>
        </p:txBody>
      </p:sp>
      <p:cxnSp>
        <p:nvCxnSpPr>
          <p:cNvPr id="95" name="Google Shape;95;p10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F0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6" name="Google Shape;9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3536362"/>
            <a:ext cx="16230600" cy="56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1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2" name="Google Shape;102;p11"/>
          <p:cNvGrpSpPr/>
          <p:nvPr/>
        </p:nvGrpSpPr>
        <p:grpSpPr>
          <a:xfrm>
            <a:off x="1280461" y="3796956"/>
            <a:ext cx="4992461" cy="5074779"/>
            <a:chOff x="0" y="-47625"/>
            <a:chExt cx="1356985" cy="1379359"/>
          </a:xfrm>
        </p:grpSpPr>
        <p:sp>
          <p:nvSpPr>
            <p:cNvPr id="103" name="Google Shape;103;p11"/>
            <p:cNvSpPr/>
            <p:nvPr/>
          </p:nvSpPr>
          <p:spPr>
            <a:xfrm>
              <a:off x="0" y="0"/>
              <a:ext cx="1356985" cy="1331734"/>
            </a:xfrm>
            <a:custGeom>
              <a:rect b="b" l="l" r="r" t="t"/>
              <a:pathLst>
                <a:path extrusionOk="0" h="1331734" w="1356985">
                  <a:moveTo>
                    <a:pt x="46522" y="0"/>
                  </a:moveTo>
                  <a:lnTo>
                    <a:pt x="1310463" y="0"/>
                  </a:lnTo>
                  <a:cubicBezTo>
                    <a:pt x="1322801" y="0"/>
                    <a:pt x="1334634" y="4901"/>
                    <a:pt x="1343359" y="13626"/>
                  </a:cubicBezTo>
                  <a:cubicBezTo>
                    <a:pt x="1352083" y="22350"/>
                    <a:pt x="1356985" y="34183"/>
                    <a:pt x="1356985" y="46522"/>
                  </a:cubicBezTo>
                  <a:lnTo>
                    <a:pt x="1356985" y="1285213"/>
                  </a:lnTo>
                  <a:cubicBezTo>
                    <a:pt x="1356985" y="1310906"/>
                    <a:pt x="1336156" y="1331734"/>
                    <a:pt x="1310463" y="1331734"/>
                  </a:cubicBezTo>
                  <a:lnTo>
                    <a:pt x="46522" y="1331734"/>
                  </a:lnTo>
                  <a:cubicBezTo>
                    <a:pt x="34183" y="1331734"/>
                    <a:pt x="22350" y="1326833"/>
                    <a:pt x="13626" y="1318108"/>
                  </a:cubicBezTo>
                  <a:cubicBezTo>
                    <a:pt x="4901" y="1309384"/>
                    <a:pt x="0" y="1297551"/>
                    <a:pt x="0" y="1285213"/>
                  </a:cubicBezTo>
                  <a:lnTo>
                    <a:pt x="0" y="46522"/>
                  </a:lnTo>
                  <a:cubicBezTo>
                    <a:pt x="0" y="34183"/>
                    <a:pt x="4901" y="22350"/>
                    <a:pt x="13626" y="13626"/>
                  </a:cubicBezTo>
                  <a:cubicBezTo>
                    <a:pt x="22350" y="4901"/>
                    <a:pt x="34183" y="0"/>
                    <a:pt x="46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1"/>
            <p:cNvSpPr txBox="1"/>
            <p:nvPr/>
          </p:nvSpPr>
          <p:spPr>
            <a:xfrm>
              <a:off x="0" y="-47625"/>
              <a:ext cx="1356985" cy="1379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1"/>
          <p:cNvGrpSpPr/>
          <p:nvPr/>
        </p:nvGrpSpPr>
        <p:grpSpPr>
          <a:xfrm>
            <a:off x="6647770" y="3796956"/>
            <a:ext cx="4992461" cy="5074779"/>
            <a:chOff x="0" y="-47625"/>
            <a:chExt cx="1356985" cy="1379359"/>
          </a:xfrm>
        </p:grpSpPr>
        <p:sp>
          <p:nvSpPr>
            <p:cNvPr id="106" name="Google Shape;106;p11"/>
            <p:cNvSpPr/>
            <p:nvPr/>
          </p:nvSpPr>
          <p:spPr>
            <a:xfrm>
              <a:off x="0" y="0"/>
              <a:ext cx="1356985" cy="1331734"/>
            </a:xfrm>
            <a:custGeom>
              <a:rect b="b" l="l" r="r" t="t"/>
              <a:pathLst>
                <a:path extrusionOk="0" h="1331734" w="1356985">
                  <a:moveTo>
                    <a:pt x="46522" y="0"/>
                  </a:moveTo>
                  <a:lnTo>
                    <a:pt x="1310463" y="0"/>
                  </a:lnTo>
                  <a:cubicBezTo>
                    <a:pt x="1322801" y="0"/>
                    <a:pt x="1334634" y="4901"/>
                    <a:pt x="1343359" y="13626"/>
                  </a:cubicBezTo>
                  <a:cubicBezTo>
                    <a:pt x="1352083" y="22350"/>
                    <a:pt x="1356985" y="34183"/>
                    <a:pt x="1356985" y="46522"/>
                  </a:cubicBezTo>
                  <a:lnTo>
                    <a:pt x="1356985" y="1285213"/>
                  </a:lnTo>
                  <a:cubicBezTo>
                    <a:pt x="1356985" y="1310906"/>
                    <a:pt x="1336156" y="1331734"/>
                    <a:pt x="1310463" y="1331734"/>
                  </a:cubicBezTo>
                  <a:lnTo>
                    <a:pt x="46522" y="1331734"/>
                  </a:lnTo>
                  <a:cubicBezTo>
                    <a:pt x="34183" y="1331734"/>
                    <a:pt x="22350" y="1326833"/>
                    <a:pt x="13626" y="1318108"/>
                  </a:cubicBezTo>
                  <a:cubicBezTo>
                    <a:pt x="4901" y="1309384"/>
                    <a:pt x="0" y="1297551"/>
                    <a:pt x="0" y="1285213"/>
                  </a:cubicBezTo>
                  <a:lnTo>
                    <a:pt x="0" y="46522"/>
                  </a:lnTo>
                  <a:cubicBezTo>
                    <a:pt x="0" y="34183"/>
                    <a:pt x="4901" y="22350"/>
                    <a:pt x="13626" y="13626"/>
                  </a:cubicBezTo>
                  <a:cubicBezTo>
                    <a:pt x="22350" y="4901"/>
                    <a:pt x="34183" y="0"/>
                    <a:pt x="46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1"/>
            <p:cNvSpPr txBox="1"/>
            <p:nvPr/>
          </p:nvSpPr>
          <p:spPr>
            <a:xfrm>
              <a:off x="0" y="-47625"/>
              <a:ext cx="1356985" cy="1379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1"/>
          <p:cNvGrpSpPr/>
          <p:nvPr/>
        </p:nvGrpSpPr>
        <p:grpSpPr>
          <a:xfrm>
            <a:off x="12015078" y="3796956"/>
            <a:ext cx="4992461" cy="5074779"/>
            <a:chOff x="0" y="-47625"/>
            <a:chExt cx="1356985" cy="1379359"/>
          </a:xfrm>
        </p:grpSpPr>
        <p:sp>
          <p:nvSpPr>
            <p:cNvPr id="109" name="Google Shape;109;p11"/>
            <p:cNvSpPr/>
            <p:nvPr/>
          </p:nvSpPr>
          <p:spPr>
            <a:xfrm>
              <a:off x="0" y="0"/>
              <a:ext cx="1356985" cy="1331734"/>
            </a:xfrm>
            <a:custGeom>
              <a:rect b="b" l="l" r="r" t="t"/>
              <a:pathLst>
                <a:path extrusionOk="0" h="1331734" w="1356985">
                  <a:moveTo>
                    <a:pt x="46522" y="0"/>
                  </a:moveTo>
                  <a:lnTo>
                    <a:pt x="1310463" y="0"/>
                  </a:lnTo>
                  <a:cubicBezTo>
                    <a:pt x="1322801" y="0"/>
                    <a:pt x="1334634" y="4901"/>
                    <a:pt x="1343359" y="13626"/>
                  </a:cubicBezTo>
                  <a:cubicBezTo>
                    <a:pt x="1352083" y="22350"/>
                    <a:pt x="1356985" y="34183"/>
                    <a:pt x="1356985" y="46522"/>
                  </a:cubicBezTo>
                  <a:lnTo>
                    <a:pt x="1356985" y="1285213"/>
                  </a:lnTo>
                  <a:cubicBezTo>
                    <a:pt x="1356985" y="1310906"/>
                    <a:pt x="1336156" y="1331734"/>
                    <a:pt x="1310463" y="1331734"/>
                  </a:cubicBezTo>
                  <a:lnTo>
                    <a:pt x="46522" y="1331734"/>
                  </a:lnTo>
                  <a:cubicBezTo>
                    <a:pt x="34183" y="1331734"/>
                    <a:pt x="22350" y="1326833"/>
                    <a:pt x="13626" y="1318108"/>
                  </a:cubicBezTo>
                  <a:cubicBezTo>
                    <a:pt x="4901" y="1309384"/>
                    <a:pt x="0" y="1297551"/>
                    <a:pt x="0" y="1285213"/>
                  </a:cubicBezTo>
                  <a:lnTo>
                    <a:pt x="0" y="46522"/>
                  </a:lnTo>
                  <a:cubicBezTo>
                    <a:pt x="0" y="34183"/>
                    <a:pt x="4901" y="22350"/>
                    <a:pt x="13626" y="13626"/>
                  </a:cubicBezTo>
                  <a:cubicBezTo>
                    <a:pt x="22350" y="4901"/>
                    <a:pt x="34183" y="0"/>
                    <a:pt x="46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 txBox="1"/>
            <p:nvPr/>
          </p:nvSpPr>
          <p:spPr>
            <a:xfrm>
              <a:off x="0" y="-47625"/>
              <a:ext cx="1356985" cy="1379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1"/>
          <p:cNvSpPr/>
          <p:nvPr/>
        </p:nvSpPr>
        <p:spPr>
          <a:xfrm>
            <a:off x="1555113" y="4224778"/>
            <a:ext cx="4445447" cy="2943136"/>
          </a:xfrm>
          <a:custGeom>
            <a:rect b="b" l="l" r="r" t="t"/>
            <a:pathLst>
              <a:path extrusionOk="0" h="470567" w="710766">
                <a:moveTo>
                  <a:pt x="52246" y="0"/>
                </a:moveTo>
                <a:lnTo>
                  <a:pt x="658520" y="0"/>
                </a:lnTo>
                <a:cubicBezTo>
                  <a:pt x="672377" y="0"/>
                  <a:pt x="685666" y="5504"/>
                  <a:pt x="695464" y="15303"/>
                </a:cubicBezTo>
                <a:cubicBezTo>
                  <a:pt x="705262" y="25101"/>
                  <a:pt x="710766" y="38390"/>
                  <a:pt x="710766" y="52246"/>
                </a:cubicBezTo>
                <a:lnTo>
                  <a:pt x="710766" y="418321"/>
                </a:lnTo>
                <a:cubicBezTo>
                  <a:pt x="710766" y="432178"/>
                  <a:pt x="705262" y="445467"/>
                  <a:pt x="695464" y="455265"/>
                </a:cubicBezTo>
                <a:cubicBezTo>
                  <a:pt x="685666" y="465063"/>
                  <a:pt x="672377" y="470567"/>
                  <a:pt x="658520" y="470567"/>
                </a:cubicBezTo>
                <a:lnTo>
                  <a:pt x="52246" y="470567"/>
                </a:lnTo>
                <a:cubicBezTo>
                  <a:pt x="38390" y="470567"/>
                  <a:pt x="25101" y="465063"/>
                  <a:pt x="15303" y="455265"/>
                </a:cubicBezTo>
                <a:cubicBezTo>
                  <a:pt x="5504" y="445467"/>
                  <a:pt x="0" y="432178"/>
                  <a:pt x="0" y="418321"/>
                </a:cubicBezTo>
                <a:lnTo>
                  <a:pt x="0" y="52246"/>
                </a:lnTo>
                <a:cubicBezTo>
                  <a:pt x="0" y="38390"/>
                  <a:pt x="5504" y="25101"/>
                  <a:pt x="15303" y="15303"/>
                </a:cubicBezTo>
                <a:cubicBezTo>
                  <a:pt x="25101" y="5504"/>
                  <a:pt x="38390" y="0"/>
                  <a:pt x="52246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14" l="0" r="0" t="-31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1"/>
          <p:cNvSpPr/>
          <p:nvPr/>
        </p:nvSpPr>
        <p:spPr>
          <a:xfrm>
            <a:off x="6922421" y="4224778"/>
            <a:ext cx="4445447" cy="2943136"/>
          </a:xfrm>
          <a:custGeom>
            <a:rect b="b" l="l" r="r" t="t"/>
            <a:pathLst>
              <a:path extrusionOk="0" h="470567" w="710766">
                <a:moveTo>
                  <a:pt x="52246" y="0"/>
                </a:moveTo>
                <a:lnTo>
                  <a:pt x="658520" y="0"/>
                </a:lnTo>
                <a:cubicBezTo>
                  <a:pt x="672377" y="0"/>
                  <a:pt x="685666" y="5504"/>
                  <a:pt x="695464" y="15303"/>
                </a:cubicBezTo>
                <a:cubicBezTo>
                  <a:pt x="705262" y="25101"/>
                  <a:pt x="710766" y="38390"/>
                  <a:pt x="710766" y="52246"/>
                </a:cubicBezTo>
                <a:lnTo>
                  <a:pt x="710766" y="418321"/>
                </a:lnTo>
                <a:cubicBezTo>
                  <a:pt x="710766" y="432178"/>
                  <a:pt x="705262" y="445467"/>
                  <a:pt x="695464" y="455265"/>
                </a:cubicBezTo>
                <a:cubicBezTo>
                  <a:pt x="685666" y="465063"/>
                  <a:pt x="672377" y="470567"/>
                  <a:pt x="658520" y="470567"/>
                </a:cubicBezTo>
                <a:lnTo>
                  <a:pt x="52246" y="470567"/>
                </a:lnTo>
                <a:cubicBezTo>
                  <a:pt x="38390" y="470567"/>
                  <a:pt x="25101" y="465063"/>
                  <a:pt x="15303" y="455265"/>
                </a:cubicBezTo>
                <a:cubicBezTo>
                  <a:pt x="5504" y="445467"/>
                  <a:pt x="0" y="432178"/>
                  <a:pt x="0" y="418321"/>
                </a:cubicBezTo>
                <a:lnTo>
                  <a:pt x="0" y="52246"/>
                </a:lnTo>
                <a:cubicBezTo>
                  <a:pt x="0" y="38390"/>
                  <a:pt x="5504" y="25101"/>
                  <a:pt x="15303" y="15303"/>
                </a:cubicBezTo>
                <a:cubicBezTo>
                  <a:pt x="25101" y="5504"/>
                  <a:pt x="38390" y="0"/>
                  <a:pt x="5224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14" l="0" r="0" t="-31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1"/>
          <p:cNvSpPr/>
          <p:nvPr/>
        </p:nvSpPr>
        <p:spPr>
          <a:xfrm>
            <a:off x="12287440" y="4224778"/>
            <a:ext cx="4445447" cy="2943136"/>
          </a:xfrm>
          <a:custGeom>
            <a:rect b="b" l="l" r="r" t="t"/>
            <a:pathLst>
              <a:path extrusionOk="0" h="470567" w="710766">
                <a:moveTo>
                  <a:pt x="52246" y="0"/>
                </a:moveTo>
                <a:lnTo>
                  <a:pt x="658520" y="0"/>
                </a:lnTo>
                <a:cubicBezTo>
                  <a:pt x="672377" y="0"/>
                  <a:pt x="685666" y="5504"/>
                  <a:pt x="695464" y="15303"/>
                </a:cubicBezTo>
                <a:cubicBezTo>
                  <a:pt x="705262" y="25101"/>
                  <a:pt x="710766" y="38390"/>
                  <a:pt x="710766" y="52246"/>
                </a:cubicBezTo>
                <a:lnTo>
                  <a:pt x="710766" y="418321"/>
                </a:lnTo>
                <a:cubicBezTo>
                  <a:pt x="710766" y="432178"/>
                  <a:pt x="705262" y="445467"/>
                  <a:pt x="695464" y="455265"/>
                </a:cubicBezTo>
                <a:cubicBezTo>
                  <a:pt x="685666" y="465063"/>
                  <a:pt x="672377" y="470567"/>
                  <a:pt x="658520" y="470567"/>
                </a:cubicBezTo>
                <a:lnTo>
                  <a:pt x="52246" y="470567"/>
                </a:lnTo>
                <a:cubicBezTo>
                  <a:pt x="38390" y="470567"/>
                  <a:pt x="25101" y="465063"/>
                  <a:pt x="15303" y="455265"/>
                </a:cubicBezTo>
                <a:cubicBezTo>
                  <a:pt x="5504" y="445467"/>
                  <a:pt x="0" y="432178"/>
                  <a:pt x="0" y="418321"/>
                </a:cubicBezTo>
                <a:lnTo>
                  <a:pt x="0" y="52246"/>
                </a:lnTo>
                <a:cubicBezTo>
                  <a:pt x="0" y="38390"/>
                  <a:pt x="5504" y="25101"/>
                  <a:pt x="15303" y="15303"/>
                </a:cubicBezTo>
                <a:cubicBezTo>
                  <a:pt x="25101" y="5504"/>
                  <a:pt x="38390" y="0"/>
                  <a:pt x="52246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4" l="0" r="0" t="-31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"/>
          <p:cNvSpPr txBox="1"/>
          <p:nvPr/>
        </p:nvSpPr>
        <p:spPr>
          <a:xfrm>
            <a:off x="-506100" y="1304925"/>
            <a:ext cx="193002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0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rPr>
              <a:t>Challenges of bone tumors</a:t>
            </a:r>
            <a:endParaRPr sz="13000"/>
          </a:p>
        </p:txBody>
      </p:sp>
      <p:sp>
        <p:nvSpPr>
          <p:cNvPr id="115" name="Google Shape;115;p11"/>
          <p:cNvSpPr txBox="1"/>
          <p:nvPr/>
        </p:nvSpPr>
        <p:spPr>
          <a:xfrm>
            <a:off x="2980625" y="3053925"/>
            <a:ext cx="123267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3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List the major challenges associated with diagnosing and treating bone tumors.</a:t>
            </a:r>
            <a:endParaRPr sz="1100"/>
          </a:p>
        </p:txBody>
      </p:sp>
      <p:sp>
        <p:nvSpPr>
          <p:cNvPr id="116" name="Google Shape;116;p11"/>
          <p:cNvSpPr txBox="1"/>
          <p:nvPr/>
        </p:nvSpPr>
        <p:spPr>
          <a:xfrm>
            <a:off x="1610237" y="7353284"/>
            <a:ext cx="4335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Late presentation &amp; diagnosis</a:t>
            </a:r>
            <a:endParaRPr sz="1100"/>
          </a:p>
        </p:txBody>
      </p:sp>
      <p:sp>
        <p:nvSpPr>
          <p:cNvPr id="117" name="Google Shape;117;p11"/>
          <p:cNvSpPr txBox="1"/>
          <p:nvPr/>
        </p:nvSpPr>
        <p:spPr>
          <a:xfrm>
            <a:off x="1555113" y="7879102"/>
            <a:ext cx="44454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Describe why delays are common and how they impact treatment.</a:t>
            </a:r>
            <a:endParaRPr sz="1300"/>
          </a:p>
        </p:txBody>
      </p:sp>
      <p:sp>
        <p:nvSpPr>
          <p:cNvPr id="118" name="Google Shape;118;p11"/>
          <p:cNvSpPr txBox="1"/>
          <p:nvPr/>
        </p:nvSpPr>
        <p:spPr>
          <a:xfrm>
            <a:off x="6922421" y="7879102"/>
            <a:ext cx="44454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Discuss multidisciplinary care and treatment variation.</a:t>
            </a:r>
            <a:endParaRPr sz="1300"/>
          </a:p>
        </p:txBody>
      </p:sp>
      <p:sp>
        <p:nvSpPr>
          <p:cNvPr id="119" name="Google Shape;119;p11"/>
          <p:cNvSpPr txBox="1"/>
          <p:nvPr/>
        </p:nvSpPr>
        <p:spPr>
          <a:xfrm>
            <a:off x="12287440" y="7879102"/>
            <a:ext cx="44454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Highlight the need for specialized diagnostics and surgical support.</a:t>
            </a:r>
            <a:endParaRPr sz="1300"/>
          </a:p>
        </p:txBody>
      </p:sp>
      <p:sp>
        <p:nvSpPr>
          <p:cNvPr id="120" name="Google Shape;120;p11"/>
          <p:cNvSpPr txBox="1"/>
          <p:nvPr/>
        </p:nvSpPr>
        <p:spPr>
          <a:xfrm>
            <a:off x="7360282" y="7353284"/>
            <a:ext cx="35697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Complexity of treatment</a:t>
            </a:r>
            <a:endParaRPr sz="1100"/>
          </a:p>
        </p:txBody>
      </p:sp>
      <p:sp>
        <p:nvSpPr>
          <p:cNvPr id="121" name="Google Shape;121;p11"/>
          <p:cNvSpPr txBox="1"/>
          <p:nvPr/>
        </p:nvSpPr>
        <p:spPr>
          <a:xfrm>
            <a:off x="13002535" y="7353284"/>
            <a:ext cx="3015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Resource availability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12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7" name="Google Shape;127;p12"/>
          <p:cNvGrpSpPr/>
          <p:nvPr/>
        </p:nvGrpSpPr>
        <p:grpSpPr>
          <a:xfrm>
            <a:off x="7163857" y="4649002"/>
            <a:ext cx="3964616" cy="3339593"/>
            <a:chOff x="0" y="-47625"/>
            <a:chExt cx="1044179" cy="879564"/>
          </a:xfrm>
        </p:grpSpPr>
        <p:sp>
          <p:nvSpPr>
            <p:cNvPr id="128" name="Google Shape;128;p12"/>
            <p:cNvSpPr/>
            <p:nvPr/>
          </p:nvSpPr>
          <p:spPr>
            <a:xfrm>
              <a:off x="0" y="0"/>
              <a:ext cx="1044179" cy="831939"/>
            </a:xfrm>
            <a:custGeom>
              <a:rect b="b" l="l" r="r" t="t"/>
              <a:pathLst>
                <a:path extrusionOk="0" h="831939" w="1044179">
                  <a:moveTo>
                    <a:pt x="58583" y="0"/>
                  </a:moveTo>
                  <a:lnTo>
                    <a:pt x="985596" y="0"/>
                  </a:lnTo>
                  <a:cubicBezTo>
                    <a:pt x="1001133" y="0"/>
                    <a:pt x="1016034" y="6172"/>
                    <a:pt x="1027020" y="17158"/>
                  </a:cubicBezTo>
                  <a:cubicBezTo>
                    <a:pt x="1038007" y="28145"/>
                    <a:pt x="1044179" y="43046"/>
                    <a:pt x="1044179" y="58583"/>
                  </a:cubicBezTo>
                  <a:lnTo>
                    <a:pt x="1044179" y="773356"/>
                  </a:lnTo>
                  <a:cubicBezTo>
                    <a:pt x="1044179" y="805710"/>
                    <a:pt x="1017950" y="831939"/>
                    <a:pt x="985596" y="831939"/>
                  </a:cubicBezTo>
                  <a:lnTo>
                    <a:pt x="58583" y="831939"/>
                  </a:lnTo>
                  <a:cubicBezTo>
                    <a:pt x="26228" y="831939"/>
                    <a:pt x="0" y="805710"/>
                    <a:pt x="0" y="773356"/>
                  </a:cubicBezTo>
                  <a:lnTo>
                    <a:pt x="0" y="58583"/>
                  </a:lnTo>
                  <a:cubicBezTo>
                    <a:pt x="0" y="26228"/>
                    <a:pt x="26228" y="0"/>
                    <a:pt x="585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2"/>
            <p:cNvSpPr txBox="1"/>
            <p:nvPr/>
          </p:nvSpPr>
          <p:spPr>
            <a:xfrm>
              <a:off x="0" y="-47625"/>
              <a:ext cx="1044179" cy="879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2"/>
          <p:cNvGrpSpPr/>
          <p:nvPr/>
        </p:nvGrpSpPr>
        <p:grpSpPr>
          <a:xfrm>
            <a:off x="1376654" y="4649002"/>
            <a:ext cx="3964616" cy="3339593"/>
            <a:chOff x="0" y="-47625"/>
            <a:chExt cx="1044179" cy="879564"/>
          </a:xfrm>
        </p:grpSpPr>
        <p:sp>
          <p:nvSpPr>
            <p:cNvPr id="131" name="Google Shape;131;p12"/>
            <p:cNvSpPr/>
            <p:nvPr/>
          </p:nvSpPr>
          <p:spPr>
            <a:xfrm>
              <a:off x="0" y="0"/>
              <a:ext cx="1044179" cy="831939"/>
            </a:xfrm>
            <a:custGeom>
              <a:rect b="b" l="l" r="r" t="t"/>
              <a:pathLst>
                <a:path extrusionOk="0" h="831939" w="1044179">
                  <a:moveTo>
                    <a:pt x="58583" y="0"/>
                  </a:moveTo>
                  <a:lnTo>
                    <a:pt x="985596" y="0"/>
                  </a:lnTo>
                  <a:cubicBezTo>
                    <a:pt x="1001133" y="0"/>
                    <a:pt x="1016034" y="6172"/>
                    <a:pt x="1027020" y="17158"/>
                  </a:cubicBezTo>
                  <a:cubicBezTo>
                    <a:pt x="1038007" y="28145"/>
                    <a:pt x="1044179" y="43046"/>
                    <a:pt x="1044179" y="58583"/>
                  </a:cubicBezTo>
                  <a:lnTo>
                    <a:pt x="1044179" y="773356"/>
                  </a:lnTo>
                  <a:cubicBezTo>
                    <a:pt x="1044179" y="805710"/>
                    <a:pt x="1017950" y="831939"/>
                    <a:pt x="985596" y="831939"/>
                  </a:cubicBezTo>
                  <a:lnTo>
                    <a:pt x="58583" y="831939"/>
                  </a:lnTo>
                  <a:cubicBezTo>
                    <a:pt x="26228" y="831939"/>
                    <a:pt x="0" y="805710"/>
                    <a:pt x="0" y="773356"/>
                  </a:cubicBezTo>
                  <a:lnTo>
                    <a:pt x="0" y="58583"/>
                  </a:lnTo>
                  <a:cubicBezTo>
                    <a:pt x="0" y="26228"/>
                    <a:pt x="26228" y="0"/>
                    <a:pt x="585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2"/>
            <p:cNvSpPr txBox="1"/>
            <p:nvPr/>
          </p:nvSpPr>
          <p:spPr>
            <a:xfrm>
              <a:off x="0" y="-47625"/>
              <a:ext cx="1044179" cy="879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2"/>
          <p:cNvGrpSpPr/>
          <p:nvPr/>
        </p:nvGrpSpPr>
        <p:grpSpPr>
          <a:xfrm>
            <a:off x="12946730" y="4649002"/>
            <a:ext cx="3964616" cy="3339593"/>
            <a:chOff x="0" y="-47625"/>
            <a:chExt cx="1044179" cy="879564"/>
          </a:xfrm>
        </p:grpSpPr>
        <p:sp>
          <p:nvSpPr>
            <p:cNvPr id="134" name="Google Shape;134;p12"/>
            <p:cNvSpPr/>
            <p:nvPr/>
          </p:nvSpPr>
          <p:spPr>
            <a:xfrm>
              <a:off x="0" y="0"/>
              <a:ext cx="1044179" cy="831939"/>
            </a:xfrm>
            <a:custGeom>
              <a:rect b="b" l="l" r="r" t="t"/>
              <a:pathLst>
                <a:path extrusionOk="0" h="831939" w="1044179">
                  <a:moveTo>
                    <a:pt x="58583" y="0"/>
                  </a:moveTo>
                  <a:lnTo>
                    <a:pt x="985596" y="0"/>
                  </a:lnTo>
                  <a:cubicBezTo>
                    <a:pt x="1001133" y="0"/>
                    <a:pt x="1016034" y="6172"/>
                    <a:pt x="1027020" y="17158"/>
                  </a:cubicBezTo>
                  <a:cubicBezTo>
                    <a:pt x="1038007" y="28145"/>
                    <a:pt x="1044179" y="43046"/>
                    <a:pt x="1044179" y="58583"/>
                  </a:cubicBezTo>
                  <a:lnTo>
                    <a:pt x="1044179" y="773356"/>
                  </a:lnTo>
                  <a:cubicBezTo>
                    <a:pt x="1044179" y="805710"/>
                    <a:pt x="1017950" y="831939"/>
                    <a:pt x="985596" y="831939"/>
                  </a:cubicBezTo>
                  <a:lnTo>
                    <a:pt x="58583" y="831939"/>
                  </a:lnTo>
                  <a:cubicBezTo>
                    <a:pt x="26228" y="831939"/>
                    <a:pt x="0" y="805710"/>
                    <a:pt x="0" y="773356"/>
                  </a:cubicBezTo>
                  <a:lnTo>
                    <a:pt x="0" y="58583"/>
                  </a:lnTo>
                  <a:cubicBezTo>
                    <a:pt x="0" y="26228"/>
                    <a:pt x="26228" y="0"/>
                    <a:pt x="585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2"/>
            <p:cNvSpPr txBox="1"/>
            <p:nvPr/>
          </p:nvSpPr>
          <p:spPr>
            <a:xfrm>
              <a:off x="0" y="-47625"/>
              <a:ext cx="1044179" cy="879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2"/>
          <p:cNvSpPr/>
          <p:nvPr/>
        </p:nvSpPr>
        <p:spPr>
          <a:xfrm rot="2700000">
            <a:off x="5728781" y="5887594"/>
            <a:ext cx="1043235" cy="1043235"/>
          </a:xfrm>
          <a:custGeom>
            <a:rect b="b" l="l" r="r" t="t"/>
            <a:pathLst>
              <a:path extrusionOk="0" h="1043235" w="1043235">
                <a:moveTo>
                  <a:pt x="0" y="0"/>
                </a:moveTo>
                <a:lnTo>
                  <a:pt x="1043235" y="0"/>
                </a:lnTo>
                <a:lnTo>
                  <a:pt x="1043235" y="1043236"/>
                </a:lnTo>
                <a:lnTo>
                  <a:pt x="0" y="1043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2"/>
          <p:cNvSpPr/>
          <p:nvPr/>
        </p:nvSpPr>
        <p:spPr>
          <a:xfrm rot="2700000">
            <a:off x="11515984" y="5887594"/>
            <a:ext cx="1043235" cy="1043235"/>
          </a:xfrm>
          <a:custGeom>
            <a:rect b="b" l="l" r="r" t="t"/>
            <a:pathLst>
              <a:path extrusionOk="0" h="1043235" w="1043235">
                <a:moveTo>
                  <a:pt x="0" y="0"/>
                </a:moveTo>
                <a:lnTo>
                  <a:pt x="1043235" y="0"/>
                </a:lnTo>
                <a:lnTo>
                  <a:pt x="1043235" y="1043236"/>
                </a:lnTo>
                <a:lnTo>
                  <a:pt x="0" y="1043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2"/>
          <p:cNvSpPr txBox="1"/>
          <p:nvPr/>
        </p:nvSpPr>
        <p:spPr>
          <a:xfrm>
            <a:off x="1028700" y="785375"/>
            <a:ext cx="16230600" cy="2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36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rPr>
              <a:t>Approach to bone tumors</a:t>
            </a:r>
            <a:endParaRPr/>
          </a:p>
        </p:txBody>
      </p:sp>
      <p:sp>
        <p:nvSpPr>
          <p:cNvPr id="139" name="Google Shape;139;p12"/>
          <p:cNvSpPr txBox="1"/>
          <p:nvPr/>
        </p:nvSpPr>
        <p:spPr>
          <a:xfrm>
            <a:off x="2853625" y="3055275"/>
            <a:ext cx="12580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3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Introduce the key components of evaluating and managing bone tumors.</a:t>
            </a:r>
            <a:endParaRPr/>
          </a:p>
        </p:txBody>
      </p:sp>
      <p:sp>
        <p:nvSpPr>
          <p:cNvPr id="140" name="Google Shape;140;p12"/>
          <p:cNvSpPr txBox="1"/>
          <p:nvPr/>
        </p:nvSpPr>
        <p:spPr>
          <a:xfrm>
            <a:off x="1922848" y="6361570"/>
            <a:ext cx="2872228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The first and most critical step</a:t>
            </a:r>
            <a:endParaRPr/>
          </a:p>
        </p:txBody>
      </p:sp>
      <p:sp>
        <p:nvSpPr>
          <p:cNvPr id="141" name="Google Shape;141;p12"/>
          <p:cNvSpPr txBox="1"/>
          <p:nvPr/>
        </p:nvSpPr>
        <p:spPr>
          <a:xfrm>
            <a:off x="7710051" y="6361570"/>
            <a:ext cx="2872228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Understanding tumor severity</a:t>
            </a:r>
            <a:endParaRPr/>
          </a:p>
        </p:txBody>
      </p:sp>
      <p:sp>
        <p:nvSpPr>
          <p:cNvPr id="142" name="Google Shape;142;p12"/>
          <p:cNvSpPr txBox="1"/>
          <p:nvPr/>
        </p:nvSpPr>
        <p:spPr>
          <a:xfrm>
            <a:off x="13492924" y="6361570"/>
            <a:ext cx="2872228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Choosing the right treatment path</a:t>
            </a:r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1622881" y="5809087"/>
            <a:ext cx="3472162" cy="419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Diagnosis</a:t>
            </a:r>
            <a:endParaRPr/>
          </a:p>
        </p:txBody>
      </p:sp>
      <p:sp>
        <p:nvSpPr>
          <p:cNvPr id="144" name="Google Shape;144;p12"/>
          <p:cNvSpPr txBox="1"/>
          <p:nvPr/>
        </p:nvSpPr>
        <p:spPr>
          <a:xfrm>
            <a:off x="7410084" y="5809087"/>
            <a:ext cx="3472162" cy="419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Staging</a:t>
            </a:r>
            <a:endParaRPr/>
          </a:p>
        </p:txBody>
      </p:sp>
      <p:sp>
        <p:nvSpPr>
          <p:cNvPr id="145" name="Google Shape;145;p12"/>
          <p:cNvSpPr txBox="1"/>
          <p:nvPr/>
        </p:nvSpPr>
        <p:spPr>
          <a:xfrm>
            <a:off x="13192957" y="5809087"/>
            <a:ext cx="3472162" cy="419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Management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3"/>
          <p:cNvGrpSpPr/>
          <p:nvPr/>
        </p:nvGrpSpPr>
        <p:grpSpPr>
          <a:xfrm>
            <a:off x="7587245" y="3836517"/>
            <a:ext cx="3114317" cy="1076649"/>
            <a:chOff x="0" y="-189392"/>
            <a:chExt cx="4152423" cy="1435532"/>
          </a:xfrm>
        </p:grpSpPr>
        <p:grpSp>
          <p:nvGrpSpPr>
            <p:cNvPr id="151" name="Google Shape;151;p13"/>
            <p:cNvGrpSpPr/>
            <p:nvPr/>
          </p:nvGrpSpPr>
          <p:grpSpPr>
            <a:xfrm>
              <a:off x="0" y="-189392"/>
              <a:ext cx="4152423" cy="1435532"/>
              <a:chOff x="0" y="-47625"/>
              <a:chExt cx="1044179" cy="360983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0" y="0"/>
                <a:ext cx="1044179" cy="313358"/>
              </a:xfrm>
              <a:custGeom>
                <a:rect b="b" l="l" r="r" t="t"/>
                <a:pathLst>
                  <a:path extrusionOk="0" h="313358" w="1044179">
                    <a:moveTo>
                      <a:pt x="71434" y="0"/>
                    </a:moveTo>
                    <a:lnTo>
                      <a:pt x="972744" y="0"/>
                    </a:lnTo>
                    <a:cubicBezTo>
                      <a:pt x="991690" y="0"/>
                      <a:pt x="1009859" y="7526"/>
                      <a:pt x="1023256" y="20923"/>
                    </a:cubicBezTo>
                    <a:cubicBezTo>
                      <a:pt x="1036653" y="34319"/>
                      <a:pt x="1044179" y="52489"/>
                      <a:pt x="1044179" y="71434"/>
                    </a:cubicBezTo>
                    <a:lnTo>
                      <a:pt x="1044179" y="241923"/>
                    </a:lnTo>
                    <a:cubicBezTo>
                      <a:pt x="1044179" y="260869"/>
                      <a:pt x="1036653" y="279038"/>
                      <a:pt x="1023256" y="292435"/>
                    </a:cubicBezTo>
                    <a:cubicBezTo>
                      <a:pt x="1009859" y="305831"/>
                      <a:pt x="991690" y="313358"/>
                      <a:pt x="972744" y="313358"/>
                    </a:cubicBezTo>
                    <a:lnTo>
                      <a:pt x="71434" y="313358"/>
                    </a:lnTo>
                    <a:cubicBezTo>
                      <a:pt x="52489" y="313358"/>
                      <a:pt x="34319" y="305831"/>
                      <a:pt x="20923" y="292435"/>
                    </a:cubicBezTo>
                    <a:cubicBezTo>
                      <a:pt x="7526" y="279038"/>
                      <a:pt x="0" y="260869"/>
                      <a:pt x="0" y="241923"/>
                    </a:cubicBezTo>
                    <a:lnTo>
                      <a:pt x="0" y="71434"/>
                    </a:lnTo>
                    <a:cubicBezTo>
                      <a:pt x="0" y="52489"/>
                      <a:pt x="7526" y="34319"/>
                      <a:pt x="20923" y="20923"/>
                    </a:cubicBezTo>
                    <a:cubicBezTo>
                      <a:pt x="34319" y="7526"/>
                      <a:pt x="52489" y="0"/>
                      <a:pt x="71434" y="0"/>
                    </a:cubicBezTo>
                    <a:close/>
                  </a:path>
                </a:pathLst>
              </a:custGeom>
              <a:solidFill>
                <a:srgbClr val="223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3"/>
              <p:cNvSpPr txBox="1"/>
              <p:nvPr/>
            </p:nvSpPr>
            <p:spPr>
              <a:xfrm>
                <a:off x="0" y="-47625"/>
                <a:ext cx="1044179" cy="3609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3"/>
            <p:cNvSpPr txBox="1"/>
            <p:nvPr/>
          </p:nvSpPr>
          <p:spPr>
            <a:xfrm>
              <a:off x="257891" y="248602"/>
              <a:ext cx="3636641" cy="739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39" u="none" cap="none" strike="noStrike">
                  <a:solidFill>
                    <a:srgbClr val="F0FFFF"/>
                  </a:solidFill>
                  <a:latin typeface="Inter"/>
                  <a:ea typeface="Inter"/>
                  <a:cs typeface="Inter"/>
                  <a:sym typeface="Inter"/>
                </a:rPr>
                <a:t>Diagnosis</a:t>
              </a:r>
              <a:endParaRPr/>
            </a:p>
          </p:txBody>
        </p:sp>
      </p:grpSp>
      <p:sp>
        <p:nvSpPr>
          <p:cNvPr id="155" name="Google Shape;155;p13"/>
          <p:cNvSpPr txBox="1"/>
          <p:nvPr/>
        </p:nvSpPr>
        <p:spPr>
          <a:xfrm>
            <a:off x="1028700" y="1304925"/>
            <a:ext cx="7245629" cy="1931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36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rPr>
              <a:t>Diagnosis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7405750" y="2071750"/>
            <a:ext cx="102453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3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Introduce diagnosis as the first and most critical step in managing bone tumors. Explain the importance of a systematic approach using:</a:t>
            </a:r>
            <a:endParaRPr/>
          </a:p>
        </p:txBody>
      </p:sp>
      <p:grpSp>
        <p:nvGrpSpPr>
          <p:cNvPr id="157" name="Google Shape;157;p13"/>
          <p:cNvGrpSpPr/>
          <p:nvPr/>
        </p:nvGrpSpPr>
        <p:grpSpPr>
          <a:xfrm>
            <a:off x="11586096" y="5642918"/>
            <a:ext cx="3797535" cy="2253843"/>
            <a:chOff x="0" y="-47625"/>
            <a:chExt cx="1044179" cy="619721"/>
          </a:xfrm>
        </p:grpSpPr>
        <p:sp>
          <p:nvSpPr>
            <p:cNvPr id="158" name="Google Shape;158;p13"/>
            <p:cNvSpPr/>
            <p:nvPr/>
          </p:nvSpPr>
          <p:spPr>
            <a:xfrm>
              <a:off x="0" y="0"/>
              <a:ext cx="1044179" cy="572096"/>
            </a:xfrm>
            <a:custGeom>
              <a:rect b="b" l="l" r="r" t="t"/>
              <a:pathLst>
                <a:path extrusionOk="0" h="572096" w="1044179">
                  <a:moveTo>
                    <a:pt x="61160" y="0"/>
                  </a:moveTo>
                  <a:lnTo>
                    <a:pt x="983018" y="0"/>
                  </a:lnTo>
                  <a:cubicBezTo>
                    <a:pt x="999239" y="0"/>
                    <a:pt x="1014796" y="6444"/>
                    <a:pt x="1026265" y="17913"/>
                  </a:cubicBezTo>
                  <a:cubicBezTo>
                    <a:pt x="1037735" y="29383"/>
                    <a:pt x="1044179" y="44939"/>
                    <a:pt x="1044179" y="61160"/>
                  </a:cubicBezTo>
                  <a:lnTo>
                    <a:pt x="1044179" y="510936"/>
                  </a:lnTo>
                  <a:cubicBezTo>
                    <a:pt x="1044179" y="544714"/>
                    <a:pt x="1016796" y="572096"/>
                    <a:pt x="983018" y="572096"/>
                  </a:cubicBezTo>
                  <a:lnTo>
                    <a:pt x="61160" y="572096"/>
                  </a:lnTo>
                  <a:cubicBezTo>
                    <a:pt x="44939" y="572096"/>
                    <a:pt x="29383" y="565653"/>
                    <a:pt x="17913" y="554183"/>
                  </a:cubicBezTo>
                  <a:cubicBezTo>
                    <a:pt x="6444" y="542713"/>
                    <a:pt x="0" y="527157"/>
                    <a:pt x="0" y="510936"/>
                  </a:cubicBezTo>
                  <a:lnTo>
                    <a:pt x="0" y="61160"/>
                  </a:lnTo>
                  <a:cubicBezTo>
                    <a:pt x="0" y="44939"/>
                    <a:pt x="6444" y="29383"/>
                    <a:pt x="17913" y="17913"/>
                  </a:cubicBezTo>
                  <a:cubicBezTo>
                    <a:pt x="29383" y="6444"/>
                    <a:pt x="44939" y="0"/>
                    <a:pt x="611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0" y="-47625"/>
              <a:ext cx="1044179" cy="619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3"/>
          <p:cNvGrpSpPr/>
          <p:nvPr/>
        </p:nvGrpSpPr>
        <p:grpSpPr>
          <a:xfrm>
            <a:off x="2904369" y="5642918"/>
            <a:ext cx="3797535" cy="2253843"/>
            <a:chOff x="0" y="-47625"/>
            <a:chExt cx="1044179" cy="619721"/>
          </a:xfrm>
        </p:grpSpPr>
        <p:sp>
          <p:nvSpPr>
            <p:cNvPr id="161" name="Google Shape;161;p13"/>
            <p:cNvSpPr/>
            <p:nvPr/>
          </p:nvSpPr>
          <p:spPr>
            <a:xfrm>
              <a:off x="0" y="0"/>
              <a:ext cx="1044179" cy="572096"/>
            </a:xfrm>
            <a:custGeom>
              <a:rect b="b" l="l" r="r" t="t"/>
              <a:pathLst>
                <a:path extrusionOk="0" h="572096" w="1044179">
                  <a:moveTo>
                    <a:pt x="61160" y="0"/>
                  </a:moveTo>
                  <a:lnTo>
                    <a:pt x="983018" y="0"/>
                  </a:lnTo>
                  <a:cubicBezTo>
                    <a:pt x="999239" y="0"/>
                    <a:pt x="1014796" y="6444"/>
                    <a:pt x="1026265" y="17913"/>
                  </a:cubicBezTo>
                  <a:cubicBezTo>
                    <a:pt x="1037735" y="29383"/>
                    <a:pt x="1044179" y="44939"/>
                    <a:pt x="1044179" y="61160"/>
                  </a:cubicBezTo>
                  <a:lnTo>
                    <a:pt x="1044179" y="510936"/>
                  </a:lnTo>
                  <a:cubicBezTo>
                    <a:pt x="1044179" y="544714"/>
                    <a:pt x="1016796" y="572096"/>
                    <a:pt x="983018" y="572096"/>
                  </a:cubicBezTo>
                  <a:lnTo>
                    <a:pt x="61160" y="572096"/>
                  </a:lnTo>
                  <a:cubicBezTo>
                    <a:pt x="44939" y="572096"/>
                    <a:pt x="29383" y="565653"/>
                    <a:pt x="17913" y="554183"/>
                  </a:cubicBezTo>
                  <a:cubicBezTo>
                    <a:pt x="6444" y="542713"/>
                    <a:pt x="0" y="527157"/>
                    <a:pt x="0" y="510936"/>
                  </a:cubicBezTo>
                  <a:lnTo>
                    <a:pt x="0" y="61160"/>
                  </a:lnTo>
                  <a:cubicBezTo>
                    <a:pt x="0" y="44939"/>
                    <a:pt x="6444" y="29383"/>
                    <a:pt x="17913" y="17913"/>
                  </a:cubicBezTo>
                  <a:cubicBezTo>
                    <a:pt x="29383" y="6444"/>
                    <a:pt x="44939" y="0"/>
                    <a:pt x="611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0" y="-47625"/>
              <a:ext cx="1044179" cy="619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3"/>
          <p:cNvGrpSpPr/>
          <p:nvPr/>
        </p:nvGrpSpPr>
        <p:grpSpPr>
          <a:xfrm>
            <a:off x="7245636" y="5642918"/>
            <a:ext cx="3797535" cy="2253843"/>
            <a:chOff x="0" y="-47625"/>
            <a:chExt cx="1044179" cy="619721"/>
          </a:xfrm>
        </p:grpSpPr>
        <p:sp>
          <p:nvSpPr>
            <p:cNvPr id="164" name="Google Shape;164;p13"/>
            <p:cNvSpPr/>
            <p:nvPr/>
          </p:nvSpPr>
          <p:spPr>
            <a:xfrm>
              <a:off x="0" y="0"/>
              <a:ext cx="1044179" cy="572096"/>
            </a:xfrm>
            <a:custGeom>
              <a:rect b="b" l="l" r="r" t="t"/>
              <a:pathLst>
                <a:path extrusionOk="0" h="572096" w="1044179">
                  <a:moveTo>
                    <a:pt x="61160" y="0"/>
                  </a:moveTo>
                  <a:lnTo>
                    <a:pt x="983018" y="0"/>
                  </a:lnTo>
                  <a:cubicBezTo>
                    <a:pt x="999239" y="0"/>
                    <a:pt x="1014796" y="6444"/>
                    <a:pt x="1026265" y="17913"/>
                  </a:cubicBezTo>
                  <a:cubicBezTo>
                    <a:pt x="1037735" y="29383"/>
                    <a:pt x="1044179" y="44939"/>
                    <a:pt x="1044179" y="61160"/>
                  </a:cubicBezTo>
                  <a:lnTo>
                    <a:pt x="1044179" y="510936"/>
                  </a:lnTo>
                  <a:cubicBezTo>
                    <a:pt x="1044179" y="544714"/>
                    <a:pt x="1016796" y="572096"/>
                    <a:pt x="983018" y="572096"/>
                  </a:cubicBezTo>
                  <a:lnTo>
                    <a:pt x="61160" y="572096"/>
                  </a:lnTo>
                  <a:cubicBezTo>
                    <a:pt x="44939" y="572096"/>
                    <a:pt x="29383" y="565653"/>
                    <a:pt x="17913" y="554183"/>
                  </a:cubicBezTo>
                  <a:cubicBezTo>
                    <a:pt x="6444" y="542713"/>
                    <a:pt x="0" y="527157"/>
                    <a:pt x="0" y="510936"/>
                  </a:cubicBezTo>
                  <a:lnTo>
                    <a:pt x="0" y="61160"/>
                  </a:lnTo>
                  <a:cubicBezTo>
                    <a:pt x="0" y="44939"/>
                    <a:pt x="6444" y="29383"/>
                    <a:pt x="17913" y="17913"/>
                  </a:cubicBezTo>
                  <a:cubicBezTo>
                    <a:pt x="29383" y="6444"/>
                    <a:pt x="44939" y="0"/>
                    <a:pt x="611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0" y="-47625"/>
              <a:ext cx="1044179" cy="619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6" name="Google Shape;166;p13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13"/>
          <p:cNvSpPr txBox="1"/>
          <p:nvPr/>
        </p:nvSpPr>
        <p:spPr>
          <a:xfrm>
            <a:off x="3067056" y="6642113"/>
            <a:ext cx="347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Imaging studies</a:t>
            </a:r>
            <a:endParaRPr sz="1100"/>
          </a:p>
        </p:txBody>
      </p:sp>
      <p:sp>
        <p:nvSpPr>
          <p:cNvPr id="168" name="Google Shape;168;p13"/>
          <p:cNvSpPr txBox="1"/>
          <p:nvPr/>
        </p:nvSpPr>
        <p:spPr>
          <a:xfrm>
            <a:off x="7408323" y="6642113"/>
            <a:ext cx="347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Clinical examination</a:t>
            </a:r>
            <a:endParaRPr sz="1100"/>
          </a:p>
        </p:txBody>
      </p:sp>
      <p:sp>
        <p:nvSpPr>
          <p:cNvPr id="169" name="Google Shape;169;p13"/>
          <p:cNvSpPr txBox="1"/>
          <p:nvPr/>
        </p:nvSpPr>
        <p:spPr>
          <a:xfrm>
            <a:off x="11748783" y="6437309"/>
            <a:ext cx="34722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Histopatho-</a:t>
            </a:r>
            <a:endParaRPr sz="11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logical analysis</a:t>
            </a:r>
            <a:endParaRPr sz="1100"/>
          </a:p>
        </p:txBody>
      </p:sp>
      <p:cxnSp>
        <p:nvCxnSpPr>
          <p:cNvPr id="170" name="Google Shape;170;p13"/>
          <p:cNvCxnSpPr/>
          <p:nvPr/>
        </p:nvCxnSpPr>
        <p:spPr>
          <a:xfrm flipH="1" rot="10800000">
            <a:off x="4803137" y="4445864"/>
            <a:ext cx="2784109" cy="137026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13"/>
          <p:cNvCxnSpPr/>
          <p:nvPr/>
        </p:nvCxnSpPr>
        <p:spPr>
          <a:xfrm rot="10800000">
            <a:off x="9144404" y="4913166"/>
            <a:ext cx="0" cy="902957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13"/>
          <p:cNvCxnSpPr/>
          <p:nvPr/>
        </p:nvCxnSpPr>
        <p:spPr>
          <a:xfrm>
            <a:off x="10701562" y="4445864"/>
            <a:ext cx="2783301" cy="137026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14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14"/>
          <p:cNvSpPr txBox="1"/>
          <p:nvPr/>
        </p:nvSpPr>
        <p:spPr>
          <a:xfrm>
            <a:off x="1028700" y="820000"/>
            <a:ext cx="7245600" cy="2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36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rPr>
              <a:t>Staging</a:t>
            </a:r>
            <a:endParaRPr/>
          </a:p>
        </p:txBody>
      </p:sp>
      <p:grpSp>
        <p:nvGrpSpPr>
          <p:cNvPr id="179" name="Google Shape;179;p14"/>
          <p:cNvGrpSpPr/>
          <p:nvPr/>
        </p:nvGrpSpPr>
        <p:grpSpPr>
          <a:xfrm>
            <a:off x="1028700" y="3055448"/>
            <a:ext cx="7483683" cy="5816287"/>
            <a:chOff x="0" y="-47625"/>
            <a:chExt cx="1971011" cy="1531862"/>
          </a:xfrm>
        </p:grpSpPr>
        <p:sp>
          <p:nvSpPr>
            <p:cNvPr id="180" name="Google Shape;180;p14"/>
            <p:cNvSpPr/>
            <p:nvPr/>
          </p:nvSpPr>
          <p:spPr>
            <a:xfrm>
              <a:off x="0" y="0"/>
              <a:ext cx="1971011" cy="1484237"/>
            </a:xfrm>
            <a:custGeom>
              <a:rect b="b" l="l" r="r" t="t"/>
              <a:pathLst>
                <a:path extrusionOk="0" h="1484237" w="1971011">
                  <a:moveTo>
                    <a:pt x="31035" y="0"/>
                  </a:moveTo>
                  <a:lnTo>
                    <a:pt x="1939976" y="0"/>
                  </a:lnTo>
                  <a:cubicBezTo>
                    <a:pt x="1957116" y="0"/>
                    <a:pt x="1971011" y="13895"/>
                    <a:pt x="1971011" y="31035"/>
                  </a:cubicBezTo>
                  <a:lnTo>
                    <a:pt x="1971011" y="1453201"/>
                  </a:lnTo>
                  <a:cubicBezTo>
                    <a:pt x="1971011" y="1470342"/>
                    <a:pt x="1957116" y="1484237"/>
                    <a:pt x="1939976" y="1484237"/>
                  </a:cubicBezTo>
                  <a:lnTo>
                    <a:pt x="31035" y="1484237"/>
                  </a:lnTo>
                  <a:cubicBezTo>
                    <a:pt x="13895" y="1484237"/>
                    <a:pt x="0" y="1470342"/>
                    <a:pt x="0" y="1453201"/>
                  </a:cubicBezTo>
                  <a:lnTo>
                    <a:pt x="0" y="31035"/>
                  </a:lnTo>
                  <a:cubicBezTo>
                    <a:pt x="0" y="13895"/>
                    <a:pt x="13895" y="0"/>
                    <a:pt x="310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0" y="-47625"/>
              <a:ext cx="1971011" cy="153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14"/>
          <p:cNvSpPr txBox="1"/>
          <p:nvPr/>
        </p:nvSpPr>
        <p:spPr>
          <a:xfrm>
            <a:off x="1515517" y="4149026"/>
            <a:ext cx="6510000" cy="3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Briefly explain what staging means in the context of bone tumors.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 cap="none" strike="noStrike">
              <a:solidFill>
                <a:srgbClr val="223D3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List the variables commonly assessed:</a:t>
            </a:r>
            <a:endParaRPr/>
          </a:p>
          <a:p>
            <a:pPr indent="-291465" lvl="1" marL="5829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Presence of metastasis</a:t>
            </a:r>
            <a:endParaRPr/>
          </a:p>
          <a:p>
            <a:pPr indent="-291465" lvl="1" marL="5829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Tumor size and location</a:t>
            </a:r>
            <a:endParaRPr/>
          </a:p>
          <a:p>
            <a:pPr indent="-291465" lvl="1" marL="58293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3D3D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Another variable here</a:t>
            </a: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8880618" y="3236274"/>
            <a:ext cx="8378682" cy="5635461"/>
          </a:xfrm>
          <a:custGeom>
            <a:rect b="b" l="l" r="r" t="t"/>
            <a:pathLst>
              <a:path extrusionOk="0" h="901033" w="1339637">
                <a:moveTo>
                  <a:pt x="27720" y="0"/>
                </a:moveTo>
                <a:lnTo>
                  <a:pt x="1311917" y="0"/>
                </a:lnTo>
                <a:cubicBezTo>
                  <a:pt x="1327226" y="0"/>
                  <a:pt x="1339637" y="12411"/>
                  <a:pt x="1339637" y="27720"/>
                </a:cubicBezTo>
                <a:lnTo>
                  <a:pt x="1339637" y="873313"/>
                </a:lnTo>
                <a:cubicBezTo>
                  <a:pt x="1339637" y="880665"/>
                  <a:pt x="1336716" y="887716"/>
                  <a:pt x="1331518" y="892914"/>
                </a:cubicBezTo>
                <a:cubicBezTo>
                  <a:pt x="1326319" y="898113"/>
                  <a:pt x="1319268" y="901033"/>
                  <a:pt x="1311917" y="901033"/>
                </a:cubicBezTo>
                <a:lnTo>
                  <a:pt x="27720" y="901033"/>
                </a:lnTo>
                <a:cubicBezTo>
                  <a:pt x="12411" y="901033"/>
                  <a:pt x="0" y="888623"/>
                  <a:pt x="0" y="873313"/>
                </a:cubicBezTo>
                <a:lnTo>
                  <a:pt x="0" y="27720"/>
                </a:lnTo>
                <a:cubicBezTo>
                  <a:pt x="0" y="12411"/>
                  <a:pt x="12411" y="0"/>
                  <a:pt x="2772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297" l="-4147" r="-16450" t="-916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FF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/>
          <p:nvPr/>
        </p:nvSpPr>
        <p:spPr>
          <a:xfrm>
            <a:off x="1028700" y="1304925"/>
            <a:ext cx="11427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0" u="none" cap="none" strike="noStrike">
                <a:solidFill>
                  <a:srgbClr val="223D3D"/>
                </a:solidFill>
                <a:latin typeface="Bebas Neue"/>
                <a:ea typeface="Bebas Neue"/>
                <a:cs typeface="Bebas Neue"/>
                <a:sym typeface="Bebas Neue"/>
              </a:rPr>
              <a:t>Staging systems</a:t>
            </a:r>
            <a:endParaRPr sz="13000"/>
          </a:p>
        </p:txBody>
      </p:sp>
      <p:sp>
        <p:nvSpPr>
          <p:cNvPr id="189" name="Google Shape;189;p15"/>
          <p:cNvSpPr txBox="1"/>
          <p:nvPr/>
        </p:nvSpPr>
        <p:spPr>
          <a:xfrm>
            <a:off x="10838305" y="1667702"/>
            <a:ext cx="64209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3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Introduce the importance of staging systems in assessing bone tumors.</a:t>
            </a:r>
            <a:endParaRPr/>
          </a:p>
        </p:txBody>
      </p:sp>
      <p:cxnSp>
        <p:nvCxnSpPr>
          <p:cNvPr id="190" name="Google Shape;190;p15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223D3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1" name="Google Shape;191;p15"/>
          <p:cNvGrpSpPr/>
          <p:nvPr/>
        </p:nvGrpSpPr>
        <p:grpSpPr>
          <a:xfrm>
            <a:off x="2002681" y="3835874"/>
            <a:ext cx="6903594" cy="4394002"/>
            <a:chOff x="0" y="-47625"/>
            <a:chExt cx="1818231" cy="1157268"/>
          </a:xfrm>
        </p:grpSpPr>
        <p:sp>
          <p:nvSpPr>
            <p:cNvPr id="192" name="Google Shape;192;p15"/>
            <p:cNvSpPr/>
            <p:nvPr/>
          </p:nvSpPr>
          <p:spPr>
            <a:xfrm>
              <a:off x="0" y="0"/>
              <a:ext cx="1818230" cy="1109643"/>
            </a:xfrm>
            <a:custGeom>
              <a:rect b="b" l="l" r="r" t="t"/>
              <a:pathLst>
                <a:path extrusionOk="0" h="1109643" w="1818230">
                  <a:moveTo>
                    <a:pt x="33643" y="0"/>
                  </a:moveTo>
                  <a:lnTo>
                    <a:pt x="1784588" y="0"/>
                  </a:lnTo>
                  <a:cubicBezTo>
                    <a:pt x="1793510" y="0"/>
                    <a:pt x="1802067" y="3545"/>
                    <a:pt x="1808377" y="9854"/>
                  </a:cubicBezTo>
                  <a:cubicBezTo>
                    <a:pt x="1814686" y="16163"/>
                    <a:pt x="1818230" y="24720"/>
                    <a:pt x="1818230" y="33643"/>
                  </a:cubicBezTo>
                  <a:lnTo>
                    <a:pt x="1818230" y="1076000"/>
                  </a:lnTo>
                  <a:cubicBezTo>
                    <a:pt x="1818230" y="1094581"/>
                    <a:pt x="1803168" y="1109643"/>
                    <a:pt x="1784588" y="1109643"/>
                  </a:cubicBezTo>
                  <a:lnTo>
                    <a:pt x="33643" y="1109643"/>
                  </a:lnTo>
                  <a:cubicBezTo>
                    <a:pt x="24720" y="1109643"/>
                    <a:pt x="16163" y="1106098"/>
                    <a:pt x="9854" y="1099789"/>
                  </a:cubicBezTo>
                  <a:cubicBezTo>
                    <a:pt x="3545" y="1093480"/>
                    <a:pt x="0" y="1084923"/>
                    <a:pt x="0" y="1076000"/>
                  </a:cubicBezTo>
                  <a:lnTo>
                    <a:pt x="0" y="33643"/>
                  </a:lnTo>
                  <a:cubicBezTo>
                    <a:pt x="0" y="24720"/>
                    <a:pt x="3545" y="16163"/>
                    <a:pt x="9854" y="9854"/>
                  </a:cubicBezTo>
                  <a:cubicBezTo>
                    <a:pt x="16163" y="3545"/>
                    <a:pt x="24720" y="0"/>
                    <a:pt x="336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 txBox="1"/>
            <p:nvPr/>
          </p:nvSpPr>
          <p:spPr>
            <a:xfrm>
              <a:off x="0" y="-47625"/>
              <a:ext cx="1818231" cy="1157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5"/>
          <p:cNvGrpSpPr/>
          <p:nvPr/>
        </p:nvGrpSpPr>
        <p:grpSpPr>
          <a:xfrm>
            <a:off x="9381725" y="3835874"/>
            <a:ext cx="6903594" cy="4394002"/>
            <a:chOff x="0" y="-47625"/>
            <a:chExt cx="1818231" cy="1157268"/>
          </a:xfrm>
        </p:grpSpPr>
        <p:sp>
          <p:nvSpPr>
            <p:cNvPr id="195" name="Google Shape;195;p15"/>
            <p:cNvSpPr/>
            <p:nvPr/>
          </p:nvSpPr>
          <p:spPr>
            <a:xfrm>
              <a:off x="0" y="0"/>
              <a:ext cx="1818230" cy="1109643"/>
            </a:xfrm>
            <a:custGeom>
              <a:rect b="b" l="l" r="r" t="t"/>
              <a:pathLst>
                <a:path extrusionOk="0" h="1109643" w="1818230">
                  <a:moveTo>
                    <a:pt x="33643" y="0"/>
                  </a:moveTo>
                  <a:lnTo>
                    <a:pt x="1784588" y="0"/>
                  </a:lnTo>
                  <a:cubicBezTo>
                    <a:pt x="1793510" y="0"/>
                    <a:pt x="1802067" y="3545"/>
                    <a:pt x="1808377" y="9854"/>
                  </a:cubicBezTo>
                  <a:cubicBezTo>
                    <a:pt x="1814686" y="16163"/>
                    <a:pt x="1818230" y="24720"/>
                    <a:pt x="1818230" y="33643"/>
                  </a:cubicBezTo>
                  <a:lnTo>
                    <a:pt x="1818230" y="1076000"/>
                  </a:lnTo>
                  <a:cubicBezTo>
                    <a:pt x="1818230" y="1094581"/>
                    <a:pt x="1803168" y="1109643"/>
                    <a:pt x="1784588" y="1109643"/>
                  </a:cubicBezTo>
                  <a:lnTo>
                    <a:pt x="33643" y="1109643"/>
                  </a:lnTo>
                  <a:cubicBezTo>
                    <a:pt x="24720" y="1109643"/>
                    <a:pt x="16163" y="1106098"/>
                    <a:pt x="9854" y="1099789"/>
                  </a:cubicBezTo>
                  <a:cubicBezTo>
                    <a:pt x="3545" y="1093480"/>
                    <a:pt x="0" y="1084923"/>
                    <a:pt x="0" y="1076000"/>
                  </a:cubicBezTo>
                  <a:lnTo>
                    <a:pt x="0" y="33643"/>
                  </a:lnTo>
                  <a:cubicBezTo>
                    <a:pt x="0" y="24720"/>
                    <a:pt x="3545" y="16163"/>
                    <a:pt x="9854" y="9854"/>
                  </a:cubicBezTo>
                  <a:cubicBezTo>
                    <a:pt x="16163" y="3545"/>
                    <a:pt x="24720" y="0"/>
                    <a:pt x="336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223D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 txBox="1"/>
            <p:nvPr/>
          </p:nvSpPr>
          <p:spPr>
            <a:xfrm>
              <a:off x="0" y="-47625"/>
              <a:ext cx="1818231" cy="1157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5"/>
          <p:cNvSpPr txBox="1"/>
          <p:nvPr/>
        </p:nvSpPr>
        <p:spPr>
          <a:xfrm>
            <a:off x="2199453" y="4686301"/>
            <a:ext cx="6510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Musculoskeletal Tumor Society (MSTS)/Enneking System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9919407" y="4638635"/>
            <a:ext cx="5828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American Joint Committee on Cancer (AJCC) System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2199453" y="6123288"/>
            <a:ext cx="6510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Emphasize its value in surgical planning, particularly in distinguishing tumors by grade, anatomical spread, and metastasis status.</a:t>
            </a:r>
            <a:endParaRPr sz="1100"/>
          </a:p>
        </p:txBody>
      </p:sp>
      <p:sp>
        <p:nvSpPr>
          <p:cNvPr id="200" name="Google Shape;200;p15"/>
          <p:cNvSpPr txBox="1"/>
          <p:nvPr/>
        </p:nvSpPr>
        <p:spPr>
          <a:xfrm>
            <a:off x="9919387" y="5942300"/>
            <a:ext cx="58281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23D3D"/>
                </a:solidFill>
                <a:latin typeface="Inter"/>
                <a:ea typeface="Inter"/>
                <a:cs typeface="Inter"/>
                <a:sym typeface="Inter"/>
              </a:rPr>
              <a:t>Present it as the standard across many cancers, including bone tumors. Emphasize its importance in oncology reporting, prognosis, and treatment planning.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3D3D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16"/>
          <p:cNvCxnSpPr/>
          <p:nvPr/>
        </p:nvCxnSpPr>
        <p:spPr>
          <a:xfrm flipH="1" rot="10800000">
            <a:off x="1028700" y="9601200"/>
            <a:ext cx="16230600" cy="19050"/>
          </a:xfrm>
          <a:prstGeom prst="straightConnector1">
            <a:avLst/>
          </a:prstGeom>
          <a:noFill/>
          <a:ln cap="flat" cmpd="sng" w="38100">
            <a:solidFill>
              <a:srgbClr val="F0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6" name="Google Shape;2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0066" y="2581070"/>
            <a:ext cx="7058873" cy="605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6"/>
          <p:cNvSpPr txBox="1"/>
          <p:nvPr/>
        </p:nvSpPr>
        <p:spPr>
          <a:xfrm>
            <a:off x="1028700" y="2906100"/>
            <a:ext cx="56079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36" u="none" cap="none" strike="noStrike">
                <a:solidFill>
                  <a:srgbClr val="F0FFFF"/>
                </a:solidFill>
                <a:latin typeface="Bebas Neue"/>
                <a:ea typeface="Bebas Neue"/>
                <a:cs typeface="Bebas Neue"/>
                <a:sym typeface="Bebas Neue"/>
              </a:rPr>
              <a:t>Learning check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10838305" y="2234963"/>
            <a:ext cx="6420995" cy="364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3" u="none" cap="none" strike="noStrike">
                <a:solidFill>
                  <a:srgbClr val="F0FFFF"/>
                </a:solidFill>
                <a:latin typeface="Inter"/>
                <a:ea typeface="Inter"/>
                <a:cs typeface="Inter"/>
                <a:sym typeface="Inter"/>
              </a:rPr>
              <a:t>Add a poll or quiz to assess understanding.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