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Fraunces"/>
      <p:regular r:id="rId22"/>
      <p:bold r:id="rId23"/>
      <p:italic r:id="rId24"/>
      <p:boldItalic r:id="rId25"/>
    </p:embeddedFont>
    <p:embeddedFont>
      <p:font typeface="Over the Rainbow"/>
      <p:regular r:id="rId26"/>
    </p:embeddedFon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F97044-B026-4128-A70B-E6101BCDA258}">
  <a:tblStyle styleId="{B8F97044-B026-4128-A70B-E6101BCDA2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Fraunces-regular.fntdata"/><Relationship Id="rId21" Type="http://schemas.openxmlformats.org/officeDocument/2006/relationships/slide" Target="slides/slide15.xml"/><Relationship Id="rId24" Type="http://schemas.openxmlformats.org/officeDocument/2006/relationships/font" Target="fonts/Fraunces-italic.fntdata"/><Relationship Id="rId23" Type="http://schemas.openxmlformats.org/officeDocument/2006/relationships/font" Target="fonts/Fraunce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vertheRainbow-regular.fntdata"/><Relationship Id="rId25" Type="http://schemas.openxmlformats.org/officeDocument/2006/relationships/font" Target="fonts/Fraunces-boldItalic.fntdata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DM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0" y="9471025"/>
            <a:ext cx="16706400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/>
        </p:nvSpPr>
        <p:spPr>
          <a:xfrm>
            <a:off x="4375637" y="2339485"/>
            <a:ext cx="234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 rot="-891815">
            <a:off x="15957300" y="2444111"/>
            <a:ext cx="1501646" cy="837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1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skull</a:t>
            </a:r>
            <a:endParaRPr/>
          </a:p>
        </p:txBody>
      </p:sp>
      <p:sp>
        <p:nvSpPr>
          <p:cNvPr id="19" name="Google Shape;19;p3"/>
          <p:cNvSpPr txBox="1"/>
          <p:nvPr/>
        </p:nvSpPr>
        <p:spPr>
          <a:xfrm rot="625674">
            <a:off x="6478856" y="1244515"/>
            <a:ext cx="2461353" cy="837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1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carpals</a:t>
            </a:r>
            <a:endParaRPr/>
          </a:p>
        </p:txBody>
      </p:sp>
      <p:sp>
        <p:nvSpPr>
          <p:cNvPr id="20" name="Google Shape;20;p3"/>
          <p:cNvSpPr txBox="1"/>
          <p:nvPr/>
        </p:nvSpPr>
        <p:spPr>
          <a:xfrm rot="3002116">
            <a:off x="190902" y="7639877"/>
            <a:ext cx="2281588" cy="8373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1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ribcage</a:t>
            </a: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40617"/>
          <a:stretch/>
        </p:blipFill>
        <p:spPr>
          <a:xfrm>
            <a:off x="5389500" y="-3"/>
            <a:ext cx="7508999" cy="277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49057" r="0" t="0"/>
          <a:stretch/>
        </p:blipFill>
        <p:spPr>
          <a:xfrm>
            <a:off x="0" y="701800"/>
            <a:ext cx="3200976" cy="73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36313" t="0"/>
          <a:stretch/>
        </p:blipFill>
        <p:spPr>
          <a:xfrm>
            <a:off x="14604350" y="3330900"/>
            <a:ext cx="3683650" cy="70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4787875" y="3807286"/>
            <a:ext cx="8229600" cy="46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2000"/>
              <a:buFont typeface="Fraunces"/>
              <a:buNone/>
              <a:defRPr i="0" sz="120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49000" r="0" t="6076"/>
          <a:stretch/>
        </p:blipFill>
        <p:spPr>
          <a:xfrm>
            <a:off x="0" y="0"/>
            <a:ext cx="3682525" cy="60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49806" t="0"/>
          <a:stretch/>
        </p:blipFill>
        <p:spPr>
          <a:xfrm>
            <a:off x="14059278" y="2938925"/>
            <a:ext cx="4228725" cy="74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4756100" y="1227230"/>
            <a:ext cx="8229600" cy="24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8000"/>
              <a:buFont typeface="Fraunces"/>
              <a:buNone/>
              <a:defRPr i="0" sz="80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756100" y="4257775"/>
            <a:ext cx="8330700" cy="4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25969" r="0" t="0"/>
          <a:stretch/>
        </p:blipFill>
        <p:spPr>
          <a:xfrm>
            <a:off x="1" y="0"/>
            <a:ext cx="3592501" cy="102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60146" t="0"/>
          <a:stretch/>
        </p:blipFill>
        <p:spPr>
          <a:xfrm>
            <a:off x="17190546" y="152400"/>
            <a:ext cx="109745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2895800" y="1382255"/>
            <a:ext cx="8229600" cy="24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8000"/>
              <a:buFont typeface="Fraunces"/>
              <a:buNone/>
              <a:defRPr i="0" sz="80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895800" y="4412800"/>
            <a:ext cx="8330700" cy="4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49997" r="0" t="0"/>
          <a:stretch/>
        </p:blipFill>
        <p:spPr>
          <a:xfrm>
            <a:off x="1" y="0"/>
            <a:ext cx="3588799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type="title"/>
          </p:nvPr>
        </p:nvSpPr>
        <p:spPr>
          <a:xfrm>
            <a:off x="5863425" y="1315830"/>
            <a:ext cx="8229600" cy="24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8000"/>
              <a:buFont typeface="Fraunces"/>
              <a:buNone/>
              <a:defRPr i="0" sz="80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863425" y="4346375"/>
            <a:ext cx="8330700" cy="4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4400"/>
              <a:buFont typeface="Fraunces"/>
              <a:buNone/>
              <a:defRPr i="0" sz="44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04EAD"/>
              </a:buClr>
              <a:buSzPts val="1400"/>
              <a:buNone/>
              <a:defRPr sz="1800">
                <a:solidFill>
                  <a:srgbClr val="304EAD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04EAD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11" Type="http://schemas.openxmlformats.org/officeDocument/2006/relationships/image" Target="../media/image38.png"/><Relationship Id="rId10" Type="http://schemas.openxmlformats.org/officeDocument/2006/relationships/image" Target="../media/image26.png"/><Relationship Id="rId9" Type="http://schemas.openxmlformats.org/officeDocument/2006/relationships/image" Target="../media/image1.png"/><Relationship Id="rId5" Type="http://schemas.openxmlformats.org/officeDocument/2006/relationships/image" Target="../media/image35.png"/><Relationship Id="rId6" Type="http://schemas.openxmlformats.org/officeDocument/2006/relationships/image" Target="../media/image21.png"/><Relationship Id="rId7" Type="http://schemas.openxmlformats.org/officeDocument/2006/relationships/image" Target="../media/image28.png"/><Relationship Id="rId8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35.png"/><Relationship Id="rId6" Type="http://schemas.openxmlformats.org/officeDocument/2006/relationships/image" Target="../media/image21.png"/><Relationship Id="rId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7"/>
          <p:cNvCxnSpPr/>
          <p:nvPr/>
        </p:nvCxnSpPr>
        <p:spPr>
          <a:xfrm>
            <a:off x="0" y="9471025"/>
            <a:ext cx="16706275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7"/>
          <p:cNvSpPr/>
          <p:nvPr/>
        </p:nvSpPr>
        <p:spPr>
          <a:xfrm>
            <a:off x="4246750" y="2855923"/>
            <a:ext cx="2599058" cy="3376694"/>
          </a:xfrm>
          <a:custGeom>
            <a:rect b="b" l="l" r="r" t="t"/>
            <a:pathLst>
              <a:path extrusionOk="0" h="3376694" w="2599058">
                <a:moveTo>
                  <a:pt x="0" y="0"/>
                </a:moveTo>
                <a:lnTo>
                  <a:pt x="2599058" y="0"/>
                </a:lnTo>
                <a:lnTo>
                  <a:pt x="2599058" y="3376694"/>
                </a:lnTo>
                <a:lnTo>
                  <a:pt x="0" y="3376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917" r="0" t="0"/>
            </a:stretch>
          </a:blipFill>
          <a:ln>
            <a:noFill/>
          </a:ln>
        </p:spPr>
      </p:sp>
      <p:sp>
        <p:nvSpPr>
          <p:cNvPr id="45" name="Google Shape;45;p7"/>
          <p:cNvSpPr txBox="1"/>
          <p:nvPr/>
        </p:nvSpPr>
        <p:spPr>
          <a:xfrm>
            <a:off x="6865730" y="2366187"/>
            <a:ext cx="7508991" cy="4203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82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ones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7359109" y="8937763"/>
            <a:ext cx="356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PRESENTER NAME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4375637" y="2339485"/>
            <a:ext cx="2341285" cy="4203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82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B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4077989" y="6495626"/>
            <a:ext cx="102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Understanding the human skeletal system and its functions</a:t>
            </a:r>
            <a:endParaRPr sz="1100"/>
          </a:p>
        </p:txBody>
      </p:sp>
      <p:sp>
        <p:nvSpPr>
          <p:cNvPr id="49" name="Google Shape;49;p7"/>
          <p:cNvSpPr txBox="1"/>
          <p:nvPr/>
        </p:nvSpPr>
        <p:spPr>
          <a:xfrm rot="-891943">
            <a:off x="15955491" y="2444326"/>
            <a:ext cx="1501567" cy="823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1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skull</a:t>
            </a:r>
            <a:endParaRPr/>
          </a:p>
        </p:txBody>
      </p:sp>
      <p:sp>
        <p:nvSpPr>
          <p:cNvPr id="50" name="Google Shape;50;p7"/>
          <p:cNvSpPr txBox="1"/>
          <p:nvPr/>
        </p:nvSpPr>
        <p:spPr>
          <a:xfrm rot="625662">
            <a:off x="6480259" y="1244658"/>
            <a:ext cx="2461465" cy="823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1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carpals</a:t>
            </a:r>
            <a:endParaRPr/>
          </a:p>
        </p:txBody>
      </p:sp>
      <p:sp>
        <p:nvSpPr>
          <p:cNvPr id="51" name="Google Shape;51;p7"/>
          <p:cNvSpPr txBox="1"/>
          <p:nvPr/>
        </p:nvSpPr>
        <p:spPr>
          <a:xfrm rot="3001956">
            <a:off x="196329" y="7642375"/>
            <a:ext cx="2281655" cy="823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1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ribcage</a:t>
            </a:r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4">
            <a:alphaModFix/>
          </a:blip>
          <a:srcRect b="0" l="0" r="0" t="40617"/>
          <a:stretch/>
        </p:blipFill>
        <p:spPr>
          <a:xfrm>
            <a:off x="5389500" y="-3"/>
            <a:ext cx="7508999" cy="277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5">
            <a:alphaModFix/>
          </a:blip>
          <a:srcRect b="0" l="49057" r="0" t="0"/>
          <a:stretch/>
        </p:blipFill>
        <p:spPr>
          <a:xfrm>
            <a:off x="0" y="701800"/>
            <a:ext cx="3200976" cy="73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6">
            <a:alphaModFix/>
          </a:blip>
          <a:srcRect b="0" l="0" r="36313" t="0"/>
          <a:stretch/>
        </p:blipFill>
        <p:spPr>
          <a:xfrm>
            <a:off x="14604350" y="3330900"/>
            <a:ext cx="3683650" cy="70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6"/>
          <p:cNvGrpSpPr/>
          <p:nvPr/>
        </p:nvGrpSpPr>
        <p:grpSpPr>
          <a:xfrm>
            <a:off x="1028700" y="1562472"/>
            <a:ext cx="9992640" cy="2107958"/>
            <a:chOff x="0" y="-47625"/>
            <a:chExt cx="2631806" cy="555182"/>
          </a:xfrm>
        </p:grpSpPr>
        <p:sp>
          <p:nvSpPr>
            <p:cNvPr id="312" name="Google Shape;312;p16"/>
            <p:cNvSpPr/>
            <p:nvPr/>
          </p:nvSpPr>
          <p:spPr>
            <a:xfrm>
              <a:off x="0" y="0"/>
              <a:ext cx="2631806" cy="507557"/>
            </a:xfrm>
            <a:custGeom>
              <a:rect b="b" l="l" r="r" t="t"/>
              <a:pathLst>
                <a:path extrusionOk="0" h="507557" w="2631806">
                  <a:moveTo>
                    <a:pt x="0" y="0"/>
                  </a:moveTo>
                  <a:lnTo>
                    <a:pt x="2631806" y="0"/>
                  </a:lnTo>
                  <a:lnTo>
                    <a:pt x="2631806" y="507557"/>
                  </a:lnTo>
                  <a:lnTo>
                    <a:pt x="0" y="5075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3" name="Google Shape;313;p16"/>
            <p:cNvSpPr txBox="1"/>
            <p:nvPr/>
          </p:nvSpPr>
          <p:spPr>
            <a:xfrm>
              <a:off x="0" y="-47625"/>
              <a:ext cx="2631806" cy="555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6"/>
          <p:cNvSpPr/>
          <p:nvPr/>
        </p:nvSpPr>
        <p:spPr>
          <a:xfrm rot="7875389">
            <a:off x="16248433" y="-1573553"/>
            <a:ext cx="2207213" cy="6633701"/>
          </a:xfrm>
          <a:custGeom>
            <a:rect b="b" l="l" r="r" t="t"/>
            <a:pathLst>
              <a:path extrusionOk="0" h="6633701" w="2207213">
                <a:moveTo>
                  <a:pt x="0" y="0"/>
                </a:moveTo>
                <a:lnTo>
                  <a:pt x="2207214" y="0"/>
                </a:lnTo>
                <a:lnTo>
                  <a:pt x="2207214" y="6633702"/>
                </a:lnTo>
                <a:lnTo>
                  <a:pt x="0" y="66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5" name="Google Shape;315;p16"/>
          <p:cNvGrpSpPr/>
          <p:nvPr/>
        </p:nvGrpSpPr>
        <p:grpSpPr>
          <a:xfrm>
            <a:off x="11002290" y="1562472"/>
            <a:ext cx="6257010" cy="2107958"/>
            <a:chOff x="0" y="-47625"/>
            <a:chExt cx="1647937" cy="555182"/>
          </a:xfrm>
        </p:grpSpPr>
        <p:sp>
          <p:nvSpPr>
            <p:cNvPr id="316" name="Google Shape;316;p16"/>
            <p:cNvSpPr/>
            <p:nvPr/>
          </p:nvSpPr>
          <p:spPr>
            <a:xfrm>
              <a:off x="0" y="0"/>
              <a:ext cx="1647937" cy="507557"/>
            </a:xfrm>
            <a:custGeom>
              <a:rect b="b" l="l" r="r" t="t"/>
              <a:pathLst>
                <a:path extrusionOk="0" h="507557" w="1647937">
                  <a:moveTo>
                    <a:pt x="0" y="0"/>
                  </a:moveTo>
                  <a:lnTo>
                    <a:pt x="1647937" y="0"/>
                  </a:lnTo>
                  <a:lnTo>
                    <a:pt x="1647937" y="507557"/>
                  </a:lnTo>
                  <a:lnTo>
                    <a:pt x="0" y="507557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7" name="Google Shape;317;p16"/>
            <p:cNvSpPr txBox="1"/>
            <p:nvPr/>
          </p:nvSpPr>
          <p:spPr>
            <a:xfrm>
              <a:off x="0" y="-47625"/>
              <a:ext cx="1647937" cy="555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6"/>
          <p:cNvSpPr/>
          <p:nvPr/>
        </p:nvSpPr>
        <p:spPr>
          <a:xfrm>
            <a:off x="-1647264" y="6310866"/>
            <a:ext cx="4611511" cy="5022438"/>
          </a:xfrm>
          <a:custGeom>
            <a:rect b="b" l="l" r="r" t="t"/>
            <a:pathLst>
              <a:path extrusionOk="0" h="5022438" w="4611511">
                <a:moveTo>
                  <a:pt x="0" y="0"/>
                </a:moveTo>
                <a:lnTo>
                  <a:pt x="4611511" y="0"/>
                </a:lnTo>
                <a:lnTo>
                  <a:pt x="4611511" y="5022437"/>
                </a:lnTo>
                <a:lnTo>
                  <a:pt x="0" y="5022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319" name="Google Shape;319;p16"/>
          <p:cNvGraphicFramePr/>
          <p:nvPr/>
        </p:nvGraphicFramePr>
        <p:xfrm>
          <a:off x="1028700" y="3670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{B8F97044-B026-4128-A70B-E6101BCDA258}</a:tableStyleId>
              </a:tblPr>
              <a:tblGrid>
                <a:gridCol w="5403850"/>
                <a:gridCol w="5403850"/>
                <a:gridCol w="5403850"/>
              </a:tblGrid>
              <a:tr h="121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99" u="none" cap="none" strike="noStrike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Cell type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4E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99" u="none" cap="none" strike="noStrike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Functions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4E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999" u="none" cap="none" strike="noStrike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Location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4EAD"/>
                    </a:solidFill>
                  </a:tcPr>
                </a:tc>
              </a:tr>
              <a:tr h="91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Osteogenic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Describe its role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Where it's found in the body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</a:tr>
              <a:tr h="91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Osteoblasts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Describe its role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Where it's found in the body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</a:tr>
              <a:tr h="91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Osteocytes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Describe its role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Where it's found in the body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</a:tr>
              <a:tr h="91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Osteoclasts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Describe its role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304EAD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Where it's found in the body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4E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</a:tr>
            </a:tbl>
          </a:graphicData>
        </a:graphic>
      </p:graphicFrame>
      <p:sp>
        <p:nvSpPr>
          <p:cNvPr id="320" name="Google Shape;320;p16"/>
          <p:cNvSpPr txBox="1"/>
          <p:nvPr/>
        </p:nvSpPr>
        <p:spPr>
          <a:xfrm>
            <a:off x="6642455" y="2062892"/>
            <a:ext cx="3763342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in bones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1544502" y="1967642"/>
            <a:ext cx="4840784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CellTypes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11550293" y="2306814"/>
            <a:ext cx="4912453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Use the table to compare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the four main bone cell types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7"/>
          <p:cNvGrpSpPr/>
          <p:nvPr/>
        </p:nvGrpSpPr>
        <p:grpSpPr>
          <a:xfrm>
            <a:off x="1746187" y="895499"/>
            <a:ext cx="6724609" cy="3018359"/>
            <a:chOff x="0" y="-47625"/>
            <a:chExt cx="1771090" cy="794959"/>
          </a:xfrm>
        </p:grpSpPr>
        <p:sp>
          <p:nvSpPr>
            <p:cNvPr id="328" name="Google Shape;328;p17"/>
            <p:cNvSpPr/>
            <p:nvPr/>
          </p:nvSpPr>
          <p:spPr>
            <a:xfrm>
              <a:off x="0" y="0"/>
              <a:ext cx="1771090" cy="747334"/>
            </a:xfrm>
            <a:custGeom>
              <a:rect b="b" l="l" r="r" t="t"/>
              <a:pathLst>
                <a:path extrusionOk="0" h="747334" w="1771090">
                  <a:moveTo>
                    <a:pt x="0" y="0"/>
                  </a:moveTo>
                  <a:lnTo>
                    <a:pt x="1771090" y="0"/>
                  </a:lnTo>
                  <a:lnTo>
                    <a:pt x="1771090" y="747334"/>
                  </a:lnTo>
                  <a:lnTo>
                    <a:pt x="0" y="747334"/>
                  </a:lnTo>
                  <a:close/>
                </a:path>
              </a:pathLst>
            </a:custGeom>
            <a:solidFill>
              <a:srgbClr val="304EAD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29" name="Google Shape;329;p17"/>
            <p:cNvSpPr txBox="1"/>
            <p:nvPr/>
          </p:nvSpPr>
          <p:spPr>
            <a:xfrm>
              <a:off x="0" y="-47625"/>
              <a:ext cx="1771090" cy="794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7"/>
          <p:cNvSpPr txBox="1"/>
          <p:nvPr/>
        </p:nvSpPr>
        <p:spPr>
          <a:xfrm>
            <a:off x="2385815" y="1461737"/>
            <a:ext cx="6953470" cy="1952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Fraunces"/>
                <a:ea typeface="Fraunces"/>
                <a:cs typeface="Fraunces"/>
                <a:sym typeface="Fraunces"/>
              </a:rPr>
              <a:t>Structure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Fraunces"/>
                <a:ea typeface="Fraunces"/>
                <a:cs typeface="Fraunces"/>
                <a:sym typeface="Fraunces"/>
              </a:rPr>
              <a:t>bone</a:t>
            </a:r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>
            <a:off x="1746187" y="3713982"/>
            <a:ext cx="6724609" cy="5544318"/>
            <a:chOff x="0" y="-47625"/>
            <a:chExt cx="1771090" cy="1460232"/>
          </a:xfrm>
        </p:grpSpPr>
        <p:sp>
          <p:nvSpPr>
            <p:cNvPr id="332" name="Google Shape;332;p17"/>
            <p:cNvSpPr/>
            <p:nvPr/>
          </p:nvSpPr>
          <p:spPr>
            <a:xfrm>
              <a:off x="0" y="0"/>
              <a:ext cx="1771090" cy="1412607"/>
            </a:xfrm>
            <a:custGeom>
              <a:rect b="b" l="l" r="r" t="t"/>
              <a:pathLst>
                <a:path extrusionOk="0" h="1412607" w="1771090">
                  <a:moveTo>
                    <a:pt x="0" y="0"/>
                  </a:moveTo>
                  <a:lnTo>
                    <a:pt x="1771090" y="0"/>
                  </a:lnTo>
                  <a:lnTo>
                    <a:pt x="1771090" y="1412607"/>
                  </a:lnTo>
                  <a:lnTo>
                    <a:pt x="0" y="1412607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3" name="Google Shape;333;p17"/>
            <p:cNvSpPr txBox="1"/>
            <p:nvPr/>
          </p:nvSpPr>
          <p:spPr>
            <a:xfrm>
              <a:off x="0" y="-47625"/>
              <a:ext cx="1771090" cy="146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7"/>
          <p:cNvSpPr/>
          <p:nvPr/>
        </p:nvSpPr>
        <p:spPr>
          <a:xfrm>
            <a:off x="2443826" y="4706444"/>
            <a:ext cx="5329330" cy="3740221"/>
          </a:xfrm>
          <a:custGeom>
            <a:rect b="b" l="l" r="r" t="t"/>
            <a:pathLst>
              <a:path extrusionOk="0" h="3740221" w="5329330">
                <a:moveTo>
                  <a:pt x="0" y="0"/>
                </a:moveTo>
                <a:lnTo>
                  <a:pt x="5329331" y="0"/>
                </a:lnTo>
                <a:lnTo>
                  <a:pt x="5329331" y="3740221"/>
                </a:lnTo>
                <a:lnTo>
                  <a:pt x="0" y="3740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35" name="Google Shape;335;p17"/>
          <p:cNvCxnSpPr/>
          <p:nvPr/>
        </p:nvCxnSpPr>
        <p:spPr>
          <a:xfrm rot="10800000">
            <a:off x="3602845" y="6576554"/>
            <a:ext cx="1191625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336" name="Google Shape;336;p17"/>
          <p:cNvCxnSpPr/>
          <p:nvPr/>
        </p:nvCxnSpPr>
        <p:spPr>
          <a:xfrm flipH="1" rot="10800000">
            <a:off x="6517059" y="6162520"/>
            <a:ext cx="487410" cy="652159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337" name="Google Shape;337;p17"/>
          <p:cNvGrpSpPr/>
          <p:nvPr/>
        </p:nvGrpSpPr>
        <p:grpSpPr>
          <a:xfrm>
            <a:off x="8451746" y="895499"/>
            <a:ext cx="8090067" cy="4248001"/>
            <a:chOff x="0" y="-47625"/>
            <a:chExt cx="2130717" cy="1118815"/>
          </a:xfrm>
        </p:grpSpPr>
        <p:sp>
          <p:nvSpPr>
            <p:cNvPr id="338" name="Google Shape;338;p17"/>
            <p:cNvSpPr/>
            <p:nvPr/>
          </p:nvSpPr>
          <p:spPr>
            <a:xfrm>
              <a:off x="0" y="0"/>
              <a:ext cx="2130717" cy="1071190"/>
            </a:xfrm>
            <a:custGeom>
              <a:rect b="b" l="l" r="r" t="t"/>
              <a:pathLst>
                <a:path extrusionOk="0" h="1071190" w="2130717">
                  <a:moveTo>
                    <a:pt x="0" y="0"/>
                  </a:moveTo>
                  <a:lnTo>
                    <a:pt x="2130717" y="0"/>
                  </a:lnTo>
                  <a:lnTo>
                    <a:pt x="2130717" y="1071190"/>
                  </a:lnTo>
                  <a:lnTo>
                    <a:pt x="0" y="107119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9" name="Google Shape;339;p17"/>
            <p:cNvSpPr txBox="1"/>
            <p:nvPr/>
          </p:nvSpPr>
          <p:spPr>
            <a:xfrm>
              <a:off x="0" y="-47625"/>
              <a:ext cx="2130717" cy="1118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7"/>
          <p:cNvGrpSpPr/>
          <p:nvPr/>
        </p:nvGrpSpPr>
        <p:grpSpPr>
          <a:xfrm>
            <a:off x="8451746" y="4943624"/>
            <a:ext cx="8090067" cy="4314676"/>
            <a:chOff x="0" y="-47625"/>
            <a:chExt cx="2130717" cy="1136376"/>
          </a:xfrm>
        </p:grpSpPr>
        <p:sp>
          <p:nvSpPr>
            <p:cNvPr id="341" name="Google Shape;341;p17"/>
            <p:cNvSpPr/>
            <p:nvPr/>
          </p:nvSpPr>
          <p:spPr>
            <a:xfrm>
              <a:off x="0" y="0"/>
              <a:ext cx="2130717" cy="1088751"/>
            </a:xfrm>
            <a:custGeom>
              <a:rect b="b" l="l" r="r" t="t"/>
              <a:pathLst>
                <a:path extrusionOk="0" h="1088751" w="2130717">
                  <a:moveTo>
                    <a:pt x="0" y="0"/>
                  </a:moveTo>
                  <a:lnTo>
                    <a:pt x="2130717" y="0"/>
                  </a:lnTo>
                  <a:lnTo>
                    <a:pt x="2130717" y="1088751"/>
                  </a:lnTo>
                  <a:lnTo>
                    <a:pt x="0" y="1088751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17"/>
            <p:cNvSpPr txBox="1"/>
            <p:nvPr/>
          </p:nvSpPr>
          <p:spPr>
            <a:xfrm>
              <a:off x="0" y="-47625"/>
              <a:ext cx="2130717" cy="1136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7"/>
          <p:cNvGrpSpPr/>
          <p:nvPr/>
        </p:nvGrpSpPr>
        <p:grpSpPr>
          <a:xfrm>
            <a:off x="13623513" y="1993273"/>
            <a:ext cx="2233278" cy="2233278"/>
            <a:chOff x="0" y="0"/>
            <a:chExt cx="812800" cy="812800"/>
          </a:xfrm>
        </p:grpSpPr>
        <p:sp>
          <p:nvSpPr>
            <p:cNvPr id="344" name="Google Shape;34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7"/>
          <p:cNvGrpSpPr/>
          <p:nvPr/>
        </p:nvGrpSpPr>
        <p:grpSpPr>
          <a:xfrm>
            <a:off x="9144000" y="5884065"/>
            <a:ext cx="2233278" cy="2233278"/>
            <a:chOff x="0" y="0"/>
            <a:chExt cx="812800" cy="812800"/>
          </a:xfrm>
        </p:grpSpPr>
        <p:sp>
          <p:nvSpPr>
            <p:cNvPr id="347" name="Google Shape;34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7"/>
          <p:cNvSpPr/>
          <p:nvPr/>
        </p:nvSpPr>
        <p:spPr>
          <a:xfrm>
            <a:off x="9391806" y="6549985"/>
            <a:ext cx="1737667" cy="1077353"/>
          </a:xfrm>
          <a:custGeom>
            <a:rect b="b" l="l" r="r" t="t"/>
            <a:pathLst>
              <a:path extrusionOk="0" h="1077353" w="1737667">
                <a:moveTo>
                  <a:pt x="0" y="0"/>
                </a:moveTo>
                <a:lnTo>
                  <a:pt x="1737667" y="0"/>
                </a:lnTo>
                <a:lnTo>
                  <a:pt x="1737667" y="1077354"/>
                </a:lnTo>
                <a:lnTo>
                  <a:pt x="0" y="1077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7"/>
          <p:cNvSpPr/>
          <p:nvPr/>
        </p:nvSpPr>
        <p:spPr>
          <a:xfrm>
            <a:off x="14068196" y="2411834"/>
            <a:ext cx="1343912" cy="1457892"/>
          </a:xfrm>
          <a:custGeom>
            <a:rect b="b" l="l" r="r" t="t"/>
            <a:pathLst>
              <a:path extrusionOk="0" h="1457892" w="1343912">
                <a:moveTo>
                  <a:pt x="0" y="0"/>
                </a:moveTo>
                <a:lnTo>
                  <a:pt x="1343912" y="0"/>
                </a:lnTo>
                <a:lnTo>
                  <a:pt x="1343912" y="1457892"/>
                </a:lnTo>
                <a:lnTo>
                  <a:pt x="0" y="1457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17"/>
          <p:cNvSpPr txBox="1"/>
          <p:nvPr/>
        </p:nvSpPr>
        <p:spPr>
          <a:xfrm rot="-279172">
            <a:off x="4766703" y="2348247"/>
            <a:ext cx="2492127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FFFFFF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tissue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2680308" y="6367004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353" name="Google Shape;353;p17"/>
          <p:cNvSpPr txBox="1"/>
          <p:nvPr/>
        </p:nvSpPr>
        <p:spPr>
          <a:xfrm>
            <a:off x="6614948" y="5674515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354" name="Google Shape;354;p17"/>
          <p:cNvSpPr txBox="1"/>
          <p:nvPr/>
        </p:nvSpPr>
        <p:spPr>
          <a:xfrm>
            <a:off x="9339275" y="3487850"/>
            <a:ext cx="319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Describe its characteristics and role</a:t>
            </a:r>
            <a:endParaRPr/>
          </a:p>
        </p:txBody>
      </p:sp>
      <p:sp>
        <p:nvSpPr>
          <p:cNvPr id="355" name="Google Shape;355;p17"/>
          <p:cNvSpPr txBox="1"/>
          <p:nvPr/>
        </p:nvSpPr>
        <p:spPr>
          <a:xfrm>
            <a:off x="11805251" y="7569300"/>
            <a:ext cx="32829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Describe its characteristics and role</a:t>
            </a:r>
            <a:endParaRPr/>
          </a:p>
        </p:txBody>
      </p:sp>
      <p:sp>
        <p:nvSpPr>
          <p:cNvPr id="356" name="Google Shape;356;p17"/>
          <p:cNvSpPr txBox="1"/>
          <p:nvPr/>
        </p:nvSpPr>
        <p:spPr>
          <a:xfrm>
            <a:off x="9346794" y="2590342"/>
            <a:ext cx="3931112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Compact bone</a:t>
            </a:r>
            <a:endParaRPr/>
          </a:p>
        </p:txBody>
      </p:sp>
      <p:sp>
        <p:nvSpPr>
          <p:cNvPr id="357" name="Google Shape;357;p17"/>
          <p:cNvSpPr txBox="1"/>
          <p:nvPr/>
        </p:nvSpPr>
        <p:spPr>
          <a:xfrm>
            <a:off x="11812770" y="6671804"/>
            <a:ext cx="3931112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Spongy bone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/>
          <p:nvPr/>
        </p:nvSpPr>
        <p:spPr>
          <a:xfrm>
            <a:off x="7136397" y="1028700"/>
            <a:ext cx="4015206" cy="5750947"/>
          </a:xfrm>
          <a:custGeom>
            <a:rect b="b" l="l" r="r" t="t"/>
            <a:pathLst>
              <a:path extrusionOk="0" h="5750947" w="4015206">
                <a:moveTo>
                  <a:pt x="0" y="0"/>
                </a:moveTo>
                <a:lnTo>
                  <a:pt x="4015206" y="0"/>
                </a:lnTo>
                <a:lnTo>
                  <a:pt x="4015206" y="5750947"/>
                </a:lnTo>
                <a:lnTo>
                  <a:pt x="0" y="5750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3" name="Google Shape;363;p18"/>
          <p:cNvGrpSpPr/>
          <p:nvPr/>
        </p:nvGrpSpPr>
        <p:grpSpPr>
          <a:xfrm>
            <a:off x="1632321" y="2009532"/>
            <a:ext cx="6928409" cy="2325440"/>
            <a:chOff x="0" y="-47625"/>
            <a:chExt cx="1824766" cy="612462"/>
          </a:xfrm>
        </p:grpSpPr>
        <p:sp>
          <p:nvSpPr>
            <p:cNvPr id="364" name="Google Shape;364;p18"/>
            <p:cNvSpPr/>
            <p:nvPr/>
          </p:nvSpPr>
          <p:spPr>
            <a:xfrm>
              <a:off x="0" y="0"/>
              <a:ext cx="1824766" cy="564837"/>
            </a:xfrm>
            <a:custGeom>
              <a:rect b="b" l="l" r="r" t="t"/>
              <a:pathLst>
                <a:path extrusionOk="0" h="564837" w="1824766">
                  <a:moveTo>
                    <a:pt x="0" y="0"/>
                  </a:moveTo>
                  <a:lnTo>
                    <a:pt x="1824766" y="0"/>
                  </a:lnTo>
                  <a:lnTo>
                    <a:pt x="1824766" y="564837"/>
                  </a:lnTo>
                  <a:lnTo>
                    <a:pt x="0" y="564837"/>
                  </a:lnTo>
                  <a:close/>
                </a:path>
              </a:pathLst>
            </a:custGeom>
            <a:solidFill>
              <a:srgbClr val="304EAD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5" name="Google Shape;365;p18"/>
            <p:cNvSpPr txBox="1"/>
            <p:nvPr/>
          </p:nvSpPr>
          <p:spPr>
            <a:xfrm>
              <a:off x="0" y="-47625"/>
              <a:ext cx="1824766" cy="61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8"/>
          <p:cNvGrpSpPr/>
          <p:nvPr/>
        </p:nvGrpSpPr>
        <p:grpSpPr>
          <a:xfrm>
            <a:off x="8541679" y="2009532"/>
            <a:ext cx="8114000" cy="2325440"/>
            <a:chOff x="0" y="-47625"/>
            <a:chExt cx="2137021" cy="612462"/>
          </a:xfrm>
        </p:grpSpPr>
        <p:sp>
          <p:nvSpPr>
            <p:cNvPr id="367" name="Google Shape;367;p18"/>
            <p:cNvSpPr/>
            <p:nvPr/>
          </p:nvSpPr>
          <p:spPr>
            <a:xfrm>
              <a:off x="0" y="0"/>
              <a:ext cx="2137021" cy="564837"/>
            </a:xfrm>
            <a:custGeom>
              <a:rect b="b" l="l" r="r" t="t"/>
              <a:pathLst>
                <a:path extrusionOk="0" h="564837" w="2137021">
                  <a:moveTo>
                    <a:pt x="0" y="0"/>
                  </a:moveTo>
                  <a:lnTo>
                    <a:pt x="2137021" y="0"/>
                  </a:lnTo>
                  <a:lnTo>
                    <a:pt x="2137021" y="564837"/>
                  </a:lnTo>
                  <a:lnTo>
                    <a:pt x="0" y="564837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8" name="Google Shape;368;p18"/>
            <p:cNvSpPr txBox="1"/>
            <p:nvPr/>
          </p:nvSpPr>
          <p:spPr>
            <a:xfrm>
              <a:off x="0" y="-47625"/>
              <a:ext cx="2137021" cy="61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8"/>
          <p:cNvSpPr/>
          <p:nvPr/>
        </p:nvSpPr>
        <p:spPr>
          <a:xfrm>
            <a:off x="7012752" y="5990833"/>
            <a:ext cx="4300597" cy="2846213"/>
          </a:xfrm>
          <a:custGeom>
            <a:rect b="b" l="l" r="r" t="t"/>
            <a:pathLst>
              <a:path extrusionOk="0" h="2846213" w="4300597">
                <a:moveTo>
                  <a:pt x="0" y="0"/>
                </a:moveTo>
                <a:lnTo>
                  <a:pt x="4300596" y="0"/>
                </a:lnTo>
                <a:lnTo>
                  <a:pt x="4300596" y="2846214"/>
                </a:lnTo>
                <a:lnTo>
                  <a:pt x="0" y="2846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0" name="Google Shape;370;p18"/>
          <p:cNvGrpSpPr/>
          <p:nvPr/>
        </p:nvGrpSpPr>
        <p:grpSpPr>
          <a:xfrm>
            <a:off x="9144000" y="4135097"/>
            <a:ext cx="7511679" cy="2983306"/>
            <a:chOff x="0" y="-47625"/>
            <a:chExt cx="1978385" cy="785727"/>
          </a:xfrm>
        </p:grpSpPr>
        <p:sp>
          <p:nvSpPr>
            <p:cNvPr id="371" name="Google Shape;371;p18"/>
            <p:cNvSpPr/>
            <p:nvPr/>
          </p:nvSpPr>
          <p:spPr>
            <a:xfrm>
              <a:off x="0" y="0"/>
              <a:ext cx="1978385" cy="738102"/>
            </a:xfrm>
            <a:custGeom>
              <a:rect b="b" l="l" r="r" t="t"/>
              <a:pathLst>
                <a:path extrusionOk="0" h="738102" w="1978385">
                  <a:moveTo>
                    <a:pt x="0" y="0"/>
                  </a:moveTo>
                  <a:lnTo>
                    <a:pt x="1978385" y="0"/>
                  </a:lnTo>
                  <a:lnTo>
                    <a:pt x="1978385" y="738102"/>
                  </a:lnTo>
                  <a:lnTo>
                    <a:pt x="0" y="738102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2" name="Google Shape;372;p18"/>
            <p:cNvSpPr txBox="1"/>
            <p:nvPr/>
          </p:nvSpPr>
          <p:spPr>
            <a:xfrm>
              <a:off x="0" y="-47625"/>
              <a:ext cx="1978385" cy="785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1632321" y="4135097"/>
            <a:ext cx="7530729" cy="2983306"/>
            <a:chOff x="0" y="-47625"/>
            <a:chExt cx="1983402" cy="785727"/>
          </a:xfrm>
        </p:grpSpPr>
        <p:sp>
          <p:nvSpPr>
            <p:cNvPr id="374" name="Google Shape;374;p18"/>
            <p:cNvSpPr/>
            <p:nvPr/>
          </p:nvSpPr>
          <p:spPr>
            <a:xfrm>
              <a:off x="0" y="0"/>
              <a:ext cx="1983402" cy="738102"/>
            </a:xfrm>
            <a:custGeom>
              <a:rect b="b" l="l" r="r" t="t"/>
              <a:pathLst>
                <a:path extrusionOk="0" h="738102" w="1983402">
                  <a:moveTo>
                    <a:pt x="0" y="0"/>
                  </a:moveTo>
                  <a:lnTo>
                    <a:pt x="1983402" y="0"/>
                  </a:lnTo>
                  <a:lnTo>
                    <a:pt x="1983402" y="738102"/>
                  </a:lnTo>
                  <a:lnTo>
                    <a:pt x="0" y="738102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5" name="Google Shape;375;p18"/>
            <p:cNvSpPr txBox="1"/>
            <p:nvPr/>
          </p:nvSpPr>
          <p:spPr>
            <a:xfrm>
              <a:off x="0" y="-47625"/>
              <a:ext cx="1983402" cy="785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8"/>
          <p:cNvSpPr txBox="1"/>
          <p:nvPr/>
        </p:nvSpPr>
        <p:spPr>
          <a:xfrm>
            <a:off x="2408094" y="2810228"/>
            <a:ext cx="5376862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Ossification</a:t>
            </a:r>
            <a:endParaRPr/>
          </a:p>
        </p:txBody>
      </p:sp>
      <p:sp>
        <p:nvSpPr>
          <p:cNvPr id="377" name="Google Shape;377;p18"/>
          <p:cNvSpPr txBox="1"/>
          <p:nvPr/>
        </p:nvSpPr>
        <p:spPr>
          <a:xfrm>
            <a:off x="9419722" y="2733091"/>
            <a:ext cx="6511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Introduce ossification as the process of bone formation. Explain its role in growth and development.</a:t>
            </a:r>
            <a:endParaRPr sz="1200"/>
          </a:p>
        </p:txBody>
      </p:sp>
      <p:sp>
        <p:nvSpPr>
          <p:cNvPr id="378" name="Google Shape;378;p18"/>
          <p:cNvSpPr txBox="1"/>
          <p:nvPr/>
        </p:nvSpPr>
        <p:spPr>
          <a:xfrm>
            <a:off x="2622332" y="5666983"/>
            <a:ext cx="41460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Explain how flat bones form directly from connective tissue</a:t>
            </a:r>
            <a:endParaRPr sz="1200"/>
          </a:p>
        </p:txBody>
      </p:sp>
      <p:sp>
        <p:nvSpPr>
          <p:cNvPr id="379" name="Google Shape;379;p18"/>
          <p:cNvSpPr txBox="1"/>
          <p:nvPr/>
        </p:nvSpPr>
        <p:spPr>
          <a:xfrm>
            <a:off x="2622332" y="4935154"/>
            <a:ext cx="4948386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Intramembranous</a:t>
            </a:r>
            <a:endParaRPr/>
          </a:p>
        </p:txBody>
      </p:sp>
      <p:sp>
        <p:nvSpPr>
          <p:cNvPr id="380" name="Google Shape;380;p18"/>
          <p:cNvSpPr txBox="1"/>
          <p:nvPr/>
        </p:nvSpPr>
        <p:spPr>
          <a:xfrm>
            <a:off x="10258951" y="5770961"/>
            <a:ext cx="50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Explain how most bones form by replacing a cartilage model over time</a:t>
            </a:r>
            <a:endParaRPr sz="1200"/>
          </a:p>
        </p:txBody>
      </p:sp>
      <p:sp>
        <p:nvSpPr>
          <p:cNvPr id="381" name="Google Shape;381;p18"/>
          <p:cNvSpPr txBox="1"/>
          <p:nvPr/>
        </p:nvSpPr>
        <p:spPr>
          <a:xfrm>
            <a:off x="10258951" y="5039131"/>
            <a:ext cx="3841626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Endochondral</a:t>
            </a:r>
            <a:endParaRPr/>
          </a:p>
        </p:txBody>
      </p:sp>
      <p:sp>
        <p:nvSpPr>
          <p:cNvPr id="382" name="Google Shape;382;p18"/>
          <p:cNvSpPr txBox="1"/>
          <p:nvPr/>
        </p:nvSpPr>
        <p:spPr>
          <a:xfrm rot="2166512">
            <a:off x="6257061" y="8124633"/>
            <a:ext cx="240919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mandible</a:t>
            </a:r>
            <a:endParaRPr/>
          </a:p>
        </p:txBody>
      </p:sp>
      <p:sp>
        <p:nvSpPr>
          <p:cNvPr id="383" name="Google Shape;383;p18"/>
          <p:cNvSpPr txBox="1"/>
          <p:nvPr/>
        </p:nvSpPr>
        <p:spPr>
          <a:xfrm rot="2166512">
            <a:off x="9752271" y="899385"/>
            <a:ext cx="240919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calvaria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9"/>
          <p:cNvGrpSpPr/>
          <p:nvPr/>
        </p:nvGrpSpPr>
        <p:grpSpPr>
          <a:xfrm>
            <a:off x="1412752" y="847874"/>
            <a:ext cx="15462497" cy="2107958"/>
            <a:chOff x="0" y="-47625"/>
            <a:chExt cx="4072427" cy="555182"/>
          </a:xfrm>
        </p:grpSpPr>
        <p:sp>
          <p:nvSpPr>
            <p:cNvPr id="389" name="Google Shape;389;p19"/>
            <p:cNvSpPr/>
            <p:nvPr/>
          </p:nvSpPr>
          <p:spPr>
            <a:xfrm>
              <a:off x="0" y="0"/>
              <a:ext cx="4072427" cy="507557"/>
            </a:xfrm>
            <a:custGeom>
              <a:rect b="b" l="l" r="r" t="t"/>
              <a:pathLst>
                <a:path extrusionOk="0" h="507557" w="4072427">
                  <a:moveTo>
                    <a:pt x="0" y="0"/>
                  </a:moveTo>
                  <a:lnTo>
                    <a:pt x="4072427" y="0"/>
                  </a:lnTo>
                  <a:lnTo>
                    <a:pt x="4072427" y="507557"/>
                  </a:lnTo>
                  <a:lnTo>
                    <a:pt x="0" y="507557"/>
                  </a:lnTo>
                  <a:close/>
                </a:path>
              </a:pathLst>
            </a:custGeom>
            <a:solidFill>
              <a:srgbClr val="304EAD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0" name="Google Shape;390;p19"/>
            <p:cNvSpPr txBox="1"/>
            <p:nvPr/>
          </p:nvSpPr>
          <p:spPr>
            <a:xfrm>
              <a:off x="0" y="-47625"/>
              <a:ext cx="4072427" cy="555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9"/>
          <p:cNvGrpSpPr/>
          <p:nvPr/>
        </p:nvGrpSpPr>
        <p:grpSpPr>
          <a:xfrm>
            <a:off x="1412752" y="2765481"/>
            <a:ext cx="7740773" cy="3362097"/>
            <a:chOff x="0" y="-47625"/>
            <a:chExt cx="2038722" cy="885491"/>
          </a:xfrm>
        </p:grpSpPr>
        <p:sp>
          <p:nvSpPr>
            <p:cNvPr id="392" name="Google Shape;392;p19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3" name="Google Shape;393;p19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9"/>
          <p:cNvGrpSpPr/>
          <p:nvPr/>
        </p:nvGrpSpPr>
        <p:grpSpPr>
          <a:xfrm>
            <a:off x="1412752" y="5930059"/>
            <a:ext cx="7740773" cy="3362097"/>
            <a:chOff x="0" y="-47625"/>
            <a:chExt cx="2038722" cy="885491"/>
          </a:xfrm>
        </p:grpSpPr>
        <p:sp>
          <p:nvSpPr>
            <p:cNvPr id="395" name="Google Shape;395;p19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6" name="Google Shape;396;p19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9"/>
          <p:cNvGrpSpPr/>
          <p:nvPr/>
        </p:nvGrpSpPr>
        <p:grpSpPr>
          <a:xfrm>
            <a:off x="9134475" y="2765481"/>
            <a:ext cx="7740773" cy="3362097"/>
            <a:chOff x="0" y="-47625"/>
            <a:chExt cx="2038722" cy="885491"/>
          </a:xfrm>
        </p:grpSpPr>
        <p:sp>
          <p:nvSpPr>
            <p:cNvPr id="398" name="Google Shape;398;p19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9" name="Google Shape;399;p19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9"/>
          <p:cNvGrpSpPr/>
          <p:nvPr/>
        </p:nvGrpSpPr>
        <p:grpSpPr>
          <a:xfrm>
            <a:off x="9134475" y="5930059"/>
            <a:ext cx="7740773" cy="3362097"/>
            <a:chOff x="0" y="-47625"/>
            <a:chExt cx="2038722" cy="885491"/>
          </a:xfrm>
        </p:grpSpPr>
        <p:sp>
          <p:nvSpPr>
            <p:cNvPr id="401" name="Google Shape;401;p19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2" name="Google Shape;402;p19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19"/>
          <p:cNvGrpSpPr/>
          <p:nvPr/>
        </p:nvGrpSpPr>
        <p:grpSpPr>
          <a:xfrm>
            <a:off x="8027361" y="4365517"/>
            <a:ext cx="2233278" cy="3636891"/>
            <a:chOff x="0" y="0"/>
            <a:chExt cx="812800" cy="1323644"/>
          </a:xfrm>
        </p:grpSpPr>
        <p:sp>
          <p:nvSpPr>
            <p:cNvPr id="404" name="Google Shape;404;p19"/>
            <p:cNvSpPr/>
            <p:nvPr/>
          </p:nvSpPr>
          <p:spPr>
            <a:xfrm>
              <a:off x="0" y="0"/>
              <a:ext cx="812800" cy="1323644"/>
            </a:xfrm>
            <a:custGeom>
              <a:rect b="b" l="l" r="r" t="t"/>
              <a:pathLst>
                <a:path extrusionOk="0" h="1323644" w="812800">
                  <a:moveTo>
                    <a:pt x="406400" y="0"/>
                  </a:moveTo>
                  <a:cubicBezTo>
                    <a:pt x="181951" y="0"/>
                    <a:pt x="0" y="296308"/>
                    <a:pt x="0" y="661822"/>
                  </a:cubicBezTo>
                  <a:cubicBezTo>
                    <a:pt x="0" y="1027336"/>
                    <a:pt x="181951" y="1323644"/>
                    <a:pt x="406400" y="1323644"/>
                  </a:cubicBezTo>
                  <a:cubicBezTo>
                    <a:pt x="630849" y="1323644"/>
                    <a:pt x="812800" y="1027336"/>
                    <a:pt x="812800" y="661822"/>
                  </a:cubicBezTo>
                  <a:cubicBezTo>
                    <a:pt x="812800" y="296308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9"/>
            <p:cNvSpPr txBox="1"/>
            <p:nvPr/>
          </p:nvSpPr>
          <p:spPr>
            <a:xfrm>
              <a:off x="76200" y="76467"/>
              <a:ext cx="660400" cy="1123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19"/>
          <p:cNvSpPr/>
          <p:nvPr/>
        </p:nvSpPr>
        <p:spPr>
          <a:xfrm>
            <a:off x="8303182" y="4979665"/>
            <a:ext cx="1681637" cy="2408594"/>
          </a:xfrm>
          <a:custGeom>
            <a:rect b="b" l="l" r="r" t="t"/>
            <a:pathLst>
              <a:path extrusionOk="0" h="2408594" w="1681637">
                <a:moveTo>
                  <a:pt x="0" y="0"/>
                </a:moveTo>
                <a:lnTo>
                  <a:pt x="1681636" y="0"/>
                </a:lnTo>
                <a:lnTo>
                  <a:pt x="1681636" y="2408594"/>
                </a:lnTo>
                <a:lnTo>
                  <a:pt x="0" y="2408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9"/>
          <p:cNvSpPr txBox="1"/>
          <p:nvPr/>
        </p:nvSpPr>
        <p:spPr>
          <a:xfrm>
            <a:off x="7509272" y="1385047"/>
            <a:ext cx="326945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Review</a:t>
            </a:r>
            <a:endParaRPr/>
          </a:p>
        </p:txBody>
      </p:sp>
      <p:sp>
        <p:nvSpPr>
          <p:cNvPr id="408" name="Google Shape;408;p19"/>
          <p:cNvSpPr txBox="1"/>
          <p:nvPr/>
        </p:nvSpPr>
        <p:spPr>
          <a:xfrm>
            <a:off x="3210138" y="4510606"/>
            <a:ext cx="4146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Summarize the major roles bones play in the body</a:t>
            </a:r>
            <a:endParaRPr/>
          </a:p>
        </p:txBody>
      </p:sp>
      <p:sp>
        <p:nvSpPr>
          <p:cNvPr id="409" name="Google Shape;409;p19"/>
          <p:cNvSpPr txBox="1"/>
          <p:nvPr/>
        </p:nvSpPr>
        <p:spPr>
          <a:xfrm>
            <a:off x="2875806" y="3453189"/>
            <a:ext cx="4814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Function of bones</a:t>
            </a:r>
            <a:endParaRPr/>
          </a:p>
        </p:txBody>
      </p:sp>
      <p:sp>
        <p:nvSpPr>
          <p:cNvPr id="410" name="Google Shape;410;p19"/>
          <p:cNvSpPr txBox="1"/>
          <p:nvPr/>
        </p:nvSpPr>
        <p:spPr>
          <a:xfrm>
            <a:off x="3210138" y="7678558"/>
            <a:ext cx="4146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Review the four main types and their functions.</a:t>
            </a:r>
            <a:endParaRPr/>
          </a:p>
        </p:txBody>
      </p:sp>
      <p:sp>
        <p:nvSpPr>
          <p:cNvPr id="411" name="Google Shape;411;p19"/>
          <p:cNvSpPr txBox="1"/>
          <p:nvPr/>
        </p:nvSpPr>
        <p:spPr>
          <a:xfrm>
            <a:off x="10931862" y="7678558"/>
            <a:ext cx="4146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Recap the bone formation process.</a:t>
            </a:r>
            <a:endParaRPr/>
          </a:p>
        </p:txBody>
      </p:sp>
      <p:sp>
        <p:nvSpPr>
          <p:cNvPr id="412" name="Google Shape;412;p19"/>
          <p:cNvSpPr txBox="1"/>
          <p:nvPr/>
        </p:nvSpPr>
        <p:spPr>
          <a:xfrm>
            <a:off x="10809498" y="4944637"/>
            <a:ext cx="4390727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Compare their roles and structures.</a:t>
            </a:r>
            <a:endParaRPr/>
          </a:p>
        </p:txBody>
      </p:sp>
      <p:sp>
        <p:nvSpPr>
          <p:cNvPr id="413" name="Google Shape;413;p19"/>
          <p:cNvSpPr txBox="1"/>
          <p:nvPr/>
        </p:nvSpPr>
        <p:spPr>
          <a:xfrm>
            <a:off x="3271280" y="6621141"/>
            <a:ext cx="402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Types of bones</a:t>
            </a:r>
            <a:endParaRPr/>
          </a:p>
        </p:txBody>
      </p:sp>
      <p:sp>
        <p:nvSpPr>
          <p:cNvPr id="414" name="Google Shape;414;p19"/>
          <p:cNvSpPr txBox="1"/>
          <p:nvPr/>
        </p:nvSpPr>
        <p:spPr>
          <a:xfrm>
            <a:off x="11391788" y="6621141"/>
            <a:ext cx="3226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Ossification</a:t>
            </a:r>
            <a:endParaRPr/>
          </a:p>
        </p:txBody>
      </p:sp>
      <p:sp>
        <p:nvSpPr>
          <p:cNvPr id="415" name="Google Shape;415;p19"/>
          <p:cNvSpPr txBox="1"/>
          <p:nvPr/>
        </p:nvSpPr>
        <p:spPr>
          <a:xfrm>
            <a:off x="9998025" y="3327463"/>
            <a:ext cx="601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Axial vs appendicular skeleton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0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421" name="Google Shape;421;p20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2" name="Google Shape;422;p20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20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424" name="Google Shape;424;p20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0" y="0"/>
                  </a:moveTo>
                  <a:lnTo>
                    <a:pt x="3032225" y="0"/>
                  </a:lnTo>
                  <a:lnTo>
                    <a:pt x="3032225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5" name="Google Shape;425;p20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20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427" name="Google Shape;427;p20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0" y="0"/>
                  </a:moveTo>
                  <a:lnTo>
                    <a:pt x="1137318" y="0"/>
                  </a:lnTo>
                  <a:lnTo>
                    <a:pt x="113731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304EAD"/>
            </a:solidFill>
            <a:ln>
              <a:noFill/>
            </a:ln>
          </p:spPr>
        </p:sp>
        <p:sp>
          <p:nvSpPr>
            <p:cNvPr id="428" name="Google Shape;428;p20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429" name="Google Shape;429;p20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430" name="Google Shape;430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304EAD"/>
            </a:solidFill>
            <a:ln>
              <a:noFill/>
            </a:ln>
          </p:spPr>
        </p:sp>
        <p:sp>
          <p:nvSpPr>
            <p:cNvPr id="431" name="Google Shape;431;p20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432" name="Google Shape;432;p20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433" name="Google Shape;433;p20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0" y="0"/>
                  </a:moveTo>
                  <a:lnTo>
                    <a:pt x="1137318" y="0"/>
                  </a:lnTo>
                  <a:lnTo>
                    <a:pt x="113731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304EAD"/>
            </a:solidFill>
            <a:ln>
              <a:noFill/>
            </a:ln>
          </p:spPr>
        </p:sp>
        <p:sp>
          <p:nvSpPr>
            <p:cNvPr id="434" name="Google Shape;434;p20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435" name="Google Shape;435;p20"/>
          <p:cNvGrpSpPr/>
          <p:nvPr/>
        </p:nvGrpSpPr>
        <p:grpSpPr>
          <a:xfrm>
            <a:off x="2529507" y="8270605"/>
            <a:ext cx="725897" cy="725897"/>
            <a:chOff x="0" y="0"/>
            <a:chExt cx="812800" cy="812800"/>
          </a:xfrm>
        </p:grpSpPr>
        <p:sp>
          <p:nvSpPr>
            <p:cNvPr id="436" name="Google Shape;43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4EAD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20"/>
          <p:cNvGrpSpPr/>
          <p:nvPr/>
        </p:nvGrpSpPr>
        <p:grpSpPr>
          <a:xfrm>
            <a:off x="3344865" y="8270605"/>
            <a:ext cx="725897" cy="725897"/>
            <a:chOff x="0" y="0"/>
            <a:chExt cx="812800" cy="812800"/>
          </a:xfrm>
        </p:grpSpPr>
        <p:sp>
          <p:nvSpPr>
            <p:cNvPr id="439" name="Google Shape;439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20"/>
          <p:cNvSpPr/>
          <p:nvPr/>
        </p:nvSpPr>
        <p:spPr>
          <a:xfrm>
            <a:off x="10247490" y="6157982"/>
            <a:ext cx="2091784" cy="2442635"/>
          </a:xfrm>
          <a:custGeom>
            <a:rect b="b" l="l" r="r" t="t"/>
            <a:pathLst>
              <a:path extrusionOk="0" h="2442635" w="2091784">
                <a:moveTo>
                  <a:pt x="0" y="0"/>
                </a:moveTo>
                <a:lnTo>
                  <a:pt x="2091783" y="0"/>
                </a:lnTo>
                <a:lnTo>
                  <a:pt x="2091783" y="2442634"/>
                </a:lnTo>
                <a:lnTo>
                  <a:pt x="0" y="2442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20"/>
          <p:cNvSpPr/>
          <p:nvPr/>
        </p:nvSpPr>
        <p:spPr>
          <a:xfrm>
            <a:off x="16094312" y="6147702"/>
            <a:ext cx="698651" cy="2463194"/>
          </a:xfrm>
          <a:custGeom>
            <a:rect b="b" l="l" r="r" t="t"/>
            <a:pathLst>
              <a:path extrusionOk="0" h="2463194" w="698651">
                <a:moveTo>
                  <a:pt x="0" y="0"/>
                </a:moveTo>
                <a:lnTo>
                  <a:pt x="698651" y="0"/>
                </a:lnTo>
                <a:lnTo>
                  <a:pt x="698651" y="2463194"/>
                </a:lnTo>
                <a:lnTo>
                  <a:pt x="0" y="2463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20"/>
          <p:cNvSpPr/>
          <p:nvPr/>
        </p:nvSpPr>
        <p:spPr>
          <a:xfrm>
            <a:off x="13563701" y="3903699"/>
            <a:ext cx="494796" cy="1930057"/>
          </a:xfrm>
          <a:custGeom>
            <a:rect b="b" l="l" r="r" t="t"/>
            <a:pathLst>
              <a:path extrusionOk="0" h="1930057" w="494796">
                <a:moveTo>
                  <a:pt x="0" y="0"/>
                </a:moveTo>
                <a:lnTo>
                  <a:pt x="494796" y="0"/>
                </a:lnTo>
                <a:lnTo>
                  <a:pt x="494796" y="1930057"/>
                </a:lnTo>
                <a:lnTo>
                  <a:pt x="0" y="193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20"/>
          <p:cNvSpPr/>
          <p:nvPr/>
        </p:nvSpPr>
        <p:spPr>
          <a:xfrm>
            <a:off x="6479858" y="6121997"/>
            <a:ext cx="2828287" cy="2514604"/>
          </a:xfrm>
          <a:custGeom>
            <a:rect b="b" l="l" r="r" t="t"/>
            <a:pathLst>
              <a:path extrusionOk="0" h="2514604" w="2828287">
                <a:moveTo>
                  <a:pt x="0" y="0"/>
                </a:moveTo>
                <a:lnTo>
                  <a:pt x="2828287" y="0"/>
                </a:lnTo>
                <a:lnTo>
                  <a:pt x="2828287" y="2514604"/>
                </a:lnTo>
                <a:lnTo>
                  <a:pt x="0" y="2514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20"/>
          <p:cNvSpPr/>
          <p:nvPr/>
        </p:nvSpPr>
        <p:spPr>
          <a:xfrm>
            <a:off x="11275567" y="3902798"/>
            <a:ext cx="1348789" cy="1931859"/>
          </a:xfrm>
          <a:custGeom>
            <a:rect b="b" l="l" r="r" t="t"/>
            <a:pathLst>
              <a:path extrusionOk="0" h="1931859" w="1348789">
                <a:moveTo>
                  <a:pt x="0" y="0"/>
                </a:moveTo>
                <a:lnTo>
                  <a:pt x="1348789" y="0"/>
                </a:lnTo>
                <a:lnTo>
                  <a:pt x="1348789" y="1931859"/>
                </a:lnTo>
                <a:lnTo>
                  <a:pt x="0" y="1931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20"/>
          <p:cNvSpPr/>
          <p:nvPr/>
        </p:nvSpPr>
        <p:spPr>
          <a:xfrm>
            <a:off x="13282248" y="6557068"/>
            <a:ext cx="1876349" cy="2043548"/>
          </a:xfrm>
          <a:custGeom>
            <a:rect b="b" l="l" r="r" t="t"/>
            <a:pathLst>
              <a:path extrusionOk="0" h="2043548" w="1876349">
                <a:moveTo>
                  <a:pt x="0" y="0"/>
                </a:moveTo>
                <a:lnTo>
                  <a:pt x="1876349" y="0"/>
                </a:lnTo>
                <a:lnTo>
                  <a:pt x="1876349" y="2043548"/>
                </a:lnTo>
                <a:lnTo>
                  <a:pt x="0" y="2043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0"/>
          <p:cNvSpPr/>
          <p:nvPr/>
        </p:nvSpPr>
        <p:spPr>
          <a:xfrm>
            <a:off x="8661966" y="4314701"/>
            <a:ext cx="1674256" cy="1108053"/>
          </a:xfrm>
          <a:custGeom>
            <a:rect b="b" l="l" r="r" t="t"/>
            <a:pathLst>
              <a:path extrusionOk="0" h="1108053" w="1674256">
                <a:moveTo>
                  <a:pt x="0" y="0"/>
                </a:moveTo>
                <a:lnTo>
                  <a:pt x="1674256" y="0"/>
                </a:lnTo>
                <a:lnTo>
                  <a:pt x="1674256" y="1108053"/>
                </a:lnTo>
                <a:lnTo>
                  <a:pt x="0" y="1108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20"/>
          <p:cNvSpPr/>
          <p:nvPr/>
        </p:nvSpPr>
        <p:spPr>
          <a:xfrm>
            <a:off x="14997842" y="3812699"/>
            <a:ext cx="1317156" cy="2112058"/>
          </a:xfrm>
          <a:custGeom>
            <a:rect b="b" l="l" r="r" t="t"/>
            <a:pathLst>
              <a:path extrusionOk="0" h="2112058" w="1317156">
                <a:moveTo>
                  <a:pt x="0" y="0"/>
                </a:moveTo>
                <a:lnTo>
                  <a:pt x="1317156" y="0"/>
                </a:lnTo>
                <a:lnTo>
                  <a:pt x="1317156" y="2112058"/>
                </a:lnTo>
                <a:lnTo>
                  <a:pt x="0" y="2112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20"/>
          <p:cNvSpPr/>
          <p:nvPr/>
        </p:nvSpPr>
        <p:spPr>
          <a:xfrm>
            <a:off x="7318293" y="3867013"/>
            <a:ext cx="404328" cy="2003429"/>
          </a:xfrm>
          <a:custGeom>
            <a:rect b="b" l="l" r="r" t="t"/>
            <a:pathLst>
              <a:path extrusionOk="0" h="2003429" w="404328">
                <a:moveTo>
                  <a:pt x="0" y="0"/>
                </a:moveTo>
                <a:lnTo>
                  <a:pt x="404328" y="0"/>
                </a:lnTo>
                <a:lnTo>
                  <a:pt x="404328" y="2003429"/>
                </a:lnTo>
                <a:lnTo>
                  <a:pt x="0" y="2003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20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451" name="Google Shape;451;p20"/>
          <p:cNvSpPr txBox="1"/>
          <p:nvPr/>
        </p:nvSpPr>
        <p:spPr>
          <a:xfrm>
            <a:off x="1116102" y="6686139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452" name="Google Shape;452;p20"/>
          <p:cNvSpPr txBox="1"/>
          <p:nvPr/>
        </p:nvSpPr>
        <p:spPr>
          <a:xfrm>
            <a:off x="1688417" y="5024785"/>
            <a:ext cx="3150536" cy="398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7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Fraunces</a:t>
            </a:r>
            <a:endParaRPr/>
          </a:p>
        </p:txBody>
      </p:sp>
      <p:sp>
        <p:nvSpPr>
          <p:cNvPr id="453" name="Google Shape;453;p20"/>
          <p:cNvSpPr txBox="1"/>
          <p:nvPr/>
        </p:nvSpPr>
        <p:spPr>
          <a:xfrm>
            <a:off x="1523971" y="5994577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</p:txBody>
      </p:sp>
      <p:sp>
        <p:nvSpPr>
          <p:cNvPr id="454" name="Google Shape;454;p20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455" name="Google Shape;455;p20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456" name="Google Shape;456;p20"/>
          <p:cNvSpPr txBox="1"/>
          <p:nvPr/>
        </p:nvSpPr>
        <p:spPr>
          <a:xfrm>
            <a:off x="2526897" y="9102151"/>
            <a:ext cx="731118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#304EAD</a:t>
            </a:r>
            <a:endParaRPr/>
          </a:p>
        </p:txBody>
      </p:sp>
      <p:sp>
        <p:nvSpPr>
          <p:cNvPr id="457" name="Google Shape;457;p20"/>
          <p:cNvSpPr txBox="1"/>
          <p:nvPr/>
        </p:nvSpPr>
        <p:spPr>
          <a:xfrm>
            <a:off x="3344865" y="9102151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#FFF9E7</a:t>
            </a:r>
            <a:endParaRPr/>
          </a:p>
        </p:txBody>
      </p:sp>
      <p:sp>
        <p:nvSpPr>
          <p:cNvPr id="458" name="Google Shape;458;p20"/>
          <p:cNvSpPr txBox="1"/>
          <p:nvPr/>
        </p:nvSpPr>
        <p:spPr>
          <a:xfrm>
            <a:off x="3800933" y="1709954"/>
            <a:ext cx="10686133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459" name="Google Shape;459;p20"/>
          <p:cNvSpPr txBox="1"/>
          <p:nvPr/>
        </p:nvSpPr>
        <p:spPr>
          <a:xfrm>
            <a:off x="5469973" y="709966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21"/>
          <p:cNvGrpSpPr/>
          <p:nvPr/>
        </p:nvGrpSpPr>
        <p:grpSpPr>
          <a:xfrm>
            <a:off x="714865" y="485203"/>
            <a:ext cx="16858270" cy="9208098"/>
            <a:chOff x="0" y="-28575"/>
            <a:chExt cx="4440038" cy="2425178"/>
          </a:xfrm>
        </p:grpSpPr>
        <p:sp>
          <p:nvSpPr>
            <p:cNvPr id="465" name="Google Shape;465;p21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0" y="0"/>
                  </a:moveTo>
                  <a:lnTo>
                    <a:pt x="4440038" y="0"/>
                  </a:lnTo>
                  <a:lnTo>
                    <a:pt x="4440038" y="2396603"/>
                  </a:lnTo>
                  <a:lnTo>
                    <a:pt x="0" y="2396603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21"/>
            <p:cNvSpPr txBox="1"/>
            <p:nvPr/>
          </p:nvSpPr>
          <p:spPr>
            <a:xfrm>
              <a:off x="0" y="-28575"/>
              <a:ext cx="4440038" cy="2425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21"/>
          <p:cNvSpPr txBox="1"/>
          <p:nvPr/>
        </p:nvSpPr>
        <p:spPr>
          <a:xfrm>
            <a:off x="3377480" y="2482824"/>
            <a:ext cx="1153303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68" name="Google Shape;468;p21"/>
          <p:cNvSpPr txBox="1"/>
          <p:nvPr/>
        </p:nvSpPr>
        <p:spPr>
          <a:xfrm>
            <a:off x="3377480" y="5260305"/>
            <a:ext cx="1153303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for this presentation template</a:t>
            </a:r>
            <a:endParaRPr/>
          </a:p>
        </p:txBody>
      </p:sp>
      <p:sp>
        <p:nvSpPr>
          <p:cNvPr id="469" name="Google Shape;469;p21"/>
          <p:cNvSpPr txBox="1"/>
          <p:nvPr/>
        </p:nvSpPr>
        <p:spPr>
          <a:xfrm>
            <a:off x="3377480" y="7010309"/>
            <a:ext cx="1153303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470" name="Google Shape;470;p21"/>
          <p:cNvSpPr txBox="1"/>
          <p:nvPr/>
        </p:nvSpPr>
        <p:spPr>
          <a:xfrm rot="-230465">
            <a:off x="6056019" y="7858055"/>
            <a:ext cx="6174685" cy="9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Happy designing!</a:t>
            </a:r>
            <a:endParaRPr/>
          </a:p>
        </p:txBody>
      </p:sp>
      <p:sp>
        <p:nvSpPr>
          <p:cNvPr id="471" name="Google Shape;471;p21"/>
          <p:cNvSpPr txBox="1"/>
          <p:nvPr/>
        </p:nvSpPr>
        <p:spPr>
          <a:xfrm>
            <a:off x="5469973" y="1434455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Credits</a:t>
            </a:r>
            <a:endParaRPr/>
          </a:p>
        </p:txBody>
      </p:sp>
      <p:sp>
        <p:nvSpPr>
          <p:cNvPr id="472" name="Google Shape;472;p21"/>
          <p:cNvSpPr txBox="1"/>
          <p:nvPr/>
        </p:nvSpPr>
        <p:spPr>
          <a:xfrm>
            <a:off x="5004582" y="6200700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Pexels, Pixabay, Sketchify</a:t>
            </a:r>
            <a:endParaRPr/>
          </a:p>
        </p:txBody>
      </p:sp>
      <p:pic>
        <p:nvPicPr>
          <p:cNvPr id="473" name="Google Shape;4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00" y="3959650"/>
            <a:ext cx="4314199" cy="10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5990186" y="1328562"/>
            <a:ext cx="6298103" cy="7631088"/>
            <a:chOff x="0" y="1616"/>
            <a:chExt cx="8397471" cy="10174783"/>
          </a:xfrm>
        </p:grpSpPr>
        <p:cxnSp>
          <p:nvCxnSpPr>
            <p:cNvPr id="60" name="Google Shape;60;p8"/>
            <p:cNvCxnSpPr/>
            <p:nvPr/>
          </p:nvCxnSpPr>
          <p:spPr>
            <a:xfrm>
              <a:off x="12700" y="1616"/>
              <a:ext cx="0" cy="10174783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" name="Google Shape;61;p8"/>
            <p:cNvCxnSpPr/>
            <p:nvPr/>
          </p:nvCxnSpPr>
          <p:spPr>
            <a:xfrm>
              <a:off x="8397471" y="1616"/>
              <a:ext cx="0" cy="10174783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8"/>
            <p:cNvCxnSpPr/>
            <p:nvPr/>
          </p:nvCxnSpPr>
          <p:spPr>
            <a:xfrm rot="10800000">
              <a:off x="0" y="10163699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" name="Google Shape;63;p8"/>
            <p:cNvCxnSpPr/>
            <p:nvPr/>
          </p:nvCxnSpPr>
          <p:spPr>
            <a:xfrm rot="10800000">
              <a:off x="12955" y="8877100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8"/>
            <p:cNvCxnSpPr/>
            <p:nvPr/>
          </p:nvCxnSpPr>
          <p:spPr>
            <a:xfrm rot="10800000">
              <a:off x="12955" y="7721520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" name="Google Shape;65;p8"/>
            <p:cNvCxnSpPr/>
            <p:nvPr/>
          </p:nvCxnSpPr>
          <p:spPr>
            <a:xfrm rot="10800000">
              <a:off x="12955" y="6565941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" name="Google Shape;66;p8"/>
            <p:cNvCxnSpPr/>
            <p:nvPr/>
          </p:nvCxnSpPr>
          <p:spPr>
            <a:xfrm rot="10800000">
              <a:off x="12955" y="5410362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8"/>
            <p:cNvCxnSpPr/>
            <p:nvPr/>
          </p:nvCxnSpPr>
          <p:spPr>
            <a:xfrm rot="10800000">
              <a:off x="12955" y="4254783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" name="Google Shape;68;p8"/>
            <p:cNvCxnSpPr/>
            <p:nvPr/>
          </p:nvCxnSpPr>
          <p:spPr>
            <a:xfrm rot="10800000">
              <a:off x="12955" y="3099203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8"/>
            <p:cNvCxnSpPr/>
            <p:nvPr/>
          </p:nvCxnSpPr>
          <p:spPr>
            <a:xfrm rot="10800000">
              <a:off x="12955" y="1943624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8"/>
            <p:cNvCxnSpPr/>
            <p:nvPr/>
          </p:nvCxnSpPr>
          <p:spPr>
            <a:xfrm rot="10800000">
              <a:off x="12955" y="12700"/>
              <a:ext cx="8384516" cy="0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8"/>
            <p:cNvCxnSpPr/>
            <p:nvPr/>
          </p:nvCxnSpPr>
          <p:spPr>
            <a:xfrm>
              <a:off x="6684604" y="18653"/>
              <a:ext cx="0" cy="1911026"/>
            </a:xfrm>
            <a:prstGeom prst="straightConnector1">
              <a:avLst/>
            </a:prstGeom>
            <a:noFill/>
            <a:ln cap="flat" cmpd="sng" w="25400">
              <a:solidFill>
                <a:srgbClr val="304EA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2" name="Google Shape;72;p8"/>
          <p:cNvSpPr/>
          <p:nvPr/>
        </p:nvSpPr>
        <p:spPr>
          <a:xfrm>
            <a:off x="11337329" y="1692523"/>
            <a:ext cx="702334" cy="702334"/>
          </a:xfrm>
          <a:custGeom>
            <a:rect b="b" l="l" r="r" t="t"/>
            <a:pathLst>
              <a:path extrusionOk="0" h="702334" w="702334">
                <a:moveTo>
                  <a:pt x="0" y="0"/>
                </a:moveTo>
                <a:lnTo>
                  <a:pt x="702334" y="0"/>
                </a:lnTo>
                <a:lnTo>
                  <a:pt x="702334" y="702334"/>
                </a:lnTo>
                <a:lnTo>
                  <a:pt x="0" y="70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8"/>
          <p:cNvSpPr txBox="1"/>
          <p:nvPr/>
        </p:nvSpPr>
        <p:spPr>
          <a:xfrm>
            <a:off x="6278418" y="1365450"/>
            <a:ext cx="4474738" cy="1308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75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Contents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6518288" y="3880715"/>
            <a:ext cx="4705220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The human skeletal system</a:t>
            </a:r>
            <a:endParaRPr/>
          </a:p>
        </p:txBody>
      </p:sp>
      <p:sp>
        <p:nvSpPr>
          <p:cNvPr id="75" name="Google Shape;75;p8"/>
          <p:cNvSpPr txBox="1"/>
          <p:nvPr/>
        </p:nvSpPr>
        <p:spPr>
          <a:xfrm>
            <a:off x="6518288" y="3014121"/>
            <a:ext cx="5179126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Why bones matter</a:t>
            </a:r>
            <a:endParaRPr/>
          </a:p>
        </p:txBody>
      </p:sp>
      <p:sp>
        <p:nvSpPr>
          <p:cNvPr id="76" name="Google Shape;76;p8"/>
          <p:cNvSpPr txBox="1"/>
          <p:nvPr/>
        </p:nvSpPr>
        <p:spPr>
          <a:xfrm>
            <a:off x="6518288" y="4747309"/>
            <a:ext cx="5289523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Axial vs appendicular skeleton</a:t>
            </a:r>
            <a:endParaRPr/>
          </a:p>
        </p:txBody>
      </p:sp>
      <p:sp>
        <p:nvSpPr>
          <p:cNvPr id="77" name="Google Shape;77;p8"/>
          <p:cNvSpPr txBox="1"/>
          <p:nvPr/>
        </p:nvSpPr>
        <p:spPr>
          <a:xfrm>
            <a:off x="6518288" y="5613903"/>
            <a:ext cx="2589563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Types of bones</a:t>
            </a:r>
            <a:endParaRPr/>
          </a:p>
        </p:txBody>
      </p:sp>
      <p:sp>
        <p:nvSpPr>
          <p:cNvPr id="78" name="Google Shape;78;p8"/>
          <p:cNvSpPr txBox="1"/>
          <p:nvPr/>
        </p:nvSpPr>
        <p:spPr>
          <a:xfrm>
            <a:off x="6518288" y="6480497"/>
            <a:ext cx="3314286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Cell types in bones</a:t>
            </a:r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6518288" y="7347091"/>
            <a:ext cx="42723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Structure of bone tissue</a:t>
            </a:r>
            <a:endParaRPr/>
          </a:p>
        </p:txBody>
      </p:sp>
      <p:sp>
        <p:nvSpPr>
          <p:cNvPr id="80" name="Google Shape;80;p8"/>
          <p:cNvSpPr txBox="1"/>
          <p:nvPr/>
        </p:nvSpPr>
        <p:spPr>
          <a:xfrm>
            <a:off x="6518288" y="8232734"/>
            <a:ext cx="2644762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Ossification</a:t>
            </a:r>
            <a:endParaRPr/>
          </a:p>
        </p:txBody>
      </p:sp>
      <p:sp>
        <p:nvSpPr>
          <p:cNvPr id="81" name="Google Shape;81;p8"/>
          <p:cNvSpPr txBox="1"/>
          <p:nvPr/>
        </p:nvSpPr>
        <p:spPr>
          <a:xfrm rot="924551">
            <a:off x="15391361" y="3796715"/>
            <a:ext cx="1626893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95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ilium</a:t>
            </a:r>
            <a:endParaRPr/>
          </a:p>
        </p:txBody>
      </p:sp>
      <p:sp>
        <p:nvSpPr>
          <p:cNvPr id="82" name="Google Shape;82;p8"/>
          <p:cNvSpPr txBox="1"/>
          <p:nvPr/>
        </p:nvSpPr>
        <p:spPr>
          <a:xfrm rot="5870544">
            <a:off x="1066022" y="5114805"/>
            <a:ext cx="1626893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95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spine</a:t>
            </a:r>
            <a:endParaRPr/>
          </a:p>
        </p:txBody>
      </p:sp>
      <p:pic>
        <p:nvPicPr>
          <p:cNvPr id="83" name="Google Shape;83;p8"/>
          <p:cNvPicPr preferRelativeResize="0"/>
          <p:nvPr/>
        </p:nvPicPr>
        <p:blipFill rotWithShape="1">
          <a:blip r:embed="rId4">
            <a:alphaModFix/>
          </a:blip>
          <a:srcRect b="0" l="49000" r="0" t="6076"/>
          <a:stretch/>
        </p:blipFill>
        <p:spPr>
          <a:xfrm>
            <a:off x="0" y="0"/>
            <a:ext cx="3682525" cy="60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 rotWithShape="1">
          <a:blip r:embed="rId5">
            <a:alphaModFix/>
          </a:blip>
          <a:srcRect b="0" l="0" r="49806" t="0"/>
          <a:stretch/>
        </p:blipFill>
        <p:spPr>
          <a:xfrm>
            <a:off x="14059278" y="2938925"/>
            <a:ext cx="4228725" cy="749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1613271" y="1273202"/>
            <a:ext cx="9062455" cy="2107958"/>
            <a:chOff x="0" y="-47625"/>
            <a:chExt cx="2386819" cy="555182"/>
          </a:xfrm>
        </p:grpSpPr>
        <p:sp>
          <p:nvSpPr>
            <p:cNvPr id="90" name="Google Shape;90;p9"/>
            <p:cNvSpPr/>
            <p:nvPr/>
          </p:nvSpPr>
          <p:spPr>
            <a:xfrm>
              <a:off x="0" y="0"/>
              <a:ext cx="2386819" cy="507557"/>
            </a:xfrm>
            <a:custGeom>
              <a:rect b="b" l="l" r="r" t="t"/>
              <a:pathLst>
                <a:path extrusionOk="0" h="507557" w="2386819">
                  <a:moveTo>
                    <a:pt x="0" y="0"/>
                  </a:moveTo>
                  <a:lnTo>
                    <a:pt x="2386819" y="0"/>
                  </a:lnTo>
                  <a:lnTo>
                    <a:pt x="2386819" y="507557"/>
                  </a:lnTo>
                  <a:lnTo>
                    <a:pt x="0" y="5075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9"/>
            <p:cNvSpPr txBox="1"/>
            <p:nvPr/>
          </p:nvSpPr>
          <p:spPr>
            <a:xfrm>
              <a:off x="0" y="-47625"/>
              <a:ext cx="2386819" cy="555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9"/>
          <p:cNvGrpSpPr/>
          <p:nvPr/>
        </p:nvGrpSpPr>
        <p:grpSpPr>
          <a:xfrm>
            <a:off x="1613271" y="3181284"/>
            <a:ext cx="5038081" cy="4996075"/>
            <a:chOff x="0" y="-47625"/>
            <a:chExt cx="1326902" cy="1315839"/>
          </a:xfrm>
        </p:grpSpPr>
        <p:sp>
          <p:nvSpPr>
            <p:cNvPr id="93" name="Google Shape;93;p9"/>
            <p:cNvSpPr/>
            <p:nvPr/>
          </p:nvSpPr>
          <p:spPr>
            <a:xfrm>
              <a:off x="0" y="0"/>
              <a:ext cx="1326902" cy="1268214"/>
            </a:xfrm>
            <a:custGeom>
              <a:rect b="b" l="l" r="r" t="t"/>
              <a:pathLst>
                <a:path extrusionOk="0" h="1268214" w="1326902">
                  <a:moveTo>
                    <a:pt x="0" y="0"/>
                  </a:moveTo>
                  <a:lnTo>
                    <a:pt x="1326902" y="0"/>
                  </a:lnTo>
                  <a:lnTo>
                    <a:pt x="1326902" y="1268214"/>
                  </a:lnTo>
                  <a:lnTo>
                    <a:pt x="0" y="126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9"/>
            <p:cNvSpPr txBox="1"/>
            <p:nvPr/>
          </p:nvSpPr>
          <p:spPr>
            <a:xfrm>
              <a:off x="0" y="-47625"/>
              <a:ext cx="1326902" cy="1315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9"/>
          <p:cNvGrpSpPr/>
          <p:nvPr/>
        </p:nvGrpSpPr>
        <p:grpSpPr>
          <a:xfrm>
            <a:off x="6634484" y="3181284"/>
            <a:ext cx="5038081" cy="4996075"/>
            <a:chOff x="0" y="-47625"/>
            <a:chExt cx="1326902" cy="1315839"/>
          </a:xfrm>
        </p:grpSpPr>
        <p:sp>
          <p:nvSpPr>
            <p:cNvPr id="96" name="Google Shape;96;p9"/>
            <p:cNvSpPr/>
            <p:nvPr/>
          </p:nvSpPr>
          <p:spPr>
            <a:xfrm>
              <a:off x="0" y="0"/>
              <a:ext cx="1326902" cy="1268214"/>
            </a:xfrm>
            <a:custGeom>
              <a:rect b="b" l="l" r="r" t="t"/>
              <a:pathLst>
                <a:path extrusionOk="0" h="1268214" w="1326902">
                  <a:moveTo>
                    <a:pt x="0" y="0"/>
                  </a:moveTo>
                  <a:lnTo>
                    <a:pt x="1326902" y="0"/>
                  </a:lnTo>
                  <a:lnTo>
                    <a:pt x="1326902" y="1268214"/>
                  </a:lnTo>
                  <a:lnTo>
                    <a:pt x="0" y="126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7" name="Google Shape;97;p9"/>
            <p:cNvSpPr txBox="1"/>
            <p:nvPr/>
          </p:nvSpPr>
          <p:spPr>
            <a:xfrm>
              <a:off x="0" y="-47625"/>
              <a:ext cx="1326902" cy="1315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9"/>
          <p:cNvGrpSpPr/>
          <p:nvPr/>
        </p:nvGrpSpPr>
        <p:grpSpPr>
          <a:xfrm>
            <a:off x="11655698" y="3181284"/>
            <a:ext cx="5019031" cy="4996075"/>
            <a:chOff x="0" y="-47625"/>
            <a:chExt cx="1321885" cy="1315839"/>
          </a:xfrm>
        </p:grpSpPr>
        <p:sp>
          <p:nvSpPr>
            <p:cNvPr id="99" name="Google Shape;99;p9"/>
            <p:cNvSpPr/>
            <p:nvPr/>
          </p:nvSpPr>
          <p:spPr>
            <a:xfrm>
              <a:off x="0" y="0"/>
              <a:ext cx="1321885" cy="1268214"/>
            </a:xfrm>
            <a:custGeom>
              <a:rect b="b" l="l" r="r" t="t"/>
              <a:pathLst>
                <a:path extrusionOk="0" h="1268214" w="1321885">
                  <a:moveTo>
                    <a:pt x="0" y="0"/>
                  </a:moveTo>
                  <a:lnTo>
                    <a:pt x="1321885" y="0"/>
                  </a:lnTo>
                  <a:lnTo>
                    <a:pt x="1321885" y="1268214"/>
                  </a:lnTo>
                  <a:lnTo>
                    <a:pt x="0" y="126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0" name="Google Shape;100;p9"/>
            <p:cNvSpPr txBox="1"/>
            <p:nvPr/>
          </p:nvSpPr>
          <p:spPr>
            <a:xfrm>
              <a:off x="0" y="-47625"/>
              <a:ext cx="1321885" cy="1315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10656676" y="1273202"/>
            <a:ext cx="6018053" cy="2107958"/>
            <a:chOff x="0" y="-47625"/>
            <a:chExt cx="1585002" cy="555182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1585002" cy="507557"/>
            </a:xfrm>
            <a:custGeom>
              <a:rect b="b" l="l" r="r" t="t"/>
              <a:pathLst>
                <a:path extrusionOk="0" h="507557" w="1585002">
                  <a:moveTo>
                    <a:pt x="0" y="0"/>
                  </a:moveTo>
                  <a:lnTo>
                    <a:pt x="1585002" y="0"/>
                  </a:lnTo>
                  <a:lnTo>
                    <a:pt x="1585002" y="507557"/>
                  </a:lnTo>
                  <a:lnTo>
                    <a:pt x="0" y="5075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3" name="Google Shape;103;p9"/>
            <p:cNvSpPr txBox="1"/>
            <p:nvPr/>
          </p:nvSpPr>
          <p:spPr>
            <a:xfrm>
              <a:off x="0" y="-47625"/>
              <a:ext cx="1585002" cy="555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9"/>
          <p:cNvGrpSpPr/>
          <p:nvPr/>
        </p:nvGrpSpPr>
        <p:grpSpPr>
          <a:xfrm>
            <a:off x="3015672" y="7182120"/>
            <a:ext cx="2233278" cy="2233278"/>
            <a:chOff x="0" y="0"/>
            <a:chExt cx="812800" cy="812800"/>
          </a:xfrm>
        </p:grpSpPr>
        <p:sp>
          <p:nvSpPr>
            <p:cNvPr id="105" name="Google Shape;105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8036886" y="7168334"/>
            <a:ext cx="2233278" cy="2233278"/>
            <a:chOff x="0" y="0"/>
            <a:chExt cx="812800" cy="812800"/>
          </a:xfrm>
        </p:grpSpPr>
        <p:sp>
          <p:nvSpPr>
            <p:cNvPr id="108" name="Google Shape;108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9"/>
          <p:cNvSpPr/>
          <p:nvPr/>
        </p:nvSpPr>
        <p:spPr>
          <a:xfrm>
            <a:off x="3383678" y="7503536"/>
            <a:ext cx="1435004" cy="1562876"/>
          </a:xfrm>
          <a:custGeom>
            <a:rect b="b" l="l" r="r" t="t"/>
            <a:pathLst>
              <a:path extrusionOk="0" h="1562876" w="1435004">
                <a:moveTo>
                  <a:pt x="0" y="0"/>
                </a:moveTo>
                <a:lnTo>
                  <a:pt x="1435004" y="0"/>
                </a:lnTo>
                <a:lnTo>
                  <a:pt x="1435004" y="1562875"/>
                </a:lnTo>
                <a:lnTo>
                  <a:pt x="0" y="1562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1" name="Google Shape;111;p9"/>
          <p:cNvGrpSpPr/>
          <p:nvPr/>
        </p:nvGrpSpPr>
        <p:grpSpPr>
          <a:xfrm>
            <a:off x="13045358" y="7168334"/>
            <a:ext cx="2233278" cy="2233278"/>
            <a:chOff x="0" y="0"/>
            <a:chExt cx="812800" cy="812800"/>
          </a:xfrm>
        </p:grpSpPr>
        <p:sp>
          <p:nvSpPr>
            <p:cNvPr id="112" name="Google Shape;112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9"/>
          <p:cNvSpPr/>
          <p:nvPr/>
        </p:nvSpPr>
        <p:spPr>
          <a:xfrm>
            <a:off x="8307607" y="7777016"/>
            <a:ext cx="1691835" cy="1119687"/>
          </a:xfrm>
          <a:custGeom>
            <a:rect b="b" l="l" r="r" t="t"/>
            <a:pathLst>
              <a:path extrusionOk="0" h="1119687" w="1691835">
                <a:moveTo>
                  <a:pt x="0" y="0"/>
                </a:moveTo>
                <a:lnTo>
                  <a:pt x="1691836" y="0"/>
                </a:lnTo>
                <a:lnTo>
                  <a:pt x="1691836" y="1119687"/>
                </a:lnTo>
                <a:lnTo>
                  <a:pt x="0" y="1119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9"/>
          <p:cNvSpPr/>
          <p:nvPr/>
        </p:nvSpPr>
        <p:spPr>
          <a:xfrm rot="-2000760">
            <a:off x="13897951" y="7314949"/>
            <a:ext cx="547142" cy="1929026"/>
          </a:xfrm>
          <a:custGeom>
            <a:rect b="b" l="l" r="r" t="t"/>
            <a:pathLst>
              <a:path extrusionOk="0" h="1929026" w="547142">
                <a:moveTo>
                  <a:pt x="0" y="0"/>
                </a:moveTo>
                <a:lnTo>
                  <a:pt x="547142" y="0"/>
                </a:lnTo>
                <a:lnTo>
                  <a:pt x="547142" y="1929026"/>
                </a:lnTo>
                <a:lnTo>
                  <a:pt x="0" y="1929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9"/>
          <p:cNvSpPr txBox="1"/>
          <p:nvPr/>
        </p:nvSpPr>
        <p:spPr>
          <a:xfrm>
            <a:off x="1889672" y="1806453"/>
            <a:ext cx="4990654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Why bones</a:t>
            </a:r>
            <a:endParaRPr/>
          </a:p>
        </p:txBody>
      </p:sp>
      <p:sp>
        <p:nvSpPr>
          <p:cNvPr id="117" name="Google Shape;117;p9"/>
          <p:cNvSpPr txBox="1"/>
          <p:nvPr/>
        </p:nvSpPr>
        <p:spPr>
          <a:xfrm>
            <a:off x="10938050" y="1803225"/>
            <a:ext cx="5385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Briefly introduce the key functions of the skeletal system that support human survival</a:t>
            </a:r>
            <a:endParaRPr sz="1100"/>
          </a:p>
        </p:txBody>
      </p:sp>
      <p:sp>
        <p:nvSpPr>
          <p:cNvPr id="118" name="Google Shape;118;p9"/>
          <p:cNvSpPr txBox="1"/>
          <p:nvPr/>
        </p:nvSpPr>
        <p:spPr>
          <a:xfrm>
            <a:off x="2166755" y="5574609"/>
            <a:ext cx="4146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Explain how bones provide structural support and protect internal organs.</a:t>
            </a:r>
            <a:endParaRPr/>
          </a:p>
        </p:txBody>
      </p:sp>
      <p:sp>
        <p:nvSpPr>
          <p:cNvPr id="119" name="Google Shape;119;p9"/>
          <p:cNvSpPr txBox="1"/>
          <p:nvPr/>
        </p:nvSpPr>
        <p:spPr>
          <a:xfrm>
            <a:off x="2166755" y="3770854"/>
            <a:ext cx="393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Support and protection</a:t>
            </a:r>
            <a:endParaRPr/>
          </a:p>
        </p:txBody>
      </p:sp>
      <p:sp>
        <p:nvSpPr>
          <p:cNvPr id="120" name="Google Shape;120;p9"/>
          <p:cNvSpPr txBox="1"/>
          <p:nvPr/>
        </p:nvSpPr>
        <p:spPr>
          <a:xfrm>
            <a:off x="7178444" y="5628513"/>
            <a:ext cx="39312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Explain how bones work with muscles to enable movement.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12196441" y="5588438"/>
            <a:ext cx="39312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Describe the role of bones in red blood cell production.</a:t>
            </a:r>
            <a:endParaRPr/>
          </a:p>
        </p:txBody>
      </p:sp>
      <p:sp>
        <p:nvSpPr>
          <p:cNvPr id="122" name="Google Shape;122;p9"/>
          <p:cNvSpPr txBox="1"/>
          <p:nvPr/>
        </p:nvSpPr>
        <p:spPr>
          <a:xfrm>
            <a:off x="7178444" y="3878733"/>
            <a:ext cx="3931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Movement</a:t>
            </a:r>
            <a:endParaRPr/>
          </a:p>
        </p:txBody>
      </p:sp>
      <p:sp>
        <p:nvSpPr>
          <p:cNvPr id="123" name="Google Shape;123;p9"/>
          <p:cNvSpPr txBox="1"/>
          <p:nvPr/>
        </p:nvSpPr>
        <p:spPr>
          <a:xfrm>
            <a:off x="12196441" y="3878733"/>
            <a:ext cx="403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Hematopoiesis</a:t>
            </a:r>
            <a:endParaRPr/>
          </a:p>
        </p:txBody>
      </p:sp>
      <p:sp>
        <p:nvSpPr>
          <p:cNvPr id="124" name="Google Shape;124;p9"/>
          <p:cNvSpPr txBox="1"/>
          <p:nvPr/>
        </p:nvSpPr>
        <p:spPr>
          <a:xfrm>
            <a:off x="7181066" y="1806453"/>
            <a:ext cx="3256359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matter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0"/>
          <p:cNvGrpSpPr/>
          <p:nvPr/>
        </p:nvGrpSpPr>
        <p:grpSpPr>
          <a:xfrm>
            <a:off x="1871815" y="3778643"/>
            <a:ext cx="14544370" cy="3704495"/>
            <a:chOff x="0" y="-47625"/>
            <a:chExt cx="3830616" cy="975669"/>
          </a:xfrm>
        </p:grpSpPr>
        <p:sp>
          <p:nvSpPr>
            <p:cNvPr id="130" name="Google Shape;130;p10"/>
            <p:cNvSpPr/>
            <p:nvPr/>
          </p:nvSpPr>
          <p:spPr>
            <a:xfrm>
              <a:off x="0" y="0"/>
              <a:ext cx="3830616" cy="928044"/>
            </a:xfrm>
            <a:custGeom>
              <a:rect b="b" l="l" r="r" t="t"/>
              <a:pathLst>
                <a:path extrusionOk="0" h="928044" w="3830616">
                  <a:moveTo>
                    <a:pt x="0" y="0"/>
                  </a:moveTo>
                  <a:lnTo>
                    <a:pt x="3830616" y="0"/>
                  </a:lnTo>
                  <a:lnTo>
                    <a:pt x="3830616" y="928044"/>
                  </a:lnTo>
                  <a:lnTo>
                    <a:pt x="0" y="9280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1" name="Google Shape;131;p10"/>
            <p:cNvSpPr txBox="1"/>
            <p:nvPr/>
          </p:nvSpPr>
          <p:spPr>
            <a:xfrm>
              <a:off x="0" y="-47625"/>
              <a:ext cx="3830616" cy="9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0"/>
          <p:cNvGrpSpPr/>
          <p:nvPr/>
        </p:nvGrpSpPr>
        <p:grpSpPr>
          <a:xfrm>
            <a:off x="1871815" y="1870561"/>
            <a:ext cx="14544370" cy="2107958"/>
            <a:chOff x="0" y="-47625"/>
            <a:chExt cx="3830616" cy="555182"/>
          </a:xfrm>
        </p:grpSpPr>
        <p:sp>
          <p:nvSpPr>
            <p:cNvPr id="133" name="Google Shape;133;p10"/>
            <p:cNvSpPr/>
            <p:nvPr/>
          </p:nvSpPr>
          <p:spPr>
            <a:xfrm>
              <a:off x="0" y="0"/>
              <a:ext cx="3830616" cy="507557"/>
            </a:xfrm>
            <a:custGeom>
              <a:rect b="b" l="l" r="r" t="t"/>
              <a:pathLst>
                <a:path extrusionOk="0" h="507557" w="3830616">
                  <a:moveTo>
                    <a:pt x="0" y="0"/>
                  </a:moveTo>
                  <a:lnTo>
                    <a:pt x="3830616" y="0"/>
                  </a:lnTo>
                  <a:lnTo>
                    <a:pt x="3830616" y="507557"/>
                  </a:lnTo>
                  <a:lnTo>
                    <a:pt x="0" y="5075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4" name="Google Shape;134;p10"/>
            <p:cNvSpPr txBox="1"/>
            <p:nvPr/>
          </p:nvSpPr>
          <p:spPr>
            <a:xfrm>
              <a:off x="0" y="-47625"/>
              <a:ext cx="3830616" cy="555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0"/>
          <p:cNvSpPr/>
          <p:nvPr/>
        </p:nvSpPr>
        <p:spPr>
          <a:xfrm>
            <a:off x="4253319" y="5243734"/>
            <a:ext cx="1158257" cy="1504806"/>
          </a:xfrm>
          <a:custGeom>
            <a:rect b="b" l="l" r="r" t="t"/>
            <a:pathLst>
              <a:path extrusionOk="0" h="1504806" w="1158257">
                <a:moveTo>
                  <a:pt x="0" y="0"/>
                </a:moveTo>
                <a:lnTo>
                  <a:pt x="1158257" y="0"/>
                </a:lnTo>
                <a:lnTo>
                  <a:pt x="1158257" y="1504806"/>
                </a:lnTo>
                <a:lnTo>
                  <a:pt x="0" y="1504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917" r="0" t="0"/>
            </a:stretch>
          </a:blipFill>
          <a:ln>
            <a:noFill/>
          </a:ln>
        </p:spPr>
      </p:sp>
      <p:sp>
        <p:nvSpPr>
          <p:cNvPr id="136" name="Google Shape;136;p10"/>
          <p:cNvSpPr/>
          <p:nvPr/>
        </p:nvSpPr>
        <p:spPr>
          <a:xfrm>
            <a:off x="11140254" y="5231834"/>
            <a:ext cx="1158257" cy="1504806"/>
          </a:xfrm>
          <a:custGeom>
            <a:rect b="b" l="l" r="r" t="t"/>
            <a:pathLst>
              <a:path extrusionOk="0" h="1504806" w="1158257">
                <a:moveTo>
                  <a:pt x="0" y="0"/>
                </a:moveTo>
                <a:lnTo>
                  <a:pt x="1158257" y="0"/>
                </a:lnTo>
                <a:lnTo>
                  <a:pt x="1158257" y="1504806"/>
                </a:lnTo>
                <a:lnTo>
                  <a:pt x="0" y="1504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917" r="0" t="0"/>
            </a:stretch>
          </a:blipFill>
          <a:ln>
            <a:noFill/>
          </a:ln>
        </p:spPr>
      </p:sp>
      <p:cxnSp>
        <p:nvCxnSpPr>
          <p:cNvPr id="137" name="Google Shape;137;p10"/>
          <p:cNvCxnSpPr/>
          <p:nvPr/>
        </p:nvCxnSpPr>
        <p:spPr>
          <a:xfrm>
            <a:off x="9116536" y="3959469"/>
            <a:ext cx="0" cy="3523669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0"/>
          <p:cNvSpPr txBox="1"/>
          <p:nvPr/>
        </p:nvSpPr>
        <p:spPr>
          <a:xfrm>
            <a:off x="2116463" y="2403812"/>
            <a:ext cx="1401919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How many</a:t>
            </a:r>
            <a:r>
              <a:rPr b="1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bones</a:t>
            </a: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do we have?</a:t>
            </a:r>
            <a:endParaRPr/>
          </a:p>
        </p:txBody>
      </p:sp>
      <p:sp>
        <p:nvSpPr>
          <p:cNvPr id="139" name="Google Shape;139;p10"/>
          <p:cNvSpPr txBox="1"/>
          <p:nvPr/>
        </p:nvSpPr>
        <p:spPr>
          <a:xfrm>
            <a:off x="5458553" y="5026727"/>
            <a:ext cx="1955926" cy="1872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46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00</a:t>
            </a: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3222199" y="5038627"/>
            <a:ext cx="964445" cy="1872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46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~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12345489" y="5014827"/>
            <a:ext cx="1870197" cy="1872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46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06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4415172" y="5014827"/>
            <a:ext cx="1043381" cy="1872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46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3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11302107" y="5002928"/>
            <a:ext cx="1043381" cy="1872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46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2</a:t>
            </a:r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2888041" y="4537785"/>
            <a:ext cx="5179126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A baby is born with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10088407" y="4531835"/>
            <a:ext cx="5179126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Human adults have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2633025" y="7826050"/>
            <a:ext cx="1298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Explain the difference in bone count between life stages. Mention how bones fuse as we grow.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 rot="-145365">
            <a:off x="7690469" y="2379996"/>
            <a:ext cx="2345531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bones</a:t>
            </a:r>
            <a:endParaRPr/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 b="0" l="25969" r="0" t="0"/>
          <a:stretch/>
        </p:blipFill>
        <p:spPr>
          <a:xfrm>
            <a:off x="1" y="0"/>
            <a:ext cx="3592501" cy="102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 rotWithShape="1">
          <a:blip r:embed="rId5">
            <a:alphaModFix/>
          </a:blip>
          <a:srcRect b="0" l="0" r="60146" t="0"/>
          <a:stretch/>
        </p:blipFill>
        <p:spPr>
          <a:xfrm>
            <a:off x="17190546" y="152400"/>
            <a:ext cx="1097450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00" y="627350"/>
            <a:ext cx="1734425" cy="913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1"/>
          <p:cNvGrpSpPr/>
          <p:nvPr/>
        </p:nvGrpSpPr>
        <p:grpSpPr>
          <a:xfrm>
            <a:off x="1622796" y="847874"/>
            <a:ext cx="8232727" cy="2875700"/>
            <a:chOff x="0" y="-47625"/>
            <a:chExt cx="2168290" cy="757386"/>
          </a:xfrm>
        </p:grpSpPr>
        <p:sp>
          <p:nvSpPr>
            <p:cNvPr id="156" name="Google Shape;156;p11"/>
            <p:cNvSpPr/>
            <p:nvPr/>
          </p:nvSpPr>
          <p:spPr>
            <a:xfrm>
              <a:off x="0" y="0"/>
              <a:ext cx="2168290" cy="709761"/>
            </a:xfrm>
            <a:custGeom>
              <a:rect b="b" l="l" r="r" t="t"/>
              <a:pathLst>
                <a:path extrusionOk="0" h="709761" w="2168290">
                  <a:moveTo>
                    <a:pt x="0" y="0"/>
                  </a:moveTo>
                  <a:lnTo>
                    <a:pt x="2168290" y="0"/>
                  </a:lnTo>
                  <a:lnTo>
                    <a:pt x="2168290" y="709761"/>
                  </a:lnTo>
                  <a:lnTo>
                    <a:pt x="0" y="709761"/>
                  </a:lnTo>
                  <a:close/>
                </a:path>
              </a:pathLst>
            </a:custGeom>
            <a:solidFill>
              <a:srgbClr val="304EAD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7" name="Google Shape;157;p11"/>
            <p:cNvSpPr txBox="1"/>
            <p:nvPr/>
          </p:nvSpPr>
          <p:spPr>
            <a:xfrm>
              <a:off x="0" y="-47625"/>
              <a:ext cx="2168290" cy="757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1"/>
          <p:cNvGrpSpPr/>
          <p:nvPr/>
        </p:nvGrpSpPr>
        <p:grpSpPr>
          <a:xfrm>
            <a:off x="9134475" y="3523698"/>
            <a:ext cx="7530729" cy="5734602"/>
            <a:chOff x="0" y="-47625"/>
            <a:chExt cx="1983402" cy="1510348"/>
          </a:xfrm>
        </p:grpSpPr>
        <p:sp>
          <p:nvSpPr>
            <p:cNvPr id="159" name="Google Shape;159;p11"/>
            <p:cNvSpPr/>
            <p:nvPr/>
          </p:nvSpPr>
          <p:spPr>
            <a:xfrm>
              <a:off x="0" y="0"/>
              <a:ext cx="1983402" cy="1462723"/>
            </a:xfrm>
            <a:custGeom>
              <a:rect b="b" l="l" r="r" t="t"/>
              <a:pathLst>
                <a:path extrusionOk="0" h="1462723" w="1983402">
                  <a:moveTo>
                    <a:pt x="0" y="0"/>
                  </a:moveTo>
                  <a:lnTo>
                    <a:pt x="1983402" y="0"/>
                  </a:lnTo>
                  <a:lnTo>
                    <a:pt x="1983402" y="1462723"/>
                  </a:lnTo>
                  <a:lnTo>
                    <a:pt x="0" y="1462723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0" name="Google Shape;160;p11"/>
            <p:cNvSpPr txBox="1"/>
            <p:nvPr/>
          </p:nvSpPr>
          <p:spPr>
            <a:xfrm>
              <a:off x="0" y="-47625"/>
              <a:ext cx="1983402" cy="1510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1"/>
          <p:cNvGrpSpPr/>
          <p:nvPr/>
        </p:nvGrpSpPr>
        <p:grpSpPr>
          <a:xfrm>
            <a:off x="1622796" y="3523698"/>
            <a:ext cx="7530729" cy="5734602"/>
            <a:chOff x="0" y="-47625"/>
            <a:chExt cx="1983402" cy="1510348"/>
          </a:xfrm>
        </p:grpSpPr>
        <p:sp>
          <p:nvSpPr>
            <p:cNvPr id="162" name="Google Shape;162;p11"/>
            <p:cNvSpPr/>
            <p:nvPr/>
          </p:nvSpPr>
          <p:spPr>
            <a:xfrm>
              <a:off x="0" y="0"/>
              <a:ext cx="1983402" cy="1462723"/>
            </a:xfrm>
            <a:custGeom>
              <a:rect b="b" l="l" r="r" t="t"/>
              <a:pathLst>
                <a:path extrusionOk="0" h="1462723" w="1983402">
                  <a:moveTo>
                    <a:pt x="0" y="0"/>
                  </a:moveTo>
                  <a:lnTo>
                    <a:pt x="1983402" y="0"/>
                  </a:lnTo>
                  <a:lnTo>
                    <a:pt x="1983402" y="1462723"/>
                  </a:lnTo>
                  <a:lnTo>
                    <a:pt x="0" y="1462723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3" name="Google Shape;163;p11"/>
            <p:cNvSpPr txBox="1"/>
            <p:nvPr/>
          </p:nvSpPr>
          <p:spPr>
            <a:xfrm>
              <a:off x="0" y="-47625"/>
              <a:ext cx="1983402" cy="1510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1"/>
          <p:cNvGrpSpPr/>
          <p:nvPr/>
        </p:nvGrpSpPr>
        <p:grpSpPr>
          <a:xfrm>
            <a:off x="9836473" y="847874"/>
            <a:ext cx="6828732" cy="2875700"/>
            <a:chOff x="0" y="-47625"/>
            <a:chExt cx="1798514" cy="757386"/>
          </a:xfrm>
        </p:grpSpPr>
        <p:sp>
          <p:nvSpPr>
            <p:cNvPr id="165" name="Google Shape;165;p11"/>
            <p:cNvSpPr/>
            <p:nvPr/>
          </p:nvSpPr>
          <p:spPr>
            <a:xfrm>
              <a:off x="0" y="0"/>
              <a:ext cx="1798514" cy="709761"/>
            </a:xfrm>
            <a:custGeom>
              <a:rect b="b" l="l" r="r" t="t"/>
              <a:pathLst>
                <a:path extrusionOk="0" h="709761" w="1798514">
                  <a:moveTo>
                    <a:pt x="0" y="0"/>
                  </a:moveTo>
                  <a:lnTo>
                    <a:pt x="1798514" y="0"/>
                  </a:lnTo>
                  <a:lnTo>
                    <a:pt x="1798514" y="709761"/>
                  </a:lnTo>
                  <a:lnTo>
                    <a:pt x="0" y="709761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6" name="Google Shape;166;p11"/>
            <p:cNvSpPr txBox="1"/>
            <p:nvPr/>
          </p:nvSpPr>
          <p:spPr>
            <a:xfrm>
              <a:off x="0" y="-47625"/>
              <a:ext cx="1798514" cy="757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1"/>
          <p:cNvSpPr/>
          <p:nvPr/>
        </p:nvSpPr>
        <p:spPr>
          <a:xfrm>
            <a:off x="9553575" y="4088732"/>
            <a:ext cx="2418782" cy="4785360"/>
          </a:xfrm>
          <a:custGeom>
            <a:rect b="b" l="l" r="r" t="t"/>
            <a:pathLst>
              <a:path extrusionOk="0" h="4785360" w="2418782">
                <a:moveTo>
                  <a:pt x="0" y="0"/>
                </a:moveTo>
                <a:lnTo>
                  <a:pt x="2418782" y="0"/>
                </a:lnTo>
                <a:lnTo>
                  <a:pt x="2418782" y="4785360"/>
                </a:lnTo>
                <a:lnTo>
                  <a:pt x="0" y="4785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1"/>
          <p:cNvSpPr/>
          <p:nvPr/>
        </p:nvSpPr>
        <p:spPr>
          <a:xfrm>
            <a:off x="2010540" y="4088732"/>
            <a:ext cx="2418782" cy="4785360"/>
          </a:xfrm>
          <a:custGeom>
            <a:rect b="b" l="l" r="r" t="t"/>
            <a:pathLst>
              <a:path extrusionOk="0" h="4785360" w="2418782">
                <a:moveTo>
                  <a:pt x="0" y="0"/>
                </a:moveTo>
                <a:lnTo>
                  <a:pt x="2418782" y="0"/>
                </a:lnTo>
                <a:lnTo>
                  <a:pt x="2418782" y="4785360"/>
                </a:lnTo>
                <a:lnTo>
                  <a:pt x="0" y="4785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1"/>
          <p:cNvSpPr txBox="1"/>
          <p:nvPr/>
        </p:nvSpPr>
        <p:spPr>
          <a:xfrm>
            <a:off x="2262424" y="1376012"/>
            <a:ext cx="6953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The human skeletal system</a:t>
            </a:r>
            <a:endParaRPr/>
          </a:p>
        </p:txBody>
      </p:sp>
      <p:sp>
        <p:nvSpPr>
          <p:cNvPr id="170" name="Google Shape;170;p11"/>
          <p:cNvSpPr txBox="1"/>
          <p:nvPr/>
        </p:nvSpPr>
        <p:spPr>
          <a:xfrm>
            <a:off x="10605296" y="1966562"/>
            <a:ext cx="5431255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Introduce the skeletal system and its two main divisions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4779910" y="6605310"/>
            <a:ext cx="4146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Explain its structure and role in protecting vital organs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12251668" y="7066739"/>
            <a:ext cx="4146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Explain its structure and role in movement and limb support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4787418" y="5379301"/>
            <a:ext cx="3931112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Axial skeleton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12259176" y="5143500"/>
            <a:ext cx="3931112" cy="1283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Appendicular skeleton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10374399" y="1028700"/>
            <a:ext cx="3755690" cy="8229600"/>
          </a:xfrm>
          <a:custGeom>
            <a:rect b="b" l="l" r="r" t="t"/>
            <a:pathLst>
              <a:path extrusionOk="0" h="8229600" w="3755690">
                <a:moveTo>
                  <a:pt x="0" y="0"/>
                </a:moveTo>
                <a:lnTo>
                  <a:pt x="3755691" y="0"/>
                </a:lnTo>
                <a:lnTo>
                  <a:pt x="37556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0" name="Google Shape;180;p12"/>
          <p:cNvGrpSpPr/>
          <p:nvPr/>
        </p:nvGrpSpPr>
        <p:grpSpPr>
          <a:xfrm>
            <a:off x="2628920" y="1809900"/>
            <a:ext cx="4909560" cy="2990363"/>
            <a:chOff x="0" y="-47625"/>
            <a:chExt cx="1293053" cy="787585"/>
          </a:xfrm>
        </p:grpSpPr>
        <p:sp>
          <p:nvSpPr>
            <p:cNvPr id="181" name="Google Shape;181;p12"/>
            <p:cNvSpPr/>
            <p:nvPr/>
          </p:nvSpPr>
          <p:spPr>
            <a:xfrm>
              <a:off x="0" y="0"/>
              <a:ext cx="1293053" cy="739960"/>
            </a:xfrm>
            <a:custGeom>
              <a:rect b="b" l="l" r="r" t="t"/>
              <a:pathLst>
                <a:path extrusionOk="0" h="739960" w="1293053">
                  <a:moveTo>
                    <a:pt x="0" y="0"/>
                  </a:moveTo>
                  <a:lnTo>
                    <a:pt x="1293053" y="0"/>
                  </a:lnTo>
                  <a:lnTo>
                    <a:pt x="1293053" y="739960"/>
                  </a:lnTo>
                  <a:lnTo>
                    <a:pt x="0" y="7399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2" name="Google Shape;182;p12"/>
            <p:cNvSpPr txBox="1"/>
            <p:nvPr/>
          </p:nvSpPr>
          <p:spPr>
            <a:xfrm>
              <a:off x="0" y="-47625"/>
              <a:ext cx="1293053" cy="78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2"/>
          <p:cNvSpPr/>
          <p:nvPr/>
        </p:nvSpPr>
        <p:spPr>
          <a:xfrm>
            <a:off x="3094691" y="2403368"/>
            <a:ext cx="767772" cy="997489"/>
          </a:xfrm>
          <a:custGeom>
            <a:rect b="b" l="l" r="r" t="t"/>
            <a:pathLst>
              <a:path extrusionOk="0" h="997489" w="767772">
                <a:moveTo>
                  <a:pt x="0" y="0"/>
                </a:moveTo>
                <a:lnTo>
                  <a:pt x="767772" y="0"/>
                </a:lnTo>
                <a:lnTo>
                  <a:pt x="767772" y="997489"/>
                </a:lnTo>
                <a:lnTo>
                  <a:pt x="0" y="997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9917" r="0" t="0"/>
            </a:stretch>
          </a:blipFill>
          <a:ln>
            <a:noFill/>
          </a:ln>
        </p:spPr>
      </p:sp>
      <p:sp>
        <p:nvSpPr>
          <p:cNvPr id="184" name="Google Shape;184;p12"/>
          <p:cNvSpPr txBox="1"/>
          <p:nvPr/>
        </p:nvSpPr>
        <p:spPr>
          <a:xfrm>
            <a:off x="3889205" y="2321045"/>
            <a:ext cx="221818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xial</a:t>
            </a:r>
            <a:endParaRPr/>
          </a:p>
        </p:txBody>
      </p:sp>
      <p:sp>
        <p:nvSpPr>
          <p:cNvPr id="185" name="Google Shape;185;p12"/>
          <p:cNvSpPr txBox="1"/>
          <p:nvPr/>
        </p:nvSpPr>
        <p:spPr>
          <a:xfrm>
            <a:off x="3132764" y="3260269"/>
            <a:ext cx="3921472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Skeleton</a:t>
            </a: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3132764" y="2311520"/>
            <a:ext cx="691625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A</a:t>
            </a:r>
            <a:endParaRPr/>
          </a:p>
        </p:txBody>
      </p:sp>
      <p:grpSp>
        <p:nvGrpSpPr>
          <p:cNvPr id="187" name="Google Shape;187;p12"/>
          <p:cNvGrpSpPr/>
          <p:nvPr/>
        </p:nvGrpSpPr>
        <p:grpSpPr>
          <a:xfrm>
            <a:off x="2628920" y="4600387"/>
            <a:ext cx="7221952" cy="3131029"/>
            <a:chOff x="0" y="-47625"/>
            <a:chExt cx="1902078" cy="824633"/>
          </a:xfrm>
        </p:grpSpPr>
        <p:sp>
          <p:nvSpPr>
            <p:cNvPr id="188" name="Google Shape;188;p12"/>
            <p:cNvSpPr/>
            <p:nvPr/>
          </p:nvSpPr>
          <p:spPr>
            <a:xfrm>
              <a:off x="0" y="0"/>
              <a:ext cx="1902078" cy="777008"/>
            </a:xfrm>
            <a:custGeom>
              <a:rect b="b" l="l" r="r" t="t"/>
              <a:pathLst>
                <a:path extrusionOk="0" h="777008" w="1902078">
                  <a:moveTo>
                    <a:pt x="0" y="0"/>
                  </a:moveTo>
                  <a:lnTo>
                    <a:pt x="1902078" y="0"/>
                  </a:lnTo>
                  <a:lnTo>
                    <a:pt x="1902078" y="777008"/>
                  </a:lnTo>
                  <a:lnTo>
                    <a:pt x="0" y="7770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9" name="Google Shape;189;p12"/>
            <p:cNvSpPr txBox="1"/>
            <p:nvPr/>
          </p:nvSpPr>
          <p:spPr>
            <a:xfrm>
              <a:off x="0" y="-47625"/>
              <a:ext cx="1902078" cy="824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2"/>
          <p:cNvGrpSpPr/>
          <p:nvPr/>
        </p:nvGrpSpPr>
        <p:grpSpPr>
          <a:xfrm>
            <a:off x="7519430" y="1809900"/>
            <a:ext cx="2331442" cy="2990363"/>
            <a:chOff x="0" y="-47625"/>
            <a:chExt cx="614042" cy="787585"/>
          </a:xfrm>
        </p:grpSpPr>
        <p:sp>
          <p:nvSpPr>
            <p:cNvPr id="191" name="Google Shape;191;p12"/>
            <p:cNvSpPr/>
            <p:nvPr/>
          </p:nvSpPr>
          <p:spPr>
            <a:xfrm>
              <a:off x="0" y="0"/>
              <a:ext cx="614042" cy="739960"/>
            </a:xfrm>
            <a:custGeom>
              <a:rect b="b" l="l" r="r" t="t"/>
              <a:pathLst>
                <a:path extrusionOk="0" h="739960" w="614042">
                  <a:moveTo>
                    <a:pt x="0" y="0"/>
                  </a:moveTo>
                  <a:lnTo>
                    <a:pt x="614042" y="0"/>
                  </a:lnTo>
                  <a:lnTo>
                    <a:pt x="614042" y="739960"/>
                  </a:lnTo>
                  <a:lnTo>
                    <a:pt x="0" y="7399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2" name="Google Shape;192;p12"/>
            <p:cNvSpPr txBox="1"/>
            <p:nvPr/>
          </p:nvSpPr>
          <p:spPr>
            <a:xfrm>
              <a:off x="0" y="-47625"/>
              <a:ext cx="614042" cy="78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2"/>
          <p:cNvSpPr/>
          <p:nvPr/>
        </p:nvSpPr>
        <p:spPr>
          <a:xfrm>
            <a:off x="7826402" y="2553301"/>
            <a:ext cx="1775832" cy="1695113"/>
          </a:xfrm>
          <a:custGeom>
            <a:rect b="b" l="l" r="r" t="t"/>
            <a:pathLst>
              <a:path extrusionOk="0" h="1695113" w="1775832">
                <a:moveTo>
                  <a:pt x="0" y="0"/>
                </a:moveTo>
                <a:lnTo>
                  <a:pt x="1775832" y="0"/>
                </a:lnTo>
                <a:lnTo>
                  <a:pt x="1775832" y="1695113"/>
                </a:lnTo>
                <a:lnTo>
                  <a:pt x="0" y="1695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2"/>
          <p:cNvSpPr txBox="1"/>
          <p:nvPr/>
        </p:nvSpPr>
        <p:spPr>
          <a:xfrm>
            <a:off x="3478577" y="5505757"/>
            <a:ext cx="55851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List the bones that make up the axial skeleton. Highlight the skull, vertebral column, and rib cage.</a:t>
            </a:r>
            <a:endParaRPr sz="1300"/>
          </a:p>
        </p:txBody>
      </p:sp>
      <p:cxnSp>
        <p:nvCxnSpPr>
          <p:cNvPr id="195" name="Google Shape;195;p12"/>
          <p:cNvCxnSpPr/>
          <p:nvPr/>
        </p:nvCxnSpPr>
        <p:spPr>
          <a:xfrm>
            <a:off x="12347993" y="1295227"/>
            <a:ext cx="2097428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96" name="Google Shape;196;p12"/>
          <p:cNvCxnSpPr/>
          <p:nvPr/>
        </p:nvCxnSpPr>
        <p:spPr>
          <a:xfrm>
            <a:off x="12347993" y="2000251"/>
            <a:ext cx="2097428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97" name="Google Shape;197;p12"/>
          <p:cNvCxnSpPr/>
          <p:nvPr/>
        </p:nvCxnSpPr>
        <p:spPr>
          <a:xfrm>
            <a:off x="12309893" y="2743139"/>
            <a:ext cx="2097428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98" name="Google Shape;198;p12"/>
          <p:cNvCxnSpPr/>
          <p:nvPr/>
        </p:nvCxnSpPr>
        <p:spPr>
          <a:xfrm>
            <a:off x="12697563" y="3427063"/>
            <a:ext cx="2097428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99" name="Google Shape;199;p12"/>
          <p:cNvCxnSpPr/>
          <p:nvPr/>
        </p:nvCxnSpPr>
        <p:spPr>
          <a:xfrm>
            <a:off x="12242719" y="4809788"/>
            <a:ext cx="2097428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200" name="Google Shape;200;p12"/>
          <p:cNvSpPr txBox="1"/>
          <p:nvPr/>
        </p:nvSpPr>
        <p:spPr>
          <a:xfrm>
            <a:off x="14566308" y="1085677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14585358" y="1781176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14522397" y="2502020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14910067" y="3185944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14445421" y="4571663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/>
          <p:nvPr/>
        </p:nvSpPr>
        <p:spPr>
          <a:xfrm>
            <a:off x="9306844" y="2313272"/>
            <a:ext cx="767772" cy="997489"/>
          </a:xfrm>
          <a:custGeom>
            <a:rect b="b" l="l" r="r" t="t"/>
            <a:pathLst>
              <a:path extrusionOk="0" h="997489" w="767772">
                <a:moveTo>
                  <a:pt x="0" y="0"/>
                </a:moveTo>
                <a:lnTo>
                  <a:pt x="767772" y="0"/>
                </a:lnTo>
                <a:lnTo>
                  <a:pt x="767772" y="997489"/>
                </a:lnTo>
                <a:lnTo>
                  <a:pt x="0" y="997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917" r="0" t="0"/>
            </a:stretch>
          </a:blipFill>
          <a:ln>
            <a:noFill/>
          </a:ln>
        </p:spPr>
      </p:sp>
      <p:grpSp>
        <p:nvGrpSpPr>
          <p:cNvPr id="210" name="Google Shape;210;p13"/>
          <p:cNvGrpSpPr/>
          <p:nvPr/>
        </p:nvGrpSpPr>
        <p:grpSpPr>
          <a:xfrm>
            <a:off x="8841073" y="1719803"/>
            <a:ext cx="7221952" cy="2990363"/>
            <a:chOff x="0" y="-47625"/>
            <a:chExt cx="1902078" cy="787585"/>
          </a:xfrm>
        </p:grpSpPr>
        <p:sp>
          <p:nvSpPr>
            <p:cNvPr id="211" name="Google Shape;211;p13"/>
            <p:cNvSpPr/>
            <p:nvPr/>
          </p:nvSpPr>
          <p:spPr>
            <a:xfrm>
              <a:off x="0" y="0"/>
              <a:ext cx="1902078" cy="739960"/>
            </a:xfrm>
            <a:custGeom>
              <a:rect b="b" l="l" r="r" t="t"/>
              <a:pathLst>
                <a:path extrusionOk="0" h="739960" w="1902078">
                  <a:moveTo>
                    <a:pt x="0" y="0"/>
                  </a:moveTo>
                  <a:lnTo>
                    <a:pt x="1902078" y="0"/>
                  </a:lnTo>
                  <a:lnTo>
                    <a:pt x="1902078" y="739960"/>
                  </a:lnTo>
                  <a:lnTo>
                    <a:pt x="0" y="7399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2" name="Google Shape;212;p13"/>
            <p:cNvSpPr txBox="1"/>
            <p:nvPr/>
          </p:nvSpPr>
          <p:spPr>
            <a:xfrm>
              <a:off x="0" y="-47625"/>
              <a:ext cx="1902078" cy="78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3"/>
          <p:cNvSpPr txBox="1"/>
          <p:nvPr/>
        </p:nvSpPr>
        <p:spPr>
          <a:xfrm>
            <a:off x="10101359" y="2230948"/>
            <a:ext cx="5431185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ppendicular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9344918" y="3217797"/>
            <a:ext cx="3921472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Skeleton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9344918" y="2221423"/>
            <a:ext cx="691625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A</a:t>
            </a:r>
            <a:endParaRPr/>
          </a:p>
        </p:txBody>
      </p:sp>
      <p:grpSp>
        <p:nvGrpSpPr>
          <p:cNvPr id="216" name="Google Shape;216;p13"/>
          <p:cNvGrpSpPr/>
          <p:nvPr/>
        </p:nvGrpSpPr>
        <p:grpSpPr>
          <a:xfrm>
            <a:off x="8841073" y="4510290"/>
            <a:ext cx="7221952" cy="3131029"/>
            <a:chOff x="0" y="-47625"/>
            <a:chExt cx="1902078" cy="824633"/>
          </a:xfrm>
        </p:grpSpPr>
        <p:sp>
          <p:nvSpPr>
            <p:cNvPr id="217" name="Google Shape;217;p13"/>
            <p:cNvSpPr/>
            <p:nvPr/>
          </p:nvSpPr>
          <p:spPr>
            <a:xfrm>
              <a:off x="0" y="0"/>
              <a:ext cx="1902078" cy="777008"/>
            </a:xfrm>
            <a:custGeom>
              <a:rect b="b" l="l" r="r" t="t"/>
              <a:pathLst>
                <a:path extrusionOk="0" h="777008" w="1902078">
                  <a:moveTo>
                    <a:pt x="0" y="0"/>
                  </a:moveTo>
                  <a:lnTo>
                    <a:pt x="1902078" y="0"/>
                  </a:lnTo>
                  <a:lnTo>
                    <a:pt x="1902078" y="777008"/>
                  </a:lnTo>
                  <a:lnTo>
                    <a:pt x="0" y="7770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8" name="Google Shape;218;p13"/>
            <p:cNvSpPr txBox="1"/>
            <p:nvPr/>
          </p:nvSpPr>
          <p:spPr>
            <a:xfrm>
              <a:off x="0" y="-47625"/>
              <a:ext cx="1902078" cy="824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3"/>
          <p:cNvSpPr txBox="1"/>
          <p:nvPr/>
        </p:nvSpPr>
        <p:spPr>
          <a:xfrm>
            <a:off x="9827600" y="5219625"/>
            <a:ext cx="52488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List the bones that make up the appendicular skeleton. Highlight the limbs, shoulder girdle, and pelvic girdle.</a:t>
            </a:r>
            <a:endParaRPr sz="1200"/>
          </a:p>
        </p:txBody>
      </p:sp>
      <p:sp>
        <p:nvSpPr>
          <p:cNvPr id="220" name="Google Shape;220;p13"/>
          <p:cNvSpPr/>
          <p:nvPr/>
        </p:nvSpPr>
        <p:spPr>
          <a:xfrm>
            <a:off x="3475121" y="1028700"/>
            <a:ext cx="3755690" cy="8229600"/>
          </a:xfrm>
          <a:custGeom>
            <a:rect b="b" l="l" r="r" t="t"/>
            <a:pathLst>
              <a:path extrusionOk="0" h="8229600" w="3755690">
                <a:moveTo>
                  <a:pt x="0" y="0"/>
                </a:moveTo>
                <a:lnTo>
                  <a:pt x="3755690" y="0"/>
                </a:lnTo>
                <a:lnTo>
                  <a:pt x="3755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21" name="Google Shape;221;p13"/>
          <p:cNvCxnSpPr/>
          <p:nvPr/>
        </p:nvCxnSpPr>
        <p:spPr>
          <a:xfrm rot="10800000">
            <a:off x="3748468" y="4351272"/>
            <a:ext cx="1191625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22" name="Google Shape;222;p13"/>
          <p:cNvCxnSpPr/>
          <p:nvPr/>
        </p:nvCxnSpPr>
        <p:spPr>
          <a:xfrm rot="10800000">
            <a:off x="3828777" y="6813918"/>
            <a:ext cx="1191625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23" name="Google Shape;223;p13"/>
          <p:cNvCxnSpPr/>
          <p:nvPr/>
        </p:nvCxnSpPr>
        <p:spPr>
          <a:xfrm rot="10800000">
            <a:off x="3800202" y="7708892"/>
            <a:ext cx="1191625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24" name="Google Shape;224;p13"/>
          <p:cNvCxnSpPr/>
          <p:nvPr/>
        </p:nvCxnSpPr>
        <p:spPr>
          <a:xfrm rot="10800000">
            <a:off x="3748468" y="8975717"/>
            <a:ext cx="1191625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25" name="Google Shape;225;p13"/>
          <p:cNvCxnSpPr/>
          <p:nvPr/>
        </p:nvCxnSpPr>
        <p:spPr>
          <a:xfrm rot="10800000">
            <a:off x="3147511" y="5556618"/>
            <a:ext cx="1716382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226" name="Google Shape;226;p13"/>
          <p:cNvSpPr txBox="1"/>
          <p:nvPr/>
        </p:nvSpPr>
        <p:spPr>
          <a:xfrm>
            <a:off x="2825932" y="4141722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7353362" y="2069023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7187151" y="2469073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7575310" y="3694047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2906240" y="6604368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2877665" y="7499342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2825932" y="8766167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2224975" y="5347068"/>
            <a:ext cx="8361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Label</a:t>
            </a:r>
            <a:endParaRPr/>
          </a:p>
        </p:txBody>
      </p:sp>
      <p:cxnSp>
        <p:nvCxnSpPr>
          <p:cNvPr id="234" name="Google Shape;234;p13"/>
          <p:cNvCxnSpPr/>
          <p:nvPr/>
        </p:nvCxnSpPr>
        <p:spPr>
          <a:xfrm>
            <a:off x="6260950" y="2278686"/>
            <a:ext cx="1006687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35" name="Google Shape;235;p13"/>
          <p:cNvCxnSpPr/>
          <p:nvPr/>
        </p:nvCxnSpPr>
        <p:spPr>
          <a:xfrm>
            <a:off x="6094739" y="2678736"/>
            <a:ext cx="1006687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36" name="Google Shape;236;p13"/>
          <p:cNvCxnSpPr/>
          <p:nvPr/>
        </p:nvCxnSpPr>
        <p:spPr>
          <a:xfrm>
            <a:off x="6482897" y="3903710"/>
            <a:ext cx="1006687" cy="0"/>
          </a:xfrm>
          <a:prstGeom prst="straightConnector1">
            <a:avLst/>
          </a:prstGeom>
          <a:noFill/>
          <a:ln cap="flat" cmpd="sng" w="19050">
            <a:solidFill>
              <a:srgbClr val="304EAD"/>
            </a:solidFill>
            <a:prstDash val="solid"/>
            <a:round/>
            <a:headEnd len="lg" w="lg" type="oval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/>
          <p:nvPr/>
        </p:nvSpPr>
        <p:spPr>
          <a:xfrm flipH="1" rot="-5829052">
            <a:off x="5165772" y="-2667540"/>
            <a:ext cx="1849095" cy="9970612"/>
          </a:xfrm>
          <a:custGeom>
            <a:rect b="b" l="l" r="r" t="t"/>
            <a:pathLst>
              <a:path extrusionOk="0" h="9970612" w="1849095">
                <a:moveTo>
                  <a:pt x="1849095" y="0"/>
                </a:moveTo>
                <a:lnTo>
                  <a:pt x="0" y="0"/>
                </a:lnTo>
                <a:lnTo>
                  <a:pt x="0" y="9970612"/>
                </a:lnTo>
                <a:lnTo>
                  <a:pt x="1849095" y="9970612"/>
                </a:lnTo>
                <a:lnTo>
                  <a:pt x="18490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2" name="Google Shape;242;p14"/>
          <p:cNvGrpSpPr/>
          <p:nvPr/>
        </p:nvGrpSpPr>
        <p:grpSpPr>
          <a:xfrm>
            <a:off x="2103714" y="2136877"/>
            <a:ext cx="5197482" cy="2990363"/>
            <a:chOff x="0" y="-47625"/>
            <a:chExt cx="1368884" cy="787585"/>
          </a:xfrm>
        </p:grpSpPr>
        <p:sp>
          <p:nvSpPr>
            <p:cNvPr id="243" name="Google Shape;243;p14"/>
            <p:cNvSpPr/>
            <p:nvPr/>
          </p:nvSpPr>
          <p:spPr>
            <a:xfrm>
              <a:off x="0" y="0"/>
              <a:ext cx="1368884" cy="739960"/>
            </a:xfrm>
            <a:custGeom>
              <a:rect b="b" l="l" r="r" t="t"/>
              <a:pathLst>
                <a:path extrusionOk="0" h="739960" w="1368884">
                  <a:moveTo>
                    <a:pt x="0" y="0"/>
                  </a:moveTo>
                  <a:lnTo>
                    <a:pt x="1368884" y="0"/>
                  </a:lnTo>
                  <a:lnTo>
                    <a:pt x="1368884" y="739960"/>
                  </a:lnTo>
                  <a:lnTo>
                    <a:pt x="0" y="73996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4" name="Google Shape;244;p14"/>
            <p:cNvSpPr txBox="1"/>
            <p:nvPr/>
          </p:nvSpPr>
          <p:spPr>
            <a:xfrm>
              <a:off x="0" y="-47625"/>
              <a:ext cx="1368884" cy="78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4"/>
          <p:cNvSpPr/>
          <p:nvPr/>
        </p:nvSpPr>
        <p:spPr>
          <a:xfrm>
            <a:off x="2569485" y="2730345"/>
            <a:ext cx="767772" cy="997489"/>
          </a:xfrm>
          <a:custGeom>
            <a:rect b="b" l="l" r="r" t="t"/>
            <a:pathLst>
              <a:path extrusionOk="0" h="997489" w="767772">
                <a:moveTo>
                  <a:pt x="0" y="0"/>
                </a:moveTo>
                <a:lnTo>
                  <a:pt x="767772" y="0"/>
                </a:lnTo>
                <a:lnTo>
                  <a:pt x="767772" y="997489"/>
                </a:lnTo>
                <a:lnTo>
                  <a:pt x="0" y="997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9917" r="0" t="0"/>
            </a:stretch>
          </a:blipFill>
          <a:ln>
            <a:noFill/>
          </a:ln>
        </p:spPr>
      </p:sp>
      <p:grpSp>
        <p:nvGrpSpPr>
          <p:cNvPr id="246" name="Google Shape;246;p14"/>
          <p:cNvGrpSpPr/>
          <p:nvPr/>
        </p:nvGrpSpPr>
        <p:grpSpPr>
          <a:xfrm>
            <a:off x="7282146" y="2136877"/>
            <a:ext cx="2331442" cy="2990363"/>
            <a:chOff x="0" y="-47625"/>
            <a:chExt cx="614042" cy="787585"/>
          </a:xfrm>
        </p:grpSpPr>
        <p:sp>
          <p:nvSpPr>
            <p:cNvPr id="247" name="Google Shape;247;p14"/>
            <p:cNvSpPr/>
            <p:nvPr/>
          </p:nvSpPr>
          <p:spPr>
            <a:xfrm>
              <a:off x="0" y="0"/>
              <a:ext cx="614042" cy="739960"/>
            </a:xfrm>
            <a:custGeom>
              <a:rect b="b" l="l" r="r" t="t"/>
              <a:pathLst>
                <a:path extrusionOk="0" h="739960" w="614042">
                  <a:moveTo>
                    <a:pt x="0" y="0"/>
                  </a:moveTo>
                  <a:lnTo>
                    <a:pt x="614042" y="0"/>
                  </a:lnTo>
                  <a:lnTo>
                    <a:pt x="614042" y="739960"/>
                  </a:lnTo>
                  <a:lnTo>
                    <a:pt x="0" y="73996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8" name="Google Shape;248;p14"/>
            <p:cNvSpPr txBox="1"/>
            <p:nvPr/>
          </p:nvSpPr>
          <p:spPr>
            <a:xfrm>
              <a:off x="0" y="-47625"/>
              <a:ext cx="614042" cy="78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4"/>
          <p:cNvSpPr/>
          <p:nvPr/>
        </p:nvSpPr>
        <p:spPr>
          <a:xfrm rot="1053713">
            <a:off x="1246549" y="6618103"/>
            <a:ext cx="4754372" cy="2178367"/>
          </a:xfrm>
          <a:custGeom>
            <a:rect b="b" l="l" r="r" t="t"/>
            <a:pathLst>
              <a:path extrusionOk="0" h="2178367" w="4754372">
                <a:moveTo>
                  <a:pt x="0" y="0"/>
                </a:moveTo>
                <a:lnTo>
                  <a:pt x="4754372" y="0"/>
                </a:lnTo>
                <a:lnTo>
                  <a:pt x="4754372" y="2178367"/>
                </a:lnTo>
                <a:lnTo>
                  <a:pt x="0" y="2178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0" name="Google Shape;250;p14"/>
          <p:cNvGrpSpPr/>
          <p:nvPr/>
        </p:nvGrpSpPr>
        <p:grpSpPr>
          <a:xfrm>
            <a:off x="2103714" y="4927364"/>
            <a:ext cx="7509873" cy="2686767"/>
            <a:chOff x="0" y="-47625"/>
            <a:chExt cx="1977909" cy="707626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1977909" cy="660001"/>
            </a:xfrm>
            <a:custGeom>
              <a:rect b="b" l="l" r="r" t="t"/>
              <a:pathLst>
                <a:path extrusionOk="0" h="660001" w="1977909">
                  <a:moveTo>
                    <a:pt x="0" y="0"/>
                  </a:moveTo>
                  <a:lnTo>
                    <a:pt x="1977909" y="0"/>
                  </a:lnTo>
                  <a:lnTo>
                    <a:pt x="1977909" y="660001"/>
                  </a:lnTo>
                  <a:lnTo>
                    <a:pt x="0" y="660001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2" name="Google Shape;252;p14"/>
            <p:cNvSpPr txBox="1"/>
            <p:nvPr/>
          </p:nvSpPr>
          <p:spPr>
            <a:xfrm>
              <a:off x="0" y="-47625"/>
              <a:ext cx="1977909" cy="707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4"/>
          <p:cNvSpPr/>
          <p:nvPr/>
        </p:nvSpPr>
        <p:spPr>
          <a:xfrm>
            <a:off x="7717850" y="2997818"/>
            <a:ext cx="1460033" cy="1460033"/>
          </a:xfrm>
          <a:custGeom>
            <a:rect b="b" l="l" r="r" t="t"/>
            <a:pathLst>
              <a:path extrusionOk="0" h="1460033" w="1460033">
                <a:moveTo>
                  <a:pt x="0" y="0"/>
                </a:moveTo>
                <a:lnTo>
                  <a:pt x="1460033" y="0"/>
                </a:lnTo>
                <a:lnTo>
                  <a:pt x="1460033" y="1460033"/>
                </a:lnTo>
                <a:lnTo>
                  <a:pt x="0" y="1460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4" name="Google Shape;25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59437" y="1706416"/>
            <a:ext cx="7336198" cy="651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/>
          <p:nvPr/>
        </p:nvSpPr>
        <p:spPr>
          <a:xfrm>
            <a:off x="3364000" y="2648022"/>
            <a:ext cx="3461891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earning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2607558" y="3587246"/>
            <a:ext cx="2813224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Check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2645632" y="2638497"/>
            <a:ext cx="691625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L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3066155" y="5942061"/>
            <a:ext cx="55849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Add a poll or quiz to assess understanding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2485309" y="1348977"/>
            <a:ext cx="1757381" cy="5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84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humerus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 rot="-561545">
            <a:off x="5340079" y="8281650"/>
            <a:ext cx="1757381" cy="5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84" u="none" cap="none" strike="noStrike">
                <a:solidFill>
                  <a:srgbClr val="304EAD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ulna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5"/>
          <p:cNvPicPr preferRelativeResize="0"/>
          <p:nvPr/>
        </p:nvPicPr>
        <p:blipFill rotWithShape="1">
          <a:blip r:embed="rId3">
            <a:alphaModFix/>
          </a:blip>
          <a:srcRect b="0" l="49997" r="0" t="0"/>
          <a:stretch/>
        </p:blipFill>
        <p:spPr>
          <a:xfrm>
            <a:off x="1" y="0"/>
            <a:ext cx="3588799" cy="10287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5"/>
          <p:cNvGrpSpPr/>
          <p:nvPr/>
        </p:nvGrpSpPr>
        <p:grpSpPr>
          <a:xfrm>
            <a:off x="1508249" y="847874"/>
            <a:ext cx="15462497" cy="2107958"/>
            <a:chOff x="0" y="-47625"/>
            <a:chExt cx="4072427" cy="555182"/>
          </a:xfrm>
        </p:grpSpPr>
        <p:sp>
          <p:nvSpPr>
            <p:cNvPr id="267" name="Google Shape;267;p15"/>
            <p:cNvSpPr/>
            <p:nvPr/>
          </p:nvSpPr>
          <p:spPr>
            <a:xfrm>
              <a:off x="0" y="0"/>
              <a:ext cx="4072427" cy="507557"/>
            </a:xfrm>
            <a:custGeom>
              <a:rect b="b" l="l" r="r" t="t"/>
              <a:pathLst>
                <a:path extrusionOk="0" h="507557" w="4072427">
                  <a:moveTo>
                    <a:pt x="0" y="0"/>
                  </a:moveTo>
                  <a:lnTo>
                    <a:pt x="4072427" y="0"/>
                  </a:lnTo>
                  <a:lnTo>
                    <a:pt x="4072427" y="507557"/>
                  </a:lnTo>
                  <a:lnTo>
                    <a:pt x="0" y="507557"/>
                  </a:lnTo>
                  <a:close/>
                </a:path>
              </a:pathLst>
            </a:custGeom>
            <a:solidFill>
              <a:srgbClr val="304EAD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8" name="Google Shape;268;p15"/>
            <p:cNvSpPr txBox="1"/>
            <p:nvPr/>
          </p:nvSpPr>
          <p:spPr>
            <a:xfrm>
              <a:off x="0" y="-47625"/>
              <a:ext cx="4072427" cy="555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1508249" y="2760199"/>
            <a:ext cx="7740773" cy="3362097"/>
            <a:chOff x="0" y="-47625"/>
            <a:chExt cx="2038722" cy="885491"/>
          </a:xfrm>
        </p:grpSpPr>
        <p:sp>
          <p:nvSpPr>
            <p:cNvPr id="270" name="Google Shape;270;p15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1" name="Google Shape;271;p15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1508249" y="5924778"/>
            <a:ext cx="7740773" cy="3362097"/>
            <a:chOff x="0" y="-47625"/>
            <a:chExt cx="2038722" cy="885491"/>
          </a:xfrm>
        </p:grpSpPr>
        <p:sp>
          <p:nvSpPr>
            <p:cNvPr id="273" name="Google Shape;273;p15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4" name="Google Shape;274;p15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2051476" y="3360031"/>
            <a:ext cx="2233278" cy="2233278"/>
            <a:chOff x="0" y="0"/>
            <a:chExt cx="812800" cy="812800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2051476" y="6524609"/>
            <a:ext cx="2233278" cy="2233278"/>
            <a:chOff x="0" y="0"/>
            <a:chExt cx="812800" cy="812800"/>
          </a:xfrm>
        </p:grpSpPr>
        <p:sp>
          <p:nvSpPr>
            <p:cNvPr id="279" name="Google Shape;27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5"/>
          <p:cNvGrpSpPr/>
          <p:nvPr/>
        </p:nvGrpSpPr>
        <p:grpSpPr>
          <a:xfrm>
            <a:off x="9229972" y="2760199"/>
            <a:ext cx="7740773" cy="3362097"/>
            <a:chOff x="0" y="-47625"/>
            <a:chExt cx="2038722" cy="885491"/>
          </a:xfrm>
        </p:grpSpPr>
        <p:sp>
          <p:nvSpPr>
            <p:cNvPr id="282" name="Google Shape;282;p15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3" name="Google Shape;283;p15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5"/>
          <p:cNvGrpSpPr/>
          <p:nvPr/>
        </p:nvGrpSpPr>
        <p:grpSpPr>
          <a:xfrm>
            <a:off x="9229972" y="5924778"/>
            <a:ext cx="7740773" cy="3362097"/>
            <a:chOff x="0" y="-47625"/>
            <a:chExt cx="2038722" cy="885491"/>
          </a:xfrm>
        </p:grpSpPr>
        <p:sp>
          <p:nvSpPr>
            <p:cNvPr id="285" name="Google Shape;285;p15"/>
            <p:cNvSpPr/>
            <p:nvPr/>
          </p:nvSpPr>
          <p:spPr>
            <a:xfrm>
              <a:off x="0" y="0"/>
              <a:ext cx="2038722" cy="837866"/>
            </a:xfrm>
            <a:custGeom>
              <a:rect b="b" l="l" r="r" t="t"/>
              <a:pathLst>
                <a:path extrusionOk="0" h="837866" w="2038722">
                  <a:moveTo>
                    <a:pt x="0" y="0"/>
                  </a:moveTo>
                  <a:lnTo>
                    <a:pt x="2038722" y="0"/>
                  </a:lnTo>
                  <a:lnTo>
                    <a:pt x="2038722" y="837866"/>
                  </a:lnTo>
                  <a:lnTo>
                    <a:pt x="0" y="837866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6" name="Google Shape;286;p15"/>
            <p:cNvSpPr txBox="1"/>
            <p:nvPr/>
          </p:nvSpPr>
          <p:spPr>
            <a:xfrm>
              <a:off x="0" y="-47625"/>
              <a:ext cx="2038722" cy="88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5"/>
          <p:cNvGrpSpPr/>
          <p:nvPr/>
        </p:nvGrpSpPr>
        <p:grpSpPr>
          <a:xfrm>
            <a:off x="9773200" y="3360031"/>
            <a:ext cx="2233278" cy="2233278"/>
            <a:chOff x="0" y="0"/>
            <a:chExt cx="812800" cy="812800"/>
          </a:xfrm>
        </p:grpSpPr>
        <p:sp>
          <p:nvSpPr>
            <p:cNvPr id="288" name="Google Shape;28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15"/>
          <p:cNvGrpSpPr/>
          <p:nvPr/>
        </p:nvGrpSpPr>
        <p:grpSpPr>
          <a:xfrm>
            <a:off x="9773200" y="6524609"/>
            <a:ext cx="2233278" cy="2233278"/>
            <a:chOff x="0" y="0"/>
            <a:chExt cx="812800" cy="812800"/>
          </a:xfrm>
        </p:grpSpPr>
        <p:sp>
          <p:nvSpPr>
            <p:cNvPr id="291" name="Google Shape;29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9E7"/>
            </a:solidFill>
            <a:ln cap="sq" cmpd="sng" w="19050">
              <a:solidFill>
                <a:srgbClr val="304E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5"/>
          <p:cNvSpPr/>
          <p:nvPr/>
        </p:nvSpPr>
        <p:spPr>
          <a:xfrm>
            <a:off x="10314754" y="3554522"/>
            <a:ext cx="1150171" cy="1844297"/>
          </a:xfrm>
          <a:custGeom>
            <a:rect b="b" l="l" r="r" t="t"/>
            <a:pathLst>
              <a:path extrusionOk="0" h="1844297" w="1150171">
                <a:moveTo>
                  <a:pt x="0" y="0"/>
                </a:moveTo>
                <a:lnTo>
                  <a:pt x="1150170" y="0"/>
                </a:lnTo>
                <a:lnTo>
                  <a:pt x="1150170" y="1844297"/>
                </a:lnTo>
                <a:lnTo>
                  <a:pt x="0" y="1844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5"/>
          <p:cNvSpPr/>
          <p:nvPr/>
        </p:nvSpPr>
        <p:spPr>
          <a:xfrm rot="-1587794">
            <a:off x="2909821" y="3486982"/>
            <a:ext cx="497539" cy="1940756"/>
          </a:xfrm>
          <a:custGeom>
            <a:rect b="b" l="l" r="r" t="t"/>
            <a:pathLst>
              <a:path extrusionOk="0" h="1940756" w="497539">
                <a:moveTo>
                  <a:pt x="0" y="0"/>
                </a:moveTo>
                <a:lnTo>
                  <a:pt x="497539" y="0"/>
                </a:lnTo>
                <a:lnTo>
                  <a:pt x="497539" y="1940755"/>
                </a:lnTo>
                <a:lnTo>
                  <a:pt x="0" y="1940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5"/>
          <p:cNvSpPr/>
          <p:nvPr/>
        </p:nvSpPr>
        <p:spPr>
          <a:xfrm>
            <a:off x="2395289" y="6959258"/>
            <a:ext cx="1526604" cy="1357290"/>
          </a:xfrm>
          <a:custGeom>
            <a:rect b="b" l="l" r="r" t="t"/>
            <a:pathLst>
              <a:path extrusionOk="0" h="1357290" w="1526604">
                <a:moveTo>
                  <a:pt x="0" y="0"/>
                </a:moveTo>
                <a:lnTo>
                  <a:pt x="1526604" y="0"/>
                </a:lnTo>
                <a:lnTo>
                  <a:pt x="1526604" y="1357290"/>
                </a:lnTo>
                <a:lnTo>
                  <a:pt x="0" y="1357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5"/>
          <p:cNvSpPr/>
          <p:nvPr/>
        </p:nvSpPr>
        <p:spPr>
          <a:xfrm>
            <a:off x="10236650" y="6896120"/>
            <a:ext cx="1306377" cy="1600240"/>
          </a:xfrm>
          <a:custGeom>
            <a:rect b="b" l="l" r="r" t="t"/>
            <a:pathLst>
              <a:path extrusionOk="0" h="1600240" w="1306377">
                <a:moveTo>
                  <a:pt x="0" y="0"/>
                </a:moveTo>
                <a:lnTo>
                  <a:pt x="1306378" y="0"/>
                </a:lnTo>
                <a:lnTo>
                  <a:pt x="1306378" y="1600239"/>
                </a:lnTo>
                <a:lnTo>
                  <a:pt x="0" y="1600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5"/>
          <p:cNvSpPr txBox="1"/>
          <p:nvPr/>
        </p:nvSpPr>
        <p:spPr>
          <a:xfrm>
            <a:off x="8966840" y="1385047"/>
            <a:ext cx="378909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9E7"/>
                </a:solidFill>
                <a:latin typeface="Fraunces"/>
                <a:ea typeface="Fraunces"/>
                <a:cs typeface="Fraunces"/>
                <a:sym typeface="Fraunces"/>
              </a:rPr>
              <a:t>of bones</a:t>
            </a:r>
            <a:endParaRPr/>
          </a:p>
        </p:txBody>
      </p:sp>
      <p:sp>
        <p:nvSpPr>
          <p:cNvPr id="298" name="Google Shape;298;p15"/>
          <p:cNvSpPr txBox="1"/>
          <p:nvPr/>
        </p:nvSpPr>
        <p:spPr>
          <a:xfrm>
            <a:off x="5704015" y="1218360"/>
            <a:ext cx="3095104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FFF9E7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Types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4642662" y="4621760"/>
            <a:ext cx="4146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Describe its primary function and name examples</a:t>
            </a:r>
            <a:endParaRPr/>
          </a:p>
        </p:txBody>
      </p:sp>
      <p:sp>
        <p:nvSpPr>
          <p:cNvPr id="300" name="Google Shape;300;p15"/>
          <p:cNvSpPr txBox="1"/>
          <p:nvPr/>
        </p:nvSpPr>
        <p:spPr>
          <a:xfrm>
            <a:off x="4642662" y="7786338"/>
            <a:ext cx="4146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Describe its primary function and name examples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4642662" y="3889930"/>
            <a:ext cx="3931112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Long</a:t>
            </a:r>
            <a:endParaRPr/>
          </a:p>
        </p:txBody>
      </p:sp>
      <p:sp>
        <p:nvSpPr>
          <p:cNvPr id="302" name="Google Shape;302;p15"/>
          <p:cNvSpPr txBox="1"/>
          <p:nvPr/>
        </p:nvSpPr>
        <p:spPr>
          <a:xfrm>
            <a:off x="4642662" y="7054508"/>
            <a:ext cx="3931112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Flat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12364385" y="4621760"/>
            <a:ext cx="4146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Describe its primary function and name examples</a:t>
            </a:r>
            <a:endParaRPr/>
          </a:p>
        </p:txBody>
      </p:sp>
      <p:sp>
        <p:nvSpPr>
          <p:cNvPr id="304" name="Google Shape;304;p15"/>
          <p:cNvSpPr txBox="1"/>
          <p:nvPr/>
        </p:nvSpPr>
        <p:spPr>
          <a:xfrm>
            <a:off x="12364385" y="7786338"/>
            <a:ext cx="4146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04EAD"/>
                </a:solidFill>
                <a:latin typeface="DM Sans"/>
                <a:ea typeface="DM Sans"/>
                <a:cs typeface="DM Sans"/>
                <a:sym typeface="DM Sans"/>
              </a:rPr>
              <a:t>Describe its primary function and name examples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>
            <a:off x="12364385" y="3889930"/>
            <a:ext cx="3931112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Short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12364385" y="7054508"/>
            <a:ext cx="3931112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304EAD"/>
                </a:solidFill>
                <a:latin typeface="Fraunces"/>
                <a:ea typeface="Fraunces"/>
                <a:cs typeface="Fraunces"/>
                <a:sym typeface="Fraunces"/>
              </a:rPr>
              <a:t>Irregular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