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7D7047-D5FE-496B-946A-5536C39F00B4}">
  <a:tblStyle styleId="{727D7047-D5FE-496B-946A-5536C39F00B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8D204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16489400" y="8349198"/>
            <a:ext cx="1555677" cy="1555677"/>
          </a:xfrm>
          <a:custGeom>
            <a:rect b="b" l="l" r="r" t="t"/>
            <a:pathLst>
              <a:path extrusionOk="0" h="1555677" w="1555677">
                <a:moveTo>
                  <a:pt x="1555678" y="0"/>
                </a:moveTo>
                <a:lnTo>
                  <a:pt x="0" y="0"/>
                </a:lnTo>
                <a:lnTo>
                  <a:pt x="0" y="1555677"/>
                </a:lnTo>
                <a:lnTo>
                  <a:pt x="1555678" y="1555677"/>
                </a:lnTo>
                <a:lnTo>
                  <a:pt x="1555678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3"/>
          <p:cNvSpPr/>
          <p:nvPr>
            <p:ph idx="2" type="pic"/>
          </p:nvPr>
        </p:nvSpPr>
        <p:spPr>
          <a:xfrm>
            <a:off x="484800" y="466875"/>
            <a:ext cx="17318400" cy="48057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484800" y="5811250"/>
            <a:ext cx="14730000" cy="28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0000"/>
              <a:buNone/>
              <a:defRPr i="0" sz="10000" u="none" cap="none" strike="noStrike">
                <a:solidFill>
                  <a:srgbClr val="F0E4E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3" type="title"/>
          </p:nvPr>
        </p:nvSpPr>
        <p:spPr>
          <a:xfrm>
            <a:off x="484800" y="8933900"/>
            <a:ext cx="147300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2000"/>
              <a:buNone/>
              <a:defRPr i="0" sz="2000" u="none" cap="none" strike="noStrike">
                <a:solidFill>
                  <a:srgbClr val="F0E4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flipH="1" rot="-5400000">
            <a:off x="12404700" y="1006412"/>
            <a:ext cx="1364197" cy="1364197"/>
          </a:xfrm>
          <a:custGeom>
            <a:rect b="b" l="l" r="r" t="t"/>
            <a:pathLst>
              <a:path extrusionOk="0" h="1364197" w="1364197">
                <a:moveTo>
                  <a:pt x="1364197" y="0"/>
                </a:moveTo>
                <a:lnTo>
                  <a:pt x="0" y="0"/>
                </a:lnTo>
                <a:lnTo>
                  <a:pt x="0" y="1364198"/>
                </a:lnTo>
                <a:lnTo>
                  <a:pt x="1364197" y="1364198"/>
                </a:lnTo>
                <a:lnTo>
                  <a:pt x="1364197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4"/>
          <p:cNvSpPr/>
          <p:nvPr>
            <p:ph idx="2" type="pic"/>
          </p:nvPr>
        </p:nvSpPr>
        <p:spPr>
          <a:xfrm>
            <a:off x="620175" y="3379125"/>
            <a:ext cx="4905300" cy="2845800"/>
          </a:xfrm>
          <a:prstGeom prst="roundRect">
            <a:avLst>
              <a:gd fmla="val 2335" name="adj"/>
            </a:avLst>
          </a:prstGeom>
          <a:noFill/>
          <a:ln>
            <a:noFill/>
          </a:ln>
        </p:spPr>
      </p:sp>
      <p:sp>
        <p:nvSpPr>
          <p:cNvPr id="23" name="Google Shape;23;p4"/>
          <p:cNvSpPr/>
          <p:nvPr>
            <p:ph idx="3" type="pic"/>
          </p:nvPr>
        </p:nvSpPr>
        <p:spPr>
          <a:xfrm>
            <a:off x="6691350" y="3379125"/>
            <a:ext cx="4905300" cy="2845800"/>
          </a:xfrm>
          <a:prstGeom prst="roundRect">
            <a:avLst>
              <a:gd fmla="val 2335" name="adj"/>
            </a:avLst>
          </a:prstGeom>
          <a:noFill/>
          <a:ln>
            <a:noFill/>
          </a:ln>
        </p:spPr>
      </p:sp>
      <p:sp>
        <p:nvSpPr>
          <p:cNvPr id="24" name="Google Shape;24;p4"/>
          <p:cNvSpPr/>
          <p:nvPr>
            <p:ph idx="4" type="pic"/>
          </p:nvPr>
        </p:nvSpPr>
        <p:spPr>
          <a:xfrm>
            <a:off x="12671300" y="3379125"/>
            <a:ext cx="4905300" cy="2845800"/>
          </a:xfrm>
          <a:prstGeom prst="roundRect">
            <a:avLst>
              <a:gd fmla="val 2335" name="adj"/>
            </a:avLst>
          </a:prstGeom>
          <a:noFill/>
          <a:ln>
            <a:noFill/>
          </a:ln>
        </p:spPr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1712550" y="1094500"/>
            <a:ext cx="10279800" cy="11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0000"/>
              <a:buNone/>
              <a:defRPr i="0" sz="10000" u="none" cap="none" strike="noStrike">
                <a:solidFill>
                  <a:srgbClr val="F0E4E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620175" y="6605300"/>
            <a:ext cx="49053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»"/>
              <a:defRPr i="0" sz="2000" u="none" cap="none" strike="noStrike">
                <a:solidFill>
                  <a:srgbClr val="F0E4E2"/>
                </a:solidFill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5" type="body"/>
          </p:nvPr>
        </p:nvSpPr>
        <p:spPr>
          <a:xfrm>
            <a:off x="6691350" y="6605300"/>
            <a:ext cx="49053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»"/>
              <a:defRPr i="0" sz="2000" u="none" cap="none" strike="noStrike">
                <a:solidFill>
                  <a:srgbClr val="F0E4E2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6" type="body"/>
          </p:nvPr>
        </p:nvSpPr>
        <p:spPr>
          <a:xfrm>
            <a:off x="12671300" y="6605300"/>
            <a:ext cx="4905300" cy="27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»"/>
              <a:defRPr i="0" sz="2000" u="none" cap="none" strike="noStrike">
                <a:solidFill>
                  <a:srgbClr val="F0E4E2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>
            <p:ph idx="2" type="pic"/>
          </p:nvPr>
        </p:nvSpPr>
        <p:spPr>
          <a:xfrm>
            <a:off x="531575" y="544400"/>
            <a:ext cx="8094600" cy="9234900"/>
          </a:xfrm>
          <a:prstGeom prst="roundRect">
            <a:avLst>
              <a:gd fmla="val 2335" name="adj"/>
            </a:avLst>
          </a:prstGeom>
          <a:noFill/>
          <a:ln>
            <a:noFill/>
          </a:ln>
        </p:spPr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9390175" y="1138800"/>
            <a:ext cx="81942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0000"/>
              <a:buNone/>
              <a:defRPr i="0" sz="10000" u="none" cap="none" strike="noStrike">
                <a:solidFill>
                  <a:srgbClr val="F0E4E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9390175" y="6184525"/>
            <a:ext cx="7972800" cy="3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»"/>
              <a:defRPr i="0" sz="2000" u="none" cap="none" strike="noStrike">
                <a:solidFill>
                  <a:srgbClr val="F0E4E2"/>
                </a:solidFill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F0E4E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6"/>
          <p:cNvGrpSpPr/>
          <p:nvPr/>
        </p:nvGrpSpPr>
        <p:grpSpPr>
          <a:xfrm>
            <a:off x="1028700" y="3206458"/>
            <a:ext cx="3779434" cy="6051883"/>
            <a:chOff x="0" y="-47625"/>
            <a:chExt cx="995400" cy="1593901"/>
          </a:xfrm>
        </p:grpSpPr>
        <p:sp>
          <p:nvSpPr>
            <p:cNvPr id="35" name="Google Shape;35;p6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6"/>
            <p:cNvSpPr txBox="1"/>
            <p:nvPr/>
          </p:nvSpPr>
          <p:spPr>
            <a:xfrm>
              <a:off x="0" y="-47625"/>
              <a:ext cx="995400" cy="15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6"/>
          <p:cNvGrpSpPr/>
          <p:nvPr/>
        </p:nvGrpSpPr>
        <p:grpSpPr>
          <a:xfrm>
            <a:off x="5179150" y="3206458"/>
            <a:ext cx="3779434" cy="6051883"/>
            <a:chOff x="0" y="-47625"/>
            <a:chExt cx="995400" cy="1593901"/>
          </a:xfrm>
        </p:grpSpPr>
        <p:sp>
          <p:nvSpPr>
            <p:cNvPr id="38" name="Google Shape;38;p6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BFB4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6"/>
            <p:cNvSpPr txBox="1"/>
            <p:nvPr/>
          </p:nvSpPr>
          <p:spPr>
            <a:xfrm>
              <a:off x="0" y="-47625"/>
              <a:ext cx="995400" cy="15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6"/>
          <p:cNvGrpSpPr/>
          <p:nvPr/>
        </p:nvGrpSpPr>
        <p:grpSpPr>
          <a:xfrm>
            <a:off x="9329599" y="3206458"/>
            <a:ext cx="3779434" cy="6051883"/>
            <a:chOff x="0" y="-47625"/>
            <a:chExt cx="995400" cy="1593901"/>
          </a:xfrm>
        </p:grpSpPr>
        <p:sp>
          <p:nvSpPr>
            <p:cNvPr id="41" name="Google Shape;41;p6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6"/>
            <p:cNvSpPr txBox="1"/>
            <p:nvPr/>
          </p:nvSpPr>
          <p:spPr>
            <a:xfrm>
              <a:off x="0" y="-47625"/>
              <a:ext cx="995400" cy="15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6"/>
          <p:cNvGrpSpPr/>
          <p:nvPr/>
        </p:nvGrpSpPr>
        <p:grpSpPr>
          <a:xfrm>
            <a:off x="13480049" y="3206458"/>
            <a:ext cx="3779434" cy="6051883"/>
            <a:chOff x="0" y="-47625"/>
            <a:chExt cx="995400" cy="1593901"/>
          </a:xfrm>
        </p:grpSpPr>
        <p:sp>
          <p:nvSpPr>
            <p:cNvPr id="44" name="Google Shape;44;p6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BFB4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6"/>
            <p:cNvSpPr txBox="1"/>
            <p:nvPr/>
          </p:nvSpPr>
          <p:spPr>
            <a:xfrm>
              <a:off x="0" y="-47625"/>
              <a:ext cx="995400" cy="159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6" name="Google Shape;46;p6"/>
          <p:cNvCxnSpPr/>
          <p:nvPr/>
        </p:nvCxnSpPr>
        <p:spPr>
          <a:xfrm>
            <a:off x="2918325" y="4442276"/>
            <a:ext cx="12451200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7" name="Google Shape;47;p6"/>
          <p:cNvGrpSpPr/>
          <p:nvPr/>
        </p:nvGrpSpPr>
        <p:grpSpPr>
          <a:xfrm>
            <a:off x="2788461" y="4312412"/>
            <a:ext cx="259690" cy="259690"/>
            <a:chOff x="0" y="0"/>
            <a:chExt cx="812800" cy="812800"/>
          </a:xfrm>
        </p:grpSpPr>
        <p:sp>
          <p:nvSpPr>
            <p:cNvPr id="48" name="Google Shape;48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6"/>
          <p:cNvGrpSpPr/>
          <p:nvPr/>
        </p:nvGrpSpPr>
        <p:grpSpPr>
          <a:xfrm>
            <a:off x="6938911" y="4312412"/>
            <a:ext cx="259690" cy="259690"/>
            <a:chOff x="0" y="0"/>
            <a:chExt cx="812800" cy="812800"/>
          </a:xfrm>
        </p:grpSpPr>
        <p:sp>
          <p:nvSpPr>
            <p:cNvPr id="51" name="Google Shape;51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6"/>
          <p:cNvGrpSpPr/>
          <p:nvPr/>
        </p:nvGrpSpPr>
        <p:grpSpPr>
          <a:xfrm>
            <a:off x="11089361" y="4312412"/>
            <a:ext cx="259690" cy="259690"/>
            <a:chOff x="0" y="0"/>
            <a:chExt cx="812800" cy="812800"/>
          </a:xfrm>
        </p:grpSpPr>
        <p:sp>
          <p:nvSpPr>
            <p:cNvPr id="54" name="Google Shape;54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6"/>
          <p:cNvGrpSpPr/>
          <p:nvPr/>
        </p:nvGrpSpPr>
        <p:grpSpPr>
          <a:xfrm>
            <a:off x="15239811" y="4312412"/>
            <a:ext cx="259690" cy="259690"/>
            <a:chOff x="0" y="0"/>
            <a:chExt cx="812800" cy="812800"/>
          </a:xfrm>
        </p:grpSpPr>
        <p:sp>
          <p:nvSpPr>
            <p:cNvPr id="57" name="Google Shape;5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6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6"/>
          <p:cNvSpPr txBox="1"/>
          <p:nvPr>
            <p:ph type="title"/>
          </p:nvPr>
        </p:nvSpPr>
        <p:spPr>
          <a:xfrm>
            <a:off x="1139525" y="917350"/>
            <a:ext cx="141003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0000"/>
              <a:buNone/>
              <a:defRPr i="0" sz="10000" u="none" cap="none" strike="noStrike">
                <a:solidFill>
                  <a:srgbClr val="8D204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D2041"/>
              </a:buClr>
              <a:buSzPts val="1400"/>
              <a:buNone/>
              <a:defRPr sz="1800">
                <a:solidFill>
                  <a:srgbClr val="8D2041"/>
                </a:solidFill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1" type="body"/>
          </p:nvPr>
        </p:nvSpPr>
        <p:spPr>
          <a:xfrm>
            <a:off x="1461750" y="5221125"/>
            <a:ext cx="29676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»"/>
              <a:defRPr i="0" sz="2000" u="none" cap="none" strike="noStrike">
                <a:solidFill>
                  <a:srgbClr val="F0E4E2"/>
                </a:solidFill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61" name="Google Shape;61;p6"/>
          <p:cNvSpPr txBox="1"/>
          <p:nvPr>
            <p:ph idx="2" type="body"/>
          </p:nvPr>
        </p:nvSpPr>
        <p:spPr>
          <a:xfrm>
            <a:off x="5585063" y="5221125"/>
            <a:ext cx="29676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8D2041"/>
              </a:buClr>
              <a:buSzPts val="2000"/>
              <a:buChar char="–"/>
              <a:defRPr i="0" sz="2000" u="none" cap="none" strike="noStrike">
                <a:solidFill>
                  <a:srgbClr val="8D2041"/>
                </a:solidFill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–"/>
              <a:defRPr i="0" sz="2000" u="none" cap="none" strike="noStrike">
                <a:solidFill>
                  <a:srgbClr val="8D2041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»"/>
              <a:defRPr i="0" sz="2000" u="none" cap="none" strike="noStrike">
                <a:solidFill>
                  <a:srgbClr val="8D2041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9pPr>
          </a:lstStyle>
          <a:p/>
        </p:txBody>
      </p:sp>
      <p:sp>
        <p:nvSpPr>
          <p:cNvPr id="62" name="Google Shape;62;p6"/>
          <p:cNvSpPr txBox="1"/>
          <p:nvPr>
            <p:ph idx="3" type="body"/>
          </p:nvPr>
        </p:nvSpPr>
        <p:spPr>
          <a:xfrm>
            <a:off x="9777725" y="5221125"/>
            <a:ext cx="29676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»"/>
              <a:defRPr i="0" sz="2000" u="none" cap="none" strike="noStrike">
                <a:solidFill>
                  <a:srgbClr val="F0E4E2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4" type="body"/>
          </p:nvPr>
        </p:nvSpPr>
        <p:spPr>
          <a:xfrm>
            <a:off x="13901038" y="5221125"/>
            <a:ext cx="29676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8D2041"/>
              </a:buClr>
              <a:buSzPts val="2000"/>
              <a:buChar char="–"/>
              <a:defRPr i="0" sz="2000" u="none" cap="none" strike="noStrike">
                <a:solidFill>
                  <a:srgbClr val="8D2041"/>
                </a:solidFill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–"/>
              <a:defRPr i="0" sz="2000" u="none" cap="none" strike="noStrike">
                <a:solidFill>
                  <a:srgbClr val="8D2041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»"/>
              <a:defRPr i="0" sz="2000" u="none" cap="none" strike="noStrike">
                <a:solidFill>
                  <a:srgbClr val="8D2041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8D2041"/>
              </a:buClr>
              <a:buSzPts val="2000"/>
              <a:buChar char="•"/>
              <a:defRPr i="0" sz="2000" u="none" cap="none" strike="noStrike">
                <a:solidFill>
                  <a:srgbClr val="8D204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4400"/>
              <a:buNone/>
              <a:defRPr i="0" sz="4400" u="none" cap="none" strike="noStrike">
                <a:solidFill>
                  <a:srgbClr val="F0E4E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E4E2"/>
              </a:buClr>
              <a:buSzPts val="1400"/>
              <a:buNone/>
              <a:defRPr sz="1800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4171500" cy="32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–"/>
              <a:defRPr i="0" sz="2000" u="none" cap="none" strike="noStrike">
                <a:solidFill>
                  <a:srgbClr val="F0E4E2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»"/>
              <a:defRPr i="0" sz="2000" u="none" cap="none" strike="noStrike">
                <a:solidFill>
                  <a:srgbClr val="F0E4E2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0E4E2"/>
              </a:buClr>
              <a:buSzPts val="2000"/>
              <a:buChar char="•"/>
              <a:defRPr i="0" sz="2000" u="none" cap="none" strike="noStrike">
                <a:solidFill>
                  <a:srgbClr val="F0E4E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19.jpg"/><Relationship Id="rId5" Type="http://schemas.openxmlformats.org/officeDocument/2006/relationships/image" Target="../media/image29.jpg"/><Relationship Id="rId6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2.jpg"/><Relationship Id="rId5" Type="http://schemas.openxmlformats.org/officeDocument/2006/relationships/image" Target="../media/image9.jp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/>
          <p:nvPr/>
        </p:nvSpPr>
        <p:spPr>
          <a:xfrm flipH="1">
            <a:off x="16489400" y="8349198"/>
            <a:ext cx="1555677" cy="1555677"/>
          </a:xfrm>
          <a:custGeom>
            <a:rect b="b" l="l" r="r" t="t"/>
            <a:pathLst>
              <a:path extrusionOk="0" h="1555677" w="1555677">
                <a:moveTo>
                  <a:pt x="1555678" y="0"/>
                </a:moveTo>
                <a:lnTo>
                  <a:pt x="0" y="0"/>
                </a:lnTo>
                <a:lnTo>
                  <a:pt x="0" y="1555677"/>
                </a:lnTo>
                <a:lnTo>
                  <a:pt x="1555678" y="1555677"/>
                </a:lnTo>
                <a:lnTo>
                  <a:pt x="155567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7"/>
          <p:cNvSpPr txBox="1"/>
          <p:nvPr/>
        </p:nvSpPr>
        <p:spPr>
          <a:xfrm>
            <a:off x="491285" y="5644515"/>
            <a:ext cx="128211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Heart Attack vs. Heart Failure</a:t>
            </a:r>
            <a:endParaRPr sz="12000"/>
          </a:p>
        </p:txBody>
      </p:sp>
      <p:sp>
        <p:nvSpPr>
          <p:cNvPr id="70" name="Google Shape;70;p7"/>
          <p:cNvSpPr txBox="1"/>
          <p:nvPr/>
        </p:nvSpPr>
        <p:spPr>
          <a:xfrm>
            <a:off x="491285" y="9003940"/>
            <a:ext cx="887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closer look at how they differ and why it matters</a:t>
            </a:r>
            <a:endParaRPr sz="2500"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00" y="360225"/>
            <a:ext cx="17395599" cy="47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16"/>
          <p:cNvGrpSpPr/>
          <p:nvPr/>
        </p:nvGrpSpPr>
        <p:grpSpPr>
          <a:xfrm>
            <a:off x="1028700" y="3860033"/>
            <a:ext cx="3779251" cy="5398267"/>
            <a:chOff x="0" y="-47625"/>
            <a:chExt cx="995358" cy="1421766"/>
          </a:xfrm>
        </p:grpSpPr>
        <p:sp>
          <p:nvSpPr>
            <p:cNvPr id="226" name="Google Shape;226;p16"/>
            <p:cNvSpPr/>
            <p:nvPr/>
          </p:nvSpPr>
          <p:spPr>
            <a:xfrm>
              <a:off x="0" y="0"/>
              <a:ext cx="995358" cy="1374141"/>
            </a:xfrm>
            <a:custGeom>
              <a:rect b="b" l="l" r="r" t="t"/>
              <a:pathLst>
                <a:path extrusionOk="0" h="1374141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333170"/>
                  </a:lnTo>
                  <a:cubicBezTo>
                    <a:pt x="995358" y="1355798"/>
                    <a:pt x="977015" y="1374141"/>
                    <a:pt x="954388" y="1374141"/>
                  </a:cubicBezTo>
                  <a:lnTo>
                    <a:pt x="40971" y="1374141"/>
                  </a:lnTo>
                  <a:cubicBezTo>
                    <a:pt x="18343" y="1374141"/>
                    <a:pt x="0" y="1355798"/>
                    <a:pt x="0" y="1333170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F0E4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6"/>
            <p:cNvSpPr txBox="1"/>
            <p:nvPr/>
          </p:nvSpPr>
          <p:spPr>
            <a:xfrm>
              <a:off x="0" y="-47625"/>
              <a:ext cx="995358" cy="1421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6"/>
          <p:cNvGrpSpPr/>
          <p:nvPr/>
        </p:nvGrpSpPr>
        <p:grpSpPr>
          <a:xfrm>
            <a:off x="5179150" y="3860033"/>
            <a:ext cx="3779251" cy="5398267"/>
            <a:chOff x="0" y="-47625"/>
            <a:chExt cx="995358" cy="1421766"/>
          </a:xfrm>
        </p:grpSpPr>
        <p:sp>
          <p:nvSpPr>
            <p:cNvPr id="229" name="Google Shape;229;p16"/>
            <p:cNvSpPr/>
            <p:nvPr/>
          </p:nvSpPr>
          <p:spPr>
            <a:xfrm>
              <a:off x="0" y="0"/>
              <a:ext cx="995358" cy="1374141"/>
            </a:xfrm>
            <a:custGeom>
              <a:rect b="b" l="l" r="r" t="t"/>
              <a:pathLst>
                <a:path extrusionOk="0" h="1374141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333170"/>
                  </a:lnTo>
                  <a:cubicBezTo>
                    <a:pt x="995358" y="1355798"/>
                    <a:pt x="977015" y="1374141"/>
                    <a:pt x="954388" y="1374141"/>
                  </a:cubicBezTo>
                  <a:lnTo>
                    <a:pt x="40971" y="1374141"/>
                  </a:lnTo>
                  <a:cubicBezTo>
                    <a:pt x="18343" y="1374141"/>
                    <a:pt x="0" y="1355798"/>
                    <a:pt x="0" y="1333170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6"/>
            <p:cNvSpPr txBox="1"/>
            <p:nvPr/>
          </p:nvSpPr>
          <p:spPr>
            <a:xfrm>
              <a:off x="0" y="-47625"/>
              <a:ext cx="995358" cy="1421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6"/>
          <p:cNvGrpSpPr/>
          <p:nvPr/>
        </p:nvGrpSpPr>
        <p:grpSpPr>
          <a:xfrm>
            <a:off x="9329599" y="3860033"/>
            <a:ext cx="3779251" cy="5398267"/>
            <a:chOff x="0" y="-47625"/>
            <a:chExt cx="995358" cy="1421766"/>
          </a:xfrm>
        </p:grpSpPr>
        <p:sp>
          <p:nvSpPr>
            <p:cNvPr id="232" name="Google Shape;232;p16"/>
            <p:cNvSpPr/>
            <p:nvPr/>
          </p:nvSpPr>
          <p:spPr>
            <a:xfrm>
              <a:off x="0" y="0"/>
              <a:ext cx="995358" cy="1374141"/>
            </a:xfrm>
            <a:custGeom>
              <a:rect b="b" l="l" r="r" t="t"/>
              <a:pathLst>
                <a:path extrusionOk="0" h="1374141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333170"/>
                  </a:lnTo>
                  <a:cubicBezTo>
                    <a:pt x="995358" y="1355798"/>
                    <a:pt x="977015" y="1374141"/>
                    <a:pt x="954388" y="1374141"/>
                  </a:cubicBezTo>
                  <a:lnTo>
                    <a:pt x="40971" y="1374141"/>
                  </a:lnTo>
                  <a:cubicBezTo>
                    <a:pt x="18343" y="1374141"/>
                    <a:pt x="0" y="1355798"/>
                    <a:pt x="0" y="1333170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F0E4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6"/>
            <p:cNvSpPr txBox="1"/>
            <p:nvPr/>
          </p:nvSpPr>
          <p:spPr>
            <a:xfrm>
              <a:off x="0" y="-47625"/>
              <a:ext cx="995358" cy="1421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6"/>
          <p:cNvGrpSpPr/>
          <p:nvPr/>
        </p:nvGrpSpPr>
        <p:grpSpPr>
          <a:xfrm>
            <a:off x="13480049" y="3860033"/>
            <a:ext cx="3779251" cy="5398267"/>
            <a:chOff x="0" y="-47625"/>
            <a:chExt cx="995358" cy="1421766"/>
          </a:xfrm>
        </p:grpSpPr>
        <p:sp>
          <p:nvSpPr>
            <p:cNvPr id="235" name="Google Shape;235;p16"/>
            <p:cNvSpPr/>
            <p:nvPr/>
          </p:nvSpPr>
          <p:spPr>
            <a:xfrm>
              <a:off x="0" y="0"/>
              <a:ext cx="995358" cy="1374141"/>
            </a:xfrm>
            <a:custGeom>
              <a:rect b="b" l="l" r="r" t="t"/>
              <a:pathLst>
                <a:path extrusionOk="0" h="1374141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333170"/>
                  </a:lnTo>
                  <a:cubicBezTo>
                    <a:pt x="995358" y="1355798"/>
                    <a:pt x="977015" y="1374141"/>
                    <a:pt x="954388" y="1374141"/>
                  </a:cubicBezTo>
                  <a:lnTo>
                    <a:pt x="40971" y="1374141"/>
                  </a:lnTo>
                  <a:cubicBezTo>
                    <a:pt x="18343" y="1374141"/>
                    <a:pt x="0" y="1355798"/>
                    <a:pt x="0" y="1333170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6"/>
            <p:cNvSpPr txBox="1"/>
            <p:nvPr/>
          </p:nvSpPr>
          <p:spPr>
            <a:xfrm>
              <a:off x="0" y="-47625"/>
              <a:ext cx="995358" cy="14217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6"/>
          <p:cNvSpPr/>
          <p:nvPr/>
        </p:nvSpPr>
        <p:spPr>
          <a:xfrm>
            <a:off x="3414232" y="4462047"/>
            <a:ext cx="1079117" cy="1079117"/>
          </a:xfrm>
          <a:custGeom>
            <a:rect b="b" l="l" r="r" t="t"/>
            <a:pathLst>
              <a:path extrusionOk="0" h="1079117" w="1079117">
                <a:moveTo>
                  <a:pt x="0" y="0"/>
                </a:moveTo>
                <a:lnTo>
                  <a:pt x="1079118" y="0"/>
                </a:lnTo>
                <a:lnTo>
                  <a:pt x="1079118" y="1079117"/>
                </a:lnTo>
                <a:lnTo>
                  <a:pt x="0" y="1079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6"/>
          <p:cNvSpPr txBox="1"/>
          <p:nvPr/>
        </p:nvSpPr>
        <p:spPr>
          <a:xfrm>
            <a:off x="1392517" y="7581021"/>
            <a:ext cx="31008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Risk factors are present, but there are no symptoms yet</a:t>
            </a:r>
            <a:endParaRPr/>
          </a:p>
        </p:txBody>
      </p:sp>
      <p:sp>
        <p:nvSpPr>
          <p:cNvPr id="239" name="Google Shape;239;p16"/>
          <p:cNvSpPr txBox="1"/>
          <p:nvPr/>
        </p:nvSpPr>
        <p:spPr>
          <a:xfrm>
            <a:off x="1392529" y="6933950"/>
            <a:ext cx="2392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Stage A</a:t>
            </a:r>
            <a:endParaRPr/>
          </a:p>
        </p:txBody>
      </p:sp>
      <p:sp>
        <p:nvSpPr>
          <p:cNvPr id="240" name="Google Shape;240;p16"/>
          <p:cNvSpPr txBox="1"/>
          <p:nvPr/>
        </p:nvSpPr>
        <p:spPr>
          <a:xfrm>
            <a:off x="1028700" y="1023752"/>
            <a:ext cx="6218587" cy="2009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Stages of heart failure</a:t>
            </a:r>
            <a:endParaRPr/>
          </a:p>
        </p:txBody>
      </p:sp>
      <p:sp>
        <p:nvSpPr>
          <p:cNvPr id="241" name="Google Shape;241;p16"/>
          <p:cNvSpPr txBox="1"/>
          <p:nvPr/>
        </p:nvSpPr>
        <p:spPr>
          <a:xfrm>
            <a:off x="8272634" y="1580964"/>
            <a:ext cx="8986666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Heart failure progresses over time and is classified into four stages. Use this slide to show how symptoms develop.</a:t>
            </a:r>
            <a:endParaRPr/>
          </a:p>
        </p:txBody>
      </p:sp>
      <p:sp>
        <p:nvSpPr>
          <p:cNvPr id="242" name="Google Shape;242;p16"/>
          <p:cNvSpPr txBox="1"/>
          <p:nvPr/>
        </p:nvSpPr>
        <p:spPr>
          <a:xfrm>
            <a:off x="5518359" y="7581021"/>
            <a:ext cx="31008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Clarify what this stage involves</a:t>
            </a:r>
            <a:endParaRPr/>
          </a:p>
        </p:txBody>
      </p:sp>
      <p:sp>
        <p:nvSpPr>
          <p:cNvPr id="243" name="Google Shape;243;p16"/>
          <p:cNvSpPr txBox="1"/>
          <p:nvPr/>
        </p:nvSpPr>
        <p:spPr>
          <a:xfrm>
            <a:off x="5518344" y="6933950"/>
            <a:ext cx="2515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Stage B</a:t>
            </a:r>
            <a:endParaRPr/>
          </a:p>
        </p:txBody>
      </p:sp>
      <p:sp>
        <p:nvSpPr>
          <p:cNvPr id="244" name="Google Shape;244;p16"/>
          <p:cNvSpPr txBox="1"/>
          <p:nvPr/>
        </p:nvSpPr>
        <p:spPr>
          <a:xfrm>
            <a:off x="9644201" y="7581021"/>
            <a:ext cx="31008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Clarify what this stage involves</a:t>
            </a:r>
            <a:endParaRPr/>
          </a:p>
        </p:txBody>
      </p:sp>
      <p:sp>
        <p:nvSpPr>
          <p:cNvPr id="245" name="Google Shape;245;p16"/>
          <p:cNvSpPr txBox="1"/>
          <p:nvPr/>
        </p:nvSpPr>
        <p:spPr>
          <a:xfrm>
            <a:off x="9644199" y="6933950"/>
            <a:ext cx="2392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Stage C</a:t>
            </a:r>
            <a:endParaRPr/>
          </a:p>
        </p:txBody>
      </p:sp>
      <p:sp>
        <p:nvSpPr>
          <p:cNvPr id="246" name="Google Shape;246;p16"/>
          <p:cNvSpPr txBox="1"/>
          <p:nvPr/>
        </p:nvSpPr>
        <p:spPr>
          <a:xfrm>
            <a:off x="13770042" y="7581021"/>
            <a:ext cx="31008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Clarify what this stage involves</a:t>
            </a:r>
            <a:endParaRPr/>
          </a:p>
        </p:txBody>
      </p:sp>
      <p:sp>
        <p:nvSpPr>
          <p:cNvPr id="247" name="Google Shape;247;p16"/>
          <p:cNvSpPr txBox="1"/>
          <p:nvPr/>
        </p:nvSpPr>
        <p:spPr>
          <a:xfrm>
            <a:off x="13770053" y="6933950"/>
            <a:ext cx="2149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Stage D</a:t>
            </a:r>
            <a:endParaRPr/>
          </a:p>
        </p:txBody>
      </p:sp>
      <p:sp>
        <p:nvSpPr>
          <p:cNvPr id="248" name="Google Shape;248;p16"/>
          <p:cNvSpPr/>
          <p:nvPr/>
        </p:nvSpPr>
        <p:spPr>
          <a:xfrm>
            <a:off x="7540074" y="4462047"/>
            <a:ext cx="1079117" cy="1079117"/>
          </a:xfrm>
          <a:custGeom>
            <a:rect b="b" l="l" r="r" t="t"/>
            <a:pathLst>
              <a:path extrusionOk="0" h="1079117" w="1079117">
                <a:moveTo>
                  <a:pt x="0" y="0"/>
                </a:moveTo>
                <a:lnTo>
                  <a:pt x="1079117" y="0"/>
                </a:lnTo>
                <a:lnTo>
                  <a:pt x="1079117" y="1079117"/>
                </a:lnTo>
                <a:lnTo>
                  <a:pt x="0" y="1079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16"/>
          <p:cNvSpPr/>
          <p:nvPr/>
        </p:nvSpPr>
        <p:spPr>
          <a:xfrm>
            <a:off x="11686850" y="4462047"/>
            <a:ext cx="1079117" cy="1079117"/>
          </a:xfrm>
          <a:custGeom>
            <a:rect b="b" l="l" r="r" t="t"/>
            <a:pathLst>
              <a:path extrusionOk="0" h="1079117" w="1079117">
                <a:moveTo>
                  <a:pt x="0" y="0"/>
                </a:moveTo>
                <a:lnTo>
                  <a:pt x="1079117" y="0"/>
                </a:lnTo>
                <a:lnTo>
                  <a:pt x="1079117" y="1079117"/>
                </a:lnTo>
                <a:lnTo>
                  <a:pt x="0" y="1079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6"/>
          <p:cNvSpPr/>
          <p:nvPr/>
        </p:nvSpPr>
        <p:spPr>
          <a:xfrm>
            <a:off x="15833626" y="4462047"/>
            <a:ext cx="1079117" cy="1079117"/>
          </a:xfrm>
          <a:custGeom>
            <a:rect b="b" l="l" r="r" t="t"/>
            <a:pathLst>
              <a:path extrusionOk="0" h="1079117" w="1079117">
                <a:moveTo>
                  <a:pt x="0" y="0"/>
                </a:moveTo>
                <a:lnTo>
                  <a:pt x="1079117" y="0"/>
                </a:lnTo>
                <a:lnTo>
                  <a:pt x="1079117" y="1079117"/>
                </a:lnTo>
                <a:lnTo>
                  <a:pt x="0" y="1079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4E2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/>
          <p:nvPr/>
        </p:nvSpPr>
        <p:spPr>
          <a:xfrm>
            <a:off x="412264" y="3037538"/>
            <a:ext cx="5649246" cy="3492684"/>
          </a:xfrm>
          <a:custGeom>
            <a:rect b="b" l="l" r="r" t="t"/>
            <a:pathLst>
              <a:path extrusionOk="0" h="541108" w="875216">
                <a:moveTo>
                  <a:pt x="27409" y="0"/>
                </a:moveTo>
                <a:lnTo>
                  <a:pt x="847807" y="0"/>
                </a:lnTo>
                <a:cubicBezTo>
                  <a:pt x="862945" y="0"/>
                  <a:pt x="875216" y="12271"/>
                  <a:pt x="875216" y="27409"/>
                </a:cubicBezTo>
                <a:lnTo>
                  <a:pt x="875216" y="513699"/>
                </a:lnTo>
                <a:cubicBezTo>
                  <a:pt x="875216" y="528837"/>
                  <a:pt x="862945" y="541108"/>
                  <a:pt x="847807" y="541108"/>
                </a:cubicBezTo>
                <a:lnTo>
                  <a:pt x="27409" y="541108"/>
                </a:lnTo>
                <a:cubicBezTo>
                  <a:pt x="20139" y="541108"/>
                  <a:pt x="13168" y="538220"/>
                  <a:pt x="8028" y="533080"/>
                </a:cubicBezTo>
                <a:cubicBezTo>
                  <a:pt x="2888" y="527940"/>
                  <a:pt x="0" y="520969"/>
                  <a:pt x="0" y="513699"/>
                </a:cubicBezTo>
                <a:lnTo>
                  <a:pt x="0" y="27409"/>
                </a:lnTo>
                <a:cubicBezTo>
                  <a:pt x="0" y="12271"/>
                  <a:pt x="12271" y="0"/>
                  <a:pt x="27409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0" l="0" r="0" t="-387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6320069" y="3037538"/>
            <a:ext cx="5649246" cy="3492684"/>
          </a:xfrm>
          <a:custGeom>
            <a:rect b="b" l="l" r="r" t="t"/>
            <a:pathLst>
              <a:path extrusionOk="0" h="541108" w="875216">
                <a:moveTo>
                  <a:pt x="27409" y="0"/>
                </a:moveTo>
                <a:lnTo>
                  <a:pt x="847807" y="0"/>
                </a:lnTo>
                <a:cubicBezTo>
                  <a:pt x="862945" y="0"/>
                  <a:pt x="875216" y="12271"/>
                  <a:pt x="875216" y="27409"/>
                </a:cubicBezTo>
                <a:lnTo>
                  <a:pt x="875216" y="513699"/>
                </a:lnTo>
                <a:cubicBezTo>
                  <a:pt x="875216" y="528837"/>
                  <a:pt x="862945" y="541108"/>
                  <a:pt x="847807" y="541108"/>
                </a:cubicBezTo>
                <a:lnTo>
                  <a:pt x="27409" y="541108"/>
                </a:lnTo>
                <a:cubicBezTo>
                  <a:pt x="20139" y="541108"/>
                  <a:pt x="13168" y="538220"/>
                  <a:pt x="8028" y="533080"/>
                </a:cubicBezTo>
                <a:cubicBezTo>
                  <a:pt x="2888" y="527940"/>
                  <a:pt x="0" y="520969"/>
                  <a:pt x="0" y="513699"/>
                </a:cubicBezTo>
                <a:lnTo>
                  <a:pt x="0" y="27409"/>
                </a:lnTo>
                <a:cubicBezTo>
                  <a:pt x="0" y="12271"/>
                  <a:pt x="12271" y="0"/>
                  <a:pt x="27409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0371" l="0" r="0" t="-10239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/>
          <p:nvPr/>
        </p:nvSpPr>
        <p:spPr>
          <a:xfrm>
            <a:off x="12226490" y="3037538"/>
            <a:ext cx="5649246" cy="3492684"/>
          </a:xfrm>
          <a:custGeom>
            <a:rect b="b" l="l" r="r" t="t"/>
            <a:pathLst>
              <a:path extrusionOk="0" h="541108" w="875216">
                <a:moveTo>
                  <a:pt x="27409" y="0"/>
                </a:moveTo>
                <a:lnTo>
                  <a:pt x="847807" y="0"/>
                </a:lnTo>
                <a:cubicBezTo>
                  <a:pt x="862945" y="0"/>
                  <a:pt x="875216" y="12271"/>
                  <a:pt x="875216" y="27409"/>
                </a:cubicBezTo>
                <a:lnTo>
                  <a:pt x="875216" y="513699"/>
                </a:lnTo>
                <a:cubicBezTo>
                  <a:pt x="875216" y="528837"/>
                  <a:pt x="862945" y="541108"/>
                  <a:pt x="847807" y="541108"/>
                </a:cubicBezTo>
                <a:lnTo>
                  <a:pt x="27409" y="541108"/>
                </a:lnTo>
                <a:cubicBezTo>
                  <a:pt x="20139" y="541108"/>
                  <a:pt x="13168" y="538220"/>
                  <a:pt x="8028" y="533080"/>
                </a:cubicBezTo>
                <a:cubicBezTo>
                  <a:pt x="2888" y="527940"/>
                  <a:pt x="0" y="520969"/>
                  <a:pt x="0" y="513699"/>
                </a:cubicBezTo>
                <a:lnTo>
                  <a:pt x="0" y="27409"/>
                </a:lnTo>
                <a:cubicBezTo>
                  <a:pt x="0" y="12271"/>
                  <a:pt x="12271" y="0"/>
                  <a:pt x="27409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82" l="0" r="0" t="-71382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7"/>
          <p:cNvSpPr txBox="1"/>
          <p:nvPr/>
        </p:nvSpPr>
        <p:spPr>
          <a:xfrm>
            <a:off x="364639" y="1333500"/>
            <a:ext cx="15913735" cy="121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Symptoms of heart failure</a:t>
            </a:r>
            <a:endParaRPr/>
          </a:p>
        </p:txBody>
      </p:sp>
      <p:sp>
        <p:nvSpPr>
          <p:cNvPr id="259" name="Google Shape;259;p17"/>
          <p:cNvSpPr/>
          <p:nvPr/>
        </p:nvSpPr>
        <p:spPr>
          <a:xfrm flipH="1" rot="-5400000">
            <a:off x="15717620" y="1154638"/>
            <a:ext cx="1364197" cy="1364197"/>
          </a:xfrm>
          <a:custGeom>
            <a:rect b="b" l="l" r="r" t="t"/>
            <a:pathLst>
              <a:path extrusionOk="0" h="1364197" w="1364197">
                <a:moveTo>
                  <a:pt x="1364197" y="0"/>
                </a:moveTo>
                <a:lnTo>
                  <a:pt x="0" y="0"/>
                </a:lnTo>
                <a:lnTo>
                  <a:pt x="0" y="1364198"/>
                </a:lnTo>
                <a:lnTo>
                  <a:pt x="1364197" y="1364198"/>
                </a:lnTo>
                <a:lnTo>
                  <a:pt x="136419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7"/>
          <p:cNvSpPr txBox="1"/>
          <p:nvPr/>
        </p:nvSpPr>
        <p:spPr>
          <a:xfrm>
            <a:off x="760573" y="7591425"/>
            <a:ext cx="49527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When the heart can’t pump enough blood, the body redirects it away from less vital organs and prioritizes the heart and brain.</a:t>
            </a:r>
            <a:endParaRPr sz="1100"/>
          </a:p>
        </p:txBody>
      </p:sp>
      <p:sp>
        <p:nvSpPr>
          <p:cNvPr id="261" name="Google Shape;261;p17"/>
          <p:cNvSpPr txBox="1"/>
          <p:nvPr/>
        </p:nvSpPr>
        <p:spPr>
          <a:xfrm>
            <a:off x="191423" y="6902950"/>
            <a:ext cx="606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Tiredness and fatigue</a:t>
            </a:r>
            <a:endParaRPr sz="1200"/>
          </a:p>
        </p:txBody>
      </p:sp>
      <p:sp>
        <p:nvSpPr>
          <p:cNvPr id="262" name="Google Shape;262;p17"/>
          <p:cNvSpPr txBox="1"/>
          <p:nvPr/>
        </p:nvSpPr>
        <p:spPr>
          <a:xfrm>
            <a:off x="7580968" y="7553325"/>
            <a:ext cx="3100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Explain why it happens</a:t>
            </a:r>
            <a:endParaRPr sz="1100"/>
          </a:p>
        </p:txBody>
      </p:sp>
      <p:sp>
        <p:nvSpPr>
          <p:cNvPr id="263" name="Google Shape;263;p17"/>
          <p:cNvSpPr txBox="1"/>
          <p:nvPr/>
        </p:nvSpPr>
        <p:spPr>
          <a:xfrm>
            <a:off x="7100226" y="6902950"/>
            <a:ext cx="406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Symptom here</a:t>
            </a:r>
            <a:endParaRPr sz="1200"/>
          </a:p>
        </p:txBody>
      </p:sp>
      <p:sp>
        <p:nvSpPr>
          <p:cNvPr id="264" name="Google Shape;264;p17"/>
          <p:cNvSpPr txBox="1"/>
          <p:nvPr/>
        </p:nvSpPr>
        <p:spPr>
          <a:xfrm>
            <a:off x="13488773" y="7553325"/>
            <a:ext cx="3100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Explain why it happens</a:t>
            </a:r>
            <a:endParaRPr sz="1100"/>
          </a:p>
        </p:txBody>
      </p:sp>
      <p:sp>
        <p:nvSpPr>
          <p:cNvPr id="265" name="Google Shape;265;p17"/>
          <p:cNvSpPr txBox="1"/>
          <p:nvPr/>
        </p:nvSpPr>
        <p:spPr>
          <a:xfrm>
            <a:off x="12900649" y="6902950"/>
            <a:ext cx="4277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Symptom here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/>
          <p:nvPr/>
        </p:nvSpPr>
        <p:spPr>
          <a:xfrm>
            <a:off x="5520131" y="1458306"/>
            <a:ext cx="2346800" cy="1164866"/>
          </a:xfrm>
          <a:custGeom>
            <a:rect b="b" l="l" r="r" t="t"/>
            <a:pathLst>
              <a:path extrusionOk="0" h="1164866" w="2346800">
                <a:moveTo>
                  <a:pt x="0" y="0"/>
                </a:moveTo>
                <a:lnTo>
                  <a:pt x="2346800" y="0"/>
                </a:lnTo>
                <a:lnTo>
                  <a:pt x="2346800" y="1164866"/>
                </a:lnTo>
                <a:lnTo>
                  <a:pt x="0" y="1164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8"/>
          <p:cNvSpPr txBox="1"/>
          <p:nvPr/>
        </p:nvSpPr>
        <p:spPr>
          <a:xfrm>
            <a:off x="1028700" y="1458300"/>
            <a:ext cx="4615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  <a:endParaRPr/>
          </a:p>
        </p:txBody>
      </p:sp>
      <p:graphicFrame>
        <p:nvGraphicFramePr>
          <p:cNvPr id="272" name="Google Shape;272;p18"/>
          <p:cNvGraphicFramePr/>
          <p:nvPr/>
        </p:nvGraphicFramePr>
        <p:xfrm>
          <a:off x="1141071" y="2964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{727D7047-D5FE-496B-946A-5536C39F00B4}</a:tableStyleId>
              </a:tblPr>
              <a:tblGrid>
                <a:gridCol w="3328825"/>
                <a:gridCol w="6379450"/>
                <a:gridCol w="6409950"/>
              </a:tblGrid>
              <a:tr h="91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05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E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Heart Attack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E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99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Heart Failure</a:t>
                      </a:r>
                      <a:endParaRPr sz="11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E4E2"/>
                    </a:solidFill>
                  </a:tcPr>
                </a:tc>
              </a:tr>
              <a:tr h="91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Nature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Sudden event (emergency)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Chronic condition (long-term)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1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Cause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the primary cause here.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Add the primary cause here.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17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Onset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Describe how quickly symptoms appear.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Describe how quickly symptoms appear.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12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Symptoms</a:t>
                      </a:r>
                      <a:endParaRPr sz="800" u="none" cap="none" strike="noStrike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 symptoms here:</a:t>
                      </a:r>
                      <a:endParaRPr sz="800" u="none" cap="none" strike="noStrike"/>
                    </a:p>
                    <a:p>
                      <a:pPr indent="-240029" lvl="1" marL="51816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D204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Symptom 1</a:t>
                      </a:r>
                      <a:endParaRPr sz="1100"/>
                    </a:p>
                    <a:p>
                      <a:pPr indent="-240029" lvl="1" marL="51816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D204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Symptom 2</a:t>
                      </a:r>
                      <a:endParaRPr sz="1100"/>
                    </a:p>
                    <a:p>
                      <a:pPr indent="-240029" lvl="1" marL="51816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D204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Symptom 3</a:t>
                      </a:r>
                      <a:endParaRPr sz="1100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 symptoms here:</a:t>
                      </a:r>
                      <a:endParaRPr sz="800" u="none" cap="none" strike="noStrike"/>
                    </a:p>
                    <a:p>
                      <a:pPr indent="-240029" lvl="1" marL="51816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D204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Symptom 1</a:t>
                      </a:r>
                      <a:endParaRPr sz="1100"/>
                    </a:p>
                    <a:p>
                      <a:pPr indent="-240029" lvl="1" marL="51816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D204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Symptom 2</a:t>
                      </a:r>
                      <a:endParaRPr sz="1100"/>
                    </a:p>
                    <a:p>
                      <a:pPr indent="-240029" lvl="1" marL="518160" marR="0" rtl="0" algn="l">
                        <a:lnSpc>
                          <a:spcPct val="13995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8D204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-US" sz="2100" u="none" cap="none" strike="noStrike">
                          <a:solidFill>
                            <a:srgbClr val="8D20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Symptom 3</a:t>
                      </a:r>
                      <a:endParaRPr sz="1100"/>
                    </a:p>
                  </a:txBody>
                  <a:tcPr marT="171450" marB="171450" marR="171450" marL="171450" anchor="ctr">
                    <a:lnL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8D204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"/>
          <p:cNvSpPr txBox="1"/>
          <p:nvPr/>
        </p:nvSpPr>
        <p:spPr>
          <a:xfrm>
            <a:off x="3800933" y="1719479"/>
            <a:ext cx="10686133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78" name="Google Shape;278;p19"/>
          <p:cNvSpPr txBox="1"/>
          <p:nvPr/>
        </p:nvSpPr>
        <p:spPr>
          <a:xfrm>
            <a:off x="5469973" y="709966"/>
            <a:ext cx="7348055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grpSp>
        <p:nvGrpSpPr>
          <p:cNvPr id="279" name="Google Shape;279;p19"/>
          <p:cNvGrpSpPr/>
          <p:nvPr/>
        </p:nvGrpSpPr>
        <p:grpSpPr>
          <a:xfrm>
            <a:off x="714865" y="2228207"/>
            <a:ext cx="5097641" cy="7472652"/>
            <a:chOff x="0" y="-19050"/>
            <a:chExt cx="1342589" cy="1968106"/>
          </a:xfrm>
        </p:grpSpPr>
        <p:sp>
          <p:nvSpPr>
            <p:cNvPr id="280" name="Google Shape;280;p1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0E4E2"/>
            </a:solidFill>
            <a:ln cap="sq" cmpd="sng" w="19050">
              <a:solidFill>
                <a:srgbClr val="FFEAA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9"/>
          <p:cNvGrpSpPr/>
          <p:nvPr/>
        </p:nvGrpSpPr>
        <p:grpSpPr>
          <a:xfrm>
            <a:off x="6060156" y="2228207"/>
            <a:ext cx="11512980" cy="7472652"/>
            <a:chOff x="0" y="-19050"/>
            <a:chExt cx="3032225" cy="1968106"/>
          </a:xfrm>
        </p:grpSpPr>
        <p:sp>
          <p:nvSpPr>
            <p:cNvPr id="283" name="Google Shape;283;p1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0E4E2"/>
            </a:solidFill>
            <a:ln cap="sq" cmpd="sng" w="19050">
              <a:solidFill>
                <a:srgbClr val="FFEAA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9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286" name="Google Shape;286;p19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9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Fonts</a:t>
              </a:r>
              <a:endParaRPr/>
            </a:p>
          </p:txBody>
        </p:sp>
      </p:grpSp>
      <p:grpSp>
        <p:nvGrpSpPr>
          <p:cNvPr id="288" name="Google Shape;288;p19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289" name="Google Shape;289;p19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9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Colors</a:t>
              </a:r>
              <a:endParaRPr/>
            </a:p>
          </p:txBody>
        </p:sp>
      </p:grpSp>
      <p:grpSp>
        <p:nvGrpSpPr>
          <p:cNvPr id="291" name="Google Shape;291;p19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292" name="Google Shape;292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9"/>
            <p:cNvSpPr txBox="1"/>
            <p:nvPr/>
          </p:nvSpPr>
          <p:spPr>
            <a:xfrm>
              <a:off x="0" y="9525"/>
              <a:ext cx="1150437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Design Elements / Icons</a:t>
              </a:r>
              <a:endParaRPr/>
            </a:p>
          </p:txBody>
        </p:sp>
      </p:grpSp>
      <p:grpSp>
        <p:nvGrpSpPr>
          <p:cNvPr id="294" name="Google Shape;294;p19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95" name="Google Shape;29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D2041"/>
            </a:solidFill>
            <a:ln cap="sq" cmpd="sng" w="19050">
              <a:solidFill>
                <a:srgbClr val="8D204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19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298" name="Google Shape;298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AAB"/>
            </a:solidFill>
            <a:ln cap="sq" cmpd="sng" w="19050">
              <a:solidFill>
                <a:srgbClr val="8D204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19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301" name="Google Shape;301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0E4E2"/>
            </a:solidFill>
            <a:ln cap="sq" cmpd="sng" w="19050">
              <a:solidFill>
                <a:srgbClr val="8D204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9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304" name="Google Shape;304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B4B2"/>
            </a:solidFill>
            <a:ln cap="sq" cmpd="sng" w="19050">
              <a:solidFill>
                <a:srgbClr val="8D204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19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07" name="Google Shape;30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">
              <a:solidFill>
                <a:srgbClr val="8D204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" name="Google Shape;309;p19"/>
          <p:cNvSpPr txBox="1"/>
          <p:nvPr/>
        </p:nvSpPr>
        <p:spPr>
          <a:xfrm>
            <a:off x="1173043" y="3687078"/>
            <a:ext cx="4181285" cy="500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310" name="Google Shape;310;p19"/>
          <p:cNvSpPr txBox="1"/>
          <p:nvPr/>
        </p:nvSpPr>
        <p:spPr>
          <a:xfrm>
            <a:off x="1116102" y="6779889"/>
            <a:ext cx="4368067" cy="243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311" name="Google Shape;311;p19"/>
          <p:cNvSpPr txBox="1"/>
          <p:nvPr/>
        </p:nvSpPr>
        <p:spPr>
          <a:xfrm>
            <a:off x="1688417" y="5015260"/>
            <a:ext cx="3150536" cy="363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Muli Bold</a:t>
            </a:r>
            <a:endParaRPr/>
          </a:p>
        </p:txBody>
      </p:sp>
      <p:sp>
        <p:nvSpPr>
          <p:cNvPr id="312" name="Google Shape;312;p19"/>
          <p:cNvSpPr txBox="1"/>
          <p:nvPr/>
        </p:nvSpPr>
        <p:spPr>
          <a:xfrm>
            <a:off x="1523971" y="6004102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Muli Regular</a:t>
            </a:r>
            <a:endParaRPr/>
          </a:p>
        </p:txBody>
      </p:sp>
      <p:sp>
        <p:nvSpPr>
          <p:cNvPr id="313" name="Google Shape;313;p19"/>
          <p:cNvSpPr txBox="1"/>
          <p:nvPr/>
        </p:nvSpPr>
        <p:spPr>
          <a:xfrm>
            <a:off x="2319155" y="4711741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</p:txBody>
      </p:sp>
      <p:sp>
        <p:nvSpPr>
          <p:cNvPr id="314" name="Google Shape;314;p19"/>
          <p:cNvSpPr txBox="1"/>
          <p:nvPr/>
        </p:nvSpPr>
        <p:spPr>
          <a:xfrm>
            <a:off x="2319155" y="5712433"/>
            <a:ext cx="1889061" cy="2059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TEXT:</a:t>
            </a:r>
            <a:endParaRPr/>
          </a:p>
        </p:txBody>
      </p:sp>
      <p:sp>
        <p:nvSpPr>
          <p:cNvPr id="315" name="Google Shape;315;p19"/>
          <p:cNvSpPr txBox="1"/>
          <p:nvPr/>
        </p:nvSpPr>
        <p:spPr>
          <a:xfrm>
            <a:off x="1249355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#8D2041</a:t>
            </a:r>
            <a:endParaRPr/>
          </a:p>
        </p:txBody>
      </p:sp>
      <p:sp>
        <p:nvSpPr>
          <p:cNvPr id="316" name="Google Shape;316;p19"/>
          <p:cNvSpPr txBox="1"/>
          <p:nvPr/>
        </p:nvSpPr>
        <p:spPr>
          <a:xfrm>
            <a:off x="2064714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#FFEAAB</a:t>
            </a:r>
            <a:endParaRPr/>
          </a:p>
        </p:txBody>
      </p:sp>
      <p:sp>
        <p:nvSpPr>
          <p:cNvPr id="317" name="Google Shape;317;p19"/>
          <p:cNvSpPr txBox="1"/>
          <p:nvPr/>
        </p:nvSpPr>
        <p:spPr>
          <a:xfrm>
            <a:off x="2943011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#F0E4E2</a:t>
            </a:r>
            <a:endParaRPr/>
          </a:p>
        </p:txBody>
      </p:sp>
      <p:sp>
        <p:nvSpPr>
          <p:cNvPr id="318" name="Google Shape;318;p19"/>
          <p:cNvSpPr txBox="1"/>
          <p:nvPr/>
        </p:nvSpPr>
        <p:spPr>
          <a:xfrm>
            <a:off x="3819515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#BFB4B2</a:t>
            </a:r>
            <a:endParaRPr/>
          </a:p>
        </p:txBody>
      </p:sp>
      <p:sp>
        <p:nvSpPr>
          <p:cNvPr id="319" name="Google Shape;319;p19"/>
          <p:cNvSpPr txBox="1"/>
          <p:nvPr/>
        </p:nvSpPr>
        <p:spPr>
          <a:xfrm>
            <a:off x="4696916" y="9111676"/>
            <a:ext cx="725897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</a:t>
            </a:r>
            <a:endParaRPr/>
          </a:p>
        </p:txBody>
      </p:sp>
      <p:sp>
        <p:nvSpPr>
          <p:cNvPr id="320" name="Google Shape;320;p19"/>
          <p:cNvSpPr/>
          <p:nvPr/>
        </p:nvSpPr>
        <p:spPr>
          <a:xfrm>
            <a:off x="8754170" y="5378415"/>
            <a:ext cx="2120892" cy="1052733"/>
          </a:xfrm>
          <a:custGeom>
            <a:rect b="b" l="l" r="r" t="t"/>
            <a:pathLst>
              <a:path extrusionOk="0" h="1052733" w="2120892">
                <a:moveTo>
                  <a:pt x="0" y="0"/>
                </a:moveTo>
                <a:lnTo>
                  <a:pt x="2120892" y="0"/>
                </a:lnTo>
                <a:lnTo>
                  <a:pt x="2120892" y="1052734"/>
                </a:lnTo>
                <a:lnTo>
                  <a:pt x="0" y="1052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19"/>
          <p:cNvSpPr/>
          <p:nvPr/>
        </p:nvSpPr>
        <p:spPr>
          <a:xfrm>
            <a:off x="11449322" y="5445687"/>
            <a:ext cx="975239" cy="975239"/>
          </a:xfrm>
          <a:custGeom>
            <a:rect b="b" l="l" r="r" t="t"/>
            <a:pathLst>
              <a:path extrusionOk="0" h="975239" w="975239">
                <a:moveTo>
                  <a:pt x="0" y="0"/>
                </a:moveTo>
                <a:lnTo>
                  <a:pt x="975239" y="0"/>
                </a:lnTo>
                <a:lnTo>
                  <a:pt x="975239" y="975239"/>
                </a:lnTo>
                <a:lnTo>
                  <a:pt x="0" y="9752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19"/>
          <p:cNvSpPr/>
          <p:nvPr/>
        </p:nvSpPr>
        <p:spPr>
          <a:xfrm>
            <a:off x="14785642" y="5711278"/>
            <a:ext cx="1782710" cy="444057"/>
          </a:xfrm>
          <a:custGeom>
            <a:rect b="b" l="l" r="r" t="t"/>
            <a:pathLst>
              <a:path extrusionOk="0" h="444057" w="1782710">
                <a:moveTo>
                  <a:pt x="0" y="0"/>
                </a:moveTo>
                <a:lnTo>
                  <a:pt x="1782710" y="0"/>
                </a:lnTo>
                <a:lnTo>
                  <a:pt x="1782710" y="444057"/>
                </a:lnTo>
                <a:lnTo>
                  <a:pt x="0" y="444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19"/>
          <p:cNvSpPr/>
          <p:nvPr/>
        </p:nvSpPr>
        <p:spPr>
          <a:xfrm>
            <a:off x="6720662" y="5445687"/>
            <a:ext cx="1641793" cy="928359"/>
          </a:xfrm>
          <a:custGeom>
            <a:rect b="b" l="l" r="r" t="t"/>
            <a:pathLst>
              <a:path extrusionOk="0" h="928359" w="1641793">
                <a:moveTo>
                  <a:pt x="0" y="0"/>
                </a:moveTo>
                <a:lnTo>
                  <a:pt x="1641793" y="0"/>
                </a:lnTo>
                <a:lnTo>
                  <a:pt x="1641793" y="928359"/>
                </a:lnTo>
                <a:lnTo>
                  <a:pt x="0" y="928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19"/>
          <p:cNvSpPr/>
          <p:nvPr/>
        </p:nvSpPr>
        <p:spPr>
          <a:xfrm flipH="1">
            <a:off x="12811460" y="5143500"/>
            <a:ext cx="1405924" cy="1405924"/>
          </a:xfrm>
          <a:custGeom>
            <a:rect b="b" l="l" r="r" t="t"/>
            <a:pathLst>
              <a:path extrusionOk="0" h="1405924" w="1405924">
                <a:moveTo>
                  <a:pt x="1405924" y="0"/>
                </a:moveTo>
                <a:lnTo>
                  <a:pt x="0" y="0"/>
                </a:lnTo>
                <a:lnTo>
                  <a:pt x="0" y="1405924"/>
                </a:lnTo>
                <a:lnTo>
                  <a:pt x="1405924" y="1405924"/>
                </a:lnTo>
                <a:lnTo>
                  <a:pt x="140592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20"/>
          <p:cNvGrpSpPr/>
          <p:nvPr/>
        </p:nvGrpSpPr>
        <p:grpSpPr>
          <a:xfrm>
            <a:off x="714865" y="521369"/>
            <a:ext cx="16858270" cy="9171932"/>
            <a:chOff x="0" y="-19050"/>
            <a:chExt cx="4440038" cy="2415653"/>
          </a:xfrm>
        </p:grpSpPr>
        <p:sp>
          <p:nvSpPr>
            <p:cNvPr id="330" name="Google Shape;330;p20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0E4E2"/>
            </a:solidFill>
            <a:ln cap="sq" cmpd="sng" w="19050">
              <a:solidFill>
                <a:srgbClr val="FFEAAB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0"/>
            <p:cNvSpPr txBox="1"/>
            <p:nvPr/>
          </p:nvSpPr>
          <p:spPr>
            <a:xfrm>
              <a:off x="0" y="-19050"/>
              <a:ext cx="4440038" cy="2415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" name="Google Shape;332;p20"/>
          <p:cNvSpPr txBox="1"/>
          <p:nvPr/>
        </p:nvSpPr>
        <p:spPr>
          <a:xfrm>
            <a:off x="3377480" y="2482824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33" name="Google Shape;333;p20"/>
          <p:cNvSpPr txBox="1"/>
          <p:nvPr/>
        </p:nvSpPr>
        <p:spPr>
          <a:xfrm>
            <a:off x="3377480" y="5260305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for this presentation template</a:t>
            </a:r>
            <a:endParaRPr/>
          </a:p>
        </p:txBody>
      </p:sp>
      <p:sp>
        <p:nvSpPr>
          <p:cNvPr id="334" name="Google Shape;334;p20"/>
          <p:cNvSpPr txBox="1"/>
          <p:nvPr/>
        </p:nvSpPr>
        <p:spPr>
          <a:xfrm>
            <a:off x="3377480" y="7317672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for the photos, graphics, and elements</a:t>
            </a:r>
            <a:endParaRPr/>
          </a:p>
        </p:txBody>
      </p:sp>
      <p:sp>
        <p:nvSpPr>
          <p:cNvPr id="335" name="Google Shape;335;p20"/>
          <p:cNvSpPr txBox="1"/>
          <p:nvPr/>
        </p:nvSpPr>
        <p:spPr>
          <a:xfrm>
            <a:off x="7108732" y="8489231"/>
            <a:ext cx="4070535" cy="4871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336" name="Google Shape;336;p20"/>
          <p:cNvSpPr txBox="1"/>
          <p:nvPr/>
        </p:nvSpPr>
        <p:spPr>
          <a:xfrm>
            <a:off x="5469973" y="1434455"/>
            <a:ext cx="7348055" cy="848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337" name="Google Shape;337;p20"/>
          <p:cNvSpPr txBox="1"/>
          <p:nvPr/>
        </p:nvSpPr>
        <p:spPr>
          <a:xfrm>
            <a:off x="5004582" y="6517589"/>
            <a:ext cx="827883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Pexels, Pixabay, Sketchify</a:t>
            </a:r>
            <a:endParaRPr/>
          </a:p>
        </p:txBody>
      </p:sp>
      <p:pic>
        <p:nvPicPr>
          <p:cNvPr id="338" name="Google Shape;3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100" y="3700801"/>
            <a:ext cx="4983800" cy="12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 txBox="1"/>
          <p:nvPr/>
        </p:nvSpPr>
        <p:spPr>
          <a:xfrm>
            <a:off x="4430999" y="1034350"/>
            <a:ext cx="94260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4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What’s inside</a:t>
            </a:r>
            <a:endParaRPr/>
          </a:p>
        </p:txBody>
      </p:sp>
      <p:sp>
        <p:nvSpPr>
          <p:cNvPr id="77" name="Google Shape;77;p8"/>
          <p:cNvSpPr txBox="1"/>
          <p:nvPr/>
        </p:nvSpPr>
        <p:spPr>
          <a:xfrm>
            <a:off x="855690" y="8080750"/>
            <a:ext cx="47895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the normal heart works</a:t>
            </a:r>
            <a:endParaRPr/>
          </a:p>
        </p:txBody>
      </p:sp>
      <p:sp>
        <p:nvSpPr>
          <p:cNvPr id="78" name="Google Shape;78;p8"/>
          <p:cNvSpPr txBox="1"/>
          <p:nvPr/>
        </p:nvSpPr>
        <p:spPr>
          <a:xfrm>
            <a:off x="827145" y="6953625"/>
            <a:ext cx="25884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 rot="-5400000">
            <a:off x="12404700" y="1006412"/>
            <a:ext cx="1364197" cy="1364197"/>
          </a:xfrm>
          <a:custGeom>
            <a:rect b="b" l="l" r="r" t="t"/>
            <a:pathLst>
              <a:path extrusionOk="0" h="1364197" w="1364197">
                <a:moveTo>
                  <a:pt x="1364197" y="0"/>
                </a:moveTo>
                <a:lnTo>
                  <a:pt x="0" y="0"/>
                </a:lnTo>
                <a:lnTo>
                  <a:pt x="0" y="1364198"/>
                </a:lnTo>
                <a:lnTo>
                  <a:pt x="1364197" y="1364198"/>
                </a:lnTo>
                <a:lnTo>
                  <a:pt x="136419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8"/>
          <p:cNvSpPr txBox="1"/>
          <p:nvPr/>
        </p:nvSpPr>
        <p:spPr>
          <a:xfrm>
            <a:off x="6763494" y="8080750"/>
            <a:ext cx="3743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a heart attack</a:t>
            </a:r>
            <a:endParaRPr/>
          </a:p>
        </p:txBody>
      </p:sp>
      <p:sp>
        <p:nvSpPr>
          <p:cNvPr id="81" name="Google Shape;81;p8"/>
          <p:cNvSpPr txBox="1"/>
          <p:nvPr/>
        </p:nvSpPr>
        <p:spPr>
          <a:xfrm>
            <a:off x="6734931" y="6953625"/>
            <a:ext cx="19224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/>
          </a:p>
        </p:txBody>
      </p:sp>
      <p:sp>
        <p:nvSpPr>
          <p:cNvPr id="82" name="Google Shape;82;p8"/>
          <p:cNvSpPr txBox="1"/>
          <p:nvPr/>
        </p:nvSpPr>
        <p:spPr>
          <a:xfrm>
            <a:off x="12671299" y="8080750"/>
            <a:ext cx="342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heart failure</a:t>
            </a:r>
            <a:endParaRPr/>
          </a:p>
        </p:txBody>
      </p:sp>
      <p:sp>
        <p:nvSpPr>
          <p:cNvPr id="83" name="Google Shape;83;p8"/>
          <p:cNvSpPr txBox="1"/>
          <p:nvPr/>
        </p:nvSpPr>
        <p:spPr>
          <a:xfrm>
            <a:off x="12642725" y="6953625"/>
            <a:ext cx="13641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/>
          </a:p>
        </p:txBody>
      </p:sp>
      <p:pic>
        <p:nvPicPr>
          <p:cNvPr id="84" name="Google Shape;8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50" y="3291700"/>
            <a:ext cx="4833279" cy="299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5233" y="3311163"/>
            <a:ext cx="4812688" cy="297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42737" y="3356755"/>
            <a:ext cx="4739038" cy="2932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4E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/>
        </p:nvSpPr>
        <p:spPr>
          <a:xfrm>
            <a:off x="1028700" y="1952925"/>
            <a:ext cx="7023900" cy="31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1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How the normal heart works</a:t>
            </a:r>
            <a:endParaRPr sz="600"/>
          </a:p>
        </p:txBody>
      </p:sp>
      <p:sp>
        <p:nvSpPr>
          <p:cNvPr id="92" name="Google Shape;92;p9"/>
          <p:cNvSpPr txBox="1"/>
          <p:nvPr/>
        </p:nvSpPr>
        <p:spPr>
          <a:xfrm>
            <a:off x="1028700" y="5483885"/>
            <a:ext cx="7108800" cy="27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Walk learners through how the heart pumps blood to and from the body.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8D204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Emphasize that a healthy heart has more than enough pumping ability to circulate blood effectively.</a:t>
            </a:r>
            <a:endParaRPr/>
          </a:p>
        </p:txBody>
      </p:sp>
      <p:sp>
        <p:nvSpPr>
          <p:cNvPr id="93" name="Google Shape;93;p9"/>
          <p:cNvSpPr/>
          <p:nvPr/>
        </p:nvSpPr>
        <p:spPr>
          <a:xfrm>
            <a:off x="10539986" y="1952932"/>
            <a:ext cx="5145757" cy="6152536"/>
          </a:xfrm>
          <a:custGeom>
            <a:rect b="b" l="l" r="r" t="t"/>
            <a:pathLst>
              <a:path extrusionOk="0" h="6152536" w="5145757">
                <a:moveTo>
                  <a:pt x="0" y="0"/>
                </a:moveTo>
                <a:lnTo>
                  <a:pt x="5145757" y="0"/>
                </a:lnTo>
                <a:lnTo>
                  <a:pt x="5145757" y="6152536"/>
                </a:lnTo>
                <a:lnTo>
                  <a:pt x="0" y="6152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94" name="Google Shape;94;p9"/>
          <p:cNvCxnSpPr/>
          <p:nvPr/>
        </p:nvCxnSpPr>
        <p:spPr>
          <a:xfrm>
            <a:off x="14627282" y="4206554"/>
            <a:ext cx="1610365" cy="0"/>
          </a:xfrm>
          <a:prstGeom prst="straightConnector1">
            <a:avLst/>
          </a:prstGeom>
          <a:noFill/>
          <a:ln cap="flat" cmpd="sng" w="38100">
            <a:solidFill>
              <a:srgbClr val="8D2041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95" name="Google Shape;95;p9"/>
          <p:cNvCxnSpPr/>
          <p:nvPr/>
        </p:nvCxnSpPr>
        <p:spPr>
          <a:xfrm>
            <a:off x="14359695" y="5928003"/>
            <a:ext cx="2040158" cy="0"/>
          </a:xfrm>
          <a:prstGeom prst="straightConnector1">
            <a:avLst/>
          </a:prstGeom>
          <a:noFill/>
          <a:ln cap="flat" cmpd="sng" w="38100">
            <a:solidFill>
              <a:srgbClr val="8D2041"/>
            </a:solidFill>
            <a:prstDash val="solid"/>
            <a:round/>
            <a:headEnd len="lg" w="lg" type="oval"/>
            <a:tailEnd len="sm" w="sm" type="none"/>
          </a:ln>
        </p:spPr>
      </p:cxnSp>
      <p:sp>
        <p:nvSpPr>
          <p:cNvPr id="96" name="Google Shape;96;p9"/>
          <p:cNvSpPr txBox="1"/>
          <p:nvPr/>
        </p:nvSpPr>
        <p:spPr>
          <a:xfrm>
            <a:off x="16355245" y="4054535"/>
            <a:ext cx="1054075" cy="28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Label here</a:t>
            </a:r>
            <a:endParaRPr/>
          </a:p>
        </p:txBody>
      </p:sp>
      <p:sp>
        <p:nvSpPr>
          <p:cNvPr id="97" name="Google Shape;97;p9"/>
          <p:cNvSpPr txBox="1"/>
          <p:nvPr/>
        </p:nvSpPr>
        <p:spPr>
          <a:xfrm>
            <a:off x="16507520" y="5775984"/>
            <a:ext cx="1054075" cy="28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Label here</a:t>
            </a:r>
            <a:endParaRPr/>
          </a:p>
        </p:txBody>
      </p:sp>
      <p:cxnSp>
        <p:nvCxnSpPr>
          <p:cNvPr id="98" name="Google Shape;98;p9"/>
          <p:cNvCxnSpPr/>
          <p:nvPr/>
        </p:nvCxnSpPr>
        <p:spPr>
          <a:xfrm rot="10800000">
            <a:off x="9941392" y="4704879"/>
            <a:ext cx="2040158" cy="0"/>
          </a:xfrm>
          <a:prstGeom prst="straightConnector1">
            <a:avLst/>
          </a:prstGeom>
          <a:noFill/>
          <a:ln cap="flat" cmpd="sng" w="38100">
            <a:solidFill>
              <a:srgbClr val="8D2041"/>
            </a:solidFill>
            <a:prstDash val="solid"/>
            <a:round/>
            <a:headEnd len="lg" w="lg" type="oval"/>
            <a:tailEnd len="sm" w="sm" type="none"/>
          </a:ln>
        </p:spPr>
      </p:cxnSp>
      <p:cxnSp>
        <p:nvCxnSpPr>
          <p:cNvPr id="99" name="Google Shape;99;p9"/>
          <p:cNvCxnSpPr/>
          <p:nvPr/>
        </p:nvCxnSpPr>
        <p:spPr>
          <a:xfrm rot="10800000">
            <a:off x="10961471" y="6568754"/>
            <a:ext cx="2040158" cy="0"/>
          </a:xfrm>
          <a:prstGeom prst="straightConnector1">
            <a:avLst/>
          </a:prstGeom>
          <a:noFill/>
          <a:ln cap="flat" cmpd="sng" w="38100">
            <a:solidFill>
              <a:srgbClr val="8D2041"/>
            </a:solidFill>
            <a:prstDash val="solid"/>
            <a:round/>
            <a:headEnd len="lg" w="lg" type="oval"/>
            <a:tailEnd len="sm" w="sm" type="none"/>
          </a:ln>
        </p:spPr>
      </p:cxnSp>
      <p:sp>
        <p:nvSpPr>
          <p:cNvPr id="100" name="Google Shape;100;p9"/>
          <p:cNvSpPr txBox="1"/>
          <p:nvPr/>
        </p:nvSpPr>
        <p:spPr>
          <a:xfrm>
            <a:off x="9771145" y="6416735"/>
            <a:ext cx="1054075" cy="28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Label here</a:t>
            </a:r>
            <a:endParaRPr/>
          </a:p>
        </p:txBody>
      </p:sp>
      <p:sp>
        <p:nvSpPr>
          <p:cNvPr id="101" name="Google Shape;101;p9"/>
          <p:cNvSpPr txBox="1"/>
          <p:nvPr/>
        </p:nvSpPr>
        <p:spPr>
          <a:xfrm>
            <a:off x="8769185" y="4552860"/>
            <a:ext cx="1054075" cy="2849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Label here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 txBox="1"/>
          <p:nvPr/>
        </p:nvSpPr>
        <p:spPr>
          <a:xfrm>
            <a:off x="9435449" y="2416828"/>
            <a:ext cx="78240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a heart attack?</a:t>
            </a:r>
            <a:endParaRPr/>
          </a:p>
        </p:txBody>
      </p:sp>
      <p:sp>
        <p:nvSpPr>
          <p:cNvPr id="107" name="Google Shape;107;p10"/>
          <p:cNvSpPr txBox="1"/>
          <p:nvPr/>
        </p:nvSpPr>
        <p:spPr>
          <a:xfrm>
            <a:off x="9435450" y="5480375"/>
            <a:ext cx="7557600" cy="23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Explain that a heart attack happens when blood flow to part of the heart is reduced or blocked, usually by plaque buildup in the arteries.</a:t>
            </a:r>
            <a:endParaRPr sz="11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Also include other terms used for this condition, such as myocardial infarction or acute coronary syndrome.</a:t>
            </a:r>
            <a:endParaRPr sz="1100"/>
          </a:p>
        </p:txBody>
      </p:sp>
      <p:pic>
        <p:nvPicPr>
          <p:cNvPr id="108" name="Google Shape;10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25" y="475050"/>
            <a:ext cx="7739824" cy="93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4E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1"/>
          <p:cNvGrpSpPr/>
          <p:nvPr/>
        </p:nvGrpSpPr>
        <p:grpSpPr>
          <a:xfrm>
            <a:off x="1028700" y="3206458"/>
            <a:ext cx="3779275" cy="6051883"/>
            <a:chOff x="0" y="-47625"/>
            <a:chExt cx="995358" cy="1593901"/>
          </a:xfrm>
        </p:grpSpPr>
        <p:sp>
          <p:nvSpPr>
            <p:cNvPr id="114" name="Google Shape;114;p11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 txBox="1"/>
            <p:nvPr/>
          </p:nvSpPr>
          <p:spPr>
            <a:xfrm>
              <a:off x="0" y="-47625"/>
              <a:ext cx="995358" cy="1593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11"/>
          <p:cNvGrpSpPr/>
          <p:nvPr/>
        </p:nvGrpSpPr>
        <p:grpSpPr>
          <a:xfrm>
            <a:off x="5179150" y="3206459"/>
            <a:ext cx="3779251" cy="6051841"/>
            <a:chOff x="0" y="-47625"/>
            <a:chExt cx="995358" cy="1593901"/>
          </a:xfrm>
        </p:grpSpPr>
        <p:sp>
          <p:nvSpPr>
            <p:cNvPr id="117" name="Google Shape;117;p11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BFB4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 txBox="1"/>
            <p:nvPr/>
          </p:nvSpPr>
          <p:spPr>
            <a:xfrm>
              <a:off x="0" y="-47625"/>
              <a:ext cx="995358" cy="1593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1"/>
          <p:cNvGrpSpPr/>
          <p:nvPr/>
        </p:nvGrpSpPr>
        <p:grpSpPr>
          <a:xfrm>
            <a:off x="9329599" y="3206459"/>
            <a:ext cx="3779251" cy="6051841"/>
            <a:chOff x="0" y="-47625"/>
            <a:chExt cx="995358" cy="1593901"/>
          </a:xfrm>
        </p:grpSpPr>
        <p:sp>
          <p:nvSpPr>
            <p:cNvPr id="120" name="Google Shape;120;p11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 txBox="1"/>
            <p:nvPr/>
          </p:nvSpPr>
          <p:spPr>
            <a:xfrm>
              <a:off x="0" y="-47625"/>
              <a:ext cx="995358" cy="1593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>
            <a:off x="13480049" y="3206458"/>
            <a:ext cx="3779275" cy="6051883"/>
            <a:chOff x="0" y="-47625"/>
            <a:chExt cx="995358" cy="1593901"/>
          </a:xfrm>
        </p:grpSpPr>
        <p:sp>
          <p:nvSpPr>
            <p:cNvPr id="123" name="Google Shape;123;p11"/>
            <p:cNvSpPr/>
            <p:nvPr/>
          </p:nvSpPr>
          <p:spPr>
            <a:xfrm>
              <a:off x="0" y="0"/>
              <a:ext cx="995358" cy="1546276"/>
            </a:xfrm>
            <a:custGeom>
              <a:rect b="b" l="l" r="r" t="t"/>
              <a:pathLst>
                <a:path extrusionOk="0" h="1546276" w="995358">
                  <a:moveTo>
                    <a:pt x="40971" y="0"/>
                  </a:moveTo>
                  <a:lnTo>
                    <a:pt x="954388" y="0"/>
                  </a:lnTo>
                  <a:cubicBezTo>
                    <a:pt x="977015" y="0"/>
                    <a:pt x="995358" y="18343"/>
                    <a:pt x="995358" y="40971"/>
                  </a:cubicBezTo>
                  <a:lnTo>
                    <a:pt x="995358" y="1505305"/>
                  </a:lnTo>
                  <a:cubicBezTo>
                    <a:pt x="995358" y="1527933"/>
                    <a:pt x="977015" y="1546276"/>
                    <a:pt x="954388" y="1546276"/>
                  </a:cubicBezTo>
                  <a:lnTo>
                    <a:pt x="40971" y="1546276"/>
                  </a:lnTo>
                  <a:cubicBezTo>
                    <a:pt x="18343" y="1546276"/>
                    <a:pt x="0" y="1527933"/>
                    <a:pt x="0" y="1505305"/>
                  </a:cubicBezTo>
                  <a:lnTo>
                    <a:pt x="0" y="40971"/>
                  </a:lnTo>
                  <a:cubicBezTo>
                    <a:pt x="0" y="18343"/>
                    <a:pt x="18343" y="0"/>
                    <a:pt x="40971" y="0"/>
                  </a:cubicBezTo>
                  <a:close/>
                </a:path>
              </a:pathLst>
            </a:custGeom>
            <a:solidFill>
              <a:srgbClr val="BFB4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 txBox="1"/>
            <p:nvPr/>
          </p:nvSpPr>
          <p:spPr>
            <a:xfrm>
              <a:off x="0" y="-47625"/>
              <a:ext cx="995358" cy="1593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25" name="Google Shape;125;p11"/>
          <p:cNvCxnSpPr/>
          <p:nvPr/>
        </p:nvCxnSpPr>
        <p:spPr>
          <a:xfrm>
            <a:off x="2918325" y="4442276"/>
            <a:ext cx="12451349" cy="0"/>
          </a:xfrm>
          <a:prstGeom prst="straightConnector1">
            <a:avLst/>
          </a:prstGeom>
          <a:noFill/>
          <a:ln cap="rnd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6" name="Google Shape;126;p11"/>
          <p:cNvGrpSpPr/>
          <p:nvPr/>
        </p:nvGrpSpPr>
        <p:grpSpPr>
          <a:xfrm>
            <a:off x="2788461" y="4312412"/>
            <a:ext cx="259728" cy="259728"/>
            <a:chOff x="0" y="0"/>
            <a:chExt cx="812800" cy="812800"/>
          </a:xfrm>
        </p:grpSpPr>
        <p:sp>
          <p:nvSpPr>
            <p:cNvPr id="127" name="Google Shape;127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1"/>
          <p:cNvGrpSpPr/>
          <p:nvPr/>
        </p:nvGrpSpPr>
        <p:grpSpPr>
          <a:xfrm>
            <a:off x="6938911" y="4312412"/>
            <a:ext cx="259728" cy="259728"/>
            <a:chOff x="0" y="0"/>
            <a:chExt cx="812800" cy="812800"/>
          </a:xfrm>
        </p:grpSpPr>
        <p:sp>
          <p:nvSpPr>
            <p:cNvPr id="130" name="Google Shape;130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11"/>
          <p:cNvSpPr txBox="1"/>
          <p:nvPr/>
        </p:nvSpPr>
        <p:spPr>
          <a:xfrm>
            <a:off x="1028700" y="1023752"/>
            <a:ext cx="90048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What happens during a heart attack</a:t>
            </a:r>
            <a:endParaRPr/>
          </a:p>
        </p:txBody>
      </p:sp>
      <p:sp>
        <p:nvSpPr>
          <p:cNvPr id="133" name="Google Shape;133;p11"/>
          <p:cNvSpPr txBox="1"/>
          <p:nvPr/>
        </p:nvSpPr>
        <p:spPr>
          <a:xfrm>
            <a:off x="10921332" y="1580964"/>
            <a:ext cx="6337968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Show the progression of artery blockage and damage to the heart muscle.</a:t>
            </a:r>
            <a:endParaRPr/>
          </a:p>
        </p:txBody>
      </p:sp>
      <p:sp>
        <p:nvSpPr>
          <p:cNvPr id="134" name="Google Shape;134;p11"/>
          <p:cNvSpPr txBox="1"/>
          <p:nvPr/>
        </p:nvSpPr>
        <p:spPr>
          <a:xfrm>
            <a:off x="1139526" y="6722750"/>
            <a:ext cx="3557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Fatty deposits collect in the coronary arteries, narrowing them</a:t>
            </a:r>
            <a:endParaRPr/>
          </a:p>
        </p:txBody>
      </p:sp>
      <p:sp>
        <p:nvSpPr>
          <p:cNvPr id="135" name="Google Shape;135;p11"/>
          <p:cNvSpPr txBox="1"/>
          <p:nvPr/>
        </p:nvSpPr>
        <p:spPr>
          <a:xfrm>
            <a:off x="5544770" y="6722761"/>
            <a:ext cx="310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details here</a:t>
            </a:r>
            <a:endParaRPr/>
          </a:p>
        </p:txBody>
      </p:sp>
      <p:sp>
        <p:nvSpPr>
          <p:cNvPr id="136" name="Google Shape;136;p11"/>
          <p:cNvSpPr txBox="1"/>
          <p:nvPr/>
        </p:nvSpPr>
        <p:spPr>
          <a:xfrm>
            <a:off x="1208825" y="5416575"/>
            <a:ext cx="341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Plaque buildup</a:t>
            </a:r>
            <a:endParaRPr sz="900"/>
          </a:p>
        </p:txBody>
      </p:sp>
      <p:sp>
        <p:nvSpPr>
          <p:cNvPr id="137" name="Google Shape;137;p11"/>
          <p:cNvSpPr txBox="1"/>
          <p:nvPr/>
        </p:nvSpPr>
        <p:spPr>
          <a:xfrm>
            <a:off x="5231950" y="5416575"/>
            <a:ext cx="3726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Plaque rapture and clot formation</a:t>
            </a:r>
            <a:endParaRPr sz="900"/>
          </a:p>
        </p:txBody>
      </p:sp>
      <p:sp>
        <p:nvSpPr>
          <p:cNvPr id="138" name="Google Shape;138;p11"/>
          <p:cNvSpPr txBox="1"/>
          <p:nvPr/>
        </p:nvSpPr>
        <p:spPr>
          <a:xfrm>
            <a:off x="9836490" y="5416564"/>
            <a:ext cx="2906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Oxygen supply cut off</a:t>
            </a:r>
            <a:endParaRPr sz="900"/>
          </a:p>
        </p:txBody>
      </p:sp>
      <p:sp>
        <p:nvSpPr>
          <p:cNvPr id="139" name="Google Shape;139;p11"/>
          <p:cNvSpPr txBox="1"/>
          <p:nvPr/>
        </p:nvSpPr>
        <p:spPr>
          <a:xfrm>
            <a:off x="13883144" y="5416564"/>
            <a:ext cx="2973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Heart muscle damage</a:t>
            </a:r>
            <a:endParaRPr sz="900"/>
          </a:p>
        </p:txBody>
      </p:sp>
      <p:sp>
        <p:nvSpPr>
          <p:cNvPr id="140" name="Google Shape;140;p11"/>
          <p:cNvSpPr txBox="1"/>
          <p:nvPr/>
        </p:nvSpPr>
        <p:spPr>
          <a:xfrm>
            <a:off x="9739451" y="6729711"/>
            <a:ext cx="310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details here</a:t>
            </a:r>
            <a:endParaRPr/>
          </a:p>
        </p:txBody>
      </p:sp>
      <p:sp>
        <p:nvSpPr>
          <p:cNvPr id="141" name="Google Shape;141;p11"/>
          <p:cNvSpPr txBox="1"/>
          <p:nvPr/>
        </p:nvSpPr>
        <p:spPr>
          <a:xfrm>
            <a:off x="13931398" y="6729711"/>
            <a:ext cx="310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details here</a:t>
            </a:r>
            <a:endParaRPr/>
          </a:p>
        </p:txBody>
      </p:sp>
      <p:grpSp>
        <p:nvGrpSpPr>
          <p:cNvPr id="142" name="Google Shape;142;p11"/>
          <p:cNvGrpSpPr/>
          <p:nvPr/>
        </p:nvGrpSpPr>
        <p:grpSpPr>
          <a:xfrm>
            <a:off x="11089361" y="4312412"/>
            <a:ext cx="259728" cy="259728"/>
            <a:chOff x="0" y="0"/>
            <a:chExt cx="812800" cy="812800"/>
          </a:xfrm>
        </p:grpSpPr>
        <p:sp>
          <p:nvSpPr>
            <p:cNvPr id="143" name="Google Shape;143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1"/>
          <p:cNvGrpSpPr/>
          <p:nvPr/>
        </p:nvGrpSpPr>
        <p:grpSpPr>
          <a:xfrm>
            <a:off x="15239811" y="4312412"/>
            <a:ext cx="259728" cy="259728"/>
            <a:chOff x="0" y="0"/>
            <a:chExt cx="812800" cy="812800"/>
          </a:xfrm>
        </p:grpSpPr>
        <p:sp>
          <p:nvSpPr>
            <p:cNvPr id="146" name="Google Shape;146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/>
          <p:nvPr/>
        </p:nvSpPr>
        <p:spPr>
          <a:xfrm>
            <a:off x="412264" y="3349533"/>
            <a:ext cx="5649246" cy="3492684"/>
          </a:xfrm>
          <a:custGeom>
            <a:rect b="b" l="l" r="r" t="t"/>
            <a:pathLst>
              <a:path extrusionOk="0" h="541108" w="875216">
                <a:moveTo>
                  <a:pt x="27409" y="0"/>
                </a:moveTo>
                <a:lnTo>
                  <a:pt x="847807" y="0"/>
                </a:lnTo>
                <a:cubicBezTo>
                  <a:pt x="862945" y="0"/>
                  <a:pt x="875216" y="12271"/>
                  <a:pt x="875216" y="27409"/>
                </a:cubicBezTo>
                <a:lnTo>
                  <a:pt x="875216" y="513699"/>
                </a:lnTo>
                <a:cubicBezTo>
                  <a:pt x="875216" y="528837"/>
                  <a:pt x="862945" y="541108"/>
                  <a:pt x="847807" y="541108"/>
                </a:cubicBezTo>
                <a:lnTo>
                  <a:pt x="27409" y="541108"/>
                </a:lnTo>
                <a:cubicBezTo>
                  <a:pt x="20139" y="541108"/>
                  <a:pt x="13168" y="538220"/>
                  <a:pt x="8028" y="533080"/>
                </a:cubicBezTo>
                <a:cubicBezTo>
                  <a:pt x="2888" y="527940"/>
                  <a:pt x="0" y="520969"/>
                  <a:pt x="0" y="513699"/>
                </a:cubicBezTo>
                <a:lnTo>
                  <a:pt x="0" y="27409"/>
                </a:lnTo>
                <a:cubicBezTo>
                  <a:pt x="0" y="12271"/>
                  <a:pt x="12271" y="0"/>
                  <a:pt x="27409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14276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"/>
          <p:cNvSpPr/>
          <p:nvPr/>
        </p:nvSpPr>
        <p:spPr>
          <a:xfrm>
            <a:off x="6320069" y="3349533"/>
            <a:ext cx="5649246" cy="3492684"/>
          </a:xfrm>
          <a:custGeom>
            <a:rect b="b" l="l" r="r" t="t"/>
            <a:pathLst>
              <a:path extrusionOk="0" h="541108" w="875216">
                <a:moveTo>
                  <a:pt x="27409" y="0"/>
                </a:moveTo>
                <a:lnTo>
                  <a:pt x="847807" y="0"/>
                </a:lnTo>
                <a:cubicBezTo>
                  <a:pt x="862945" y="0"/>
                  <a:pt x="875216" y="12271"/>
                  <a:pt x="875216" y="27409"/>
                </a:cubicBezTo>
                <a:lnTo>
                  <a:pt x="875216" y="513699"/>
                </a:lnTo>
                <a:cubicBezTo>
                  <a:pt x="875216" y="528837"/>
                  <a:pt x="862945" y="541108"/>
                  <a:pt x="847807" y="541108"/>
                </a:cubicBezTo>
                <a:lnTo>
                  <a:pt x="27409" y="541108"/>
                </a:lnTo>
                <a:cubicBezTo>
                  <a:pt x="20139" y="541108"/>
                  <a:pt x="13168" y="538220"/>
                  <a:pt x="8028" y="533080"/>
                </a:cubicBezTo>
                <a:cubicBezTo>
                  <a:pt x="2888" y="527940"/>
                  <a:pt x="0" y="520969"/>
                  <a:pt x="0" y="513699"/>
                </a:cubicBezTo>
                <a:lnTo>
                  <a:pt x="0" y="27409"/>
                </a:lnTo>
                <a:cubicBezTo>
                  <a:pt x="0" y="12271"/>
                  <a:pt x="12271" y="0"/>
                  <a:pt x="27409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776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"/>
          <p:cNvSpPr/>
          <p:nvPr/>
        </p:nvSpPr>
        <p:spPr>
          <a:xfrm>
            <a:off x="12226490" y="3349533"/>
            <a:ext cx="5649246" cy="3492684"/>
          </a:xfrm>
          <a:custGeom>
            <a:rect b="b" l="l" r="r" t="t"/>
            <a:pathLst>
              <a:path extrusionOk="0" h="541108" w="875216">
                <a:moveTo>
                  <a:pt x="27409" y="0"/>
                </a:moveTo>
                <a:lnTo>
                  <a:pt x="847807" y="0"/>
                </a:lnTo>
                <a:cubicBezTo>
                  <a:pt x="862945" y="0"/>
                  <a:pt x="875216" y="12271"/>
                  <a:pt x="875216" y="27409"/>
                </a:cubicBezTo>
                <a:lnTo>
                  <a:pt x="875216" y="513699"/>
                </a:lnTo>
                <a:cubicBezTo>
                  <a:pt x="875216" y="528837"/>
                  <a:pt x="862945" y="541108"/>
                  <a:pt x="847807" y="541108"/>
                </a:cubicBezTo>
                <a:lnTo>
                  <a:pt x="27409" y="541108"/>
                </a:lnTo>
                <a:cubicBezTo>
                  <a:pt x="20139" y="541108"/>
                  <a:pt x="13168" y="538220"/>
                  <a:pt x="8028" y="533080"/>
                </a:cubicBezTo>
                <a:cubicBezTo>
                  <a:pt x="2888" y="527940"/>
                  <a:pt x="0" y="520969"/>
                  <a:pt x="0" y="513699"/>
                </a:cubicBezTo>
                <a:lnTo>
                  <a:pt x="0" y="27409"/>
                </a:lnTo>
                <a:cubicBezTo>
                  <a:pt x="0" y="12271"/>
                  <a:pt x="12271" y="0"/>
                  <a:pt x="27409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832" r="-4831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"/>
          <p:cNvSpPr txBox="1"/>
          <p:nvPr/>
        </p:nvSpPr>
        <p:spPr>
          <a:xfrm>
            <a:off x="364639" y="1333500"/>
            <a:ext cx="15913735" cy="1216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Symptoms of heart attack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1253599" y="7865325"/>
            <a:ext cx="3939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Explain why it happens</a:t>
            </a:r>
            <a:endParaRPr/>
          </a:p>
        </p:txBody>
      </p:sp>
      <p:sp>
        <p:nvSpPr>
          <p:cNvPr id="157" name="Google Shape;157;p12"/>
          <p:cNvSpPr txBox="1"/>
          <p:nvPr/>
        </p:nvSpPr>
        <p:spPr>
          <a:xfrm>
            <a:off x="480049" y="7214950"/>
            <a:ext cx="548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Chest pain or pressure</a:t>
            </a:r>
            <a:endParaRPr sz="1100"/>
          </a:p>
        </p:txBody>
      </p:sp>
      <p:sp>
        <p:nvSpPr>
          <p:cNvPr id="158" name="Google Shape;158;p12"/>
          <p:cNvSpPr txBox="1"/>
          <p:nvPr/>
        </p:nvSpPr>
        <p:spPr>
          <a:xfrm>
            <a:off x="7161438" y="7865325"/>
            <a:ext cx="3939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Explain why it happens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6649953" y="7214950"/>
            <a:ext cx="496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Symptom here</a:t>
            </a:r>
            <a:endParaRPr sz="1100"/>
          </a:p>
        </p:txBody>
      </p:sp>
      <p:sp>
        <p:nvSpPr>
          <p:cNvPr id="160" name="Google Shape;160;p12"/>
          <p:cNvSpPr txBox="1"/>
          <p:nvPr/>
        </p:nvSpPr>
        <p:spPr>
          <a:xfrm>
            <a:off x="12831337" y="7865325"/>
            <a:ext cx="4415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Explain why it happens</a:t>
            </a:r>
            <a:endParaRPr/>
          </a:p>
        </p:txBody>
      </p:sp>
      <p:sp>
        <p:nvSpPr>
          <p:cNvPr id="161" name="Google Shape;161;p12"/>
          <p:cNvSpPr txBox="1"/>
          <p:nvPr/>
        </p:nvSpPr>
        <p:spPr>
          <a:xfrm>
            <a:off x="12831374" y="7214950"/>
            <a:ext cx="4415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Symptom here</a:t>
            </a:r>
            <a:endParaRPr sz="1100"/>
          </a:p>
        </p:txBody>
      </p:sp>
      <p:sp>
        <p:nvSpPr>
          <p:cNvPr id="162" name="Google Shape;162;p12"/>
          <p:cNvSpPr/>
          <p:nvPr/>
        </p:nvSpPr>
        <p:spPr>
          <a:xfrm flipH="1" rot="-5400000">
            <a:off x="15717620" y="1154638"/>
            <a:ext cx="1364197" cy="1364197"/>
          </a:xfrm>
          <a:custGeom>
            <a:rect b="b" l="l" r="r" t="t"/>
            <a:pathLst>
              <a:path extrusionOk="0" h="1364197" w="1364197">
                <a:moveTo>
                  <a:pt x="1364197" y="0"/>
                </a:moveTo>
                <a:lnTo>
                  <a:pt x="0" y="0"/>
                </a:lnTo>
                <a:lnTo>
                  <a:pt x="0" y="1364198"/>
                </a:lnTo>
                <a:lnTo>
                  <a:pt x="1364197" y="1364198"/>
                </a:lnTo>
                <a:lnTo>
                  <a:pt x="136419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4E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>
            <a:off x="1028700" y="2796398"/>
            <a:ext cx="1816670" cy="1027244"/>
          </a:xfrm>
          <a:custGeom>
            <a:rect b="b" l="l" r="r" t="t"/>
            <a:pathLst>
              <a:path extrusionOk="0" h="1027244" w="1816670">
                <a:moveTo>
                  <a:pt x="0" y="0"/>
                </a:moveTo>
                <a:lnTo>
                  <a:pt x="1816670" y="0"/>
                </a:lnTo>
                <a:lnTo>
                  <a:pt x="1816670" y="1027244"/>
                </a:lnTo>
                <a:lnTo>
                  <a:pt x="0" y="1027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8" name="Google Shape;168;p13"/>
          <p:cNvGrpSpPr/>
          <p:nvPr/>
        </p:nvGrpSpPr>
        <p:grpSpPr>
          <a:xfrm>
            <a:off x="10256439" y="1014289"/>
            <a:ext cx="7002861" cy="8422378"/>
            <a:chOff x="0" y="-47625"/>
            <a:chExt cx="1844375" cy="2218240"/>
          </a:xfrm>
        </p:grpSpPr>
        <p:sp>
          <p:nvSpPr>
            <p:cNvPr id="169" name="Google Shape;169;p13"/>
            <p:cNvSpPr/>
            <p:nvPr/>
          </p:nvSpPr>
          <p:spPr>
            <a:xfrm>
              <a:off x="0" y="0"/>
              <a:ext cx="1844375" cy="2170615"/>
            </a:xfrm>
            <a:custGeom>
              <a:rect b="b" l="l" r="r" t="t"/>
              <a:pathLst>
                <a:path extrusionOk="0" h="2170615" w="1844375">
                  <a:moveTo>
                    <a:pt x="22111" y="0"/>
                  </a:moveTo>
                  <a:lnTo>
                    <a:pt x="1822264" y="0"/>
                  </a:lnTo>
                  <a:cubicBezTo>
                    <a:pt x="1828128" y="0"/>
                    <a:pt x="1833752" y="2330"/>
                    <a:pt x="1837899" y="6476"/>
                  </a:cubicBezTo>
                  <a:cubicBezTo>
                    <a:pt x="1842045" y="10623"/>
                    <a:pt x="1844375" y="16247"/>
                    <a:pt x="1844375" y="22111"/>
                  </a:cubicBezTo>
                  <a:lnTo>
                    <a:pt x="1844375" y="2148504"/>
                  </a:lnTo>
                  <a:cubicBezTo>
                    <a:pt x="1844375" y="2154368"/>
                    <a:pt x="1842045" y="2159992"/>
                    <a:pt x="1837899" y="2164138"/>
                  </a:cubicBezTo>
                  <a:cubicBezTo>
                    <a:pt x="1833752" y="2168285"/>
                    <a:pt x="1828128" y="2170615"/>
                    <a:pt x="1822264" y="2170615"/>
                  </a:cubicBezTo>
                  <a:lnTo>
                    <a:pt x="22111" y="2170615"/>
                  </a:lnTo>
                  <a:cubicBezTo>
                    <a:pt x="16247" y="2170615"/>
                    <a:pt x="10623" y="2168285"/>
                    <a:pt x="6476" y="2164138"/>
                  </a:cubicBezTo>
                  <a:cubicBezTo>
                    <a:pt x="2330" y="2159992"/>
                    <a:pt x="0" y="2154368"/>
                    <a:pt x="0" y="2148504"/>
                  </a:cubicBezTo>
                  <a:lnTo>
                    <a:pt x="0" y="22111"/>
                  </a:lnTo>
                  <a:cubicBezTo>
                    <a:pt x="0" y="16247"/>
                    <a:pt x="2330" y="10623"/>
                    <a:pt x="6476" y="6476"/>
                  </a:cubicBezTo>
                  <a:cubicBezTo>
                    <a:pt x="10623" y="2330"/>
                    <a:pt x="16247" y="0"/>
                    <a:pt x="22111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3"/>
            <p:cNvSpPr txBox="1"/>
            <p:nvPr/>
          </p:nvSpPr>
          <p:spPr>
            <a:xfrm>
              <a:off x="0" y="-47625"/>
              <a:ext cx="1844375" cy="2218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3"/>
          <p:cNvGrpSpPr/>
          <p:nvPr/>
        </p:nvGrpSpPr>
        <p:grpSpPr>
          <a:xfrm>
            <a:off x="10697211" y="3211710"/>
            <a:ext cx="6121317" cy="1244037"/>
            <a:chOff x="0" y="0"/>
            <a:chExt cx="1612199" cy="327648"/>
          </a:xfrm>
        </p:grpSpPr>
        <p:sp>
          <p:nvSpPr>
            <p:cNvPr id="172" name="Google Shape;172;p13"/>
            <p:cNvSpPr/>
            <p:nvPr/>
          </p:nvSpPr>
          <p:spPr>
            <a:xfrm>
              <a:off x="0" y="0"/>
              <a:ext cx="1612199" cy="327648"/>
            </a:xfrm>
            <a:custGeom>
              <a:rect b="b" l="l" r="r" t="t"/>
              <a:pathLst>
                <a:path extrusionOk="0" h="327648" w="1612199">
                  <a:moveTo>
                    <a:pt x="1612199" y="126475"/>
                  </a:moveTo>
                  <a:lnTo>
                    <a:pt x="1612199" y="201173"/>
                  </a:lnTo>
                  <a:cubicBezTo>
                    <a:pt x="1612199" y="271023"/>
                    <a:pt x="1555574" y="327648"/>
                    <a:pt x="1485724" y="327648"/>
                  </a:cubicBezTo>
                  <a:lnTo>
                    <a:pt x="126475" y="327648"/>
                  </a:lnTo>
                  <a:cubicBezTo>
                    <a:pt x="92932" y="327648"/>
                    <a:pt x="60762" y="314323"/>
                    <a:pt x="37044" y="290604"/>
                  </a:cubicBezTo>
                  <a:cubicBezTo>
                    <a:pt x="13325" y="266885"/>
                    <a:pt x="0" y="234716"/>
                    <a:pt x="0" y="201173"/>
                  </a:cubicBezTo>
                  <a:lnTo>
                    <a:pt x="0" y="126475"/>
                  </a:lnTo>
                  <a:cubicBezTo>
                    <a:pt x="0" y="92932"/>
                    <a:pt x="13325" y="60762"/>
                    <a:pt x="37044" y="37044"/>
                  </a:cubicBezTo>
                  <a:cubicBezTo>
                    <a:pt x="60762" y="13325"/>
                    <a:pt x="92932" y="0"/>
                    <a:pt x="126475" y="0"/>
                  </a:cubicBezTo>
                  <a:lnTo>
                    <a:pt x="1485724" y="0"/>
                  </a:lnTo>
                  <a:cubicBezTo>
                    <a:pt x="1555574" y="0"/>
                    <a:pt x="1612199" y="56625"/>
                    <a:pt x="1612199" y="1264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3"/>
            <p:cNvSpPr txBox="1"/>
            <p:nvPr/>
          </p:nvSpPr>
          <p:spPr>
            <a:xfrm>
              <a:off x="0" y="0"/>
              <a:ext cx="1612199" cy="327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13"/>
          <p:cNvSpPr txBox="1"/>
          <p:nvPr/>
        </p:nvSpPr>
        <p:spPr>
          <a:xfrm>
            <a:off x="1028700" y="4099875"/>
            <a:ext cx="99837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Learning check</a:t>
            </a:r>
            <a:endParaRPr sz="900"/>
          </a:p>
        </p:txBody>
      </p:sp>
      <p:sp>
        <p:nvSpPr>
          <p:cNvPr id="175" name="Google Shape;175;p13"/>
          <p:cNvSpPr txBox="1"/>
          <p:nvPr/>
        </p:nvSpPr>
        <p:spPr>
          <a:xfrm>
            <a:off x="1028700" y="5575375"/>
            <a:ext cx="522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Add a multiple-choice question to test understanding.</a:t>
            </a:r>
            <a:endParaRPr/>
          </a:p>
        </p:txBody>
      </p:sp>
      <p:sp>
        <p:nvSpPr>
          <p:cNvPr id="176" name="Google Shape;176;p13"/>
          <p:cNvSpPr txBox="1"/>
          <p:nvPr/>
        </p:nvSpPr>
        <p:spPr>
          <a:xfrm>
            <a:off x="11545628" y="3605129"/>
            <a:ext cx="31008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Option 1</a:t>
            </a:r>
            <a:endParaRPr/>
          </a:p>
        </p:txBody>
      </p:sp>
      <p:sp>
        <p:nvSpPr>
          <p:cNvPr id="177" name="Google Shape;177;p13"/>
          <p:cNvSpPr txBox="1"/>
          <p:nvPr/>
        </p:nvSpPr>
        <p:spPr>
          <a:xfrm>
            <a:off x="10954998" y="2094675"/>
            <a:ext cx="5863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 goes here</a:t>
            </a:r>
            <a:endParaRPr/>
          </a:p>
        </p:txBody>
      </p:sp>
      <p:grpSp>
        <p:nvGrpSpPr>
          <p:cNvPr id="178" name="Google Shape;178;p13"/>
          <p:cNvGrpSpPr/>
          <p:nvPr/>
        </p:nvGrpSpPr>
        <p:grpSpPr>
          <a:xfrm>
            <a:off x="10697211" y="4622716"/>
            <a:ext cx="6121317" cy="1244037"/>
            <a:chOff x="0" y="0"/>
            <a:chExt cx="1612199" cy="327648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0"/>
              <a:ext cx="1612199" cy="327648"/>
            </a:xfrm>
            <a:custGeom>
              <a:rect b="b" l="l" r="r" t="t"/>
              <a:pathLst>
                <a:path extrusionOk="0" h="327648" w="1612199">
                  <a:moveTo>
                    <a:pt x="1612199" y="126475"/>
                  </a:moveTo>
                  <a:lnTo>
                    <a:pt x="1612199" y="201173"/>
                  </a:lnTo>
                  <a:cubicBezTo>
                    <a:pt x="1612199" y="271023"/>
                    <a:pt x="1555574" y="327648"/>
                    <a:pt x="1485724" y="327648"/>
                  </a:cubicBezTo>
                  <a:lnTo>
                    <a:pt x="126475" y="327648"/>
                  </a:lnTo>
                  <a:cubicBezTo>
                    <a:pt x="92932" y="327648"/>
                    <a:pt x="60762" y="314323"/>
                    <a:pt x="37044" y="290604"/>
                  </a:cubicBezTo>
                  <a:cubicBezTo>
                    <a:pt x="13325" y="266885"/>
                    <a:pt x="0" y="234716"/>
                    <a:pt x="0" y="201173"/>
                  </a:cubicBezTo>
                  <a:lnTo>
                    <a:pt x="0" y="126475"/>
                  </a:lnTo>
                  <a:cubicBezTo>
                    <a:pt x="0" y="92932"/>
                    <a:pt x="13325" y="60762"/>
                    <a:pt x="37044" y="37044"/>
                  </a:cubicBezTo>
                  <a:cubicBezTo>
                    <a:pt x="60762" y="13325"/>
                    <a:pt x="92932" y="0"/>
                    <a:pt x="126475" y="0"/>
                  </a:cubicBezTo>
                  <a:lnTo>
                    <a:pt x="1485724" y="0"/>
                  </a:lnTo>
                  <a:cubicBezTo>
                    <a:pt x="1555574" y="0"/>
                    <a:pt x="1612199" y="56625"/>
                    <a:pt x="1612199" y="1264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3"/>
            <p:cNvSpPr txBox="1"/>
            <p:nvPr/>
          </p:nvSpPr>
          <p:spPr>
            <a:xfrm>
              <a:off x="0" y="0"/>
              <a:ext cx="1612199" cy="327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13"/>
          <p:cNvSpPr txBox="1"/>
          <p:nvPr/>
        </p:nvSpPr>
        <p:spPr>
          <a:xfrm>
            <a:off x="11545628" y="5016135"/>
            <a:ext cx="31008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Option 2</a:t>
            </a:r>
            <a:endParaRPr/>
          </a:p>
        </p:txBody>
      </p:sp>
      <p:grpSp>
        <p:nvGrpSpPr>
          <p:cNvPr id="182" name="Google Shape;182;p13"/>
          <p:cNvGrpSpPr/>
          <p:nvPr/>
        </p:nvGrpSpPr>
        <p:grpSpPr>
          <a:xfrm>
            <a:off x="10697211" y="6033722"/>
            <a:ext cx="6121317" cy="1244037"/>
            <a:chOff x="0" y="0"/>
            <a:chExt cx="1612199" cy="327648"/>
          </a:xfrm>
        </p:grpSpPr>
        <p:sp>
          <p:nvSpPr>
            <p:cNvPr id="183" name="Google Shape;183;p13"/>
            <p:cNvSpPr/>
            <p:nvPr/>
          </p:nvSpPr>
          <p:spPr>
            <a:xfrm>
              <a:off x="0" y="0"/>
              <a:ext cx="1612199" cy="327648"/>
            </a:xfrm>
            <a:custGeom>
              <a:rect b="b" l="l" r="r" t="t"/>
              <a:pathLst>
                <a:path extrusionOk="0" h="327648" w="1612199">
                  <a:moveTo>
                    <a:pt x="1612199" y="126475"/>
                  </a:moveTo>
                  <a:lnTo>
                    <a:pt x="1612199" y="201173"/>
                  </a:lnTo>
                  <a:cubicBezTo>
                    <a:pt x="1612199" y="271023"/>
                    <a:pt x="1555574" y="327648"/>
                    <a:pt x="1485724" y="327648"/>
                  </a:cubicBezTo>
                  <a:lnTo>
                    <a:pt x="126475" y="327648"/>
                  </a:lnTo>
                  <a:cubicBezTo>
                    <a:pt x="92932" y="327648"/>
                    <a:pt x="60762" y="314323"/>
                    <a:pt x="37044" y="290604"/>
                  </a:cubicBezTo>
                  <a:cubicBezTo>
                    <a:pt x="13325" y="266885"/>
                    <a:pt x="0" y="234716"/>
                    <a:pt x="0" y="201173"/>
                  </a:cubicBezTo>
                  <a:lnTo>
                    <a:pt x="0" y="126475"/>
                  </a:lnTo>
                  <a:cubicBezTo>
                    <a:pt x="0" y="92932"/>
                    <a:pt x="13325" y="60762"/>
                    <a:pt x="37044" y="37044"/>
                  </a:cubicBezTo>
                  <a:cubicBezTo>
                    <a:pt x="60762" y="13325"/>
                    <a:pt x="92932" y="0"/>
                    <a:pt x="126475" y="0"/>
                  </a:cubicBezTo>
                  <a:lnTo>
                    <a:pt x="1485724" y="0"/>
                  </a:lnTo>
                  <a:cubicBezTo>
                    <a:pt x="1555574" y="0"/>
                    <a:pt x="1612199" y="56625"/>
                    <a:pt x="1612199" y="126475"/>
                  </a:cubicBezTo>
                  <a:close/>
                </a:path>
              </a:pathLst>
            </a:custGeom>
            <a:solidFill>
              <a:srgbClr val="FFEA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3"/>
            <p:cNvSpPr txBox="1"/>
            <p:nvPr/>
          </p:nvSpPr>
          <p:spPr>
            <a:xfrm>
              <a:off x="0" y="0"/>
              <a:ext cx="1612199" cy="327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13"/>
          <p:cNvSpPr txBox="1"/>
          <p:nvPr/>
        </p:nvSpPr>
        <p:spPr>
          <a:xfrm>
            <a:off x="11545628" y="6427140"/>
            <a:ext cx="31008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Option 3</a:t>
            </a:r>
            <a:endParaRPr/>
          </a:p>
        </p:txBody>
      </p:sp>
      <p:grpSp>
        <p:nvGrpSpPr>
          <p:cNvPr id="186" name="Google Shape;186;p13"/>
          <p:cNvGrpSpPr/>
          <p:nvPr/>
        </p:nvGrpSpPr>
        <p:grpSpPr>
          <a:xfrm>
            <a:off x="10697211" y="7444727"/>
            <a:ext cx="6121317" cy="1244037"/>
            <a:chOff x="0" y="0"/>
            <a:chExt cx="1612199" cy="327648"/>
          </a:xfrm>
        </p:grpSpPr>
        <p:sp>
          <p:nvSpPr>
            <p:cNvPr id="187" name="Google Shape;187;p13"/>
            <p:cNvSpPr/>
            <p:nvPr/>
          </p:nvSpPr>
          <p:spPr>
            <a:xfrm>
              <a:off x="0" y="0"/>
              <a:ext cx="1612199" cy="327648"/>
            </a:xfrm>
            <a:custGeom>
              <a:rect b="b" l="l" r="r" t="t"/>
              <a:pathLst>
                <a:path extrusionOk="0" h="327648" w="1612199">
                  <a:moveTo>
                    <a:pt x="1612199" y="126475"/>
                  </a:moveTo>
                  <a:lnTo>
                    <a:pt x="1612199" y="201173"/>
                  </a:lnTo>
                  <a:cubicBezTo>
                    <a:pt x="1612199" y="271023"/>
                    <a:pt x="1555574" y="327648"/>
                    <a:pt x="1485724" y="327648"/>
                  </a:cubicBezTo>
                  <a:lnTo>
                    <a:pt x="126475" y="327648"/>
                  </a:lnTo>
                  <a:cubicBezTo>
                    <a:pt x="92932" y="327648"/>
                    <a:pt x="60762" y="314323"/>
                    <a:pt x="37044" y="290604"/>
                  </a:cubicBezTo>
                  <a:cubicBezTo>
                    <a:pt x="13325" y="266885"/>
                    <a:pt x="0" y="234716"/>
                    <a:pt x="0" y="201173"/>
                  </a:cubicBezTo>
                  <a:lnTo>
                    <a:pt x="0" y="126475"/>
                  </a:lnTo>
                  <a:cubicBezTo>
                    <a:pt x="0" y="92932"/>
                    <a:pt x="13325" y="60762"/>
                    <a:pt x="37044" y="37044"/>
                  </a:cubicBezTo>
                  <a:cubicBezTo>
                    <a:pt x="60762" y="13325"/>
                    <a:pt x="92932" y="0"/>
                    <a:pt x="126475" y="0"/>
                  </a:cubicBezTo>
                  <a:lnTo>
                    <a:pt x="1485724" y="0"/>
                  </a:lnTo>
                  <a:cubicBezTo>
                    <a:pt x="1555574" y="0"/>
                    <a:pt x="1612199" y="56625"/>
                    <a:pt x="1612199" y="1264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3"/>
            <p:cNvSpPr txBox="1"/>
            <p:nvPr/>
          </p:nvSpPr>
          <p:spPr>
            <a:xfrm>
              <a:off x="0" y="0"/>
              <a:ext cx="1612199" cy="3276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13"/>
          <p:cNvSpPr txBox="1"/>
          <p:nvPr/>
        </p:nvSpPr>
        <p:spPr>
          <a:xfrm>
            <a:off x="11545628" y="7838146"/>
            <a:ext cx="31008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Option 4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204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/>
          <p:nvPr/>
        </p:nvSpPr>
        <p:spPr>
          <a:xfrm>
            <a:off x="9262274" y="3052003"/>
            <a:ext cx="7824000" cy="2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is heart failure?</a:t>
            </a:r>
            <a:endParaRPr sz="500"/>
          </a:p>
        </p:txBody>
      </p:sp>
      <p:sp>
        <p:nvSpPr>
          <p:cNvPr id="195" name="Google Shape;195;p14"/>
          <p:cNvSpPr txBox="1"/>
          <p:nvPr/>
        </p:nvSpPr>
        <p:spPr>
          <a:xfrm>
            <a:off x="9262274" y="6011630"/>
            <a:ext cx="78240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Explain that heart failure is a chronic condition where the heart becomes too weak or stiff to pump blood effectively. As a result, the body doesn’t get the oxygen it needs.</a:t>
            </a:r>
            <a:endParaRPr sz="1100"/>
          </a:p>
        </p:txBody>
      </p:sp>
      <p:pic>
        <p:nvPicPr>
          <p:cNvPr id="196" name="Google Shape;1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25" y="372856"/>
            <a:ext cx="7824002" cy="9438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4E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5"/>
          <p:cNvGrpSpPr/>
          <p:nvPr/>
        </p:nvGrpSpPr>
        <p:grpSpPr>
          <a:xfrm>
            <a:off x="1028700" y="3562296"/>
            <a:ext cx="5077711" cy="4900552"/>
            <a:chOff x="0" y="-47625"/>
            <a:chExt cx="1337339" cy="1290680"/>
          </a:xfrm>
        </p:grpSpPr>
        <p:sp>
          <p:nvSpPr>
            <p:cNvPr id="202" name="Google Shape;202;p15"/>
            <p:cNvSpPr/>
            <p:nvPr/>
          </p:nvSpPr>
          <p:spPr>
            <a:xfrm>
              <a:off x="0" y="0"/>
              <a:ext cx="1337339" cy="1243055"/>
            </a:xfrm>
            <a:custGeom>
              <a:rect b="b" l="l" r="r" t="t"/>
              <a:pathLst>
                <a:path extrusionOk="0" h="1243055" w="1337339">
                  <a:moveTo>
                    <a:pt x="30494" y="0"/>
                  </a:moveTo>
                  <a:lnTo>
                    <a:pt x="1306846" y="0"/>
                  </a:lnTo>
                  <a:cubicBezTo>
                    <a:pt x="1314933" y="0"/>
                    <a:pt x="1322689" y="3213"/>
                    <a:pt x="1328408" y="8931"/>
                  </a:cubicBezTo>
                  <a:cubicBezTo>
                    <a:pt x="1334127" y="14650"/>
                    <a:pt x="1337339" y="22406"/>
                    <a:pt x="1337339" y="30494"/>
                  </a:cubicBezTo>
                  <a:lnTo>
                    <a:pt x="1337339" y="1212562"/>
                  </a:lnTo>
                  <a:cubicBezTo>
                    <a:pt x="1337339" y="1220649"/>
                    <a:pt x="1334127" y="1228405"/>
                    <a:pt x="1328408" y="1234124"/>
                  </a:cubicBezTo>
                  <a:cubicBezTo>
                    <a:pt x="1322689" y="1239843"/>
                    <a:pt x="1314933" y="1243055"/>
                    <a:pt x="1306846" y="1243055"/>
                  </a:cubicBezTo>
                  <a:lnTo>
                    <a:pt x="30494" y="1243055"/>
                  </a:lnTo>
                  <a:cubicBezTo>
                    <a:pt x="22406" y="1243055"/>
                    <a:pt x="14650" y="1239843"/>
                    <a:pt x="8931" y="1234124"/>
                  </a:cubicBezTo>
                  <a:cubicBezTo>
                    <a:pt x="3213" y="1228405"/>
                    <a:pt x="0" y="1220649"/>
                    <a:pt x="0" y="1212562"/>
                  </a:cubicBezTo>
                  <a:lnTo>
                    <a:pt x="0" y="30494"/>
                  </a:lnTo>
                  <a:cubicBezTo>
                    <a:pt x="0" y="22406"/>
                    <a:pt x="3213" y="14650"/>
                    <a:pt x="8931" y="8931"/>
                  </a:cubicBezTo>
                  <a:cubicBezTo>
                    <a:pt x="14650" y="3213"/>
                    <a:pt x="22406" y="0"/>
                    <a:pt x="30494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5"/>
            <p:cNvSpPr txBox="1"/>
            <p:nvPr/>
          </p:nvSpPr>
          <p:spPr>
            <a:xfrm>
              <a:off x="0" y="-47625"/>
              <a:ext cx="1337339" cy="129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Google Shape;204;p15"/>
          <p:cNvGrpSpPr/>
          <p:nvPr/>
        </p:nvGrpSpPr>
        <p:grpSpPr>
          <a:xfrm>
            <a:off x="6605145" y="3562296"/>
            <a:ext cx="5077711" cy="4900552"/>
            <a:chOff x="0" y="-47625"/>
            <a:chExt cx="1337339" cy="1290680"/>
          </a:xfrm>
        </p:grpSpPr>
        <p:sp>
          <p:nvSpPr>
            <p:cNvPr id="205" name="Google Shape;205;p15"/>
            <p:cNvSpPr/>
            <p:nvPr/>
          </p:nvSpPr>
          <p:spPr>
            <a:xfrm>
              <a:off x="0" y="0"/>
              <a:ext cx="1337339" cy="1243055"/>
            </a:xfrm>
            <a:custGeom>
              <a:rect b="b" l="l" r="r" t="t"/>
              <a:pathLst>
                <a:path extrusionOk="0" h="1243055" w="1337339">
                  <a:moveTo>
                    <a:pt x="30494" y="0"/>
                  </a:moveTo>
                  <a:lnTo>
                    <a:pt x="1306846" y="0"/>
                  </a:lnTo>
                  <a:cubicBezTo>
                    <a:pt x="1314933" y="0"/>
                    <a:pt x="1322689" y="3213"/>
                    <a:pt x="1328408" y="8931"/>
                  </a:cubicBezTo>
                  <a:cubicBezTo>
                    <a:pt x="1334127" y="14650"/>
                    <a:pt x="1337339" y="22406"/>
                    <a:pt x="1337339" y="30494"/>
                  </a:cubicBezTo>
                  <a:lnTo>
                    <a:pt x="1337339" y="1212562"/>
                  </a:lnTo>
                  <a:cubicBezTo>
                    <a:pt x="1337339" y="1220649"/>
                    <a:pt x="1334127" y="1228405"/>
                    <a:pt x="1328408" y="1234124"/>
                  </a:cubicBezTo>
                  <a:cubicBezTo>
                    <a:pt x="1322689" y="1239843"/>
                    <a:pt x="1314933" y="1243055"/>
                    <a:pt x="1306846" y="1243055"/>
                  </a:cubicBezTo>
                  <a:lnTo>
                    <a:pt x="30494" y="1243055"/>
                  </a:lnTo>
                  <a:cubicBezTo>
                    <a:pt x="22406" y="1243055"/>
                    <a:pt x="14650" y="1239843"/>
                    <a:pt x="8931" y="1234124"/>
                  </a:cubicBezTo>
                  <a:cubicBezTo>
                    <a:pt x="3213" y="1228405"/>
                    <a:pt x="0" y="1220649"/>
                    <a:pt x="0" y="1212562"/>
                  </a:cubicBezTo>
                  <a:lnTo>
                    <a:pt x="0" y="30494"/>
                  </a:lnTo>
                  <a:cubicBezTo>
                    <a:pt x="0" y="22406"/>
                    <a:pt x="3213" y="14650"/>
                    <a:pt x="8931" y="8931"/>
                  </a:cubicBezTo>
                  <a:cubicBezTo>
                    <a:pt x="14650" y="3213"/>
                    <a:pt x="22406" y="0"/>
                    <a:pt x="30494" y="0"/>
                  </a:cubicBezTo>
                  <a:close/>
                </a:path>
              </a:pathLst>
            </a:custGeom>
            <a:solidFill>
              <a:srgbClr val="BFB4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5"/>
            <p:cNvSpPr txBox="1"/>
            <p:nvPr/>
          </p:nvSpPr>
          <p:spPr>
            <a:xfrm>
              <a:off x="0" y="-47625"/>
              <a:ext cx="1337339" cy="129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15"/>
          <p:cNvGrpSpPr/>
          <p:nvPr/>
        </p:nvGrpSpPr>
        <p:grpSpPr>
          <a:xfrm>
            <a:off x="12181589" y="3562296"/>
            <a:ext cx="5077711" cy="4900552"/>
            <a:chOff x="0" y="-47625"/>
            <a:chExt cx="1337339" cy="1290680"/>
          </a:xfrm>
        </p:grpSpPr>
        <p:sp>
          <p:nvSpPr>
            <p:cNvPr id="208" name="Google Shape;208;p15"/>
            <p:cNvSpPr/>
            <p:nvPr/>
          </p:nvSpPr>
          <p:spPr>
            <a:xfrm>
              <a:off x="0" y="0"/>
              <a:ext cx="1337339" cy="1243055"/>
            </a:xfrm>
            <a:custGeom>
              <a:rect b="b" l="l" r="r" t="t"/>
              <a:pathLst>
                <a:path extrusionOk="0" h="1243055" w="1337339">
                  <a:moveTo>
                    <a:pt x="30494" y="0"/>
                  </a:moveTo>
                  <a:lnTo>
                    <a:pt x="1306846" y="0"/>
                  </a:lnTo>
                  <a:cubicBezTo>
                    <a:pt x="1314933" y="0"/>
                    <a:pt x="1322689" y="3213"/>
                    <a:pt x="1328408" y="8931"/>
                  </a:cubicBezTo>
                  <a:cubicBezTo>
                    <a:pt x="1334127" y="14650"/>
                    <a:pt x="1337339" y="22406"/>
                    <a:pt x="1337339" y="30494"/>
                  </a:cubicBezTo>
                  <a:lnTo>
                    <a:pt x="1337339" y="1212562"/>
                  </a:lnTo>
                  <a:cubicBezTo>
                    <a:pt x="1337339" y="1220649"/>
                    <a:pt x="1334127" y="1228405"/>
                    <a:pt x="1328408" y="1234124"/>
                  </a:cubicBezTo>
                  <a:cubicBezTo>
                    <a:pt x="1322689" y="1239843"/>
                    <a:pt x="1314933" y="1243055"/>
                    <a:pt x="1306846" y="1243055"/>
                  </a:cubicBezTo>
                  <a:lnTo>
                    <a:pt x="30494" y="1243055"/>
                  </a:lnTo>
                  <a:cubicBezTo>
                    <a:pt x="22406" y="1243055"/>
                    <a:pt x="14650" y="1239843"/>
                    <a:pt x="8931" y="1234124"/>
                  </a:cubicBezTo>
                  <a:cubicBezTo>
                    <a:pt x="3213" y="1228405"/>
                    <a:pt x="0" y="1220649"/>
                    <a:pt x="0" y="1212562"/>
                  </a:cubicBezTo>
                  <a:lnTo>
                    <a:pt x="0" y="30494"/>
                  </a:lnTo>
                  <a:cubicBezTo>
                    <a:pt x="0" y="22406"/>
                    <a:pt x="3213" y="14650"/>
                    <a:pt x="8931" y="8931"/>
                  </a:cubicBezTo>
                  <a:cubicBezTo>
                    <a:pt x="14650" y="3213"/>
                    <a:pt x="22406" y="0"/>
                    <a:pt x="30494" y="0"/>
                  </a:cubicBezTo>
                  <a:close/>
                </a:path>
              </a:pathLst>
            </a:custGeom>
            <a:solidFill>
              <a:srgbClr val="8D2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5"/>
            <p:cNvSpPr txBox="1"/>
            <p:nvPr/>
          </p:nvSpPr>
          <p:spPr>
            <a:xfrm>
              <a:off x="0" y="-47625"/>
              <a:ext cx="1337339" cy="1290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5"/>
          <p:cNvSpPr/>
          <p:nvPr/>
        </p:nvSpPr>
        <p:spPr>
          <a:xfrm>
            <a:off x="2581257" y="7517498"/>
            <a:ext cx="1972597" cy="491356"/>
          </a:xfrm>
          <a:custGeom>
            <a:rect b="b" l="l" r="r" t="t"/>
            <a:pathLst>
              <a:path extrusionOk="0" h="491356" w="1972597">
                <a:moveTo>
                  <a:pt x="0" y="0"/>
                </a:moveTo>
                <a:lnTo>
                  <a:pt x="1972597" y="0"/>
                </a:lnTo>
                <a:lnTo>
                  <a:pt x="1972597" y="491356"/>
                </a:lnTo>
                <a:lnTo>
                  <a:pt x="0" y="491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5"/>
          <p:cNvSpPr txBox="1"/>
          <p:nvPr/>
        </p:nvSpPr>
        <p:spPr>
          <a:xfrm>
            <a:off x="3006851" y="1671638"/>
            <a:ext cx="12274299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How the heart compensates</a:t>
            </a:r>
            <a:endParaRPr/>
          </a:p>
        </p:txBody>
      </p:sp>
      <p:sp>
        <p:nvSpPr>
          <p:cNvPr id="212" name="Google Shape;212;p15"/>
          <p:cNvSpPr txBox="1"/>
          <p:nvPr/>
        </p:nvSpPr>
        <p:spPr>
          <a:xfrm>
            <a:off x="3774397" y="2782137"/>
            <a:ext cx="10739206" cy="390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8D2041"/>
                </a:solidFill>
                <a:latin typeface="Arial"/>
                <a:ea typeface="Arial"/>
                <a:cs typeface="Arial"/>
                <a:sym typeface="Arial"/>
              </a:rPr>
              <a:t>Describe how the heart tries to make up for reduced function.</a:t>
            </a:r>
            <a:endParaRPr/>
          </a:p>
        </p:txBody>
      </p:sp>
      <p:sp>
        <p:nvSpPr>
          <p:cNvPr id="213" name="Google Shape;213;p15"/>
          <p:cNvSpPr txBox="1"/>
          <p:nvPr/>
        </p:nvSpPr>
        <p:spPr>
          <a:xfrm>
            <a:off x="1740635" y="5823666"/>
            <a:ext cx="3653841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Helps the heart pump more blood</a:t>
            </a:r>
            <a:endParaRPr/>
          </a:p>
        </p:txBody>
      </p:sp>
      <p:sp>
        <p:nvSpPr>
          <p:cNvPr id="214" name="Google Shape;214;p15"/>
          <p:cNvSpPr txBox="1"/>
          <p:nvPr/>
        </p:nvSpPr>
        <p:spPr>
          <a:xfrm>
            <a:off x="7060898" y="6243157"/>
            <a:ext cx="41662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details here</a:t>
            </a:r>
            <a:endParaRPr/>
          </a:p>
        </p:txBody>
      </p:sp>
      <p:sp>
        <p:nvSpPr>
          <p:cNvPr id="215" name="Google Shape;215;p15"/>
          <p:cNvSpPr txBox="1"/>
          <p:nvPr/>
        </p:nvSpPr>
        <p:spPr>
          <a:xfrm>
            <a:off x="1597381" y="5019717"/>
            <a:ext cx="394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Enlarging</a:t>
            </a:r>
            <a:endParaRPr sz="1100"/>
          </a:p>
        </p:txBody>
      </p:sp>
      <p:sp>
        <p:nvSpPr>
          <p:cNvPr id="216" name="Google Shape;216;p15"/>
          <p:cNvSpPr txBox="1"/>
          <p:nvPr/>
        </p:nvSpPr>
        <p:spPr>
          <a:xfrm>
            <a:off x="7086361" y="4981226"/>
            <a:ext cx="41154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Developing more muscle mass</a:t>
            </a:r>
            <a:endParaRPr sz="1100"/>
          </a:p>
        </p:txBody>
      </p:sp>
      <p:sp>
        <p:nvSpPr>
          <p:cNvPr id="217" name="Google Shape;217;p15"/>
          <p:cNvSpPr txBox="1"/>
          <p:nvPr/>
        </p:nvSpPr>
        <p:spPr>
          <a:xfrm>
            <a:off x="12880036" y="5123588"/>
            <a:ext cx="390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Pumping faster</a:t>
            </a:r>
            <a:endParaRPr sz="1100"/>
          </a:p>
        </p:txBody>
      </p:sp>
      <p:sp>
        <p:nvSpPr>
          <p:cNvPr id="218" name="Google Shape;218;p15"/>
          <p:cNvSpPr txBox="1"/>
          <p:nvPr/>
        </p:nvSpPr>
        <p:spPr>
          <a:xfrm>
            <a:off x="12749655" y="5966419"/>
            <a:ext cx="416620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details here</a:t>
            </a:r>
            <a:endParaRPr/>
          </a:p>
        </p:txBody>
      </p:sp>
      <p:sp>
        <p:nvSpPr>
          <p:cNvPr id="219" name="Google Shape;219;p15"/>
          <p:cNvSpPr/>
          <p:nvPr/>
        </p:nvSpPr>
        <p:spPr>
          <a:xfrm>
            <a:off x="13827229" y="7497905"/>
            <a:ext cx="1972597" cy="491356"/>
          </a:xfrm>
          <a:custGeom>
            <a:rect b="b" l="l" r="r" t="t"/>
            <a:pathLst>
              <a:path extrusionOk="0" h="491356" w="1972597">
                <a:moveTo>
                  <a:pt x="0" y="0"/>
                </a:moveTo>
                <a:lnTo>
                  <a:pt x="1972596" y="0"/>
                </a:lnTo>
                <a:lnTo>
                  <a:pt x="1972596" y="491356"/>
                </a:lnTo>
                <a:lnTo>
                  <a:pt x="0" y="491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5"/>
          <p:cNvSpPr/>
          <p:nvPr/>
        </p:nvSpPr>
        <p:spPr>
          <a:xfrm>
            <a:off x="8157702" y="7497905"/>
            <a:ext cx="1972597" cy="491356"/>
          </a:xfrm>
          <a:custGeom>
            <a:rect b="b" l="l" r="r" t="t"/>
            <a:pathLst>
              <a:path extrusionOk="0" h="491356" w="1972597">
                <a:moveTo>
                  <a:pt x="0" y="0"/>
                </a:moveTo>
                <a:lnTo>
                  <a:pt x="1972596" y="0"/>
                </a:lnTo>
                <a:lnTo>
                  <a:pt x="1972596" y="491356"/>
                </a:lnTo>
                <a:lnTo>
                  <a:pt x="0" y="491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