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Cormorant Garamond"/>
      <p:regular r:id="rId22"/>
      <p:bold r:id="rId23"/>
      <p:italic r:id="rId24"/>
      <p:boldItalic r:id="rId25"/>
    </p:embeddedFont>
    <p:embeddedFont>
      <p:font typeface="Arimo"/>
      <p:regular r:id="rId26"/>
      <p:bold r:id="rId27"/>
      <p:italic r:id="rId28"/>
      <p:boldItalic r:id="rId29"/>
    </p:embeddedFont>
    <p:embeddedFont>
      <p:font typeface="Cormorant Garamond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99B80F-6D6B-4CFA-8507-B62D25DA591A}">
  <a:tblStyle styleId="{0899B80F-6D6B-4CFA-8507-B62D25DA59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rmorantGaramond-regular.fntdata"/><Relationship Id="rId21" Type="http://schemas.openxmlformats.org/officeDocument/2006/relationships/slide" Target="slides/slide15.xml"/><Relationship Id="rId24" Type="http://schemas.openxmlformats.org/officeDocument/2006/relationships/font" Target="fonts/CormorantGaramond-italic.fntdata"/><Relationship Id="rId23" Type="http://schemas.openxmlformats.org/officeDocument/2006/relationships/font" Target="fonts/Cormorant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mo-regular.fntdata"/><Relationship Id="rId25" Type="http://schemas.openxmlformats.org/officeDocument/2006/relationships/font" Target="fonts/CormorantGaramond-boldItalic.fntdata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morantGaramondMedium-bold.fntdata"/><Relationship Id="rId30" Type="http://schemas.openxmlformats.org/officeDocument/2006/relationships/font" Target="fonts/CormorantGaramondMedium-regular.fntdata"/><Relationship Id="rId11" Type="http://schemas.openxmlformats.org/officeDocument/2006/relationships/slide" Target="slides/slide5.xml"/><Relationship Id="rId33" Type="http://schemas.openxmlformats.org/officeDocument/2006/relationships/font" Target="fonts/CormorantGaramond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CormorantGaramond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F2F4FF"/>
            </a:gs>
            <a:gs pos="50000">
              <a:srgbClr val="E6EAFF"/>
            </a:gs>
            <a:gs pos="100000">
              <a:srgbClr val="B5C3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646788" y="6795544"/>
            <a:ext cx="2623148" cy="2234156"/>
          </a:xfrm>
          <a:custGeom>
            <a:rect b="b" l="l" r="r" t="t"/>
            <a:pathLst>
              <a:path extrusionOk="0" h="2234156" w="2623148">
                <a:moveTo>
                  <a:pt x="0" y="0"/>
                </a:moveTo>
                <a:lnTo>
                  <a:pt x="2623149" y="0"/>
                </a:lnTo>
                <a:lnTo>
                  <a:pt x="2623149" y="2234156"/>
                </a:lnTo>
                <a:lnTo>
                  <a:pt x="0" y="223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6142464" y="6513723"/>
            <a:ext cx="2233672" cy="2744577"/>
          </a:xfrm>
          <a:custGeom>
            <a:rect b="b" l="l" r="r" t="t"/>
            <a:pathLst>
              <a:path extrusionOk="0" h="2744577" w="2233672">
                <a:moveTo>
                  <a:pt x="0" y="0"/>
                </a:moveTo>
                <a:lnTo>
                  <a:pt x="2233672" y="0"/>
                </a:lnTo>
                <a:lnTo>
                  <a:pt x="2233672" y="2744577"/>
                </a:lnTo>
                <a:lnTo>
                  <a:pt x="0" y="2744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7490315" y="564638"/>
            <a:ext cx="3307370" cy="1981555"/>
          </a:xfrm>
          <a:custGeom>
            <a:rect b="b" l="l" r="r" t="t"/>
            <a:pathLst>
              <a:path extrusionOk="0" h="1981555" w="3307370">
                <a:moveTo>
                  <a:pt x="0" y="0"/>
                </a:moveTo>
                <a:lnTo>
                  <a:pt x="3307370" y="0"/>
                </a:lnTo>
                <a:lnTo>
                  <a:pt x="3307370" y="1981555"/>
                </a:lnTo>
                <a:lnTo>
                  <a:pt x="0" y="1981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-413639">
            <a:off x="-251222" y="761041"/>
            <a:ext cx="3120211" cy="3220520"/>
          </a:xfrm>
          <a:custGeom>
            <a:rect b="b" l="l" r="r" t="t"/>
            <a:pathLst>
              <a:path extrusionOk="0" h="3221396" w="3121060">
                <a:moveTo>
                  <a:pt x="0" y="0"/>
                </a:moveTo>
                <a:lnTo>
                  <a:pt x="3121060" y="0"/>
                </a:lnTo>
                <a:lnTo>
                  <a:pt x="3121060" y="3221397"/>
                </a:lnTo>
                <a:lnTo>
                  <a:pt x="0" y="322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15737013" y="1823756"/>
            <a:ext cx="1631770" cy="2913109"/>
          </a:xfrm>
          <a:custGeom>
            <a:rect b="b" l="l" r="r" t="t"/>
            <a:pathLst>
              <a:path extrusionOk="0" h="2913109" w="1631770">
                <a:moveTo>
                  <a:pt x="0" y="0"/>
                </a:moveTo>
                <a:lnTo>
                  <a:pt x="1631770" y="0"/>
                </a:lnTo>
                <a:lnTo>
                  <a:pt x="1631770" y="2913109"/>
                </a:lnTo>
                <a:lnTo>
                  <a:pt x="0" y="2913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650400" y="3882550"/>
            <a:ext cx="10987200" cy="29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ormorant Garamond Medium"/>
              <a:buNone/>
              <a:defRPr i="0" sz="12000" u="none" cap="none" strike="noStrike">
                <a:solidFill>
                  <a:schemeClr val="dk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2" type="title"/>
          </p:nvPr>
        </p:nvSpPr>
        <p:spPr>
          <a:xfrm>
            <a:off x="3650400" y="7917975"/>
            <a:ext cx="1098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gradFill>
          <a:gsLst>
            <a:gs pos="0">
              <a:srgbClr val="FFFFFF"/>
            </a:gs>
            <a:gs pos="50000">
              <a:srgbClr val="DBE7FF"/>
            </a:gs>
            <a:gs pos="100000">
              <a:srgbClr val="B5C3FF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1028700" y="9003614"/>
            <a:ext cx="16230600" cy="14400"/>
          </a:xfrm>
          <a:prstGeom prst="straightConnector1">
            <a:avLst/>
          </a:prstGeom>
          <a:noFill/>
          <a:ln cap="flat" cmpd="sng" w="19050">
            <a:solidFill>
              <a:srgbClr val="0030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/>
          <p:nvPr/>
        </p:nvSpPr>
        <p:spPr>
          <a:xfrm rot="5400000">
            <a:off x="16844473" y="9078301"/>
            <a:ext cx="249845" cy="579809"/>
          </a:xfrm>
          <a:custGeom>
            <a:rect b="b" l="l" r="r" t="t"/>
            <a:pathLst>
              <a:path extrusionOk="0" h="579809" w="249845">
                <a:moveTo>
                  <a:pt x="0" y="0"/>
                </a:moveTo>
                <a:lnTo>
                  <a:pt x="249845" y="0"/>
                </a:lnTo>
                <a:lnTo>
                  <a:pt x="249845" y="579809"/>
                </a:lnTo>
                <a:lnTo>
                  <a:pt x="0" y="579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10222218" y="312487"/>
            <a:ext cx="8323695" cy="9325240"/>
          </a:xfrm>
          <a:custGeom>
            <a:rect b="b" l="l" r="r" t="t"/>
            <a:pathLst>
              <a:path extrusionOk="0" h="9325240" w="8323695">
                <a:moveTo>
                  <a:pt x="0" y="0"/>
                </a:moveTo>
                <a:lnTo>
                  <a:pt x="8323695" y="0"/>
                </a:lnTo>
                <a:lnTo>
                  <a:pt x="8323695" y="9325239"/>
                </a:lnTo>
                <a:lnTo>
                  <a:pt x="0" y="9325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4"/>
          <p:cNvSpPr txBox="1"/>
          <p:nvPr/>
        </p:nvSpPr>
        <p:spPr>
          <a:xfrm>
            <a:off x="1028700" y="9161513"/>
            <a:ext cx="680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Understanding Anxiety</a:t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959600" y="1081025"/>
            <a:ext cx="8198100" cy="23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Garamond Medium"/>
              <a:buNone/>
              <a:defRPr i="0" sz="8000" u="none" cap="none" strike="noStrike">
                <a:solidFill>
                  <a:schemeClr val="dk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59600" y="3434525"/>
            <a:ext cx="8541300" cy="48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5C3FF"/>
            </a:gs>
            <a:gs pos="50000">
              <a:srgbClr val="DBE7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1028700" y="9003614"/>
            <a:ext cx="16230600" cy="14400"/>
          </a:xfrm>
          <a:prstGeom prst="straightConnector1">
            <a:avLst/>
          </a:prstGeom>
          <a:noFill/>
          <a:ln cap="flat" cmpd="sng" w="19050">
            <a:solidFill>
              <a:srgbClr val="0030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/>
          <p:nvPr/>
        </p:nvSpPr>
        <p:spPr>
          <a:xfrm rot="5400000">
            <a:off x="16844473" y="9078301"/>
            <a:ext cx="249845" cy="579809"/>
          </a:xfrm>
          <a:custGeom>
            <a:rect b="b" l="l" r="r" t="t"/>
            <a:pathLst>
              <a:path extrusionOk="0" h="579809" w="249845">
                <a:moveTo>
                  <a:pt x="0" y="0"/>
                </a:moveTo>
                <a:lnTo>
                  <a:pt x="249845" y="0"/>
                </a:lnTo>
                <a:lnTo>
                  <a:pt x="249845" y="579809"/>
                </a:lnTo>
                <a:lnTo>
                  <a:pt x="0" y="579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5"/>
          <p:cNvSpPr/>
          <p:nvPr/>
        </p:nvSpPr>
        <p:spPr>
          <a:xfrm flipH="1">
            <a:off x="571957" y="1483341"/>
            <a:ext cx="8257045" cy="6712539"/>
          </a:xfrm>
          <a:custGeom>
            <a:rect b="b" l="l" r="r" t="t"/>
            <a:pathLst>
              <a:path extrusionOk="0" h="6712539" w="8257045">
                <a:moveTo>
                  <a:pt x="8257045" y="0"/>
                </a:moveTo>
                <a:lnTo>
                  <a:pt x="0" y="0"/>
                </a:lnTo>
                <a:lnTo>
                  <a:pt x="0" y="6712539"/>
                </a:lnTo>
                <a:lnTo>
                  <a:pt x="8257045" y="6712539"/>
                </a:lnTo>
                <a:lnTo>
                  <a:pt x="825704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5"/>
          <p:cNvSpPr txBox="1"/>
          <p:nvPr/>
        </p:nvSpPr>
        <p:spPr>
          <a:xfrm>
            <a:off x="1028700" y="9161513"/>
            <a:ext cx="680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Understanding Anxiety</a:t>
            </a:r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9220225" y="1280350"/>
            <a:ext cx="8198100" cy="23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Garamond Medium"/>
              <a:buNone/>
              <a:defRPr i="0" sz="8000" u="none" cap="none" strike="noStrike">
                <a:solidFill>
                  <a:schemeClr val="dk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220225" y="3633850"/>
            <a:ext cx="8541300" cy="48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flipH="1">
            <a:off x="4486462" y="-4241986"/>
            <a:ext cx="9738050" cy="7852723"/>
          </a:xfrm>
          <a:custGeom>
            <a:rect b="b" l="l" r="r" t="t"/>
            <a:pathLst>
              <a:path extrusionOk="0" h="7852723" w="9738050">
                <a:moveTo>
                  <a:pt x="9738051" y="0"/>
                </a:moveTo>
                <a:lnTo>
                  <a:pt x="0" y="0"/>
                </a:lnTo>
                <a:lnTo>
                  <a:pt x="0" y="7852724"/>
                </a:lnTo>
                <a:lnTo>
                  <a:pt x="9738051" y="7852724"/>
                </a:lnTo>
                <a:lnTo>
                  <a:pt x="9738051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28700" y="5054925"/>
            <a:ext cx="154482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ormorant Garamond Medium"/>
              <a:buNone/>
              <a:defRPr i="0" sz="12000" u="none" cap="none" strike="noStrike">
                <a:solidFill>
                  <a:schemeClr val="dk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7"/>
          <p:cNvGrpSpPr/>
          <p:nvPr/>
        </p:nvGrpSpPr>
        <p:grpSpPr>
          <a:xfrm>
            <a:off x="1028700" y="9003614"/>
            <a:ext cx="16230601" cy="493130"/>
            <a:chOff x="11" y="12700"/>
            <a:chExt cx="21640801" cy="657507"/>
          </a:xfrm>
        </p:grpSpPr>
        <p:cxnSp>
          <p:nvCxnSpPr>
            <p:cNvPr id="42" name="Google Shape;42;p7"/>
            <p:cNvCxnSpPr/>
            <p:nvPr/>
          </p:nvCxnSpPr>
          <p:spPr>
            <a:xfrm>
              <a:off x="11" y="12700"/>
              <a:ext cx="21640800" cy="1920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" name="Google Shape;43;p7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" name="Google Shape;44;p7"/>
            <p:cNvSpPr txBox="1"/>
            <p:nvPr/>
          </p:nvSpPr>
          <p:spPr>
            <a:xfrm>
              <a:off x="11" y="239107"/>
              <a:ext cx="9070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45" name="Google Shape;45;p7"/>
          <p:cNvSpPr/>
          <p:nvPr/>
        </p:nvSpPr>
        <p:spPr>
          <a:xfrm>
            <a:off x="-1381675" y="-751049"/>
            <a:ext cx="7547813" cy="6228777"/>
          </a:xfrm>
          <a:custGeom>
            <a:rect b="b" l="l" r="r" t="t"/>
            <a:pathLst>
              <a:path extrusionOk="0" h="6228777" w="7547813">
                <a:moveTo>
                  <a:pt x="0" y="0"/>
                </a:moveTo>
                <a:lnTo>
                  <a:pt x="7547813" y="0"/>
                </a:lnTo>
                <a:lnTo>
                  <a:pt x="7547813" y="6228778"/>
                </a:lnTo>
                <a:lnTo>
                  <a:pt x="0" y="6228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7"/>
          <p:cNvSpPr/>
          <p:nvPr/>
        </p:nvSpPr>
        <p:spPr>
          <a:xfrm>
            <a:off x="12007131" y="2872741"/>
            <a:ext cx="2400300" cy="1304925"/>
          </a:xfrm>
          <a:custGeom>
            <a:rect b="b" l="l" r="r" t="t"/>
            <a:pathLst>
              <a:path extrusionOk="0" h="1304925" w="2400300">
                <a:moveTo>
                  <a:pt x="0" y="0"/>
                </a:moveTo>
                <a:lnTo>
                  <a:pt x="2400300" y="0"/>
                </a:lnTo>
                <a:lnTo>
                  <a:pt x="2400300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7327" l="-147217" r="-67228" t="0"/>
            </a:stretch>
          </a:blipFill>
          <a:ln>
            <a:noFill/>
          </a:ln>
        </p:spPr>
      </p:sp>
      <p:sp>
        <p:nvSpPr>
          <p:cNvPr id="47" name="Google Shape;47;p7"/>
          <p:cNvSpPr/>
          <p:nvPr/>
        </p:nvSpPr>
        <p:spPr>
          <a:xfrm rot="-68746">
            <a:off x="14740143" y="-4672862"/>
            <a:ext cx="9498592" cy="7838644"/>
          </a:xfrm>
          <a:custGeom>
            <a:rect b="b" l="l" r="r" t="t"/>
            <a:pathLst>
              <a:path extrusionOk="0" h="7837077" w="9496693">
                <a:moveTo>
                  <a:pt x="0" y="0"/>
                </a:moveTo>
                <a:lnTo>
                  <a:pt x="9496693" y="0"/>
                </a:lnTo>
                <a:lnTo>
                  <a:pt x="9496693" y="7837076"/>
                </a:lnTo>
                <a:lnTo>
                  <a:pt x="0" y="7837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815950" y="1357850"/>
            <a:ext cx="6656100" cy="23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Garamond Medium"/>
              <a:buNone/>
              <a:defRPr i="0" sz="8000" u="none" cap="none" strike="noStrike">
                <a:solidFill>
                  <a:schemeClr val="dk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028700" y="5372350"/>
            <a:ext cx="5128200" cy="3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579900" y="5372350"/>
            <a:ext cx="5128200" cy="3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12121850" y="5372350"/>
            <a:ext cx="5128200" cy="3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100000">
              <a:srgbClr val="FCFD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morant Garamond"/>
              <a:buNone/>
              <a:defRPr i="0" sz="44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image" Target="../media/image18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4FF"/>
            </a:gs>
            <a:gs pos="50000">
              <a:srgbClr val="E6EAFF"/>
            </a:gs>
            <a:gs pos="100000">
              <a:srgbClr val="B5C3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646788" y="6795544"/>
            <a:ext cx="2623148" cy="2234156"/>
          </a:xfrm>
          <a:custGeom>
            <a:rect b="b" l="l" r="r" t="t"/>
            <a:pathLst>
              <a:path extrusionOk="0" h="2234156" w="2623148">
                <a:moveTo>
                  <a:pt x="0" y="0"/>
                </a:moveTo>
                <a:lnTo>
                  <a:pt x="2623149" y="0"/>
                </a:lnTo>
                <a:lnTo>
                  <a:pt x="2623149" y="2234156"/>
                </a:lnTo>
                <a:lnTo>
                  <a:pt x="0" y="223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8"/>
          <p:cNvSpPr/>
          <p:nvPr/>
        </p:nvSpPr>
        <p:spPr>
          <a:xfrm>
            <a:off x="16142464" y="6513723"/>
            <a:ext cx="2233672" cy="2744577"/>
          </a:xfrm>
          <a:custGeom>
            <a:rect b="b" l="l" r="r" t="t"/>
            <a:pathLst>
              <a:path extrusionOk="0" h="2744577" w="2233672">
                <a:moveTo>
                  <a:pt x="0" y="0"/>
                </a:moveTo>
                <a:lnTo>
                  <a:pt x="2233672" y="0"/>
                </a:lnTo>
                <a:lnTo>
                  <a:pt x="2233672" y="2744577"/>
                </a:lnTo>
                <a:lnTo>
                  <a:pt x="0" y="2744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8"/>
          <p:cNvSpPr/>
          <p:nvPr/>
        </p:nvSpPr>
        <p:spPr>
          <a:xfrm>
            <a:off x="7490315" y="564638"/>
            <a:ext cx="3307370" cy="1981555"/>
          </a:xfrm>
          <a:custGeom>
            <a:rect b="b" l="l" r="r" t="t"/>
            <a:pathLst>
              <a:path extrusionOk="0" h="1981555" w="3307370">
                <a:moveTo>
                  <a:pt x="0" y="0"/>
                </a:moveTo>
                <a:lnTo>
                  <a:pt x="3307370" y="0"/>
                </a:lnTo>
                <a:lnTo>
                  <a:pt x="3307370" y="1981555"/>
                </a:lnTo>
                <a:lnTo>
                  <a:pt x="0" y="1981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8"/>
          <p:cNvSpPr txBox="1"/>
          <p:nvPr/>
        </p:nvSpPr>
        <p:spPr>
          <a:xfrm>
            <a:off x="3609424" y="3188102"/>
            <a:ext cx="11069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99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Understanding Anxiety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 rot="-410455">
            <a:off x="-252481" y="762600"/>
            <a:ext cx="3121060" cy="3221396"/>
          </a:xfrm>
          <a:custGeom>
            <a:rect b="b" l="l" r="r" t="t"/>
            <a:pathLst>
              <a:path extrusionOk="0" h="3221396" w="3121060">
                <a:moveTo>
                  <a:pt x="0" y="0"/>
                </a:moveTo>
                <a:lnTo>
                  <a:pt x="3121060" y="0"/>
                </a:lnTo>
                <a:lnTo>
                  <a:pt x="3121060" y="3221397"/>
                </a:lnTo>
                <a:lnTo>
                  <a:pt x="0" y="322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8"/>
          <p:cNvSpPr/>
          <p:nvPr/>
        </p:nvSpPr>
        <p:spPr>
          <a:xfrm>
            <a:off x="15737013" y="1823756"/>
            <a:ext cx="1631770" cy="2913109"/>
          </a:xfrm>
          <a:custGeom>
            <a:rect b="b" l="l" r="r" t="t"/>
            <a:pathLst>
              <a:path extrusionOk="0" h="2913109" w="1631770">
                <a:moveTo>
                  <a:pt x="0" y="0"/>
                </a:moveTo>
                <a:lnTo>
                  <a:pt x="1631770" y="0"/>
                </a:lnTo>
                <a:lnTo>
                  <a:pt x="1631770" y="2913109"/>
                </a:lnTo>
                <a:lnTo>
                  <a:pt x="0" y="2913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62" name="Google Shape;62;p8"/>
          <p:cNvCxnSpPr/>
          <p:nvPr/>
        </p:nvCxnSpPr>
        <p:spPr>
          <a:xfrm>
            <a:off x="3609424" y="6971429"/>
            <a:ext cx="11069152" cy="0"/>
          </a:xfrm>
          <a:prstGeom prst="straightConnector1">
            <a:avLst/>
          </a:prstGeom>
          <a:noFill/>
          <a:ln cap="flat" cmpd="sng" w="19050">
            <a:solidFill>
              <a:srgbClr val="0030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8"/>
          <p:cNvSpPr txBox="1"/>
          <p:nvPr/>
        </p:nvSpPr>
        <p:spPr>
          <a:xfrm>
            <a:off x="5209382" y="8416290"/>
            <a:ext cx="7869237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Presenter name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5225951" y="7171454"/>
            <a:ext cx="783609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What everyone should know about anxiety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DBE7FF"/>
            </a:gs>
            <a:gs pos="100000">
              <a:srgbClr val="B5C3FF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7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74" name="Google Shape;174;p17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5" name="Google Shape;175;p17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7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77" name="Google Shape;177;p17"/>
          <p:cNvSpPr/>
          <p:nvPr/>
        </p:nvSpPr>
        <p:spPr>
          <a:xfrm>
            <a:off x="1028692" y="1356899"/>
            <a:ext cx="7291914" cy="7063201"/>
          </a:xfrm>
          <a:custGeom>
            <a:rect b="b" l="l" r="r" t="t"/>
            <a:pathLst>
              <a:path extrusionOk="0" h="7063201" w="7291914">
                <a:moveTo>
                  <a:pt x="0" y="0"/>
                </a:moveTo>
                <a:lnTo>
                  <a:pt x="7291913" y="0"/>
                </a:lnTo>
                <a:lnTo>
                  <a:pt x="7291913" y="7063201"/>
                </a:lnTo>
                <a:lnTo>
                  <a:pt x="0" y="7063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7"/>
          <p:cNvSpPr txBox="1"/>
          <p:nvPr/>
        </p:nvSpPr>
        <p:spPr>
          <a:xfrm>
            <a:off x="10041388" y="2191199"/>
            <a:ext cx="7217921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Diagnosis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10041379" y="4261286"/>
            <a:ext cx="7218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Explain that anxiety is diagnosed by a qualified mental health professional.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30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Describe the process, which may include a clinical evaluation, a discussion of symptoms, and standardized assessments.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100000">
              <a:srgbClr val="FCFDFF"/>
            </a:gs>
          </a:gsLst>
          <a:lin ang="54000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8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85" name="Google Shape;185;p18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6" name="Google Shape;186;p18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8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88" name="Google Shape;188;p18"/>
          <p:cNvSpPr/>
          <p:nvPr/>
        </p:nvSpPr>
        <p:spPr>
          <a:xfrm>
            <a:off x="-1381675" y="-751049"/>
            <a:ext cx="7547813" cy="6228777"/>
          </a:xfrm>
          <a:custGeom>
            <a:rect b="b" l="l" r="r" t="t"/>
            <a:pathLst>
              <a:path extrusionOk="0" h="6228777" w="7547813">
                <a:moveTo>
                  <a:pt x="0" y="0"/>
                </a:moveTo>
                <a:lnTo>
                  <a:pt x="7547813" y="0"/>
                </a:lnTo>
                <a:lnTo>
                  <a:pt x="7547813" y="6228778"/>
                </a:lnTo>
                <a:lnTo>
                  <a:pt x="0" y="6228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8"/>
          <p:cNvSpPr txBox="1"/>
          <p:nvPr/>
        </p:nvSpPr>
        <p:spPr>
          <a:xfrm>
            <a:off x="5724525" y="1323975"/>
            <a:ext cx="6838950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Treatment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1028700" y="6113668"/>
            <a:ext cx="43936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Therapy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6946756" y="6113668"/>
            <a:ext cx="4393625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Prescribed medication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2864381" y="6113668"/>
            <a:ext cx="43936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Support groups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1028700" y="7305086"/>
            <a:ext cx="4393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Explain how this approach can support someone living with anxiety.</a:t>
            </a:r>
            <a:endParaRPr sz="1100"/>
          </a:p>
        </p:txBody>
      </p:sp>
      <p:sp>
        <p:nvSpPr>
          <p:cNvPr id="194" name="Google Shape;194;p18"/>
          <p:cNvSpPr txBox="1"/>
          <p:nvPr/>
        </p:nvSpPr>
        <p:spPr>
          <a:xfrm>
            <a:off x="6947188" y="7305086"/>
            <a:ext cx="4393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Explain how this approach can support someone living with anxiety.</a:t>
            </a:r>
            <a:endParaRPr sz="1100"/>
          </a:p>
        </p:txBody>
      </p:sp>
      <p:sp>
        <p:nvSpPr>
          <p:cNvPr id="195" name="Google Shape;195;p18"/>
          <p:cNvSpPr txBox="1"/>
          <p:nvPr/>
        </p:nvSpPr>
        <p:spPr>
          <a:xfrm>
            <a:off x="12865675" y="7305086"/>
            <a:ext cx="4393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Explain how this approach can support someone living with anxiety.</a:t>
            </a:r>
            <a:endParaRPr sz="1100"/>
          </a:p>
        </p:txBody>
      </p:sp>
      <p:sp>
        <p:nvSpPr>
          <p:cNvPr id="196" name="Google Shape;196;p18"/>
          <p:cNvSpPr/>
          <p:nvPr/>
        </p:nvSpPr>
        <p:spPr>
          <a:xfrm>
            <a:off x="12007131" y="2872741"/>
            <a:ext cx="2400300" cy="1304925"/>
          </a:xfrm>
          <a:custGeom>
            <a:rect b="b" l="l" r="r" t="t"/>
            <a:pathLst>
              <a:path extrusionOk="0" h="1304925" w="2400300">
                <a:moveTo>
                  <a:pt x="0" y="0"/>
                </a:moveTo>
                <a:lnTo>
                  <a:pt x="2400300" y="0"/>
                </a:lnTo>
                <a:lnTo>
                  <a:pt x="2400300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7327" l="-147217" r="-67228" t="0"/>
            </a:stretch>
          </a:blipFill>
          <a:ln>
            <a:noFill/>
          </a:ln>
        </p:spPr>
      </p:sp>
      <p:sp>
        <p:nvSpPr>
          <p:cNvPr id="197" name="Google Shape;197;p18"/>
          <p:cNvSpPr/>
          <p:nvPr/>
        </p:nvSpPr>
        <p:spPr>
          <a:xfrm rot="-66426">
            <a:off x="14737547" y="-4669587"/>
            <a:ext cx="9496693" cy="7837077"/>
          </a:xfrm>
          <a:custGeom>
            <a:rect b="b" l="l" r="r" t="t"/>
            <a:pathLst>
              <a:path extrusionOk="0" h="7837077" w="9496693">
                <a:moveTo>
                  <a:pt x="0" y="0"/>
                </a:moveTo>
                <a:lnTo>
                  <a:pt x="9496693" y="0"/>
                </a:lnTo>
                <a:lnTo>
                  <a:pt x="9496693" y="7837076"/>
                </a:lnTo>
                <a:lnTo>
                  <a:pt x="0" y="7837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CFDFF"/>
            </a:gs>
            <a:gs pos="100000">
              <a:srgbClr val="B5C3FF"/>
            </a:gs>
          </a:gsLst>
          <a:lin ang="54000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9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203" name="Google Shape;203;p19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4" name="Google Shape;204;p19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19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206" name="Google Shape;206;p19"/>
          <p:cNvSpPr/>
          <p:nvPr/>
        </p:nvSpPr>
        <p:spPr>
          <a:xfrm>
            <a:off x="890222" y="3099972"/>
            <a:ext cx="5921527" cy="5453478"/>
          </a:xfrm>
          <a:custGeom>
            <a:rect b="b" l="l" r="r" t="t"/>
            <a:pathLst>
              <a:path extrusionOk="0" h="5453478" w="5921527">
                <a:moveTo>
                  <a:pt x="0" y="0"/>
                </a:moveTo>
                <a:lnTo>
                  <a:pt x="5921527" y="0"/>
                </a:lnTo>
                <a:lnTo>
                  <a:pt x="5921527" y="5453478"/>
                </a:lnTo>
                <a:lnTo>
                  <a:pt x="0" y="545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9"/>
          <p:cNvSpPr txBox="1"/>
          <p:nvPr/>
        </p:nvSpPr>
        <p:spPr>
          <a:xfrm>
            <a:off x="1028700" y="1323975"/>
            <a:ext cx="6648450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 recap</a:t>
            </a:r>
            <a:endParaRPr/>
          </a:p>
        </p:txBody>
      </p:sp>
      <p:grpSp>
        <p:nvGrpSpPr>
          <p:cNvPr id="208" name="Google Shape;208;p19"/>
          <p:cNvGrpSpPr/>
          <p:nvPr/>
        </p:nvGrpSpPr>
        <p:grpSpPr>
          <a:xfrm>
            <a:off x="9144000" y="1028719"/>
            <a:ext cx="8115300" cy="1142349"/>
            <a:chOff x="0" y="0"/>
            <a:chExt cx="10820400" cy="1523132"/>
          </a:xfrm>
        </p:grpSpPr>
        <p:sp>
          <p:nvSpPr>
            <p:cNvPr id="209" name="Google Shape;209;p19"/>
            <p:cNvSpPr txBox="1"/>
            <p:nvPr/>
          </p:nvSpPr>
          <p:spPr>
            <a:xfrm>
              <a:off x="0" y="0"/>
              <a:ext cx="108204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What is anxiety?</a:t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0" y="998132"/>
              <a:ext cx="10820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Highlight the key concept covered here.</a:t>
              </a:r>
              <a:endParaRPr/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9144000" y="6877430"/>
            <a:ext cx="8115300" cy="1142349"/>
            <a:chOff x="0" y="0"/>
            <a:chExt cx="10820400" cy="1523132"/>
          </a:xfrm>
        </p:grpSpPr>
        <p:sp>
          <p:nvSpPr>
            <p:cNvPr id="212" name="Google Shape;212;p19"/>
            <p:cNvSpPr txBox="1"/>
            <p:nvPr/>
          </p:nvSpPr>
          <p:spPr>
            <a:xfrm>
              <a:off x="0" y="0"/>
              <a:ext cx="108204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Diagnosis and treatment</a:t>
              </a:r>
              <a:endParaRPr/>
            </a:p>
          </p:txBody>
        </p:sp>
        <p:sp>
          <p:nvSpPr>
            <p:cNvPr id="213" name="Google Shape;213;p19"/>
            <p:cNvSpPr txBox="1"/>
            <p:nvPr/>
          </p:nvSpPr>
          <p:spPr>
            <a:xfrm>
              <a:off x="0" y="998132"/>
              <a:ext cx="10820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Highlight the key concept covered here.</a:t>
              </a:r>
              <a:endParaRPr/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9144000" y="4923282"/>
            <a:ext cx="8115300" cy="1142349"/>
            <a:chOff x="0" y="0"/>
            <a:chExt cx="10820400" cy="1523132"/>
          </a:xfrm>
        </p:grpSpPr>
        <p:sp>
          <p:nvSpPr>
            <p:cNvPr id="215" name="Google Shape;215;p19"/>
            <p:cNvSpPr txBox="1"/>
            <p:nvPr/>
          </p:nvSpPr>
          <p:spPr>
            <a:xfrm>
              <a:off x="0" y="0"/>
              <a:ext cx="108204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Types of anxiety disorders</a:t>
              </a:r>
              <a:endParaRPr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0" y="998132"/>
              <a:ext cx="10820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Highlight the key concept covered here.</a:t>
              </a:r>
              <a:endParaRPr/>
            </a:p>
          </p:txBody>
        </p:sp>
      </p:grpSp>
      <p:grpSp>
        <p:nvGrpSpPr>
          <p:cNvPr id="217" name="Google Shape;217;p19"/>
          <p:cNvGrpSpPr/>
          <p:nvPr/>
        </p:nvGrpSpPr>
        <p:grpSpPr>
          <a:xfrm>
            <a:off x="9143998" y="2982867"/>
            <a:ext cx="8115304" cy="1128616"/>
            <a:chOff x="0" y="0"/>
            <a:chExt cx="10820406" cy="1504822"/>
          </a:xfrm>
        </p:grpSpPr>
        <p:sp>
          <p:nvSpPr>
            <p:cNvPr id="218" name="Google Shape;218;p19"/>
            <p:cNvSpPr txBox="1"/>
            <p:nvPr/>
          </p:nvSpPr>
          <p:spPr>
            <a:xfrm>
              <a:off x="0" y="0"/>
              <a:ext cx="108204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When does anxiety become a problem?</a:t>
              </a:r>
              <a:endParaRPr/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6" y="979822"/>
              <a:ext cx="10820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Highlight the key concept covered here.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4FF"/>
            </a:gs>
            <a:gs pos="50000">
              <a:srgbClr val="E6EAFF"/>
            </a:gs>
            <a:gs pos="100000">
              <a:srgbClr val="B5C3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/>
        </p:nvSpPr>
        <p:spPr>
          <a:xfrm>
            <a:off x="1028692" y="3153283"/>
            <a:ext cx="9347345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Where to get help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2020550" y="4392168"/>
            <a:ext cx="5238750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mo"/>
                <a:ea typeface="Arimo"/>
                <a:cs typeface="Arimo"/>
                <a:sym typeface="Arimo"/>
              </a:rPr>
              <a:t>Organization here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12020550" y="4881753"/>
            <a:ext cx="523875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Helpline or number here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12020550" y="6009132"/>
            <a:ext cx="5238750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mo"/>
                <a:ea typeface="Arimo"/>
                <a:cs typeface="Arimo"/>
                <a:sym typeface="Arimo"/>
              </a:rPr>
              <a:t>Organization here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2020550" y="6498717"/>
            <a:ext cx="523875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Helpline or number here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12020550" y="2772283"/>
            <a:ext cx="5238750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mo"/>
                <a:ea typeface="Arimo"/>
                <a:cs typeface="Arimo"/>
                <a:sym typeface="Arimo"/>
              </a:rPr>
              <a:t>Organization here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12020550" y="3261868"/>
            <a:ext cx="523875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Helpline or number here</a:t>
            </a:r>
            <a:endParaRPr/>
          </a:p>
        </p:txBody>
      </p:sp>
      <p:grpSp>
        <p:nvGrpSpPr>
          <p:cNvPr id="231" name="Google Shape;231;p20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232" name="Google Shape;232;p20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3" name="Google Shape;233;p20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4" name="Google Shape;234;p20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4FF"/>
            </a:gs>
            <a:gs pos="50000">
              <a:srgbClr val="E6EAFF"/>
            </a:gs>
            <a:gs pos="100000">
              <a:srgbClr val="B5C3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1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240" name="Google Shape;240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21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243" name="Google Shape;243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21"/>
          <p:cNvSpPr txBox="1"/>
          <p:nvPr/>
        </p:nvSpPr>
        <p:spPr>
          <a:xfrm>
            <a:off x="1173043" y="3683903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116102" y="6773539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1201641" y="5005735"/>
            <a:ext cx="4124088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Cormorant Garamond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Open Sauce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2319155" y="4711675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2319155" y="5712367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1615657" y="8261080"/>
            <a:ext cx="725897" cy="725897"/>
            <a:chOff x="0" y="0"/>
            <a:chExt cx="812800" cy="812800"/>
          </a:xfrm>
        </p:grpSpPr>
        <p:sp>
          <p:nvSpPr>
            <p:cNvPr id="252" name="Google Shape;25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FC"/>
            </a:solidFill>
            <a:ln cap="sq" cmpd="sng" w="19050">
              <a:solidFill>
                <a:srgbClr val="00303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1"/>
          <p:cNvGrpSpPr/>
          <p:nvPr/>
        </p:nvGrpSpPr>
        <p:grpSpPr>
          <a:xfrm>
            <a:off x="2431015" y="8261080"/>
            <a:ext cx="725897" cy="725897"/>
            <a:chOff x="0" y="0"/>
            <a:chExt cx="812800" cy="812800"/>
          </a:xfrm>
        </p:grpSpPr>
        <p:sp>
          <p:nvSpPr>
            <p:cNvPr id="255" name="Google Shape;25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0FF"/>
            </a:solidFill>
            <a:ln cap="sq" cmpd="sng" w="19050">
              <a:solidFill>
                <a:srgbClr val="00303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1"/>
          <p:cNvGrpSpPr/>
          <p:nvPr/>
        </p:nvGrpSpPr>
        <p:grpSpPr>
          <a:xfrm>
            <a:off x="3309312" y="8261080"/>
            <a:ext cx="725897" cy="725897"/>
            <a:chOff x="0" y="0"/>
            <a:chExt cx="812800" cy="812800"/>
          </a:xfrm>
        </p:grpSpPr>
        <p:sp>
          <p:nvSpPr>
            <p:cNvPr id="258" name="Google Shape;25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3EB"/>
            </a:solidFill>
            <a:ln cap="sq" cmpd="sng" w="19050">
              <a:solidFill>
                <a:srgbClr val="00303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1"/>
          <p:cNvGrpSpPr/>
          <p:nvPr/>
        </p:nvGrpSpPr>
        <p:grpSpPr>
          <a:xfrm>
            <a:off x="4185816" y="8261080"/>
            <a:ext cx="725897" cy="725897"/>
            <a:chOff x="0" y="0"/>
            <a:chExt cx="812800" cy="812800"/>
          </a:xfrm>
        </p:grpSpPr>
        <p:sp>
          <p:nvSpPr>
            <p:cNvPr id="261" name="Google Shape;26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303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1"/>
          <p:cNvSpPr txBox="1"/>
          <p:nvPr/>
        </p:nvSpPr>
        <p:spPr>
          <a:xfrm>
            <a:off x="1615657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#7C94FC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243101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#C5D0FF</a:t>
            </a:r>
            <a:endParaRPr/>
          </a:p>
        </p:txBody>
      </p:sp>
      <p:sp>
        <p:nvSpPr>
          <p:cNvPr id="265" name="Google Shape;265;p21"/>
          <p:cNvSpPr txBox="1"/>
          <p:nvPr/>
        </p:nvSpPr>
        <p:spPr>
          <a:xfrm>
            <a:off x="3309312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#FAF3EB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41858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3800933" y="171947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5469973" y="795691"/>
            <a:ext cx="7348055" cy="88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Resource Page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1116102" y="2765806"/>
            <a:ext cx="4238226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Fonts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1249355" y="7404221"/>
            <a:ext cx="4238226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Colors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9697532" y="2765806"/>
            <a:ext cx="4238226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Design Elements / Icons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1898743" y="4006376"/>
            <a:ext cx="1931643" cy="1645196"/>
          </a:xfrm>
          <a:custGeom>
            <a:rect b="b" l="l" r="r" t="t"/>
            <a:pathLst>
              <a:path extrusionOk="0" h="1645196" w="1931643">
                <a:moveTo>
                  <a:pt x="0" y="0"/>
                </a:moveTo>
                <a:lnTo>
                  <a:pt x="1931643" y="0"/>
                </a:lnTo>
                <a:lnTo>
                  <a:pt x="1931643" y="1645196"/>
                </a:lnTo>
                <a:lnTo>
                  <a:pt x="0" y="1645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1"/>
          <p:cNvSpPr/>
          <p:nvPr/>
        </p:nvSpPr>
        <p:spPr>
          <a:xfrm>
            <a:off x="14115471" y="3856512"/>
            <a:ext cx="1582875" cy="1944924"/>
          </a:xfrm>
          <a:custGeom>
            <a:rect b="b" l="l" r="r" t="t"/>
            <a:pathLst>
              <a:path extrusionOk="0" h="1944924" w="1582875">
                <a:moveTo>
                  <a:pt x="0" y="0"/>
                </a:moveTo>
                <a:lnTo>
                  <a:pt x="1582874" y="0"/>
                </a:lnTo>
                <a:lnTo>
                  <a:pt x="1582874" y="1944924"/>
                </a:lnTo>
                <a:lnTo>
                  <a:pt x="0" y="1944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1"/>
          <p:cNvSpPr/>
          <p:nvPr/>
        </p:nvSpPr>
        <p:spPr>
          <a:xfrm>
            <a:off x="8988780" y="4042648"/>
            <a:ext cx="2624878" cy="1572652"/>
          </a:xfrm>
          <a:custGeom>
            <a:rect b="b" l="l" r="r" t="t"/>
            <a:pathLst>
              <a:path extrusionOk="0" h="1572652" w="2624878">
                <a:moveTo>
                  <a:pt x="0" y="0"/>
                </a:moveTo>
                <a:lnTo>
                  <a:pt x="2624878" y="0"/>
                </a:lnTo>
                <a:lnTo>
                  <a:pt x="2624878" y="1572651"/>
                </a:lnTo>
                <a:lnTo>
                  <a:pt x="0" y="1572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1"/>
          <p:cNvSpPr/>
          <p:nvPr/>
        </p:nvSpPr>
        <p:spPr>
          <a:xfrm>
            <a:off x="6592751" y="3739570"/>
            <a:ext cx="2110945" cy="2178807"/>
          </a:xfrm>
          <a:custGeom>
            <a:rect b="b" l="l" r="r" t="t"/>
            <a:pathLst>
              <a:path extrusionOk="0" h="2178807" w="2110945">
                <a:moveTo>
                  <a:pt x="0" y="0"/>
                </a:moveTo>
                <a:lnTo>
                  <a:pt x="2110945" y="0"/>
                </a:lnTo>
                <a:lnTo>
                  <a:pt x="2110945" y="2178807"/>
                </a:lnTo>
                <a:lnTo>
                  <a:pt x="0" y="21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1"/>
          <p:cNvSpPr/>
          <p:nvPr/>
        </p:nvSpPr>
        <p:spPr>
          <a:xfrm>
            <a:off x="15983430" y="3885374"/>
            <a:ext cx="1057110" cy="1887199"/>
          </a:xfrm>
          <a:custGeom>
            <a:rect b="b" l="l" r="r" t="t"/>
            <a:pathLst>
              <a:path extrusionOk="0" h="1887199" w="1057110">
                <a:moveTo>
                  <a:pt x="0" y="0"/>
                </a:moveTo>
                <a:lnTo>
                  <a:pt x="1057110" y="0"/>
                </a:lnTo>
                <a:lnTo>
                  <a:pt x="1057110" y="1887199"/>
                </a:lnTo>
                <a:lnTo>
                  <a:pt x="0" y="1887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1"/>
          <p:cNvSpPr/>
          <p:nvPr/>
        </p:nvSpPr>
        <p:spPr>
          <a:xfrm>
            <a:off x="7345946" y="6680377"/>
            <a:ext cx="1942612" cy="2176356"/>
          </a:xfrm>
          <a:custGeom>
            <a:rect b="b" l="l" r="r" t="t"/>
            <a:pathLst>
              <a:path extrusionOk="0" h="2176356" w="1942612">
                <a:moveTo>
                  <a:pt x="0" y="0"/>
                </a:moveTo>
                <a:lnTo>
                  <a:pt x="1942612" y="0"/>
                </a:lnTo>
                <a:lnTo>
                  <a:pt x="1942612" y="2176356"/>
                </a:lnTo>
                <a:lnTo>
                  <a:pt x="0" y="2176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1"/>
          <p:cNvSpPr/>
          <p:nvPr/>
        </p:nvSpPr>
        <p:spPr>
          <a:xfrm flipH="1">
            <a:off x="9618058" y="6788963"/>
            <a:ext cx="2198111" cy="1786948"/>
          </a:xfrm>
          <a:custGeom>
            <a:rect b="b" l="l" r="r" t="t"/>
            <a:pathLst>
              <a:path extrusionOk="0" h="1786948" w="2198111">
                <a:moveTo>
                  <a:pt x="2198111" y="0"/>
                </a:moveTo>
                <a:lnTo>
                  <a:pt x="0" y="0"/>
                </a:lnTo>
                <a:lnTo>
                  <a:pt x="0" y="1786948"/>
                </a:lnTo>
                <a:lnTo>
                  <a:pt x="2198111" y="1786948"/>
                </a:lnTo>
                <a:lnTo>
                  <a:pt x="2198111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1"/>
          <p:cNvSpPr/>
          <p:nvPr/>
        </p:nvSpPr>
        <p:spPr>
          <a:xfrm>
            <a:off x="12149544" y="6788963"/>
            <a:ext cx="1844811" cy="1786948"/>
          </a:xfrm>
          <a:custGeom>
            <a:rect b="b" l="l" r="r" t="t"/>
            <a:pathLst>
              <a:path extrusionOk="0" h="1786948" w="1844811">
                <a:moveTo>
                  <a:pt x="0" y="0"/>
                </a:moveTo>
                <a:lnTo>
                  <a:pt x="1844811" y="0"/>
                </a:lnTo>
                <a:lnTo>
                  <a:pt x="1844811" y="1786948"/>
                </a:lnTo>
                <a:lnTo>
                  <a:pt x="0" y="1786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1"/>
          <p:cNvSpPr/>
          <p:nvPr/>
        </p:nvSpPr>
        <p:spPr>
          <a:xfrm>
            <a:off x="14146755" y="6788963"/>
            <a:ext cx="2304785" cy="1902007"/>
          </a:xfrm>
          <a:custGeom>
            <a:rect b="b" l="l" r="r" t="t"/>
            <a:pathLst>
              <a:path extrusionOk="0" h="1902007" w="2304785">
                <a:moveTo>
                  <a:pt x="0" y="0"/>
                </a:moveTo>
                <a:lnTo>
                  <a:pt x="2304785" y="0"/>
                </a:lnTo>
                <a:lnTo>
                  <a:pt x="2304785" y="1902007"/>
                </a:lnTo>
                <a:lnTo>
                  <a:pt x="0" y="1902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4FF"/>
            </a:gs>
            <a:gs pos="50000">
              <a:srgbClr val="E6EAFF"/>
            </a:gs>
            <a:gs pos="100000">
              <a:srgbClr val="B5C3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2"/>
          <p:cNvGrpSpPr/>
          <p:nvPr/>
        </p:nvGrpSpPr>
        <p:grpSpPr>
          <a:xfrm>
            <a:off x="714865" y="521369"/>
            <a:ext cx="16858270" cy="9171932"/>
            <a:chOff x="0" y="-19050"/>
            <a:chExt cx="4440038" cy="2415653"/>
          </a:xfrm>
        </p:grpSpPr>
        <p:sp>
          <p:nvSpPr>
            <p:cNvPr id="286" name="Google Shape;286;p22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0" y="-19050"/>
              <a:ext cx="4440038" cy="2415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22"/>
          <p:cNvSpPr txBox="1"/>
          <p:nvPr/>
        </p:nvSpPr>
        <p:spPr>
          <a:xfrm>
            <a:off x="3377480" y="2482841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89" name="Google Shape;289;p22"/>
          <p:cNvSpPr txBox="1"/>
          <p:nvPr/>
        </p:nvSpPr>
        <p:spPr>
          <a:xfrm>
            <a:off x="3377480" y="526032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3377480" y="731768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7108732" y="8362960"/>
            <a:ext cx="4070535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Happy designing!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5469973" y="1520180"/>
            <a:ext cx="7348055" cy="88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Credits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5004582" y="6517589"/>
            <a:ext cx="827883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pic>
        <p:nvPicPr>
          <p:cNvPr id="294" name="Google Shape;2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00" y="3807563"/>
            <a:ext cx="4314199" cy="10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DBE7FF"/>
            </a:gs>
            <a:gs pos="100000">
              <a:srgbClr val="B5C3FF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9"/>
          <p:cNvCxnSpPr/>
          <p:nvPr/>
        </p:nvCxnSpPr>
        <p:spPr>
          <a:xfrm>
            <a:off x="1028700" y="9003614"/>
            <a:ext cx="16230600" cy="14288"/>
          </a:xfrm>
          <a:prstGeom prst="straightConnector1">
            <a:avLst/>
          </a:prstGeom>
          <a:noFill/>
          <a:ln cap="flat" cmpd="sng" w="19050">
            <a:solidFill>
              <a:srgbClr val="0030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9"/>
          <p:cNvSpPr/>
          <p:nvPr/>
        </p:nvSpPr>
        <p:spPr>
          <a:xfrm rot="5400000">
            <a:off x="16844473" y="9078301"/>
            <a:ext cx="249845" cy="579809"/>
          </a:xfrm>
          <a:custGeom>
            <a:rect b="b" l="l" r="r" t="t"/>
            <a:pathLst>
              <a:path extrusionOk="0" h="579809" w="249845">
                <a:moveTo>
                  <a:pt x="0" y="0"/>
                </a:moveTo>
                <a:lnTo>
                  <a:pt x="249845" y="0"/>
                </a:lnTo>
                <a:lnTo>
                  <a:pt x="249845" y="579809"/>
                </a:lnTo>
                <a:lnTo>
                  <a:pt x="0" y="579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9"/>
          <p:cNvSpPr/>
          <p:nvPr/>
        </p:nvSpPr>
        <p:spPr>
          <a:xfrm>
            <a:off x="10222218" y="312487"/>
            <a:ext cx="8323695" cy="9325240"/>
          </a:xfrm>
          <a:custGeom>
            <a:rect b="b" l="l" r="r" t="t"/>
            <a:pathLst>
              <a:path extrusionOk="0" h="9325240" w="8323695">
                <a:moveTo>
                  <a:pt x="0" y="0"/>
                </a:moveTo>
                <a:lnTo>
                  <a:pt x="8323695" y="0"/>
                </a:lnTo>
                <a:lnTo>
                  <a:pt x="8323695" y="9325239"/>
                </a:lnTo>
                <a:lnTo>
                  <a:pt x="0" y="9325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9"/>
          <p:cNvSpPr txBox="1"/>
          <p:nvPr/>
        </p:nvSpPr>
        <p:spPr>
          <a:xfrm>
            <a:off x="1028700" y="1295400"/>
            <a:ext cx="8307688" cy="1194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Contents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1028700" y="3406796"/>
            <a:ext cx="604402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What is anxiety?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1028700" y="4140940"/>
            <a:ext cx="83076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When does anxiety become a problem?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1028700" y="4875085"/>
            <a:ext cx="604402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Stress vs. anxiety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1028700" y="5609229"/>
            <a:ext cx="604402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Types of anxiety disorders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1028700" y="6343411"/>
            <a:ext cx="604402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1028700" y="7077555"/>
            <a:ext cx="604402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1028700" y="9161513"/>
            <a:ext cx="6802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Understanding Anxiety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50000">
              <a:srgbClr val="DBE7FF"/>
            </a:gs>
            <a:gs pos="100000">
              <a:srgbClr val="FFFFFF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0"/>
          <p:cNvCxnSpPr/>
          <p:nvPr/>
        </p:nvCxnSpPr>
        <p:spPr>
          <a:xfrm>
            <a:off x="1028700" y="9003614"/>
            <a:ext cx="16230600" cy="14288"/>
          </a:xfrm>
          <a:prstGeom prst="straightConnector1">
            <a:avLst/>
          </a:prstGeom>
          <a:noFill/>
          <a:ln cap="flat" cmpd="sng" w="19050">
            <a:solidFill>
              <a:srgbClr val="0030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0"/>
          <p:cNvSpPr/>
          <p:nvPr/>
        </p:nvSpPr>
        <p:spPr>
          <a:xfrm rot="5400000">
            <a:off x="16844473" y="9078301"/>
            <a:ext cx="249845" cy="579809"/>
          </a:xfrm>
          <a:custGeom>
            <a:rect b="b" l="l" r="r" t="t"/>
            <a:pathLst>
              <a:path extrusionOk="0" h="579809" w="249845">
                <a:moveTo>
                  <a:pt x="0" y="0"/>
                </a:moveTo>
                <a:lnTo>
                  <a:pt x="249845" y="0"/>
                </a:lnTo>
                <a:lnTo>
                  <a:pt x="249845" y="579809"/>
                </a:lnTo>
                <a:lnTo>
                  <a:pt x="0" y="579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 flipH="1">
            <a:off x="571957" y="1483341"/>
            <a:ext cx="8257045" cy="6712539"/>
          </a:xfrm>
          <a:custGeom>
            <a:rect b="b" l="l" r="r" t="t"/>
            <a:pathLst>
              <a:path extrusionOk="0" h="6712539" w="8257045">
                <a:moveTo>
                  <a:pt x="8257045" y="0"/>
                </a:moveTo>
                <a:lnTo>
                  <a:pt x="0" y="0"/>
                </a:lnTo>
                <a:lnTo>
                  <a:pt x="0" y="6712539"/>
                </a:lnTo>
                <a:lnTo>
                  <a:pt x="8257045" y="6712539"/>
                </a:lnTo>
                <a:lnTo>
                  <a:pt x="825704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0"/>
          <p:cNvSpPr txBox="1"/>
          <p:nvPr/>
        </p:nvSpPr>
        <p:spPr>
          <a:xfrm>
            <a:off x="10462238" y="4733225"/>
            <a:ext cx="67971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Prompt the audience with a relatable question about a time they felt nervous or uneasy.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30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Example: “Have you ever felt nervous before a big test, a presentation, or a doctor’s appointment?”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10462238" y="1323975"/>
            <a:ext cx="6797062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Introduction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1028700" y="9161513"/>
            <a:ext cx="680259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Understanding Anxiety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50000">
              <a:srgbClr val="DBE7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10753412" y="567550"/>
            <a:ext cx="6118028" cy="9151899"/>
          </a:xfrm>
          <a:custGeom>
            <a:rect b="b" l="l" r="r" t="t"/>
            <a:pathLst>
              <a:path extrusionOk="0" h="9151899" w="6118028">
                <a:moveTo>
                  <a:pt x="0" y="0"/>
                </a:moveTo>
                <a:lnTo>
                  <a:pt x="6118028" y="0"/>
                </a:lnTo>
                <a:lnTo>
                  <a:pt x="6118028" y="9151900"/>
                </a:lnTo>
                <a:lnTo>
                  <a:pt x="0" y="9151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11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96" name="Google Shape;96;p11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" name="Google Shape;97;p11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8" name="Google Shape;98;p11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99" name="Google Shape;99;p11"/>
          <p:cNvSpPr txBox="1"/>
          <p:nvPr/>
        </p:nvSpPr>
        <p:spPr>
          <a:xfrm>
            <a:off x="1028700" y="1323975"/>
            <a:ext cx="8910430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is anxiety?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1028692" y="5076825"/>
            <a:ext cx="7505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Include a clear, simple definition of anxiety. Emphasize that it’s normal to feel anxious from time to time.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30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List examples of everyday situations where people might feel anxious.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100000">
              <a:srgbClr val="FCFDFF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2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06" name="Google Shape;106;p12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12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2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09" name="Google Shape;109;p12"/>
          <p:cNvSpPr txBox="1"/>
          <p:nvPr/>
        </p:nvSpPr>
        <p:spPr>
          <a:xfrm>
            <a:off x="1028708" y="3214666"/>
            <a:ext cx="6915600" cy="5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When does anxiety start to become a problem?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10534658" y="4534771"/>
            <a:ext cx="63438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Describe the difference between everyday anxiety and clinical anxiety.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0030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Add real-life examples to help show when anxiety starts interfering with daily life, relationships, or health.</a:t>
            </a:r>
            <a:endParaRPr/>
          </a:p>
        </p:txBody>
      </p:sp>
      <p:sp>
        <p:nvSpPr>
          <p:cNvPr id="111" name="Google Shape;111;p12"/>
          <p:cNvSpPr/>
          <p:nvPr/>
        </p:nvSpPr>
        <p:spPr>
          <a:xfrm flipH="1">
            <a:off x="4486462" y="-4241986"/>
            <a:ext cx="9738050" cy="7852723"/>
          </a:xfrm>
          <a:custGeom>
            <a:rect b="b" l="l" r="r" t="t"/>
            <a:pathLst>
              <a:path extrusionOk="0" h="7852723" w="9738050">
                <a:moveTo>
                  <a:pt x="9738051" y="0"/>
                </a:moveTo>
                <a:lnTo>
                  <a:pt x="0" y="0"/>
                </a:lnTo>
                <a:lnTo>
                  <a:pt x="0" y="7852724"/>
                </a:lnTo>
                <a:lnTo>
                  <a:pt x="9738051" y="7852724"/>
                </a:lnTo>
                <a:lnTo>
                  <a:pt x="973805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CFDFF"/>
            </a:gs>
            <a:gs pos="100000">
              <a:srgbClr val="B5C3FF"/>
            </a:gs>
          </a:gsLst>
          <a:lin ang="54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3"/>
          <p:cNvGraphicFramePr/>
          <p:nvPr/>
        </p:nvGraphicFramePr>
        <p:xfrm>
          <a:off x="1028700" y="3495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{0899B80F-6D6B-4CFA-8507-B62D25DA591A}</a:tableStyleId>
              </a:tblPr>
              <a:tblGrid>
                <a:gridCol w="4606300"/>
                <a:gridCol w="4556925"/>
              </a:tblGrid>
              <a:tr h="88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Stress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99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Anxiety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Write a clear and concise definition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Write a clear and concise definition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Write a clear and concise definition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Describe a defining characteristic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Write a clear and concise definition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303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examples of physical signs of anxiety.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0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7" name="Google Shape;117;p13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18" name="Google Shape;118;p13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13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3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21" name="Google Shape;121;p13"/>
          <p:cNvSpPr/>
          <p:nvPr/>
        </p:nvSpPr>
        <p:spPr>
          <a:xfrm>
            <a:off x="10961551" y="834118"/>
            <a:ext cx="7897231" cy="7643132"/>
          </a:xfrm>
          <a:custGeom>
            <a:rect b="b" l="l" r="r" t="t"/>
            <a:pathLst>
              <a:path extrusionOk="0" h="7643132" w="7897231">
                <a:moveTo>
                  <a:pt x="0" y="0"/>
                </a:moveTo>
                <a:lnTo>
                  <a:pt x="7897231" y="0"/>
                </a:lnTo>
                <a:lnTo>
                  <a:pt x="7897231" y="7643132"/>
                </a:lnTo>
                <a:lnTo>
                  <a:pt x="0" y="764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 txBox="1"/>
          <p:nvPr/>
        </p:nvSpPr>
        <p:spPr>
          <a:xfrm>
            <a:off x="1028700" y="1323975"/>
            <a:ext cx="9658350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Stress vs. Anxiety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50000">
              <a:srgbClr val="DBE7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4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28" name="Google Shape;128;p14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p14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4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31" name="Google Shape;131;p14"/>
          <p:cNvSpPr/>
          <p:nvPr/>
        </p:nvSpPr>
        <p:spPr>
          <a:xfrm>
            <a:off x="12605726" y="-2016415"/>
            <a:ext cx="5230928" cy="6950365"/>
          </a:xfrm>
          <a:custGeom>
            <a:rect b="b" l="l" r="r" t="t"/>
            <a:pathLst>
              <a:path extrusionOk="0" h="6950365" w="5230928">
                <a:moveTo>
                  <a:pt x="0" y="0"/>
                </a:moveTo>
                <a:lnTo>
                  <a:pt x="5230928" y="0"/>
                </a:lnTo>
                <a:lnTo>
                  <a:pt x="5230928" y="6950365"/>
                </a:lnTo>
                <a:lnTo>
                  <a:pt x="0" y="6950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4"/>
          <p:cNvSpPr txBox="1"/>
          <p:nvPr/>
        </p:nvSpPr>
        <p:spPr>
          <a:xfrm>
            <a:off x="3688334" y="7879790"/>
            <a:ext cx="1091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Supporting details about the statistic and its source here</a:t>
            </a:r>
            <a:endParaRPr sz="1100"/>
          </a:p>
        </p:txBody>
      </p:sp>
      <p:sp>
        <p:nvSpPr>
          <p:cNvPr id="133" name="Google Shape;133;p14"/>
          <p:cNvSpPr txBox="1"/>
          <p:nvPr/>
        </p:nvSpPr>
        <p:spPr>
          <a:xfrm>
            <a:off x="2942579" y="7018164"/>
            <a:ext cx="1240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People worldwide are affected by anxiety disorders</a:t>
            </a:r>
            <a:endParaRPr sz="1100"/>
          </a:p>
        </p:txBody>
      </p:sp>
      <p:sp>
        <p:nvSpPr>
          <p:cNvPr id="134" name="Google Shape;134;p14"/>
          <p:cNvSpPr txBox="1"/>
          <p:nvPr/>
        </p:nvSpPr>
        <p:spPr>
          <a:xfrm>
            <a:off x="1164175" y="2283300"/>
            <a:ext cx="7644300" cy="5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113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301</a:t>
            </a:r>
            <a:endParaRPr sz="100"/>
          </a:p>
        </p:txBody>
      </p:sp>
      <p:sp>
        <p:nvSpPr>
          <p:cNvPr id="135" name="Google Shape;135;p14"/>
          <p:cNvSpPr txBox="1"/>
          <p:nvPr/>
        </p:nvSpPr>
        <p:spPr>
          <a:xfrm>
            <a:off x="8907456" y="3994650"/>
            <a:ext cx="7761142" cy="3223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65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Million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CFDFF"/>
            </a:gs>
            <a:gs pos="100000">
              <a:srgbClr val="B5C3FF"/>
            </a:gs>
          </a:gsLst>
          <a:lin ang="540000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5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41" name="Google Shape;141;p15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2" name="Google Shape;142;p15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5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44" name="Google Shape;144;p15"/>
          <p:cNvSpPr/>
          <p:nvPr/>
        </p:nvSpPr>
        <p:spPr>
          <a:xfrm flipH="1">
            <a:off x="12873127" y="35726"/>
            <a:ext cx="5414873" cy="5107774"/>
          </a:xfrm>
          <a:custGeom>
            <a:rect b="b" l="l" r="r" t="t"/>
            <a:pathLst>
              <a:path extrusionOk="0" h="5107774" w="5414873">
                <a:moveTo>
                  <a:pt x="5414873" y="0"/>
                </a:moveTo>
                <a:lnTo>
                  <a:pt x="0" y="0"/>
                </a:lnTo>
                <a:lnTo>
                  <a:pt x="0" y="5107774"/>
                </a:lnTo>
                <a:lnTo>
                  <a:pt x="5414873" y="5107774"/>
                </a:lnTo>
                <a:lnTo>
                  <a:pt x="541487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5"/>
          <p:cNvSpPr txBox="1"/>
          <p:nvPr/>
        </p:nvSpPr>
        <p:spPr>
          <a:xfrm>
            <a:off x="1028700" y="1323975"/>
            <a:ext cx="9334500" cy="2463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Types of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anxiety disorders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028700" y="5829300"/>
            <a:ext cx="541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Generalized anxiety disorder</a:t>
            </a:r>
            <a:endParaRPr sz="1100"/>
          </a:p>
        </p:txBody>
      </p:sp>
      <p:sp>
        <p:nvSpPr>
          <p:cNvPr id="147" name="Google Shape;147;p15"/>
          <p:cNvSpPr txBox="1"/>
          <p:nvPr/>
        </p:nvSpPr>
        <p:spPr>
          <a:xfrm>
            <a:off x="6851938" y="5829300"/>
            <a:ext cx="458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Panic disorder</a:t>
            </a:r>
            <a:endParaRPr sz="1100"/>
          </a:p>
        </p:txBody>
      </p:sp>
      <p:sp>
        <p:nvSpPr>
          <p:cNvPr id="148" name="Google Shape;148;p15"/>
          <p:cNvSpPr txBox="1"/>
          <p:nvPr/>
        </p:nvSpPr>
        <p:spPr>
          <a:xfrm>
            <a:off x="12675175" y="5829300"/>
            <a:ext cx="458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Social anxiety disorder</a:t>
            </a:r>
            <a:endParaRPr sz="1100"/>
          </a:p>
        </p:txBody>
      </p:sp>
      <p:sp>
        <p:nvSpPr>
          <p:cNvPr id="149" name="Google Shape;149;p15"/>
          <p:cNvSpPr txBox="1"/>
          <p:nvPr/>
        </p:nvSpPr>
        <p:spPr>
          <a:xfrm>
            <a:off x="1028700" y="6809785"/>
            <a:ext cx="4584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Highlight the defining traits and how it presents.</a:t>
            </a:r>
            <a:endParaRPr sz="1200"/>
          </a:p>
        </p:txBody>
      </p:sp>
      <p:sp>
        <p:nvSpPr>
          <p:cNvPr id="150" name="Google Shape;150;p15"/>
          <p:cNvSpPr txBox="1"/>
          <p:nvPr/>
        </p:nvSpPr>
        <p:spPr>
          <a:xfrm>
            <a:off x="6851938" y="6809779"/>
            <a:ext cx="4584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Highlight the defining traits and how it presents.</a:t>
            </a:r>
            <a:endParaRPr sz="1200"/>
          </a:p>
        </p:txBody>
      </p:sp>
      <p:sp>
        <p:nvSpPr>
          <p:cNvPr id="151" name="Google Shape;151;p15"/>
          <p:cNvSpPr txBox="1"/>
          <p:nvPr/>
        </p:nvSpPr>
        <p:spPr>
          <a:xfrm>
            <a:off x="12675175" y="6809779"/>
            <a:ext cx="4584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Highlight the defining traits and how it presents.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5C3FF"/>
            </a:gs>
            <a:gs pos="50000">
              <a:srgbClr val="DBE7FF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1028700" y="9003614"/>
            <a:ext cx="16230601" cy="523659"/>
            <a:chOff x="11" y="12700"/>
            <a:chExt cx="21640801" cy="698212"/>
          </a:xfrm>
        </p:grpSpPr>
        <p:cxnSp>
          <p:nvCxnSpPr>
            <p:cNvPr id="157" name="Google Shape;157;p16"/>
            <p:cNvCxnSpPr/>
            <p:nvPr/>
          </p:nvCxnSpPr>
          <p:spPr>
            <a:xfrm>
              <a:off x="11" y="12700"/>
              <a:ext cx="21640800" cy="19050"/>
            </a:xfrm>
            <a:prstGeom prst="straightConnector1">
              <a:avLst/>
            </a:prstGeom>
            <a:noFill/>
            <a:ln cap="flat" cmpd="sng" w="25400">
              <a:solidFill>
                <a:srgbClr val="0030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8" name="Google Shape;158;p16"/>
            <p:cNvSpPr/>
            <p:nvPr/>
          </p:nvSpPr>
          <p:spPr>
            <a:xfrm rot="5400000">
              <a:off x="21087709" y="112283"/>
              <a:ext cx="333127" cy="773079"/>
            </a:xfrm>
            <a:custGeom>
              <a:rect b="b" l="l" r="r" t="t"/>
              <a:pathLst>
                <a:path extrusionOk="0" h="773079" w="333127">
                  <a:moveTo>
                    <a:pt x="0" y="0"/>
                  </a:moveTo>
                  <a:lnTo>
                    <a:pt x="333126" y="0"/>
                  </a:lnTo>
                  <a:lnTo>
                    <a:pt x="333126" y="773078"/>
                  </a:lnTo>
                  <a:lnTo>
                    <a:pt x="0" y="773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6"/>
            <p:cNvSpPr txBox="1"/>
            <p:nvPr/>
          </p:nvSpPr>
          <p:spPr>
            <a:xfrm>
              <a:off x="11" y="239107"/>
              <a:ext cx="907013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003034"/>
                  </a:solidFill>
                  <a:latin typeface="Arial"/>
                  <a:ea typeface="Arial"/>
                  <a:cs typeface="Arial"/>
                  <a:sym typeface="Arial"/>
                </a:rPr>
                <a:t>Understanding Anxiety</a:t>
              </a:r>
              <a:endParaRPr/>
            </a:p>
          </p:txBody>
        </p:sp>
      </p:grpSp>
      <p:sp>
        <p:nvSpPr>
          <p:cNvPr id="160" name="Google Shape;160;p16"/>
          <p:cNvSpPr/>
          <p:nvPr/>
        </p:nvSpPr>
        <p:spPr>
          <a:xfrm>
            <a:off x="7341452" y="437397"/>
            <a:ext cx="4554312" cy="8145440"/>
          </a:xfrm>
          <a:custGeom>
            <a:rect b="b" l="l" r="r" t="t"/>
            <a:pathLst>
              <a:path extrusionOk="0" h="8145440" w="4554312">
                <a:moveTo>
                  <a:pt x="0" y="0"/>
                </a:moveTo>
                <a:lnTo>
                  <a:pt x="4554312" y="0"/>
                </a:lnTo>
                <a:lnTo>
                  <a:pt x="4554312" y="8145440"/>
                </a:lnTo>
                <a:lnTo>
                  <a:pt x="0" y="8145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6"/>
          <p:cNvSpPr txBox="1"/>
          <p:nvPr/>
        </p:nvSpPr>
        <p:spPr>
          <a:xfrm>
            <a:off x="1133233" y="5490326"/>
            <a:ext cx="60843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List common beliefs about anxiety and have the audience identify which are myths and which are facts. Use these to support your discussion.</a:t>
            </a:r>
            <a:endParaRPr sz="1100"/>
          </a:p>
        </p:txBody>
      </p:sp>
      <p:sp>
        <p:nvSpPr>
          <p:cNvPr id="162" name="Google Shape;162;p16"/>
          <p:cNvSpPr txBox="1"/>
          <p:nvPr/>
        </p:nvSpPr>
        <p:spPr>
          <a:xfrm>
            <a:off x="1028700" y="2046951"/>
            <a:ext cx="4367123" cy="2463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303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Myths vs. Facts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12803643" y="1751676"/>
            <a:ext cx="4455657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Statement 1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2803643" y="2488369"/>
            <a:ext cx="445565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Add supporting details here.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12803643" y="4190858"/>
            <a:ext cx="4455657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2803643" y="4927551"/>
            <a:ext cx="445565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Add supporting details here.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12803643" y="6716352"/>
            <a:ext cx="4455657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Statement 3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12803643" y="7453045"/>
            <a:ext cx="445565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3034"/>
                </a:solidFill>
                <a:latin typeface="Arial"/>
                <a:ea typeface="Arial"/>
                <a:cs typeface="Arial"/>
                <a:sym typeface="Arial"/>
              </a:rPr>
              <a:t>Add supporting details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