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10287000" cx="18288000"/>
  <p:notesSz cx="6858000" cy="9144000"/>
  <p:embeddedFontLst>
    <p:embeddedFont>
      <p:font typeface="Arim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0FCCA2-C4E5-4D93-902C-49E8550CCCC1}">
  <a:tblStyle styleId="{4B0FCCA2-C4E5-4D93-902C-49E8550CCCC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Arimo-regular.fntdata"/><Relationship Id="rId21" Type="http://schemas.openxmlformats.org/officeDocument/2006/relationships/slide" Target="slides/slide15.xml"/><Relationship Id="rId24" Type="http://schemas.openxmlformats.org/officeDocument/2006/relationships/font" Target="fonts/Arimo-italic.fntdata"/><Relationship Id="rId23" Type="http://schemas.openxmlformats.org/officeDocument/2006/relationships/font" Target="fonts/Arim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Arim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EDEDED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9796739" y="-291853"/>
            <a:ext cx="8491767" cy="10578923"/>
            <a:chOff x="0" y="-47625"/>
            <a:chExt cx="2236500" cy="27862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2236381" cy="2738575"/>
            </a:xfrm>
            <a:custGeom>
              <a:rect b="b" l="l" r="r" t="t"/>
              <a:pathLst>
                <a:path extrusionOk="0" h="2738575" w="2236381">
                  <a:moveTo>
                    <a:pt x="0" y="0"/>
                  </a:moveTo>
                  <a:lnTo>
                    <a:pt x="2236381" y="0"/>
                  </a:lnTo>
                  <a:lnTo>
                    <a:pt x="2236381" y="2738575"/>
                  </a:lnTo>
                  <a:lnTo>
                    <a:pt x="0" y="2738575"/>
                  </a:lnTo>
                  <a:close/>
                </a:path>
              </a:pathLst>
            </a:custGeom>
            <a:solidFill>
              <a:srgbClr val="DF7FC1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47625"/>
              <a:ext cx="2236500" cy="27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15043109" y="1899845"/>
            <a:ext cx="3770653" cy="4114800"/>
          </a:xfrm>
          <a:custGeom>
            <a:rect b="b" l="l" r="r" t="t"/>
            <a:pathLst>
              <a:path extrusionOk="0" h="4114800" w="3770653">
                <a:moveTo>
                  <a:pt x="0" y="0"/>
                </a:moveTo>
                <a:lnTo>
                  <a:pt x="3770654" y="0"/>
                </a:lnTo>
                <a:lnTo>
                  <a:pt x="3770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>
            <p:ph idx="2" type="pic"/>
          </p:nvPr>
        </p:nvSpPr>
        <p:spPr>
          <a:xfrm>
            <a:off x="9796750" y="697975"/>
            <a:ext cx="5246400" cy="69873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/>
          <p:nvPr>
            <p:ph idx="3" type="pic"/>
          </p:nvPr>
        </p:nvSpPr>
        <p:spPr>
          <a:xfrm>
            <a:off x="15292175" y="6832550"/>
            <a:ext cx="2685300" cy="268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-26775" y="0"/>
            <a:ext cx="7768865" cy="10324428"/>
          </a:xfrm>
          <a:custGeom>
            <a:rect b="b" l="l" r="r" t="t"/>
            <a:pathLst>
              <a:path extrusionOk="0" h="2738575" w="2045784">
                <a:moveTo>
                  <a:pt x="0" y="0"/>
                </a:moveTo>
                <a:lnTo>
                  <a:pt x="2045784" y="0"/>
                </a:lnTo>
                <a:lnTo>
                  <a:pt x="2045784" y="2738575"/>
                </a:lnTo>
                <a:lnTo>
                  <a:pt x="0" y="2738575"/>
                </a:lnTo>
                <a:close/>
              </a:path>
            </a:pathLst>
          </a:custGeom>
          <a:solidFill>
            <a:srgbClr val="4981BB"/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5767755" y="3074595"/>
            <a:ext cx="1982585" cy="4114800"/>
          </a:xfrm>
          <a:custGeom>
            <a:rect b="b" l="l" r="r" t="t"/>
            <a:pathLst>
              <a:path extrusionOk="0" h="4114800" w="1982585">
                <a:moveTo>
                  <a:pt x="0" y="0"/>
                </a:moveTo>
                <a:lnTo>
                  <a:pt x="1982585" y="0"/>
                </a:lnTo>
                <a:lnTo>
                  <a:pt x="198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>
            <p:ph idx="2" type="pic"/>
          </p:nvPr>
        </p:nvSpPr>
        <p:spPr>
          <a:xfrm>
            <a:off x="-26775" y="0"/>
            <a:ext cx="57945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9796739" y="-180827"/>
            <a:ext cx="8491767" cy="10468053"/>
            <a:chOff x="0" y="-47625"/>
            <a:chExt cx="2236500" cy="2757000"/>
          </a:xfrm>
        </p:grpSpPr>
        <p:sp>
          <p:nvSpPr>
            <p:cNvPr id="28" name="Google Shape;28;p5"/>
            <p:cNvSpPr/>
            <p:nvPr/>
          </p:nvSpPr>
          <p:spPr>
            <a:xfrm>
              <a:off x="0" y="0"/>
              <a:ext cx="2236381" cy="2709333"/>
            </a:xfrm>
            <a:custGeom>
              <a:rect b="b" l="l" r="r" t="t"/>
              <a:pathLst>
                <a:path extrusionOk="0" h="2709333" w="2236381">
                  <a:moveTo>
                    <a:pt x="0" y="0"/>
                  </a:moveTo>
                  <a:lnTo>
                    <a:pt x="2236381" y="0"/>
                  </a:lnTo>
                  <a:lnTo>
                    <a:pt x="2236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7944"/>
            </a:solidFill>
            <a:ln>
              <a:noFill/>
            </a:ln>
          </p:spPr>
        </p:sp>
        <p:sp>
          <p:nvSpPr>
            <p:cNvPr id="29" name="Google Shape;29;p5"/>
            <p:cNvSpPr txBox="1"/>
            <p:nvPr/>
          </p:nvSpPr>
          <p:spPr>
            <a:xfrm>
              <a:off x="0" y="-47625"/>
              <a:ext cx="22365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5"/>
          <p:cNvSpPr/>
          <p:nvPr/>
        </p:nvSpPr>
        <p:spPr>
          <a:xfrm>
            <a:off x="14296853" y="5874022"/>
            <a:ext cx="5325354" cy="3495369"/>
          </a:xfrm>
          <a:custGeom>
            <a:rect b="b" l="l" r="r" t="t"/>
            <a:pathLst>
              <a:path extrusionOk="0" h="3495369" w="5325354">
                <a:moveTo>
                  <a:pt x="0" y="0"/>
                </a:moveTo>
                <a:lnTo>
                  <a:pt x="5325354" y="0"/>
                </a:lnTo>
                <a:lnTo>
                  <a:pt x="5325354" y="3495369"/>
                </a:lnTo>
                <a:lnTo>
                  <a:pt x="0" y="349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9796750" y="697975"/>
            <a:ext cx="7831800" cy="37995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5"/>
          <p:cNvSpPr/>
          <p:nvPr>
            <p:ph idx="3" type="pic"/>
          </p:nvPr>
        </p:nvSpPr>
        <p:spPr>
          <a:xfrm>
            <a:off x="10893000" y="5405400"/>
            <a:ext cx="4963800" cy="4584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6"/>
          <p:cNvGrpSpPr/>
          <p:nvPr/>
        </p:nvGrpSpPr>
        <p:grpSpPr>
          <a:xfrm>
            <a:off x="0" y="2877210"/>
            <a:ext cx="18288118" cy="3535738"/>
            <a:chOff x="0" y="-47625"/>
            <a:chExt cx="4816592" cy="931217"/>
          </a:xfrm>
        </p:grpSpPr>
        <p:sp>
          <p:nvSpPr>
            <p:cNvPr id="35" name="Google Shape;35;p6"/>
            <p:cNvSpPr/>
            <p:nvPr/>
          </p:nvSpPr>
          <p:spPr>
            <a:xfrm>
              <a:off x="0" y="0"/>
              <a:ext cx="4816592" cy="883592"/>
            </a:xfrm>
            <a:custGeom>
              <a:rect b="b" l="l" r="r" t="t"/>
              <a:pathLst>
                <a:path extrusionOk="0" h="88359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83592"/>
                  </a:lnTo>
                  <a:lnTo>
                    <a:pt x="0" y="883592"/>
                  </a:lnTo>
                  <a:close/>
                </a:path>
              </a:pathLst>
            </a:custGeom>
            <a:solidFill>
              <a:srgbClr val="529F77"/>
            </a:solidFill>
            <a:ln>
              <a:noFill/>
            </a:ln>
          </p:spPr>
        </p:sp>
        <p:sp>
          <p:nvSpPr>
            <p:cNvPr id="36" name="Google Shape;36;p6"/>
            <p:cNvSpPr txBox="1"/>
            <p:nvPr/>
          </p:nvSpPr>
          <p:spPr>
            <a:xfrm>
              <a:off x="0" y="-47625"/>
              <a:ext cx="4816500" cy="9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6"/>
          <p:cNvSpPr/>
          <p:nvPr/>
        </p:nvSpPr>
        <p:spPr>
          <a:xfrm>
            <a:off x="5422325" y="3984775"/>
            <a:ext cx="1524863" cy="2932429"/>
          </a:xfrm>
          <a:custGeom>
            <a:rect b="b" l="l" r="r" t="t"/>
            <a:pathLst>
              <a:path extrusionOk="0" h="2932429" w="1524863">
                <a:moveTo>
                  <a:pt x="0" y="0"/>
                </a:moveTo>
                <a:lnTo>
                  <a:pt x="1524863" y="0"/>
                </a:lnTo>
                <a:lnTo>
                  <a:pt x="1524863" y="2932429"/>
                </a:lnTo>
                <a:lnTo>
                  <a:pt x="0" y="293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6"/>
          <p:cNvSpPr/>
          <p:nvPr/>
        </p:nvSpPr>
        <p:spPr>
          <a:xfrm>
            <a:off x="11340812" y="2211071"/>
            <a:ext cx="1524863" cy="2932429"/>
          </a:xfrm>
          <a:custGeom>
            <a:rect b="b" l="l" r="r" t="t"/>
            <a:pathLst>
              <a:path extrusionOk="0" h="2932429" w="1524863">
                <a:moveTo>
                  <a:pt x="0" y="0"/>
                </a:moveTo>
                <a:lnTo>
                  <a:pt x="1524863" y="0"/>
                </a:lnTo>
                <a:lnTo>
                  <a:pt x="1524863" y="2932429"/>
                </a:lnTo>
                <a:lnTo>
                  <a:pt x="0" y="293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6"/>
          <p:cNvSpPr/>
          <p:nvPr>
            <p:ph idx="2" type="pic"/>
          </p:nvPr>
        </p:nvSpPr>
        <p:spPr>
          <a:xfrm>
            <a:off x="1028750" y="3058000"/>
            <a:ext cx="4393500" cy="33549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6"/>
          <p:cNvSpPr/>
          <p:nvPr>
            <p:ph idx="3" type="pic"/>
          </p:nvPr>
        </p:nvSpPr>
        <p:spPr>
          <a:xfrm>
            <a:off x="6947200" y="3058000"/>
            <a:ext cx="4393500" cy="33549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"/>
          <p:cNvSpPr/>
          <p:nvPr>
            <p:ph idx="4" type="pic"/>
          </p:nvPr>
        </p:nvSpPr>
        <p:spPr>
          <a:xfrm>
            <a:off x="12865775" y="3058000"/>
            <a:ext cx="4393500" cy="335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DF7FC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9134475" y="1510675"/>
            <a:ext cx="9153448" cy="6561210"/>
            <a:chOff x="0" y="-57150"/>
            <a:chExt cx="2485864" cy="1728044"/>
          </a:xfrm>
        </p:grpSpPr>
        <p:sp>
          <p:nvSpPr>
            <p:cNvPr id="44" name="Google Shape;44;p7"/>
            <p:cNvSpPr/>
            <p:nvPr/>
          </p:nvSpPr>
          <p:spPr>
            <a:xfrm>
              <a:off x="0" y="0"/>
              <a:ext cx="2485864" cy="1670894"/>
            </a:xfrm>
            <a:custGeom>
              <a:rect b="b" l="l" r="r" t="t"/>
              <a:pathLst>
                <a:path extrusionOk="0" h="1670894" w="2485864">
                  <a:moveTo>
                    <a:pt x="0" y="0"/>
                  </a:moveTo>
                  <a:lnTo>
                    <a:pt x="2485864" y="0"/>
                  </a:lnTo>
                  <a:lnTo>
                    <a:pt x="2485864" y="1670894"/>
                  </a:lnTo>
                  <a:lnTo>
                    <a:pt x="0" y="167089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</p:sp>
        <p:sp>
          <p:nvSpPr>
            <p:cNvPr id="45" name="Google Shape;45;p7"/>
            <p:cNvSpPr txBox="1"/>
            <p:nvPr/>
          </p:nvSpPr>
          <p:spPr>
            <a:xfrm>
              <a:off x="0" y="-57150"/>
              <a:ext cx="2485800" cy="17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7"/>
          <p:cNvSpPr/>
          <p:nvPr/>
        </p:nvSpPr>
        <p:spPr>
          <a:xfrm>
            <a:off x="5029200" y="617220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6E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1.jpg"/><Relationship Id="rId5" Type="http://schemas.openxmlformats.org/officeDocument/2006/relationships/image" Target="../media/image38.jp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4.jpg"/><Relationship Id="rId5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Relationship Id="rId5" Type="http://schemas.openxmlformats.org/officeDocument/2006/relationships/image" Target="../media/image23.png"/><Relationship Id="rId6" Type="http://schemas.openxmlformats.org/officeDocument/2006/relationships/image" Target="../media/image37.png"/><Relationship Id="rId7" Type="http://schemas.openxmlformats.org/officeDocument/2006/relationships/image" Target="../media/image21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9.jpg"/><Relationship Id="rId5" Type="http://schemas.openxmlformats.org/officeDocument/2006/relationships/image" Target="../media/image5.jp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5.jpg"/><Relationship Id="rId5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9796739" y="-291852"/>
            <a:ext cx="8491261" cy="10578852"/>
            <a:chOff x="0" y="-47625"/>
            <a:chExt cx="2236381" cy="2786200"/>
          </a:xfrm>
        </p:grpSpPr>
        <p:sp>
          <p:nvSpPr>
            <p:cNvPr id="52" name="Google Shape;52;p8"/>
            <p:cNvSpPr/>
            <p:nvPr/>
          </p:nvSpPr>
          <p:spPr>
            <a:xfrm>
              <a:off x="0" y="0"/>
              <a:ext cx="2236381" cy="2738575"/>
            </a:xfrm>
            <a:custGeom>
              <a:rect b="b" l="l" r="r" t="t"/>
              <a:pathLst>
                <a:path extrusionOk="0" h="2738575" w="2236381">
                  <a:moveTo>
                    <a:pt x="0" y="0"/>
                  </a:moveTo>
                  <a:lnTo>
                    <a:pt x="2236381" y="0"/>
                  </a:lnTo>
                  <a:lnTo>
                    <a:pt x="2236381" y="2738575"/>
                  </a:lnTo>
                  <a:lnTo>
                    <a:pt x="0" y="2738575"/>
                  </a:lnTo>
                  <a:close/>
                </a:path>
              </a:pathLst>
            </a:custGeom>
            <a:solidFill>
              <a:srgbClr val="DF7FC1"/>
            </a:solidFill>
            <a:ln>
              <a:noFill/>
            </a:ln>
          </p:spPr>
        </p:sp>
        <p:sp>
          <p:nvSpPr>
            <p:cNvPr id="53" name="Google Shape;53;p8"/>
            <p:cNvSpPr txBox="1"/>
            <p:nvPr/>
          </p:nvSpPr>
          <p:spPr>
            <a:xfrm>
              <a:off x="0" y="-47625"/>
              <a:ext cx="2236381" cy="27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8"/>
          <p:cNvSpPr/>
          <p:nvPr/>
        </p:nvSpPr>
        <p:spPr>
          <a:xfrm>
            <a:off x="15043109" y="1899845"/>
            <a:ext cx="3770653" cy="4114800"/>
          </a:xfrm>
          <a:custGeom>
            <a:rect b="b" l="l" r="r" t="t"/>
            <a:pathLst>
              <a:path extrusionOk="0" h="4114800" w="3770653">
                <a:moveTo>
                  <a:pt x="0" y="0"/>
                </a:moveTo>
                <a:lnTo>
                  <a:pt x="3770654" y="0"/>
                </a:lnTo>
                <a:lnTo>
                  <a:pt x="3770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8"/>
          <p:cNvSpPr txBox="1"/>
          <p:nvPr/>
        </p:nvSpPr>
        <p:spPr>
          <a:xfrm>
            <a:off x="866775" y="2570287"/>
            <a:ext cx="8420100" cy="44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99" u="none" cap="none" strike="noStrike">
                <a:solidFill>
                  <a:srgbClr val="DF7FC1"/>
                </a:solidFill>
                <a:latin typeface="Arial"/>
                <a:ea typeface="Arial"/>
                <a:cs typeface="Arial"/>
                <a:sym typeface="Arial"/>
              </a:rPr>
              <a:t>Mental Health Awareness</a:t>
            </a:r>
            <a:endParaRPr sz="300"/>
          </a:p>
        </p:txBody>
      </p:sp>
      <p:grpSp>
        <p:nvGrpSpPr>
          <p:cNvPr id="56" name="Google Shape;56;p8"/>
          <p:cNvGrpSpPr/>
          <p:nvPr/>
        </p:nvGrpSpPr>
        <p:grpSpPr>
          <a:xfrm>
            <a:off x="866775" y="717233"/>
            <a:ext cx="4918836" cy="311468"/>
            <a:chOff x="0" y="-57150"/>
            <a:chExt cx="6558448" cy="415290"/>
          </a:xfrm>
        </p:grpSpPr>
        <p:sp>
          <p:nvSpPr>
            <p:cNvPr id="57" name="Google Shape;57;p8"/>
            <p:cNvSpPr txBox="1"/>
            <p:nvPr/>
          </p:nvSpPr>
          <p:spPr>
            <a:xfrm>
              <a:off x="0" y="-57150"/>
              <a:ext cx="4965663" cy="41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rPr>
                <a:t>Crimewest</a:t>
              </a:r>
              <a:endParaRPr/>
            </a:p>
          </p:txBody>
        </p:sp>
        <p:sp>
          <p:nvSpPr>
            <p:cNvPr id="58" name="Google Shape;58;p8"/>
            <p:cNvSpPr txBox="1"/>
            <p:nvPr/>
          </p:nvSpPr>
          <p:spPr>
            <a:xfrm>
              <a:off x="1592785" y="-57150"/>
              <a:ext cx="4965663" cy="415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rPr>
                <a:t>Institute</a:t>
              </a:r>
              <a:endParaRPr/>
            </a:p>
          </p:txBody>
        </p:sp>
      </p:grpSp>
      <p:sp>
        <p:nvSpPr>
          <p:cNvPr id="59" name="Google Shape;59;p8"/>
          <p:cNvSpPr txBox="1"/>
          <p:nvPr/>
        </p:nvSpPr>
        <p:spPr>
          <a:xfrm>
            <a:off x="866775" y="7889500"/>
            <a:ext cx="3770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An introduction to understanding and supporting mental well-being</a:t>
            </a:r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6750" y="467556"/>
            <a:ext cx="5246351" cy="762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89125" y="6673775"/>
            <a:ext cx="2898925" cy="286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/>
          <p:nvPr/>
        </p:nvSpPr>
        <p:spPr>
          <a:xfrm>
            <a:off x="14132555" y="117280"/>
            <a:ext cx="4270075" cy="4114800"/>
          </a:xfrm>
          <a:custGeom>
            <a:rect b="b" l="l" r="r" t="t"/>
            <a:pathLst>
              <a:path extrusionOk="0" h="4114800" w="4270075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179" name="Google Shape;179;p17"/>
          <p:cNvGraphicFramePr/>
          <p:nvPr/>
        </p:nvGraphicFramePr>
        <p:xfrm>
          <a:off x="1028700" y="2986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{4B0FCCA2-C4E5-4D93-902C-49E8550CCCC1}</a:tableStyleId>
              </a:tblPr>
              <a:tblGrid>
                <a:gridCol w="8105775"/>
                <a:gridCol w="8105775"/>
              </a:tblGrid>
              <a:tr h="134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EDEDE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Myth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1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EDEDE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Fact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1BC"/>
                    </a:solidFill>
                  </a:tcPr>
                </a:tc>
              </a:tr>
              <a:tr h="165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Write a common myth about mental health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Counteract it with a fact, and include the source.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</a:tr>
              <a:tr h="1445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Write a common myth about mental health here.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Counteract it with a fact, and include the source.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</a:tr>
              <a:tr h="148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more rows as needed.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more rows as needed.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180" name="Google Shape;180;p17"/>
          <p:cNvSpPr txBox="1"/>
          <p:nvPr/>
        </p:nvSpPr>
        <p:spPr>
          <a:xfrm>
            <a:off x="1028700" y="990600"/>
            <a:ext cx="12531651" cy="1739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64" u="none" cap="none" strike="noStrike">
                <a:solidFill>
                  <a:srgbClr val="4A81BC"/>
                </a:solidFill>
                <a:latin typeface="Arial"/>
                <a:ea typeface="Arial"/>
                <a:cs typeface="Arial"/>
                <a:sym typeface="Arial"/>
              </a:rPr>
              <a:t>Breaking the stigma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7944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/>
          <p:cNvPicPr preferRelativeResize="0"/>
          <p:nvPr/>
        </p:nvPicPr>
        <p:blipFill rotWithShape="1">
          <a:blip r:embed="rId3">
            <a:alphaModFix/>
          </a:blip>
          <a:srcRect b="0" l="6291" r="6291" t="0"/>
          <a:stretch/>
        </p:blipFill>
        <p:spPr>
          <a:xfrm>
            <a:off x="1689074" y="3002714"/>
            <a:ext cx="4393625" cy="335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 rotWithShape="1">
          <a:blip r:embed="rId4">
            <a:alphaModFix/>
          </a:blip>
          <a:srcRect b="0" l="6373" r="6373" t="0"/>
          <a:stretch/>
        </p:blipFill>
        <p:spPr>
          <a:xfrm>
            <a:off x="6949474" y="3002714"/>
            <a:ext cx="4393625" cy="335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5">
            <a:alphaModFix/>
          </a:blip>
          <a:srcRect b="5582" l="0" r="0" t="43542"/>
          <a:stretch/>
        </p:blipFill>
        <p:spPr>
          <a:xfrm>
            <a:off x="12205301" y="3002714"/>
            <a:ext cx="4393625" cy="335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/>
          <p:nvPr/>
        </p:nvSpPr>
        <p:spPr>
          <a:xfrm>
            <a:off x="15813647" y="7817146"/>
            <a:ext cx="2474353" cy="2469854"/>
          </a:xfrm>
          <a:custGeom>
            <a:rect b="b" l="l" r="r" t="t"/>
            <a:pathLst>
              <a:path extrusionOk="0" h="2469854" w="2474353">
                <a:moveTo>
                  <a:pt x="0" y="0"/>
                </a:moveTo>
                <a:lnTo>
                  <a:pt x="2474353" y="0"/>
                </a:lnTo>
                <a:lnTo>
                  <a:pt x="2474353" y="2469854"/>
                </a:lnTo>
                <a:lnTo>
                  <a:pt x="0" y="2469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8"/>
          <p:cNvSpPr txBox="1"/>
          <p:nvPr/>
        </p:nvSpPr>
        <p:spPr>
          <a:xfrm>
            <a:off x="-697669" y="1351410"/>
            <a:ext cx="19683338" cy="145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68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Ways to care for your mental health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1689074" y="6776622"/>
            <a:ext cx="43936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Tip 1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6949474" y="6776622"/>
            <a:ext cx="43936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Tip 2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12205301" y="6776622"/>
            <a:ext cx="43936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Tip 3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1689074" y="7446801"/>
            <a:ext cx="4393625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Briefly describe how this supports well-being.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6949474" y="7446801"/>
            <a:ext cx="4393625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Briefly describe how this supports well-being.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2205301" y="7446801"/>
            <a:ext cx="4393625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Briefly describe how this supports well-being.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9"/>
          <p:cNvGrpSpPr/>
          <p:nvPr/>
        </p:nvGrpSpPr>
        <p:grpSpPr>
          <a:xfrm>
            <a:off x="-26772" y="-253752"/>
            <a:ext cx="7955850" cy="10578852"/>
            <a:chOff x="0" y="-47625"/>
            <a:chExt cx="2095368" cy="2786200"/>
          </a:xfrm>
        </p:grpSpPr>
        <p:sp>
          <p:nvSpPr>
            <p:cNvPr id="201" name="Google Shape;201;p19"/>
            <p:cNvSpPr/>
            <p:nvPr/>
          </p:nvSpPr>
          <p:spPr>
            <a:xfrm>
              <a:off x="0" y="0"/>
              <a:ext cx="2095368" cy="2738575"/>
            </a:xfrm>
            <a:custGeom>
              <a:rect b="b" l="l" r="r" t="t"/>
              <a:pathLst>
                <a:path extrusionOk="0" h="2738575" w="2095368">
                  <a:moveTo>
                    <a:pt x="0" y="0"/>
                  </a:moveTo>
                  <a:lnTo>
                    <a:pt x="2095368" y="0"/>
                  </a:lnTo>
                  <a:lnTo>
                    <a:pt x="2095368" y="2738575"/>
                  </a:lnTo>
                  <a:lnTo>
                    <a:pt x="0" y="2738575"/>
                  </a:lnTo>
                  <a:close/>
                </a:path>
              </a:pathLst>
            </a:custGeom>
            <a:solidFill>
              <a:srgbClr val="529F77"/>
            </a:solidFill>
            <a:ln>
              <a:noFill/>
            </a:ln>
          </p:spPr>
        </p:sp>
        <p:sp>
          <p:nvSpPr>
            <p:cNvPr id="202" name="Google Shape;202;p19"/>
            <p:cNvSpPr txBox="1"/>
            <p:nvPr/>
          </p:nvSpPr>
          <p:spPr>
            <a:xfrm>
              <a:off x="0" y="-47625"/>
              <a:ext cx="2095368" cy="27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19"/>
          <p:cNvSpPr/>
          <p:nvPr/>
        </p:nvSpPr>
        <p:spPr>
          <a:xfrm>
            <a:off x="5235745" y="5584865"/>
            <a:ext cx="3366655" cy="4114800"/>
          </a:xfrm>
          <a:custGeom>
            <a:rect b="b" l="l" r="r" t="t"/>
            <a:pathLst>
              <a:path extrusionOk="0" h="4114800" w="3366655">
                <a:moveTo>
                  <a:pt x="0" y="0"/>
                </a:moveTo>
                <a:lnTo>
                  <a:pt x="3366654" y="0"/>
                </a:lnTo>
                <a:lnTo>
                  <a:pt x="3366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9"/>
          <p:cNvSpPr/>
          <p:nvPr/>
        </p:nvSpPr>
        <p:spPr>
          <a:xfrm>
            <a:off x="-331567" y="-72926"/>
            <a:ext cx="5785002" cy="10489479"/>
          </a:xfrm>
          <a:custGeom>
            <a:rect b="b" l="l" r="r" t="t"/>
            <a:pathLst>
              <a:path extrusionOk="0" h="1625095" w="896248">
                <a:moveTo>
                  <a:pt x="0" y="0"/>
                </a:moveTo>
                <a:lnTo>
                  <a:pt x="896248" y="0"/>
                </a:lnTo>
                <a:lnTo>
                  <a:pt x="896248" y="1625095"/>
                </a:lnTo>
                <a:lnTo>
                  <a:pt x="0" y="16250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6061" r="-86061" t="0"/>
            </a:stretch>
          </a:blipFill>
          <a:ln>
            <a:noFill/>
          </a:ln>
        </p:spPr>
      </p:sp>
      <p:sp>
        <p:nvSpPr>
          <p:cNvPr id="205" name="Google Shape;205;p19"/>
          <p:cNvSpPr txBox="1"/>
          <p:nvPr/>
        </p:nvSpPr>
        <p:spPr>
          <a:xfrm>
            <a:off x="8787184" y="2342672"/>
            <a:ext cx="83026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529F77"/>
                </a:solidFill>
                <a:latin typeface="Arial"/>
                <a:ea typeface="Arial"/>
                <a:cs typeface="Arial"/>
                <a:sym typeface="Arial"/>
              </a:rPr>
              <a:t>Supporting others 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8787184" y="4471129"/>
            <a:ext cx="88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29F77"/>
                </a:solidFill>
                <a:latin typeface="Arial"/>
                <a:ea typeface="Arial"/>
                <a:cs typeface="Arial"/>
                <a:sym typeface="Arial"/>
              </a:rPr>
              <a:t>DOS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12999217" y="4490179"/>
            <a:ext cx="15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529F77"/>
                </a:solidFill>
                <a:latin typeface="Arial"/>
                <a:ea typeface="Arial"/>
                <a:cs typeface="Arial"/>
                <a:sym typeface="Arial"/>
              </a:rPr>
              <a:t>DON’TS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8787184" y="5296155"/>
            <a:ext cx="2541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List compassionate, practical actions: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12999217" y="5315205"/>
            <a:ext cx="3420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List actions that may unintentionally cause harm: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  <a:p>
            <a:pPr indent="-215900" lvl="1" marL="4318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Action here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FC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 rot="-5400000">
            <a:off x="4072371" y="5745001"/>
            <a:ext cx="2220713" cy="2216675"/>
          </a:xfrm>
          <a:custGeom>
            <a:rect b="b" l="l" r="r" t="t"/>
            <a:pathLst>
              <a:path extrusionOk="0" h="2216675" w="2220713">
                <a:moveTo>
                  <a:pt x="0" y="0"/>
                </a:moveTo>
                <a:lnTo>
                  <a:pt x="2220712" y="0"/>
                </a:lnTo>
                <a:lnTo>
                  <a:pt x="2220712" y="2216675"/>
                </a:lnTo>
                <a:lnTo>
                  <a:pt x="0" y="2216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5" name="Google Shape;215;p20"/>
          <p:cNvPicPr preferRelativeResize="0"/>
          <p:nvPr/>
        </p:nvPicPr>
        <p:blipFill rotWithShape="1">
          <a:blip r:embed="rId4">
            <a:alphaModFix/>
          </a:blip>
          <a:srcRect b="6063" l="0" r="0" t="6063"/>
          <a:stretch/>
        </p:blipFill>
        <p:spPr>
          <a:xfrm>
            <a:off x="1896511" y="2819467"/>
            <a:ext cx="5262059" cy="308067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/>
          <p:nvPr/>
        </p:nvSpPr>
        <p:spPr>
          <a:xfrm>
            <a:off x="0" y="6066126"/>
            <a:ext cx="4281947" cy="4220874"/>
          </a:xfrm>
          <a:custGeom>
            <a:rect b="b" l="l" r="r" t="t"/>
            <a:pathLst>
              <a:path extrusionOk="0" h="801207" w="812800">
                <a:moveTo>
                  <a:pt x="0" y="0"/>
                </a:moveTo>
                <a:lnTo>
                  <a:pt x="812800" y="0"/>
                </a:lnTo>
                <a:lnTo>
                  <a:pt x="812800" y="801207"/>
                </a:lnTo>
                <a:lnTo>
                  <a:pt x="0" y="80120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7950" r="0" t="0"/>
            </a:stretch>
          </a:blipFill>
          <a:ln>
            <a:noFill/>
          </a:ln>
        </p:spPr>
      </p:sp>
      <p:sp>
        <p:nvSpPr>
          <p:cNvPr id="217" name="Google Shape;217;p20"/>
          <p:cNvSpPr txBox="1"/>
          <p:nvPr/>
        </p:nvSpPr>
        <p:spPr>
          <a:xfrm>
            <a:off x="1028700" y="1000125"/>
            <a:ext cx="664845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8843396" y="1200469"/>
            <a:ext cx="841590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Mental health as part of overall well-being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8843396" y="1785304"/>
            <a:ext cx="719781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Highlight the key takeaway from this section.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8843396" y="8076788"/>
            <a:ext cx="7197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Where and how to seek support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8843396" y="8708706"/>
            <a:ext cx="719781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Highlight the key takeaway from this section.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8843396" y="5714407"/>
            <a:ext cx="7197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Common conditions and early signs</a:t>
            </a:r>
            <a:endParaRPr/>
          </a:p>
        </p:txBody>
      </p:sp>
      <p:sp>
        <p:nvSpPr>
          <p:cNvPr id="223" name="Google Shape;223;p20"/>
          <p:cNvSpPr txBox="1"/>
          <p:nvPr/>
        </p:nvSpPr>
        <p:spPr>
          <a:xfrm>
            <a:off x="8843396" y="6346325"/>
            <a:ext cx="719781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Highlight the key takeaway from this section.</a:t>
            </a:r>
            <a:endParaRPr/>
          </a:p>
        </p:txBody>
      </p:sp>
      <p:sp>
        <p:nvSpPr>
          <p:cNvPr id="224" name="Google Shape;224;p20"/>
          <p:cNvSpPr txBox="1"/>
          <p:nvPr/>
        </p:nvSpPr>
        <p:spPr>
          <a:xfrm>
            <a:off x="8843396" y="3352026"/>
            <a:ext cx="719781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The mental health continuum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8843396" y="3983944"/>
            <a:ext cx="7197810" cy="34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Highlight the key takeaway from this section.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81BB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1"/>
          <p:cNvGrpSpPr/>
          <p:nvPr/>
        </p:nvGrpSpPr>
        <p:grpSpPr>
          <a:xfrm>
            <a:off x="714865" y="2119711"/>
            <a:ext cx="5097641" cy="7581148"/>
            <a:chOff x="0" y="-47625"/>
            <a:chExt cx="1342589" cy="1996681"/>
          </a:xfrm>
        </p:grpSpPr>
        <p:sp>
          <p:nvSpPr>
            <p:cNvPr id="231" name="Google Shape;231;p2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0" y="0"/>
                  </a:moveTo>
                  <a:lnTo>
                    <a:pt x="1342589" y="0"/>
                  </a:lnTo>
                  <a:lnTo>
                    <a:pt x="134258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2" name="Google Shape;232;p21"/>
            <p:cNvSpPr txBox="1"/>
            <p:nvPr/>
          </p:nvSpPr>
          <p:spPr>
            <a:xfrm>
              <a:off x="0" y="-47625"/>
              <a:ext cx="1342589" cy="1996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21"/>
          <p:cNvGrpSpPr/>
          <p:nvPr/>
        </p:nvGrpSpPr>
        <p:grpSpPr>
          <a:xfrm>
            <a:off x="6060156" y="2119711"/>
            <a:ext cx="11512980" cy="7581148"/>
            <a:chOff x="0" y="-47625"/>
            <a:chExt cx="3032225" cy="1996681"/>
          </a:xfrm>
        </p:grpSpPr>
        <p:sp>
          <p:nvSpPr>
            <p:cNvPr id="234" name="Google Shape;234;p2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0" y="0"/>
                  </a:moveTo>
                  <a:lnTo>
                    <a:pt x="3032225" y="0"/>
                  </a:lnTo>
                  <a:lnTo>
                    <a:pt x="3032225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5" name="Google Shape;235;p21"/>
            <p:cNvSpPr txBox="1"/>
            <p:nvPr/>
          </p:nvSpPr>
          <p:spPr>
            <a:xfrm>
              <a:off x="0" y="-47625"/>
              <a:ext cx="3032225" cy="19966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21"/>
          <p:cNvGrpSpPr/>
          <p:nvPr/>
        </p:nvGrpSpPr>
        <p:grpSpPr>
          <a:xfrm>
            <a:off x="1104558" y="2676579"/>
            <a:ext cx="4318255" cy="683402"/>
            <a:chOff x="0" y="-9525"/>
            <a:chExt cx="1137318" cy="179991"/>
          </a:xfrm>
        </p:grpSpPr>
        <p:sp>
          <p:nvSpPr>
            <p:cNvPr id="237" name="Google Shape;237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0" y="0"/>
                  </a:moveTo>
                  <a:lnTo>
                    <a:pt x="1137318" y="0"/>
                  </a:lnTo>
                  <a:lnTo>
                    <a:pt x="1137318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DF7FC1"/>
            </a:solidFill>
            <a:ln>
              <a:noFill/>
            </a:ln>
          </p:spPr>
        </p:sp>
        <p:sp>
          <p:nvSpPr>
            <p:cNvPr id="238" name="Google Shape;238;p21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239" name="Google Shape;239;p21"/>
          <p:cNvGrpSpPr/>
          <p:nvPr/>
        </p:nvGrpSpPr>
        <p:grpSpPr>
          <a:xfrm>
            <a:off x="9623087" y="2676579"/>
            <a:ext cx="4368067" cy="683402"/>
            <a:chOff x="0" y="-9525"/>
            <a:chExt cx="1150437" cy="179991"/>
          </a:xfrm>
        </p:grpSpPr>
        <p:sp>
          <p:nvSpPr>
            <p:cNvPr id="240" name="Google Shape;240;p2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529F77"/>
            </a:solidFill>
            <a:ln>
              <a:noFill/>
            </a:ln>
          </p:spPr>
        </p:sp>
        <p:sp>
          <p:nvSpPr>
            <p:cNvPr id="241" name="Google Shape;241;p21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/>
            </a:p>
          </p:txBody>
        </p:sp>
      </p:grpSp>
      <p:grpSp>
        <p:nvGrpSpPr>
          <p:cNvPr id="242" name="Google Shape;242;p21"/>
          <p:cNvGrpSpPr/>
          <p:nvPr/>
        </p:nvGrpSpPr>
        <p:grpSpPr>
          <a:xfrm>
            <a:off x="1104558" y="7310978"/>
            <a:ext cx="4318255" cy="683402"/>
            <a:chOff x="0" y="-9525"/>
            <a:chExt cx="1137318" cy="179991"/>
          </a:xfrm>
        </p:grpSpPr>
        <p:sp>
          <p:nvSpPr>
            <p:cNvPr id="243" name="Google Shape;243;p21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0" y="0"/>
                  </a:moveTo>
                  <a:lnTo>
                    <a:pt x="1137318" y="0"/>
                  </a:lnTo>
                  <a:lnTo>
                    <a:pt x="1137318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ED7944"/>
            </a:solidFill>
            <a:ln>
              <a:noFill/>
            </a:ln>
          </p:spPr>
        </p:sp>
        <p:sp>
          <p:nvSpPr>
            <p:cNvPr id="244" name="Google Shape;244;p21"/>
            <p:cNvSpPr txBox="1"/>
            <p:nvPr/>
          </p:nvSpPr>
          <p:spPr>
            <a:xfrm>
              <a:off x="0" y="-9525"/>
              <a:ext cx="1137318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245" name="Google Shape;245;p21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46" name="Google Shape;246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7FC1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1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49" name="Google Shape;24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81B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1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252" name="Google Shape;25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9F77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1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255" name="Google Shape;25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944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1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258" name="Google Shape;25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EDED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21"/>
          <p:cNvSpPr/>
          <p:nvPr/>
        </p:nvSpPr>
        <p:spPr>
          <a:xfrm>
            <a:off x="7612801" y="3918253"/>
            <a:ext cx="1921534" cy="1921534"/>
          </a:xfrm>
          <a:custGeom>
            <a:rect b="b" l="l" r="r" t="t"/>
            <a:pathLst>
              <a:path extrusionOk="0" h="1921534" w="1921534">
                <a:moveTo>
                  <a:pt x="0" y="0"/>
                </a:moveTo>
                <a:lnTo>
                  <a:pt x="1921534" y="0"/>
                </a:lnTo>
                <a:lnTo>
                  <a:pt x="1921534" y="1921534"/>
                </a:lnTo>
                <a:lnTo>
                  <a:pt x="0" y="1921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1"/>
          <p:cNvSpPr/>
          <p:nvPr/>
        </p:nvSpPr>
        <p:spPr>
          <a:xfrm>
            <a:off x="8035390" y="6254395"/>
            <a:ext cx="2267967" cy="2185496"/>
          </a:xfrm>
          <a:custGeom>
            <a:rect b="b" l="l" r="r" t="t"/>
            <a:pathLst>
              <a:path extrusionOk="0" h="2185496" w="2267967">
                <a:moveTo>
                  <a:pt x="0" y="0"/>
                </a:moveTo>
                <a:lnTo>
                  <a:pt x="2267968" y="0"/>
                </a:lnTo>
                <a:lnTo>
                  <a:pt x="2267968" y="2185496"/>
                </a:lnTo>
                <a:lnTo>
                  <a:pt x="0" y="2185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1"/>
          <p:cNvSpPr/>
          <p:nvPr/>
        </p:nvSpPr>
        <p:spPr>
          <a:xfrm>
            <a:off x="10997717" y="6334666"/>
            <a:ext cx="1929151" cy="2105225"/>
          </a:xfrm>
          <a:custGeom>
            <a:rect b="b" l="l" r="r" t="t"/>
            <a:pathLst>
              <a:path extrusionOk="0" h="2105225" w="1929151">
                <a:moveTo>
                  <a:pt x="0" y="0"/>
                </a:moveTo>
                <a:lnTo>
                  <a:pt x="1929152" y="0"/>
                </a:lnTo>
                <a:lnTo>
                  <a:pt x="1929152" y="2105225"/>
                </a:lnTo>
                <a:lnTo>
                  <a:pt x="0" y="2105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1"/>
          <p:cNvSpPr/>
          <p:nvPr/>
        </p:nvSpPr>
        <p:spPr>
          <a:xfrm>
            <a:off x="9896285" y="3932569"/>
            <a:ext cx="1688518" cy="1921534"/>
          </a:xfrm>
          <a:custGeom>
            <a:rect b="b" l="l" r="r" t="t"/>
            <a:pathLst>
              <a:path extrusionOk="0" h="1921534" w="1688518">
                <a:moveTo>
                  <a:pt x="0" y="0"/>
                </a:moveTo>
                <a:lnTo>
                  <a:pt x="1688518" y="0"/>
                </a:lnTo>
                <a:lnTo>
                  <a:pt x="1688518" y="1921534"/>
                </a:lnTo>
                <a:lnTo>
                  <a:pt x="0" y="1921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1"/>
          <p:cNvSpPr/>
          <p:nvPr/>
        </p:nvSpPr>
        <p:spPr>
          <a:xfrm>
            <a:off x="14313984" y="4044468"/>
            <a:ext cx="1687456" cy="1921534"/>
          </a:xfrm>
          <a:custGeom>
            <a:rect b="b" l="l" r="r" t="t"/>
            <a:pathLst>
              <a:path extrusionOk="0" h="1921534" w="1687456">
                <a:moveTo>
                  <a:pt x="0" y="0"/>
                </a:moveTo>
                <a:lnTo>
                  <a:pt x="1687456" y="0"/>
                </a:lnTo>
                <a:lnTo>
                  <a:pt x="1687456" y="1921534"/>
                </a:lnTo>
                <a:lnTo>
                  <a:pt x="0" y="1921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1"/>
          <p:cNvSpPr/>
          <p:nvPr/>
        </p:nvSpPr>
        <p:spPr>
          <a:xfrm>
            <a:off x="11946753" y="3918253"/>
            <a:ext cx="2003768" cy="2000125"/>
          </a:xfrm>
          <a:custGeom>
            <a:rect b="b" l="l" r="r" t="t"/>
            <a:pathLst>
              <a:path extrusionOk="0" h="2000125" w="2003768">
                <a:moveTo>
                  <a:pt x="0" y="0"/>
                </a:moveTo>
                <a:lnTo>
                  <a:pt x="2003768" y="0"/>
                </a:lnTo>
                <a:lnTo>
                  <a:pt x="2003768" y="2000124"/>
                </a:lnTo>
                <a:lnTo>
                  <a:pt x="0" y="2000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1"/>
          <p:cNvSpPr/>
          <p:nvPr/>
        </p:nvSpPr>
        <p:spPr>
          <a:xfrm>
            <a:off x="13327640" y="6426512"/>
            <a:ext cx="2229628" cy="1921534"/>
          </a:xfrm>
          <a:custGeom>
            <a:rect b="b" l="l" r="r" t="t"/>
            <a:pathLst>
              <a:path extrusionOk="0" h="1921534" w="2229628">
                <a:moveTo>
                  <a:pt x="0" y="0"/>
                </a:moveTo>
                <a:lnTo>
                  <a:pt x="2229628" y="0"/>
                </a:lnTo>
                <a:lnTo>
                  <a:pt x="2229628" y="1921534"/>
                </a:lnTo>
                <a:lnTo>
                  <a:pt x="0" y="1921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1"/>
          <p:cNvSpPr txBox="1"/>
          <p:nvPr/>
        </p:nvSpPr>
        <p:spPr>
          <a:xfrm>
            <a:off x="1173043" y="3658503"/>
            <a:ext cx="4181285" cy="5290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1116102" y="6751314"/>
            <a:ext cx="4368067" cy="271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1688417" y="4996210"/>
            <a:ext cx="3150536" cy="382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Arial Regular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1523971" y="5985052"/>
            <a:ext cx="3479429" cy="29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Arial Regular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2319155" y="4692691"/>
            <a:ext cx="1889061" cy="224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2319155" y="5693383"/>
            <a:ext cx="1889061" cy="224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TEXT:</a:t>
            </a:r>
            <a:endParaRPr/>
          </a:p>
        </p:txBody>
      </p:sp>
      <p:sp>
        <p:nvSpPr>
          <p:cNvPr id="273" name="Google Shape;273;p21"/>
          <p:cNvSpPr txBox="1"/>
          <p:nvPr/>
        </p:nvSpPr>
        <p:spPr>
          <a:xfrm>
            <a:off x="1249355" y="9083101"/>
            <a:ext cx="725897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#DF7FC1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2064714" y="9083101"/>
            <a:ext cx="725897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#4981BB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2943011" y="9083101"/>
            <a:ext cx="725897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#529F77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3819515" y="9083101"/>
            <a:ext cx="725897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#ED7944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4696916" y="9083101"/>
            <a:ext cx="725897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#EDEDED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3800933" y="1709954"/>
            <a:ext cx="1068613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79" name="Google Shape;279;p21"/>
          <p:cNvSpPr txBox="1"/>
          <p:nvPr/>
        </p:nvSpPr>
        <p:spPr>
          <a:xfrm>
            <a:off x="5469973" y="681391"/>
            <a:ext cx="7348055" cy="876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7944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22"/>
          <p:cNvGrpSpPr/>
          <p:nvPr/>
        </p:nvGrpSpPr>
        <p:grpSpPr>
          <a:xfrm>
            <a:off x="714865" y="412873"/>
            <a:ext cx="16858270" cy="9280428"/>
            <a:chOff x="0" y="-47625"/>
            <a:chExt cx="4440038" cy="2444228"/>
          </a:xfrm>
        </p:grpSpPr>
        <p:sp>
          <p:nvSpPr>
            <p:cNvPr id="285" name="Google Shape;285;p22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0" y="0"/>
                  </a:moveTo>
                  <a:lnTo>
                    <a:pt x="4440038" y="0"/>
                  </a:lnTo>
                  <a:lnTo>
                    <a:pt x="4440038" y="2396603"/>
                  </a:lnTo>
                  <a:lnTo>
                    <a:pt x="0" y="23966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6" name="Google Shape;286;p22"/>
            <p:cNvSpPr txBox="1"/>
            <p:nvPr/>
          </p:nvSpPr>
          <p:spPr>
            <a:xfrm>
              <a:off x="0" y="-47625"/>
              <a:ext cx="4440038" cy="2444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2"/>
          <p:cNvSpPr txBox="1"/>
          <p:nvPr/>
        </p:nvSpPr>
        <p:spPr>
          <a:xfrm>
            <a:off x="3377480" y="2482824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3377480" y="5260305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this presentation template</a:t>
            </a:r>
            <a:endParaRPr/>
          </a:p>
        </p:txBody>
      </p:sp>
      <p:sp>
        <p:nvSpPr>
          <p:cNvPr id="289" name="Google Shape;289;p22"/>
          <p:cNvSpPr txBox="1"/>
          <p:nvPr/>
        </p:nvSpPr>
        <p:spPr>
          <a:xfrm>
            <a:off x="3377480" y="7317672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photos, graphics, and elements</a:t>
            </a:r>
            <a:endParaRPr/>
          </a:p>
        </p:txBody>
      </p:sp>
      <p:sp>
        <p:nvSpPr>
          <p:cNvPr id="290" name="Google Shape;290;p22"/>
          <p:cNvSpPr txBox="1"/>
          <p:nvPr/>
        </p:nvSpPr>
        <p:spPr>
          <a:xfrm>
            <a:off x="7108732" y="8451131"/>
            <a:ext cx="4070535" cy="525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ED7944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5469973" y="1405880"/>
            <a:ext cx="7348055" cy="876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D7944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5004582" y="6489014"/>
            <a:ext cx="8278835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DF7FC1"/>
                </a:solidFill>
                <a:latin typeface="Arial"/>
                <a:ea typeface="Arial"/>
                <a:cs typeface="Arial"/>
                <a:sym typeface="Arial"/>
              </a:rPr>
              <a:t>Pexels, Pixabay, Sketchify</a:t>
            </a:r>
            <a:endParaRPr/>
          </a:p>
        </p:txBody>
      </p:sp>
      <p:pic>
        <p:nvPicPr>
          <p:cNvPr id="293" name="Google Shape;2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963" y="3846650"/>
            <a:ext cx="4314199" cy="10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-26772" y="-253752"/>
            <a:ext cx="7767587" cy="10578852"/>
            <a:chOff x="0" y="-47625"/>
            <a:chExt cx="2045784" cy="2786200"/>
          </a:xfrm>
        </p:grpSpPr>
        <p:sp>
          <p:nvSpPr>
            <p:cNvPr id="67" name="Google Shape;67;p9"/>
            <p:cNvSpPr/>
            <p:nvPr/>
          </p:nvSpPr>
          <p:spPr>
            <a:xfrm>
              <a:off x="0" y="0"/>
              <a:ext cx="2045784" cy="2738575"/>
            </a:xfrm>
            <a:custGeom>
              <a:rect b="b" l="l" r="r" t="t"/>
              <a:pathLst>
                <a:path extrusionOk="0" h="2738575" w="2045784">
                  <a:moveTo>
                    <a:pt x="0" y="0"/>
                  </a:moveTo>
                  <a:lnTo>
                    <a:pt x="2045784" y="0"/>
                  </a:lnTo>
                  <a:lnTo>
                    <a:pt x="2045784" y="2738575"/>
                  </a:lnTo>
                  <a:lnTo>
                    <a:pt x="0" y="2738575"/>
                  </a:lnTo>
                  <a:close/>
                </a:path>
              </a:pathLst>
            </a:custGeom>
            <a:solidFill>
              <a:srgbClr val="4981BB"/>
            </a:solidFill>
            <a:ln>
              <a:noFill/>
            </a:ln>
          </p:spPr>
        </p:sp>
        <p:sp>
          <p:nvSpPr>
            <p:cNvPr id="68" name="Google Shape;68;p9"/>
            <p:cNvSpPr txBox="1"/>
            <p:nvPr/>
          </p:nvSpPr>
          <p:spPr>
            <a:xfrm>
              <a:off x="0" y="-47625"/>
              <a:ext cx="2045784" cy="27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9"/>
          <p:cNvSpPr/>
          <p:nvPr/>
        </p:nvSpPr>
        <p:spPr>
          <a:xfrm>
            <a:off x="5767755" y="3074595"/>
            <a:ext cx="1982585" cy="4114800"/>
          </a:xfrm>
          <a:custGeom>
            <a:rect b="b" l="l" r="r" t="t"/>
            <a:pathLst>
              <a:path extrusionOk="0" h="4114800" w="1982585">
                <a:moveTo>
                  <a:pt x="0" y="0"/>
                </a:moveTo>
                <a:lnTo>
                  <a:pt x="1982585" y="0"/>
                </a:lnTo>
                <a:lnTo>
                  <a:pt x="198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9"/>
          <p:cNvSpPr txBox="1"/>
          <p:nvPr/>
        </p:nvSpPr>
        <p:spPr>
          <a:xfrm>
            <a:off x="9294102" y="1673950"/>
            <a:ext cx="567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981BB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71" name="Google Shape;71;p9"/>
          <p:cNvSpPr txBox="1"/>
          <p:nvPr/>
        </p:nvSpPr>
        <p:spPr>
          <a:xfrm>
            <a:off x="9294103" y="3086825"/>
            <a:ext cx="448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mental health?</a:t>
            </a:r>
            <a:endParaRPr/>
          </a:p>
        </p:txBody>
      </p:sp>
      <p:sp>
        <p:nvSpPr>
          <p:cNvPr id="72" name="Google Shape;72;p9"/>
          <p:cNvSpPr txBox="1"/>
          <p:nvPr/>
        </p:nvSpPr>
        <p:spPr>
          <a:xfrm>
            <a:off x="9294105" y="3754325"/>
            <a:ext cx="668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mental health matters</a:t>
            </a:r>
            <a:endParaRPr/>
          </a:p>
        </p:txBody>
      </p:sp>
      <p:sp>
        <p:nvSpPr>
          <p:cNvPr id="73" name="Google Shape;73;p9"/>
          <p:cNvSpPr txBox="1"/>
          <p:nvPr/>
        </p:nvSpPr>
        <p:spPr>
          <a:xfrm>
            <a:off x="9294102" y="4421800"/>
            <a:ext cx="594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mental health conditions</a:t>
            </a:r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9294102" y="5089285"/>
            <a:ext cx="5073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mental health continuum</a:t>
            </a:r>
            <a:endParaRPr/>
          </a:p>
        </p:txBody>
      </p:sp>
      <p:sp>
        <p:nvSpPr>
          <p:cNvPr id="75" name="Google Shape;75;p9"/>
          <p:cNvSpPr txBox="1"/>
          <p:nvPr/>
        </p:nvSpPr>
        <p:spPr>
          <a:xfrm>
            <a:off x="9294102" y="5756770"/>
            <a:ext cx="485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and how to seek help</a:t>
            </a:r>
            <a:endParaRPr/>
          </a:p>
        </p:txBody>
      </p:sp>
      <p:sp>
        <p:nvSpPr>
          <p:cNvPr id="76" name="Google Shape;76;p9"/>
          <p:cNvSpPr txBox="1"/>
          <p:nvPr/>
        </p:nvSpPr>
        <p:spPr>
          <a:xfrm>
            <a:off x="9294102" y="6424255"/>
            <a:ext cx="347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Breaking the stigma</a:t>
            </a:r>
            <a:endParaRPr/>
          </a:p>
        </p:txBody>
      </p:sp>
      <p:sp>
        <p:nvSpPr>
          <p:cNvPr id="77" name="Google Shape;77;p9"/>
          <p:cNvSpPr txBox="1"/>
          <p:nvPr/>
        </p:nvSpPr>
        <p:spPr>
          <a:xfrm>
            <a:off x="9294102" y="7091740"/>
            <a:ext cx="62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Ways to care for your mental health</a:t>
            </a:r>
            <a:endParaRPr/>
          </a:p>
        </p:txBody>
      </p:sp>
      <p:sp>
        <p:nvSpPr>
          <p:cNvPr id="78" name="Google Shape;78;p9"/>
          <p:cNvSpPr txBox="1"/>
          <p:nvPr/>
        </p:nvSpPr>
        <p:spPr>
          <a:xfrm>
            <a:off x="9294102" y="7759224"/>
            <a:ext cx="3105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Supporting others</a:t>
            </a:r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775" y="0"/>
            <a:ext cx="567902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0"/>
          <p:cNvGrpSpPr/>
          <p:nvPr/>
        </p:nvGrpSpPr>
        <p:grpSpPr>
          <a:xfrm>
            <a:off x="9796739" y="-180826"/>
            <a:ext cx="8491261" cy="10467826"/>
            <a:chOff x="0" y="-47625"/>
            <a:chExt cx="2236381" cy="2756958"/>
          </a:xfrm>
        </p:grpSpPr>
        <p:sp>
          <p:nvSpPr>
            <p:cNvPr id="85" name="Google Shape;85;p10"/>
            <p:cNvSpPr/>
            <p:nvPr/>
          </p:nvSpPr>
          <p:spPr>
            <a:xfrm>
              <a:off x="0" y="0"/>
              <a:ext cx="2236381" cy="2709333"/>
            </a:xfrm>
            <a:custGeom>
              <a:rect b="b" l="l" r="r" t="t"/>
              <a:pathLst>
                <a:path extrusionOk="0" h="2709333" w="2236381">
                  <a:moveTo>
                    <a:pt x="0" y="0"/>
                  </a:moveTo>
                  <a:lnTo>
                    <a:pt x="2236381" y="0"/>
                  </a:lnTo>
                  <a:lnTo>
                    <a:pt x="2236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7944"/>
            </a:solidFill>
            <a:ln>
              <a:noFill/>
            </a:ln>
          </p:spPr>
        </p:sp>
        <p:sp>
          <p:nvSpPr>
            <p:cNvPr id="86" name="Google Shape;86;p10"/>
            <p:cNvSpPr txBox="1"/>
            <p:nvPr/>
          </p:nvSpPr>
          <p:spPr>
            <a:xfrm>
              <a:off x="0" y="-47625"/>
              <a:ext cx="2236381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0"/>
          <p:cNvSpPr/>
          <p:nvPr/>
        </p:nvSpPr>
        <p:spPr>
          <a:xfrm>
            <a:off x="14296853" y="5874022"/>
            <a:ext cx="5325354" cy="3495369"/>
          </a:xfrm>
          <a:custGeom>
            <a:rect b="b" l="l" r="r" t="t"/>
            <a:pathLst>
              <a:path extrusionOk="0" h="3495369" w="5325354">
                <a:moveTo>
                  <a:pt x="0" y="0"/>
                </a:moveTo>
                <a:lnTo>
                  <a:pt x="5325354" y="0"/>
                </a:lnTo>
                <a:lnTo>
                  <a:pt x="5325354" y="3495369"/>
                </a:lnTo>
                <a:lnTo>
                  <a:pt x="0" y="349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8" name="Google Shape;88;p10"/>
          <p:cNvPicPr preferRelativeResize="0"/>
          <p:nvPr/>
        </p:nvPicPr>
        <p:blipFill rotWithShape="1">
          <a:blip r:embed="rId4">
            <a:alphaModFix/>
          </a:blip>
          <a:srcRect b="10944" l="0" r="0" t="10944"/>
          <a:stretch/>
        </p:blipFill>
        <p:spPr>
          <a:xfrm>
            <a:off x="10639253" y="415309"/>
            <a:ext cx="7315200" cy="380683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/>
        </p:nvSpPr>
        <p:spPr>
          <a:xfrm>
            <a:off x="1189278" y="2612978"/>
            <a:ext cx="73503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What is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mental health?</a:t>
            </a:r>
            <a:endParaRPr/>
          </a:p>
        </p:txBody>
      </p:sp>
      <p:sp>
        <p:nvSpPr>
          <p:cNvPr id="90" name="Google Shape;90;p10"/>
          <p:cNvSpPr txBox="1"/>
          <p:nvPr/>
        </p:nvSpPr>
        <p:spPr>
          <a:xfrm>
            <a:off x="1189278" y="5113763"/>
            <a:ext cx="7237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mental health in clear, non-technical language.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Emphasize that it’s a key part of a person’s overall well-being, not just the absence of illness.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6750" y="4647525"/>
            <a:ext cx="5724748" cy="563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0" y="2877211"/>
            <a:ext cx="18288000" cy="3535714"/>
            <a:chOff x="0" y="-47625"/>
            <a:chExt cx="4816593" cy="931217"/>
          </a:xfrm>
        </p:grpSpPr>
        <p:sp>
          <p:nvSpPr>
            <p:cNvPr id="97" name="Google Shape;97;p11"/>
            <p:cNvSpPr/>
            <p:nvPr/>
          </p:nvSpPr>
          <p:spPr>
            <a:xfrm>
              <a:off x="0" y="0"/>
              <a:ext cx="4816592" cy="883592"/>
            </a:xfrm>
            <a:custGeom>
              <a:rect b="b" l="l" r="r" t="t"/>
              <a:pathLst>
                <a:path extrusionOk="0" h="88359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83592"/>
                  </a:lnTo>
                  <a:lnTo>
                    <a:pt x="0" y="883592"/>
                  </a:lnTo>
                  <a:close/>
                </a:path>
              </a:pathLst>
            </a:custGeom>
            <a:solidFill>
              <a:srgbClr val="529F77"/>
            </a:solidFill>
            <a:ln>
              <a:noFill/>
            </a:ln>
          </p:spPr>
        </p:sp>
        <p:sp>
          <p:nvSpPr>
            <p:cNvPr id="98" name="Google Shape;98;p11"/>
            <p:cNvSpPr txBox="1"/>
            <p:nvPr/>
          </p:nvSpPr>
          <p:spPr>
            <a:xfrm>
              <a:off x="0" y="-47625"/>
              <a:ext cx="4816593" cy="931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" name="Google Shape;99;p11"/>
          <p:cNvPicPr preferRelativeResize="0"/>
          <p:nvPr/>
        </p:nvPicPr>
        <p:blipFill rotWithShape="1">
          <a:blip r:embed="rId3">
            <a:alphaModFix/>
          </a:blip>
          <a:srcRect b="0" l="6291" r="6291" t="0"/>
          <a:stretch/>
        </p:blipFill>
        <p:spPr>
          <a:xfrm>
            <a:off x="1028700" y="3058037"/>
            <a:ext cx="4393625" cy="335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 rotWithShape="1">
          <a:blip r:embed="rId4">
            <a:alphaModFix/>
          </a:blip>
          <a:srcRect b="0" l="6373" r="6373" t="0"/>
          <a:stretch/>
        </p:blipFill>
        <p:spPr>
          <a:xfrm>
            <a:off x="6947188" y="3058037"/>
            <a:ext cx="4393625" cy="335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5">
            <a:alphaModFix/>
          </a:blip>
          <a:srcRect b="24563" l="0" r="0" t="24563"/>
          <a:stretch/>
        </p:blipFill>
        <p:spPr>
          <a:xfrm>
            <a:off x="12865675" y="3058037"/>
            <a:ext cx="4393625" cy="335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/>
          <p:nvPr/>
        </p:nvSpPr>
        <p:spPr>
          <a:xfrm>
            <a:off x="5422325" y="3984775"/>
            <a:ext cx="1524863" cy="2932429"/>
          </a:xfrm>
          <a:custGeom>
            <a:rect b="b" l="l" r="r" t="t"/>
            <a:pathLst>
              <a:path extrusionOk="0" h="2932429" w="1524863">
                <a:moveTo>
                  <a:pt x="0" y="0"/>
                </a:moveTo>
                <a:lnTo>
                  <a:pt x="1524863" y="0"/>
                </a:lnTo>
                <a:lnTo>
                  <a:pt x="1524863" y="2932429"/>
                </a:lnTo>
                <a:lnTo>
                  <a:pt x="0" y="293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1"/>
          <p:cNvSpPr/>
          <p:nvPr/>
        </p:nvSpPr>
        <p:spPr>
          <a:xfrm>
            <a:off x="11340812" y="2211071"/>
            <a:ext cx="1524863" cy="2932429"/>
          </a:xfrm>
          <a:custGeom>
            <a:rect b="b" l="l" r="r" t="t"/>
            <a:pathLst>
              <a:path extrusionOk="0" h="2932429" w="1524863">
                <a:moveTo>
                  <a:pt x="0" y="0"/>
                </a:moveTo>
                <a:lnTo>
                  <a:pt x="1524863" y="0"/>
                </a:lnTo>
                <a:lnTo>
                  <a:pt x="1524863" y="2932429"/>
                </a:lnTo>
                <a:lnTo>
                  <a:pt x="0" y="2932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1"/>
          <p:cNvSpPr txBox="1"/>
          <p:nvPr/>
        </p:nvSpPr>
        <p:spPr>
          <a:xfrm>
            <a:off x="-230824" y="819662"/>
            <a:ext cx="188067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340" u="none" cap="none" strike="noStrike">
                <a:solidFill>
                  <a:srgbClr val="3E7D5C"/>
                </a:solidFill>
                <a:latin typeface="Arial"/>
                <a:ea typeface="Arial"/>
                <a:cs typeface="Arial"/>
                <a:sym typeface="Arial"/>
              </a:rPr>
              <a:t>Why mental health matters</a:t>
            </a:r>
            <a:endParaRPr/>
          </a:p>
        </p:txBody>
      </p:sp>
      <p:sp>
        <p:nvSpPr>
          <p:cNvPr id="105" name="Google Shape;105;p11"/>
          <p:cNvSpPr txBox="1"/>
          <p:nvPr/>
        </p:nvSpPr>
        <p:spPr>
          <a:xfrm>
            <a:off x="1028700" y="6850529"/>
            <a:ext cx="4393625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E7D5C"/>
                </a:solidFill>
                <a:latin typeface="Arial"/>
                <a:ea typeface="Arial"/>
                <a:cs typeface="Arial"/>
                <a:sym typeface="Arial"/>
              </a:rPr>
              <a:t>Fosters supportive relationships</a:t>
            </a:r>
            <a:endParaRPr/>
          </a:p>
        </p:txBody>
      </p:sp>
      <p:sp>
        <p:nvSpPr>
          <p:cNvPr id="106" name="Google Shape;106;p11"/>
          <p:cNvSpPr txBox="1"/>
          <p:nvPr/>
        </p:nvSpPr>
        <p:spPr>
          <a:xfrm>
            <a:off x="6947188" y="7093417"/>
            <a:ext cx="43936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E7D5C"/>
                </a:solidFill>
                <a:latin typeface="Arial"/>
                <a:ea typeface="Arial"/>
                <a:cs typeface="Arial"/>
                <a:sym typeface="Arial"/>
              </a:rPr>
              <a:t>Reason 2</a:t>
            </a:r>
            <a:endParaRPr/>
          </a:p>
        </p:txBody>
      </p:sp>
      <p:sp>
        <p:nvSpPr>
          <p:cNvPr id="107" name="Google Shape;107;p11"/>
          <p:cNvSpPr txBox="1"/>
          <p:nvPr/>
        </p:nvSpPr>
        <p:spPr>
          <a:xfrm>
            <a:off x="12865675" y="7093417"/>
            <a:ext cx="43936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E7D5C"/>
                </a:solidFill>
                <a:latin typeface="Arial"/>
                <a:ea typeface="Arial"/>
                <a:cs typeface="Arial"/>
                <a:sym typeface="Arial"/>
              </a:rPr>
              <a:t>Reason 3</a:t>
            </a:r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1028700" y="8342973"/>
            <a:ext cx="439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Supporting details here</a:t>
            </a:r>
            <a:endParaRPr/>
          </a:p>
        </p:txBody>
      </p:sp>
      <p:sp>
        <p:nvSpPr>
          <p:cNvPr id="109" name="Google Shape;109;p11"/>
          <p:cNvSpPr txBox="1"/>
          <p:nvPr/>
        </p:nvSpPr>
        <p:spPr>
          <a:xfrm>
            <a:off x="6947188" y="8342973"/>
            <a:ext cx="439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Supporting details here</a:t>
            </a:r>
            <a:endParaRPr/>
          </a:p>
        </p:txBody>
      </p:sp>
      <p:sp>
        <p:nvSpPr>
          <p:cNvPr id="110" name="Google Shape;110;p11"/>
          <p:cNvSpPr txBox="1"/>
          <p:nvPr/>
        </p:nvSpPr>
        <p:spPr>
          <a:xfrm>
            <a:off x="12865675" y="8342973"/>
            <a:ext cx="4393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Supporting details here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6309" y="624168"/>
            <a:ext cx="11450764" cy="9459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2"/>
          <p:cNvSpPr/>
          <p:nvPr/>
        </p:nvSpPr>
        <p:spPr>
          <a:xfrm>
            <a:off x="880939" y="6296552"/>
            <a:ext cx="1300731" cy="1300731"/>
          </a:xfrm>
          <a:custGeom>
            <a:rect b="b" l="l" r="r" t="t"/>
            <a:pathLst>
              <a:path extrusionOk="0" h="1300731" w="1300731">
                <a:moveTo>
                  <a:pt x="0" y="0"/>
                </a:moveTo>
                <a:lnTo>
                  <a:pt x="1300731" y="0"/>
                </a:lnTo>
                <a:lnTo>
                  <a:pt x="1300731" y="1300731"/>
                </a:lnTo>
                <a:lnTo>
                  <a:pt x="0" y="1300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2"/>
          <p:cNvSpPr txBox="1"/>
          <p:nvPr/>
        </p:nvSpPr>
        <p:spPr>
          <a:xfrm>
            <a:off x="880939" y="1455035"/>
            <a:ext cx="6756027" cy="2931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DF7FC1"/>
                </a:solidFill>
                <a:latin typeface="Arial"/>
                <a:ea typeface="Arial"/>
                <a:cs typeface="Arial"/>
                <a:sym typeface="Arial"/>
              </a:rPr>
              <a:t>Common mental health conditions</a:t>
            </a:r>
            <a:endParaRPr/>
          </a:p>
        </p:txBody>
      </p:sp>
      <p:sp>
        <p:nvSpPr>
          <p:cNvPr id="118" name="Google Shape;118;p12"/>
          <p:cNvSpPr txBox="1"/>
          <p:nvPr/>
        </p:nvSpPr>
        <p:spPr>
          <a:xfrm>
            <a:off x="859699" y="7743825"/>
            <a:ext cx="51393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Include a chart that shows the prevalence of common mental health conditions. Explain why the data is important and how it can support mental health awareness.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/>
          <p:nvPr/>
        </p:nvSpPr>
        <p:spPr>
          <a:xfrm rot="1489446">
            <a:off x="15753088" y="8229600"/>
            <a:ext cx="4825458" cy="4114800"/>
          </a:xfrm>
          <a:custGeom>
            <a:rect b="b" l="l" r="r" t="t"/>
            <a:pathLst>
              <a:path extrusionOk="0" h="4114800" w="4825458">
                <a:moveTo>
                  <a:pt x="0" y="0"/>
                </a:moveTo>
                <a:lnTo>
                  <a:pt x="4825459" y="0"/>
                </a:lnTo>
                <a:lnTo>
                  <a:pt x="4825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3"/>
          <p:cNvSpPr/>
          <p:nvPr/>
        </p:nvSpPr>
        <p:spPr>
          <a:xfrm rot="1489446">
            <a:off x="-2875014" y="1474681"/>
            <a:ext cx="4825458" cy="4114800"/>
          </a:xfrm>
          <a:custGeom>
            <a:rect b="b" l="l" r="r" t="t"/>
            <a:pathLst>
              <a:path extrusionOk="0" h="4114800" w="4825458">
                <a:moveTo>
                  <a:pt x="0" y="0"/>
                </a:moveTo>
                <a:lnTo>
                  <a:pt x="4825459" y="0"/>
                </a:lnTo>
                <a:lnTo>
                  <a:pt x="4825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125" name="Google Shape;125;p13"/>
          <p:cNvGraphicFramePr/>
          <p:nvPr/>
        </p:nvGraphicFramePr>
        <p:xfrm>
          <a:off x="1028700" y="33387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{4B0FCCA2-C4E5-4D93-902C-49E8550CCCC1}</a:tableStyleId>
              </a:tblPr>
              <a:tblGrid>
                <a:gridCol w="4052900"/>
                <a:gridCol w="4052900"/>
                <a:gridCol w="4052900"/>
                <a:gridCol w="4052900"/>
              </a:tblGrid>
              <a:tr h="1057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EDEDE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Healthy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529F7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29F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529F7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29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Reacting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ED794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1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Injured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ED794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D794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D794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9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7FC1"/>
                    </a:solidFill>
                  </a:tcPr>
                </a:tc>
              </a:tr>
              <a:tr h="434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details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529F7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details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A81B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details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D794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Supporting details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DF7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22222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  <p:sp>
        <p:nvSpPr>
          <p:cNvPr id="126" name="Google Shape;126;p13"/>
          <p:cNvSpPr txBox="1"/>
          <p:nvPr/>
        </p:nvSpPr>
        <p:spPr>
          <a:xfrm>
            <a:off x="1028700" y="1276233"/>
            <a:ext cx="16230600" cy="1123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A81BC"/>
                </a:solidFill>
                <a:latin typeface="Arial"/>
                <a:ea typeface="Arial"/>
                <a:cs typeface="Arial"/>
                <a:sym typeface="Arial"/>
              </a:rPr>
              <a:t>The mental health continuum</a:t>
            </a:r>
            <a:endParaRPr/>
          </a:p>
        </p:txBody>
      </p:sp>
      <p:sp>
        <p:nvSpPr>
          <p:cNvPr id="127" name="Google Shape;127;p13"/>
          <p:cNvSpPr txBox="1"/>
          <p:nvPr/>
        </p:nvSpPr>
        <p:spPr>
          <a:xfrm>
            <a:off x="1028700" y="2601482"/>
            <a:ext cx="16230600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Use the table below to help your audience understand that mental health exists on a continuum or a spectrum.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4"/>
          <p:cNvGrpSpPr/>
          <p:nvPr/>
        </p:nvGrpSpPr>
        <p:grpSpPr>
          <a:xfrm>
            <a:off x="-26772" y="4586060"/>
            <a:ext cx="18314772" cy="5700940"/>
            <a:chOff x="0" y="-47625"/>
            <a:chExt cx="4823644" cy="1501482"/>
          </a:xfrm>
        </p:grpSpPr>
        <p:sp>
          <p:nvSpPr>
            <p:cNvPr id="133" name="Google Shape;133;p14"/>
            <p:cNvSpPr/>
            <p:nvPr/>
          </p:nvSpPr>
          <p:spPr>
            <a:xfrm>
              <a:off x="0" y="0"/>
              <a:ext cx="4823644" cy="1453857"/>
            </a:xfrm>
            <a:custGeom>
              <a:rect b="b" l="l" r="r" t="t"/>
              <a:pathLst>
                <a:path extrusionOk="0" h="1453857" w="4823644">
                  <a:moveTo>
                    <a:pt x="0" y="0"/>
                  </a:moveTo>
                  <a:lnTo>
                    <a:pt x="4823644" y="0"/>
                  </a:lnTo>
                  <a:lnTo>
                    <a:pt x="4823644" y="1453857"/>
                  </a:lnTo>
                  <a:lnTo>
                    <a:pt x="0" y="1453857"/>
                  </a:lnTo>
                  <a:close/>
                </a:path>
              </a:pathLst>
            </a:custGeom>
            <a:solidFill>
              <a:srgbClr val="ED7944"/>
            </a:solidFill>
            <a:ln>
              <a:noFill/>
            </a:ln>
          </p:spPr>
        </p:sp>
        <p:sp>
          <p:nvSpPr>
            <p:cNvPr id="134" name="Google Shape;134;p14"/>
            <p:cNvSpPr txBox="1"/>
            <p:nvPr/>
          </p:nvSpPr>
          <p:spPr>
            <a:xfrm>
              <a:off x="0" y="-47625"/>
              <a:ext cx="4823644" cy="1501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4"/>
          <p:cNvSpPr/>
          <p:nvPr/>
        </p:nvSpPr>
        <p:spPr>
          <a:xfrm>
            <a:off x="-1779620" y="5469543"/>
            <a:ext cx="4544458" cy="4114800"/>
          </a:xfrm>
          <a:custGeom>
            <a:rect b="b" l="l" r="r" t="t"/>
            <a:pathLst>
              <a:path extrusionOk="0" h="4114800" w="4544458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 b="0" l="6373" r="6373" t="0"/>
          <a:stretch/>
        </p:blipFill>
        <p:spPr>
          <a:xfrm>
            <a:off x="1028700" y="6932133"/>
            <a:ext cx="4393625" cy="335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5">
            <a:alphaModFix/>
          </a:blip>
          <a:srcRect b="17526" l="0" r="0" t="17526"/>
          <a:stretch/>
        </p:blipFill>
        <p:spPr>
          <a:xfrm>
            <a:off x="5593689" y="4766886"/>
            <a:ext cx="12069433" cy="522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/>
        </p:nvSpPr>
        <p:spPr>
          <a:xfrm>
            <a:off x="1028700" y="1228725"/>
            <a:ext cx="8686800" cy="2151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When and how to seek help</a:t>
            </a:r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10768392" y="1477264"/>
            <a:ext cx="6343650" cy="1406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List signs that may indicate someone needs support.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Include simple steps for staying connected, reaching out for help, and accessing mental health professionals.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/>
        </p:nvSpPr>
        <p:spPr>
          <a:xfrm>
            <a:off x="1028700" y="1231650"/>
            <a:ext cx="8794895" cy="1406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E7D5C"/>
                </a:solidFill>
                <a:latin typeface="Arial"/>
                <a:ea typeface="Arial"/>
                <a:cs typeface="Arial"/>
                <a:sym typeface="Arial"/>
              </a:rPr>
              <a:t>Support services</a:t>
            </a:r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>
            <a:off x="1028700" y="6437158"/>
            <a:ext cx="8115300" cy="980282"/>
            <a:chOff x="0" y="-66675"/>
            <a:chExt cx="10820400" cy="1307042"/>
          </a:xfrm>
        </p:grpSpPr>
        <p:sp>
          <p:nvSpPr>
            <p:cNvPr id="146" name="Google Shape;146;p15"/>
            <p:cNvSpPr txBox="1"/>
            <p:nvPr/>
          </p:nvSpPr>
          <p:spPr>
            <a:xfrm>
              <a:off x="0" y="-66675"/>
              <a:ext cx="10820400" cy="473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222222"/>
                  </a:solidFill>
                  <a:latin typeface="Arimo"/>
                  <a:ea typeface="Arimo"/>
                  <a:cs typeface="Arimo"/>
                  <a:sym typeface="Arimo"/>
                </a:rPr>
                <a:t>Organization here</a:t>
              </a:r>
              <a:endParaRPr/>
            </a:p>
          </p:txBody>
        </p:sp>
        <p:sp>
          <p:nvSpPr>
            <p:cNvPr id="147" name="Google Shape;147;p15"/>
            <p:cNvSpPr txBox="1"/>
            <p:nvPr/>
          </p:nvSpPr>
          <p:spPr>
            <a:xfrm>
              <a:off x="0" y="438150"/>
              <a:ext cx="10820400" cy="802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rPr>
                <a:t>Helpline or number here</a:t>
              </a:r>
              <a:endParaRPr/>
            </a:p>
          </p:txBody>
        </p:sp>
      </p:grpSp>
      <p:grpSp>
        <p:nvGrpSpPr>
          <p:cNvPr id="148" name="Google Shape;148;p15"/>
          <p:cNvGrpSpPr/>
          <p:nvPr/>
        </p:nvGrpSpPr>
        <p:grpSpPr>
          <a:xfrm>
            <a:off x="1028700" y="8054122"/>
            <a:ext cx="8115300" cy="980282"/>
            <a:chOff x="0" y="-66675"/>
            <a:chExt cx="10820400" cy="1307042"/>
          </a:xfrm>
        </p:grpSpPr>
        <p:sp>
          <p:nvSpPr>
            <p:cNvPr id="149" name="Google Shape;149;p15"/>
            <p:cNvSpPr txBox="1"/>
            <p:nvPr/>
          </p:nvSpPr>
          <p:spPr>
            <a:xfrm>
              <a:off x="0" y="-66675"/>
              <a:ext cx="10820400" cy="473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222222"/>
                  </a:solidFill>
                  <a:latin typeface="Arimo"/>
                  <a:ea typeface="Arimo"/>
                  <a:cs typeface="Arimo"/>
                  <a:sym typeface="Arimo"/>
                </a:rPr>
                <a:t>Organization here</a:t>
              </a:r>
              <a:endParaRPr/>
            </a:p>
          </p:txBody>
        </p:sp>
        <p:sp>
          <p:nvSpPr>
            <p:cNvPr id="150" name="Google Shape;150;p15"/>
            <p:cNvSpPr txBox="1"/>
            <p:nvPr/>
          </p:nvSpPr>
          <p:spPr>
            <a:xfrm>
              <a:off x="0" y="438150"/>
              <a:ext cx="10820400" cy="802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rPr>
                <a:t>Helpline or number here</a:t>
              </a:r>
              <a:endParaRPr/>
            </a:p>
          </p:txBody>
        </p:sp>
      </p:grpSp>
      <p:grpSp>
        <p:nvGrpSpPr>
          <p:cNvPr id="151" name="Google Shape;151;p15"/>
          <p:cNvGrpSpPr/>
          <p:nvPr/>
        </p:nvGrpSpPr>
        <p:grpSpPr>
          <a:xfrm>
            <a:off x="1028700" y="4817273"/>
            <a:ext cx="8115300" cy="980282"/>
            <a:chOff x="0" y="-66675"/>
            <a:chExt cx="10820400" cy="1307042"/>
          </a:xfrm>
        </p:grpSpPr>
        <p:sp>
          <p:nvSpPr>
            <p:cNvPr id="152" name="Google Shape;152;p15"/>
            <p:cNvSpPr txBox="1"/>
            <p:nvPr/>
          </p:nvSpPr>
          <p:spPr>
            <a:xfrm>
              <a:off x="0" y="-66675"/>
              <a:ext cx="10820400" cy="473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222222"/>
                  </a:solidFill>
                  <a:latin typeface="Arimo"/>
                  <a:ea typeface="Arimo"/>
                  <a:cs typeface="Arimo"/>
                  <a:sym typeface="Arimo"/>
                </a:rPr>
                <a:t>Organization here</a:t>
              </a:r>
              <a:endParaRPr/>
            </a:p>
          </p:txBody>
        </p:sp>
        <p:sp>
          <p:nvSpPr>
            <p:cNvPr id="153" name="Google Shape;153;p15"/>
            <p:cNvSpPr txBox="1"/>
            <p:nvPr/>
          </p:nvSpPr>
          <p:spPr>
            <a:xfrm>
              <a:off x="0" y="438150"/>
              <a:ext cx="10820400" cy="8022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rPr>
                <a:t>Helpline or number here</a:t>
              </a:r>
              <a:endParaRPr/>
            </a:p>
          </p:txBody>
        </p:sp>
      </p:grpSp>
      <p:grpSp>
        <p:nvGrpSpPr>
          <p:cNvPr id="154" name="Google Shape;154;p15"/>
          <p:cNvGrpSpPr/>
          <p:nvPr/>
        </p:nvGrpSpPr>
        <p:grpSpPr>
          <a:xfrm>
            <a:off x="9796739" y="-180826"/>
            <a:ext cx="8491261" cy="10467826"/>
            <a:chOff x="0" y="-47625"/>
            <a:chExt cx="2236381" cy="2756958"/>
          </a:xfrm>
        </p:grpSpPr>
        <p:sp>
          <p:nvSpPr>
            <p:cNvPr id="155" name="Google Shape;155;p15"/>
            <p:cNvSpPr/>
            <p:nvPr/>
          </p:nvSpPr>
          <p:spPr>
            <a:xfrm>
              <a:off x="0" y="0"/>
              <a:ext cx="2236381" cy="2709333"/>
            </a:xfrm>
            <a:custGeom>
              <a:rect b="b" l="l" r="r" t="t"/>
              <a:pathLst>
                <a:path extrusionOk="0" h="2709333" w="2236381">
                  <a:moveTo>
                    <a:pt x="0" y="0"/>
                  </a:moveTo>
                  <a:lnTo>
                    <a:pt x="2236381" y="0"/>
                  </a:lnTo>
                  <a:lnTo>
                    <a:pt x="2236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29F77"/>
            </a:solidFill>
            <a:ln>
              <a:noFill/>
            </a:ln>
          </p:spPr>
        </p:sp>
        <p:sp>
          <p:nvSpPr>
            <p:cNvPr id="156" name="Google Shape;156;p15"/>
            <p:cNvSpPr txBox="1"/>
            <p:nvPr/>
          </p:nvSpPr>
          <p:spPr>
            <a:xfrm>
              <a:off x="0" y="-47625"/>
              <a:ext cx="2236381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5"/>
          <p:cNvSpPr/>
          <p:nvPr/>
        </p:nvSpPr>
        <p:spPr>
          <a:xfrm flipH="1">
            <a:off x="14462518" y="655279"/>
            <a:ext cx="5325354" cy="3495369"/>
          </a:xfrm>
          <a:custGeom>
            <a:rect b="b" l="l" r="r" t="t"/>
            <a:pathLst>
              <a:path extrusionOk="0" h="3495369" w="5325354">
                <a:moveTo>
                  <a:pt x="5325354" y="0"/>
                </a:moveTo>
                <a:lnTo>
                  <a:pt x="0" y="0"/>
                </a:lnTo>
                <a:lnTo>
                  <a:pt x="0" y="3495369"/>
                </a:lnTo>
                <a:lnTo>
                  <a:pt x="5325354" y="3495369"/>
                </a:lnTo>
                <a:lnTo>
                  <a:pt x="532535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8" name="Google Shape;15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6750" y="497950"/>
            <a:ext cx="6053750" cy="978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FC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6"/>
          <p:cNvGrpSpPr/>
          <p:nvPr/>
        </p:nvGrpSpPr>
        <p:grpSpPr>
          <a:xfrm>
            <a:off x="9134475" y="1510675"/>
            <a:ext cx="9153448" cy="6561210"/>
            <a:chOff x="0" y="-57150"/>
            <a:chExt cx="2485864" cy="1728044"/>
          </a:xfrm>
        </p:grpSpPr>
        <p:sp>
          <p:nvSpPr>
            <p:cNvPr id="164" name="Google Shape;164;p16"/>
            <p:cNvSpPr/>
            <p:nvPr/>
          </p:nvSpPr>
          <p:spPr>
            <a:xfrm>
              <a:off x="0" y="0"/>
              <a:ext cx="2485864" cy="1670894"/>
            </a:xfrm>
            <a:custGeom>
              <a:rect b="b" l="l" r="r" t="t"/>
              <a:pathLst>
                <a:path extrusionOk="0" h="1670894" w="2485864">
                  <a:moveTo>
                    <a:pt x="0" y="0"/>
                  </a:moveTo>
                  <a:lnTo>
                    <a:pt x="2485864" y="0"/>
                  </a:lnTo>
                  <a:lnTo>
                    <a:pt x="2485864" y="1670894"/>
                  </a:lnTo>
                  <a:lnTo>
                    <a:pt x="0" y="167089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</p:sp>
        <p:sp>
          <p:nvSpPr>
            <p:cNvPr id="165" name="Google Shape;165;p16"/>
            <p:cNvSpPr txBox="1"/>
            <p:nvPr/>
          </p:nvSpPr>
          <p:spPr>
            <a:xfrm>
              <a:off x="0" y="-57150"/>
              <a:ext cx="2485864" cy="17280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6"/>
          <p:cNvSpPr/>
          <p:nvPr/>
        </p:nvSpPr>
        <p:spPr>
          <a:xfrm>
            <a:off x="5029200" y="617220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6"/>
          <p:cNvSpPr txBox="1"/>
          <p:nvPr/>
        </p:nvSpPr>
        <p:spPr>
          <a:xfrm>
            <a:off x="1287375" y="5650511"/>
            <a:ext cx="52746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Add a multiple-choice question to assess what learners understood from the session.</a:t>
            </a: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1287375" y="2108662"/>
            <a:ext cx="8329523" cy="29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9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Learning check</a:t>
            </a:r>
            <a:endParaRPr/>
          </a:p>
        </p:txBody>
      </p:sp>
      <p:sp>
        <p:nvSpPr>
          <p:cNvPr id="169" name="Google Shape;169;p16"/>
          <p:cNvSpPr txBox="1"/>
          <p:nvPr/>
        </p:nvSpPr>
        <p:spPr>
          <a:xfrm>
            <a:off x="10305744" y="3268800"/>
            <a:ext cx="458412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Question goes here</a:t>
            </a: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10305744" y="4097475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Option 1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10305744" y="4734452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Option 2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10305744" y="5320097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Option 3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10305744" y="5906837"/>
            <a:ext cx="458412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Option 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