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Fredoka"/>
      <p:regular r:id="rId22"/>
      <p:bold r:id="rId23"/>
    </p:embeddedFont>
    <p:embeddedFont>
      <p:font typeface="Fredoka Medium"/>
      <p:regular r:id="rId24"/>
      <p:bold r:id="rId25"/>
    </p:embeddedFont>
    <p:embeddedFont>
      <p:font typeface="Fredoka SemiBold"/>
      <p:regular r:id="rId26"/>
      <p:bold r:id="rId27"/>
    </p:embeddedFont>
    <p:embeddedFont>
      <p:font typeface="Barlow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1E2167-184F-4797-871C-20F1FD0D4FE9}">
  <a:tblStyle styleId="{E21E2167-184F-4797-871C-20F1FD0D4FE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Fredoka-regular.fntdata"/><Relationship Id="rId21" Type="http://schemas.openxmlformats.org/officeDocument/2006/relationships/slide" Target="slides/slide15.xml"/><Relationship Id="rId24" Type="http://schemas.openxmlformats.org/officeDocument/2006/relationships/font" Target="fonts/FredokaMedium-regular.fntdata"/><Relationship Id="rId23" Type="http://schemas.openxmlformats.org/officeDocument/2006/relationships/font" Target="fonts/Fredok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redokaSemiBold-regular.fntdata"/><Relationship Id="rId25" Type="http://schemas.openxmlformats.org/officeDocument/2006/relationships/font" Target="fonts/FredokaMedium-bold.fntdata"/><Relationship Id="rId28" Type="http://schemas.openxmlformats.org/officeDocument/2006/relationships/font" Target="fonts/Barlow-regular.fntdata"/><Relationship Id="rId27" Type="http://schemas.openxmlformats.org/officeDocument/2006/relationships/font" Target="fonts/Fredoka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-boldItalic.fntdata"/><Relationship Id="rId30" Type="http://schemas.openxmlformats.org/officeDocument/2006/relationships/font" Target="fonts/Barlow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9F9B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028700" y="847692"/>
            <a:ext cx="3710243" cy="1162330"/>
            <a:chOff x="0" y="-241344"/>
            <a:chExt cx="4946991" cy="1549773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0" y="-241344"/>
              <a:ext cx="4946991" cy="1549773"/>
              <a:chOff x="0" y="-47625"/>
              <a:chExt cx="976200" cy="305820"/>
            </a:xfrm>
          </p:grpSpPr>
          <p:sp>
            <p:nvSpPr>
              <p:cNvPr id="18" name="Google Shape;18;p3"/>
              <p:cNvSpPr/>
              <p:nvPr/>
            </p:nvSpPr>
            <p:spPr>
              <a:xfrm>
                <a:off x="0" y="0"/>
                <a:ext cx="976056" cy="258195"/>
              </a:xfrm>
              <a:custGeom>
                <a:rect b="b" l="l" r="r" t="t"/>
                <a:pathLst>
                  <a:path extrusionOk="0" h="258195" w="976056">
                    <a:moveTo>
                      <a:pt x="35135" y="0"/>
                    </a:moveTo>
                    <a:lnTo>
                      <a:pt x="940921" y="0"/>
                    </a:lnTo>
                    <a:cubicBezTo>
                      <a:pt x="960326" y="0"/>
                      <a:pt x="976056" y="15730"/>
                      <a:pt x="976056" y="35135"/>
                    </a:cubicBezTo>
                    <a:lnTo>
                      <a:pt x="976056" y="223060"/>
                    </a:lnTo>
                    <a:cubicBezTo>
                      <a:pt x="976056" y="232378"/>
                      <a:pt x="972354" y="241315"/>
                      <a:pt x="965765" y="247904"/>
                    </a:cubicBezTo>
                    <a:cubicBezTo>
                      <a:pt x="959176" y="254493"/>
                      <a:pt x="950239" y="258195"/>
                      <a:pt x="940921" y="258195"/>
                    </a:cubicBezTo>
                    <a:lnTo>
                      <a:pt x="35135" y="258195"/>
                    </a:lnTo>
                    <a:cubicBezTo>
                      <a:pt x="15730" y="258195"/>
                      <a:pt x="0" y="242464"/>
                      <a:pt x="0" y="223060"/>
                    </a:cubicBezTo>
                    <a:lnTo>
                      <a:pt x="0" y="35135"/>
                    </a:lnTo>
                    <a:cubicBezTo>
                      <a:pt x="0" y="25816"/>
                      <a:pt x="3702" y="16880"/>
                      <a:pt x="10291" y="10291"/>
                    </a:cubicBezTo>
                    <a:cubicBezTo>
                      <a:pt x="16880" y="3702"/>
                      <a:pt x="25816" y="0"/>
                      <a:pt x="35135" y="0"/>
                    </a:cubicBezTo>
                    <a:close/>
                  </a:path>
                </a:pathLst>
              </a:custGeom>
              <a:solidFill>
                <a:srgbClr val="012E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3"/>
              <p:cNvSpPr txBox="1"/>
              <p:nvPr/>
            </p:nvSpPr>
            <p:spPr>
              <a:xfrm>
                <a:off x="0" y="-47625"/>
                <a:ext cx="976200" cy="30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20;p3"/>
            <p:cNvSpPr/>
            <p:nvPr/>
          </p:nvSpPr>
          <p:spPr>
            <a:xfrm>
              <a:off x="431009" y="250910"/>
              <a:ext cx="797815" cy="806615"/>
            </a:xfrm>
            <a:custGeom>
              <a:rect b="b" l="l" r="r" t="t"/>
              <a:pathLst>
                <a:path extrusionOk="0" h="806615" w="797815">
                  <a:moveTo>
                    <a:pt x="0" y="0"/>
                  </a:moveTo>
                  <a:lnTo>
                    <a:pt x="797816" y="0"/>
                  </a:lnTo>
                  <a:lnTo>
                    <a:pt x="797816" y="806615"/>
                  </a:lnTo>
                  <a:lnTo>
                    <a:pt x="0" y="806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1480897" y="303854"/>
              <a:ext cx="3034500" cy="8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4" u="none" cap="none" strike="noStrike">
                  <a:solidFill>
                    <a:srgbClr val="F0FFDE"/>
                  </a:solidFill>
                  <a:latin typeface="Barlow"/>
                  <a:ea typeface="Barlow"/>
                  <a:cs typeface="Barlow"/>
                  <a:sym typeface="Barlow"/>
                </a:rPr>
                <a:t>KEYSTONE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4" u="none" cap="none" strike="noStrike">
                  <a:solidFill>
                    <a:srgbClr val="F0FFDE"/>
                  </a:solidFill>
                  <a:latin typeface="Barlow"/>
                  <a:ea typeface="Barlow"/>
                  <a:cs typeface="Barlow"/>
                  <a:sym typeface="Barlow"/>
                </a:rPr>
                <a:t>LEARNING CENTER</a:t>
              </a:r>
              <a:endParaRPr/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1028700" y="2525151"/>
            <a:ext cx="10864450" cy="5656622"/>
            <a:chOff x="0" y="-47625"/>
            <a:chExt cx="2861400" cy="14898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2861284" cy="1442073"/>
            </a:xfrm>
            <a:custGeom>
              <a:rect b="b" l="l" r="r" t="t"/>
              <a:pathLst>
                <a:path extrusionOk="0" h="1442073" w="2861284">
                  <a:moveTo>
                    <a:pt x="14253" y="0"/>
                  </a:moveTo>
                  <a:lnTo>
                    <a:pt x="2847032" y="0"/>
                  </a:lnTo>
                  <a:cubicBezTo>
                    <a:pt x="2854903" y="0"/>
                    <a:pt x="2861284" y="6381"/>
                    <a:pt x="2861284" y="14253"/>
                  </a:cubicBezTo>
                  <a:lnTo>
                    <a:pt x="2861284" y="1427820"/>
                  </a:lnTo>
                  <a:cubicBezTo>
                    <a:pt x="2861284" y="1431600"/>
                    <a:pt x="2859782" y="1435226"/>
                    <a:pt x="2857110" y="1437898"/>
                  </a:cubicBezTo>
                  <a:cubicBezTo>
                    <a:pt x="2854437" y="1440571"/>
                    <a:pt x="2850812" y="1442073"/>
                    <a:pt x="2847032" y="1442073"/>
                  </a:cubicBezTo>
                  <a:lnTo>
                    <a:pt x="14253" y="1442073"/>
                  </a:lnTo>
                  <a:cubicBezTo>
                    <a:pt x="6381" y="1442073"/>
                    <a:pt x="0" y="1435692"/>
                    <a:pt x="0" y="1427820"/>
                  </a:cubicBezTo>
                  <a:lnTo>
                    <a:pt x="0" y="14253"/>
                  </a:lnTo>
                  <a:cubicBezTo>
                    <a:pt x="0" y="10473"/>
                    <a:pt x="1502" y="6847"/>
                    <a:pt x="4174" y="4174"/>
                  </a:cubicBezTo>
                  <a:cubicBezTo>
                    <a:pt x="6847" y="1502"/>
                    <a:pt x="10473" y="0"/>
                    <a:pt x="14253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-47625"/>
              <a:ext cx="2861400" cy="148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10858193" y="1584604"/>
            <a:ext cx="5887818" cy="7673696"/>
          </a:xfrm>
          <a:custGeom>
            <a:rect b="b" l="l" r="r" t="t"/>
            <a:pathLst>
              <a:path extrusionOk="0" h="7673696" w="5887818">
                <a:moveTo>
                  <a:pt x="0" y="0"/>
                </a:moveTo>
                <a:lnTo>
                  <a:pt x="5887817" y="0"/>
                </a:lnTo>
                <a:lnTo>
                  <a:pt x="5887817" y="7673696"/>
                </a:lnTo>
                <a:lnTo>
                  <a:pt x="0" y="7673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13197323" y="-1097406"/>
            <a:ext cx="6128109" cy="8301626"/>
          </a:xfrm>
          <a:custGeom>
            <a:rect b="b" l="l" r="r" t="t"/>
            <a:pathLst>
              <a:path extrusionOk="0" h="8301626" w="6128109">
                <a:moveTo>
                  <a:pt x="0" y="0"/>
                </a:moveTo>
                <a:lnTo>
                  <a:pt x="6128109" y="0"/>
                </a:lnTo>
                <a:lnTo>
                  <a:pt x="6128109" y="8301626"/>
                </a:lnTo>
                <a:lnTo>
                  <a:pt x="0" y="8301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>
            <a:off x="9824717" y="7471502"/>
            <a:ext cx="4631273" cy="3578711"/>
          </a:xfrm>
          <a:custGeom>
            <a:rect b="b" l="l" r="r" t="t"/>
            <a:pathLst>
              <a:path extrusionOk="0" h="3578711" w="4631273">
                <a:moveTo>
                  <a:pt x="0" y="0"/>
                </a:moveTo>
                <a:lnTo>
                  <a:pt x="4631273" y="0"/>
                </a:lnTo>
                <a:lnTo>
                  <a:pt x="4631273" y="3578711"/>
                </a:lnTo>
                <a:lnTo>
                  <a:pt x="0" y="3578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1835775" y="3326522"/>
            <a:ext cx="9022500" cy="3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Fredoka SemiBold"/>
              <a:buNone/>
              <a:defRPr i="0" sz="9000" u="none" cap="none" strike="noStrik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892825" y="7276100"/>
            <a:ext cx="8965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–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»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  <a:defRPr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2" type="body"/>
          </p:nvPr>
        </p:nvSpPr>
        <p:spPr>
          <a:xfrm>
            <a:off x="1028700" y="9215600"/>
            <a:ext cx="8965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 sz="2000" u="none" cap="none" strike="noStrike">
                <a:solidFill>
                  <a:schemeClr val="dk1"/>
                </a:solidFill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1" i="0" sz="20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 sz="20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1"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1"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D9F9B3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1028700" y="847873"/>
            <a:ext cx="16230707" cy="2263332"/>
            <a:chOff x="0" y="-47625"/>
            <a:chExt cx="4274726" cy="596100"/>
          </a:xfrm>
        </p:grpSpPr>
        <p:sp>
          <p:nvSpPr>
            <p:cNvPr id="33" name="Google Shape;33;p4"/>
            <p:cNvSpPr/>
            <p:nvPr/>
          </p:nvSpPr>
          <p:spPr>
            <a:xfrm>
              <a:off x="0" y="0"/>
              <a:ext cx="4274726" cy="548371"/>
            </a:xfrm>
            <a:custGeom>
              <a:rect b="b" l="l" r="r" t="t"/>
              <a:pathLst>
                <a:path extrusionOk="0" h="548371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538832"/>
                  </a:lnTo>
                  <a:cubicBezTo>
                    <a:pt x="4274726" y="541362"/>
                    <a:pt x="4273721" y="543788"/>
                    <a:pt x="4271932" y="545577"/>
                  </a:cubicBezTo>
                  <a:cubicBezTo>
                    <a:pt x="4270143" y="547366"/>
                    <a:pt x="4267716" y="548371"/>
                    <a:pt x="4265186" y="548371"/>
                  </a:cubicBezTo>
                  <a:lnTo>
                    <a:pt x="9540" y="548371"/>
                  </a:lnTo>
                  <a:cubicBezTo>
                    <a:pt x="4271" y="548371"/>
                    <a:pt x="0" y="544100"/>
                    <a:pt x="0" y="538832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 txBox="1"/>
            <p:nvPr/>
          </p:nvSpPr>
          <p:spPr>
            <a:xfrm>
              <a:off x="0" y="-47625"/>
              <a:ext cx="4274700" cy="59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4"/>
          <p:cNvGrpSpPr/>
          <p:nvPr/>
        </p:nvGrpSpPr>
        <p:grpSpPr>
          <a:xfrm>
            <a:off x="1028700" y="3290721"/>
            <a:ext cx="5166822" cy="5967618"/>
            <a:chOff x="0" y="-47625"/>
            <a:chExt cx="1360800" cy="1571708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 txBox="1"/>
            <p:nvPr/>
          </p:nvSpPr>
          <p:spPr>
            <a:xfrm>
              <a:off x="0" y="-47625"/>
              <a:ext cx="1360800" cy="15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6561798" y="3290721"/>
            <a:ext cx="5166822" cy="5967618"/>
            <a:chOff x="0" y="-47625"/>
            <a:chExt cx="1360800" cy="1571708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 txBox="1"/>
            <p:nvPr/>
          </p:nvSpPr>
          <p:spPr>
            <a:xfrm>
              <a:off x="0" y="-47625"/>
              <a:ext cx="1360800" cy="15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>
            <a:off x="12092528" y="3290721"/>
            <a:ext cx="5166822" cy="5967618"/>
            <a:chOff x="0" y="-47625"/>
            <a:chExt cx="1360800" cy="1571708"/>
          </a:xfrm>
        </p:grpSpPr>
        <p:sp>
          <p:nvSpPr>
            <p:cNvPr id="42" name="Google Shape;42;p4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 txBox="1"/>
            <p:nvPr/>
          </p:nvSpPr>
          <p:spPr>
            <a:xfrm>
              <a:off x="0" y="-47625"/>
              <a:ext cx="1360800" cy="15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/>
          <p:nvPr>
            <p:ph type="title"/>
          </p:nvPr>
        </p:nvSpPr>
        <p:spPr>
          <a:xfrm>
            <a:off x="1638750" y="1609925"/>
            <a:ext cx="150105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Font typeface="Fredoka SemiBold"/>
              <a:buNone/>
              <a:defRPr i="0" u="none" cap="none" strike="noStrike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1483975" y="3863175"/>
            <a:ext cx="4277400" cy="50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–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–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»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7005325" y="3863175"/>
            <a:ext cx="4277400" cy="50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–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–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»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3" type="body"/>
          </p:nvPr>
        </p:nvSpPr>
        <p:spPr>
          <a:xfrm>
            <a:off x="12529050" y="3863175"/>
            <a:ext cx="4277400" cy="50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–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–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»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9F9B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1028700" y="847873"/>
            <a:ext cx="16230707" cy="8410893"/>
            <a:chOff x="0" y="-47625"/>
            <a:chExt cx="4274726" cy="2215200"/>
          </a:xfrm>
        </p:grpSpPr>
        <p:sp>
          <p:nvSpPr>
            <p:cNvPr id="50" name="Google Shape;50;p5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 txBox="1"/>
            <p:nvPr/>
          </p:nvSpPr>
          <p:spPr>
            <a:xfrm>
              <a:off x="0" y="-47625"/>
              <a:ext cx="4274700" cy="22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13557549" y="6363626"/>
            <a:ext cx="3163660" cy="2593990"/>
          </a:xfrm>
          <a:custGeom>
            <a:rect b="b" l="l" r="r" t="t"/>
            <a:pathLst>
              <a:path extrusionOk="0" h="2295566" w="2902440">
                <a:moveTo>
                  <a:pt x="0" y="0"/>
                </a:moveTo>
                <a:lnTo>
                  <a:pt x="2902439" y="0"/>
                </a:lnTo>
                <a:lnTo>
                  <a:pt x="2902439" y="2295566"/>
                </a:lnTo>
                <a:lnTo>
                  <a:pt x="0" y="2295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1835775" y="1833849"/>
            <a:ext cx="9022500" cy="2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Fredoka SemiBold"/>
              <a:buNone/>
              <a:defRPr i="0" sz="8000" u="none" cap="none" strike="noStrike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835775" y="4728125"/>
            <a:ext cx="110088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SzPts val="2000"/>
              <a:buFont typeface="Barlow"/>
              <a:buChar char="–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–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»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2FB9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6"/>
          <p:cNvGrpSpPr/>
          <p:nvPr/>
        </p:nvGrpSpPr>
        <p:grpSpPr>
          <a:xfrm>
            <a:off x="1028700" y="847873"/>
            <a:ext cx="16230707" cy="8410893"/>
            <a:chOff x="0" y="-47625"/>
            <a:chExt cx="4274726" cy="2215200"/>
          </a:xfrm>
        </p:grpSpPr>
        <p:sp>
          <p:nvSpPr>
            <p:cNvPr id="57" name="Google Shape;57;p6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AEE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0" y="-47625"/>
              <a:ext cx="4274700" cy="22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6"/>
          <p:cNvSpPr/>
          <p:nvPr/>
        </p:nvSpPr>
        <p:spPr>
          <a:xfrm>
            <a:off x="10118479" y="2620712"/>
            <a:ext cx="6468687" cy="5045576"/>
          </a:xfrm>
          <a:custGeom>
            <a:rect b="b" l="l" r="r" t="t"/>
            <a:pathLst>
              <a:path extrusionOk="0" h="5045576" w="6468687">
                <a:moveTo>
                  <a:pt x="0" y="0"/>
                </a:moveTo>
                <a:lnTo>
                  <a:pt x="6468687" y="0"/>
                </a:lnTo>
                <a:lnTo>
                  <a:pt x="6468687" y="5045576"/>
                </a:lnTo>
                <a:lnTo>
                  <a:pt x="0" y="5045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835775" y="1833849"/>
            <a:ext cx="9022500" cy="2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Fredoka SemiBold"/>
              <a:buNone/>
              <a:defRPr i="0" sz="8000" u="none" cap="none" strike="noStrike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" type="body"/>
          </p:nvPr>
        </p:nvSpPr>
        <p:spPr>
          <a:xfrm>
            <a:off x="1835775" y="4728125"/>
            <a:ext cx="110088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SzPts val="2000"/>
              <a:buFont typeface="Barlow"/>
              <a:buChar char="–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–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»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2FB9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>
            <p:ph idx="2" type="pic"/>
          </p:nvPr>
        </p:nvSpPr>
        <p:spPr>
          <a:xfrm>
            <a:off x="1007775" y="1001450"/>
            <a:ext cx="16230600" cy="8229600"/>
          </a:xfrm>
          <a:prstGeom prst="roundRect">
            <a:avLst>
              <a:gd fmla="val 265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D6F2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028700" y="847873"/>
            <a:ext cx="16230707" cy="8410893"/>
            <a:chOff x="0" y="-47625"/>
            <a:chExt cx="4274726" cy="2215200"/>
          </a:xfrm>
        </p:grpSpPr>
        <p:sp>
          <p:nvSpPr>
            <p:cNvPr id="66" name="Google Shape;66;p8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E6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8"/>
            <p:cNvSpPr txBox="1"/>
            <p:nvPr/>
          </p:nvSpPr>
          <p:spPr>
            <a:xfrm>
              <a:off x="0" y="-47625"/>
              <a:ext cx="4274700" cy="22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8"/>
          <p:cNvSpPr/>
          <p:nvPr/>
        </p:nvSpPr>
        <p:spPr>
          <a:xfrm>
            <a:off x="1647278" y="6660859"/>
            <a:ext cx="5857097" cy="2321540"/>
          </a:xfrm>
          <a:custGeom>
            <a:rect b="b" l="l" r="r" t="t"/>
            <a:pathLst>
              <a:path extrusionOk="0" h="2321540" w="5857097">
                <a:moveTo>
                  <a:pt x="0" y="0"/>
                </a:moveTo>
                <a:lnTo>
                  <a:pt x="5857097" y="0"/>
                </a:lnTo>
                <a:lnTo>
                  <a:pt x="5857097" y="2321541"/>
                </a:lnTo>
                <a:lnTo>
                  <a:pt x="0" y="2321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1835775" y="1833850"/>
            <a:ext cx="7307100" cy="18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Fredoka SemiBold"/>
              <a:buNone/>
              <a:defRPr i="0" sz="8000" u="none" cap="none" strike="noStrike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1835775" y="4224225"/>
            <a:ext cx="761130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SzPts val="2000"/>
              <a:buFont typeface="Barlow"/>
              <a:buChar char="–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–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»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1" name="Google Shape;71;p8"/>
          <p:cNvSpPr/>
          <p:nvPr>
            <p:ph idx="2" type="pic"/>
          </p:nvPr>
        </p:nvSpPr>
        <p:spPr>
          <a:xfrm>
            <a:off x="10340875" y="1571900"/>
            <a:ext cx="6227400" cy="28617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8"/>
          <p:cNvSpPr/>
          <p:nvPr>
            <p:ph idx="3" type="pic"/>
          </p:nvPr>
        </p:nvSpPr>
        <p:spPr>
          <a:xfrm>
            <a:off x="10340875" y="5479425"/>
            <a:ext cx="6227400" cy="2861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FF94D8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1028700" y="847873"/>
            <a:ext cx="16230707" cy="8410893"/>
            <a:chOff x="0" y="-47625"/>
            <a:chExt cx="4274726" cy="2215200"/>
          </a:xfrm>
        </p:grpSpPr>
        <p:sp>
          <p:nvSpPr>
            <p:cNvPr id="75" name="Google Shape;75;p9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E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9"/>
            <p:cNvSpPr txBox="1"/>
            <p:nvPr/>
          </p:nvSpPr>
          <p:spPr>
            <a:xfrm>
              <a:off x="0" y="-47625"/>
              <a:ext cx="4274700" cy="22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9"/>
          <p:cNvSpPr/>
          <p:nvPr/>
        </p:nvSpPr>
        <p:spPr>
          <a:xfrm flipH="1">
            <a:off x="9768483" y="2749967"/>
            <a:ext cx="6910462" cy="4787066"/>
          </a:xfrm>
          <a:custGeom>
            <a:rect b="b" l="l" r="r" t="t"/>
            <a:pathLst>
              <a:path extrusionOk="0" h="4787066" w="6910462">
                <a:moveTo>
                  <a:pt x="6910462" y="0"/>
                </a:moveTo>
                <a:lnTo>
                  <a:pt x="0" y="0"/>
                </a:lnTo>
                <a:lnTo>
                  <a:pt x="0" y="4787066"/>
                </a:lnTo>
                <a:lnTo>
                  <a:pt x="6910462" y="4787066"/>
                </a:lnTo>
                <a:lnTo>
                  <a:pt x="6910462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1835775" y="1951562"/>
            <a:ext cx="9022500" cy="2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Fredoka SemiBold"/>
              <a:buNone/>
              <a:defRPr i="0" sz="8000" u="none" cap="none" strike="noStrike"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Fredoka SemiBold"/>
              <a:buNone/>
              <a:defRPr sz="9000"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1835775" y="4845838"/>
            <a:ext cx="110088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SzPts val="2000"/>
              <a:buFont typeface="Barlow"/>
              <a:buChar char="–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–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»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SzPts val="2000"/>
              <a:buFont typeface="Barlow"/>
              <a:buChar char="•"/>
              <a:defRPr i="0" sz="2000" u="none" cap="none" strike="noStrike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7000"/>
              <a:buFont typeface="Fredoka SemiBold"/>
              <a:buNone/>
              <a:defRPr i="0" sz="7000" u="none" cap="none" strike="noStrike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1400"/>
              <a:buFont typeface="Fredoka SemiBold"/>
              <a:buNone/>
              <a:defRPr sz="1800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1400"/>
              <a:buFont typeface="Fredoka SemiBold"/>
              <a:buNone/>
              <a:defRPr sz="1800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1400"/>
              <a:buFont typeface="Fredoka SemiBold"/>
              <a:buNone/>
              <a:defRPr sz="1800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1400"/>
              <a:buFont typeface="Fredoka SemiBold"/>
              <a:buNone/>
              <a:defRPr sz="1800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1400"/>
              <a:buFont typeface="Fredoka SemiBold"/>
              <a:buNone/>
              <a:defRPr sz="1800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1400"/>
              <a:buFont typeface="Fredoka SemiBold"/>
              <a:buNone/>
              <a:defRPr sz="1800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1400"/>
              <a:buFont typeface="Fredoka SemiBold"/>
              <a:buNone/>
              <a:defRPr sz="1800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12E59"/>
              </a:buClr>
              <a:buSzPts val="1400"/>
              <a:buFont typeface="Fredoka SemiBold"/>
              <a:buNone/>
              <a:defRPr sz="1800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73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–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–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»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12E59"/>
              </a:buClr>
              <a:buSzPts val="2000"/>
              <a:buFont typeface="Barlow"/>
              <a:buChar char="•"/>
              <a:defRPr i="0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27.png"/><Relationship Id="rId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Relationship Id="rId4" Type="http://schemas.openxmlformats.org/officeDocument/2006/relationships/image" Target="../media/image6.jpg"/><Relationship Id="rId9" Type="http://schemas.openxmlformats.org/officeDocument/2006/relationships/image" Target="../media/image9.png"/><Relationship Id="rId5" Type="http://schemas.openxmlformats.org/officeDocument/2006/relationships/image" Target="../media/image32.jpg"/><Relationship Id="rId6" Type="http://schemas.openxmlformats.org/officeDocument/2006/relationships/image" Target="../media/image18.jpg"/><Relationship Id="rId7" Type="http://schemas.openxmlformats.org/officeDocument/2006/relationships/image" Target="../media/image10.jpg"/><Relationship Id="rId8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26.jp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F9B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0"/>
          <p:cNvGrpSpPr/>
          <p:nvPr/>
        </p:nvGrpSpPr>
        <p:grpSpPr>
          <a:xfrm>
            <a:off x="1028700" y="847691"/>
            <a:ext cx="3709718" cy="1162336"/>
            <a:chOff x="0" y="-241346"/>
            <a:chExt cx="4946291" cy="1549782"/>
          </a:xfrm>
        </p:grpSpPr>
        <p:grpSp>
          <p:nvGrpSpPr>
            <p:cNvPr id="85" name="Google Shape;85;p10"/>
            <p:cNvGrpSpPr/>
            <p:nvPr/>
          </p:nvGrpSpPr>
          <p:grpSpPr>
            <a:xfrm>
              <a:off x="0" y="-241346"/>
              <a:ext cx="4946291" cy="1549782"/>
              <a:chOff x="0" y="-47625"/>
              <a:chExt cx="976056" cy="305820"/>
            </a:xfrm>
          </p:grpSpPr>
          <p:sp>
            <p:nvSpPr>
              <p:cNvPr id="86" name="Google Shape;86;p10"/>
              <p:cNvSpPr/>
              <p:nvPr/>
            </p:nvSpPr>
            <p:spPr>
              <a:xfrm>
                <a:off x="0" y="0"/>
                <a:ext cx="976056" cy="258195"/>
              </a:xfrm>
              <a:custGeom>
                <a:rect b="b" l="l" r="r" t="t"/>
                <a:pathLst>
                  <a:path extrusionOk="0" h="258195" w="976056">
                    <a:moveTo>
                      <a:pt x="35135" y="0"/>
                    </a:moveTo>
                    <a:lnTo>
                      <a:pt x="940921" y="0"/>
                    </a:lnTo>
                    <a:cubicBezTo>
                      <a:pt x="960326" y="0"/>
                      <a:pt x="976056" y="15730"/>
                      <a:pt x="976056" y="35135"/>
                    </a:cubicBezTo>
                    <a:lnTo>
                      <a:pt x="976056" y="223060"/>
                    </a:lnTo>
                    <a:cubicBezTo>
                      <a:pt x="976056" y="232378"/>
                      <a:pt x="972354" y="241315"/>
                      <a:pt x="965765" y="247904"/>
                    </a:cubicBezTo>
                    <a:cubicBezTo>
                      <a:pt x="959176" y="254493"/>
                      <a:pt x="950239" y="258195"/>
                      <a:pt x="940921" y="258195"/>
                    </a:cubicBezTo>
                    <a:lnTo>
                      <a:pt x="35135" y="258195"/>
                    </a:lnTo>
                    <a:cubicBezTo>
                      <a:pt x="15730" y="258195"/>
                      <a:pt x="0" y="242464"/>
                      <a:pt x="0" y="223060"/>
                    </a:cubicBezTo>
                    <a:lnTo>
                      <a:pt x="0" y="35135"/>
                    </a:lnTo>
                    <a:cubicBezTo>
                      <a:pt x="0" y="25816"/>
                      <a:pt x="3702" y="16880"/>
                      <a:pt x="10291" y="10291"/>
                    </a:cubicBezTo>
                    <a:cubicBezTo>
                      <a:pt x="16880" y="3702"/>
                      <a:pt x="25816" y="0"/>
                      <a:pt x="35135" y="0"/>
                    </a:cubicBezTo>
                    <a:close/>
                  </a:path>
                </a:pathLst>
              </a:custGeom>
              <a:solidFill>
                <a:srgbClr val="012E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0"/>
              <p:cNvSpPr txBox="1"/>
              <p:nvPr/>
            </p:nvSpPr>
            <p:spPr>
              <a:xfrm>
                <a:off x="0" y="-47625"/>
                <a:ext cx="976056" cy="305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" name="Google Shape;88;p10"/>
            <p:cNvSpPr/>
            <p:nvPr/>
          </p:nvSpPr>
          <p:spPr>
            <a:xfrm>
              <a:off x="431009" y="250910"/>
              <a:ext cx="797815" cy="806615"/>
            </a:xfrm>
            <a:custGeom>
              <a:rect b="b" l="l" r="r" t="t"/>
              <a:pathLst>
                <a:path extrusionOk="0" h="806615" w="797815">
                  <a:moveTo>
                    <a:pt x="0" y="0"/>
                  </a:moveTo>
                  <a:lnTo>
                    <a:pt x="797816" y="0"/>
                  </a:lnTo>
                  <a:lnTo>
                    <a:pt x="797816" y="806615"/>
                  </a:lnTo>
                  <a:lnTo>
                    <a:pt x="0" y="806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9" name="Google Shape;89;p10"/>
            <p:cNvSpPr txBox="1"/>
            <p:nvPr/>
          </p:nvSpPr>
          <p:spPr>
            <a:xfrm>
              <a:off x="1480897" y="303854"/>
              <a:ext cx="3034385" cy="738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4" u="none" cap="none" strike="noStrike">
                  <a:solidFill>
                    <a:srgbClr val="F0FFDE"/>
                  </a:solidFill>
                  <a:latin typeface="Barlow"/>
                  <a:ea typeface="Barlow"/>
                  <a:cs typeface="Barlow"/>
                  <a:sym typeface="Barlow"/>
                </a:rPr>
                <a:t>KEYSTONE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4" u="none" cap="none" strike="noStrike">
                  <a:solidFill>
                    <a:srgbClr val="F0FFDE"/>
                  </a:solidFill>
                  <a:latin typeface="Barlow"/>
                  <a:ea typeface="Barlow"/>
                  <a:cs typeface="Barlow"/>
                  <a:sym typeface="Barlow"/>
                </a:rPr>
                <a:t>LEARNING CENTER</a:t>
              </a:r>
              <a:endParaRPr/>
            </a:p>
          </p:txBody>
        </p:sp>
      </p:grpSp>
      <p:grpSp>
        <p:nvGrpSpPr>
          <p:cNvPr id="90" name="Google Shape;90;p10"/>
          <p:cNvGrpSpPr/>
          <p:nvPr/>
        </p:nvGrpSpPr>
        <p:grpSpPr>
          <a:xfrm>
            <a:off x="1028700" y="2525152"/>
            <a:ext cx="10863938" cy="5656197"/>
            <a:chOff x="0" y="-47625"/>
            <a:chExt cx="2861284" cy="1489698"/>
          </a:xfrm>
        </p:grpSpPr>
        <p:sp>
          <p:nvSpPr>
            <p:cNvPr id="91" name="Google Shape;91;p10"/>
            <p:cNvSpPr/>
            <p:nvPr/>
          </p:nvSpPr>
          <p:spPr>
            <a:xfrm>
              <a:off x="0" y="0"/>
              <a:ext cx="2861284" cy="1442073"/>
            </a:xfrm>
            <a:custGeom>
              <a:rect b="b" l="l" r="r" t="t"/>
              <a:pathLst>
                <a:path extrusionOk="0" h="1442073" w="2861284">
                  <a:moveTo>
                    <a:pt x="14253" y="0"/>
                  </a:moveTo>
                  <a:lnTo>
                    <a:pt x="2847032" y="0"/>
                  </a:lnTo>
                  <a:cubicBezTo>
                    <a:pt x="2854903" y="0"/>
                    <a:pt x="2861284" y="6381"/>
                    <a:pt x="2861284" y="14253"/>
                  </a:cubicBezTo>
                  <a:lnTo>
                    <a:pt x="2861284" y="1427820"/>
                  </a:lnTo>
                  <a:cubicBezTo>
                    <a:pt x="2861284" y="1431600"/>
                    <a:pt x="2859782" y="1435226"/>
                    <a:pt x="2857110" y="1437898"/>
                  </a:cubicBezTo>
                  <a:cubicBezTo>
                    <a:pt x="2854437" y="1440571"/>
                    <a:pt x="2850812" y="1442073"/>
                    <a:pt x="2847032" y="1442073"/>
                  </a:cubicBezTo>
                  <a:lnTo>
                    <a:pt x="14253" y="1442073"/>
                  </a:lnTo>
                  <a:cubicBezTo>
                    <a:pt x="6381" y="1442073"/>
                    <a:pt x="0" y="1435692"/>
                    <a:pt x="0" y="1427820"/>
                  </a:cubicBezTo>
                  <a:lnTo>
                    <a:pt x="0" y="14253"/>
                  </a:lnTo>
                  <a:cubicBezTo>
                    <a:pt x="0" y="10473"/>
                    <a:pt x="1502" y="6847"/>
                    <a:pt x="4174" y="4174"/>
                  </a:cubicBezTo>
                  <a:cubicBezTo>
                    <a:pt x="6847" y="1502"/>
                    <a:pt x="10473" y="0"/>
                    <a:pt x="14253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0"/>
            <p:cNvSpPr txBox="1"/>
            <p:nvPr/>
          </p:nvSpPr>
          <p:spPr>
            <a:xfrm>
              <a:off x="0" y="-47625"/>
              <a:ext cx="2861284" cy="1489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0"/>
          <p:cNvSpPr/>
          <p:nvPr/>
        </p:nvSpPr>
        <p:spPr>
          <a:xfrm>
            <a:off x="10858193" y="1584604"/>
            <a:ext cx="5887818" cy="7673696"/>
          </a:xfrm>
          <a:custGeom>
            <a:rect b="b" l="l" r="r" t="t"/>
            <a:pathLst>
              <a:path extrusionOk="0" h="7673696" w="5887818">
                <a:moveTo>
                  <a:pt x="0" y="0"/>
                </a:moveTo>
                <a:lnTo>
                  <a:pt x="5887817" y="0"/>
                </a:lnTo>
                <a:lnTo>
                  <a:pt x="5887817" y="7673696"/>
                </a:lnTo>
                <a:lnTo>
                  <a:pt x="0" y="7673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0"/>
          <p:cNvSpPr/>
          <p:nvPr/>
        </p:nvSpPr>
        <p:spPr>
          <a:xfrm>
            <a:off x="13197323" y="-1097406"/>
            <a:ext cx="6128109" cy="8301626"/>
          </a:xfrm>
          <a:custGeom>
            <a:rect b="b" l="l" r="r" t="t"/>
            <a:pathLst>
              <a:path extrusionOk="0" h="8301626" w="6128109">
                <a:moveTo>
                  <a:pt x="0" y="0"/>
                </a:moveTo>
                <a:lnTo>
                  <a:pt x="6128109" y="0"/>
                </a:lnTo>
                <a:lnTo>
                  <a:pt x="6128109" y="8301626"/>
                </a:lnTo>
                <a:lnTo>
                  <a:pt x="0" y="8301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0"/>
          <p:cNvSpPr/>
          <p:nvPr/>
        </p:nvSpPr>
        <p:spPr>
          <a:xfrm>
            <a:off x="9824717" y="7471502"/>
            <a:ext cx="4631273" cy="3578711"/>
          </a:xfrm>
          <a:custGeom>
            <a:rect b="b" l="l" r="r" t="t"/>
            <a:pathLst>
              <a:path extrusionOk="0" h="3578711" w="4631273">
                <a:moveTo>
                  <a:pt x="0" y="0"/>
                </a:moveTo>
                <a:lnTo>
                  <a:pt x="4631273" y="0"/>
                </a:lnTo>
                <a:lnTo>
                  <a:pt x="4631273" y="3578711"/>
                </a:lnTo>
                <a:lnTo>
                  <a:pt x="0" y="3578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0"/>
          <p:cNvSpPr txBox="1"/>
          <p:nvPr/>
        </p:nvSpPr>
        <p:spPr>
          <a:xfrm>
            <a:off x="1656274" y="3860920"/>
            <a:ext cx="96087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673" u="none" cap="none" strike="noStrike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Introduction to Biodiversity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1656275" y="6562700"/>
            <a:ext cx="9120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What is it and why does it matter?</a:t>
            </a:r>
            <a:endParaRPr sz="2500"/>
          </a:p>
        </p:txBody>
      </p:sp>
      <p:sp>
        <p:nvSpPr>
          <p:cNvPr id="98" name="Google Shape;98;p10"/>
          <p:cNvSpPr txBox="1"/>
          <p:nvPr/>
        </p:nvSpPr>
        <p:spPr>
          <a:xfrm>
            <a:off x="1028700" y="8879850"/>
            <a:ext cx="8179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GORDON ALIPRANDI - SCIENCE DEPARTMENT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6F2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9"/>
          <p:cNvGrpSpPr/>
          <p:nvPr/>
        </p:nvGrpSpPr>
        <p:grpSpPr>
          <a:xfrm>
            <a:off x="1028700" y="847874"/>
            <a:ext cx="16230600" cy="8410426"/>
            <a:chOff x="0" y="-47625"/>
            <a:chExt cx="4274726" cy="2215092"/>
          </a:xfrm>
        </p:grpSpPr>
        <p:sp>
          <p:nvSpPr>
            <p:cNvPr id="230" name="Google Shape;230;p19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E6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9"/>
          <p:cNvSpPr txBox="1"/>
          <p:nvPr/>
        </p:nvSpPr>
        <p:spPr>
          <a:xfrm>
            <a:off x="1709645" y="5094487"/>
            <a:ext cx="63864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Add a chart or graph related to climate change, such as the rising global sea surface temperature. Briefly explain what the graph shows and why it’s important.</a:t>
            </a:r>
            <a:endParaRPr sz="900"/>
          </a:p>
        </p:txBody>
      </p:sp>
      <p:sp>
        <p:nvSpPr>
          <p:cNvPr id="233" name="Google Shape;233;p19"/>
          <p:cNvSpPr txBox="1"/>
          <p:nvPr/>
        </p:nvSpPr>
        <p:spPr>
          <a:xfrm>
            <a:off x="9145771" y="2136278"/>
            <a:ext cx="7428758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Add a brief subtitle here. Include also the source of your data.</a:t>
            </a:r>
            <a:endParaRPr/>
          </a:p>
        </p:txBody>
      </p:sp>
      <p:sp>
        <p:nvSpPr>
          <p:cNvPr id="234" name="Google Shape;234;p19"/>
          <p:cNvSpPr txBox="1"/>
          <p:nvPr/>
        </p:nvSpPr>
        <p:spPr>
          <a:xfrm>
            <a:off x="1709661" y="2016031"/>
            <a:ext cx="65070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99" u="none" cap="none" strike="noStrike">
                <a:solidFill>
                  <a:srgbClr val="012E59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Average global sea surface temperature</a:t>
            </a:r>
            <a:endParaRPr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pic>
        <p:nvPicPr>
          <p:cNvPr id="235" name="Google Shape;2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3289" y="1984526"/>
            <a:ext cx="8961874" cy="7176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4D8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0"/>
          <p:cNvGrpSpPr/>
          <p:nvPr/>
        </p:nvGrpSpPr>
        <p:grpSpPr>
          <a:xfrm>
            <a:off x="1028700" y="847874"/>
            <a:ext cx="16230600" cy="2262924"/>
            <a:chOff x="0" y="-47625"/>
            <a:chExt cx="4274726" cy="595996"/>
          </a:xfrm>
        </p:grpSpPr>
        <p:sp>
          <p:nvSpPr>
            <p:cNvPr id="241" name="Google Shape;241;p20"/>
            <p:cNvSpPr/>
            <p:nvPr/>
          </p:nvSpPr>
          <p:spPr>
            <a:xfrm>
              <a:off x="0" y="0"/>
              <a:ext cx="4274726" cy="548371"/>
            </a:xfrm>
            <a:custGeom>
              <a:rect b="b" l="l" r="r" t="t"/>
              <a:pathLst>
                <a:path extrusionOk="0" h="548371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538832"/>
                  </a:lnTo>
                  <a:cubicBezTo>
                    <a:pt x="4274726" y="541362"/>
                    <a:pt x="4273721" y="543788"/>
                    <a:pt x="4271932" y="545577"/>
                  </a:cubicBezTo>
                  <a:cubicBezTo>
                    <a:pt x="4270143" y="547366"/>
                    <a:pt x="4267716" y="548371"/>
                    <a:pt x="4265186" y="548371"/>
                  </a:cubicBezTo>
                  <a:lnTo>
                    <a:pt x="9540" y="548371"/>
                  </a:lnTo>
                  <a:cubicBezTo>
                    <a:pt x="4271" y="548371"/>
                    <a:pt x="0" y="544100"/>
                    <a:pt x="0" y="538832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E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0" y="-47625"/>
              <a:ext cx="4274726" cy="595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20"/>
          <p:cNvGrpSpPr/>
          <p:nvPr/>
        </p:nvGrpSpPr>
        <p:grpSpPr>
          <a:xfrm>
            <a:off x="1028700" y="3290722"/>
            <a:ext cx="5166772" cy="5967578"/>
            <a:chOff x="0" y="-47625"/>
            <a:chExt cx="1360796" cy="1571708"/>
          </a:xfrm>
        </p:grpSpPr>
        <p:sp>
          <p:nvSpPr>
            <p:cNvPr id="244" name="Google Shape;244;p20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FE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0" y="-47625"/>
              <a:ext cx="1360796" cy="15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20"/>
          <p:cNvGrpSpPr/>
          <p:nvPr/>
        </p:nvGrpSpPr>
        <p:grpSpPr>
          <a:xfrm>
            <a:off x="6561798" y="3290722"/>
            <a:ext cx="5166772" cy="5967578"/>
            <a:chOff x="0" y="-47625"/>
            <a:chExt cx="1360796" cy="1571708"/>
          </a:xfrm>
        </p:grpSpPr>
        <p:sp>
          <p:nvSpPr>
            <p:cNvPr id="247" name="Google Shape;247;p20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FE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0"/>
            <p:cNvSpPr txBox="1"/>
            <p:nvPr/>
          </p:nvSpPr>
          <p:spPr>
            <a:xfrm>
              <a:off x="0" y="-47625"/>
              <a:ext cx="1360796" cy="15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12092528" y="3290722"/>
            <a:ext cx="5166772" cy="5967578"/>
            <a:chOff x="0" y="-47625"/>
            <a:chExt cx="1360796" cy="1571708"/>
          </a:xfrm>
        </p:grpSpPr>
        <p:sp>
          <p:nvSpPr>
            <p:cNvPr id="250" name="Google Shape;250;p20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FE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0"/>
            <p:cNvSpPr txBox="1"/>
            <p:nvPr/>
          </p:nvSpPr>
          <p:spPr>
            <a:xfrm>
              <a:off x="0" y="-47625"/>
              <a:ext cx="1360796" cy="15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20"/>
          <p:cNvSpPr txBox="1"/>
          <p:nvPr/>
        </p:nvSpPr>
        <p:spPr>
          <a:xfrm>
            <a:off x="2834786" y="1519187"/>
            <a:ext cx="126207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600" u="none" cap="none" strike="noStrike">
                <a:solidFill>
                  <a:srgbClr val="012E59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How can we help?</a:t>
            </a:r>
            <a:endParaRPr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1448813" y="7622967"/>
            <a:ext cx="43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Support institutions that promote the protection and restoration of biodiversity.</a:t>
            </a:r>
            <a:endParaRPr sz="1100"/>
          </a:p>
        </p:txBody>
      </p:sp>
      <p:sp>
        <p:nvSpPr>
          <p:cNvPr id="254" name="Google Shape;254;p20"/>
          <p:cNvSpPr txBox="1"/>
          <p:nvPr/>
        </p:nvSpPr>
        <p:spPr>
          <a:xfrm>
            <a:off x="6979543" y="7622967"/>
            <a:ext cx="4329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Add another practical action students can take to support biodiversity conservation.</a:t>
            </a:r>
            <a:endParaRPr sz="1100"/>
          </a:p>
        </p:txBody>
      </p:sp>
      <p:sp>
        <p:nvSpPr>
          <p:cNvPr id="255" name="Google Shape;255;p20"/>
          <p:cNvSpPr txBox="1"/>
          <p:nvPr/>
        </p:nvSpPr>
        <p:spPr>
          <a:xfrm>
            <a:off x="12512641" y="7622967"/>
            <a:ext cx="43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Add another practical action students can take to support biodiversity conservation.</a:t>
            </a:r>
            <a:endParaRPr sz="1100"/>
          </a:p>
        </p:txBody>
      </p:sp>
      <p:sp>
        <p:nvSpPr>
          <p:cNvPr id="256" name="Google Shape;256;p20"/>
          <p:cNvSpPr/>
          <p:nvPr/>
        </p:nvSpPr>
        <p:spPr>
          <a:xfrm>
            <a:off x="12512641" y="3893248"/>
            <a:ext cx="4326546" cy="3355386"/>
          </a:xfrm>
          <a:custGeom>
            <a:rect b="b" l="l" r="r" t="t"/>
            <a:pathLst>
              <a:path extrusionOk="0" h="778595" w="1003946">
                <a:moveTo>
                  <a:pt x="35788" y="0"/>
                </a:moveTo>
                <a:lnTo>
                  <a:pt x="968158" y="0"/>
                </a:lnTo>
                <a:cubicBezTo>
                  <a:pt x="987923" y="0"/>
                  <a:pt x="1003946" y="16023"/>
                  <a:pt x="1003946" y="35788"/>
                </a:cubicBezTo>
                <a:lnTo>
                  <a:pt x="1003946" y="742807"/>
                </a:lnTo>
                <a:cubicBezTo>
                  <a:pt x="1003946" y="752299"/>
                  <a:pt x="1000176" y="761401"/>
                  <a:pt x="993464" y="768113"/>
                </a:cubicBezTo>
                <a:cubicBezTo>
                  <a:pt x="986753" y="774825"/>
                  <a:pt x="977650" y="778595"/>
                  <a:pt x="968158" y="778595"/>
                </a:cubicBezTo>
                <a:lnTo>
                  <a:pt x="35788" y="778595"/>
                </a:lnTo>
                <a:cubicBezTo>
                  <a:pt x="16023" y="778595"/>
                  <a:pt x="0" y="762572"/>
                  <a:pt x="0" y="742807"/>
                </a:cubicBezTo>
                <a:lnTo>
                  <a:pt x="0" y="35788"/>
                </a:lnTo>
                <a:cubicBezTo>
                  <a:pt x="0" y="16023"/>
                  <a:pt x="16023" y="0"/>
                  <a:pt x="35788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307" r="-830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"/>
          <p:cNvSpPr/>
          <p:nvPr/>
        </p:nvSpPr>
        <p:spPr>
          <a:xfrm>
            <a:off x="6981911" y="3893248"/>
            <a:ext cx="4326546" cy="3355386"/>
          </a:xfrm>
          <a:custGeom>
            <a:rect b="b" l="l" r="r" t="t"/>
            <a:pathLst>
              <a:path extrusionOk="0" h="778595" w="1003946">
                <a:moveTo>
                  <a:pt x="35788" y="0"/>
                </a:moveTo>
                <a:lnTo>
                  <a:pt x="968158" y="0"/>
                </a:lnTo>
                <a:cubicBezTo>
                  <a:pt x="987923" y="0"/>
                  <a:pt x="1003946" y="16023"/>
                  <a:pt x="1003946" y="35788"/>
                </a:cubicBezTo>
                <a:lnTo>
                  <a:pt x="1003946" y="742807"/>
                </a:lnTo>
                <a:cubicBezTo>
                  <a:pt x="1003946" y="752299"/>
                  <a:pt x="1000176" y="761401"/>
                  <a:pt x="993464" y="768113"/>
                </a:cubicBezTo>
                <a:cubicBezTo>
                  <a:pt x="986753" y="774825"/>
                  <a:pt x="977650" y="778595"/>
                  <a:pt x="968158" y="778595"/>
                </a:cubicBezTo>
                <a:lnTo>
                  <a:pt x="35788" y="778595"/>
                </a:lnTo>
                <a:cubicBezTo>
                  <a:pt x="16023" y="778595"/>
                  <a:pt x="0" y="762572"/>
                  <a:pt x="0" y="742807"/>
                </a:cubicBezTo>
                <a:lnTo>
                  <a:pt x="0" y="35788"/>
                </a:lnTo>
                <a:cubicBezTo>
                  <a:pt x="0" y="16023"/>
                  <a:pt x="16023" y="0"/>
                  <a:pt x="35788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109" r="-810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"/>
          <p:cNvSpPr/>
          <p:nvPr/>
        </p:nvSpPr>
        <p:spPr>
          <a:xfrm>
            <a:off x="1448813" y="3893248"/>
            <a:ext cx="4326546" cy="3355386"/>
          </a:xfrm>
          <a:custGeom>
            <a:rect b="b" l="l" r="r" t="t"/>
            <a:pathLst>
              <a:path extrusionOk="0" h="778595" w="1003946">
                <a:moveTo>
                  <a:pt x="35788" y="0"/>
                </a:moveTo>
                <a:lnTo>
                  <a:pt x="968158" y="0"/>
                </a:lnTo>
                <a:cubicBezTo>
                  <a:pt x="987923" y="0"/>
                  <a:pt x="1003946" y="16023"/>
                  <a:pt x="1003946" y="35788"/>
                </a:cubicBezTo>
                <a:lnTo>
                  <a:pt x="1003946" y="742807"/>
                </a:lnTo>
                <a:cubicBezTo>
                  <a:pt x="1003946" y="752299"/>
                  <a:pt x="1000176" y="761401"/>
                  <a:pt x="993464" y="768113"/>
                </a:cubicBezTo>
                <a:cubicBezTo>
                  <a:pt x="986753" y="774825"/>
                  <a:pt x="977650" y="778595"/>
                  <a:pt x="968158" y="778595"/>
                </a:cubicBezTo>
                <a:lnTo>
                  <a:pt x="35788" y="778595"/>
                </a:lnTo>
                <a:cubicBezTo>
                  <a:pt x="16023" y="778595"/>
                  <a:pt x="0" y="762572"/>
                  <a:pt x="0" y="742807"/>
                </a:cubicBezTo>
                <a:lnTo>
                  <a:pt x="0" y="35788"/>
                </a:lnTo>
                <a:cubicBezTo>
                  <a:pt x="0" y="16023"/>
                  <a:pt x="16023" y="0"/>
                  <a:pt x="35788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5019" l="0" r="0" t="-1820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4D8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1"/>
          <p:cNvGrpSpPr/>
          <p:nvPr/>
        </p:nvGrpSpPr>
        <p:grpSpPr>
          <a:xfrm>
            <a:off x="1028700" y="847874"/>
            <a:ext cx="16230600" cy="8410426"/>
            <a:chOff x="0" y="-47625"/>
            <a:chExt cx="4274726" cy="2215092"/>
          </a:xfrm>
        </p:grpSpPr>
        <p:sp>
          <p:nvSpPr>
            <p:cNvPr id="264" name="Google Shape;264;p21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E3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1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1"/>
          <p:cNvSpPr/>
          <p:nvPr/>
        </p:nvSpPr>
        <p:spPr>
          <a:xfrm flipH="1">
            <a:off x="9768483" y="2749967"/>
            <a:ext cx="6910462" cy="4787066"/>
          </a:xfrm>
          <a:custGeom>
            <a:rect b="b" l="l" r="r" t="t"/>
            <a:pathLst>
              <a:path extrusionOk="0" h="4787066" w="6910462">
                <a:moveTo>
                  <a:pt x="6910462" y="0"/>
                </a:moveTo>
                <a:lnTo>
                  <a:pt x="0" y="0"/>
                </a:lnTo>
                <a:lnTo>
                  <a:pt x="0" y="4787066"/>
                </a:lnTo>
                <a:lnTo>
                  <a:pt x="6910462" y="4787066"/>
                </a:lnTo>
                <a:lnTo>
                  <a:pt x="691046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21"/>
          <p:cNvSpPr txBox="1"/>
          <p:nvPr/>
        </p:nvSpPr>
        <p:spPr>
          <a:xfrm>
            <a:off x="1743549" y="2240201"/>
            <a:ext cx="5099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99" u="none" cap="none" strike="noStrike">
                <a:solidFill>
                  <a:srgbClr val="012E59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Let’s review</a:t>
            </a:r>
            <a:endParaRPr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1743549" y="3626967"/>
            <a:ext cx="7737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What is biodiversity</a:t>
            </a:r>
            <a:endParaRPr sz="1100"/>
          </a:p>
        </p:txBody>
      </p:sp>
      <p:sp>
        <p:nvSpPr>
          <p:cNvPr id="269" name="Google Shape;269;p21"/>
          <p:cNvSpPr txBox="1"/>
          <p:nvPr/>
        </p:nvSpPr>
        <p:spPr>
          <a:xfrm>
            <a:off x="1743549" y="5227730"/>
            <a:ext cx="7737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Threats to biodiversity</a:t>
            </a:r>
            <a:endParaRPr sz="1100"/>
          </a:p>
        </p:txBody>
      </p:sp>
      <p:sp>
        <p:nvSpPr>
          <p:cNvPr id="270" name="Google Shape;270;p21"/>
          <p:cNvSpPr txBox="1"/>
          <p:nvPr/>
        </p:nvSpPr>
        <p:spPr>
          <a:xfrm>
            <a:off x="1743549" y="6827798"/>
            <a:ext cx="7737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How can we help</a:t>
            </a:r>
            <a:endParaRPr sz="1100"/>
          </a:p>
        </p:txBody>
      </p:sp>
      <p:sp>
        <p:nvSpPr>
          <p:cNvPr id="271" name="Google Shape;271;p21"/>
          <p:cNvSpPr txBox="1"/>
          <p:nvPr/>
        </p:nvSpPr>
        <p:spPr>
          <a:xfrm>
            <a:off x="1743549" y="4246026"/>
            <a:ext cx="740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Define biodiversity and highlight its importance.</a:t>
            </a:r>
            <a:endParaRPr sz="1100"/>
          </a:p>
        </p:txBody>
      </p:sp>
      <p:sp>
        <p:nvSpPr>
          <p:cNvPr id="272" name="Google Shape;272;p21"/>
          <p:cNvSpPr txBox="1"/>
          <p:nvPr/>
        </p:nvSpPr>
        <p:spPr>
          <a:xfrm>
            <a:off x="1743549" y="5846789"/>
            <a:ext cx="740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List a few major threats covered in the lesson.</a:t>
            </a:r>
            <a:endParaRPr sz="1100"/>
          </a:p>
        </p:txBody>
      </p:sp>
      <p:sp>
        <p:nvSpPr>
          <p:cNvPr id="273" name="Google Shape;273;p21"/>
          <p:cNvSpPr txBox="1"/>
          <p:nvPr/>
        </p:nvSpPr>
        <p:spPr>
          <a:xfrm>
            <a:off x="1743549" y="7351607"/>
            <a:ext cx="7400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Summarize practical actions students can take or support to conserve biodiversity.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F9B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2"/>
          <p:cNvGrpSpPr/>
          <p:nvPr/>
        </p:nvGrpSpPr>
        <p:grpSpPr>
          <a:xfrm>
            <a:off x="714865" y="2119711"/>
            <a:ext cx="5097641" cy="7581148"/>
            <a:chOff x="0" y="-47625"/>
            <a:chExt cx="1342589" cy="1996681"/>
          </a:xfrm>
        </p:grpSpPr>
        <p:sp>
          <p:nvSpPr>
            <p:cNvPr id="279" name="Google Shape;279;p22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2"/>
            <p:cNvSpPr txBox="1"/>
            <p:nvPr/>
          </p:nvSpPr>
          <p:spPr>
            <a:xfrm>
              <a:off x="0" y="-47625"/>
              <a:ext cx="1342589" cy="1996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22"/>
          <p:cNvGrpSpPr/>
          <p:nvPr/>
        </p:nvGrpSpPr>
        <p:grpSpPr>
          <a:xfrm>
            <a:off x="6060156" y="2119711"/>
            <a:ext cx="11512980" cy="7581148"/>
            <a:chOff x="0" y="-47625"/>
            <a:chExt cx="3032225" cy="1996681"/>
          </a:xfrm>
        </p:grpSpPr>
        <p:sp>
          <p:nvSpPr>
            <p:cNvPr id="282" name="Google Shape;282;p22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2"/>
            <p:cNvSpPr txBox="1"/>
            <p:nvPr/>
          </p:nvSpPr>
          <p:spPr>
            <a:xfrm>
              <a:off x="0" y="-47625"/>
              <a:ext cx="3032225" cy="1996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22"/>
          <p:cNvGrpSpPr/>
          <p:nvPr/>
        </p:nvGrpSpPr>
        <p:grpSpPr>
          <a:xfrm>
            <a:off x="1104558" y="2676579"/>
            <a:ext cx="4318255" cy="683402"/>
            <a:chOff x="0" y="-9525"/>
            <a:chExt cx="1137318" cy="179991"/>
          </a:xfrm>
        </p:grpSpPr>
        <p:sp>
          <p:nvSpPr>
            <p:cNvPr id="285" name="Google Shape;285;p22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12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2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Fonts</a:t>
              </a:r>
              <a:endParaRPr/>
            </a:p>
          </p:txBody>
        </p:sp>
      </p:grpSp>
      <p:grpSp>
        <p:nvGrpSpPr>
          <p:cNvPr id="287" name="Google Shape;287;p22"/>
          <p:cNvGrpSpPr/>
          <p:nvPr/>
        </p:nvGrpSpPr>
        <p:grpSpPr>
          <a:xfrm>
            <a:off x="9623087" y="2676579"/>
            <a:ext cx="4368067" cy="683402"/>
            <a:chOff x="0" y="-9525"/>
            <a:chExt cx="1150437" cy="179991"/>
          </a:xfrm>
        </p:grpSpPr>
        <p:sp>
          <p:nvSpPr>
            <p:cNvPr id="288" name="Google Shape;288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12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Design Elements / Icons</a:t>
              </a:r>
              <a:endParaRPr/>
            </a:p>
          </p:txBody>
        </p:sp>
      </p:grpSp>
      <p:grpSp>
        <p:nvGrpSpPr>
          <p:cNvPr id="290" name="Google Shape;290;p22"/>
          <p:cNvGrpSpPr/>
          <p:nvPr/>
        </p:nvGrpSpPr>
        <p:grpSpPr>
          <a:xfrm>
            <a:off x="1104558" y="7310978"/>
            <a:ext cx="4318255" cy="683402"/>
            <a:chOff x="0" y="-9525"/>
            <a:chExt cx="1137318" cy="179991"/>
          </a:xfrm>
        </p:grpSpPr>
        <p:sp>
          <p:nvSpPr>
            <p:cNvPr id="291" name="Google Shape;291;p22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12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2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Colors</a:t>
              </a:r>
              <a:endParaRPr/>
            </a:p>
          </p:txBody>
        </p:sp>
      </p:grpSp>
      <p:sp>
        <p:nvSpPr>
          <p:cNvPr id="293" name="Google Shape;293;p22"/>
          <p:cNvSpPr txBox="1"/>
          <p:nvPr/>
        </p:nvSpPr>
        <p:spPr>
          <a:xfrm>
            <a:off x="1173043" y="3663776"/>
            <a:ext cx="4181285" cy="523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uses the following free fonts:</a:t>
            </a:r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1116102" y="6756554"/>
            <a:ext cx="4368067" cy="266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You can find these fonts online too.</a:t>
            </a:r>
            <a:endParaRPr/>
          </a:p>
        </p:txBody>
      </p:sp>
      <p:sp>
        <p:nvSpPr>
          <p:cNvPr id="295" name="Google Shape;295;p22"/>
          <p:cNvSpPr txBox="1"/>
          <p:nvPr/>
        </p:nvSpPr>
        <p:spPr>
          <a:xfrm>
            <a:off x="1688417" y="4967635"/>
            <a:ext cx="3150536" cy="40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12E59"/>
                </a:solidFill>
                <a:latin typeface="Fredoka"/>
                <a:ea typeface="Fredoka"/>
                <a:cs typeface="Fredoka"/>
                <a:sym typeface="Fredoka"/>
              </a:rPr>
              <a:t>Fredoka</a:t>
            </a:r>
            <a:endParaRPr/>
          </a:p>
        </p:txBody>
      </p:sp>
      <p:sp>
        <p:nvSpPr>
          <p:cNvPr id="296" name="Google Shape;296;p22"/>
          <p:cNvSpPr txBox="1"/>
          <p:nvPr/>
        </p:nvSpPr>
        <p:spPr>
          <a:xfrm>
            <a:off x="1523971" y="5956477"/>
            <a:ext cx="3479429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Barlow Regular</a:t>
            </a:r>
            <a:endParaRPr/>
          </a:p>
        </p:txBody>
      </p:sp>
      <p:sp>
        <p:nvSpPr>
          <p:cNvPr id="297" name="Google Shape;297;p22"/>
          <p:cNvSpPr txBox="1"/>
          <p:nvPr/>
        </p:nvSpPr>
        <p:spPr>
          <a:xfrm>
            <a:off x="2319155" y="4670035"/>
            <a:ext cx="188906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TITLES:</a:t>
            </a:r>
            <a:endParaRPr/>
          </a:p>
        </p:txBody>
      </p:sp>
      <p:sp>
        <p:nvSpPr>
          <p:cNvPr id="298" name="Google Shape;298;p22"/>
          <p:cNvSpPr txBox="1"/>
          <p:nvPr/>
        </p:nvSpPr>
        <p:spPr>
          <a:xfrm>
            <a:off x="2319155" y="5670727"/>
            <a:ext cx="188906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BODY TEXT:</a:t>
            </a:r>
            <a:endParaRPr/>
          </a:p>
        </p:txBody>
      </p:sp>
      <p:grpSp>
        <p:nvGrpSpPr>
          <p:cNvPr id="299" name="Google Shape;299;p22"/>
          <p:cNvGrpSpPr/>
          <p:nvPr/>
        </p:nvGrpSpPr>
        <p:grpSpPr>
          <a:xfrm>
            <a:off x="1199911" y="8261080"/>
            <a:ext cx="725897" cy="725897"/>
            <a:chOff x="0" y="0"/>
            <a:chExt cx="812800" cy="812800"/>
          </a:xfrm>
        </p:grpSpPr>
        <p:sp>
          <p:nvSpPr>
            <p:cNvPr id="300" name="Google Shape;300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F23"/>
            </a:solidFill>
            <a:ln cap="sq" cmpd="sng" w="19050">
              <a:solidFill>
                <a:srgbClr val="012E5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22"/>
          <p:cNvSpPr txBox="1"/>
          <p:nvPr/>
        </p:nvSpPr>
        <p:spPr>
          <a:xfrm>
            <a:off x="1199911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#FD6F23</a:t>
            </a:r>
            <a:endParaRPr/>
          </a:p>
        </p:txBody>
      </p:sp>
      <p:grpSp>
        <p:nvGrpSpPr>
          <p:cNvPr id="303" name="Google Shape;303;p22"/>
          <p:cNvGrpSpPr/>
          <p:nvPr/>
        </p:nvGrpSpPr>
        <p:grpSpPr>
          <a:xfrm>
            <a:off x="2069669" y="8261080"/>
            <a:ext cx="725897" cy="725897"/>
            <a:chOff x="0" y="0"/>
            <a:chExt cx="812800" cy="812800"/>
          </a:xfrm>
        </p:grpSpPr>
        <p:sp>
          <p:nvSpPr>
            <p:cNvPr id="304" name="Google Shape;304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F9B3"/>
            </a:solidFill>
            <a:ln cap="sq" cmpd="sng" w="19050">
              <a:solidFill>
                <a:srgbClr val="012E5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22"/>
          <p:cNvSpPr txBox="1"/>
          <p:nvPr/>
        </p:nvSpPr>
        <p:spPr>
          <a:xfrm>
            <a:off x="2069669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#D9F9B3</a:t>
            </a:r>
            <a:endParaRPr/>
          </a:p>
        </p:txBody>
      </p:sp>
      <p:grpSp>
        <p:nvGrpSpPr>
          <p:cNvPr id="307" name="Google Shape;307;p22"/>
          <p:cNvGrpSpPr/>
          <p:nvPr/>
        </p:nvGrpSpPr>
        <p:grpSpPr>
          <a:xfrm>
            <a:off x="2939426" y="8261080"/>
            <a:ext cx="725897" cy="725897"/>
            <a:chOff x="0" y="0"/>
            <a:chExt cx="812800" cy="812800"/>
          </a:xfrm>
        </p:grpSpPr>
        <p:sp>
          <p:nvSpPr>
            <p:cNvPr id="308" name="Google Shape;30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B9FF"/>
            </a:solidFill>
            <a:ln cap="sq" cmpd="sng" w="19050">
              <a:solidFill>
                <a:srgbClr val="012E5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22"/>
          <p:cNvSpPr txBox="1"/>
          <p:nvPr/>
        </p:nvSpPr>
        <p:spPr>
          <a:xfrm>
            <a:off x="2939426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#2FB9FF</a:t>
            </a:r>
            <a:endParaRPr/>
          </a:p>
        </p:txBody>
      </p:sp>
      <p:grpSp>
        <p:nvGrpSpPr>
          <p:cNvPr id="311" name="Google Shape;311;p22"/>
          <p:cNvGrpSpPr/>
          <p:nvPr/>
        </p:nvGrpSpPr>
        <p:grpSpPr>
          <a:xfrm>
            <a:off x="3809184" y="8261080"/>
            <a:ext cx="725897" cy="725897"/>
            <a:chOff x="0" y="0"/>
            <a:chExt cx="812800" cy="812800"/>
          </a:xfrm>
        </p:grpSpPr>
        <p:sp>
          <p:nvSpPr>
            <p:cNvPr id="312" name="Google Shape;312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E59"/>
            </a:solidFill>
            <a:ln cap="sq" cmpd="sng" w="19050">
              <a:solidFill>
                <a:srgbClr val="012E5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22"/>
          <p:cNvSpPr txBox="1"/>
          <p:nvPr/>
        </p:nvSpPr>
        <p:spPr>
          <a:xfrm>
            <a:off x="3809184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#012E59</a:t>
            </a:r>
            <a:endParaRPr/>
          </a:p>
        </p:txBody>
      </p:sp>
      <p:grpSp>
        <p:nvGrpSpPr>
          <p:cNvPr id="315" name="Google Shape;315;p22"/>
          <p:cNvGrpSpPr/>
          <p:nvPr/>
        </p:nvGrpSpPr>
        <p:grpSpPr>
          <a:xfrm>
            <a:off x="4678941" y="8261080"/>
            <a:ext cx="725897" cy="725897"/>
            <a:chOff x="0" y="0"/>
            <a:chExt cx="812800" cy="812800"/>
          </a:xfrm>
        </p:grpSpPr>
        <p:sp>
          <p:nvSpPr>
            <p:cNvPr id="316" name="Google Shape;316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4D8"/>
            </a:solidFill>
            <a:ln cap="sq" cmpd="sng" w="19050">
              <a:solidFill>
                <a:srgbClr val="012E5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2"/>
          <p:cNvSpPr txBox="1"/>
          <p:nvPr/>
        </p:nvSpPr>
        <p:spPr>
          <a:xfrm>
            <a:off x="4678941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#FF94D8</a:t>
            </a:r>
            <a:endParaRPr/>
          </a:p>
        </p:txBody>
      </p:sp>
      <p:sp>
        <p:nvSpPr>
          <p:cNvPr id="319" name="Google Shape;319;p22"/>
          <p:cNvSpPr txBox="1"/>
          <p:nvPr/>
        </p:nvSpPr>
        <p:spPr>
          <a:xfrm>
            <a:off x="3800933" y="1709954"/>
            <a:ext cx="10686133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20" name="Google Shape;320;p22"/>
          <p:cNvSpPr txBox="1"/>
          <p:nvPr/>
        </p:nvSpPr>
        <p:spPr>
          <a:xfrm>
            <a:off x="5469973" y="757487"/>
            <a:ext cx="7348055" cy="961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012E59"/>
                </a:solidFill>
                <a:latin typeface="Fredoka"/>
                <a:ea typeface="Fredoka"/>
                <a:cs typeface="Fredoka"/>
                <a:sym typeface="Fredoka"/>
              </a:rPr>
              <a:t>Resource Page</a:t>
            </a:r>
            <a:endParaRPr/>
          </a:p>
        </p:txBody>
      </p:sp>
      <p:sp>
        <p:nvSpPr>
          <p:cNvPr id="321" name="Google Shape;321;p22"/>
          <p:cNvSpPr/>
          <p:nvPr/>
        </p:nvSpPr>
        <p:spPr>
          <a:xfrm>
            <a:off x="9222882" y="3947192"/>
            <a:ext cx="1861545" cy="2426184"/>
          </a:xfrm>
          <a:custGeom>
            <a:rect b="b" l="l" r="r" t="t"/>
            <a:pathLst>
              <a:path extrusionOk="0" h="2426184" w="1861545">
                <a:moveTo>
                  <a:pt x="0" y="0"/>
                </a:moveTo>
                <a:lnTo>
                  <a:pt x="1861544" y="0"/>
                </a:lnTo>
                <a:lnTo>
                  <a:pt x="1861544" y="2426184"/>
                </a:lnTo>
                <a:lnTo>
                  <a:pt x="0" y="2426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2"/>
          <p:cNvSpPr/>
          <p:nvPr/>
        </p:nvSpPr>
        <p:spPr>
          <a:xfrm>
            <a:off x="12406219" y="6619092"/>
            <a:ext cx="1472257" cy="1994437"/>
          </a:xfrm>
          <a:custGeom>
            <a:rect b="b" l="l" r="r" t="t"/>
            <a:pathLst>
              <a:path extrusionOk="0" h="1994437" w="1472257">
                <a:moveTo>
                  <a:pt x="0" y="0"/>
                </a:moveTo>
                <a:lnTo>
                  <a:pt x="1472257" y="0"/>
                </a:lnTo>
                <a:lnTo>
                  <a:pt x="1472257" y="1994437"/>
                </a:lnTo>
                <a:lnTo>
                  <a:pt x="0" y="1994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22"/>
          <p:cNvSpPr/>
          <p:nvPr/>
        </p:nvSpPr>
        <p:spPr>
          <a:xfrm>
            <a:off x="6728290" y="6932592"/>
            <a:ext cx="1769624" cy="1367437"/>
          </a:xfrm>
          <a:custGeom>
            <a:rect b="b" l="l" r="r" t="t"/>
            <a:pathLst>
              <a:path extrusionOk="0" h="1367437" w="1769624">
                <a:moveTo>
                  <a:pt x="0" y="0"/>
                </a:moveTo>
                <a:lnTo>
                  <a:pt x="1769624" y="0"/>
                </a:lnTo>
                <a:lnTo>
                  <a:pt x="1769624" y="1367437"/>
                </a:lnTo>
                <a:lnTo>
                  <a:pt x="0" y="1367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2"/>
          <p:cNvSpPr/>
          <p:nvPr/>
        </p:nvSpPr>
        <p:spPr>
          <a:xfrm>
            <a:off x="8645331" y="6900186"/>
            <a:ext cx="3613472" cy="1432249"/>
          </a:xfrm>
          <a:custGeom>
            <a:rect b="b" l="l" r="r" t="t"/>
            <a:pathLst>
              <a:path extrusionOk="0" h="1432249" w="3613472">
                <a:moveTo>
                  <a:pt x="0" y="0"/>
                </a:moveTo>
                <a:lnTo>
                  <a:pt x="3613471" y="0"/>
                </a:lnTo>
                <a:lnTo>
                  <a:pt x="3613471" y="1432249"/>
                </a:lnTo>
                <a:lnTo>
                  <a:pt x="0" y="1432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2"/>
          <p:cNvSpPr/>
          <p:nvPr/>
        </p:nvSpPr>
        <p:spPr>
          <a:xfrm>
            <a:off x="6869092" y="4617993"/>
            <a:ext cx="2101844" cy="1662368"/>
          </a:xfrm>
          <a:custGeom>
            <a:rect b="b" l="l" r="r" t="t"/>
            <a:pathLst>
              <a:path extrusionOk="0" h="1662368" w="2101844">
                <a:moveTo>
                  <a:pt x="0" y="0"/>
                </a:moveTo>
                <a:lnTo>
                  <a:pt x="2101844" y="0"/>
                </a:lnTo>
                <a:lnTo>
                  <a:pt x="2101844" y="1662367"/>
                </a:lnTo>
                <a:lnTo>
                  <a:pt x="0" y="1662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22"/>
          <p:cNvSpPr/>
          <p:nvPr/>
        </p:nvSpPr>
        <p:spPr>
          <a:xfrm>
            <a:off x="11336372" y="4207049"/>
            <a:ext cx="2444191" cy="1906469"/>
          </a:xfrm>
          <a:custGeom>
            <a:rect b="b" l="l" r="r" t="t"/>
            <a:pathLst>
              <a:path extrusionOk="0" h="1906469" w="2444191">
                <a:moveTo>
                  <a:pt x="0" y="0"/>
                </a:moveTo>
                <a:lnTo>
                  <a:pt x="2444191" y="0"/>
                </a:lnTo>
                <a:lnTo>
                  <a:pt x="2444191" y="1906469"/>
                </a:lnTo>
                <a:lnTo>
                  <a:pt x="0" y="1906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22"/>
          <p:cNvSpPr/>
          <p:nvPr/>
        </p:nvSpPr>
        <p:spPr>
          <a:xfrm flipH="1">
            <a:off x="14032509" y="4693068"/>
            <a:ext cx="2872492" cy="1368351"/>
          </a:xfrm>
          <a:custGeom>
            <a:rect b="b" l="l" r="r" t="t"/>
            <a:pathLst>
              <a:path extrusionOk="0" h="1368351" w="2872492">
                <a:moveTo>
                  <a:pt x="2872492" y="0"/>
                </a:moveTo>
                <a:lnTo>
                  <a:pt x="0" y="0"/>
                </a:lnTo>
                <a:lnTo>
                  <a:pt x="0" y="1368351"/>
                </a:lnTo>
                <a:lnTo>
                  <a:pt x="2872492" y="1368351"/>
                </a:lnTo>
                <a:lnTo>
                  <a:pt x="2872492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2"/>
          <p:cNvSpPr/>
          <p:nvPr/>
        </p:nvSpPr>
        <p:spPr>
          <a:xfrm flipH="1">
            <a:off x="14025893" y="6619092"/>
            <a:ext cx="2879108" cy="1994437"/>
          </a:xfrm>
          <a:custGeom>
            <a:rect b="b" l="l" r="r" t="t"/>
            <a:pathLst>
              <a:path extrusionOk="0" h="1994437" w="2879108">
                <a:moveTo>
                  <a:pt x="2879108" y="0"/>
                </a:moveTo>
                <a:lnTo>
                  <a:pt x="0" y="0"/>
                </a:lnTo>
                <a:lnTo>
                  <a:pt x="0" y="1994437"/>
                </a:lnTo>
                <a:lnTo>
                  <a:pt x="2879108" y="1994437"/>
                </a:lnTo>
                <a:lnTo>
                  <a:pt x="2879108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F9B3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3"/>
          <p:cNvGrpSpPr/>
          <p:nvPr/>
        </p:nvGrpSpPr>
        <p:grpSpPr>
          <a:xfrm>
            <a:off x="714865" y="412873"/>
            <a:ext cx="16858270" cy="9280428"/>
            <a:chOff x="0" y="-47625"/>
            <a:chExt cx="4440038" cy="2444228"/>
          </a:xfrm>
        </p:grpSpPr>
        <p:sp>
          <p:nvSpPr>
            <p:cNvPr id="334" name="Google Shape;334;p23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3"/>
            <p:cNvSpPr txBox="1"/>
            <p:nvPr/>
          </p:nvSpPr>
          <p:spPr>
            <a:xfrm>
              <a:off x="0" y="-47625"/>
              <a:ext cx="4440038" cy="2444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3"/>
          <p:cNvSpPr txBox="1"/>
          <p:nvPr/>
        </p:nvSpPr>
        <p:spPr>
          <a:xfrm>
            <a:off x="3377480" y="2473316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>
            <a:off x="3377480" y="5250797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for this presentation template</a:t>
            </a:r>
            <a:endParaRPr/>
          </a:p>
        </p:txBody>
      </p:sp>
      <p:sp>
        <p:nvSpPr>
          <p:cNvPr id="338" name="Google Shape;338;p23"/>
          <p:cNvSpPr txBox="1"/>
          <p:nvPr/>
        </p:nvSpPr>
        <p:spPr>
          <a:xfrm>
            <a:off x="3377480" y="7308164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for the photos, graphics, and elements</a:t>
            </a: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7108732" y="8489231"/>
            <a:ext cx="4070535" cy="485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Happy designing!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>
            <a:off x="5469973" y="1530373"/>
            <a:ext cx="7348055" cy="961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012E59"/>
                </a:solidFill>
                <a:latin typeface="Fredoka"/>
                <a:ea typeface="Fredoka"/>
                <a:cs typeface="Fredoka"/>
                <a:sym typeface="Fredoka"/>
              </a:rPr>
              <a:t>Credits</a:t>
            </a:r>
            <a:endParaRPr/>
          </a:p>
        </p:txBody>
      </p:sp>
      <p:sp>
        <p:nvSpPr>
          <p:cNvPr id="341" name="Google Shape;341;p23"/>
          <p:cNvSpPr txBox="1"/>
          <p:nvPr/>
        </p:nvSpPr>
        <p:spPr>
          <a:xfrm>
            <a:off x="5004582" y="6431864"/>
            <a:ext cx="8278835" cy="685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Pexels, Pixabay, Sketchify</a:t>
            </a:r>
            <a:endParaRPr/>
          </a:p>
        </p:txBody>
      </p:sp>
      <p:pic>
        <p:nvPicPr>
          <p:cNvPr id="342" name="Google Shape;3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8425" y="3580325"/>
            <a:ext cx="5751150" cy="14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F9B3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Google Shape;347;p24"/>
          <p:cNvGraphicFramePr/>
          <p:nvPr/>
        </p:nvGraphicFramePr>
        <p:xfrm>
          <a:off x="6925541" y="-6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{E21E2167-184F-4797-871C-20F1FD0D4FE9}</a:tableStyleId>
              </a:tblPr>
              <a:tblGrid>
                <a:gridCol w="5678850"/>
                <a:gridCol w="5678850"/>
              </a:tblGrid>
              <a:tr h="257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 for blur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F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 for confetti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FDE"/>
                    </a:solidFill>
                  </a:tcPr>
                </a:tc>
              </a:tr>
              <a:tr h="257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 for a drumroll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F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 for mic drop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FDE"/>
                    </a:solidFill>
                  </a:tcPr>
                </a:tc>
              </a:tr>
              <a:tr h="257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 for bubbles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F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Q for quiet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FDE"/>
                    </a:solidFill>
                  </a:tcPr>
                </a:tc>
              </a:tr>
              <a:tr h="269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 for unveil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F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Any number from 0-9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for a timer</a:t>
                      </a:r>
                      <a:endParaRPr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FDE"/>
                    </a:solidFill>
                  </a:tcPr>
                </a:tc>
              </a:tr>
            </a:tbl>
          </a:graphicData>
        </a:graphic>
      </p:graphicFrame>
      <p:sp>
        <p:nvSpPr>
          <p:cNvPr id="348" name="Google Shape;348;p24"/>
          <p:cNvSpPr txBox="1"/>
          <p:nvPr/>
        </p:nvSpPr>
        <p:spPr>
          <a:xfrm>
            <a:off x="1028700" y="1190625"/>
            <a:ext cx="5059131" cy="2122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99" u="none" cap="none" strike="noStrike">
                <a:solidFill>
                  <a:srgbClr val="012E59"/>
                </a:solidFill>
                <a:latin typeface="Fredoka"/>
                <a:ea typeface="Fredoka"/>
                <a:cs typeface="Fredoka"/>
                <a:sym typeface="Fredoka"/>
              </a:rPr>
              <a:t>Resource Page</a:t>
            </a:r>
            <a:endParaRPr/>
          </a:p>
        </p:txBody>
      </p:sp>
      <p:sp>
        <p:nvSpPr>
          <p:cNvPr id="349" name="Google Shape;349;p24"/>
          <p:cNvSpPr txBox="1"/>
          <p:nvPr/>
        </p:nvSpPr>
        <p:spPr>
          <a:xfrm>
            <a:off x="1028700" y="6936105"/>
            <a:ext cx="5059131" cy="18665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Find the magic in presenting. Select these keys while in </a:t>
            </a:r>
            <a:r>
              <a:rPr b="1" i="0" lang="en-US" sz="2499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Present</a:t>
            </a:r>
            <a:r>
              <a:rPr b="0" i="0" lang="en-US" sz="2499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 mode. </a:t>
            </a:r>
            <a:endParaRPr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12E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Delete or hide this page before presenting.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F9B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1"/>
          <p:cNvGrpSpPr/>
          <p:nvPr/>
        </p:nvGrpSpPr>
        <p:grpSpPr>
          <a:xfrm>
            <a:off x="1028700" y="847874"/>
            <a:ext cx="16230600" cy="2262924"/>
            <a:chOff x="0" y="-47625"/>
            <a:chExt cx="4274726" cy="595996"/>
          </a:xfrm>
        </p:grpSpPr>
        <p:sp>
          <p:nvSpPr>
            <p:cNvPr id="104" name="Google Shape;104;p11"/>
            <p:cNvSpPr/>
            <p:nvPr/>
          </p:nvSpPr>
          <p:spPr>
            <a:xfrm>
              <a:off x="0" y="0"/>
              <a:ext cx="4274726" cy="548371"/>
            </a:xfrm>
            <a:custGeom>
              <a:rect b="b" l="l" r="r" t="t"/>
              <a:pathLst>
                <a:path extrusionOk="0" h="548371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538832"/>
                  </a:lnTo>
                  <a:cubicBezTo>
                    <a:pt x="4274726" y="541362"/>
                    <a:pt x="4273721" y="543788"/>
                    <a:pt x="4271932" y="545577"/>
                  </a:cubicBezTo>
                  <a:cubicBezTo>
                    <a:pt x="4270143" y="547366"/>
                    <a:pt x="4267716" y="548371"/>
                    <a:pt x="4265186" y="548371"/>
                  </a:cubicBezTo>
                  <a:lnTo>
                    <a:pt x="9540" y="548371"/>
                  </a:lnTo>
                  <a:cubicBezTo>
                    <a:pt x="4271" y="548371"/>
                    <a:pt x="0" y="544100"/>
                    <a:pt x="0" y="538832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1"/>
            <p:cNvSpPr txBox="1"/>
            <p:nvPr/>
          </p:nvSpPr>
          <p:spPr>
            <a:xfrm>
              <a:off x="0" y="-47625"/>
              <a:ext cx="4274726" cy="595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1028700" y="3290722"/>
            <a:ext cx="5166772" cy="5967578"/>
            <a:chOff x="0" y="-47625"/>
            <a:chExt cx="1360796" cy="1571708"/>
          </a:xfrm>
        </p:grpSpPr>
        <p:sp>
          <p:nvSpPr>
            <p:cNvPr id="107" name="Google Shape;107;p11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 txBox="1"/>
            <p:nvPr/>
          </p:nvSpPr>
          <p:spPr>
            <a:xfrm>
              <a:off x="0" y="-47625"/>
              <a:ext cx="1360796" cy="15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1"/>
          <p:cNvGrpSpPr/>
          <p:nvPr/>
        </p:nvGrpSpPr>
        <p:grpSpPr>
          <a:xfrm>
            <a:off x="6561798" y="3290722"/>
            <a:ext cx="5166772" cy="5967578"/>
            <a:chOff x="0" y="-47625"/>
            <a:chExt cx="1360796" cy="1571708"/>
          </a:xfrm>
        </p:grpSpPr>
        <p:sp>
          <p:nvSpPr>
            <p:cNvPr id="110" name="Google Shape;110;p11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 txBox="1"/>
            <p:nvPr/>
          </p:nvSpPr>
          <p:spPr>
            <a:xfrm>
              <a:off x="0" y="-47625"/>
              <a:ext cx="1360796" cy="15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1"/>
          <p:cNvGrpSpPr/>
          <p:nvPr/>
        </p:nvGrpSpPr>
        <p:grpSpPr>
          <a:xfrm>
            <a:off x="12092528" y="3290722"/>
            <a:ext cx="5166772" cy="5967578"/>
            <a:chOff x="0" y="-47625"/>
            <a:chExt cx="1360796" cy="1571708"/>
          </a:xfrm>
        </p:grpSpPr>
        <p:sp>
          <p:nvSpPr>
            <p:cNvPr id="113" name="Google Shape;113;p11"/>
            <p:cNvSpPr/>
            <p:nvPr/>
          </p:nvSpPr>
          <p:spPr>
            <a:xfrm>
              <a:off x="0" y="0"/>
              <a:ext cx="1360796" cy="1524083"/>
            </a:xfrm>
            <a:custGeom>
              <a:rect b="b" l="l" r="r" t="t"/>
              <a:pathLst>
                <a:path extrusionOk="0" h="1524083" w="1360796">
                  <a:moveTo>
                    <a:pt x="29968" y="0"/>
                  </a:moveTo>
                  <a:lnTo>
                    <a:pt x="1330828" y="0"/>
                  </a:lnTo>
                  <a:cubicBezTo>
                    <a:pt x="1347379" y="0"/>
                    <a:pt x="1360796" y="13417"/>
                    <a:pt x="1360796" y="29968"/>
                  </a:cubicBezTo>
                  <a:lnTo>
                    <a:pt x="1360796" y="1494115"/>
                  </a:lnTo>
                  <a:cubicBezTo>
                    <a:pt x="1360796" y="1510666"/>
                    <a:pt x="1347379" y="1524083"/>
                    <a:pt x="1330828" y="1524083"/>
                  </a:cubicBezTo>
                  <a:lnTo>
                    <a:pt x="29968" y="1524083"/>
                  </a:lnTo>
                  <a:cubicBezTo>
                    <a:pt x="22020" y="1524083"/>
                    <a:pt x="14398" y="1520925"/>
                    <a:pt x="8777" y="1515305"/>
                  </a:cubicBezTo>
                  <a:cubicBezTo>
                    <a:pt x="3157" y="1509685"/>
                    <a:pt x="0" y="1502063"/>
                    <a:pt x="0" y="1494115"/>
                  </a:cubicBezTo>
                  <a:lnTo>
                    <a:pt x="0" y="29968"/>
                  </a:lnTo>
                  <a:cubicBezTo>
                    <a:pt x="0" y="13417"/>
                    <a:pt x="13417" y="0"/>
                    <a:pt x="29968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 txBox="1"/>
            <p:nvPr/>
          </p:nvSpPr>
          <p:spPr>
            <a:xfrm>
              <a:off x="0" y="-47625"/>
              <a:ext cx="1360796" cy="157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1"/>
          <p:cNvSpPr/>
          <p:nvPr/>
        </p:nvSpPr>
        <p:spPr>
          <a:xfrm>
            <a:off x="13592705" y="5355801"/>
            <a:ext cx="2166418" cy="2170364"/>
          </a:xfrm>
          <a:custGeom>
            <a:rect b="b" l="l" r="r" t="t"/>
            <a:pathLst>
              <a:path extrusionOk="0" h="2170364" w="2166418">
                <a:moveTo>
                  <a:pt x="0" y="0"/>
                </a:moveTo>
                <a:lnTo>
                  <a:pt x="2166418" y="0"/>
                </a:lnTo>
                <a:lnTo>
                  <a:pt x="2166418" y="2170364"/>
                </a:lnTo>
                <a:lnTo>
                  <a:pt x="0" y="2170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1"/>
          <p:cNvSpPr/>
          <p:nvPr/>
        </p:nvSpPr>
        <p:spPr>
          <a:xfrm>
            <a:off x="7337264" y="5880447"/>
            <a:ext cx="3613472" cy="1432249"/>
          </a:xfrm>
          <a:custGeom>
            <a:rect b="b" l="l" r="r" t="t"/>
            <a:pathLst>
              <a:path extrusionOk="0" h="1432249" w="3613472">
                <a:moveTo>
                  <a:pt x="0" y="0"/>
                </a:moveTo>
                <a:lnTo>
                  <a:pt x="3613472" y="0"/>
                </a:lnTo>
                <a:lnTo>
                  <a:pt x="3613472" y="1432248"/>
                </a:lnTo>
                <a:lnTo>
                  <a:pt x="0" y="1432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1"/>
          <p:cNvSpPr/>
          <p:nvPr/>
        </p:nvSpPr>
        <p:spPr>
          <a:xfrm>
            <a:off x="2250035" y="5569271"/>
            <a:ext cx="2724101" cy="1743425"/>
          </a:xfrm>
          <a:custGeom>
            <a:rect b="b" l="l" r="r" t="t"/>
            <a:pathLst>
              <a:path extrusionOk="0" h="1743425" w="2724101">
                <a:moveTo>
                  <a:pt x="0" y="0"/>
                </a:moveTo>
                <a:lnTo>
                  <a:pt x="2724101" y="0"/>
                </a:lnTo>
                <a:lnTo>
                  <a:pt x="2724101" y="1743424"/>
                </a:lnTo>
                <a:lnTo>
                  <a:pt x="0" y="1743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1"/>
          <p:cNvSpPr txBox="1"/>
          <p:nvPr/>
        </p:nvSpPr>
        <p:spPr>
          <a:xfrm>
            <a:off x="2834786" y="1240450"/>
            <a:ext cx="126207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600" u="none" cap="none" strike="noStrike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What we’ll cover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119" name="Google Shape;119;p11"/>
          <p:cNvSpPr txBox="1"/>
          <p:nvPr/>
        </p:nvSpPr>
        <p:spPr>
          <a:xfrm>
            <a:off x="1617376" y="4262140"/>
            <a:ext cx="39894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What is biodiversity?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1960476" y="7899467"/>
            <a:ext cx="3303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Explore the variety of life around us</a:t>
            </a:r>
            <a:endParaRPr sz="2500"/>
          </a:p>
        </p:txBody>
      </p:sp>
      <p:sp>
        <p:nvSpPr>
          <p:cNvPr id="121" name="Google Shape;121;p11"/>
          <p:cNvSpPr txBox="1"/>
          <p:nvPr/>
        </p:nvSpPr>
        <p:spPr>
          <a:xfrm>
            <a:off x="7213510" y="7899467"/>
            <a:ext cx="3861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Find out what’s putting nature at risk</a:t>
            </a:r>
            <a:endParaRPr sz="2500"/>
          </a:p>
        </p:txBody>
      </p:sp>
      <p:sp>
        <p:nvSpPr>
          <p:cNvPr id="122" name="Google Shape;122;p11"/>
          <p:cNvSpPr txBox="1"/>
          <p:nvPr/>
        </p:nvSpPr>
        <p:spPr>
          <a:xfrm>
            <a:off x="12512641" y="7899467"/>
            <a:ext cx="4326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Learn the small actions that make a big difference</a:t>
            </a:r>
            <a:endParaRPr sz="2500"/>
          </a:p>
        </p:txBody>
      </p:sp>
      <p:sp>
        <p:nvSpPr>
          <p:cNvPr id="123" name="Google Shape;123;p11"/>
          <p:cNvSpPr txBox="1"/>
          <p:nvPr/>
        </p:nvSpPr>
        <p:spPr>
          <a:xfrm>
            <a:off x="6980313" y="4262140"/>
            <a:ext cx="43296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Threats to biodiversity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4" name="Google Shape;124;p11"/>
          <p:cNvSpPr txBox="1"/>
          <p:nvPr/>
        </p:nvSpPr>
        <p:spPr>
          <a:xfrm>
            <a:off x="12976297" y="4262140"/>
            <a:ext cx="3399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How can we help?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F9B3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2"/>
          <p:cNvGrpSpPr/>
          <p:nvPr/>
        </p:nvGrpSpPr>
        <p:grpSpPr>
          <a:xfrm>
            <a:off x="1028700" y="847874"/>
            <a:ext cx="16230600" cy="8410426"/>
            <a:chOff x="0" y="-47625"/>
            <a:chExt cx="4274726" cy="2215092"/>
          </a:xfrm>
        </p:grpSpPr>
        <p:sp>
          <p:nvSpPr>
            <p:cNvPr id="130" name="Google Shape;130;p12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0FF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2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32" name="Google Shape;132;p12"/>
          <p:cNvGraphicFramePr/>
          <p:nvPr/>
        </p:nvGraphicFramePr>
        <p:xfrm>
          <a:off x="10400608" y="2080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{E21E2167-184F-4797-871C-20F1FD0D4FE9}</a:tableStyleId>
              </a:tblPr>
              <a:tblGrid>
                <a:gridCol w="2069700"/>
                <a:gridCol w="2033000"/>
                <a:gridCol w="2033000"/>
              </a:tblGrid>
              <a:tr h="204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Has visited a zoo or aquarium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Has seen a butterfly this week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Can name two types of ecosystems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Has planted a tree before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Recycles at home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Can name an endangered animal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Add another prompt here.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Add another prompt here.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12E59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Add another prompt here.</a:t>
                      </a:r>
                      <a:endParaRPr sz="1100" u="none" cap="none" strike="noStrik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12E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3" name="Google Shape;133;p12"/>
          <p:cNvSpPr/>
          <p:nvPr/>
        </p:nvSpPr>
        <p:spPr>
          <a:xfrm>
            <a:off x="6542041" y="6660280"/>
            <a:ext cx="2902440" cy="2295566"/>
          </a:xfrm>
          <a:custGeom>
            <a:rect b="b" l="l" r="r" t="t"/>
            <a:pathLst>
              <a:path extrusionOk="0" h="2295566" w="2902440">
                <a:moveTo>
                  <a:pt x="0" y="0"/>
                </a:moveTo>
                <a:lnTo>
                  <a:pt x="2902439" y="0"/>
                </a:lnTo>
                <a:lnTo>
                  <a:pt x="2902439" y="2295566"/>
                </a:lnTo>
                <a:lnTo>
                  <a:pt x="0" y="2295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2"/>
          <p:cNvSpPr txBox="1"/>
          <p:nvPr/>
        </p:nvSpPr>
        <p:spPr>
          <a:xfrm>
            <a:off x="1751670" y="1665295"/>
            <a:ext cx="803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200" u="none" cap="none" strike="noStrike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Biodiversity Bingo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1751679" y="3088008"/>
            <a:ext cx="77913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Use this slide to introduce a fun icebreaker that helps students review what they already know.</a:t>
            </a:r>
            <a:endParaRPr sz="25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012E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Create a 3×3 bingo grid with prompts related to nature and biodiversity. Have students walk around the room and find classmates who match each prompt.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B9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3"/>
          <p:cNvGrpSpPr/>
          <p:nvPr/>
        </p:nvGrpSpPr>
        <p:grpSpPr>
          <a:xfrm>
            <a:off x="1028700" y="847874"/>
            <a:ext cx="16230600" cy="8410426"/>
            <a:chOff x="0" y="-47625"/>
            <a:chExt cx="4274726" cy="2215092"/>
          </a:xfrm>
        </p:grpSpPr>
        <p:sp>
          <p:nvSpPr>
            <p:cNvPr id="141" name="Google Shape;141;p13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AEE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3"/>
          <p:cNvSpPr/>
          <p:nvPr/>
        </p:nvSpPr>
        <p:spPr>
          <a:xfrm>
            <a:off x="10118479" y="2620712"/>
            <a:ext cx="6468687" cy="5045576"/>
          </a:xfrm>
          <a:custGeom>
            <a:rect b="b" l="l" r="r" t="t"/>
            <a:pathLst>
              <a:path extrusionOk="0" h="5045576" w="6468687">
                <a:moveTo>
                  <a:pt x="0" y="0"/>
                </a:moveTo>
                <a:lnTo>
                  <a:pt x="6468687" y="0"/>
                </a:lnTo>
                <a:lnTo>
                  <a:pt x="6468687" y="5045576"/>
                </a:lnTo>
                <a:lnTo>
                  <a:pt x="0" y="5045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3"/>
          <p:cNvSpPr txBox="1"/>
          <p:nvPr/>
        </p:nvSpPr>
        <p:spPr>
          <a:xfrm>
            <a:off x="1729316" y="3021665"/>
            <a:ext cx="79122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937" u="none" cap="none" strike="noStrike">
                <a:solidFill>
                  <a:srgbClr val="012E5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What is Biodiversity?</a:t>
            </a:r>
            <a:endParaRPr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1850051" y="6065085"/>
            <a:ext cx="7791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Define biodiversity. You can also highlight how it helps provide food, clean air and water, and keeps ecosystems in balance. 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B9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/>
          <p:nvPr/>
        </p:nvSpPr>
        <p:spPr>
          <a:xfrm>
            <a:off x="1028700" y="1028700"/>
            <a:ext cx="16230600" cy="8229600"/>
          </a:xfrm>
          <a:custGeom>
            <a:rect b="b" l="l" r="r" t="t"/>
            <a:pathLst>
              <a:path extrusionOk="0" h="812800" w="1603022">
                <a:moveTo>
                  <a:pt x="9540" y="0"/>
                </a:moveTo>
                <a:lnTo>
                  <a:pt x="1593482" y="0"/>
                </a:lnTo>
                <a:cubicBezTo>
                  <a:pt x="1598751" y="0"/>
                  <a:pt x="1603022" y="4271"/>
                  <a:pt x="1603022" y="9540"/>
                </a:cubicBezTo>
                <a:lnTo>
                  <a:pt x="1603022" y="803260"/>
                </a:lnTo>
                <a:cubicBezTo>
                  <a:pt x="1603022" y="808529"/>
                  <a:pt x="1598751" y="812800"/>
                  <a:pt x="1593482" y="812800"/>
                </a:cubicBezTo>
                <a:lnTo>
                  <a:pt x="9540" y="812800"/>
                </a:lnTo>
                <a:cubicBezTo>
                  <a:pt x="4271" y="812800"/>
                  <a:pt x="0" y="808529"/>
                  <a:pt x="0" y="803260"/>
                </a:cubicBezTo>
                <a:lnTo>
                  <a:pt x="0" y="9540"/>
                </a:lnTo>
                <a:cubicBezTo>
                  <a:pt x="0" y="4271"/>
                  <a:pt x="4271" y="0"/>
                  <a:pt x="954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775" l="0" r="0" t="-2861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4"/>
          <p:cNvGrpSpPr/>
          <p:nvPr/>
        </p:nvGrpSpPr>
        <p:grpSpPr>
          <a:xfrm>
            <a:off x="1504950" y="5726132"/>
            <a:ext cx="5840700" cy="3055918"/>
            <a:chOff x="0" y="-47625"/>
            <a:chExt cx="1834620" cy="959893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1834620" cy="912268"/>
            </a:xfrm>
            <a:custGeom>
              <a:rect b="b" l="l" r="r" t="t"/>
              <a:pathLst>
                <a:path extrusionOk="0" h="912268" w="1834620">
                  <a:moveTo>
                    <a:pt x="26510" y="0"/>
                  </a:moveTo>
                  <a:lnTo>
                    <a:pt x="1808110" y="0"/>
                  </a:lnTo>
                  <a:cubicBezTo>
                    <a:pt x="1822751" y="0"/>
                    <a:pt x="1834620" y="11869"/>
                    <a:pt x="1834620" y="26510"/>
                  </a:cubicBezTo>
                  <a:lnTo>
                    <a:pt x="1834620" y="885758"/>
                  </a:lnTo>
                  <a:cubicBezTo>
                    <a:pt x="1834620" y="900399"/>
                    <a:pt x="1822751" y="912268"/>
                    <a:pt x="1808110" y="912268"/>
                  </a:cubicBezTo>
                  <a:lnTo>
                    <a:pt x="26510" y="912268"/>
                  </a:lnTo>
                  <a:cubicBezTo>
                    <a:pt x="11869" y="912268"/>
                    <a:pt x="0" y="900399"/>
                    <a:pt x="0" y="885758"/>
                  </a:cubicBezTo>
                  <a:lnTo>
                    <a:pt x="0" y="26510"/>
                  </a:lnTo>
                  <a:cubicBezTo>
                    <a:pt x="0" y="11869"/>
                    <a:pt x="11869" y="0"/>
                    <a:pt x="26510" y="0"/>
                  </a:cubicBezTo>
                  <a:close/>
                </a:path>
              </a:pathLst>
            </a:custGeom>
            <a:solidFill>
              <a:srgbClr val="AEE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0" y="-47625"/>
              <a:ext cx="1834620" cy="95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/>
          <p:nvPr/>
        </p:nvSpPr>
        <p:spPr>
          <a:xfrm>
            <a:off x="1866874" y="6186288"/>
            <a:ext cx="5116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400" u="none" cap="none" strike="noStrike">
                <a:solidFill>
                  <a:srgbClr val="012E59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Coral reefs</a:t>
            </a:r>
            <a:endParaRPr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1866874" y="7401906"/>
            <a:ext cx="5116852" cy="967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96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Mention the organisms that rely on coral reefs. Briefly describe how reefs support thousands of marine species.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B9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>
            <a:off x="1028700" y="1028700"/>
            <a:ext cx="16230600" cy="8229600"/>
          </a:xfrm>
          <a:custGeom>
            <a:rect b="b" l="l" r="r" t="t"/>
            <a:pathLst>
              <a:path extrusionOk="0" h="812800" w="1603022">
                <a:moveTo>
                  <a:pt x="9540" y="0"/>
                </a:moveTo>
                <a:lnTo>
                  <a:pt x="1593482" y="0"/>
                </a:lnTo>
                <a:cubicBezTo>
                  <a:pt x="1598751" y="0"/>
                  <a:pt x="1603022" y="4271"/>
                  <a:pt x="1603022" y="9540"/>
                </a:cubicBezTo>
                <a:lnTo>
                  <a:pt x="1603022" y="803260"/>
                </a:lnTo>
                <a:cubicBezTo>
                  <a:pt x="1603022" y="808529"/>
                  <a:pt x="1598751" y="812800"/>
                  <a:pt x="1593482" y="812800"/>
                </a:cubicBezTo>
                <a:lnTo>
                  <a:pt x="9540" y="812800"/>
                </a:lnTo>
                <a:cubicBezTo>
                  <a:pt x="4271" y="812800"/>
                  <a:pt x="0" y="808529"/>
                  <a:pt x="0" y="803260"/>
                </a:cubicBezTo>
                <a:lnTo>
                  <a:pt x="0" y="9540"/>
                </a:lnTo>
                <a:cubicBezTo>
                  <a:pt x="0" y="4271"/>
                  <a:pt x="4271" y="0"/>
                  <a:pt x="954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80" l="0" r="0" t="-2332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" name="Google Shape;161;p15"/>
          <p:cNvGrpSpPr/>
          <p:nvPr/>
        </p:nvGrpSpPr>
        <p:grpSpPr>
          <a:xfrm>
            <a:off x="1504950" y="5726132"/>
            <a:ext cx="5840700" cy="3055918"/>
            <a:chOff x="0" y="-47625"/>
            <a:chExt cx="1834620" cy="959893"/>
          </a:xfrm>
        </p:grpSpPr>
        <p:sp>
          <p:nvSpPr>
            <p:cNvPr id="162" name="Google Shape;162;p15"/>
            <p:cNvSpPr/>
            <p:nvPr/>
          </p:nvSpPr>
          <p:spPr>
            <a:xfrm>
              <a:off x="0" y="0"/>
              <a:ext cx="1834620" cy="912268"/>
            </a:xfrm>
            <a:custGeom>
              <a:rect b="b" l="l" r="r" t="t"/>
              <a:pathLst>
                <a:path extrusionOk="0" h="912268" w="1834620">
                  <a:moveTo>
                    <a:pt x="26510" y="0"/>
                  </a:moveTo>
                  <a:lnTo>
                    <a:pt x="1808110" y="0"/>
                  </a:lnTo>
                  <a:cubicBezTo>
                    <a:pt x="1822751" y="0"/>
                    <a:pt x="1834620" y="11869"/>
                    <a:pt x="1834620" y="26510"/>
                  </a:cubicBezTo>
                  <a:lnTo>
                    <a:pt x="1834620" y="885758"/>
                  </a:lnTo>
                  <a:cubicBezTo>
                    <a:pt x="1834620" y="900399"/>
                    <a:pt x="1822751" y="912268"/>
                    <a:pt x="1808110" y="912268"/>
                  </a:cubicBezTo>
                  <a:lnTo>
                    <a:pt x="26510" y="912268"/>
                  </a:lnTo>
                  <a:cubicBezTo>
                    <a:pt x="11869" y="912268"/>
                    <a:pt x="0" y="900399"/>
                    <a:pt x="0" y="885758"/>
                  </a:cubicBezTo>
                  <a:lnTo>
                    <a:pt x="0" y="26510"/>
                  </a:lnTo>
                  <a:cubicBezTo>
                    <a:pt x="0" y="11869"/>
                    <a:pt x="11869" y="0"/>
                    <a:pt x="26510" y="0"/>
                  </a:cubicBezTo>
                  <a:close/>
                </a:path>
              </a:pathLst>
            </a:custGeom>
            <a:solidFill>
              <a:srgbClr val="AEE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0" y="-47625"/>
              <a:ext cx="1834620" cy="95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5"/>
          <p:cNvSpPr txBox="1"/>
          <p:nvPr/>
        </p:nvSpPr>
        <p:spPr>
          <a:xfrm>
            <a:off x="1866874" y="6182038"/>
            <a:ext cx="51168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300" u="none" cap="none" strike="noStrike">
                <a:solidFill>
                  <a:srgbClr val="012E59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Rainforests</a:t>
            </a:r>
            <a:endParaRPr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1866874" y="7358206"/>
            <a:ext cx="5116800" cy="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96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Mention the organisms that rely on coral reefs. Briefly describe how reefs support thousands of marine species.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B9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6"/>
          <p:cNvGrpSpPr/>
          <p:nvPr/>
        </p:nvGrpSpPr>
        <p:grpSpPr>
          <a:xfrm>
            <a:off x="1028700" y="847873"/>
            <a:ext cx="16230707" cy="8410483"/>
            <a:chOff x="0" y="-47625"/>
            <a:chExt cx="4274726" cy="2215092"/>
          </a:xfrm>
        </p:grpSpPr>
        <p:sp>
          <p:nvSpPr>
            <p:cNvPr id="171" name="Google Shape;171;p16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AEE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>
            <a:off x="11215775" y="3022580"/>
            <a:ext cx="1454850" cy="1454850"/>
          </a:xfrm>
          <a:custGeom>
            <a:rect b="b" l="l" r="r" t="t"/>
            <a:pathLst>
              <a:path extrusionOk="0" h="812800" w="812800">
                <a:moveTo>
                  <a:pt x="102100" y="0"/>
                </a:moveTo>
                <a:lnTo>
                  <a:pt x="710700" y="0"/>
                </a:lnTo>
                <a:cubicBezTo>
                  <a:pt x="767088" y="0"/>
                  <a:pt x="812800" y="45712"/>
                  <a:pt x="812800" y="102100"/>
                </a:cubicBezTo>
                <a:lnTo>
                  <a:pt x="812800" y="710700"/>
                </a:lnTo>
                <a:cubicBezTo>
                  <a:pt x="812800" y="767088"/>
                  <a:pt x="767088" y="812800"/>
                  <a:pt x="710700" y="812800"/>
                </a:cubicBezTo>
                <a:lnTo>
                  <a:pt x="102100" y="812800"/>
                </a:lnTo>
                <a:cubicBezTo>
                  <a:pt x="45712" y="812800"/>
                  <a:pt x="0" y="767088"/>
                  <a:pt x="0" y="710700"/>
                </a:cubicBezTo>
                <a:lnTo>
                  <a:pt x="0" y="102100"/>
                </a:lnTo>
                <a:cubicBezTo>
                  <a:pt x="0" y="45712"/>
                  <a:pt x="45712" y="0"/>
                  <a:pt x="1021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6305" r="-1463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12924249" y="1652185"/>
            <a:ext cx="1454850" cy="1454850"/>
          </a:xfrm>
          <a:custGeom>
            <a:rect b="b" l="l" r="r" t="t"/>
            <a:pathLst>
              <a:path extrusionOk="0" h="812800" w="812800">
                <a:moveTo>
                  <a:pt x="102100" y="0"/>
                </a:moveTo>
                <a:lnTo>
                  <a:pt x="710700" y="0"/>
                </a:lnTo>
                <a:cubicBezTo>
                  <a:pt x="767088" y="0"/>
                  <a:pt x="812800" y="45712"/>
                  <a:pt x="812800" y="102100"/>
                </a:cubicBezTo>
                <a:lnTo>
                  <a:pt x="812800" y="710700"/>
                </a:lnTo>
                <a:cubicBezTo>
                  <a:pt x="812800" y="767088"/>
                  <a:pt x="767088" y="812800"/>
                  <a:pt x="710700" y="812800"/>
                </a:cubicBezTo>
                <a:lnTo>
                  <a:pt x="102100" y="812800"/>
                </a:lnTo>
                <a:cubicBezTo>
                  <a:pt x="45712" y="812800"/>
                  <a:pt x="0" y="767088"/>
                  <a:pt x="0" y="710700"/>
                </a:cubicBezTo>
                <a:lnTo>
                  <a:pt x="0" y="102100"/>
                </a:lnTo>
                <a:cubicBezTo>
                  <a:pt x="0" y="45712"/>
                  <a:pt x="45712" y="0"/>
                  <a:pt x="1021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2944" r="-3771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12924249" y="4395036"/>
            <a:ext cx="1454850" cy="1454850"/>
          </a:xfrm>
          <a:custGeom>
            <a:rect b="b" l="l" r="r" t="t"/>
            <a:pathLst>
              <a:path extrusionOk="0" h="812800" w="812800">
                <a:moveTo>
                  <a:pt x="102100" y="0"/>
                </a:moveTo>
                <a:lnTo>
                  <a:pt x="710700" y="0"/>
                </a:lnTo>
                <a:cubicBezTo>
                  <a:pt x="767088" y="0"/>
                  <a:pt x="812800" y="45712"/>
                  <a:pt x="812800" y="102100"/>
                </a:cubicBezTo>
                <a:lnTo>
                  <a:pt x="812800" y="710700"/>
                </a:lnTo>
                <a:cubicBezTo>
                  <a:pt x="812800" y="767088"/>
                  <a:pt x="767088" y="812800"/>
                  <a:pt x="710700" y="812800"/>
                </a:cubicBezTo>
                <a:lnTo>
                  <a:pt x="102100" y="812800"/>
                </a:lnTo>
                <a:cubicBezTo>
                  <a:pt x="45712" y="812800"/>
                  <a:pt x="0" y="767088"/>
                  <a:pt x="0" y="710700"/>
                </a:cubicBezTo>
                <a:lnTo>
                  <a:pt x="0" y="102100"/>
                </a:lnTo>
                <a:cubicBezTo>
                  <a:pt x="0" y="45712"/>
                  <a:pt x="45712" y="0"/>
                  <a:pt x="1021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11943200" y="6473099"/>
            <a:ext cx="1454850" cy="1454850"/>
          </a:xfrm>
          <a:custGeom>
            <a:rect b="b" l="l" r="r" t="t"/>
            <a:pathLst>
              <a:path extrusionOk="0" h="812800" w="812800">
                <a:moveTo>
                  <a:pt x="102100" y="0"/>
                </a:moveTo>
                <a:lnTo>
                  <a:pt x="710700" y="0"/>
                </a:lnTo>
                <a:cubicBezTo>
                  <a:pt x="767088" y="0"/>
                  <a:pt x="812800" y="45712"/>
                  <a:pt x="812800" y="102100"/>
                </a:cubicBezTo>
                <a:lnTo>
                  <a:pt x="812800" y="710700"/>
                </a:lnTo>
                <a:cubicBezTo>
                  <a:pt x="812800" y="767088"/>
                  <a:pt x="767088" y="812800"/>
                  <a:pt x="710700" y="812800"/>
                </a:cubicBezTo>
                <a:lnTo>
                  <a:pt x="102100" y="812800"/>
                </a:lnTo>
                <a:cubicBezTo>
                  <a:pt x="45712" y="812800"/>
                  <a:pt x="0" y="767088"/>
                  <a:pt x="0" y="710700"/>
                </a:cubicBezTo>
                <a:lnTo>
                  <a:pt x="0" y="102100"/>
                </a:lnTo>
                <a:cubicBezTo>
                  <a:pt x="0" y="45712"/>
                  <a:pt x="45712" y="0"/>
                  <a:pt x="1021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6664" r="-1666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13905298" y="6473099"/>
            <a:ext cx="1454850" cy="1454850"/>
          </a:xfrm>
          <a:custGeom>
            <a:rect b="b" l="l" r="r" t="t"/>
            <a:pathLst>
              <a:path extrusionOk="0" h="812800" w="812800">
                <a:moveTo>
                  <a:pt x="102100" y="0"/>
                </a:moveTo>
                <a:lnTo>
                  <a:pt x="710700" y="0"/>
                </a:lnTo>
                <a:cubicBezTo>
                  <a:pt x="767088" y="0"/>
                  <a:pt x="812800" y="45712"/>
                  <a:pt x="812800" y="102100"/>
                </a:cubicBezTo>
                <a:lnTo>
                  <a:pt x="812800" y="710700"/>
                </a:lnTo>
                <a:cubicBezTo>
                  <a:pt x="812800" y="767088"/>
                  <a:pt x="767088" y="812800"/>
                  <a:pt x="710700" y="812800"/>
                </a:cubicBezTo>
                <a:lnTo>
                  <a:pt x="102100" y="812800"/>
                </a:lnTo>
                <a:cubicBezTo>
                  <a:pt x="45712" y="812800"/>
                  <a:pt x="0" y="767088"/>
                  <a:pt x="0" y="710700"/>
                </a:cubicBezTo>
                <a:lnTo>
                  <a:pt x="0" y="102100"/>
                </a:lnTo>
                <a:cubicBezTo>
                  <a:pt x="0" y="45712"/>
                  <a:pt x="45712" y="0"/>
                  <a:pt x="10210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5045" l="0" r="0" t="-2504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14632723" y="3022580"/>
            <a:ext cx="1454850" cy="1454850"/>
          </a:xfrm>
          <a:custGeom>
            <a:rect b="b" l="l" r="r" t="t"/>
            <a:pathLst>
              <a:path extrusionOk="0" h="812800" w="812800">
                <a:moveTo>
                  <a:pt x="102100" y="0"/>
                </a:moveTo>
                <a:lnTo>
                  <a:pt x="710700" y="0"/>
                </a:lnTo>
                <a:cubicBezTo>
                  <a:pt x="767088" y="0"/>
                  <a:pt x="812800" y="45712"/>
                  <a:pt x="812800" y="102100"/>
                </a:cubicBezTo>
                <a:lnTo>
                  <a:pt x="812800" y="710700"/>
                </a:lnTo>
                <a:cubicBezTo>
                  <a:pt x="812800" y="767088"/>
                  <a:pt x="767088" y="812800"/>
                  <a:pt x="710700" y="812800"/>
                </a:cubicBezTo>
                <a:lnTo>
                  <a:pt x="102100" y="812800"/>
                </a:lnTo>
                <a:cubicBezTo>
                  <a:pt x="45712" y="812800"/>
                  <a:pt x="0" y="767088"/>
                  <a:pt x="0" y="710700"/>
                </a:cubicBezTo>
                <a:lnTo>
                  <a:pt x="0" y="102100"/>
                </a:lnTo>
                <a:cubicBezTo>
                  <a:pt x="0" y="45712"/>
                  <a:pt x="45712" y="0"/>
                  <a:pt x="102100" y="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53153" l="-76291" r="-548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9" name="Google Shape;179;p16"/>
          <p:cNvCxnSpPr/>
          <p:nvPr/>
        </p:nvCxnSpPr>
        <p:spPr>
          <a:xfrm flipH="1" rot="10800000">
            <a:off x="14379099" y="3690786"/>
            <a:ext cx="1708500" cy="1372500"/>
          </a:xfrm>
          <a:prstGeom prst="bentConnector3">
            <a:avLst>
              <a:gd fmla="val 129311" name="adj1"/>
            </a:avLst>
          </a:prstGeom>
          <a:noFill/>
          <a:ln cap="flat" cmpd="sng" w="28575">
            <a:solidFill>
              <a:srgbClr val="012E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p16"/>
          <p:cNvCxnSpPr/>
          <p:nvPr/>
        </p:nvCxnSpPr>
        <p:spPr>
          <a:xfrm>
            <a:off x="11943200" y="4477430"/>
            <a:ext cx="981000" cy="645000"/>
          </a:xfrm>
          <a:prstGeom prst="bentConnector3">
            <a:avLst>
              <a:gd fmla="val -1261" name="adj1"/>
            </a:avLst>
          </a:prstGeom>
          <a:noFill/>
          <a:ln cap="flat" cmpd="sng" w="28575">
            <a:solidFill>
              <a:srgbClr val="012E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p16"/>
          <p:cNvCxnSpPr/>
          <p:nvPr/>
        </p:nvCxnSpPr>
        <p:spPr>
          <a:xfrm rot="-5400000">
            <a:off x="12253175" y="5769749"/>
            <a:ext cx="1120800" cy="285900"/>
          </a:xfrm>
          <a:prstGeom prst="bentConnector3">
            <a:avLst>
              <a:gd fmla="val 100002" name="adj1"/>
            </a:avLst>
          </a:prstGeom>
          <a:noFill/>
          <a:ln cap="flat" cmpd="sng" w="28575">
            <a:solidFill>
              <a:srgbClr val="012E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2" name="Google Shape;182;p16"/>
          <p:cNvCxnSpPr/>
          <p:nvPr/>
        </p:nvCxnSpPr>
        <p:spPr>
          <a:xfrm rot="10800000">
            <a:off x="13398050" y="7200524"/>
            <a:ext cx="507248" cy="0"/>
          </a:xfrm>
          <a:prstGeom prst="straightConnector1">
            <a:avLst/>
          </a:prstGeom>
          <a:noFill/>
          <a:ln cap="flat" cmpd="sng" w="28575">
            <a:solidFill>
              <a:srgbClr val="012E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3" name="Google Shape;183;p16"/>
          <p:cNvSpPr txBox="1"/>
          <p:nvPr/>
        </p:nvSpPr>
        <p:spPr>
          <a:xfrm>
            <a:off x="11384080" y="4641669"/>
            <a:ext cx="111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13092554" y="6013981"/>
            <a:ext cx="111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Arial"/>
                <a:ea typeface="Arial"/>
                <a:cs typeface="Arial"/>
                <a:sym typeface="Arial"/>
              </a:rPr>
              <a:t>Parrotfish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12111505" y="8092044"/>
            <a:ext cx="111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Arial"/>
                <a:ea typeface="Arial"/>
                <a:cs typeface="Arial"/>
                <a:sym typeface="Arial"/>
              </a:rPr>
              <a:t>Corals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3716476" y="8092044"/>
            <a:ext cx="183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Arial"/>
                <a:ea typeface="Arial"/>
                <a:cs typeface="Arial"/>
                <a:sym typeface="Arial"/>
              </a:rPr>
              <a:t>Plankton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4801028" y="4641669"/>
            <a:ext cx="111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sp>
        <p:nvSpPr>
          <p:cNvPr id="188" name="Google Shape;188;p16"/>
          <p:cNvSpPr txBox="1"/>
          <p:nvPr/>
        </p:nvSpPr>
        <p:spPr>
          <a:xfrm>
            <a:off x="13092554" y="3271871"/>
            <a:ext cx="111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2E59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 flipH="1">
            <a:off x="4454951" y="5990064"/>
            <a:ext cx="4838091" cy="2304691"/>
          </a:xfrm>
          <a:custGeom>
            <a:rect b="b" l="l" r="r" t="t"/>
            <a:pathLst>
              <a:path extrusionOk="0" h="2304691" w="4838091">
                <a:moveTo>
                  <a:pt x="4838091" y="0"/>
                </a:moveTo>
                <a:lnTo>
                  <a:pt x="0" y="0"/>
                </a:lnTo>
                <a:lnTo>
                  <a:pt x="0" y="2304691"/>
                </a:lnTo>
                <a:lnTo>
                  <a:pt x="4838091" y="2304691"/>
                </a:lnTo>
                <a:lnTo>
                  <a:pt x="4838091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6"/>
          <p:cNvSpPr txBox="1"/>
          <p:nvPr/>
        </p:nvSpPr>
        <p:spPr>
          <a:xfrm>
            <a:off x="1864284" y="4142082"/>
            <a:ext cx="74289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Use this slide to explore how organisms in a food web are connected. Ask students what might happen if one species (like parrotfish) disappears.</a:t>
            </a:r>
            <a:endParaRPr sz="2500"/>
          </a:p>
        </p:txBody>
      </p:sp>
      <p:sp>
        <p:nvSpPr>
          <p:cNvPr id="191" name="Google Shape;191;p16"/>
          <p:cNvSpPr txBox="1"/>
          <p:nvPr/>
        </p:nvSpPr>
        <p:spPr>
          <a:xfrm>
            <a:off x="1743549" y="1879708"/>
            <a:ext cx="7549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99" u="none" cap="none" strike="noStrike">
                <a:solidFill>
                  <a:srgbClr val="012E59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What happens if one goes extinct?</a:t>
            </a:r>
            <a:endParaRPr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cxnSp>
        <p:nvCxnSpPr>
          <p:cNvPr id="192" name="Google Shape;192;p16"/>
          <p:cNvCxnSpPr/>
          <p:nvPr/>
        </p:nvCxnSpPr>
        <p:spPr>
          <a:xfrm flipH="1" rot="10800000">
            <a:off x="11802600" y="2344150"/>
            <a:ext cx="1065300" cy="621300"/>
          </a:xfrm>
          <a:prstGeom prst="bentConnector3">
            <a:avLst>
              <a:gd fmla="val 0" name="adj1"/>
            </a:avLst>
          </a:prstGeom>
          <a:noFill/>
          <a:ln cap="flat" cmpd="sng" w="28575">
            <a:solidFill>
              <a:srgbClr val="012E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3" name="Google Shape;193;p16"/>
          <p:cNvCxnSpPr/>
          <p:nvPr/>
        </p:nvCxnSpPr>
        <p:spPr>
          <a:xfrm>
            <a:off x="14455725" y="2334225"/>
            <a:ext cx="956700" cy="601500"/>
          </a:xfrm>
          <a:prstGeom prst="bentConnector3">
            <a:avLst>
              <a:gd fmla="val 100000" name="adj1"/>
            </a:avLst>
          </a:prstGeom>
          <a:noFill/>
          <a:ln cap="flat" cmpd="sng" w="28575">
            <a:solidFill>
              <a:srgbClr val="012E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4" name="Google Shape;194;p16"/>
          <p:cNvCxnSpPr/>
          <p:nvPr/>
        </p:nvCxnSpPr>
        <p:spPr>
          <a:xfrm flipH="1" rot="-5400000">
            <a:off x="10361226" y="4296819"/>
            <a:ext cx="4618800" cy="3421800"/>
          </a:xfrm>
          <a:prstGeom prst="bentConnector3">
            <a:avLst>
              <a:gd fmla="val 113110" name="adj1"/>
            </a:avLst>
          </a:prstGeom>
          <a:noFill/>
          <a:ln cap="flat" cmpd="sng" w="28575">
            <a:solidFill>
              <a:srgbClr val="012E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5" name="Google Shape;195;p16"/>
          <p:cNvCxnSpPr/>
          <p:nvPr/>
        </p:nvCxnSpPr>
        <p:spPr>
          <a:xfrm flipH="1" rot="10800000">
            <a:off x="10983975" y="3695325"/>
            <a:ext cx="276300" cy="30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12E5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6F23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7"/>
          <p:cNvGrpSpPr/>
          <p:nvPr/>
        </p:nvGrpSpPr>
        <p:grpSpPr>
          <a:xfrm>
            <a:off x="1028700" y="847874"/>
            <a:ext cx="16230600" cy="8410426"/>
            <a:chOff x="0" y="-47625"/>
            <a:chExt cx="4274726" cy="2215092"/>
          </a:xfrm>
        </p:grpSpPr>
        <p:sp>
          <p:nvSpPr>
            <p:cNvPr id="201" name="Google Shape;201;p17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E6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7"/>
          <p:cNvSpPr/>
          <p:nvPr/>
        </p:nvSpPr>
        <p:spPr>
          <a:xfrm>
            <a:off x="9699690" y="1562609"/>
            <a:ext cx="6833834" cy="2536392"/>
          </a:xfrm>
          <a:custGeom>
            <a:rect b="b" l="l" r="r" t="t"/>
            <a:pathLst>
              <a:path extrusionOk="0" h="588553" w="1585746">
                <a:moveTo>
                  <a:pt x="22658" y="0"/>
                </a:moveTo>
                <a:lnTo>
                  <a:pt x="1563088" y="0"/>
                </a:lnTo>
                <a:cubicBezTo>
                  <a:pt x="1575602" y="0"/>
                  <a:pt x="1585746" y="10144"/>
                  <a:pt x="1585746" y="22658"/>
                </a:cubicBezTo>
                <a:lnTo>
                  <a:pt x="1585746" y="565895"/>
                </a:lnTo>
                <a:cubicBezTo>
                  <a:pt x="1585746" y="571904"/>
                  <a:pt x="1583358" y="577667"/>
                  <a:pt x="1579109" y="581916"/>
                </a:cubicBezTo>
                <a:cubicBezTo>
                  <a:pt x="1574860" y="586166"/>
                  <a:pt x="1569097" y="588553"/>
                  <a:pt x="1563088" y="588553"/>
                </a:cubicBezTo>
                <a:lnTo>
                  <a:pt x="22658" y="588553"/>
                </a:lnTo>
                <a:cubicBezTo>
                  <a:pt x="10144" y="588553"/>
                  <a:pt x="0" y="578409"/>
                  <a:pt x="0" y="565895"/>
                </a:cubicBezTo>
                <a:lnTo>
                  <a:pt x="0" y="22658"/>
                </a:lnTo>
                <a:cubicBezTo>
                  <a:pt x="0" y="10144"/>
                  <a:pt x="10144" y="0"/>
                  <a:pt x="22658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9751" l="0" r="0" t="-3975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9699690" y="5283058"/>
            <a:ext cx="6833834" cy="2536392"/>
          </a:xfrm>
          <a:custGeom>
            <a:rect b="b" l="l" r="r" t="t"/>
            <a:pathLst>
              <a:path extrusionOk="0" h="588553" w="1585746">
                <a:moveTo>
                  <a:pt x="22658" y="0"/>
                </a:moveTo>
                <a:lnTo>
                  <a:pt x="1563088" y="0"/>
                </a:lnTo>
                <a:cubicBezTo>
                  <a:pt x="1575602" y="0"/>
                  <a:pt x="1585746" y="10144"/>
                  <a:pt x="1585746" y="22658"/>
                </a:cubicBezTo>
                <a:lnTo>
                  <a:pt x="1585746" y="565895"/>
                </a:lnTo>
                <a:cubicBezTo>
                  <a:pt x="1585746" y="571904"/>
                  <a:pt x="1583358" y="577667"/>
                  <a:pt x="1579109" y="581916"/>
                </a:cubicBezTo>
                <a:cubicBezTo>
                  <a:pt x="1574860" y="586166"/>
                  <a:pt x="1569097" y="588553"/>
                  <a:pt x="1563088" y="588553"/>
                </a:cubicBezTo>
                <a:lnTo>
                  <a:pt x="22658" y="588553"/>
                </a:lnTo>
                <a:cubicBezTo>
                  <a:pt x="10144" y="588553"/>
                  <a:pt x="0" y="578409"/>
                  <a:pt x="0" y="565895"/>
                </a:cubicBezTo>
                <a:lnTo>
                  <a:pt x="0" y="22658"/>
                </a:lnTo>
                <a:cubicBezTo>
                  <a:pt x="0" y="10144"/>
                  <a:pt x="10144" y="0"/>
                  <a:pt x="22658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4279" l="0" r="0" t="-1420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17"/>
          <p:cNvGrpSpPr/>
          <p:nvPr/>
        </p:nvGrpSpPr>
        <p:grpSpPr>
          <a:xfrm>
            <a:off x="9985440" y="1848349"/>
            <a:ext cx="2924582" cy="745140"/>
            <a:chOff x="0" y="-3"/>
            <a:chExt cx="918639" cy="234056"/>
          </a:xfrm>
        </p:grpSpPr>
        <p:sp>
          <p:nvSpPr>
            <p:cNvPr id="206" name="Google Shape;206;p17"/>
            <p:cNvSpPr/>
            <p:nvPr/>
          </p:nvSpPr>
          <p:spPr>
            <a:xfrm>
              <a:off x="0" y="0"/>
              <a:ext cx="918639" cy="234053"/>
            </a:xfrm>
            <a:custGeom>
              <a:rect b="b" l="l" r="r" t="t"/>
              <a:pathLst>
                <a:path extrusionOk="0" h="234053" w="918639">
                  <a:moveTo>
                    <a:pt x="52944" y="0"/>
                  </a:moveTo>
                  <a:lnTo>
                    <a:pt x="865695" y="0"/>
                  </a:lnTo>
                  <a:cubicBezTo>
                    <a:pt x="894935" y="0"/>
                    <a:pt x="918639" y="23704"/>
                    <a:pt x="918639" y="52944"/>
                  </a:cubicBezTo>
                  <a:lnTo>
                    <a:pt x="918639" y="181109"/>
                  </a:lnTo>
                  <a:cubicBezTo>
                    <a:pt x="918639" y="210349"/>
                    <a:pt x="894935" y="234053"/>
                    <a:pt x="865695" y="234053"/>
                  </a:cubicBezTo>
                  <a:lnTo>
                    <a:pt x="52944" y="234053"/>
                  </a:lnTo>
                  <a:cubicBezTo>
                    <a:pt x="23704" y="234053"/>
                    <a:pt x="0" y="210349"/>
                    <a:pt x="0" y="181109"/>
                  </a:cubicBezTo>
                  <a:lnTo>
                    <a:pt x="0" y="52944"/>
                  </a:lnTo>
                  <a:cubicBezTo>
                    <a:pt x="0" y="23704"/>
                    <a:pt x="23704" y="0"/>
                    <a:pt x="52944" y="0"/>
                  </a:cubicBezTo>
                  <a:close/>
                </a:path>
              </a:pathLst>
            </a:custGeom>
            <a:solidFill>
              <a:srgbClr val="FD6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3" y="-3"/>
              <a:ext cx="9186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AF7"/>
                  </a:solidFill>
                  <a:latin typeface="Arial"/>
                  <a:ea typeface="Arial"/>
                  <a:cs typeface="Arial"/>
                  <a:sym typeface="Arial"/>
                </a:rPr>
                <a:t>Climate Change</a:t>
              </a:r>
              <a:endParaRPr/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9985440" y="5568798"/>
            <a:ext cx="2924582" cy="745140"/>
            <a:chOff x="0" y="-3"/>
            <a:chExt cx="918639" cy="234056"/>
          </a:xfrm>
        </p:grpSpPr>
        <p:sp>
          <p:nvSpPr>
            <p:cNvPr id="209" name="Google Shape;209;p17"/>
            <p:cNvSpPr/>
            <p:nvPr/>
          </p:nvSpPr>
          <p:spPr>
            <a:xfrm>
              <a:off x="0" y="0"/>
              <a:ext cx="918639" cy="234053"/>
            </a:xfrm>
            <a:custGeom>
              <a:rect b="b" l="l" r="r" t="t"/>
              <a:pathLst>
                <a:path extrusionOk="0" h="234053" w="918639">
                  <a:moveTo>
                    <a:pt x="52944" y="0"/>
                  </a:moveTo>
                  <a:lnTo>
                    <a:pt x="865695" y="0"/>
                  </a:lnTo>
                  <a:cubicBezTo>
                    <a:pt x="894935" y="0"/>
                    <a:pt x="918639" y="23704"/>
                    <a:pt x="918639" y="52944"/>
                  </a:cubicBezTo>
                  <a:lnTo>
                    <a:pt x="918639" y="181109"/>
                  </a:lnTo>
                  <a:cubicBezTo>
                    <a:pt x="918639" y="210349"/>
                    <a:pt x="894935" y="234053"/>
                    <a:pt x="865695" y="234053"/>
                  </a:cubicBezTo>
                  <a:lnTo>
                    <a:pt x="52944" y="234053"/>
                  </a:lnTo>
                  <a:cubicBezTo>
                    <a:pt x="23704" y="234053"/>
                    <a:pt x="0" y="210349"/>
                    <a:pt x="0" y="181109"/>
                  </a:cubicBezTo>
                  <a:lnTo>
                    <a:pt x="0" y="52944"/>
                  </a:lnTo>
                  <a:cubicBezTo>
                    <a:pt x="0" y="23704"/>
                    <a:pt x="23704" y="0"/>
                    <a:pt x="52944" y="0"/>
                  </a:cubicBezTo>
                  <a:close/>
                </a:path>
              </a:pathLst>
            </a:custGeom>
            <a:solidFill>
              <a:srgbClr val="FD6F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3" y="-3"/>
              <a:ext cx="9186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FFFAF7"/>
                  </a:solidFill>
                  <a:latin typeface="Arial"/>
                  <a:ea typeface="Arial"/>
                  <a:cs typeface="Arial"/>
                  <a:sym typeface="Arial"/>
                </a:rPr>
                <a:t>Invasive Species</a:t>
              </a:r>
              <a:endParaRPr/>
            </a:p>
          </p:txBody>
        </p:sp>
      </p:grpSp>
      <p:sp>
        <p:nvSpPr>
          <p:cNvPr id="211" name="Google Shape;211;p17"/>
          <p:cNvSpPr txBox="1"/>
          <p:nvPr/>
        </p:nvSpPr>
        <p:spPr>
          <a:xfrm>
            <a:off x="1754476" y="2578925"/>
            <a:ext cx="6992700" cy="23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628" u="none" cap="none" strike="noStrike">
                <a:solidFill>
                  <a:srgbClr val="012E59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Threats to biodiversity</a:t>
            </a:r>
            <a:endParaRPr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9699690" y="4367146"/>
            <a:ext cx="683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Explain how warmer oceans affect coral reefs and how animals may lose their habitats</a:t>
            </a:r>
            <a:endParaRPr sz="1900"/>
          </a:p>
        </p:txBody>
      </p:sp>
      <p:sp>
        <p:nvSpPr>
          <p:cNvPr id="213" name="Google Shape;213;p17"/>
          <p:cNvSpPr txBox="1"/>
          <p:nvPr/>
        </p:nvSpPr>
        <p:spPr>
          <a:xfrm>
            <a:off x="9699690" y="8086149"/>
            <a:ext cx="683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Explain how invasive species outcompete native species for food and space, leading to population declines</a:t>
            </a:r>
            <a:endParaRPr sz="1900"/>
          </a:p>
        </p:txBody>
      </p:sp>
      <p:sp>
        <p:nvSpPr>
          <p:cNvPr id="214" name="Google Shape;214;p17"/>
          <p:cNvSpPr/>
          <p:nvPr/>
        </p:nvSpPr>
        <p:spPr>
          <a:xfrm>
            <a:off x="2322303" y="5567509"/>
            <a:ext cx="5857097" cy="2321540"/>
          </a:xfrm>
          <a:custGeom>
            <a:rect b="b" l="l" r="r" t="t"/>
            <a:pathLst>
              <a:path extrusionOk="0" h="2321540" w="5857097">
                <a:moveTo>
                  <a:pt x="0" y="0"/>
                </a:moveTo>
                <a:lnTo>
                  <a:pt x="5857097" y="0"/>
                </a:lnTo>
                <a:lnTo>
                  <a:pt x="5857097" y="2321541"/>
                </a:lnTo>
                <a:lnTo>
                  <a:pt x="0" y="2321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6F23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/>
          <p:nvPr/>
        </p:nvSpPr>
        <p:spPr>
          <a:xfrm>
            <a:off x="1028700" y="1028700"/>
            <a:ext cx="16230600" cy="8229600"/>
          </a:xfrm>
          <a:custGeom>
            <a:rect b="b" l="l" r="r" t="t"/>
            <a:pathLst>
              <a:path extrusionOk="0" h="812800" w="1603022">
                <a:moveTo>
                  <a:pt x="9540" y="0"/>
                </a:moveTo>
                <a:lnTo>
                  <a:pt x="1593482" y="0"/>
                </a:lnTo>
                <a:cubicBezTo>
                  <a:pt x="1598751" y="0"/>
                  <a:pt x="1603022" y="4271"/>
                  <a:pt x="1603022" y="9540"/>
                </a:cubicBezTo>
                <a:lnTo>
                  <a:pt x="1603022" y="803260"/>
                </a:lnTo>
                <a:cubicBezTo>
                  <a:pt x="1603022" y="808529"/>
                  <a:pt x="1598751" y="812800"/>
                  <a:pt x="1593482" y="812800"/>
                </a:cubicBezTo>
                <a:lnTo>
                  <a:pt x="9540" y="812800"/>
                </a:lnTo>
                <a:cubicBezTo>
                  <a:pt x="4271" y="812800"/>
                  <a:pt x="0" y="808529"/>
                  <a:pt x="0" y="803260"/>
                </a:cubicBezTo>
                <a:lnTo>
                  <a:pt x="0" y="9540"/>
                </a:lnTo>
                <a:cubicBezTo>
                  <a:pt x="0" y="4271"/>
                  <a:pt x="4271" y="0"/>
                  <a:pt x="954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6684" l="-28556" r="0" t="-3223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" name="Google Shape;220;p18"/>
          <p:cNvGrpSpPr/>
          <p:nvPr/>
        </p:nvGrpSpPr>
        <p:grpSpPr>
          <a:xfrm>
            <a:off x="10557670" y="4634139"/>
            <a:ext cx="6225380" cy="4147911"/>
            <a:chOff x="0" y="-47625"/>
            <a:chExt cx="1955451" cy="1302899"/>
          </a:xfrm>
        </p:grpSpPr>
        <p:sp>
          <p:nvSpPr>
            <p:cNvPr id="221" name="Google Shape;221;p18"/>
            <p:cNvSpPr/>
            <p:nvPr/>
          </p:nvSpPr>
          <p:spPr>
            <a:xfrm>
              <a:off x="0" y="0"/>
              <a:ext cx="1955451" cy="1255274"/>
            </a:xfrm>
            <a:custGeom>
              <a:rect b="b" l="l" r="r" t="t"/>
              <a:pathLst>
                <a:path extrusionOk="0" h="1255274" w="1955451">
                  <a:moveTo>
                    <a:pt x="24872" y="0"/>
                  </a:moveTo>
                  <a:lnTo>
                    <a:pt x="1930579" y="0"/>
                  </a:lnTo>
                  <a:cubicBezTo>
                    <a:pt x="1937176" y="0"/>
                    <a:pt x="1943502" y="2620"/>
                    <a:pt x="1948167" y="7285"/>
                  </a:cubicBezTo>
                  <a:cubicBezTo>
                    <a:pt x="1952831" y="11949"/>
                    <a:pt x="1955451" y="18276"/>
                    <a:pt x="1955451" y="24872"/>
                  </a:cubicBezTo>
                  <a:lnTo>
                    <a:pt x="1955451" y="1230401"/>
                  </a:lnTo>
                  <a:cubicBezTo>
                    <a:pt x="1955451" y="1244138"/>
                    <a:pt x="1944316" y="1255274"/>
                    <a:pt x="1930579" y="1255274"/>
                  </a:cubicBezTo>
                  <a:lnTo>
                    <a:pt x="24872" y="1255274"/>
                  </a:lnTo>
                  <a:cubicBezTo>
                    <a:pt x="18276" y="1255274"/>
                    <a:pt x="11949" y="1252653"/>
                    <a:pt x="7285" y="1247989"/>
                  </a:cubicBezTo>
                  <a:cubicBezTo>
                    <a:pt x="2620" y="1243324"/>
                    <a:pt x="0" y="1236998"/>
                    <a:pt x="0" y="1230401"/>
                  </a:cubicBezTo>
                  <a:lnTo>
                    <a:pt x="0" y="24872"/>
                  </a:lnTo>
                  <a:cubicBezTo>
                    <a:pt x="0" y="18276"/>
                    <a:pt x="2620" y="11949"/>
                    <a:pt x="7285" y="7285"/>
                  </a:cubicBezTo>
                  <a:cubicBezTo>
                    <a:pt x="11949" y="2620"/>
                    <a:pt x="18276" y="0"/>
                    <a:pt x="24872" y="0"/>
                  </a:cubicBezTo>
                  <a:close/>
                </a:path>
              </a:pathLst>
            </a:custGeom>
            <a:solidFill>
              <a:srgbClr val="FFE6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 txBox="1"/>
            <p:nvPr/>
          </p:nvSpPr>
          <p:spPr>
            <a:xfrm>
              <a:off x="0" y="-47625"/>
              <a:ext cx="1955451" cy="1302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8"/>
          <p:cNvSpPr txBox="1"/>
          <p:nvPr/>
        </p:nvSpPr>
        <p:spPr>
          <a:xfrm>
            <a:off x="10845141" y="5324875"/>
            <a:ext cx="56505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400" u="none" cap="none" strike="noStrike">
                <a:solidFill>
                  <a:srgbClr val="012E59"/>
                </a:solidFill>
                <a:latin typeface="Fredoka Medium"/>
                <a:ea typeface="Fredoka Medium"/>
                <a:cs typeface="Fredoka Medium"/>
                <a:sym typeface="Fredoka Medium"/>
              </a:rPr>
              <a:t>The Lionfish problem</a:t>
            </a:r>
            <a:endParaRPr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11270000" y="7417900"/>
            <a:ext cx="46518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95" u="none" cap="none" strike="noStrike">
                <a:solidFill>
                  <a:srgbClr val="012E59"/>
                </a:solidFill>
                <a:latin typeface="Barlow"/>
                <a:ea typeface="Barlow"/>
                <a:cs typeface="Barlow"/>
                <a:sym typeface="Barlow"/>
              </a:rPr>
              <a:t>Explain the impact of the lionfish, a striking but harmful invasive species in the Atlantic Ocean and Caribbean Sea.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