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693400" cx="75565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Literata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iterata-bold.fntdata"/><Relationship Id="rId14" Type="http://schemas.openxmlformats.org/officeDocument/2006/relationships/font" Target="fonts/Literata-regular.fntdata"/><Relationship Id="rId17" Type="http://schemas.openxmlformats.org/officeDocument/2006/relationships/font" Target="fonts/Literata-boldItalic.fntdata"/><Relationship Id="rId16" Type="http://schemas.openxmlformats.org/officeDocument/2006/relationships/font" Target="fonts/Literat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E7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190669" y="114663"/>
            <a:ext cx="7178663" cy="2488806"/>
            <a:chOff x="0" y="-47625"/>
            <a:chExt cx="2709291" cy="939292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2709291" cy="891667"/>
            </a:xfrm>
            <a:custGeom>
              <a:rect b="b" l="l" r="r" t="t"/>
              <a:pathLst>
                <a:path extrusionOk="0" h="891667" w="2709291">
                  <a:moveTo>
                    <a:pt x="2709291" y="21569"/>
                  </a:moveTo>
                  <a:lnTo>
                    <a:pt x="2709291" y="870098"/>
                  </a:lnTo>
                  <a:cubicBezTo>
                    <a:pt x="2709291" y="882010"/>
                    <a:pt x="2699634" y="891667"/>
                    <a:pt x="2687722" y="891667"/>
                  </a:cubicBezTo>
                  <a:lnTo>
                    <a:pt x="21569" y="891667"/>
                  </a:lnTo>
                  <a:cubicBezTo>
                    <a:pt x="15849" y="891667"/>
                    <a:pt x="10363" y="889395"/>
                    <a:pt x="6317" y="885350"/>
                  </a:cubicBezTo>
                  <a:cubicBezTo>
                    <a:pt x="2272" y="881304"/>
                    <a:pt x="0" y="875818"/>
                    <a:pt x="0" y="870098"/>
                  </a:cubicBezTo>
                  <a:lnTo>
                    <a:pt x="0" y="21569"/>
                  </a:lnTo>
                  <a:cubicBezTo>
                    <a:pt x="0" y="15849"/>
                    <a:pt x="2272" y="10363"/>
                    <a:pt x="6317" y="6317"/>
                  </a:cubicBezTo>
                  <a:cubicBezTo>
                    <a:pt x="10363" y="2272"/>
                    <a:pt x="15849" y="0"/>
                    <a:pt x="21569" y="0"/>
                  </a:cubicBezTo>
                  <a:lnTo>
                    <a:pt x="2687722" y="0"/>
                  </a:lnTo>
                  <a:cubicBezTo>
                    <a:pt x="2699634" y="0"/>
                    <a:pt x="2709291" y="9657"/>
                    <a:pt x="2709291" y="21569"/>
                  </a:cubicBezTo>
                  <a:close/>
                </a:path>
              </a:pathLst>
            </a:custGeom>
            <a:solidFill>
              <a:srgbClr val="CAE6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0" y="-47625"/>
              <a:ext cx="2709291" cy="9392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3"/>
          <p:cNvSpPr txBox="1"/>
          <p:nvPr/>
        </p:nvSpPr>
        <p:spPr>
          <a:xfrm>
            <a:off x="881035" y="526294"/>
            <a:ext cx="5797800" cy="13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Difference Between </a:t>
            </a:r>
            <a:endParaRPr>
              <a:latin typeface="Literata"/>
              <a:ea typeface="Literata"/>
              <a:cs typeface="Literata"/>
              <a:sym typeface="Literata"/>
            </a:endParaRPr>
          </a:p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Sales and Marketing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1367550" y="2036875"/>
            <a:ext cx="48249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5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See how each role helps drive growth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9" name="Google Shape;89;p13"/>
          <p:cNvGrpSpPr/>
          <p:nvPr/>
        </p:nvGrpSpPr>
        <p:grpSpPr>
          <a:xfrm>
            <a:off x="190669" y="9525521"/>
            <a:ext cx="7179141" cy="982779"/>
            <a:chOff x="0" y="-47625"/>
            <a:chExt cx="2572800" cy="352200"/>
          </a:xfrm>
        </p:grpSpPr>
        <p:sp>
          <p:nvSpPr>
            <p:cNvPr id="90" name="Google Shape;90;p13"/>
            <p:cNvSpPr/>
            <p:nvPr/>
          </p:nvSpPr>
          <p:spPr>
            <a:xfrm>
              <a:off x="0" y="0"/>
              <a:ext cx="2572671" cy="304428"/>
            </a:xfrm>
            <a:custGeom>
              <a:rect b="b" l="l" r="r" t="t"/>
              <a:pathLst>
                <a:path extrusionOk="0" h="304428" w="2572671">
                  <a:moveTo>
                    <a:pt x="21569" y="0"/>
                  </a:moveTo>
                  <a:lnTo>
                    <a:pt x="2551101" y="0"/>
                  </a:lnTo>
                  <a:cubicBezTo>
                    <a:pt x="2556822" y="0"/>
                    <a:pt x="2562308" y="2272"/>
                    <a:pt x="2566353" y="6317"/>
                  </a:cubicBezTo>
                  <a:cubicBezTo>
                    <a:pt x="2570398" y="10363"/>
                    <a:pt x="2572671" y="15849"/>
                    <a:pt x="2572671" y="21569"/>
                  </a:cubicBezTo>
                  <a:lnTo>
                    <a:pt x="2572671" y="282858"/>
                  </a:lnTo>
                  <a:cubicBezTo>
                    <a:pt x="2572671" y="294771"/>
                    <a:pt x="2563014" y="304428"/>
                    <a:pt x="2551101" y="304428"/>
                  </a:cubicBezTo>
                  <a:lnTo>
                    <a:pt x="21569" y="304428"/>
                  </a:lnTo>
                  <a:cubicBezTo>
                    <a:pt x="15849" y="304428"/>
                    <a:pt x="10363" y="302155"/>
                    <a:pt x="6317" y="298110"/>
                  </a:cubicBezTo>
                  <a:cubicBezTo>
                    <a:pt x="2272" y="294065"/>
                    <a:pt x="0" y="288579"/>
                    <a:pt x="0" y="282858"/>
                  </a:cubicBezTo>
                  <a:lnTo>
                    <a:pt x="0" y="21569"/>
                  </a:lnTo>
                  <a:cubicBezTo>
                    <a:pt x="0" y="15849"/>
                    <a:pt x="2272" y="10363"/>
                    <a:pt x="6317" y="6317"/>
                  </a:cubicBezTo>
                  <a:cubicBezTo>
                    <a:pt x="10363" y="2272"/>
                    <a:pt x="15849" y="0"/>
                    <a:pt x="21569" y="0"/>
                  </a:cubicBezTo>
                  <a:close/>
                </a:path>
              </a:pathLst>
            </a:custGeom>
            <a:solidFill>
              <a:srgbClr val="D4E6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0" y="-47625"/>
              <a:ext cx="2572800" cy="35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13"/>
          <p:cNvSpPr txBox="1"/>
          <p:nvPr/>
        </p:nvSpPr>
        <p:spPr>
          <a:xfrm>
            <a:off x="1045535" y="4249711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Builds trust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with potential customers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4321999" y="4249711"/>
            <a:ext cx="2403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Draws in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and educates potential customers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06007" y="5260022"/>
            <a:ext cx="25662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Presents solutions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through demos and conversations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4479986" y="5260022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Grows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brand awareness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913030" y="6267132"/>
            <a:ext cx="2352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Answers questions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and addresses concerns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4795887" y="6267125"/>
            <a:ext cx="1455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Engages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and nurtures leads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045535" y="7274242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Closes deals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and delivers revenue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4293178" y="7274242"/>
            <a:ext cx="24609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Uses campaigns,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content, and multiple channels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1361449" y="8281350"/>
            <a:ext cx="1455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Focuses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on near-term wins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4479986" y="8281352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Aims for long-term </a:t>
            </a: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brand growth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3384504" y="3563125"/>
            <a:ext cx="6411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E3532"/>
                </a:solidFill>
                <a:latin typeface="Arial"/>
                <a:ea typeface="Arial"/>
                <a:cs typeface="Arial"/>
                <a:sym typeface="Arial"/>
              </a:rPr>
              <a:t>vs.</a:t>
            </a:r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4368223" y="3468400"/>
            <a:ext cx="2310600" cy="461700"/>
          </a:xfrm>
          <a:prstGeom prst="rect">
            <a:avLst/>
          </a:prstGeom>
          <a:solidFill>
            <a:srgbClr val="D4E6A1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000" u="none" cap="none" strike="noStrike">
                <a:solidFill>
                  <a:srgbClr val="0E3532"/>
                </a:solidFill>
                <a:latin typeface="Literata"/>
                <a:ea typeface="Literata"/>
                <a:cs typeface="Literata"/>
                <a:sym typeface="Literata"/>
              </a:rPr>
              <a:t>Marketing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1415899" y="3473350"/>
            <a:ext cx="1346400" cy="461700"/>
          </a:xfrm>
          <a:prstGeom prst="rect">
            <a:avLst/>
          </a:prstGeom>
          <a:solidFill>
            <a:srgbClr val="D4E6A1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000" u="none" cap="none" strike="noStrike">
                <a:solidFill>
                  <a:srgbClr val="0E3532"/>
                </a:solidFill>
                <a:latin typeface="Literata"/>
                <a:ea typeface="Literata"/>
                <a:cs typeface="Literata"/>
                <a:sym typeface="Literata"/>
              </a:rPr>
              <a:t>Sales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E7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14"/>
          <p:cNvGrpSpPr/>
          <p:nvPr/>
        </p:nvGrpSpPr>
        <p:grpSpPr>
          <a:xfrm>
            <a:off x="190669" y="114661"/>
            <a:ext cx="7178537" cy="2488842"/>
            <a:chOff x="0" y="-47625"/>
            <a:chExt cx="2709291" cy="939292"/>
          </a:xfrm>
        </p:grpSpPr>
        <p:sp>
          <p:nvSpPr>
            <p:cNvPr id="110" name="Google Shape;110;p14"/>
            <p:cNvSpPr/>
            <p:nvPr/>
          </p:nvSpPr>
          <p:spPr>
            <a:xfrm>
              <a:off x="0" y="0"/>
              <a:ext cx="2709291" cy="891667"/>
            </a:xfrm>
            <a:custGeom>
              <a:rect b="b" l="l" r="r" t="t"/>
              <a:pathLst>
                <a:path extrusionOk="0" h="891667" w="2709291">
                  <a:moveTo>
                    <a:pt x="2709291" y="21569"/>
                  </a:moveTo>
                  <a:lnTo>
                    <a:pt x="2709291" y="870098"/>
                  </a:lnTo>
                  <a:cubicBezTo>
                    <a:pt x="2709291" y="882010"/>
                    <a:pt x="2699634" y="891667"/>
                    <a:pt x="2687722" y="891667"/>
                  </a:cubicBezTo>
                  <a:lnTo>
                    <a:pt x="21569" y="891667"/>
                  </a:lnTo>
                  <a:cubicBezTo>
                    <a:pt x="15849" y="891667"/>
                    <a:pt x="10363" y="889395"/>
                    <a:pt x="6317" y="885350"/>
                  </a:cubicBezTo>
                  <a:cubicBezTo>
                    <a:pt x="2272" y="881304"/>
                    <a:pt x="0" y="875818"/>
                    <a:pt x="0" y="870098"/>
                  </a:cubicBezTo>
                  <a:lnTo>
                    <a:pt x="0" y="21569"/>
                  </a:lnTo>
                  <a:cubicBezTo>
                    <a:pt x="0" y="15849"/>
                    <a:pt x="2272" y="10363"/>
                    <a:pt x="6317" y="6317"/>
                  </a:cubicBezTo>
                  <a:cubicBezTo>
                    <a:pt x="10363" y="2272"/>
                    <a:pt x="15849" y="0"/>
                    <a:pt x="21569" y="0"/>
                  </a:cubicBezTo>
                  <a:lnTo>
                    <a:pt x="2687722" y="0"/>
                  </a:lnTo>
                  <a:cubicBezTo>
                    <a:pt x="2699634" y="0"/>
                    <a:pt x="2709291" y="9657"/>
                    <a:pt x="2709291" y="21569"/>
                  </a:cubicBezTo>
                  <a:close/>
                </a:path>
              </a:pathLst>
            </a:custGeom>
            <a:solidFill>
              <a:srgbClr val="CAE6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4"/>
            <p:cNvSpPr txBox="1"/>
            <p:nvPr/>
          </p:nvSpPr>
          <p:spPr>
            <a:xfrm>
              <a:off x="0" y="-47625"/>
              <a:ext cx="2709291" cy="9392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" name="Google Shape;112;p14"/>
          <p:cNvGrpSpPr/>
          <p:nvPr/>
        </p:nvGrpSpPr>
        <p:grpSpPr>
          <a:xfrm>
            <a:off x="190669" y="2665398"/>
            <a:ext cx="7178663" cy="6483421"/>
            <a:chOff x="0" y="-47625"/>
            <a:chExt cx="2572671" cy="2323512"/>
          </a:xfrm>
        </p:grpSpPr>
        <p:sp>
          <p:nvSpPr>
            <p:cNvPr id="113" name="Google Shape;113;p14"/>
            <p:cNvSpPr/>
            <p:nvPr/>
          </p:nvSpPr>
          <p:spPr>
            <a:xfrm>
              <a:off x="0" y="0"/>
              <a:ext cx="2572671" cy="2275887"/>
            </a:xfrm>
            <a:custGeom>
              <a:rect b="b" l="l" r="r" t="t"/>
              <a:pathLst>
                <a:path extrusionOk="0" h="2275887" w="2572671">
                  <a:moveTo>
                    <a:pt x="21569" y="0"/>
                  </a:moveTo>
                  <a:lnTo>
                    <a:pt x="2551101" y="0"/>
                  </a:lnTo>
                  <a:cubicBezTo>
                    <a:pt x="2556822" y="0"/>
                    <a:pt x="2562308" y="2272"/>
                    <a:pt x="2566353" y="6317"/>
                  </a:cubicBezTo>
                  <a:cubicBezTo>
                    <a:pt x="2570398" y="10363"/>
                    <a:pt x="2572671" y="15849"/>
                    <a:pt x="2572671" y="21569"/>
                  </a:cubicBezTo>
                  <a:lnTo>
                    <a:pt x="2572671" y="2254317"/>
                  </a:lnTo>
                  <a:cubicBezTo>
                    <a:pt x="2572671" y="2260038"/>
                    <a:pt x="2570398" y="2265524"/>
                    <a:pt x="2566353" y="2269569"/>
                  </a:cubicBezTo>
                  <a:cubicBezTo>
                    <a:pt x="2562308" y="2273614"/>
                    <a:pt x="2556822" y="2275887"/>
                    <a:pt x="2551101" y="2275887"/>
                  </a:cubicBezTo>
                  <a:lnTo>
                    <a:pt x="21569" y="2275887"/>
                  </a:lnTo>
                  <a:cubicBezTo>
                    <a:pt x="9657" y="2275887"/>
                    <a:pt x="0" y="2266230"/>
                    <a:pt x="0" y="2254317"/>
                  </a:cubicBezTo>
                  <a:lnTo>
                    <a:pt x="0" y="21569"/>
                  </a:lnTo>
                  <a:cubicBezTo>
                    <a:pt x="0" y="15849"/>
                    <a:pt x="2272" y="10363"/>
                    <a:pt x="6317" y="6317"/>
                  </a:cubicBezTo>
                  <a:cubicBezTo>
                    <a:pt x="10363" y="2272"/>
                    <a:pt x="15849" y="0"/>
                    <a:pt x="21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0" y="-47625"/>
              <a:ext cx="2572671" cy="23235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190669" y="9206428"/>
            <a:ext cx="7178663" cy="1301447"/>
            <a:chOff x="0" y="-47625"/>
            <a:chExt cx="2572671" cy="466409"/>
          </a:xfrm>
        </p:grpSpPr>
        <p:sp>
          <p:nvSpPr>
            <p:cNvPr id="116" name="Google Shape;116;p14"/>
            <p:cNvSpPr/>
            <p:nvPr/>
          </p:nvSpPr>
          <p:spPr>
            <a:xfrm>
              <a:off x="0" y="0"/>
              <a:ext cx="2572671" cy="418784"/>
            </a:xfrm>
            <a:custGeom>
              <a:rect b="b" l="l" r="r" t="t"/>
              <a:pathLst>
                <a:path extrusionOk="0" h="418784" w="2572671">
                  <a:moveTo>
                    <a:pt x="21569" y="0"/>
                  </a:moveTo>
                  <a:lnTo>
                    <a:pt x="2551101" y="0"/>
                  </a:lnTo>
                  <a:cubicBezTo>
                    <a:pt x="2556822" y="0"/>
                    <a:pt x="2562308" y="2272"/>
                    <a:pt x="2566353" y="6317"/>
                  </a:cubicBezTo>
                  <a:cubicBezTo>
                    <a:pt x="2570398" y="10363"/>
                    <a:pt x="2572671" y="15849"/>
                    <a:pt x="2572671" y="21569"/>
                  </a:cubicBezTo>
                  <a:lnTo>
                    <a:pt x="2572671" y="397215"/>
                  </a:lnTo>
                  <a:cubicBezTo>
                    <a:pt x="2572671" y="409127"/>
                    <a:pt x="2563014" y="418784"/>
                    <a:pt x="2551101" y="418784"/>
                  </a:cubicBezTo>
                  <a:lnTo>
                    <a:pt x="21569" y="418784"/>
                  </a:lnTo>
                  <a:cubicBezTo>
                    <a:pt x="15849" y="418784"/>
                    <a:pt x="10363" y="416512"/>
                    <a:pt x="6317" y="412467"/>
                  </a:cubicBezTo>
                  <a:cubicBezTo>
                    <a:pt x="2272" y="408422"/>
                    <a:pt x="0" y="402935"/>
                    <a:pt x="0" y="397215"/>
                  </a:cubicBezTo>
                  <a:lnTo>
                    <a:pt x="0" y="21569"/>
                  </a:lnTo>
                  <a:cubicBezTo>
                    <a:pt x="0" y="15849"/>
                    <a:pt x="2272" y="10363"/>
                    <a:pt x="6317" y="6317"/>
                  </a:cubicBezTo>
                  <a:cubicBezTo>
                    <a:pt x="10363" y="2272"/>
                    <a:pt x="15849" y="0"/>
                    <a:pt x="21569" y="0"/>
                  </a:cubicBezTo>
                  <a:close/>
                </a:path>
              </a:pathLst>
            </a:custGeom>
            <a:solidFill>
              <a:srgbClr val="D4E6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0" y="-47625"/>
              <a:ext cx="2572671" cy="466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" name="Google Shape;118;p14"/>
          <p:cNvSpPr/>
          <p:nvPr/>
        </p:nvSpPr>
        <p:spPr>
          <a:xfrm>
            <a:off x="-376738" y="8879435"/>
            <a:ext cx="2844546" cy="2679045"/>
          </a:xfrm>
          <a:custGeom>
            <a:rect b="b" l="l" r="r" t="t"/>
            <a:pathLst>
              <a:path extrusionOk="0" h="2679045" w="2844546">
                <a:moveTo>
                  <a:pt x="0" y="0"/>
                </a:moveTo>
                <a:lnTo>
                  <a:pt x="2844546" y="0"/>
                </a:lnTo>
                <a:lnTo>
                  <a:pt x="2844546" y="2679045"/>
                </a:lnTo>
                <a:lnTo>
                  <a:pt x="0" y="26790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9" name="Google Shape;119;p14"/>
          <p:cNvSpPr/>
          <p:nvPr/>
        </p:nvSpPr>
        <p:spPr>
          <a:xfrm>
            <a:off x="5702975" y="8735435"/>
            <a:ext cx="2202050" cy="2125979"/>
          </a:xfrm>
          <a:custGeom>
            <a:rect b="b" l="l" r="r" t="t"/>
            <a:pathLst>
              <a:path extrusionOk="0" h="2125979" w="2202050">
                <a:moveTo>
                  <a:pt x="0" y="0"/>
                </a:moveTo>
                <a:lnTo>
                  <a:pt x="2202050" y="0"/>
                </a:lnTo>
                <a:lnTo>
                  <a:pt x="2202050" y="2125979"/>
                </a:lnTo>
                <a:lnTo>
                  <a:pt x="0" y="21259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14"/>
          <p:cNvSpPr txBox="1"/>
          <p:nvPr/>
        </p:nvSpPr>
        <p:spPr>
          <a:xfrm>
            <a:off x="4368223" y="3209000"/>
            <a:ext cx="2310600" cy="461700"/>
          </a:xfrm>
          <a:prstGeom prst="rect">
            <a:avLst/>
          </a:prstGeom>
          <a:solidFill>
            <a:srgbClr val="D4E6A1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000" u="none" cap="none" strike="noStrike">
                <a:solidFill>
                  <a:srgbClr val="0E3532"/>
                </a:solidFill>
                <a:latin typeface="Literata"/>
                <a:ea typeface="Literata"/>
                <a:cs typeface="Literata"/>
                <a:sym typeface="Literata"/>
              </a:rPr>
              <a:t>Marketing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415899" y="3213950"/>
            <a:ext cx="1346400" cy="461700"/>
          </a:xfrm>
          <a:prstGeom prst="rect">
            <a:avLst/>
          </a:prstGeom>
          <a:solidFill>
            <a:srgbClr val="D4E6A1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000" u="none" cap="none" strike="noStrike">
                <a:solidFill>
                  <a:srgbClr val="0E3532"/>
                </a:solidFill>
                <a:latin typeface="Literata"/>
                <a:ea typeface="Literata"/>
                <a:cs typeface="Literata"/>
                <a:sym typeface="Literata"/>
              </a:rPr>
              <a:t>Sales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122" name="Google Shape;122;p14"/>
          <p:cNvSpPr txBox="1"/>
          <p:nvPr/>
        </p:nvSpPr>
        <p:spPr>
          <a:xfrm>
            <a:off x="1045535" y="4021036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Builds trust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with potential customers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3" name="Google Shape;123;p14"/>
          <p:cNvSpPr txBox="1"/>
          <p:nvPr/>
        </p:nvSpPr>
        <p:spPr>
          <a:xfrm>
            <a:off x="4321999" y="4021036"/>
            <a:ext cx="2403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Draws in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and educates potential customers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806007" y="5031347"/>
            <a:ext cx="25662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Presents solutions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through demos and conversations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Google Shape;125;p14"/>
          <p:cNvSpPr txBox="1"/>
          <p:nvPr/>
        </p:nvSpPr>
        <p:spPr>
          <a:xfrm>
            <a:off x="4479986" y="5031347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Grows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brand awareness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6" name="Google Shape;126;p14"/>
          <p:cNvSpPr txBox="1"/>
          <p:nvPr/>
        </p:nvSpPr>
        <p:spPr>
          <a:xfrm>
            <a:off x="913030" y="6038457"/>
            <a:ext cx="2352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Answers questions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and addresses concerns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4795887" y="6038450"/>
            <a:ext cx="1455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Engages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and nurtures leads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8" name="Google Shape;128;p14"/>
          <p:cNvSpPr txBox="1"/>
          <p:nvPr/>
        </p:nvSpPr>
        <p:spPr>
          <a:xfrm>
            <a:off x="1045535" y="7045567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Closes deals 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and delivers revenue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4293178" y="7045567"/>
            <a:ext cx="24609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Uses campaigns,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content, and multiple channels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1361449" y="8052675"/>
            <a:ext cx="14553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Focuses</a:t>
            </a: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on near-term wins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4479986" y="8052677"/>
            <a:ext cx="20871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Aims for long-term </a:t>
            </a:r>
            <a:r>
              <a:rPr b="1" i="0" lang="en-US" sz="16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brand growth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2" name="Google Shape;132;p14"/>
          <p:cNvSpPr txBox="1"/>
          <p:nvPr/>
        </p:nvSpPr>
        <p:spPr>
          <a:xfrm>
            <a:off x="3384504" y="3334450"/>
            <a:ext cx="6411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E3532"/>
                </a:solidFill>
                <a:latin typeface="Arial"/>
                <a:ea typeface="Arial"/>
                <a:cs typeface="Arial"/>
                <a:sym typeface="Arial"/>
              </a:rPr>
              <a:t>vs.</a:t>
            </a:r>
            <a:endParaRPr/>
          </a:p>
        </p:txBody>
      </p:sp>
      <p:sp>
        <p:nvSpPr>
          <p:cNvPr id="133" name="Google Shape;133;p14"/>
          <p:cNvSpPr txBox="1"/>
          <p:nvPr/>
        </p:nvSpPr>
        <p:spPr>
          <a:xfrm>
            <a:off x="881035" y="526294"/>
            <a:ext cx="5797800" cy="13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Difference Between </a:t>
            </a:r>
            <a:endParaRPr>
              <a:latin typeface="Literata"/>
              <a:ea typeface="Literata"/>
              <a:cs typeface="Literata"/>
              <a:sym typeface="Literata"/>
            </a:endParaRPr>
          </a:p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Sales and Marketing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1367550" y="2036875"/>
            <a:ext cx="48249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5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See how each role helps drive growth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E7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15"/>
          <p:cNvGrpSpPr/>
          <p:nvPr/>
        </p:nvGrpSpPr>
        <p:grpSpPr>
          <a:xfrm>
            <a:off x="545024" y="2109530"/>
            <a:ext cx="3156536" cy="4231401"/>
            <a:chOff x="0" y="-28575"/>
            <a:chExt cx="1853855" cy="2485130"/>
          </a:xfrm>
        </p:grpSpPr>
        <p:sp>
          <p:nvSpPr>
            <p:cNvPr id="140" name="Google Shape;140;p15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CAE6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5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142;p15"/>
          <p:cNvGrpSpPr/>
          <p:nvPr/>
        </p:nvGrpSpPr>
        <p:grpSpPr>
          <a:xfrm>
            <a:off x="3858439" y="2109530"/>
            <a:ext cx="3156536" cy="4231401"/>
            <a:chOff x="0" y="-28575"/>
            <a:chExt cx="1853855" cy="2485130"/>
          </a:xfrm>
        </p:grpSpPr>
        <p:sp>
          <p:nvSpPr>
            <p:cNvPr id="143" name="Google Shape;143;p15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D4E6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" name="Google Shape;145;p15"/>
          <p:cNvGrpSpPr/>
          <p:nvPr/>
        </p:nvGrpSpPr>
        <p:grpSpPr>
          <a:xfrm>
            <a:off x="940968" y="2442815"/>
            <a:ext cx="2364650" cy="375714"/>
            <a:chOff x="0" y="0"/>
            <a:chExt cx="1072868" cy="170466"/>
          </a:xfrm>
        </p:grpSpPr>
        <p:sp>
          <p:nvSpPr>
            <p:cNvPr id="146" name="Google Shape;146;p15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F1A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5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Fonts</a:t>
              </a:r>
              <a:endParaRPr/>
            </a:p>
          </p:txBody>
        </p:sp>
      </p:grpSp>
      <p:grpSp>
        <p:nvGrpSpPr>
          <p:cNvPr id="148" name="Google Shape;148;p15"/>
          <p:cNvGrpSpPr/>
          <p:nvPr/>
        </p:nvGrpSpPr>
        <p:grpSpPr>
          <a:xfrm>
            <a:off x="4254383" y="2442815"/>
            <a:ext cx="2364650" cy="375714"/>
            <a:chOff x="0" y="0"/>
            <a:chExt cx="1072868" cy="170466"/>
          </a:xfrm>
        </p:grpSpPr>
        <p:sp>
          <p:nvSpPr>
            <p:cNvPr id="149" name="Google Shape;149;p15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E35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5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Colors</a:t>
              </a:r>
              <a:endParaRPr/>
            </a:p>
          </p:txBody>
        </p:sp>
      </p:grpSp>
      <p:grpSp>
        <p:nvGrpSpPr>
          <p:cNvPr id="151" name="Google Shape;151;p15"/>
          <p:cNvGrpSpPr/>
          <p:nvPr/>
        </p:nvGrpSpPr>
        <p:grpSpPr>
          <a:xfrm>
            <a:off x="4238691" y="3534507"/>
            <a:ext cx="697048" cy="697048"/>
            <a:chOff x="0" y="0"/>
            <a:chExt cx="812800" cy="812800"/>
          </a:xfrm>
        </p:grpSpPr>
        <p:sp>
          <p:nvSpPr>
            <p:cNvPr id="152" name="Google Shape;152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AE6ED"/>
            </a:solidFill>
            <a:ln cap="sq" cmpd="sng" w="952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15"/>
          <p:cNvGrpSpPr/>
          <p:nvPr/>
        </p:nvGrpSpPr>
        <p:grpSpPr>
          <a:xfrm>
            <a:off x="4663460" y="4642044"/>
            <a:ext cx="697048" cy="697048"/>
            <a:chOff x="0" y="0"/>
            <a:chExt cx="812800" cy="812800"/>
          </a:xfrm>
        </p:grpSpPr>
        <p:sp>
          <p:nvSpPr>
            <p:cNvPr id="155" name="Google Shape;155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F1A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" name="Google Shape;157;p15"/>
          <p:cNvGrpSpPr/>
          <p:nvPr/>
        </p:nvGrpSpPr>
        <p:grpSpPr>
          <a:xfrm>
            <a:off x="5088228" y="3534507"/>
            <a:ext cx="697048" cy="697048"/>
            <a:chOff x="0" y="0"/>
            <a:chExt cx="812800" cy="812800"/>
          </a:xfrm>
        </p:grpSpPr>
        <p:sp>
          <p:nvSpPr>
            <p:cNvPr id="158" name="Google Shape;158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4E6A1"/>
            </a:solidFill>
            <a:ln cap="sq" cmpd="sng" w="952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0" name="Google Shape;160;p15"/>
          <p:cNvGrpSpPr/>
          <p:nvPr/>
        </p:nvGrpSpPr>
        <p:grpSpPr>
          <a:xfrm>
            <a:off x="5512997" y="4642044"/>
            <a:ext cx="697048" cy="697048"/>
            <a:chOff x="0" y="0"/>
            <a:chExt cx="812800" cy="812800"/>
          </a:xfrm>
        </p:grpSpPr>
        <p:sp>
          <p:nvSpPr>
            <p:cNvPr id="161" name="Google Shape;161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3F0E7"/>
            </a:solidFill>
            <a:ln cap="sq" cmpd="sng" w="9525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p15"/>
          <p:cNvGrpSpPr/>
          <p:nvPr/>
        </p:nvGrpSpPr>
        <p:grpSpPr>
          <a:xfrm>
            <a:off x="5937676" y="3534507"/>
            <a:ext cx="697048" cy="697048"/>
            <a:chOff x="0" y="0"/>
            <a:chExt cx="812800" cy="812800"/>
          </a:xfrm>
        </p:grpSpPr>
        <p:sp>
          <p:nvSpPr>
            <p:cNvPr id="164" name="Google Shape;164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35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6" name="Google Shape;166;p15"/>
          <p:cNvGrpSpPr/>
          <p:nvPr/>
        </p:nvGrpSpPr>
        <p:grpSpPr>
          <a:xfrm>
            <a:off x="545024" y="6341390"/>
            <a:ext cx="6469951" cy="3594610"/>
            <a:chOff x="0" y="-47625"/>
            <a:chExt cx="2318684" cy="1288227"/>
          </a:xfrm>
        </p:grpSpPr>
        <p:sp>
          <p:nvSpPr>
            <p:cNvPr id="167" name="Google Shape;167;p15"/>
            <p:cNvSpPr/>
            <p:nvPr/>
          </p:nvSpPr>
          <p:spPr>
            <a:xfrm>
              <a:off x="0" y="0"/>
              <a:ext cx="2318684" cy="1240602"/>
            </a:xfrm>
            <a:custGeom>
              <a:rect b="b" l="l" r="r" t="t"/>
              <a:pathLst>
                <a:path extrusionOk="0" h="1240602" w="2318684">
                  <a:moveTo>
                    <a:pt x="23932" y="0"/>
                  </a:moveTo>
                  <a:lnTo>
                    <a:pt x="2294753" y="0"/>
                  </a:lnTo>
                  <a:cubicBezTo>
                    <a:pt x="2307970" y="0"/>
                    <a:pt x="2318684" y="10715"/>
                    <a:pt x="2318684" y="23932"/>
                  </a:cubicBezTo>
                  <a:lnTo>
                    <a:pt x="2318684" y="1216670"/>
                  </a:lnTo>
                  <a:cubicBezTo>
                    <a:pt x="2318684" y="1229887"/>
                    <a:pt x="2307970" y="1240602"/>
                    <a:pt x="2294753" y="1240602"/>
                  </a:cubicBezTo>
                  <a:lnTo>
                    <a:pt x="23932" y="1240602"/>
                  </a:lnTo>
                  <a:cubicBezTo>
                    <a:pt x="17585" y="1240602"/>
                    <a:pt x="11498" y="1238081"/>
                    <a:pt x="7009" y="1233592"/>
                  </a:cubicBezTo>
                  <a:cubicBezTo>
                    <a:pt x="2521" y="1229104"/>
                    <a:pt x="0" y="1223017"/>
                    <a:pt x="0" y="1216670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5"/>
            <p:cNvSpPr txBox="1"/>
            <p:nvPr/>
          </p:nvSpPr>
          <p:spPr>
            <a:xfrm>
              <a:off x="0" y="-47625"/>
              <a:ext cx="2318684" cy="1288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9" name="Google Shape;169;p15"/>
          <p:cNvSpPr/>
          <p:nvPr/>
        </p:nvSpPr>
        <p:spPr>
          <a:xfrm>
            <a:off x="944794" y="7459595"/>
            <a:ext cx="1991496" cy="1875627"/>
          </a:xfrm>
          <a:custGeom>
            <a:rect b="b" l="l" r="r" t="t"/>
            <a:pathLst>
              <a:path extrusionOk="0" h="1875627" w="1991496">
                <a:moveTo>
                  <a:pt x="0" y="0"/>
                </a:moveTo>
                <a:lnTo>
                  <a:pt x="1991496" y="0"/>
                </a:lnTo>
                <a:lnTo>
                  <a:pt x="1991496" y="1875627"/>
                </a:lnTo>
                <a:lnTo>
                  <a:pt x="0" y="18756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0" name="Google Shape;170;p15"/>
          <p:cNvSpPr/>
          <p:nvPr/>
        </p:nvSpPr>
        <p:spPr>
          <a:xfrm>
            <a:off x="3045952" y="7512747"/>
            <a:ext cx="1832633" cy="1769324"/>
          </a:xfrm>
          <a:custGeom>
            <a:rect b="b" l="l" r="r" t="t"/>
            <a:pathLst>
              <a:path extrusionOk="0" h="1769324" w="1832633">
                <a:moveTo>
                  <a:pt x="0" y="0"/>
                </a:moveTo>
                <a:lnTo>
                  <a:pt x="1832633" y="0"/>
                </a:lnTo>
                <a:lnTo>
                  <a:pt x="1832633" y="1769323"/>
                </a:lnTo>
                <a:lnTo>
                  <a:pt x="0" y="17693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1" name="Google Shape;171;p15"/>
          <p:cNvSpPr/>
          <p:nvPr/>
        </p:nvSpPr>
        <p:spPr>
          <a:xfrm>
            <a:off x="4988526" y="7459595"/>
            <a:ext cx="1626680" cy="1875627"/>
          </a:xfrm>
          <a:custGeom>
            <a:rect b="b" l="l" r="r" t="t"/>
            <a:pathLst>
              <a:path extrusionOk="0" h="1875627" w="1626680">
                <a:moveTo>
                  <a:pt x="0" y="0"/>
                </a:moveTo>
                <a:lnTo>
                  <a:pt x="1626680" y="0"/>
                </a:lnTo>
                <a:lnTo>
                  <a:pt x="1626680" y="1875627"/>
                </a:lnTo>
                <a:lnTo>
                  <a:pt x="0" y="18756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2" name="Google Shape;172;p15"/>
          <p:cNvSpPr txBox="1"/>
          <p:nvPr/>
        </p:nvSpPr>
        <p:spPr>
          <a:xfrm>
            <a:off x="770810" y="3353868"/>
            <a:ext cx="2658613" cy="3684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uses the following free fonts:</a:t>
            </a:r>
            <a:endParaRPr/>
          </a:p>
        </p:txBody>
      </p:sp>
      <p:sp>
        <p:nvSpPr>
          <p:cNvPr id="173" name="Google Shape;173;p15"/>
          <p:cNvSpPr txBox="1"/>
          <p:nvPr/>
        </p:nvSpPr>
        <p:spPr>
          <a:xfrm>
            <a:off x="734605" y="5571405"/>
            <a:ext cx="2777375" cy="1874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You can find these fonts online too.</a:t>
            </a:r>
            <a:endParaRPr/>
          </a:p>
        </p:txBody>
      </p:sp>
      <p:sp>
        <p:nvSpPr>
          <p:cNvPr id="174" name="Google Shape;174;p15"/>
          <p:cNvSpPr txBox="1"/>
          <p:nvPr/>
        </p:nvSpPr>
        <p:spPr>
          <a:xfrm>
            <a:off x="4238691" y="4365362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#ED7843</a:t>
            </a:r>
            <a:endParaRPr/>
          </a:p>
        </p:txBody>
      </p:sp>
      <p:sp>
        <p:nvSpPr>
          <p:cNvPr id="175" name="Google Shape;175;p15"/>
          <p:cNvSpPr txBox="1"/>
          <p:nvPr/>
        </p:nvSpPr>
        <p:spPr>
          <a:xfrm>
            <a:off x="4663460" y="5472442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#ED7843</a:t>
            </a:r>
            <a:endParaRPr/>
          </a:p>
        </p:txBody>
      </p:sp>
      <p:sp>
        <p:nvSpPr>
          <p:cNvPr id="176" name="Google Shape;176;p15"/>
          <p:cNvSpPr txBox="1"/>
          <p:nvPr/>
        </p:nvSpPr>
        <p:spPr>
          <a:xfrm>
            <a:off x="5088228" y="4365362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#ED7843</a:t>
            </a:r>
            <a:endParaRPr/>
          </a:p>
        </p:txBody>
      </p:sp>
      <p:sp>
        <p:nvSpPr>
          <p:cNvPr id="177" name="Google Shape;177;p15"/>
          <p:cNvSpPr txBox="1"/>
          <p:nvPr/>
        </p:nvSpPr>
        <p:spPr>
          <a:xfrm>
            <a:off x="5512997" y="5472442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#ED7843</a:t>
            </a:r>
            <a:endParaRPr/>
          </a:p>
        </p:txBody>
      </p:sp>
      <p:sp>
        <p:nvSpPr>
          <p:cNvPr id="178" name="Google Shape;178;p15"/>
          <p:cNvSpPr txBox="1"/>
          <p:nvPr/>
        </p:nvSpPr>
        <p:spPr>
          <a:xfrm>
            <a:off x="5937676" y="4365362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#ED7843</a:t>
            </a:r>
            <a:endParaRPr/>
          </a:p>
        </p:txBody>
      </p:sp>
      <p:sp>
        <p:nvSpPr>
          <p:cNvPr id="179" name="Google Shape;179;p15"/>
          <p:cNvSpPr txBox="1"/>
          <p:nvPr/>
        </p:nvSpPr>
        <p:spPr>
          <a:xfrm>
            <a:off x="545024" y="1678990"/>
            <a:ext cx="6469951" cy="1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 Use these in your template, then delete or hide this page afterward.</a:t>
            </a:r>
            <a:endParaRPr/>
          </a:p>
        </p:txBody>
      </p:sp>
      <p:sp>
        <p:nvSpPr>
          <p:cNvPr id="180" name="Google Shape;180;p15"/>
          <p:cNvSpPr txBox="1"/>
          <p:nvPr/>
        </p:nvSpPr>
        <p:spPr>
          <a:xfrm>
            <a:off x="1383931" y="851250"/>
            <a:ext cx="4792139" cy="7324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0E3532"/>
                </a:solidFill>
                <a:latin typeface="Arial"/>
                <a:ea typeface="Arial"/>
                <a:cs typeface="Arial"/>
                <a:sym typeface="Arial"/>
              </a:rPr>
              <a:t>Resource Page</a:t>
            </a:r>
            <a:endParaRPr/>
          </a:p>
        </p:txBody>
      </p:sp>
      <p:sp>
        <p:nvSpPr>
          <p:cNvPr id="181" name="Google Shape;181;p15"/>
          <p:cNvSpPr txBox="1"/>
          <p:nvPr/>
        </p:nvSpPr>
        <p:spPr>
          <a:xfrm>
            <a:off x="945927" y="4295851"/>
            <a:ext cx="2360297" cy="2722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20" u="none" cap="none" strike="noStrike">
                <a:solidFill>
                  <a:srgbClr val="0E3532"/>
                </a:solidFill>
                <a:latin typeface="Arial"/>
                <a:ea typeface="Arial"/>
                <a:cs typeface="Arial"/>
                <a:sym typeface="Arial"/>
              </a:rPr>
              <a:t>Cooper BT Medium</a:t>
            </a:r>
            <a:endParaRPr/>
          </a:p>
        </p:txBody>
      </p:sp>
      <p:sp>
        <p:nvSpPr>
          <p:cNvPr id="182" name="Google Shape;182;p15"/>
          <p:cNvSpPr txBox="1"/>
          <p:nvPr/>
        </p:nvSpPr>
        <p:spPr>
          <a:xfrm>
            <a:off x="822729" y="5024750"/>
            <a:ext cx="2606694" cy="2244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Roboto Regular</a:t>
            </a:r>
            <a:endParaRPr/>
          </a:p>
        </p:txBody>
      </p:sp>
      <p:sp>
        <p:nvSpPr>
          <p:cNvPr id="183" name="Google Shape;183;p15"/>
          <p:cNvSpPr txBox="1"/>
          <p:nvPr/>
        </p:nvSpPr>
        <p:spPr>
          <a:xfrm>
            <a:off x="1418459" y="4061137"/>
            <a:ext cx="1415234" cy="168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TITLES:</a:t>
            </a:r>
            <a:endParaRPr/>
          </a:p>
        </p:txBody>
      </p:sp>
      <p:sp>
        <p:nvSpPr>
          <p:cNvPr id="184" name="Google Shape;184;p15"/>
          <p:cNvSpPr txBox="1"/>
          <p:nvPr/>
        </p:nvSpPr>
        <p:spPr>
          <a:xfrm>
            <a:off x="1418459" y="4810829"/>
            <a:ext cx="1415234" cy="168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0E3532"/>
                </a:solidFill>
                <a:latin typeface="Roboto"/>
                <a:ea typeface="Roboto"/>
                <a:cs typeface="Roboto"/>
                <a:sym typeface="Roboto"/>
              </a:rPr>
              <a:t>BODY TEXT:</a:t>
            </a:r>
            <a:endParaRPr/>
          </a:p>
        </p:txBody>
      </p:sp>
      <p:grpSp>
        <p:nvGrpSpPr>
          <p:cNvPr id="185" name="Google Shape;185;p15"/>
          <p:cNvGrpSpPr/>
          <p:nvPr/>
        </p:nvGrpSpPr>
        <p:grpSpPr>
          <a:xfrm>
            <a:off x="2597675" y="6636206"/>
            <a:ext cx="2364650" cy="375714"/>
            <a:chOff x="0" y="0"/>
            <a:chExt cx="1072868" cy="170466"/>
          </a:xfrm>
        </p:grpSpPr>
        <p:sp>
          <p:nvSpPr>
            <p:cNvPr id="186" name="Google Shape;186;p15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F1A3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5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Elements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0E7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16"/>
          <p:cNvGrpSpPr/>
          <p:nvPr/>
        </p:nvGrpSpPr>
        <p:grpSpPr>
          <a:xfrm>
            <a:off x="545024" y="499684"/>
            <a:ext cx="6469953" cy="9643977"/>
            <a:chOff x="0" y="-28575"/>
            <a:chExt cx="3799846" cy="5663972"/>
          </a:xfrm>
        </p:grpSpPr>
        <p:sp>
          <p:nvSpPr>
            <p:cNvPr id="193" name="Google Shape;193;p16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CAE6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6"/>
            <p:cNvSpPr txBox="1"/>
            <p:nvPr/>
          </p:nvSpPr>
          <p:spPr>
            <a:xfrm>
              <a:off x="0" y="-28575"/>
              <a:ext cx="3799845" cy="56639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5" name="Google Shape;195;p16"/>
          <p:cNvSpPr txBox="1"/>
          <p:nvPr/>
        </p:nvSpPr>
        <p:spPr>
          <a:xfrm>
            <a:off x="1426400" y="2832412"/>
            <a:ext cx="4707200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thanks to the following:</a:t>
            </a:r>
            <a:endParaRPr/>
          </a:p>
        </p:txBody>
      </p:sp>
      <p:sp>
        <p:nvSpPr>
          <p:cNvPr id="196" name="Google Shape;196;p16"/>
          <p:cNvSpPr txBox="1"/>
          <p:nvPr/>
        </p:nvSpPr>
        <p:spPr>
          <a:xfrm>
            <a:off x="657244" y="4939427"/>
            <a:ext cx="6245512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for this template</a:t>
            </a:r>
            <a:endParaRPr/>
          </a:p>
        </p:txBody>
      </p:sp>
      <p:sp>
        <p:nvSpPr>
          <p:cNvPr id="197" name="Google Shape;197;p16"/>
          <p:cNvSpPr txBox="1"/>
          <p:nvPr/>
        </p:nvSpPr>
        <p:spPr>
          <a:xfrm>
            <a:off x="756000" y="6425962"/>
            <a:ext cx="604800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F1A38"/>
                </a:solidFill>
                <a:latin typeface="Roboto"/>
                <a:ea typeface="Roboto"/>
                <a:cs typeface="Roboto"/>
                <a:sym typeface="Roboto"/>
              </a:rPr>
              <a:t>for the photos, graphics, and elements</a:t>
            </a:r>
            <a:endParaRPr/>
          </a:p>
        </p:txBody>
      </p:sp>
      <p:sp>
        <p:nvSpPr>
          <p:cNvPr id="198" name="Google Shape;198;p16"/>
          <p:cNvSpPr txBox="1"/>
          <p:nvPr/>
        </p:nvSpPr>
        <p:spPr>
          <a:xfrm>
            <a:off x="1938086" y="7902337"/>
            <a:ext cx="36837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199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Happy designing!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199" name="Google Shape;199;p16"/>
          <p:cNvSpPr txBox="1"/>
          <p:nvPr/>
        </p:nvSpPr>
        <p:spPr>
          <a:xfrm>
            <a:off x="1938189" y="1883525"/>
            <a:ext cx="3683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400" u="none" cap="none" strike="noStrike">
                <a:solidFill>
                  <a:srgbClr val="0F1A38"/>
                </a:solidFill>
                <a:latin typeface="Literata"/>
                <a:ea typeface="Literata"/>
                <a:cs typeface="Literata"/>
                <a:sym typeface="Literata"/>
              </a:rPr>
              <a:t>Credits</a:t>
            </a:r>
            <a:endParaRPr>
              <a:latin typeface="Literata"/>
              <a:ea typeface="Literata"/>
              <a:cs typeface="Literata"/>
              <a:sym typeface="Literata"/>
            </a:endParaRPr>
          </a:p>
        </p:txBody>
      </p:sp>
      <p:sp>
        <p:nvSpPr>
          <p:cNvPr id="200" name="Google Shape;200;p16"/>
          <p:cNvSpPr txBox="1"/>
          <p:nvPr/>
        </p:nvSpPr>
        <p:spPr>
          <a:xfrm>
            <a:off x="860453" y="5787127"/>
            <a:ext cx="5839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Pexels, Pixabay, Sketchify</a:t>
            </a:r>
            <a:endParaRPr/>
          </a:p>
        </p:txBody>
      </p:sp>
      <p:pic>
        <p:nvPicPr>
          <p:cNvPr id="201" name="Google Shape;20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0726" y="4021875"/>
            <a:ext cx="3195025" cy="79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