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10287000" cx="18288000"/>
  <p:notesSz cx="6858000" cy="9144000"/>
  <p:embeddedFontLst>
    <p:embeddedFont>
      <p:font typeface="Merriweather Sans"/>
      <p:regular r:id="rId21"/>
      <p:bold r:id="rId22"/>
      <p:italic r:id="rId23"/>
      <p:boldItalic r:id="rId24"/>
    </p:embeddedFont>
    <p:embeddedFont>
      <p:font typeface="Inclusive Sans"/>
      <p:regular r:id="rId25"/>
      <p:bold r:id="rId26"/>
      <p:italic r:id="rId27"/>
      <p:boldItalic r:id="rId28"/>
    </p:embeddedFont>
    <p:embeddedFont>
      <p:font typeface="Merriweather Sans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F2951D-F056-4EE1-9A8E-40653F2748D4}">
  <a:tblStyle styleId="{1CF2951D-F056-4EE1-9A8E-40653F2748D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erriweatherSans-bold.fntdata"/><Relationship Id="rId21" Type="http://schemas.openxmlformats.org/officeDocument/2006/relationships/font" Target="fonts/MerriweatherSans-regular.fntdata"/><Relationship Id="rId24" Type="http://schemas.openxmlformats.org/officeDocument/2006/relationships/font" Target="fonts/MerriweatherSans-boldItalic.fntdata"/><Relationship Id="rId23" Type="http://schemas.openxmlformats.org/officeDocument/2006/relationships/font" Target="fonts/Merriweather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InclusiveSans-bold.fntdata"/><Relationship Id="rId25" Type="http://schemas.openxmlformats.org/officeDocument/2006/relationships/font" Target="fonts/InclusiveSans-regular.fntdata"/><Relationship Id="rId28" Type="http://schemas.openxmlformats.org/officeDocument/2006/relationships/font" Target="fonts/InclusiveSans-boldItalic.fntdata"/><Relationship Id="rId27" Type="http://schemas.openxmlformats.org/officeDocument/2006/relationships/font" Target="fonts/Inclusive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erriweatherSansLigh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erriweatherSansLight-italic.fntdata"/><Relationship Id="rId30" Type="http://schemas.openxmlformats.org/officeDocument/2006/relationships/font" Target="fonts/MerriweatherSansLight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MerriweatherSansLight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1B0D39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7201" r="0" t="0"/>
          <a:stretch/>
        </p:blipFill>
        <p:spPr>
          <a:xfrm>
            <a:off x="1" y="0"/>
            <a:ext cx="7980601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title"/>
          </p:nvPr>
        </p:nvSpPr>
        <p:spPr>
          <a:xfrm>
            <a:off x="9042750" y="1408986"/>
            <a:ext cx="8229600" cy="45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0000"/>
              <a:buFont typeface="Merriweather Sans"/>
              <a:buNone/>
              <a:defRPr i="0" sz="10000" u="none" cap="none" strike="noStrike">
                <a:solidFill>
                  <a:srgbClr val="F9F6F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042750" y="6730900"/>
            <a:ext cx="8229600" cy="18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algn="l">
              <a:spcBef>
                <a:spcPts val="64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1pPr>
            <a:lvl2pPr indent="-342900" lvl="1" marL="914400" marR="0" algn="l">
              <a:spcBef>
                <a:spcPts val="56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–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2pPr>
            <a:lvl3pPr indent="-342900" lvl="2" marL="1371600" marR="0" algn="l">
              <a:spcBef>
                <a:spcPts val="48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3pPr>
            <a:lvl4pPr indent="-342900" lvl="3" marL="18288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–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4pPr>
            <a:lvl5pPr indent="-342900" lvl="4" marL="22860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»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5pPr>
            <a:lvl6pPr indent="-342900" lvl="5" marL="27432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6pPr>
            <a:lvl7pPr indent="-342900" lvl="6" marL="32004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7pPr>
            <a:lvl8pPr indent="-342900" lvl="7" marL="36576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8pPr>
            <a:lvl9pPr indent="-342900" lvl="8" marL="41148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7075" y="-26750"/>
            <a:ext cx="18342149" cy="103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type="title"/>
          </p:nvPr>
        </p:nvSpPr>
        <p:spPr>
          <a:xfrm>
            <a:off x="545200" y="2993078"/>
            <a:ext cx="8229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SzPts val="10000"/>
              <a:buFont typeface="Merriweather Sans"/>
              <a:buNone/>
              <a:defRPr i="0" sz="10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0313075" y="1861175"/>
            <a:ext cx="6959400" cy="6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algn="l">
              <a:spcBef>
                <a:spcPts val="640"/>
              </a:spcBef>
              <a:spcAft>
                <a:spcPts val="0"/>
              </a:spcAft>
              <a:buSzPts val="1800"/>
              <a:buFont typeface="Inclusive Sans"/>
              <a:buChar char="•"/>
              <a:defRPr i="0" sz="1800" u="none" cap="none" strike="noStrike">
                <a:latin typeface="Inclusive Sans"/>
                <a:ea typeface="Inclusive Sans"/>
                <a:cs typeface="Inclusive Sans"/>
                <a:sym typeface="Inclusive Sans"/>
              </a:defRPr>
            </a:lvl1pPr>
            <a:lvl2pPr indent="-342900" lvl="1" marL="914400" marR="0" algn="l">
              <a:spcBef>
                <a:spcPts val="560"/>
              </a:spcBef>
              <a:spcAft>
                <a:spcPts val="0"/>
              </a:spcAft>
              <a:buSzPts val="1800"/>
              <a:buFont typeface="Inclusive Sans"/>
              <a:buChar char="–"/>
              <a:defRPr i="0" sz="1800" u="none" cap="none" strike="noStrike">
                <a:latin typeface="Inclusive Sans"/>
                <a:ea typeface="Inclusive Sans"/>
                <a:cs typeface="Inclusive Sans"/>
                <a:sym typeface="Inclusive Sans"/>
              </a:defRPr>
            </a:lvl2pPr>
            <a:lvl3pPr indent="-342900" lvl="2" marL="1371600" marR="0" algn="l">
              <a:spcBef>
                <a:spcPts val="480"/>
              </a:spcBef>
              <a:spcAft>
                <a:spcPts val="0"/>
              </a:spcAft>
              <a:buSzPts val="1800"/>
              <a:buFont typeface="Inclusive Sans"/>
              <a:buChar char="•"/>
              <a:defRPr i="0" sz="1800" u="none" cap="none" strike="noStrike">
                <a:latin typeface="Inclusive Sans"/>
                <a:ea typeface="Inclusive Sans"/>
                <a:cs typeface="Inclusive Sans"/>
                <a:sym typeface="Inclusive Sans"/>
              </a:defRPr>
            </a:lvl3pPr>
            <a:lvl4pPr indent="-342900" lvl="3" marL="1828800" marR="0" algn="l">
              <a:spcBef>
                <a:spcPts val="400"/>
              </a:spcBef>
              <a:spcAft>
                <a:spcPts val="0"/>
              </a:spcAft>
              <a:buSzPts val="1800"/>
              <a:buFont typeface="Inclusive Sans"/>
              <a:buChar char="–"/>
              <a:defRPr i="0" sz="1800" u="none" cap="none" strike="noStrike">
                <a:latin typeface="Inclusive Sans"/>
                <a:ea typeface="Inclusive Sans"/>
                <a:cs typeface="Inclusive Sans"/>
                <a:sym typeface="Inclusive Sans"/>
              </a:defRPr>
            </a:lvl4pPr>
            <a:lvl5pPr indent="-342900" lvl="4" marL="2286000" marR="0" algn="l">
              <a:spcBef>
                <a:spcPts val="400"/>
              </a:spcBef>
              <a:spcAft>
                <a:spcPts val="0"/>
              </a:spcAft>
              <a:buSzPts val="1800"/>
              <a:buFont typeface="Inclusive Sans"/>
              <a:buChar char="»"/>
              <a:defRPr i="0" sz="1800" u="none" cap="none" strike="noStrike">
                <a:latin typeface="Inclusive Sans"/>
                <a:ea typeface="Inclusive Sans"/>
                <a:cs typeface="Inclusive Sans"/>
                <a:sym typeface="Inclusive Sans"/>
              </a:defRPr>
            </a:lvl5pPr>
            <a:lvl6pPr indent="-342900" lvl="5" marL="2743200" marR="0" algn="l">
              <a:spcBef>
                <a:spcPts val="400"/>
              </a:spcBef>
              <a:spcAft>
                <a:spcPts val="0"/>
              </a:spcAft>
              <a:buSzPts val="1800"/>
              <a:buFont typeface="Inclusive Sans"/>
              <a:buChar char="•"/>
              <a:defRPr i="0" sz="1800" u="none" cap="none" strike="noStrike">
                <a:latin typeface="Inclusive Sans"/>
                <a:ea typeface="Inclusive Sans"/>
                <a:cs typeface="Inclusive Sans"/>
                <a:sym typeface="Inclusive Sans"/>
              </a:defRPr>
            </a:lvl6pPr>
            <a:lvl7pPr indent="-342900" lvl="6" marL="3200400" marR="0" algn="l">
              <a:spcBef>
                <a:spcPts val="400"/>
              </a:spcBef>
              <a:spcAft>
                <a:spcPts val="0"/>
              </a:spcAft>
              <a:buSzPts val="1800"/>
              <a:buFont typeface="Inclusive Sans"/>
              <a:buChar char="•"/>
              <a:defRPr i="0" sz="1800" u="none" cap="none" strike="noStrike">
                <a:latin typeface="Inclusive Sans"/>
                <a:ea typeface="Inclusive Sans"/>
                <a:cs typeface="Inclusive Sans"/>
                <a:sym typeface="Inclusive Sans"/>
              </a:defRPr>
            </a:lvl7pPr>
            <a:lvl8pPr indent="-342900" lvl="7" marL="3657600" marR="0" algn="l">
              <a:spcBef>
                <a:spcPts val="400"/>
              </a:spcBef>
              <a:spcAft>
                <a:spcPts val="0"/>
              </a:spcAft>
              <a:buSzPts val="1800"/>
              <a:buFont typeface="Inclusive Sans"/>
              <a:buChar char="•"/>
              <a:defRPr i="0" sz="1800" u="none" cap="none" strike="noStrike">
                <a:latin typeface="Inclusive Sans"/>
                <a:ea typeface="Inclusive Sans"/>
                <a:cs typeface="Inclusive Sans"/>
                <a:sym typeface="Inclusive Sans"/>
              </a:defRPr>
            </a:lvl8pPr>
            <a:lvl9pPr indent="-342900" lvl="8" marL="4114800" marR="0" algn="l">
              <a:spcBef>
                <a:spcPts val="400"/>
              </a:spcBef>
              <a:spcAft>
                <a:spcPts val="0"/>
              </a:spcAft>
              <a:buSzPts val="1800"/>
              <a:buFont typeface="Inclusive Sans"/>
              <a:buChar char="•"/>
              <a:defRPr i="0" sz="1800" u="none" cap="none" strike="noStrike">
                <a:latin typeface="Inclusive Sans"/>
                <a:ea typeface="Inclusive Sans"/>
                <a:cs typeface="Inclusive Sans"/>
                <a:sym typeface="Inclusiv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5"/>
          <p:cNvGrpSpPr/>
          <p:nvPr/>
        </p:nvGrpSpPr>
        <p:grpSpPr>
          <a:xfrm>
            <a:off x="-1633480" y="2465538"/>
            <a:ext cx="10036504" cy="5756817"/>
            <a:chOff x="0" y="0"/>
            <a:chExt cx="7981950" cy="4578350"/>
          </a:xfrm>
        </p:grpSpPr>
        <p:sp>
          <p:nvSpPr>
            <p:cNvPr id="25" name="Google Shape;25;p5"/>
            <p:cNvSpPr/>
            <p:nvPr/>
          </p:nvSpPr>
          <p:spPr>
            <a:xfrm>
              <a:off x="765810" y="21590"/>
              <a:ext cx="6451600" cy="4326890"/>
            </a:xfrm>
            <a:custGeom>
              <a:rect b="b" l="l" r="r" t="t"/>
              <a:pathLst>
                <a:path extrusionOk="0"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5"/>
            <p:cNvSpPr/>
            <p:nvPr/>
          </p:nvSpPr>
          <p:spPr>
            <a:xfrm>
              <a:off x="0" y="0"/>
              <a:ext cx="7981950" cy="4542790"/>
            </a:xfrm>
            <a:custGeom>
              <a:rect b="b" l="l" r="r" t="t"/>
              <a:pathLst>
                <a:path extrusionOk="0"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5"/>
            <p:cNvSpPr/>
            <p:nvPr/>
          </p:nvSpPr>
          <p:spPr>
            <a:xfrm>
              <a:off x="3460750" y="4349750"/>
              <a:ext cx="1059180" cy="96520"/>
            </a:xfrm>
            <a:custGeom>
              <a:rect b="b" l="l" r="r" t="t"/>
              <a:pathLst>
                <a:path extrusionOk="0"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163830" y="4542790"/>
              <a:ext cx="7654290" cy="35560"/>
            </a:xfrm>
            <a:custGeom>
              <a:rect b="b" l="l" r="r" t="t"/>
              <a:pathLst>
                <a:path extrusionOk="0"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" name="Google Shape;29;p5"/>
          <p:cNvGrpSpPr/>
          <p:nvPr/>
        </p:nvGrpSpPr>
        <p:grpSpPr>
          <a:xfrm>
            <a:off x="0" y="-325489"/>
            <a:ext cx="18288118" cy="706493"/>
            <a:chOff x="0" y="-85725"/>
            <a:chExt cx="4816592" cy="186071"/>
          </a:xfrm>
        </p:grpSpPr>
        <p:sp>
          <p:nvSpPr>
            <p:cNvPr id="30" name="Google Shape;30;p5"/>
            <p:cNvSpPr/>
            <p:nvPr/>
          </p:nvSpPr>
          <p:spPr>
            <a:xfrm>
              <a:off x="0" y="0"/>
              <a:ext cx="4816592" cy="100346"/>
            </a:xfrm>
            <a:custGeom>
              <a:rect b="b" l="l" r="r" t="t"/>
              <a:pathLst>
                <a:path extrusionOk="0" h="10034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00346"/>
                  </a:lnTo>
                  <a:lnTo>
                    <a:pt x="0" y="100346"/>
                  </a:ln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FFFFFF">
                    <a:alpha val="11372"/>
                  </a:srgbClr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1" name="Google Shape;31;p5"/>
            <p:cNvSpPr txBox="1"/>
            <p:nvPr/>
          </p:nvSpPr>
          <p:spPr>
            <a:xfrm>
              <a:off x="0" y="-85725"/>
              <a:ext cx="4816500" cy="1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5"/>
          <p:cNvSpPr txBox="1"/>
          <p:nvPr>
            <p:ph type="title"/>
          </p:nvPr>
        </p:nvSpPr>
        <p:spPr>
          <a:xfrm>
            <a:off x="9042750" y="1762292"/>
            <a:ext cx="8229600" cy="24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rgbClr val="A477FF"/>
              </a:buClr>
              <a:buSzPts val="7000"/>
              <a:buFont typeface="Merriweather Sans"/>
              <a:buNone/>
              <a:defRPr i="0" sz="7000" u="none" cap="none" strike="noStrike">
                <a:solidFill>
                  <a:srgbClr val="A477F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9042750" y="4597188"/>
            <a:ext cx="8229600" cy="42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algn="l">
              <a:spcBef>
                <a:spcPts val="64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1pPr>
            <a:lvl2pPr indent="-342900" lvl="1" marL="914400" marR="0" algn="l">
              <a:spcBef>
                <a:spcPts val="56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–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2pPr>
            <a:lvl3pPr indent="-342900" lvl="2" marL="1371600" marR="0" algn="l">
              <a:spcBef>
                <a:spcPts val="48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3pPr>
            <a:lvl4pPr indent="-342900" lvl="3" marL="18288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–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4pPr>
            <a:lvl5pPr indent="-342900" lvl="4" marL="22860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»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5pPr>
            <a:lvl6pPr indent="-342900" lvl="5" marL="27432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6pPr>
            <a:lvl7pPr indent="-342900" lvl="6" marL="32004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7pPr>
            <a:lvl8pPr indent="-342900" lvl="7" marL="36576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8pPr>
            <a:lvl9pPr indent="-342900" lvl="8" marL="41148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9pPr>
          </a:lstStyle>
          <a:p/>
        </p:txBody>
      </p:sp>
      <p:sp>
        <p:nvSpPr>
          <p:cNvPr id="34" name="Google Shape;34;p5"/>
          <p:cNvSpPr/>
          <p:nvPr>
            <p:ph idx="2" type="pic"/>
          </p:nvPr>
        </p:nvSpPr>
        <p:spPr>
          <a:xfrm>
            <a:off x="-443300" y="2796650"/>
            <a:ext cx="7656600" cy="4820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1234549" y="846026"/>
            <a:ext cx="6517859" cy="8596697"/>
          </a:xfrm>
          <a:custGeom>
            <a:rect b="b" l="l" r="r" t="t"/>
            <a:pathLst>
              <a:path extrusionOk="0" h="6795808" w="5152458">
                <a:moveTo>
                  <a:pt x="0" y="0"/>
                </a:moveTo>
                <a:lnTo>
                  <a:pt x="5152458" y="0"/>
                </a:lnTo>
                <a:lnTo>
                  <a:pt x="5152458" y="6795808"/>
                </a:lnTo>
                <a:lnTo>
                  <a:pt x="0" y="6795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9042750" y="1408986"/>
            <a:ext cx="8229600" cy="45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0000"/>
              <a:buFont typeface="Merriweather Sans"/>
              <a:buNone/>
              <a:defRPr i="0" sz="10000" u="none" cap="none" strike="noStrike">
                <a:solidFill>
                  <a:srgbClr val="F9F6F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9042750" y="6730900"/>
            <a:ext cx="8229600" cy="18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algn="l">
              <a:spcBef>
                <a:spcPts val="64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1pPr>
            <a:lvl2pPr indent="-342900" lvl="1" marL="914400" marR="0" algn="l">
              <a:spcBef>
                <a:spcPts val="56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–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2pPr>
            <a:lvl3pPr indent="-342900" lvl="2" marL="1371600" marR="0" algn="l">
              <a:spcBef>
                <a:spcPts val="48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3pPr>
            <a:lvl4pPr indent="-342900" lvl="3" marL="18288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–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4pPr>
            <a:lvl5pPr indent="-342900" lvl="4" marL="22860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»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5pPr>
            <a:lvl6pPr indent="-342900" lvl="5" marL="27432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6pPr>
            <a:lvl7pPr indent="-342900" lvl="6" marL="32004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7pPr>
            <a:lvl8pPr indent="-342900" lvl="7" marL="36576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8pPr>
            <a:lvl9pPr indent="-342900" lvl="8" marL="41148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 rotWithShape="1">
          <a:blip r:embed="rId2">
            <a:alphaModFix/>
          </a:blip>
          <a:srcRect b="0" l="0" r="418" t="51837"/>
          <a:stretch/>
        </p:blipFill>
        <p:spPr>
          <a:xfrm>
            <a:off x="6778251" y="0"/>
            <a:ext cx="11509749" cy="347462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type="title"/>
          </p:nvPr>
        </p:nvSpPr>
        <p:spPr>
          <a:xfrm>
            <a:off x="907025" y="4078511"/>
            <a:ext cx="8229600" cy="45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0000"/>
              <a:buFont typeface="Merriweather Sans"/>
              <a:buNone/>
              <a:defRPr i="0" sz="10000" u="none" cap="none" strike="noStrike">
                <a:solidFill>
                  <a:srgbClr val="F9F6F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11046475" y="4239000"/>
            <a:ext cx="6434400" cy="50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algn="l">
              <a:spcBef>
                <a:spcPts val="64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1pPr>
            <a:lvl2pPr indent="-342900" lvl="1" marL="914400" marR="0" algn="l">
              <a:spcBef>
                <a:spcPts val="56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–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2pPr>
            <a:lvl3pPr indent="-342900" lvl="2" marL="1371600" marR="0" algn="l">
              <a:spcBef>
                <a:spcPts val="48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3pPr>
            <a:lvl4pPr indent="-342900" lvl="3" marL="18288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–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4pPr>
            <a:lvl5pPr indent="-342900" lvl="4" marL="22860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»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5pPr>
            <a:lvl6pPr indent="-342900" lvl="5" marL="27432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6pPr>
            <a:lvl7pPr indent="-342900" lvl="6" marL="32004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7pPr>
            <a:lvl8pPr indent="-342900" lvl="7" marL="36576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8pPr>
            <a:lvl9pPr indent="-342900" lvl="8" marL="4114800" marR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1800"/>
              <a:buFont typeface="Inclusive Sans"/>
              <a:buChar char="•"/>
              <a:defRPr i="0" sz="18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2" name="Google Shape;5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0D3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4400"/>
              <a:buFont typeface="Merriweather Sans"/>
              <a:buNone/>
              <a:defRPr i="0" sz="4400" u="none" cap="none" strike="noStrike">
                <a:solidFill>
                  <a:srgbClr val="F9F6F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1400"/>
              <a:buNone/>
              <a:defRPr sz="1800">
                <a:solidFill>
                  <a:srgbClr val="F9F6FF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9F6FF"/>
              </a:buClr>
              <a:buSzPts val="2000"/>
              <a:buFont typeface="Inclusive Sans"/>
              <a:buChar char="•"/>
              <a:defRPr i="0" sz="20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9F6FF"/>
              </a:buClr>
              <a:buSzPts val="2000"/>
              <a:buFont typeface="Inclusive Sans"/>
              <a:buChar char="–"/>
              <a:defRPr i="0" sz="20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9F6FF"/>
              </a:buClr>
              <a:buSzPts val="2000"/>
              <a:buFont typeface="Inclusive Sans"/>
              <a:buChar char="•"/>
              <a:defRPr i="0" sz="20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2000"/>
              <a:buFont typeface="Inclusive Sans"/>
              <a:buChar char="–"/>
              <a:defRPr i="0" sz="20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2000"/>
              <a:buFont typeface="Inclusive Sans"/>
              <a:buChar char="»"/>
              <a:defRPr i="0" sz="20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2000"/>
              <a:buFont typeface="Inclusive Sans"/>
              <a:buChar char="•"/>
              <a:defRPr i="0" sz="20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2000"/>
              <a:buFont typeface="Inclusive Sans"/>
              <a:buChar char="•"/>
              <a:defRPr i="0" sz="20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2000"/>
              <a:buFont typeface="Inclusive Sans"/>
              <a:buChar char="•"/>
              <a:defRPr i="0" sz="20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F9F6FF"/>
              </a:buClr>
              <a:buSzPts val="2000"/>
              <a:buFont typeface="Inclusive Sans"/>
              <a:buChar char="•"/>
              <a:defRPr i="0" sz="20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8.png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slide" Target="/ppt/slides/slide2.xml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10" Type="http://schemas.openxmlformats.org/officeDocument/2006/relationships/image" Target="../media/image19.png"/><Relationship Id="rId9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g"/><Relationship Id="rId4" Type="http://schemas.openxmlformats.org/officeDocument/2006/relationships/image" Target="../media/image1.png"/><Relationship Id="rId5" Type="http://schemas.openxmlformats.org/officeDocument/2006/relationships/image" Target="../media/image21.png"/><Relationship Id="rId6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slide" Target="/ppt/slides/slide2.xm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2.xml"/><Relationship Id="rId4" Type="http://schemas.openxmlformats.org/officeDocument/2006/relationships/image" Target="../media/image9.png"/><Relationship Id="rId5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2.xml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5" Type="http://schemas.openxmlformats.org/officeDocument/2006/relationships/image" Target="../media/image24.jpg"/><Relationship Id="rId6" Type="http://schemas.openxmlformats.org/officeDocument/2006/relationships/slide" Target="/ppt/slides/slide2.xml"/><Relationship Id="rId7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0D39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/>
          <p:nvPr/>
        </p:nvSpPr>
        <p:spPr>
          <a:xfrm>
            <a:off x="8843820" y="1383211"/>
            <a:ext cx="588106" cy="588106"/>
          </a:xfrm>
          <a:custGeom>
            <a:rect b="b" l="l" r="r" t="t"/>
            <a:pathLst>
              <a:path extrusionOk="0" h="588106" w="588106">
                <a:moveTo>
                  <a:pt x="0" y="0"/>
                </a:moveTo>
                <a:lnTo>
                  <a:pt x="588106" y="0"/>
                </a:lnTo>
                <a:lnTo>
                  <a:pt x="588106" y="588105"/>
                </a:lnTo>
                <a:lnTo>
                  <a:pt x="0" y="5881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9" name="Google Shape;79;p13"/>
          <p:cNvGrpSpPr/>
          <p:nvPr/>
        </p:nvGrpSpPr>
        <p:grpSpPr>
          <a:xfrm>
            <a:off x="8843820" y="6603124"/>
            <a:ext cx="9063527" cy="613953"/>
            <a:chOff x="0" y="-3"/>
            <a:chExt cx="2387101" cy="161700"/>
          </a:xfrm>
        </p:grpSpPr>
        <p:sp>
          <p:nvSpPr>
            <p:cNvPr id="80" name="Google Shape;80;p13"/>
            <p:cNvSpPr/>
            <p:nvPr/>
          </p:nvSpPr>
          <p:spPr>
            <a:xfrm>
              <a:off x="0" y="0"/>
              <a:ext cx="2387010" cy="161597"/>
            </a:xfrm>
            <a:custGeom>
              <a:rect b="b" l="l" r="r" t="t"/>
              <a:pathLst>
                <a:path extrusionOk="0" h="161597" w="2387010">
                  <a:moveTo>
                    <a:pt x="8542" y="0"/>
                  </a:moveTo>
                  <a:lnTo>
                    <a:pt x="2378468" y="0"/>
                  </a:lnTo>
                  <a:cubicBezTo>
                    <a:pt x="2383186" y="0"/>
                    <a:pt x="2387010" y="3824"/>
                    <a:pt x="2387010" y="8542"/>
                  </a:cubicBezTo>
                  <a:lnTo>
                    <a:pt x="2387010" y="153055"/>
                  </a:lnTo>
                  <a:cubicBezTo>
                    <a:pt x="2387010" y="155320"/>
                    <a:pt x="2386110" y="157493"/>
                    <a:pt x="2384508" y="159095"/>
                  </a:cubicBezTo>
                  <a:cubicBezTo>
                    <a:pt x="2382906" y="160697"/>
                    <a:pt x="2380734" y="161597"/>
                    <a:pt x="2378468" y="161597"/>
                  </a:cubicBezTo>
                  <a:lnTo>
                    <a:pt x="8542" y="161597"/>
                  </a:lnTo>
                  <a:cubicBezTo>
                    <a:pt x="6277" y="161597"/>
                    <a:pt x="4104" y="160697"/>
                    <a:pt x="2502" y="159095"/>
                  </a:cubicBezTo>
                  <a:cubicBezTo>
                    <a:pt x="900" y="157493"/>
                    <a:pt x="0" y="155320"/>
                    <a:pt x="0" y="153055"/>
                  </a:cubicBezTo>
                  <a:lnTo>
                    <a:pt x="0" y="8542"/>
                  </a:lnTo>
                  <a:cubicBezTo>
                    <a:pt x="0" y="6277"/>
                    <a:pt x="900" y="4104"/>
                    <a:pt x="2502" y="2502"/>
                  </a:cubicBezTo>
                  <a:cubicBezTo>
                    <a:pt x="4104" y="900"/>
                    <a:pt x="6277" y="0"/>
                    <a:pt x="8542" y="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FFFFFF">
                    <a:alpha val="11372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1" y="-3"/>
              <a:ext cx="2387100" cy="1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Modern productivity for secure, high-performing teams</a:t>
              </a:r>
              <a:endParaRPr/>
            </a:p>
          </p:txBody>
        </p:sp>
      </p:grpSp>
      <p:sp>
        <p:nvSpPr>
          <p:cNvPr id="82" name="Google Shape;82;p13"/>
          <p:cNvSpPr txBox="1"/>
          <p:nvPr/>
        </p:nvSpPr>
        <p:spPr>
          <a:xfrm>
            <a:off x="8843820" y="2932529"/>
            <a:ext cx="90633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F9F6F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IT Software Sales Proposal</a:t>
            </a: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9599415" y="1399768"/>
            <a:ext cx="3027228" cy="497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99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FORGE</a:t>
            </a:r>
            <a:endParaRPr/>
          </a:p>
        </p:txBody>
      </p:sp>
      <p:sp>
        <p:nvSpPr>
          <p:cNvPr id="84" name="Google Shape;84;p13"/>
          <p:cNvSpPr txBox="1"/>
          <p:nvPr/>
        </p:nvSpPr>
        <p:spPr>
          <a:xfrm>
            <a:off x="16261882" y="9107459"/>
            <a:ext cx="1645118" cy="386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June 2035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8843820" y="9107459"/>
            <a:ext cx="6120512" cy="386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Prepared for </a:t>
            </a:r>
            <a:r>
              <a:rPr b="1" i="0" lang="en-US" sz="21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Value Financials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0" l="7201" r="0" t="0"/>
          <a:stretch/>
        </p:blipFill>
        <p:spPr>
          <a:xfrm>
            <a:off x="1" y="0"/>
            <a:ext cx="7980601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77FF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"/>
          <p:cNvSpPr/>
          <p:nvPr/>
        </p:nvSpPr>
        <p:spPr>
          <a:xfrm>
            <a:off x="-256085" y="-1188970"/>
            <a:ext cx="18800170" cy="12237202"/>
          </a:xfrm>
          <a:custGeom>
            <a:rect b="b" l="l" r="r" t="t"/>
            <a:pathLst>
              <a:path extrusionOk="0" h="12237202" w="18800170">
                <a:moveTo>
                  <a:pt x="0" y="0"/>
                </a:moveTo>
                <a:lnTo>
                  <a:pt x="18800170" y="0"/>
                </a:lnTo>
                <a:lnTo>
                  <a:pt x="18800170" y="12237202"/>
                </a:lnTo>
                <a:lnTo>
                  <a:pt x="0" y="12237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16" name="Google Shape;316;p22"/>
          <p:cNvGrpSpPr/>
          <p:nvPr/>
        </p:nvGrpSpPr>
        <p:grpSpPr>
          <a:xfrm>
            <a:off x="2380188" y="2451778"/>
            <a:ext cx="6608045" cy="6806522"/>
            <a:chOff x="0" y="-19050"/>
            <a:chExt cx="1740390" cy="1792664"/>
          </a:xfrm>
        </p:grpSpPr>
        <p:sp>
          <p:nvSpPr>
            <p:cNvPr id="317" name="Google Shape;317;p22"/>
            <p:cNvSpPr/>
            <p:nvPr/>
          </p:nvSpPr>
          <p:spPr>
            <a:xfrm>
              <a:off x="0" y="0"/>
              <a:ext cx="1740390" cy="1773614"/>
            </a:xfrm>
            <a:custGeom>
              <a:rect b="b" l="l" r="r" t="t"/>
              <a:pathLst>
                <a:path extrusionOk="0" h="1773614" w="1740390">
                  <a:moveTo>
                    <a:pt x="23432" y="0"/>
                  </a:moveTo>
                  <a:lnTo>
                    <a:pt x="1716959" y="0"/>
                  </a:lnTo>
                  <a:cubicBezTo>
                    <a:pt x="1723173" y="0"/>
                    <a:pt x="1729133" y="2469"/>
                    <a:pt x="1733528" y="6863"/>
                  </a:cubicBezTo>
                  <a:cubicBezTo>
                    <a:pt x="1737922" y="11257"/>
                    <a:pt x="1740390" y="17217"/>
                    <a:pt x="1740390" y="23432"/>
                  </a:cubicBezTo>
                  <a:lnTo>
                    <a:pt x="1740390" y="1750183"/>
                  </a:lnTo>
                  <a:cubicBezTo>
                    <a:pt x="1740390" y="1756397"/>
                    <a:pt x="1737922" y="1762357"/>
                    <a:pt x="1733528" y="1766751"/>
                  </a:cubicBezTo>
                  <a:cubicBezTo>
                    <a:pt x="1729133" y="1771146"/>
                    <a:pt x="1723173" y="1773614"/>
                    <a:pt x="1716959" y="1773614"/>
                  </a:cubicBezTo>
                  <a:lnTo>
                    <a:pt x="23432" y="1773614"/>
                  </a:lnTo>
                  <a:cubicBezTo>
                    <a:pt x="17217" y="1773614"/>
                    <a:pt x="11257" y="1771146"/>
                    <a:pt x="6863" y="1766751"/>
                  </a:cubicBezTo>
                  <a:cubicBezTo>
                    <a:pt x="2469" y="1762357"/>
                    <a:pt x="0" y="1756397"/>
                    <a:pt x="0" y="1750183"/>
                  </a:cubicBezTo>
                  <a:lnTo>
                    <a:pt x="0" y="23432"/>
                  </a:lnTo>
                  <a:cubicBezTo>
                    <a:pt x="0" y="17217"/>
                    <a:pt x="2469" y="11257"/>
                    <a:pt x="6863" y="6863"/>
                  </a:cubicBezTo>
                  <a:cubicBezTo>
                    <a:pt x="11257" y="2469"/>
                    <a:pt x="17217" y="0"/>
                    <a:pt x="23432" y="0"/>
                  </a:cubicBezTo>
                  <a:close/>
                </a:path>
              </a:pathLst>
            </a:custGeom>
            <a:solidFill>
              <a:srgbClr val="1B0D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2"/>
            <p:cNvSpPr txBox="1"/>
            <p:nvPr/>
          </p:nvSpPr>
          <p:spPr>
            <a:xfrm>
              <a:off x="0" y="-19050"/>
              <a:ext cx="1740390" cy="1792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22"/>
          <p:cNvGrpSpPr/>
          <p:nvPr/>
        </p:nvGrpSpPr>
        <p:grpSpPr>
          <a:xfrm>
            <a:off x="9299767" y="2451778"/>
            <a:ext cx="6608045" cy="6806522"/>
            <a:chOff x="0" y="-19050"/>
            <a:chExt cx="1740390" cy="1792664"/>
          </a:xfrm>
        </p:grpSpPr>
        <p:sp>
          <p:nvSpPr>
            <p:cNvPr id="320" name="Google Shape;320;p22"/>
            <p:cNvSpPr/>
            <p:nvPr/>
          </p:nvSpPr>
          <p:spPr>
            <a:xfrm>
              <a:off x="0" y="0"/>
              <a:ext cx="1740390" cy="1773614"/>
            </a:xfrm>
            <a:custGeom>
              <a:rect b="b" l="l" r="r" t="t"/>
              <a:pathLst>
                <a:path extrusionOk="0" h="1773614" w="1740390">
                  <a:moveTo>
                    <a:pt x="23432" y="0"/>
                  </a:moveTo>
                  <a:lnTo>
                    <a:pt x="1716959" y="0"/>
                  </a:lnTo>
                  <a:cubicBezTo>
                    <a:pt x="1723173" y="0"/>
                    <a:pt x="1729133" y="2469"/>
                    <a:pt x="1733528" y="6863"/>
                  </a:cubicBezTo>
                  <a:cubicBezTo>
                    <a:pt x="1737922" y="11257"/>
                    <a:pt x="1740390" y="17217"/>
                    <a:pt x="1740390" y="23432"/>
                  </a:cubicBezTo>
                  <a:lnTo>
                    <a:pt x="1740390" y="1750183"/>
                  </a:lnTo>
                  <a:cubicBezTo>
                    <a:pt x="1740390" y="1756397"/>
                    <a:pt x="1737922" y="1762357"/>
                    <a:pt x="1733528" y="1766751"/>
                  </a:cubicBezTo>
                  <a:cubicBezTo>
                    <a:pt x="1729133" y="1771146"/>
                    <a:pt x="1723173" y="1773614"/>
                    <a:pt x="1716959" y="1773614"/>
                  </a:cubicBezTo>
                  <a:lnTo>
                    <a:pt x="23432" y="1773614"/>
                  </a:lnTo>
                  <a:cubicBezTo>
                    <a:pt x="17217" y="1773614"/>
                    <a:pt x="11257" y="1771146"/>
                    <a:pt x="6863" y="1766751"/>
                  </a:cubicBezTo>
                  <a:cubicBezTo>
                    <a:pt x="2469" y="1762357"/>
                    <a:pt x="0" y="1756397"/>
                    <a:pt x="0" y="1750183"/>
                  </a:cubicBezTo>
                  <a:lnTo>
                    <a:pt x="0" y="23432"/>
                  </a:lnTo>
                  <a:cubicBezTo>
                    <a:pt x="0" y="17217"/>
                    <a:pt x="2469" y="11257"/>
                    <a:pt x="6863" y="6863"/>
                  </a:cubicBezTo>
                  <a:cubicBezTo>
                    <a:pt x="11257" y="2469"/>
                    <a:pt x="17217" y="0"/>
                    <a:pt x="23432" y="0"/>
                  </a:cubicBezTo>
                  <a:close/>
                </a:path>
              </a:pathLst>
            </a:custGeom>
            <a:solidFill>
              <a:srgbClr val="1B0D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2"/>
            <p:cNvSpPr txBox="1"/>
            <p:nvPr/>
          </p:nvSpPr>
          <p:spPr>
            <a:xfrm>
              <a:off x="0" y="-19050"/>
              <a:ext cx="1740390" cy="1792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22"/>
          <p:cNvSpPr txBox="1"/>
          <p:nvPr/>
        </p:nvSpPr>
        <p:spPr>
          <a:xfrm>
            <a:off x="2380188" y="820324"/>
            <a:ext cx="13527624" cy="971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1B0D39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Pricing and inclusions</a:t>
            </a:r>
            <a:endParaRPr/>
          </a:p>
        </p:txBody>
      </p:sp>
      <p:grpSp>
        <p:nvGrpSpPr>
          <p:cNvPr id="323" name="Google Shape;323;p22"/>
          <p:cNvGrpSpPr/>
          <p:nvPr/>
        </p:nvGrpSpPr>
        <p:grpSpPr>
          <a:xfrm>
            <a:off x="2960060" y="3065181"/>
            <a:ext cx="5448300" cy="4925854"/>
            <a:chOff x="0" y="-9525"/>
            <a:chExt cx="7264400" cy="6567805"/>
          </a:xfrm>
        </p:grpSpPr>
        <p:sp>
          <p:nvSpPr>
            <p:cNvPr id="324" name="Google Shape;324;p22"/>
            <p:cNvSpPr txBox="1"/>
            <p:nvPr/>
          </p:nvSpPr>
          <p:spPr>
            <a:xfrm>
              <a:off x="0" y="-9525"/>
              <a:ext cx="7264400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Enterprise plan</a:t>
              </a:r>
              <a:endParaRPr/>
            </a:p>
          </p:txBody>
        </p:sp>
        <p:sp>
          <p:nvSpPr>
            <p:cNvPr id="325" name="Google Shape;325;p22"/>
            <p:cNvSpPr txBox="1"/>
            <p:nvPr/>
          </p:nvSpPr>
          <p:spPr>
            <a:xfrm>
              <a:off x="0" y="1108075"/>
              <a:ext cx="7264400" cy="5450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59079" lvl="1" marL="51816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9F6FF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Up to 350 users</a:t>
              </a:r>
              <a:endParaRPr/>
            </a:p>
            <a:p>
              <a:pPr indent="-259079" lvl="1" marL="51816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9F6FF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Secure document collaboration and workflows</a:t>
              </a:r>
              <a:endParaRPr/>
            </a:p>
            <a:p>
              <a:pPr indent="-259079" lvl="1" marL="51816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9F6FF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Department-level workspaces</a:t>
              </a:r>
              <a:endParaRPr/>
            </a:p>
            <a:p>
              <a:pPr indent="-259079" lvl="1" marL="51816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9F6FF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Standard integrations</a:t>
              </a:r>
              <a:endParaRPr/>
            </a:p>
            <a:p>
              <a:pPr indent="-259079" lvl="1" marL="51816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9F6FF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Priority support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Pricing: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$6,800 per month, billed annually</a:t>
              </a:r>
              <a:endParaRPr/>
            </a:p>
          </p:txBody>
        </p:sp>
      </p:grpSp>
      <p:grpSp>
        <p:nvGrpSpPr>
          <p:cNvPr id="326" name="Google Shape;326;p22"/>
          <p:cNvGrpSpPr/>
          <p:nvPr/>
        </p:nvGrpSpPr>
        <p:grpSpPr>
          <a:xfrm>
            <a:off x="9879640" y="3065181"/>
            <a:ext cx="5448300" cy="3097054"/>
            <a:chOff x="0" y="-9525"/>
            <a:chExt cx="7264400" cy="4129405"/>
          </a:xfrm>
        </p:grpSpPr>
        <p:sp>
          <p:nvSpPr>
            <p:cNvPr id="327" name="Google Shape;327;p22"/>
            <p:cNvSpPr txBox="1"/>
            <p:nvPr/>
          </p:nvSpPr>
          <p:spPr>
            <a:xfrm>
              <a:off x="0" y="-9525"/>
              <a:ext cx="7264400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What’s included</a:t>
              </a:r>
              <a:endParaRPr/>
            </a:p>
          </p:txBody>
        </p:sp>
        <p:sp>
          <p:nvSpPr>
            <p:cNvPr id="328" name="Google Shape;328;p22"/>
            <p:cNvSpPr txBox="1"/>
            <p:nvPr/>
          </p:nvSpPr>
          <p:spPr>
            <a:xfrm>
              <a:off x="0" y="1108075"/>
              <a:ext cx="7264400" cy="301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59079" lvl="1" marL="51816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9F6FF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Full Forge platform access</a:t>
              </a:r>
              <a:endParaRPr/>
            </a:p>
            <a:p>
              <a:pPr indent="-259079" lvl="1" marL="51816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9F6FF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Initial setup and configuration support</a:t>
              </a:r>
              <a:endParaRPr/>
            </a:p>
            <a:p>
              <a:pPr indent="-259079" lvl="1" marL="51816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9F6FF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Live onboarding sessions</a:t>
              </a:r>
              <a:endParaRPr/>
            </a:p>
            <a:p>
              <a:pPr indent="-259079" lvl="1" marL="51816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9F6FF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Ongoing product updates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0D39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"/>
          <p:cNvSpPr/>
          <p:nvPr/>
        </p:nvSpPr>
        <p:spPr>
          <a:xfrm>
            <a:off x="3075573" y="3995779"/>
            <a:ext cx="1469362" cy="1469362"/>
          </a:xfrm>
          <a:custGeom>
            <a:rect b="b" l="l" r="r" t="t"/>
            <a:pathLst>
              <a:path extrusionOk="0" h="1469362" w="1469362">
                <a:moveTo>
                  <a:pt x="0" y="0"/>
                </a:moveTo>
                <a:lnTo>
                  <a:pt x="1469362" y="0"/>
                </a:lnTo>
                <a:lnTo>
                  <a:pt x="1469362" y="1469362"/>
                </a:lnTo>
                <a:lnTo>
                  <a:pt x="0" y="1469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34" name="Google Shape;334;p23"/>
          <p:cNvGrpSpPr/>
          <p:nvPr/>
        </p:nvGrpSpPr>
        <p:grpSpPr>
          <a:xfrm rot="5400000">
            <a:off x="-4343036" y="4343036"/>
            <a:ext cx="10610018" cy="1923948"/>
            <a:chOff x="0" y="-85725"/>
            <a:chExt cx="2794408" cy="506719"/>
          </a:xfrm>
        </p:grpSpPr>
        <p:sp>
          <p:nvSpPr>
            <p:cNvPr id="335" name="Google Shape;335;p23"/>
            <p:cNvSpPr/>
            <p:nvPr/>
          </p:nvSpPr>
          <p:spPr>
            <a:xfrm>
              <a:off x="0" y="0"/>
              <a:ext cx="2794408" cy="420994"/>
            </a:xfrm>
            <a:custGeom>
              <a:rect b="b" l="l" r="r" t="t"/>
              <a:pathLst>
                <a:path extrusionOk="0" h="420994" w="2794408">
                  <a:moveTo>
                    <a:pt x="0" y="0"/>
                  </a:moveTo>
                  <a:lnTo>
                    <a:pt x="2794408" y="0"/>
                  </a:lnTo>
                  <a:lnTo>
                    <a:pt x="2794408" y="420994"/>
                  </a:lnTo>
                  <a:lnTo>
                    <a:pt x="0" y="420994"/>
                  </a:ln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FFFFFF">
                    <a:alpha val="11372"/>
                  </a:srgbClr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36" name="Google Shape;336;p23"/>
            <p:cNvSpPr txBox="1"/>
            <p:nvPr/>
          </p:nvSpPr>
          <p:spPr>
            <a:xfrm>
              <a:off x="0" y="-85725"/>
              <a:ext cx="2794408" cy="5067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7" name="Google Shape;337;p23"/>
          <p:cNvSpPr/>
          <p:nvPr/>
        </p:nvSpPr>
        <p:spPr>
          <a:xfrm>
            <a:off x="12966042" y="4167456"/>
            <a:ext cx="1567124" cy="1567124"/>
          </a:xfrm>
          <a:custGeom>
            <a:rect b="b" l="l" r="r" t="t"/>
            <a:pathLst>
              <a:path extrusionOk="0" h="1567124" w="1567124">
                <a:moveTo>
                  <a:pt x="0" y="0"/>
                </a:moveTo>
                <a:lnTo>
                  <a:pt x="1567123" y="0"/>
                </a:lnTo>
                <a:lnTo>
                  <a:pt x="1567123" y="1567124"/>
                </a:lnTo>
                <a:lnTo>
                  <a:pt x="0" y="1567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8" name="Google Shape;338;p23"/>
          <p:cNvSpPr/>
          <p:nvPr/>
        </p:nvSpPr>
        <p:spPr>
          <a:xfrm>
            <a:off x="8021648" y="3995779"/>
            <a:ext cx="1469362" cy="1469362"/>
          </a:xfrm>
          <a:custGeom>
            <a:rect b="b" l="l" r="r" t="t"/>
            <a:pathLst>
              <a:path extrusionOk="0" h="1469362" w="1469362">
                <a:moveTo>
                  <a:pt x="0" y="0"/>
                </a:moveTo>
                <a:lnTo>
                  <a:pt x="1469361" y="0"/>
                </a:lnTo>
                <a:lnTo>
                  <a:pt x="1469361" y="1469362"/>
                </a:lnTo>
                <a:lnTo>
                  <a:pt x="0" y="1469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9" name="Google Shape;339;p23"/>
          <p:cNvSpPr txBox="1"/>
          <p:nvPr/>
        </p:nvSpPr>
        <p:spPr>
          <a:xfrm>
            <a:off x="3075573" y="1614079"/>
            <a:ext cx="10284809" cy="971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A477F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Next steps</a:t>
            </a:r>
            <a:endParaRPr/>
          </a:p>
        </p:txBody>
      </p:sp>
      <p:grpSp>
        <p:nvGrpSpPr>
          <p:cNvPr id="340" name="Google Shape;340;p23"/>
          <p:cNvGrpSpPr/>
          <p:nvPr/>
        </p:nvGrpSpPr>
        <p:grpSpPr>
          <a:xfrm>
            <a:off x="3075573" y="6023150"/>
            <a:ext cx="4584151" cy="1350125"/>
            <a:chOff x="0" y="-9525"/>
            <a:chExt cx="6112200" cy="1800166"/>
          </a:xfrm>
        </p:grpSpPr>
        <p:sp>
          <p:nvSpPr>
            <p:cNvPr id="341" name="Google Shape;341;p23"/>
            <p:cNvSpPr txBox="1"/>
            <p:nvPr/>
          </p:nvSpPr>
          <p:spPr>
            <a:xfrm>
              <a:off x="0" y="-9525"/>
              <a:ext cx="61122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Alignment</a:t>
              </a:r>
              <a:endParaRPr sz="1000"/>
            </a:p>
          </p:txBody>
        </p:sp>
        <p:sp>
          <p:nvSpPr>
            <p:cNvPr id="342" name="Google Shape;342;p23"/>
            <p:cNvSpPr txBox="1"/>
            <p:nvPr/>
          </p:nvSpPr>
          <p:spPr>
            <a:xfrm>
              <a:off x="2" y="908041"/>
              <a:ext cx="4736400" cy="8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Confirm goals, teams, and rollout priorities.</a:t>
              </a:r>
              <a:endParaRPr sz="1000"/>
            </a:p>
          </p:txBody>
        </p:sp>
      </p:grpSp>
      <p:grpSp>
        <p:nvGrpSpPr>
          <p:cNvPr id="343" name="Google Shape;343;p23"/>
          <p:cNvGrpSpPr/>
          <p:nvPr/>
        </p:nvGrpSpPr>
        <p:grpSpPr>
          <a:xfrm>
            <a:off x="8021648" y="6023150"/>
            <a:ext cx="4584151" cy="1350125"/>
            <a:chOff x="0" y="-9525"/>
            <a:chExt cx="6112200" cy="1800166"/>
          </a:xfrm>
        </p:grpSpPr>
        <p:sp>
          <p:nvSpPr>
            <p:cNvPr id="344" name="Google Shape;344;p23"/>
            <p:cNvSpPr txBox="1"/>
            <p:nvPr/>
          </p:nvSpPr>
          <p:spPr>
            <a:xfrm>
              <a:off x="0" y="-9525"/>
              <a:ext cx="61122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Activation</a:t>
              </a:r>
              <a:endParaRPr sz="1000"/>
            </a:p>
          </p:txBody>
        </p:sp>
        <p:sp>
          <p:nvSpPr>
            <p:cNvPr id="345" name="Google Shape;345;p23"/>
            <p:cNvSpPr txBox="1"/>
            <p:nvPr/>
          </p:nvSpPr>
          <p:spPr>
            <a:xfrm>
              <a:off x="2" y="908041"/>
              <a:ext cx="5385300" cy="8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Deploy Forge with guided setup and onboarding.</a:t>
              </a:r>
              <a:endParaRPr sz="1000"/>
            </a:p>
          </p:txBody>
        </p:sp>
      </p:grpSp>
      <p:grpSp>
        <p:nvGrpSpPr>
          <p:cNvPr id="346" name="Google Shape;346;p23"/>
          <p:cNvGrpSpPr/>
          <p:nvPr/>
        </p:nvGrpSpPr>
        <p:grpSpPr>
          <a:xfrm>
            <a:off x="12966042" y="6023150"/>
            <a:ext cx="4941000" cy="1350131"/>
            <a:chOff x="0" y="-9525"/>
            <a:chExt cx="6588000" cy="1800175"/>
          </a:xfrm>
        </p:grpSpPr>
        <p:sp>
          <p:nvSpPr>
            <p:cNvPr id="347" name="Google Shape;347;p23"/>
            <p:cNvSpPr txBox="1"/>
            <p:nvPr/>
          </p:nvSpPr>
          <p:spPr>
            <a:xfrm>
              <a:off x="0" y="-9525"/>
              <a:ext cx="55344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Momentum</a:t>
              </a:r>
              <a:endParaRPr sz="1000"/>
            </a:p>
          </p:txBody>
        </p:sp>
        <p:sp>
          <p:nvSpPr>
            <p:cNvPr id="348" name="Google Shape;348;p23"/>
            <p:cNvSpPr txBox="1"/>
            <p:nvPr/>
          </p:nvSpPr>
          <p:spPr>
            <a:xfrm>
              <a:off x="0" y="908050"/>
              <a:ext cx="6588000" cy="8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Support adoption and optimization across departments.</a:t>
              </a:r>
              <a:endParaRPr sz="10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0D39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4"/>
          <p:cNvPicPr preferRelativeResize="0"/>
          <p:nvPr/>
        </p:nvPicPr>
        <p:blipFill rotWithShape="1">
          <a:blip r:embed="rId3">
            <a:alphaModFix/>
          </a:blip>
          <a:srcRect b="0" l="12157" r="0" t="0"/>
          <a:stretch/>
        </p:blipFill>
        <p:spPr>
          <a:xfrm>
            <a:off x="0" y="0"/>
            <a:ext cx="8398601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4"/>
          <p:cNvSpPr txBox="1"/>
          <p:nvPr/>
        </p:nvSpPr>
        <p:spPr>
          <a:xfrm>
            <a:off x="10231798" y="2038441"/>
            <a:ext cx="7675202" cy="2034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9" u="none" cap="none" strike="noStrike">
                <a:solidFill>
                  <a:srgbClr val="FFFFF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Get started </a:t>
            </a:r>
            <a:endParaRPr/>
          </a:p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9" u="none" cap="none" strike="noStrike">
                <a:solidFill>
                  <a:srgbClr val="FFFFF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with </a:t>
            </a:r>
            <a:r>
              <a:rPr b="0" i="0" lang="en-US" sz="7199" u="none" cap="none" strike="noStrike">
                <a:solidFill>
                  <a:srgbClr val="A477F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Forge</a:t>
            </a:r>
            <a:endParaRPr/>
          </a:p>
        </p:txBody>
      </p:sp>
      <p:grpSp>
        <p:nvGrpSpPr>
          <p:cNvPr id="355" name="Google Shape;355;p24"/>
          <p:cNvGrpSpPr/>
          <p:nvPr/>
        </p:nvGrpSpPr>
        <p:grpSpPr>
          <a:xfrm>
            <a:off x="10231798" y="4770712"/>
            <a:ext cx="7675202" cy="897415"/>
            <a:chOff x="0" y="-38100"/>
            <a:chExt cx="10233603" cy="1196552"/>
          </a:xfrm>
        </p:grpSpPr>
        <p:sp>
          <p:nvSpPr>
            <p:cNvPr id="356" name="Google Shape;356;p24"/>
            <p:cNvSpPr txBox="1"/>
            <p:nvPr/>
          </p:nvSpPr>
          <p:spPr>
            <a:xfrm>
              <a:off x="0" y="-38100"/>
              <a:ext cx="10233603" cy="51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Email </a:t>
              </a:r>
              <a:endParaRPr/>
            </a:p>
          </p:txBody>
        </p:sp>
        <p:sp>
          <p:nvSpPr>
            <p:cNvPr id="357" name="Google Shape;357;p24"/>
            <p:cNvSpPr txBox="1"/>
            <p:nvPr/>
          </p:nvSpPr>
          <p:spPr>
            <a:xfrm>
              <a:off x="0" y="640292"/>
              <a:ext cx="10233603" cy="51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hello@reallygreatsite.com</a:t>
              </a:r>
              <a:endParaRPr/>
            </a:p>
          </p:txBody>
        </p:sp>
      </p:grpSp>
      <p:grpSp>
        <p:nvGrpSpPr>
          <p:cNvPr id="358" name="Google Shape;358;p24"/>
          <p:cNvGrpSpPr/>
          <p:nvPr/>
        </p:nvGrpSpPr>
        <p:grpSpPr>
          <a:xfrm>
            <a:off x="10231798" y="6133184"/>
            <a:ext cx="7675202" cy="897451"/>
            <a:chOff x="0" y="-38100"/>
            <a:chExt cx="10233603" cy="1196601"/>
          </a:xfrm>
        </p:grpSpPr>
        <p:sp>
          <p:nvSpPr>
            <p:cNvPr id="359" name="Google Shape;359;p24"/>
            <p:cNvSpPr txBox="1"/>
            <p:nvPr/>
          </p:nvSpPr>
          <p:spPr>
            <a:xfrm>
              <a:off x="0" y="-38100"/>
              <a:ext cx="10233603" cy="51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Social media</a:t>
              </a:r>
              <a:endParaRPr/>
            </a:p>
          </p:txBody>
        </p:sp>
        <p:sp>
          <p:nvSpPr>
            <p:cNvPr id="360" name="Google Shape;360;p24"/>
            <p:cNvSpPr txBox="1"/>
            <p:nvPr/>
          </p:nvSpPr>
          <p:spPr>
            <a:xfrm>
              <a:off x="0" y="640341"/>
              <a:ext cx="10233603" cy="51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@reallygreatsite</a:t>
              </a:r>
              <a:endParaRPr/>
            </a:p>
          </p:txBody>
        </p:sp>
      </p:grpSp>
      <p:grpSp>
        <p:nvGrpSpPr>
          <p:cNvPr id="361" name="Google Shape;361;p24"/>
          <p:cNvGrpSpPr/>
          <p:nvPr/>
        </p:nvGrpSpPr>
        <p:grpSpPr>
          <a:xfrm>
            <a:off x="10231798" y="7495656"/>
            <a:ext cx="7675202" cy="897451"/>
            <a:chOff x="0" y="-38100"/>
            <a:chExt cx="10233603" cy="1196601"/>
          </a:xfrm>
        </p:grpSpPr>
        <p:sp>
          <p:nvSpPr>
            <p:cNvPr id="362" name="Google Shape;362;p24"/>
            <p:cNvSpPr txBox="1"/>
            <p:nvPr/>
          </p:nvSpPr>
          <p:spPr>
            <a:xfrm>
              <a:off x="0" y="-38100"/>
              <a:ext cx="10233603" cy="51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Contact number</a:t>
              </a:r>
              <a:endParaRPr/>
            </a:p>
          </p:txBody>
        </p:sp>
        <p:sp>
          <p:nvSpPr>
            <p:cNvPr id="363" name="Google Shape;363;p24"/>
            <p:cNvSpPr txBox="1"/>
            <p:nvPr/>
          </p:nvSpPr>
          <p:spPr>
            <a:xfrm>
              <a:off x="0" y="640341"/>
              <a:ext cx="10233603" cy="51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123-456-7890</a:t>
              </a:r>
              <a:endParaRPr/>
            </a:p>
          </p:txBody>
        </p:sp>
      </p:grpSp>
      <p:sp>
        <p:nvSpPr>
          <p:cNvPr id="364" name="Google Shape;364;p24"/>
          <p:cNvSpPr txBox="1"/>
          <p:nvPr/>
        </p:nvSpPr>
        <p:spPr>
          <a:xfrm>
            <a:off x="381000" y="9614535"/>
            <a:ext cx="4314825" cy="291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overview page</a:t>
            </a:r>
            <a:endParaRPr/>
          </a:p>
        </p:txBody>
      </p:sp>
      <p:grpSp>
        <p:nvGrpSpPr>
          <p:cNvPr id="365" name="Google Shape;365;p24"/>
          <p:cNvGrpSpPr/>
          <p:nvPr/>
        </p:nvGrpSpPr>
        <p:grpSpPr>
          <a:xfrm>
            <a:off x="16011940" y="381000"/>
            <a:ext cx="1895060" cy="588106"/>
            <a:chOff x="0" y="0"/>
            <a:chExt cx="2526747" cy="784141"/>
          </a:xfrm>
        </p:grpSpPr>
        <p:sp>
          <p:nvSpPr>
            <p:cNvPr id="366" name="Google Shape;366;p24"/>
            <p:cNvSpPr/>
            <p:nvPr/>
          </p:nvSpPr>
          <p:spPr>
            <a:xfrm>
              <a:off x="0" y="0"/>
              <a:ext cx="784141" cy="784141"/>
            </a:xfrm>
            <a:custGeom>
              <a:rect b="b" l="l" r="r" t="t"/>
              <a:pathLst>
                <a:path extrusionOk="0" h="784141" w="784141">
                  <a:moveTo>
                    <a:pt x="0" y="0"/>
                  </a:moveTo>
                  <a:lnTo>
                    <a:pt x="784141" y="0"/>
                  </a:lnTo>
                  <a:lnTo>
                    <a:pt x="784141" y="784141"/>
                  </a:lnTo>
                  <a:lnTo>
                    <a:pt x="0" y="7841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7" name="Google Shape;367;p24"/>
            <p:cNvSpPr txBox="1"/>
            <p:nvPr/>
          </p:nvSpPr>
          <p:spPr>
            <a:xfrm>
              <a:off x="903632" y="41127"/>
              <a:ext cx="1623115" cy="6447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99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FORGE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0D39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25"/>
          <p:cNvGrpSpPr/>
          <p:nvPr/>
        </p:nvGrpSpPr>
        <p:grpSpPr>
          <a:xfrm>
            <a:off x="381000" y="2397182"/>
            <a:ext cx="5097641" cy="7508818"/>
            <a:chOff x="0" y="-28575"/>
            <a:chExt cx="1342589" cy="1977631"/>
          </a:xfrm>
        </p:grpSpPr>
        <p:sp>
          <p:nvSpPr>
            <p:cNvPr id="373" name="Google Shape;373;p25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1B0D39"/>
            </a:solidFill>
            <a:ln cap="sq" cmpd="sng" w="19050">
              <a:solidFill>
                <a:srgbClr val="F9F6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5"/>
            <p:cNvSpPr txBox="1"/>
            <p:nvPr/>
          </p:nvSpPr>
          <p:spPr>
            <a:xfrm>
              <a:off x="0" y="-28575"/>
              <a:ext cx="1342589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25"/>
          <p:cNvGrpSpPr/>
          <p:nvPr/>
        </p:nvGrpSpPr>
        <p:grpSpPr>
          <a:xfrm>
            <a:off x="5964416" y="2397182"/>
            <a:ext cx="11942584" cy="7508818"/>
            <a:chOff x="0" y="-28575"/>
            <a:chExt cx="3145372" cy="1977631"/>
          </a:xfrm>
        </p:grpSpPr>
        <p:sp>
          <p:nvSpPr>
            <p:cNvPr id="376" name="Google Shape;376;p25"/>
            <p:cNvSpPr/>
            <p:nvPr/>
          </p:nvSpPr>
          <p:spPr>
            <a:xfrm>
              <a:off x="0" y="0"/>
              <a:ext cx="3145372" cy="1949056"/>
            </a:xfrm>
            <a:custGeom>
              <a:rect b="b" l="l" r="r" t="t"/>
              <a:pathLst>
                <a:path extrusionOk="0" h="1949056" w="3145372">
                  <a:moveTo>
                    <a:pt x="12965" y="0"/>
                  </a:moveTo>
                  <a:lnTo>
                    <a:pt x="3132407" y="0"/>
                  </a:lnTo>
                  <a:cubicBezTo>
                    <a:pt x="3139567" y="0"/>
                    <a:pt x="3145372" y="5805"/>
                    <a:pt x="3145372" y="12965"/>
                  </a:cubicBezTo>
                  <a:lnTo>
                    <a:pt x="3145372" y="1936091"/>
                  </a:lnTo>
                  <a:cubicBezTo>
                    <a:pt x="3145372" y="1943251"/>
                    <a:pt x="3139567" y="1949056"/>
                    <a:pt x="3132407" y="1949056"/>
                  </a:cubicBezTo>
                  <a:lnTo>
                    <a:pt x="12965" y="1949056"/>
                  </a:lnTo>
                  <a:cubicBezTo>
                    <a:pt x="5805" y="1949056"/>
                    <a:pt x="0" y="1943251"/>
                    <a:pt x="0" y="1936091"/>
                  </a:cubicBezTo>
                  <a:lnTo>
                    <a:pt x="0" y="12965"/>
                  </a:lnTo>
                  <a:cubicBezTo>
                    <a:pt x="0" y="5805"/>
                    <a:pt x="5805" y="0"/>
                    <a:pt x="12965" y="0"/>
                  </a:cubicBezTo>
                  <a:close/>
                </a:path>
              </a:pathLst>
            </a:custGeom>
            <a:solidFill>
              <a:srgbClr val="1B0D39"/>
            </a:solidFill>
            <a:ln cap="sq" cmpd="sng" w="19050">
              <a:solidFill>
                <a:srgbClr val="F9F6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5"/>
            <p:cNvSpPr txBox="1"/>
            <p:nvPr/>
          </p:nvSpPr>
          <p:spPr>
            <a:xfrm>
              <a:off x="0" y="-28575"/>
              <a:ext cx="3145372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25"/>
          <p:cNvGrpSpPr/>
          <p:nvPr/>
        </p:nvGrpSpPr>
        <p:grpSpPr>
          <a:xfrm>
            <a:off x="770693" y="2881720"/>
            <a:ext cx="4318255" cy="591399"/>
            <a:chOff x="0" y="-9525"/>
            <a:chExt cx="1137318" cy="155760"/>
          </a:xfrm>
        </p:grpSpPr>
        <p:sp>
          <p:nvSpPr>
            <p:cNvPr id="379" name="Google Shape;379;p25"/>
            <p:cNvSpPr/>
            <p:nvPr/>
          </p:nvSpPr>
          <p:spPr>
            <a:xfrm>
              <a:off x="0" y="0"/>
              <a:ext cx="1137318" cy="146235"/>
            </a:xfrm>
            <a:custGeom>
              <a:rect b="b" l="l" r="r" t="t"/>
              <a:pathLst>
                <a:path extrusionOk="0" h="146235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10378"/>
                  </a:lnTo>
                  <a:cubicBezTo>
                    <a:pt x="1137318" y="119888"/>
                    <a:pt x="1133540" y="129008"/>
                    <a:pt x="1126816" y="135732"/>
                  </a:cubicBezTo>
                  <a:cubicBezTo>
                    <a:pt x="1120092" y="142457"/>
                    <a:pt x="1110971" y="146235"/>
                    <a:pt x="1101462" y="146235"/>
                  </a:cubicBezTo>
                  <a:lnTo>
                    <a:pt x="35857" y="146235"/>
                  </a:lnTo>
                  <a:cubicBezTo>
                    <a:pt x="26347" y="146235"/>
                    <a:pt x="17227" y="142457"/>
                    <a:pt x="10502" y="135732"/>
                  </a:cubicBezTo>
                  <a:cubicBezTo>
                    <a:pt x="3778" y="129008"/>
                    <a:pt x="0" y="119888"/>
                    <a:pt x="0" y="110378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A47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5"/>
            <p:cNvSpPr txBox="1"/>
            <p:nvPr/>
          </p:nvSpPr>
          <p:spPr>
            <a:xfrm>
              <a:off x="0" y="-9525"/>
              <a:ext cx="1137318" cy="155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Fonts</a:t>
              </a:r>
              <a:endParaRPr/>
            </a:p>
          </p:txBody>
        </p:sp>
      </p:grpSp>
      <p:grpSp>
        <p:nvGrpSpPr>
          <p:cNvPr id="381" name="Google Shape;381;p25"/>
          <p:cNvGrpSpPr/>
          <p:nvPr/>
        </p:nvGrpSpPr>
        <p:grpSpPr>
          <a:xfrm>
            <a:off x="9751675" y="2881720"/>
            <a:ext cx="4368067" cy="591399"/>
            <a:chOff x="0" y="-9525"/>
            <a:chExt cx="1150437" cy="155760"/>
          </a:xfrm>
        </p:grpSpPr>
        <p:sp>
          <p:nvSpPr>
            <p:cNvPr id="382" name="Google Shape;382;p25"/>
            <p:cNvSpPr/>
            <p:nvPr/>
          </p:nvSpPr>
          <p:spPr>
            <a:xfrm>
              <a:off x="0" y="0"/>
              <a:ext cx="1150437" cy="146235"/>
            </a:xfrm>
            <a:custGeom>
              <a:rect b="b" l="l" r="r" t="t"/>
              <a:pathLst>
                <a:path extrusionOk="0" h="146235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10787"/>
                  </a:lnTo>
                  <a:cubicBezTo>
                    <a:pt x="1150437" y="120188"/>
                    <a:pt x="1146703" y="129204"/>
                    <a:pt x="1140055" y="135852"/>
                  </a:cubicBezTo>
                  <a:cubicBezTo>
                    <a:pt x="1133407" y="142500"/>
                    <a:pt x="1124391" y="146235"/>
                    <a:pt x="1114989" y="146235"/>
                  </a:cubicBezTo>
                  <a:lnTo>
                    <a:pt x="35448" y="146235"/>
                  </a:lnTo>
                  <a:cubicBezTo>
                    <a:pt x="26046" y="146235"/>
                    <a:pt x="17030" y="142500"/>
                    <a:pt x="10382" y="135852"/>
                  </a:cubicBezTo>
                  <a:cubicBezTo>
                    <a:pt x="3735" y="129204"/>
                    <a:pt x="0" y="120188"/>
                    <a:pt x="0" y="110787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A47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5"/>
            <p:cNvSpPr txBox="1"/>
            <p:nvPr/>
          </p:nvSpPr>
          <p:spPr>
            <a:xfrm>
              <a:off x="0" y="-9525"/>
              <a:ext cx="1150437" cy="155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Design Elements / Icons</a:t>
              </a:r>
              <a:endParaRPr/>
            </a:p>
          </p:txBody>
        </p:sp>
      </p:grpSp>
      <p:grpSp>
        <p:nvGrpSpPr>
          <p:cNvPr id="384" name="Google Shape;384;p25"/>
          <p:cNvGrpSpPr/>
          <p:nvPr/>
        </p:nvGrpSpPr>
        <p:grpSpPr>
          <a:xfrm>
            <a:off x="770693" y="7603271"/>
            <a:ext cx="4318255" cy="596249"/>
            <a:chOff x="0" y="-9525"/>
            <a:chExt cx="1137318" cy="157037"/>
          </a:xfrm>
        </p:grpSpPr>
        <p:sp>
          <p:nvSpPr>
            <p:cNvPr id="385" name="Google Shape;385;p25"/>
            <p:cNvSpPr/>
            <p:nvPr/>
          </p:nvSpPr>
          <p:spPr>
            <a:xfrm>
              <a:off x="0" y="0"/>
              <a:ext cx="1137318" cy="147512"/>
            </a:xfrm>
            <a:custGeom>
              <a:rect b="b" l="l" r="r" t="t"/>
              <a:pathLst>
                <a:path extrusionOk="0" h="147512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11655"/>
                  </a:lnTo>
                  <a:cubicBezTo>
                    <a:pt x="1137318" y="121165"/>
                    <a:pt x="1133540" y="130285"/>
                    <a:pt x="1126816" y="137010"/>
                  </a:cubicBezTo>
                  <a:cubicBezTo>
                    <a:pt x="1120092" y="143734"/>
                    <a:pt x="1110971" y="147512"/>
                    <a:pt x="1101462" y="147512"/>
                  </a:cubicBezTo>
                  <a:lnTo>
                    <a:pt x="35857" y="147512"/>
                  </a:lnTo>
                  <a:cubicBezTo>
                    <a:pt x="26347" y="147512"/>
                    <a:pt x="17227" y="143734"/>
                    <a:pt x="10502" y="137010"/>
                  </a:cubicBezTo>
                  <a:cubicBezTo>
                    <a:pt x="3778" y="130285"/>
                    <a:pt x="0" y="121165"/>
                    <a:pt x="0" y="111655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A47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5"/>
            <p:cNvSpPr txBox="1"/>
            <p:nvPr/>
          </p:nvSpPr>
          <p:spPr>
            <a:xfrm>
              <a:off x="0" y="-9525"/>
              <a:ext cx="1137318" cy="157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Colors</a:t>
              </a:r>
              <a:endParaRPr/>
            </a:p>
          </p:txBody>
        </p:sp>
      </p:grpSp>
      <p:grpSp>
        <p:nvGrpSpPr>
          <p:cNvPr id="387" name="Google Shape;387;p25"/>
          <p:cNvGrpSpPr/>
          <p:nvPr/>
        </p:nvGrpSpPr>
        <p:grpSpPr>
          <a:xfrm>
            <a:off x="1619226" y="8466221"/>
            <a:ext cx="770010" cy="770010"/>
            <a:chOff x="0" y="0"/>
            <a:chExt cx="812800" cy="812800"/>
          </a:xfrm>
        </p:grpSpPr>
        <p:sp>
          <p:nvSpPr>
            <p:cNvPr id="388" name="Google Shape;388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0D39"/>
            </a:solidFill>
            <a:ln cap="sq" cmpd="sng" w="19050">
              <a:solidFill>
                <a:srgbClr val="F9F6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25"/>
          <p:cNvGrpSpPr/>
          <p:nvPr/>
        </p:nvGrpSpPr>
        <p:grpSpPr>
          <a:xfrm>
            <a:off x="2544815" y="8466221"/>
            <a:ext cx="770010" cy="770010"/>
            <a:chOff x="0" y="0"/>
            <a:chExt cx="812800" cy="812800"/>
          </a:xfrm>
        </p:grpSpPr>
        <p:sp>
          <p:nvSpPr>
            <p:cNvPr id="391" name="Google Shape;391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477FF"/>
            </a:solidFill>
            <a:ln cap="sq" cmpd="sng" w="19050">
              <a:solidFill>
                <a:srgbClr val="F9F6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" name="Google Shape;393;p25"/>
          <p:cNvGrpSpPr/>
          <p:nvPr/>
        </p:nvGrpSpPr>
        <p:grpSpPr>
          <a:xfrm>
            <a:off x="3470405" y="8466221"/>
            <a:ext cx="770010" cy="770010"/>
            <a:chOff x="0" y="0"/>
            <a:chExt cx="812800" cy="812800"/>
          </a:xfrm>
        </p:grpSpPr>
        <p:sp>
          <p:nvSpPr>
            <p:cNvPr id="394" name="Google Shape;394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F6FF"/>
            </a:solidFill>
            <a:ln cap="sq" cmpd="sng" w="19050">
              <a:solidFill>
                <a:srgbClr val="F9F6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25"/>
          <p:cNvSpPr/>
          <p:nvPr/>
        </p:nvSpPr>
        <p:spPr>
          <a:xfrm rot="-5400000">
            <a:off x="6406407" y="4314511"/>
            <a:ext cx="2017517" cy="2007736"/>
          </a:xfrm>
          <a:custGeom>
            <a:rect b="b" l="l" r="r" t="t"/>
            <a:pathLst>
              <a:path extrusionOk="0" h="2007736" w="2017517">
                <a:moveTo>
                  <a:pt x="0" y="0"/>
                </a:moveTo>
                <a:lnTo>
                  <a:pt x="2017518" y="0"/>
                </a:lnTo>
                <a:lnTo>
                  <a:pt x="2017518" y="2007736"/>
                </a:lnTo>
                <a:lnTo>
                  <a:pt x="0" y="20077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43" l="0" r="0" t="-243"/>
            </a:stretch>
          </a:blipFill>
          <a:ln>
            <a:noFill/>
          </a:ln>
        </p:spPr>
      </p:sp>
      <p:sp>
        <p:nvSpPr>
          <p:cNvPr id="397" name="Google Shape;397;p25"/>
          <p:cNvSpPr/>
          <p:nvPr/>
        </p:nvSpPr>
        <p:spPr>
          <a:xfrm>
            <a:off x="6395027" y="7037784"/>
            <a:ext cx="3389648" cy="2206352"/>
          </a:xfrm>
          <a:custGeom>
            <a:rect b="b" l="l" r="r" t="t"/>
            <a:pathLst>
              <a:path extrusionOk="0" h="2206352" w="3389648">
                <a:moveTo>
                  <a:pt x="0" y="0"/>
                </a:moveTo>
                <a:lnTo>
                  <a:pt x="3389648" y="0"/>
                </a:lnTo>
                <a:lnTo>
                  <a:pt x="3389648" y="2206353"/>
                </a:lnTo>
                <a:lnTo>
                  <a:pt x="0" y="2206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p25"/>
          <p:cNvSpPr/>
          <p:nvPr/>
        </p:nvSpPr>
        <p:spPr>
          <a:xfrm>
            <a:off x="10220448" y="7037784"/>
            <a:ext cx="3389648" cy="2206352"/>
          </a:xfrm>
          <a:custGeom>
            <a:rect b="b" l="l" r="r" t="t"/>
            <a:pathLst>
              <a:path extrusionOk="0" h="2206352" w="3389648">
                <a:moveTo>
                  <a:pt x="0" y="0"/>
                </a:moveTo>
                <a:lnTo>
                  <a:pt x="3389648" y="0"/>
                </a:lnTo>
                <a:lnTo>
                  <a:pt x="3389648" y="2206353"/>
                </a:lnTo>
                <a:lnTo>
                  <a:pt x="0" y="2206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25"/>
          <p:cNvSpPr/>
          <p:nvPr/>
        </p:nvSpPr>
        <p:spPr>
          <a:xfrm>
            <a:off x="8651030" y="4271498"/>
            <a:ext cx="1569418" cy="2069976"/>
          </a:xfrm>
          <a:custGeom>
            <a:rect b="b" l="l" r="r" t="t"/>
            <a:pathLst>
              <a:path extrusionOk="0" h="2069976" w="1569418">
                <a:moveTo>
                  <a:pt x="0" y="0"/>
                </a:moveTo>
                <a:lnTo>
                  <a:pt x="1569418" y="0"/>
                </a:lnTo>
                <a:lnTo>
                  <a:pt x="1569418" y="2069976"/>
                </a:lnTo>
                <a:lnTo>
                  <a:pt x="0" y="2069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0" name="Google Shape;400;p25"/>
          <p:cNvSpPr/>
          <p:nvPr/>
        </p:nvSpPr>
        <p:spPr>
          <a:xfrm>
            <a:off x="10622387" y="4271498"/>
            <a:ext cx="2055639" cy="2055639"/>
          </a:xfrm>
          <a:custGeom>
            <a:rect b="b" l="l" r="r" t="t"/>
            <a:pathLst>
              <a:path extrusionOk="0" h="2055639" w="2055639">
                <a:moveTo>
                  <a:pt x="0" y="0"/>
                </a:moveTo>
                <a:lnTo>
                  <a:pt x="2055639" y="0"/>
                </a:lnTo>
                <a:lnTo>
                  <a:pt x="2055639" y="2055639"/>
                </a:lnTo>
                <a:lnTo>
                  <a:pt x="0" y="205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1" name="Google Shape;401;p25"/>
          <p:cNvSpPr/>
          <p:nvPr/>
        </p:nvSpPr>
        <p:spPr>
          <a:xfrm rot="-5400000">
            <a:off x="15359420" y="4226439"/>
            <a:ext cx="2100698" cy="2100698"/>
          </a:xfrm>
          <a:custGeom>
            <a:rect b="b" l="l" r="r" t="t"/>
            <a:pathLst>
              <a:path extrusionOk="0" h="2100698" w="2100698">
                <a:moveTo>
                  <a:pt x="0" y="0"/>
                </a:moveTo>
                <a:lnTo>
                  <a:pt x="2100698" y="0"/>
                </a:lnTo>
                <a:lnTo>
                  <a:pt x="2100698" y="2100698"/>
                </a:lnTo>
                <a:lnTo>
                  <a:pt x="0" y="2100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2" name="Google Shape;402;p25"/>
          <p:cNvSpPr/>
          <p:nvPr/>
        </p:nvSpPr>
        <p:spPr>
          <a:xfrm>
            <a:off x="14048711" y="7037784"/>
            <a:ext cx="3411407" cy="2220516"/>
          </a:xfrm>
          <a:custGeom>
            <a:rect b="b" l="l" r="r" t="t"/>
            <a:pathLst>
              <a:path extrusionOk="0" h="2220516" w="3411407">
                <a:moveTo>
                  <a:pt x="0" y="0"/>
                </a:moveTo>
                <a:lnTo>
                  <a:pt x="3411407" y="0"/>
                </a:lnTo>
                <a:lnTo>
                  <a:pt x="3411407" y="2220516"/>
                </a:lnTo>
                <a:lnTo>
                  <a:pt x="0" y="2220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3" name="Google Shape;403;p25"/>
          <p:cNvSpPr txBox="1"/>
          <p:nvPr/>
        </p:nvSpPr>
        <p:spPr>
          <a:xfrm>
            <a:off x="839178" y="3882694"/>
            <a:ext cx="4181285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uses the following free fonts:</a:t>
            </a:r>
            <a:endParaRPr/>
          </a:p>
        </p:txBody>
      </p:sp>
      <p:sp>
        <p:nvSpPr>
          <p:cNvPr id="404" name="Google Shape;404;p25"/>
          <p:cNvSpPr txBox="1"/>
          <p:nvPr/>
        </p:nvSpPr>
        <p:spPr>
          <a:xfrm>
            <a:off x="788061" y="6891279"/>
            <a:ext cx="4368067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You can find these fonts online too.</a:t>
            </a:r>
            <a:endParaRPr/>
          </a:p>
        </p:txBody>
      </p:sp>
      <p:sp>
        <p:nvSpPr>
          <p:cNvPr id="405" name="Google Shape;405;p25"/>
          <p:cNvSpPr txBox="1"/>
          <p:nvPr/>
        </p:nvSpPr>
        <p:spPr>
          <a:xfrm>
            <a:off x="739189" y="5259257"/>
            <a:ext cx="4381263" cy="363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7" u="none" cap="none" strike="noStrike">
                <a:solidFill>
                  <a:srgbClr val="F9F6F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Merriweather Sans Light</a:t>
            </a:r>
            <a:endParaRPr/>
          </a:p>
        </p:txBody>
      </p:sp>
      <p:sp>
        <p:nvSpPr>
          <p:cNvPr id="406" name="Google Shape;406;p25"/>
          <p:cNvSpPr txBox="1"/>
          <p:nvPr/>
        </p:nvSpPr>
        <p:spPr>
          <a:xfrm>
            <a:off x="1190106" y="6199718"/>
            <a:ext cx="3479429" cy="283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Inclusive Sans</a:t>
            </a:r>
            <a:endParaRPr/>
          </a:p>
        </p:txBody>
      </p:sp>
      <p:sp>
        <p:nvSpPr>
          <p:cNvPr id="407" name="Google Shape;407;p25"/>
          <p:cNvSpPr txBox="1"/>
          <p:nvPr/>
        </p:nvSpPr>
        <p:spPr>
          <a:xfrm>
            <a:off x="1985290" y="4907357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TITLES:</a:t>
            </a:r>
            <a:endParaRPr/>
          </a:p>
        </p:txBody>
      </p:sp>
      <p:sp>
        <p:nvSpPr>
          <p:cNvPr id="408" name="Google Shape;408;p25"/>
          <p:cNvSpPr txBox="1"/>
          <p:nvPr/>
        </p:nvSpPr>
        <p:spPr>
          <a:xfrm>
            <a:off x="1985290" y="5908049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BODY TEXT:</a:t>
            </a:r>
            <a:endParaRPr/>
          </a:p>
        </p:txBody>
      </p:sp>
      <p:sp>
        <p:nvSpPr>
          <p:cNvPr id="409" name="Google Shape;409;p25"/>
          <p:cNvSpPr txBox="1"/>
          <p:nvPr/>
        </p:nvSpPr>
        <p:spPr>
          <a:xfrm>
            <a:off x="1619226" y="9358404"/>
            <a:ext cx="770010" cy="191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72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#1B0D39</a:t>
            </a:r>
            <a:endParaRPr/>
          </a:p>
        </p:txBody>
      </p:sp>
      <p:sp>
        <p:nvSpPr>
          <p:cNvPr id="410" name="Google Shape;410;p25"/>
          <p:cNvSpPr txBox="1"/>
          <p:nvPr/>
        </p:nvSpPr>
        <p:spPr>
          <a:xfrm>
            <a:off x="2544815" y="9358404"/>
            <a:ext cx="770010" cy="191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72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#A477FF</a:t>
            </a:r>
            <a:endParaRPr/>
          </a:p>
        </p:txBody>
      </p:sp>
      <p:sp>
        <p:nvSpPr>
          <p:cNvPr id="411" name="Google Shape;411;p25"/>
          <p:cNvSpPr txBox="1"/>
          <p:nvPr/>
        </p:nvSpPr>
        <p:spPr>
          <a:xfrm>
            <a:off x="3470405" y="9358404"/>
            <a:ext cx="770010" cy="191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72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#F9F6FF</a:t>
            </a:r>
            <a:endParaRPr/>
          </a:p>
        </p:txBody>
      </p:sp>
      <p:sp>
        <p:nvSpPr>
          <p:cNvPr id="412" name="Google Shape;412;p25"/>
          <p:cNvSpPr txBox="1"/>
          <p:nvPr/>
        </p:nvSpPr>
        <p:spPr>
          <a:xfrm>
            <a:off x="3386514" y="1572228"/>
            <a:ext cx="1151497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413" name="Google Shape;413;p25"/>
          <p:cNvSpPr txBox="1"/>
          <p:nvPr/>
        </p:nvSpPr>
        <p:spPr>
          <a:xfrm>
            <a:off x="5469973" y="504825"/>
            <a:ext cx="734805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A477F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Resource Page</a:t>
            </a:r>
            <a:endParaRPr/>
          </a:p>
        </p:txBody>
      </p:sp>
      <p:sp>
        <p:nvSpPr>
          <p:cNvPr id="414" name="Google Shape;414;p25"/>
          <p:cNvSpPr/>
          <p:nvPr/>
        </p:nvSpPr>
        <p:spPr>
          <a:xfrm>
            <a:off x="13009964" y="4309620"/>
            <a:ext cx="2017517" cy="2017517"/>
          </a:xfrm>
          <a:custGeom>
            <a:rect b="b" l="l" r="r" t="t"/>
            <a:pathLst>
              <a:path extrusionOk="0" h="2017517" w="2017517">
                <a:moveTo>
                  <a:pt x="0" y="0"/>
                </a:moveTo>
                <a:lnTo>
                  <a:pt x="2017517" y="0"/>
                </a:lnTo>
                <a:lnTo>
                  <a:pt x="2017517" y="2017517"/>
                </a:lnTo>
                <a:lnTo>
                  <a:pt x="0" y="2017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0D39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26"/>
          <p:cNvGrpSpPr/>
          <p:nvPr/>
        </p:nvGrpSpPr>
        <p:grpSpPr>
          <a:xfrm>
            <a:off x="381000" y="1846033"/>
            <a:ext cx="6528257" cy="3297467"/>
            <a:chOff x="0" y="0"/>
            <a:chExt cx="1719376" cy="868469"/>
          </a:xfrm>
        </p:grpSpPr>
        <p:sp>
          <p:nvSpPr>
            <p:cNvPr id="420" name="Google Shape;420;p26"/>
            <p:cNvSpPr/>
            <p:nvPr/>
          </p:nvSpPr>
          <p:spPr>
            <a:xfrm>
              <a:off x="0" y="0"/>
              <a:ext cx="1719376" cy="868469"/>
            </a:xfrm>
            <a:custGeom>
              <a:rect b="b" l="l" r="r" t="t"/>
              <a:pathLst>
                <a:path extrusionOk="0" h="868469" w="1719376">
                  <a:moveTo>
                    <a:pt x="23718" y="0"/>
                  </a:moveTo>
                  <a:lnTo>
                    <a:pt x="1695658" y="0"/>
                  </a:lnTo>
                  <a:cubicBezTo>
                    <a:pt x="1701949" y="0"/>
                    <a:pt x="1707982" y="2499"/>
                    <a:pt x="1712430" y="6947"/>
                  </a:cubicBezTo>
                  <a:cubicBezTo>
                    <a:pt x="1716878" y="11395"/>
                    <a:pt x="1719376" y="17428"/>
                    <a:pt x="1719376" y="23718"/>
                  </a:cubicBezTo>
                  <a:lnTo>
                    <a:pt x="1719376" y="844751"/>
                  </a:lnTo>
                  <a:cubicBezTo>
                    <a:pt x="1719376" y="851041"/>
                    <a:pt x="1716878" y="857074"/>
                    <a:pt x="1712430" y="861522"/>
                  </a:cubicBezTo>
                  <a:cubicBezTo>
                    <a:pt x="1707982" y="865970"/>
                    <a:pt x="1701949" y="868469"/>
                    <a:pt x="1695658" y="868469"/>
                  </a:cubicBezTo>
                  <a:lnTo>
                    <a:pt x="23718" y="868469"/>
                  </a:lnTo>
                  <a:cubicBezTo>
                    <a:pt x="17428" y="868469"/>
                    <a:pt x="11395" y="865970"/>
                    <a:pt x="6947" y="861522"/>
                  </a:cubicBezTo>
                  <a:cubicBezTo>
                    <a:pt x="2499" y="857074"/>
                    <a:pt x="0" y="851041"/>
                    <a:pt x="0" y="844751"/>
                  </a:cubicBezTo>
                  <a:lnTo>
                    <a:pt x="0" y="23718"/>
                  </a:lnTo>
                  <a:cubicBezTo>
                    <a:pt x="0" y="17428"/>
                    <a:pt x="2499" y="11395"/>
                    <a:pt x="6947" y="6947"/>
                  </a:cubicBezTo>
                  <a:cubicBezTo>
                    <a:pt x="11395" y="2499"/>
                    <a:pt x="17428" y="0"/>
                    <a:pt x="23718" y="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FFFFFF">
                    <a:alpha val="11372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6"/>
            <p:cNvSpPr txBox="1"/>
            <p:nvPr/>
          </p:nvSpPr>
          <p:spPr>
            <a:xfrm>
              <a:off x="0" y="0"/>
              <a:ext cx="1719376" cy="868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26"/>
          <p:cNvGrpSpPr/>
          <p:nvPr/>
        </p:nvGrpSpPr>
        <p:grpSpPr>
          <a:xfrm>
            <a:off x="3819337" y="5399919"/>
            <a:ext cx="6528257" cy="3297467"/>
            <a:chOff x="0" y="0"/>
            <a:chExt cx="1719376" cy="868469"/>
          </a:xfrm>
        </p:grpSpPr>
        <p:sp>
          <p:nvSpPr>
            <p:cNvPr id="423" name="Google Shape;423;p26"/>
            <p:cNvSpPr/>
            <p:nvPr/>
          </p:nvSpPr>
          <p:spPr>
            <a:xfrm>
              <a:off x="0" y="0"/>
              <a:ext cx="1719376" cy="868469"/>
            </a:xfrm>
            <a:custGeom>
              <a:rect b="b" l="l" r="r" t="t"/>
              <a:pathLst>
                <a:path extrusionOk="0" h="868469" w="1719376">
                  <a:moveTo>
                    <a:pt x="23718" y="0"/>
                  </a:moveTo>
                  <a:lnTo>
                    <a:pt x="1695658" y="0"/>
                  </a:lnTo>
                  <a:cubicBezTo>
                    <a:pt x="1701949" y="0"/>
                    <a:pt x="1707982" y="2499"/>
                    <a:pt x="1712430" y="6947"/>
                  </a:cubicBezTo>
                  <a:cubicBezTo>
                    <a:pt x="1716878" y="11395"/>
                    <a:pt x="1719376" y="17428"/>
                    <a:pt x="1719376" y="23718"/>
                  </a:cubicBezTo>
                  <a:lnTo>
                    <a:pt x="1719376" y="844751"/>
                  </a:lnTo>
                  <a:cubicBezTo>
                    <a:pt x="1719376" y="851041"/>
                    <a:pt x="1716878" y="857074"/>
                    <a:pt x="1712430" y="861522"/>
                  </a:cubicBezTo>
                  <a:cubicBezTo>
                    <a:pt x="1707982" y="865970"/>
                    <a:pt x="1701949" y="868469"/>
                    <a:pt x="1695658" y="868469"/>
                  </a:cubicBezTo>
                  <a:lnTo>
                    <a:pt x="23718" y="868469"/>
                  </a:lnTo>
                  <a:cubicBezTo>
                    <a:pt x="17428" y="868469"/>
                    <a:pt x="11395" y="865970"/>
                    <a:pt x="6947" y="861522"/>
                  </a:cubicBezTo>
                  <a:cubicBezTo>
                    <a:pt x="2499" y="857074"/>
                    <a:pt x="0" y="851041"/>
                    <a:pt x="0" y="844751"/>
                  </a:cubicBezTo>
                  <a:lnTo>
                    <a:pt x="0" y="23718"/>
                  </a:lnTo>
                  <a:cubicBezTo>
                    <a:pt x="0" y="17428"/>
                    <a:pt x="2499" y="11395"/>
                    <a:pt x="6947" y="6947"/>
                  </a:cubicBezTo>
                  <a:cubicBezTo>
                    <a:pt x="11395" y="2499"/>
                    <a:pt x="17428" y="0"/>
                    <a:pt x="23718" y="0"/>
                  </a:cubicBezTo>
                  <a:close/>
                </a:path>
              </a:pathLst>
            </a:custGeom>
            <a:solidFill>
              <a:srgbClr val="A47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6"/>
            <p:cNvSpPr txBox="1"/>
            <p:nvPr/>
          </p:nvSpPr>
          <p:spPr>
            <a:xfrm>
              <a:off x="0" y="0"/>
              <a:ext cx="1719376" cy="868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26"/>
          <p:cNvGrpSpPr/>
          <p:nvPr/>
        </p:nvGrpSpPr>
        <p:grpSpPr>
          <a:xfrm>
            <a:off x="7199932" y="1846033"/>
            <a:ext cx="6544804" cy="3297467"/>
            <a:chOff x="0" y="0"/>
            <a:chExt cx="1723734" cy="868469"/>
          </a:xfrm>
        </p:grpSpPr>
        <p:sp>
          <p:nvSpPr>
            <p:cNvPr id="426" name="Google Shape;426;p26"/>
            <p:cNvSpPr/>
            <p:nvPr/>
          </p:nvSpPr>
          <p:spPr>
            <a:xfrm>
              <a:off x="0" y="0"/>
              <a:ext cx="1723734" cy="868469"/>
            </a:xfrm>
            <a:custGeom>
              <a:rect b="b" l="l" r="r" t="t"/>
              <a:pathLst>
                <a:path extrusionOk="0" h="868469" w="1723734">
                  <a:moveTo>
                    <a:pt x="23658" y="0"/>
                  </a:moveTo>
                  <a:lnTo>
                    <a:pt x="1700076" y="0"/>
                  </a:lnTo>
                  <a:cubicBezTo>
                    <a:pt x="1706351" y="0"/>
                    <a:pt x="1712368" y="2493"/>
                    <a:pt x="1716805" y="6929"/>
                  </a:cubicBezTo>
                  <a:cubicBezTo>
                    <a:pt x="1721242" y="11366"/>
                    <a:pt x="1723734" y="17384"/>
                    <a:pt x="1723734" y="23658"/>
                  </a:cubicBezTo>
                  <a:lnTo>
                    <a:pt x="1723734" y="844811"/>
                  </a:lnTo>
                  <a:cubicBezTo>
                    <a:pt x="1723734" y="851085"/>
                    <a:pt x="1721242" y="857103"/>
                    <a:pt x="1716805" y="861539"/>
                  </a:cubicBezTo>
                  <a:cubicBezTo>
                    <a:pt x="1712368" y="865976"/>
                    <a:pt x="1706351" y="868469"/>
                    <a:pt x="1700076" y="868469"/>
                  </a:cubicBezTo>
                  <a:lnTo>
                    <a:pt x="23658" y="868469"/>
                  </a:lnTo>
                  <a:cubicBezTo>
                    <a:pt x="17384" y="868469"/>
                    <a:pt x="11366" y="865976"/>
                    <a:pt x="6929" y="861539"/>
                  </a:cubicBezTo>
                  <a:cubicBezTo>
                    <a:pt x="2493" y="857103"/>
                    <a:pt x="0" y="851085"/>
                    <a:pt x="0" y="844811"/>
                  </a:cubicBezTo>
                  <a:lnTo>
                    <a:pt x="0" y="23658"/>
                  </a:lnTo>
                  <a:cubicBezTo>
                    <a:pt x="0" y="17384"/>
                    <a:pt x="2493" y="11366"/>
                    <a:pt x="6929" y="6929"/>
                  </a:cubicBezTo>
                  <a:cubicBezTo>
                    <a:pt x="11366" y="2493"/>
                    <a:pt x="17384" y="0"/>
                    <a:pt x="23658" y="0"/>
                  </a:cubicBezTo>
                  <a:close/>
                </a:path>
              </a:pathLst>
            </a:custGeom>
            <a:solidFill>
              <a:srgbClr val="A47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6"/>
            <p:cNvSpPr txBox="1"/>
            <p:nvPr/>
          </p:nvSpPr>
          <p:spPr>
            <a:xfrm>
              <a:off x="0" y="0"/>
              <a:ext cx="1723734" cy="868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8" name="Google Shape;428;p26"/>
          <p:cNvSpPr/>
          <p:nvPr/>
        </p:nvSpPr>
        <p:spPr>
          <a:xfrm>
            <a:off x="14049536" y="1870886"/>
            <a:ext cx="3857464" cy="6826501"/>
          </a:xfrm>
          <a:custGeom>
            <a:rect b="b" l="l" r="r" t="t"/>
            <a:pathLst>
              <a:path extrusionOk="0" h="1774059" w="1002471">
                <a:moveTo>
                  <a:pt x="40140" y="0"/>
                </a:moveTo>
                <a:lnTo>
                  <a:pt x="962331" y="0"/>
                </a:lnTo>
                <a:cubicBezTo>
                  <a:pt x="984500" y="0"/>
                  <a:pt x="1002471" y="17971"/>
                  <a:pt x="1002471" y="40140"/>
                </a:cubicBezTo>
                <a:lnTo>
                  <a:pt x="1002471" y="1733919"/>
                </a:lnTo>
                <a:cubicBezTo>
                  <a:pt x="1002471" y="1744565"/>
                  <a:pt x="998242" y="1754774"/>
                  <a:pt x="990714" y="1762302"/>
                </a:cubicBezTo>
                <a:cubicBezTo>
                  <a:pt x="983186" y="1769830"/>
                  <a:pt x="972977" y="1774059"/>
                  <a:pt x="962331" y="1774059"/>
                </a:cubicBezTo>
                <a:lnTo>
                  <a:pt x="40140" y="1774059"/>
                </a:lnTo>
                <a:cubicBezTo>
                  <a:pt x="17971" y="1774059"/>
                  <a:pt x="0" y="1756088"/>
                  <a:pt x="0" y="1733919"/>
                </a:cubicBezTo>
                <a:lnTo>
                  <a:pt x="0" y="40140"/>
                </a:lnTo>
                <a:cubicBezTo>
                  <a:pt x="0" y="17971"/>
                  <a:pt x="17971" y="0"/>
                  <a:pt x="4014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8568" r="-8664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9" name="Google Shape;429;p26"/>
          <p:cNvGrpSpPr/>
          <p:nvPr/>
        </p:nvGrpSpPr>
        <p:grpSpPr>
          <a:xfrm>
            <a:off x="381000" y="5410200"/>
            <a:ext cx="3161197" cy="3297467"/>
            <a:chOff x="0" y="0"/>
            <a:chExt cx="832579" cy="868469"/>
          </a:xfrm>
        </p:grpSpPr>
        <p:sp>
          <p:nvSpPr>
            <p:cNvPr id="430" name="Google Shape;430;p26"/>
            <p:cNvSpPr/>
            <p:nvPr/>
          </p:nvSpPr>
          <p:spPr>
            <a:xfrm>
              <a:off x="0" y="0"/>
              <a:ext cx="832579" cy="868469"/>
            </a:xfrm>
            <a:custGeom>
              <a:rect b="b" l="l" r="r" t="t"/>
              <a:pathLst>
                <a:path extrusionOk="0" h="868469" w="832579">
                  <a:moveTo>
                    <a:pt x="48981" y="0"/>
                  </a:moveTo>
                  <a:lnTo>
                    <a:pt x="783598" y="0"/>
                  </a:lnTo>
                  <a:cubicBezTo>
                    <a:pt x="796588" y="0"/>
                    <a:pt x="809047" y="5160"/>
                    <a:pt x="818232" y="14346"/>
                  </a:cubicBezTo>
                  <a:cubicBezTo>
                    <a:pt x="827418" y="23532"/>
                    <a:pt x="832579" y="35990"/>
                    <a:pt x="832579" y="48981"/>
                  </a:cubicBezTo>
                  <a:lnTo>
                    <a:pt x="832579" y="819488"/>
                  </a:lnTo>
                  <a:cubicBezTo>
                    <a:pt x="832579" y="832478"/>
                    <a:pt x="827418" y="844937"/>
                    <a:pt x="818232" y="854123"/>
                  </a:cubicBezTo>
                  <a:cubicBezTo>
                    <a:pt x="809047" y="863308"/>
                    <a:pt x="796588" y="868469"/>
                    <a:pt x="783598" y="868469"/>
                  </a:cubicBezTo>
                  <a:lnTo>
                    <a:pt x="48981" y="868469"/>
                  </a:lnTo>
                  <a:cubicBezTo>
                    <a:pt x="21930" y="868469"/>
                    <a:pt x="0" y="846539"/>
                    <a:pt x="0" y="819488"/>
                  </a:cubicBezTo>
                  <a:lnTo>
                    <a:pt x="0" y="48981"/>
                  </a:lnTo>
                  <a:cubicBezTo>
                    <a:pt x="0" y="21930"/>
                    <a:pt x="21930" y="0"/>
                    <a:pt x="48981" y="0"/>
                  </a:cubicBezTo>
                  <a:close/>
                </a:path>
              </a:pathLst>
            </a:custGeom>
            <a:solidFill>
              <a:srgbClr val="F9F6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6"/>
            <p:cNvSpPr txBox="1"/>
            <p:nvPr/>
          </p:nvSpPr>
          <p:spPr>
            <a:xfrm>
              <a:off x="0" y="0"/>
              <a:ext cx="832579" cy="868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" name="Google Shape;432;p26"/>
          <p:cNvGrpSpPr/>
          <p:nvPr/>
        </p:nvGrpSpPr>
        <p:grpSpPr>
          <a:xfrm>
            <a:off x="10624734" y="5399919"/>
            <a:ext cx="3120002" cy="3297467"/>
            <a:chOff x="0" y="0"/>
            <a:chExt cx="821729" cy="868469"/>
          </a:xfrm>
        </p:grpSpPr>
        <p:sp>
          <p:nvSpPr>
            <p:cNvPr id="433" name="Google Shape;433;p26"/>
            <p:cNvSpPr/>
            <p:nvPr/>
          </p:nvSpPr>
          <p:spPr>
            <a:xfrm>
              <a:off x="0" y="0"/>
              <a:ext cx="821729" cy="868469"/>
            </a:xfrm>
            <a:custGeom>
              <a:rect b="b" l="l" r="r" t="t"/>
              <a:pathLst>
                <a:path extrusionOk="0" h="868469" w="821729">
                  <a:moveTo>
                    <a:pt x="49628" y="0"/>
                  </a:moveTo>
                  <a:lnTo>
                    <a:pt x="772101" y="0"/>
                  </a:lnTo>
                  <a:cubicBezTo>
                    <a:pt x="799510" y="0"/>
                    <a:pt x="821729" y="22219"/>
                    <a:pt x="821729" y="49628"/>
                  </a:cubicBezTo>
                  <a:lnTo>
                    <a:pt x="821729" y="818841"/>
                  </a:lnTo>
                  <a:cubicBezTo>
                    <a:pt x="821729" y="832003"/>
                    <a:pt x="816500" y="844626"/>
                    <a:pt x="807193" y="853933"/>
                  </a:cubicBezTo>
                  <a:cubicBezTo>
                    <a:pt x="797886" y="863240"/>
                    <a:pt x="785263" y="868469"/>
                    <a:pt x="772101" y="868469"/>
                  </a:cubicBezTo>
                  <a:lnTo>
                    <a:pt x="49628" y="868469"/>
                  </a:lnTo>
                  <a:cubicBezTo>
                    <a:pt x="36466" y="868469"/>
                    <a:pt x="23843" y="863240"/>
                    <a:pt x="14536" y="853933"/>
                  </a:cubicBezTo>
                  <a:cubicBezTo>
                    <a:pt x="5229" y="844626"/>
                    <a:pt x="0" y="832003"/>
                    <a:pt x="0" y="818841"/>
                  </a:cubicBezTo>
                  <a:lnTo>
                    <a:pt x="0" y="49628"/>
                  </a:lnTo>
                  <a:cubicBezTo>
                    <a:pt x="0" y="36466"/>
                    <a:pt x="5229" y="23843"/>
                    <a:pt x="14536" y="14536"/>
                  </a:cubicBezTo>
                  <a:cubicBezTo>
                    <a:pt x="23843" y="5229"/>
                    <a:pt x="36466" y="0"/>
                    <a:pt x="49628" y="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FFFFFF">
                    <a:alpha val="11372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6"/>
            <p:cNvSpPr txBox="1"/>
            <p:nvPr/>
          </p:nvSpPr>
          <p:spPr>
            <a:xfrm>
              <a:off x="0" y="0"/>
              <a:ext cx="821729" cy="868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5" name="Google Shape;435;p26"/>
          <p:cNvSpPr/>
          <p:nvPr/>
        </p:nvSpPr>
        <p:spPr>
          <a:xfrm>
            <a:off x="11085136" y="6632398"/>
            <a:ext cx="623433" cy="655296"/>
          </a:xfrm>
          <a:custGeom>
            <a:rect b="b" l="l" r="r" t="t"/>
            <a:pathLst>
              <a:path extrusionOk="0" h="655296" w="623433">
                <a:moveTo>
                  <a:pt x="0" y="0"/>
                </a:moveTo>
                <a:lnTo>
                  <a:pt x="623433" y="0"/>
                </a:lnTo>
                <a:lnTo>
                  <a:pt x="623433" y="655296"/>
                </a:lnTo>
                <a:lnTo>
                  <a:pt x="0" y="655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555" r="-2555" t="0"/>
            </a:stretch>
          </a:blipFill>
          <a:ln>
            <a:noFill/>
          </a:ln>
        </p:spPr>
      </p:sp>
      <p:sp>
        <p:nvSpPr>
          <p:cNvPr id="436" name="Google Shape;436;p26"/>
          <p:cNvSpPr/>
          <p:nvPr/>
        </p:nvSpPr>
        <p:spPr>
          <a:xfrm>
            <a:off x="381000" y="5410200"/>
            <a:ext cx="3162112" cy="3297467"/>
          </a:xfrm>
          <a:custGeom>
            <a:rect b="b" l="l" r="r" t="t"/>
            <a:pathLst>
              <a:path extrusionOk="0" h="3297467" w="3162112">
                <a:moveTo>
                  <a:pt x="0" y="0"/>
                </a:moveTo>
                <a:lnTo>
                  <a:pt x="3162112" y="0"/>
                </a:lnTo>
                <a:lnTo>
                  <a:pt x="3162112" y="3297467"/>
                </a:lnTo>
                <a:lnTo>
                  <a:pt x="0" y="3297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302" r="-2302" t="-311"/>
            </a:stretch>
          </a:blipFill>
          <a:ln>
            <a:noFill/>
          </a:ln>
        </p:spPr>
      </p:sp>
      <p:sp>
        <p:nvSpPr>
          <p:cNvPr id="437" name="Google Shape;437;p26"/>
          <p:cNvSpPr txBox="1"/>
          <p:nvPr/>
        </p:nvSpPr>
        <p:spPr>
          <a:xfrm>
            <a:off x="807692" y="3750593"/>
            <a:ext cx="5608687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438" name="Google Shape;438;p26"/>
          <p:cNvSpPr txBox="1"/>
          <p:nvPr/>
        </p:nvSpPr>
        <p:spPr>
          <a:xfrm>
            <a:off x="4216714" y="7662036"/>
            <a:ext cx="5733502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for the photos, graphics, and elements</a:t>
            </a:r>
            <a:endParaRPr/>
          </a:p>
        </p:txBody>
      </p:sp>
      <p:sp>
        <p:nvSpPr>
          <p:cNvPr id="439" name="Google Shape;439;p26"/>
          <p:cNvSpPr txBox="1"/>
          <p:nvPr/>
        </p:nvSpPr>
        <p:spPr>
          <a:xfrm>
            <a:off x="966978" y="2636881"/>
            <a:ext cx="5290116" cy="824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00" u="none" cap="none" strike="noStrike">
                <a:solidFill>
                  <a:srgbClr val="F9F6F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Credits</a:t>
            </a:r>
            <a:endParaRPr/>
          </a:p>
        </p:txBody>
      </p:sp>
      <p:sp>
        <p:nvSpPr>
          <p:cNvPr id="440" name="Google Shape;440;p26"/>
          <p:cNvSpPr txBox="1"/>
          <p:nvPr/>
        </p:nvSpPr>
        <p:spPr>
          <a:xfrm>
            <a:off x="4216714" y="6025217"/>
            <a:ext cx="5733502" cy="1289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99" u="none" cap="none" strike="noStrike">
                <a:solidFill>
                  <a:srgbClr val="FFFF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Pexels, Pixabay, Sketchify</a:t>
            </a:r>
            <a:endParaRPr/>
          </a:p>
        </p:txBody>
      </p:sp>
      <p:sp>
        <p:nvSpPr>
          <p:cNvPr id="441" name="Google Shape;441;p26"/>
          <p:cNvSpPr txBox="1"/>
          <p:nvPr/>
        </p:nvSpPr>
        <p:spPr>
          <a:xfrm>
            <a:off x="7706332" y="4083968"/>
            <a:ext cx="554612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for this presentation template</a:t>
            </a:r>
            <a:endParaRPr/>
          </a:p>
        </p:txBody>
      </p:sp>
      <p:sp>
        <p:nvSpPr>
          <p:cNvPr id="442" name="Google Shape;442;p26"/>
          <p:cNvSpPr txBox="1"/>
          <p:nvPr/>
        </p:nvSpPr>
        <p:spPr>
          <a:xfrm>
            <a:off x="11853032" y="6612671"/>
            <a:ext cx="1573223" cy="628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93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FORGE</a:t>
            </a:r>
            <a:endParaRPr/>
          </a:p>
        </p:txBody>
      </p:sp>
      <p:pic>
        <p:nvPicPr>
          <p:cNvPr id="443" name="Google Shape;44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9730" y="2404463"/>
            <a:ext cx="5116739" cy="128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0D39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075" y="-26750"/>
            <a:ext cx="18342149" cy="103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381000" y="4088130"/>
            <a:ext cx="7124700" cy="1571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F9F6F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Overview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9962394" y="993865"/>
            <a:ext cx="75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1B0D39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01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9962394" y="1857621"/>
            <a:ext cx="75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1B0D39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02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9962394" y="2769401"/>
            <a:ext cx="75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1B0D39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03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9962394" y="3681182"/>
            <a:ext cx="75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1B0D39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04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9962394" y="4592938"/>
            <a:ext cx="75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1B0D39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05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9962394" y="5417818"/>
            <a:ext cx="75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1B0D39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06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9962394" y="6416504"/>
            <a:ext cx="75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1B0D39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07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9962394" y="7328279"/>
            <a:ext cx="75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1B0D39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08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9962394" y="8240060"/>
            <a:ext cx="75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1B0D39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09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11309204" y="945833"/>
            <a:ext cx="6594207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Introduction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11309204" y="1857613"/>
            <a:ext cx="6594207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Client snapshot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11309204" y="2769394"/>
            <a:ext cx="6594207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Challenges and solutions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11309204" y="3681174"/>
            <a:ext cx="6594207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How Forge works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11309204" y="4592955"/>
            <a:ext cx="6597796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Competitive context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11309204" y="5504736"/>
            <a:ext cx="6594207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Testimonials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11309204" y="6416516"/>
            <a:ext cx="6594207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Implementation timeline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11309204" y="7328297"/>
            <a:ext cx="6594207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Pricing and inclusions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11309204" y="8240077"/>
            <a:ext cx="6594207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Next steps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0D39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5"/>
          <p:cNvGrpSpPr/>
          <p:nvPr/>
        </p:nvGrpSpPr>
        <p:grpSpPr>
          <a:xfrm>
            <a:off x="-1633480" y="2465538"/>
            <a:ext cx="10036244" cy="5756668"/>
            <a:chOff x="0" y="0"/>
            <a:chExt cx="7981950" cy="4578350"/>
          </a:xfrm>
        </p:grpSpPr>
        <p:sp>
          <p:nvSpPr>
            <p:cNvPr id="116" name="Google Shape;116;p15"/>
            <p:cNvSpPr/>
            <p:nvPr/>
          </p:nvSpPr>
          <p:spPr>
            <a:xfrm>
              <a:off x="765810" y="21590"/>
              <a:ext cx="6451600" cy="4326890"/>
            </a:xfrm>
            <a:custGeom>
              <a:rect b="b" l="l" r="r" t="t"/>
              <a:pathLst>
                <a:path extrusionOk="0"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0" y="0"/>
              <a:ext cx="7981950" cy="4542790"/>
            </a:xfrm>
            <a:custGeom>
              <a:rect b="b" l="l" r="r" t="t"/>
              <a:pathLst>
                <a:path extrusionOk="0"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3460750" y="4349750"/>
              <a:ext cx="1059180" cy="96520"/>
            </a:xfrm>
            <a:custGeom>
              <a:rect b="b" l="l" r="r" t="t"/>
              <a:pathLst>
                <a:path extrusionOk="0"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63830" y="4542790"/>
              <a:ext cx="7654290" cy="35560"/>
            </a:xfrm>
            <a:custGeom>
              <a:rect b="b" l="l" r="r" t="t"/>
              <a:pathLst>
                <a:path extrusionOk="0"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0" name="Google Shape;12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5720" y="2754701"/>
            <a:ext cx="7745400" cy="48537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15"/>
          <p:cNvGrpSpPr/>
          <p:nvPr/>
        </p:nvGrpSpPr>
        <p:grpSpPr>
          <a:xfrm>
            <a:off x="0" y="-325486"/>
            <a:ext cx="18288000" cy="706486"/>
            <a:chOff x="0" y="-85725"/>
            <a:chExt cx="4816593" cy="186071"/>
          </a:xfrm>
        </p:grpSpPr>
        <p:sp>
          <p:nvSpPr>
            <p:cNvPr id="122" name="Google Shape;122;p15"/>
            <p:cNvSpPr/>
            <p:nvPr/>
          </p:nvSpPr>
          <p:spPr>
            <a:xfrm>
              <a:off x="0" y="0"/>
              <a:ext cx="4816592" cy="100346"/>
            </a:xfrm>
            <a:custGeom>
              <a:rect b="b" l="l" r="r" t="t"/>
              <a:pathLst>
                <a:path extrusionOk="0" h="10034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00346"/>
                  </a:lnTo>
                  <a:lnTo>
                    <a:pt x="0" y="100346"/>
                  </a:ln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FFFFFF">
                    <a:alpha val="11372"/>
                  </a:srgbClr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23" name="Google Shape;123;p15"/>
            <p:cNvSpPr txBox="1"/>
            <p:nvPr/>
          </p:nvSpPr>
          <p:spPr>
            <a:xfrm>
              <a:off x="0" y="-85725"/>
              <a:ext cx="4816593" cy="1860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15"/>
          <p:cNvSpPr txBox="1"/>
          <p:nvPr/>
        </p:nvSpPr>
        <p:spPr>
          <a:xfrm>
            <a:off x="8922826" y="2950031"/>
            <a:ext cx="7745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A477F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Introduction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8922826" y="4798599"/>
            <a:ext cx="77454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Forge brings teams, documents, and workflows into one secure productivity suite.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9F6FF"/>
              </a:solidFill>
              <a:latin typeface="Inclusive Sans"/>
              <a:ea typeface="Inclusive Sans"/>
              <a:cs typeface="Inclusive Sans"/>
              <a:sym typeface="Inclusive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For Value Financials, this means a digital workspace designed to support financial operations at scale.</a:t>
            </a: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381000" y="9614535"/>
            <a:ext cx="4314825" cy="291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overview page</a:t>
            </a:r>
            <a:endParaRPr/>
          </a:p>
        </p:txBody>
      </p:sp>
      <p:grpSp>
        <p:nvGrpSpPr>
          <p:cNvPr id="127" name="Google Shape;127;p15"/>
          <p:cNvGrpSpPr/>
          <p:nvPr/>
        </p:nvGrpSpPr>
        <p:grpSpPr>
          <a:xfrm>
            <a:off x="1575513" y="4884324"/>
            <a:ext cx="3120305" cy="886828"/>
            <a:chOff x="0" y="0"/>
            <a:chExt cx="4160407" cy="1182437"/>
          </a:xfrm>
        </p:grpSpPr>
        <p:sp>
          <p:nvSpPr>
            <p:cNvPr id="128" name="Google Shape;128;p15"/>
            <p:cNvSpPr/>
            <p:nvPr/>
          </p:nvSpPr>
          <p:spPr>
            <a:xfrm>
              <a:off x="0" y="0"/>
              <a:ext cx="1182437" cy="1182437"/>
            </a:xfrm>
            <a:custGeom>
              <a:rect b="b" l="l" r="r" t="t"/>
              <a:pathLst>
                <a:path extrusionOk="0" h="1182437" w="1182437">
                  <a:moveTo>
                    <a:pt x="0" y="0"/>
                  </a:moveTo>
                  <a:lnTo>
                    <a:pt x="1182437" y="0"/>
                  </a:lnTo>
                  <a:lnTo>
                    <a:pt x="1182437" y="1182437"/>
                  </a:lnTo>
                  <a:lnTo>
                    <a:pt x="0" y="11824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9" name="Google Shape;129;p15"/>
            <p:cNvSpPr txBox="1"/>
            <p:nvPr/>
          </p:nvSpPr>
          <p:spPr>
            <a:xfrm>
              <a:off x="1528807" y="17126"/>
              <a:ext cx="2631600" cy="10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759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FORGE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0D39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/>
          <p:nvPr/>
        </p:nvSpPr>
        <p:spPr>
          <a:xfrm>
            <a:off x="381000" y="381000"/>
            <a:ext cx="8001000" cy="971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A477F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Client snapshot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381000" y="1571401"/>
            <a:ext cx="6784741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About Value Financials</a:t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381000" y="3503465"/>
            <a:ext cx="7500600" cy="3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82" lvl="1" marL="51816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Industry:</a:t>
            </a:r>
            <a:r>
              <a:rPr b="0" i="0" lang="en-US" sz="24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 Financial services and banking</a:t>
            </a:r>
            <a:endParaRPr/>
          </a:p>
          <a:p>
            <a:pPr indent="-259082" lvl="1" marL="51816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Team size:</a:t>
            </a:r>
            <a:r>
              <a:rPr b="0" i="0" lang="en-US" sz="24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 300+ employees</a:t>
            </a:r>
            <a:endParaRPr/>
          </a:p>
          <a:p>
            <a:pPr indent="-259082" lvl="1" marL="51816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Current setup:</a:t>
            </a:r>
            <a:r>
              <a:rPr b="0" i="0" lang="en-US" sz="24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 Disconnected productivity tools, shared drives, and manual handoffs</a:t>
            </a:r>
            <a:endParaRPr/>
          </a:p>
          <a:p>
            <a:pPr indent="-259082" lvl="1" marL="51816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Primary goals:</a:t>
            </a:r>
            <a:endParaRPr/>
          </a:p>
          <a:p>
            <a:pPr indent="-345443" lvl="2" marL="103633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240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Improve cross-team collaboration</a:t>
            </a:r>
            <a:endParaRPr/>
          </a:p>
          <a:p>
            <a:pPr indent="-345443" lvl="2" marL="103633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240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Standardize workflows across departments</a:t>
            </a:r>
            <a:endParaRPr/>
          </a:p>
          <a:p>
            <a:pPr indent="-345443" lvl="2" marL="103633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6FF"/>
              </a:buClr>
              <a:buSzPts val="240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Support growth while meeting regulatory requirements</a:t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381000" y="9614535"/>
            <a:ext cx="4314825" cy="291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overview page</a:t>
            </a:r>
            <a:endParaRPr/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5576" y="611425"/>
            <a:ext cx="7902621" cy="437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45577" y="5300035"/>
            <a:ext cx="7902621" cy="4375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0D39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7"/>
          <p:cNvGrpSpPr/>
          <p:nvPr/>
        </p:nvGrpSpPr>
        <p:grpSpPr>
          <a:xfrm>
            <a:off x="2041841" y="3451739"/>
            <a:ext cx="5433373" cy="738383"/>
            <a:chOff x="0" y="0"/>
            <a:chExt cx="1431002" cy="194470"/>
          </a:xfrm>
        </p:grpSpPr>
        <p:sp>
          <p:nvSpPr>
            <p:cNvPr id="145" name="Google Shape;145;p17"/>
            <p:cNvSpPr/>
            <p:nvPr/>
          </p:nvSpPr>
          <p:spPr>
            <a:xfrm>
              <a:off x="0" y="0"/>
              <a:ext cx="1430911" cy="194470"/>
            </a:xfrm>
            <a:custGeom>
              <a:rect b="b" l="l" r="r" t="t"/>
              <a:pathLst>
                <a:path extrusionOk="0" h="194470" w="1430911">
                  <a:moveTo>
                    <a:pt x="29925" y="0"/>
                  </a:moveTo>
                  <a:lnTo>
                    <a:pt x="1400986" y="0"/>
                  </a:lnTo>
                  <a:cubicBezTo>
                    <a:pt x="1408923" y="0"/>
                    <a:pt x="1416534" y="3153"/>
                    <a:pt x="1422146" y="8765"/>
                  </a:cubicBezTo>
                  <a:cubicBezTo>
                    <a:pt x="1427758" y="14377"/>
                    <a:pt x="1430911" y="21988"/>
                    <a:pt x="1430911" y="29925"/>
                  </a:cubicBezTo>
                  <a:lnTo>
                    <a:pt x="1430911" y="164545"/>
                  </a:lnTo>
                  <a:cubicBezTo>
                    <a:pt x="1430911" y="172482"/>
                    <a:pt x="1427758" y="180093"/>
                    <a:pt x="1422146" y="185705"/>
                  </a:cubicBezTo>
                  <a:cubicBezTo>
                    <a:pt x="1416534" y="191317"/>
                    <a:pt x="1408923" y="194470"/>
                    <a:pt x="1400986" y="194470"/>
                  </a:cubicBezTo>
                  <a:lnTo>
                    <a:pt x="29925" y="194470"/>
                  </a:lnTo>
                  <a:cubicBezTo>
                    <a:pt x="21988" y="194470"/>
                    <a:pt x="14377" y="191317"/>
                    <a:pt x="8765" y="185705"/>
                  </a:cubicBezTo>
                  <a:cubicBezTo>
                    <a:pt x="3153" y="180093"/>
                    <a:pt x="0" y="172482"/>
                    <a:pt x="0" y="164545"/>
                  </a:cubicBezTo>
                  <a:lnTo>
                    <a:pt x="0" y="29925"/>
                  </a:lnTo>
                  <a:cubicBezTo>
                    <a:pt x="0" y="21988"/>
                    <a:pt x="3153" y="14377"/>
                    <a:pt x="8765" y="8765"/>
                  </a:cubicBezTo>
                  <a:cubicBezTo>
                    <a:pt x="14377" y="3153"/>
                    <a:pt x="21988" y="0"/>
                    <a:pt x="29925" y="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FFFFFF">
                    <a:alpha val="11372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7"/>
            <p:cNvSpPr txBox="1"/>
            <p:nvPr/>
          </p:nvSpPr>
          <p:spPr>
            <a:xfrm>
              <a:off x="2" y="3"/>
              <a:ext cx="1431000" cy="1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999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Today</a:t>
              </a:r>
              <a:endParaRPr/>
            </a:p>
          </p:txBody>
        </p:sp>
      </p:grpSp>
      <p:grpSp>
        <p:nvGrpSpPr>
          <p:cNvPr id="147" name="Google Shape;147;p17"/>
          <p:cNvGrpSpPr/>
          <p:nvPr/>
        </p:nvGrpSpPr>
        <p:grpSpPr>
          <a:xfrm>
            <a:off x="10742325" y="3451739"/>
            <a:ext cx="5433329" cy="738377"/>
            <a:chOff x="-1" y="0"/>
            <a:chExt cx="1431000" cy="194470"/>
          </a:xfrm>
        </p:grpSpPr>
        <p:sp>
          <p:nvSpPr>
            <p:cNvPr id="148" name="Google Shape;148;p17"/>
            <p:cNvSpPr/>
            <p:nvPr/>
          </p:nvSpPr>
          <p:spPr>
            <a:xfrm>
              <a:off x="0" y="0"/>
              <a:ext cx="1430911" cy="194470"/>
            </a:xfrm>
            <a:custGeom>
              <a:rect b="b" l="l" r="r" t="t"/>
              <a:pathLst>
                <a:path extrusionOk="0" h="194470" w="1430911">
                  <a:moveTo>
                    <a:pt x="29925" y="0"/>
                  </a:moveTo>
                  <a:lnTo>
                    <a:pt x="1400986" y="0"/>
                  </a:lnTo>
                  <a:cubicBezTo>
                    <a:pt x="1408923" y="0"/>
                    <a:pt x="1416534" y="3153"/>
                    <a:pt x="1422146" y="8765"/>
                  </a:cubicBezTo>
                  <a:cubicBezTo>
                    <a:pt x="1427758" y="14377"/>
                    <a:pt x="1430911" y="21988"/>
                    <a:pt x="1430911" y="29925"/>
                  </a:cubicBezTo>
                  <a:lnTo>
                    <a:pt x="1430911" y="164545"/>
                  </a:lnTo>
                  <a:cubicBezTo>
                    <a:pt x="1430911" y="172482"/>
                    <a:pt x="1427758" y="180093"/>
                    <a:pt x="1422146" y="185705"/>
                  </a:cubicBezTo>
                  <a:cubicBezTo>
                    <a:pt x="1416534" y="191317"/>
                    <a:pt x="1408923" y="194470"/>
                    <a:pt x="1400986" y="194470"/>
                  </a:cubicBezTo>
                  <a:lnTo>
                    <a:pt x="29925" y="194470"/>
                  </a:lnTo>
                  <a:cubicBezTo>
                    <a:pt x="21988" y="194470"/>
                    <a:pt x="14377" y="191317"/>
                    <a:pt x="8765" y="185705"/>
                  </a:cubicBezTo>
                  <a:cubicBezTo>
                    <a:pt x="3153" y="180093"/>
                    <a:pt x="0" y="172482"/>
                    <a:pt x="0" y="164545"/>
                  </a:cubicBezTo>
                  <a:lnTo>
                    <a:pt x="0" y="29925"/>
                  </a:lnTo>
                  <a:cubicBezTo>
                    <a:pt x="0" y="21988"/>
                    <a:pt x="3153" y="14377"/>
                    <a:pt x="8765" y="8765"/>
                  </a:cubicBezTo>
                  <a:cubicBezTo>
                    <a:pt x="14377" y="3153"/>
                    <a:pt x="21988" y="0"/>
                    <a:pt x="29925" y="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FFFFFF">
                    <a:alpha val="11372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7"/>
            <p:cNvSpPr txBox="1"/>
            <p:nvPr/>
          </p:nvSpPr>
          <p:spPr>
            <a:xfrm>
              <a:off x="-1" y="8404"/>
              <a:ext cx="1431000" cy="1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999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With Forge</a:t>
              </a:r>
              <a:endParaRPr/>
            </a:p>
          </p:txBody>
        </p:sp>
      </p:grpSp>
      <p:cxnSp>
        <p:nvCxnSpPr>
          <p:cNvPr id="150" name="Google Shape;150;p17"/>
          <p:cNvCxnSpPr/>
          <p:nvPr/>
        </p:nvCxnSpPr>
        <p:spPr>
          <a:xfrm>
            <a:off x="3980494" y="5911504"/>
            <a:ext cx="1555685" cy="0"/>
          </a:xfrm>
          <a:prstGeom prst="straightConnector1">
            <a:avLst/>
          </a:prstGeom>
          <a:noFill/>
          <a:ln cap="flat" cmpd="sng" w="9525">
            <a:solidFill>
              <a:srgbClr val="F9F6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" name="Google Shape;151;p17"/>
          <p:cNvCxnSpPr/>
          <p:nvPr/>
        </p:nvCxnSpPr>
        <p:spPr>
          <a:xfrm>
            <a:off x="3980494" y="7459504"/>
            <a:ext cx="1555685" cy="0"/>
          </a:xfrm>
          <a:prstGeom prst="straightConnector1">
            <a:avLst/>
          </a:prstGeom>
          <a:noFill/>
          <a:ln cap="flat" cmpd="sng" w="9525">
            <a:solidFill>
              <a:srgbClr val="F9F6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p17"/>
          <p:cNvCxnSpPr/>
          <p:nvPr/>
        </p:nvCxnSpPr>
        <p:spPr>
          <a:xfrm>
            <a:off x="12680983" y="5916267"/>
            <a:ext cx="1555685" cy="0"/>
          </a:xfrm>
          <a:prstGeom prst="straightConnector1">
            <a:avLst/>
          </a:prstGeom>
          <a:noFill/>
          <a:ln cap="flat" cmpd="sng" w="9525">
            <a:solidFill>
              <a:srgbClr val="F9F6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" name="Google Shape;153;p17"/>
          <p:cNvCxnSpPr/>
          <p:nvPr/>
        </p:nvCxnSpPr>
        <p:spPr>
          <a:xfrm>
            <a:off x="12680983" y="7464266"/>
            <a:ext cx="1555685" cy="0"/>
          </a:xfrm>
          <a:prstGeom prst="straightConnector1">
            <a:avLst/>
          </a:prstGeom>
          <a:noFill/>
          <a:ln cap="flat" cmpd="sng" w="9525">
            <a:solidFill>
              <a:srgbClr val="F9F6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" name="Google Shape;154;p17"/>
          <p:cNvCxnSpPr/>
          <p:nvPr/>
        </p:nvCxnSpPr>
        <p:spPr>
          <a:xfrm rot="10800000">
            <a:off x="9144000" y="3451739"/>
            <a:ext cx="0" cy="5235790"/>
          </a:xfrm>
          <a:prstGeom prst="straightConnector1">
            <a:avLst/>
          </a:prstGeom>
          <a:noFill/>
          <a:ln cap="flat" cmpd="sng" w="9525">
            <a:solidFill>
              <a:srgbClr val="F9F6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5" name="Google Shape;155;p17"/>
          <p:cNvSpPr txBox="1"/>
          <p:nvPr/>
        </p:nvSpPr>
        <p:spPr>
          <a:xfrm>
            <a:off x="2283456" y="4731104"/>
            <a:ext cx="4949759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Information spread across emails, folders, and siloed tools</a:t>
            </a:r>
            <a:endParaRPr/>
          </a:p>
        </p:txBody>
      </p:sp>
      <p:grpSp>
        <p:nvGrpSpPr>
          <p:cNvPr id="156" name="Google Shape;156;p17"/>
          <p:cNvGrpSpPr/>
          <p:nvPr/>
        </p:nvGrpSpPr>
        <p:grpSpPr>
          <a:xfrm>
            <a:off x="1028700" y="902849"/>
            <a:ext cx="16230600" cy="1563119"/>
            <a:chOff x="0" y="0"/>
            <a:chExt cx="21640800" cy="2084158"/>
          </a:xfrm>
        </p:grpSpPr>
        <p:sp>
          <p:nvSpPr>
            <p:cNvPr id="157" name="Google Shape;157;p17"/>
            <p:cNvSpPr txBox="1"/>
            <p:nvPr/>
          </p:nvSpPr>
          <p:spPr>
            <a:xfrm>
              <a:off x="0" y="0"/>
              <a:ext cx="21640800" cy="12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400" u="none" cap="none" strike="noStrike">
                  <a:solidFill>
                    <a:srgbClr val="A477FF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Challenges and proposed solutions</a:t>
              </a:r>
              <a:endParaRPr/>
            </a:p>
          </p:txBody>
        </p:sp>
        <p:sp>
          <p:nvSpPr>
            <p:cNvPr id="158" name="Google Shape;158;p17"/>
            <p:cNvSpPr txBox="1"/>
            <p:nvPr/>
          </p:nvSpPr>
          <p:spPr>
            <a:xfrm>
              <a:off x="0" y="1550458"/>
              <a:ext cx="216408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Our approach to your team’s key challenges</a:t>
              </a:r>
              <a:endParaRPr sz="1200"/>
            </a:p>
          </p:txBody>
        </p:sp>
      </p:grpSp>
      <p:sp>
        <p:nvSpPr>
          <p:cNvPr id="159" name="Google Shape;159;p17"/>
          <p:cNvSpPr txBox="1"/>
          <p:nvPr/>
        </p:nvSpPr>
        <p:spPr>
          <a:xfrm>
            <a:off x="3028755" y="6183854"/>
            <a:ext cx="3459163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Manual document reviews and approvals</a:t>
            </a:r>
            <a:endParaRPr/>
          </a:p>
        </p:txBody>
      </p:sp>
      <p:sp>
        <p:nvSpPr>
          <p:cNvPr id="160" name="Google Shape;160;p17"/>
          <p:cNvSpPr txBox="1"/>
          <p:nvPr/>
        </p:nvSpPr>
        <p:spPr>
          <a:xfrm>
            <a:off x="2631589" y="7827104"/>
            <a:ext cx="4253494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Limited visibility into work status and ownership</a:t>
            </a:r>
            <a:endParaRPr/>
          </a:p>
        </p:txBody>
      </p:sp>
      <p:sp>
        <p:nvSpPr>
          <p:cNvPr id="161" name="Google Shape;161;p17"/>
          <p:cNvSpPr txBox="1"/>
          <p:nvPr/>
        </p:nvSpPr>
        <p:spPr>
          <a:xfrm>
            <a:off x="10359036" y="4731104"/>
            <a:ext cx="6199578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Centralized workspace for documents, tasks, and communication</a:t>
            </a:r>
            <a:endParaRPr/>
          </a:p>
        </p:txBody>
      </p:sp>
      <p:sp>
        <p:nvSpPr>
          <p:cNvPr id="162" name="Google Shape;162;p17"/>
          <p:cNvSpPr txBox="1"/>
          <p:nvPr/>
        </p:nvSpPr>
        <p:spPr>
          <a:xfrm>
            <a:off x="10895686" y="6183854"/>
            <a:ext cx="5126277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Built-in workflows for reviews, approvals, and handoffs</a:t>
            </a:r>
            <a:endParaRPr/>
          </a:p>
        </p:txBody>
      </p:sp>
      <p:sp>
        <p:nvSpPr>
          <p:cNvPr id="163" name="Google Shape;163;p17"/>
          <p:cNvSpPr txBox="1"/>
          <p:nvPr/>
        </p:nvSpPr>
        <p:spPr>
          <a:xfrm>
            <a:off x="10837364" y="7827104"/>
            <a:ext cx="5242922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Real-time visibility across teams and department insights</a:t>
            </a:r>
            <a:endParaRPr/>
          </a:p>
        </p:txBody>
      </p:sp>
      <p:sp>
        <p:nvSpPr>
          <p:cNvPr id="164" name="Google Shape;164;p17"/>
          <p:cNvSpPr txBox="1"/>
          <p:nvPr/>
        </p:nvSpPr>
        <p:spPr>
          <a:xfrm>
            <a:off x="381000" y="9614535"/>
            <a:ext cx="4314825" cy="291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overview page</a:t>
            </a:r>
            <a:endParaRPr/>
          </a:p>
        </p:txBody>
      </p:sp>
      <p:grpSp>
        <p:nvGrpSpPr>
          <p:cNvPr id="165" name="Google Shape;165;p17"/>
          <p:cNvGrpSpPr/>
          <p:nvPr/>
        </p:nvGrpSpPr>
        <p:grpSpPr>
          <a:xfrm>
            <a:off x="0" y="-325486"/>
            <a:ext cx="18288000" cy="706486"/>
            <a:chOff x="0" y="-85725"/>
            <a:chExt cx="4816593" cy="186071"/>
          </a:xfrm>
        </p:grpSpPr>
        <p:sp>
          <p:nvSpPr>
            <p:cNvPr id="166" name="Google Shape;166;p17"/>
            <p:cNvSpPr/>
            <p:nvPr/>
          </p:nvSpPr>
          <p:spPr>
            <a:xfrm>
              <a:off x="0" y="0"/>
              <a:ext cx="4816592" cy="100346"/>
            </a:xfrm>
            <a:custGeom>
              <a:rect b="b" l="l" r="r" t="t"/>
              <a:pathLst>
                <a:path extrusionOk="0" h="10034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00346"/>
                  </a:lnTo>
                  <a:lnTo>
                    <a:pt x="0" y="100346"/>
                  </a:ln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FFFFFF">
                    <a:alpha val="11372"/>
                  </a:srgbClr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67" name="Google Shape;167;p17"/>
            <p:cNvSpPr txBox="1"/>
            <p:nvPr/>
          </p:nvSpPr>
          <p:spPr>
            <a:xfrm>
              <a:off x="0" y="-85725"/>
              <a:ext cx="4816593" cy="1860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0D39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8"/>
          <p:cNvGrpSpPr/>
          <p:nvPr/>
        </p:nvGrpSpPr>
        <p:grpSpPr>
          <a:xfrm>
            <a:off x="7553325" y="238879"/>
            <a:ext cx="10353675" cy="2095471"/>
            <a:chOff x="0" y="-38100"/>
            <a:chExt cx="2726894" cy="551894"/>
          </a:xfrm>
        </p:grpSpPr>
        <p:sp>
          <p:nvSpPr>
            <p:cNvPr id="173" name="Google Shape;173;p18"/>
            <p:cNvSpPr/>
            <p:nvPr/>
          </p:nvSpPr>
          <p:spPr>
            <a:xfrm>
              <a:off x="0" y="0"/>
              <a:ext cx="2726894" cy="513794"/>
            </a:xfrm>
            <a:custGeom>
              <a:rect b="b" l="l" r="r" t="t"/>
              <a:pathLst>
                <a:path extrusionOk="0" h="513794" w="2726894">
                  <a:moveTo>
                    <a:pt x="14955" y="0"/>
                  </a:moveTo>
                  <a:lnTo>
                    <a:pt x="2711939" y="0"/>
                  </a:lnTo>
                  <a:cubicBezTo>
                    <a:pt x="2720198" y="0"/>
                    <a:pt x="2726894" y="6696"/>
                    <a:pt x="2726894" y="14955"/>
                  </a:cubicBezTo>
                  <a:lnTo>
                    <a:pt x="2726894" y="498839"/>
                  </a:lnTo>
                  <a:cubicBezTo>
                    <a:pt x="2726894" y="507098"/>
                    <a:pt x="2720198" y="513794"/>
                    <a:pt x="2711939" y="513794"/>
                  </a:cubicBezTo>
                  <a:lnTo>
                    <a:pt x="14955" y="513794"/>
                  </a:lnTo>
                  <a:cubicBezTo>
                    <a:pt x="6696" y="513794"/>
                    <a:pt x="0" y="507098"/>
                    <a:pt x="0" y="498839"/>
                  </a:cubicBezTo>
                  <a:lnTo>
                    <a:pt x="0" y="14955"/>
                  </a:lnTo>
                  <a:cubicBezTo>
                    <a:pt x="0" y="6696"/>
                    <a:pt x="6696" y="0"/>
                    <a:pt x="14955" y="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FFFFFF">
                    <a:alpha val="11372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8"/>
            <p:cNvSpPr txBox="1"/>
            <p:nvPr/>
          </p:nvSpPr>
          <p:spPr>
            <a:xfrm>
              <a:off x="0" y="-38100"/>
              <a:ext cx="2726894" cy="551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18"/>
          <p:cNvGrpSpPr/>
          <p:nvPr/>
        </p:nvGrpSpPr>
        <p:grpSpPr>
          <a:xfrm>
            <a:off x="7553325" y="2762762"/>
            <a:ext cx="10353675" cy="2095471"/>
            <a:chOff x="0" y="-38100"/>
            <a:chExt cx="2726894" cy="551894"/>
          </a:xfrm>
        </p:grpSpPr>
        <p:sp>
          <p:nvSpPr>
            <p:cNvPr id="176" name="Google Shape;176;p18"/>
            <p:cNvSpPr/>
            <p:nvPr/>
          </p:nvSpPr>
          <p:spPr>
            <a:xfrm>
              <a:off x="0" y="0"/>
              <a:ext cx="2726894" cy="513794"/>
            </a:xfrm>
            <a:custGeom>
              <a:rect b="b" l="l" r="r" t="t"/>
              <a:pathLst>
                <a:path extrusionOk="0" h="513794" w="2726894">
                  <a:moveTo>
                    <a:pt x="14955" y="0"/>
                  </a:moveTo>
                  <a:lnTo>
                    <a:pt x="2711939" y="0"/>
                  </a:lnTo>
                  <a:cubicBezTo>
                    <a:pt x="2720198" y="0"/>
                    <a:pt x="2726894" y="6696"/>
                    <a:pt x="2726894" y="14955"/>
                  </a:cubicBezTo>
                  <a:lnTo>
                    <a:pt x="2726894" y="498839"/>
                  </a:lnTo>
                  <a:cubicBezTo>
                    <a:pt x="2726894" y="507098"/>
                    <a:pt x="2720198" y="513794"/>
                    <a:pt x="2711939" y="513794"/>
                  </a:cubicBezTo>
                  <a:lnTo>
                    <a:pt x="14955" y="513794"/>
                  </a:lnTo>
                  <a:cubicBezTo>
                    <a:pt x="6696" y="513794"/>
                    <a:pt x="0" y="507098"/>
                    <a:pt x="0" y="498839"/>
                  </a:cubicBezTo>
                  <a:lnTo>
                    <a:pt x="0" y="14955"/>
                  </a:lnTo>
                  <a:cubicBezTo>
                    <a:pt x="0" y="6696"/>
                    <a:pt x="6696" y="0"/>
                    <a:pt x="14955" y="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FFFFFF">
                    <a:alpha val="11372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8"/>
            <p:cNvSpPr txBox="1"/>
            <p:nvPr/>
          </p:nvSpPr>
          <p:spPr>
            <a:xfrm>
              <a:off x="0" y="-38100"/>
              <a:ext cx="2726894" cy="551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18"/>
          <p:cNvGrpSpPr/>
          <p:nvPr/>
        </p:nvGrpSpPr>
        <p:grpSpPr>
          <a:xfrm>
            <a:off x="7553325" y="5286646"/>
            <a:ext cx="10353675" cy="2095471"/>
            <a:chOff x="0" y="-38100"/>
            <a:chExt cx="2726894" cy="551894"/>
          </a:xfrm>
        </p:grpSpPr>
        <p:sp>
          <p:nvSpPr>
            <p:cNvPr id="179" name="Google Shape;179;p18"/>
            <p:cNvSpPr/>
            <p:nvPr/>
          </p:nvSpPr>
          <p:spPr>
            <a:xfrm>
              <a:off x="0" y="0"/>
              <a:ext cx="2726894" cy="513794"/>
            </a:xfrm>
            <a:custGeom>
              <a:rect b="b" l="l" r="r" t="t"/>
              <a:pathLst>
                <a:path extrusionOk="0" h="513794" w="2726894">
                  <a:moveTo>
                    <a:pt x="14955" y="0"/>
                  </a:moveTo>
                  <a:lnTo>
                    <a:pt x="2711939" y="0"/>
                  </a:lnTo>
                  <a:cubicBezTo>
                    <a:pt x="2720198" y="0"/>
                    <a:pt x="2726894" y="6696"/>
                    <a:pt x="2726894" y="14955"/>
                  </a:cubicBezTo>
                  <a:lnTo>
                    <a:pt x="2726894" y="498839"/>
                  </a:lnTo>
                  <a:cubicBezTo>
                    <a:pt x="2726894" y="507098"/>
                    <a:pt x="2720198" y="513794"/>
                    <a:pt x="2711939" y="513794"/>
                  </a:cubicBezTo>
                  <a:lnTo>
                    <a:pt x="14955" y="513794"/>
                  </a:lnTo>
                  <a:cubicBezTo>
                    <a:pt x="6696" y="513794"/>
                    <a:pt x="0" y="507098"/>
                    <a:pt x="0" y="498839"/>
                  </a:cubicBezTo>
                  <a:lnTo>
                    <a:pt x="0" y="14955"/>
                  </a:lnTo>
                  <a:cubicBezTo>
                    <a:pt x="0" y="6696"/>
                    <a:pt x="6696" y="0"/>
                    <a:pt x="14955" y="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FFFFFF">
                    <a:alpha val="11372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8"/>
            <p:cNvSpPr txBox="1"/>
            <p:nvPr/>
          </p:nvSpPr>
          <p:spPr>
            <a:xfrm>
              <a:off x="0" y="-38100"/>
              <a:ext cx="2726894" cy="551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1" name="Google Shape;181;p18"/>
          <p:cNvCxnSpPr/>
          <p:nvPr/>
        </p:nvCxnSpPr>
        <p:spPr>
          <a:xfrm>
            <a:off x="8848690" y="4858234"/>
            <a:ext cx="0" cy="666284"/>
          </a:xfrm>
          <a:prstGeom prst="straightConnector1">
            <a:avLst/>
          </a:prstGeom>
          <a:noFill/>
          <a:ln cap="rnd" cmpd="sng" w="28575">
            <a:solidFill>
              <a:srgbClr val="F9F6FF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182" name="Google Shape;182;p18"/>
          <p:cNvGrpSpPr/>
          <p:nvPr/>
        </p:nvGrpSpPr>
        <p:grpSpPr>
          <a:xfrm>
            <a:off x="7553325" y="7810529"/>
            <a:ext cx="10353675" cy="2095471"/>
            <a:chOff x="0" y="-38100"/>
            <a:chExt cx="2726894" cy="551894"/>
          </a:xfrm>
        </p:grpSpPr>
        <p:sp>
          <p:nvSpPr>
            <p:cNvPr id="183" name="Google Shape;183;p18"/>
            <p:cNvSpPr/>
            <p:nvPr/>
          </p:nvSpPr>
          <p:spPr>
            <a:xfrm>
              <a:off x="0" y="0"/>
              <a:ext cx="2726894" cy="513794"/>
            </a:xfrm>
            <a:custGeom>
              <a:rect b="b" l="l" r="r" t="t"/>
              <a:pathLst>
                <a:path extrusionOk="0" h="513794" w="2726894">
                  <a:moveTo>
                    <a:pt x="14955" y="0"/>
                  </a:moveTo>
                  <a:lnTo>
                    <a:pt x="2711939" y="0"/>
                  </a:lnTo>
                  <a:cubicBezTo>
                    <a:pt x="2720198" y="0"/>
                    <a:pt x="2726894" y="6696"/>
                    <a:pt x="2726894" y="14955"/>
                  </a:cubicBezTo>
                  <a:lnTo>
                    <a:pt x="2726894" y="498839"/>
                  </a:lnTo>
                  <a:cubicBezTo>
                    <a:pt x="2726894" y="507098"/>
                    <a:pt x="2720198" y="513794"/>
                    <a:pt x="2711939" y="513794"/>
                  </a:cubicBezTo>
                  <a:lnTo>
                    <a:pt x="14955" y="513794"/>
                  </a:lnTo>
                  <a:cubicBezTo>
                    <a:pt x="6696" y="513794"/>
                    <a:pt x="0" y="507098"/>
                    <a:pt x="0" y="498839"/>
                  </a:cubicBezTo>
                  <a:lnTo>
                    <a:pt x="0" y="14955"/>
                  </a:lnTo>
                  <a:cubicBezTo>
                    <a:pt x="0" y="6696"/>
                    <a:pt x="6696" y="0"/>
                    <a:pt x="14955" y="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FFFFFF">
                    <a:alpha val="11372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8"/>
            <p:cNvSpPr txBox="1"/>
            <p:nvPr/>
          </p:nvSpPr>
          <p:spPr>
            <a:xfrm>
              <a:off x="0" y="-38100"/>
              <a:ext cx="2726894" cy="551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5" name="Google Shape;185;p18"/>
          <p:cNvCxnSpPr/>
          <p:nvPr/>
        </p:nvCxnSpPr>
        <p:spPr>
          <a:xfrm>
            <a:off x="8834403" y="2334339"/>
            <a:ext cx="0" cy="666284"/>
          </a:xfrm>
          <a:prstGeom prst="straightConnector1">
            <a:avLst/>
          </a:prstGeom>
          <a:noFill/>
          <a:ln cap="rnd" cmpd="sng" w="28575">
            <a:solidFill>
              <a:srgbClr val="F9F6FF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86" name="Google Shape;186;p18"/>
          <p:cNvCxnSpPr/>
          <p:nvPr/>
        </p:nvCxnSpPr>
        <p:spPr>
          <a:xfrm>
            <a:off x="8834403" y="7382117"/>
            <a:ext cx="0" cy="666284"/>
          </a:xfrm>
          <a:prstGeom prst="straightConnector1">
            <a:avLst/>
          </a:prstGeom>
          <a:noFill/>
          <a:ln cap="rnd" cmpd="sng" w="28575">
            <a:solidFill>
              <a:srgbClr val="F9F6FF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87" name="Google Shape;187;p18"/>
          <p:cNvSpPr/>
          <p:nvPr/>
        </p:nvSpPr>
        <p:spPr>
          <a:xfrm>
            <a:off x="0" y="4291004"/>
            <a:ext cx="5152458" cy="6795808"/>
          </a:xfrm>
          <a:custGeom>
            <a:rect b="b" l="l" r="r" t="t"/>
            <a:pathLst>
              <a:path extrusionOk="0" h="6795808" w="5152458">
                <a:moveTo>
                  <a:pt x="0" y="0"/>
                </a:moveTo>
                <a:lnTo>
                  <a:pt x="5152458" y="0"/>
                </a:lnTo>
                <a:lnTo>
                  <a:pt x="5152458" y="6795808"/>
                </a:lnTo>
                <a:lnTo>
                  <a:pt x="0" y="6795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8" name="Google Shape;188;p18"/>
          <p:cNvGrpSpPr/>
          <p:nvPr/>
        </p:nvGrpSpPr>
        <p:grpSpPr>
          <a:xfrm>
            <a:off x="381000" y="476409"/>
            <a:ext cx="5448375" cy="2925627"/>
            <a:chOff x="0" y="123825"/>
            <a:chExt cx="7264500" cy="3900836"/>
          </a:xfrm>
        </p:grpSpPr>
        <p:sp>
          <p:nvSpPr>
            <p:cNvPr id="189" name="Google Shape;189;p18"/>
            <p:cNvSpPr txBox="1"/>
            <p:nvPr/>
          </p:nvSpPr>
          <p:spPr>
            <a:xfrm>
              <a:off x="0" y="123825"/>
              <a:ext cx="7264500" cy="210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99" u="none" cap="none" strike="noStrike">
                  <a:solidFill>
                    <a:srgbClr val="A477FF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How Forge works</a:t>
              </a:r>
              <a:endParaRPr/>
            </a:p>
          </p:txBody>
        </p:sp>
        <p:sp>
          <p:nvSpPr>
            <p:cNvPr id="190" name="Google Shape;190;p18"/>
            <p:cNvSpPr txBox="1"/>
            <p:nvPr/>
          </p:nvSpPr>
          <p:spPr>
            <a:xfrm>
              <a:off x="0" y="2965661"/>
              <a:ext cx="72645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From setup to daily use, Forge fits into how your team operates.</a:t>
              </a:r>
              <a:endParaRPr/>
            </a:p>
          </p:txBody>
        </p:sp>
      </p:grpSp>
      <p:sp>
        <p:nvSpPr>
          <p:cNvPr id="191" name="Google Shape;191;p18"/>
          <p:cNvSpPr txBox="1"/>
          <p:nvPr/>
        </p:nvSpPr>
        <p:spPr>
          <a:xfrm>
            <a:off x="10734675" y="1173578"/>
            <a:ext cx="7172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Connect teams, files, and existing systems</a:t>
            </a:r>
            <a:endParaRPr/>
          </a:p>
        </p:txBody>
      </p:sp>
      <p:sp>
        <p:nvSpPr>
          <p:cNvPr id="192" name="Google Shape;192;p18"/>
          <p:cNvSpPr txBox="1"/>
          <p:nvPr/>
        </p:nvSpPr>
        <p:spPr>
          <a:xfrm>
            <a:off x="10734675" y="3770299"/>
            <a:ext cx="7172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Configure shared workspaces and approval workflows</a:t>
            </a:r>
            <a:endParaRPr/>
          </a:p>
        </p:txBody>
      </p:sp>
      <p:sp>
        <p:nvSpPr>
          <p:cNvPr id="193" name="Google Shape;193;p18"/>
          <p:cNvSpPr txBox="1"/>
          <p:nvPr/>
        </p:nvSpPr>
        <p:spPr>
          <a:xfrm>
            <a:off x="7763908" y="1058085"/>
            <a:ext cx="214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Step 1</a:t>
            </a:r>
            <a:endParaRPr/>
          </a:p>
        </p:txBody>
      </p:sp>
      <p:sp>
        <p:nvSpPr>
          <p:cNvPr id="194" name="Google Shape;194;p18"/>
          <p:cNvSpPr txBox="1"/>
          <p:nvPr/>
        </p:nvSpPr>
        <p:spPr>
          <a:xfrm>
            <a:off x="7763908" y="3676123"/>
            <a:ext cx="214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Step 2</a:t>
            </a:r>
            <a:endParaRPr/>
          </a:p>
        </p:txBody>
      </p:sp>
      <p:sp>
        <p:nvSpPr>
          <p:cNvPr id="195" name="Google Shape;195;p18"/>
          <p:cNvSpPr txBox="1"/>
          <p:nvPr/>
        </p:nvSpPr>
        <p:spPr>
          <a:xfrm>
            <a:off x="10734675" y="6201259"/>
            <a:ext cx="7172325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Roll out to teams with guided onboarding</a:t>
            </a:r>
            <a:endParaRPr/>
          </a:p>
        </p:txBody>
      </p:sp>
      <p:sp>
        <p:nvSpPr>
          <p:cNvPr id="196" name="Google Shape;196;p18"/>
          <p:cNvSpPr txBox="1"/>
          <p:nvPr/>
        </p:nvSpPr>
        <p:spPr>
          <a:xfrm>
            <a:off x="7763908" y="6118806"/>
            <a:ext cx="214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Step 3</a:t>
            </a:r>
            <a:endParaRPr/>
          </a:p>
        </p:txBody>
      </p:sp>
      <p:sp>
        <p:nvSpPr>
          <p:cNvPr id="197" name="Google Shape;197;p18"/>
          <p:cNvSpPr txBox="1"/>
          <p:nvPr/>
        </p:nvSpPr>
        <p:spPr>
          <a:xfrm>
            <a:off x="10734675" y="8779002"/>
            <a:ext cx="7172325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Monitor usage, productivity, and adoption in real time</a:t>
            </a:r>
            <a:endParaRPr/>
          </a:p>
        </p:txBody>
      </p:sp>
      <p:sp>
        <p:nvSpPr>
          <p:cNvPr id="198" name="Google Shape;198;p18"/>
          <p:cNvSpPr txBox="1"/>
          <p:nvPr/>
        </p:nvSpPr>
        <p:spPr>
          <a:xfrm>
            <a:off x="7763908" y="8700989"/>
            <a:ext cx="214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Step 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0D39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/>
          <p:nvPr/>
        </p:nvSpPr>
        <p:spPr>
          <a:xfrm>
            <a:off x="381000" y="684848"/>
            <a:ext cx="9763125" cy="971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A477F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Competitive context</a:t>
            </a:r>
            <a:endParaRPr/>
          </a:p>
        </p:txBody>
      </p:sp>
      <p:graphicFrame>
        <p:nvGraphicFramePr>
          <p:cNvPr id="204" name="Google Shape;204;p19"/>
          <p:cNvGraphicFramePr/>
          <p:nvPr/>
        </p:nvGraphicFramePr>
        <p:xfrm>
          <a:off x="381000" y="27542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{1CF2951D-F056-4EE1-9A8E-40653F2748D4}</a:tableStyleId>
              </a:tblPr>
              <a:tblGrid>
                <a:gridCol w="5838825"/>
                <a:gridCol w="5838825"/>
                <a:gridCol w="5838825"/>
              </a:tblGrid>
              <a:tr h="1022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 u="none" cap="none" strike="noStrike">
                          <a:solidFill>
                            <a:srgbClr val="F9F6FF"/>
                          </a:solidFill>
                          <a:latin typeface="Inclusive Sans"/>
                          <a:ea typeface="Inclusive Sans"/>
                          <a:cs typeface="Inclusive Sans"/>
                          <a:sym typeface="Inclusive Sans"/>
                        </a:rPr>
                        <a:t>What matters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9F6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6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6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8C52FF"/>
                        </a:gs>
                        <a:gs pos="100000">
                          <a:srgbClr val="FFFFFF">
                            <a:alpha val="11372"/>
                          </a:srgbClr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 u="none" cap="none" strike="noStrike">
                          <a:solidFill>
                            <a:srgbClr val="F9F6FF"/>
                          </a:solidFill>
                          <a:latin typeface="Inclusive Sans"/>
                          <a:ea typeface="Inclusive Sans"/>
                          <a:cs typeface="Inclusive Sans"/>
                          <a:sym typeface="Inclusive Sans"/>
                        </a:rPr>
                        <a:t>Traditional tools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6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6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8C52FF"/>
                        </a:gs>
                        <a:gs pos="100000">
                          <a:srgbClr val="FFFFFF">
                            <a:alpha val="11372"/>
                          </a:srgbClr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67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6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9F6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8C52FF"/>
                        </a:gs>
                        <a:gs pos="100000">
                          <a:srgbClr val="FFFFFF">
                            <a:alpha val="11372"/>
                          </a:srgbClr>
                        </a:gs>
                      </a:gsLst>
                      <a:lin ang="0" scaled="0"/>
                    </a:gradFill>
                  </a:tcPr>
                </a:tc>
              </a:tr>
              <a:tr h="1022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9F6FF"/>
                          </a:solidFill>
                          <a:latin typeface="Inclusive Sans"/>
                          <a:ea typeface="Inclusive Sans"/>
                          <a:cs typeface="Inclusive Sans"/>
                          <a:sym typeface="Inclusive Sans"/>
                        </a:rPr>
                        <a:t>Setup time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6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9F6FF"/>
                          </a:solidFill>
                          <a:latin typeface="Inclusive Sans"/>
                          <a:ea typeface="Inclusive Sans"/>
                          <a:cs typeface="Inclusive Sans"/>
                          <a:sym typeface="Inclusive Sans"/>
                        </a:rPr>
                        <a:t>Weeks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6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9F6FF"/>
                          </a:solidFill>
                          <a:latin typeface="Inclusive Sans"/>
                          <a:ea typeface="Inclusive Sans"/>
                          <a:cs typeface="Inclusive Sans"/>
                          <a:sym typeface="Inclusive Sans"/>
                        </a:rPr>
                        <a:t>Days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9F6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77FF"/>
                    </a:solidFill>
                  </a:tcPr>
                </a:tc>
              </a:tr>
              <a:tr h="1022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9F6FF"/>
                          </a:solidFill>
                          <a:latin typeface="Inclusive Sans"/>
                          <a:ea typeface="Inclusive Sans"/>
                          <a:cs typeface="Inclusive Sans"/>
                          <a:sym typeface="Inclusive Sans"/>
                        </a:rPr>
                        <a:t>Security controls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9F6FF"/>
                          </a:solidFill>
                          <a:latin typeface="Inclusive Sans"/>
                          <a:ea typeface="Inclusive Sans"/>
                          <a:cs typeface="Inclusive Sans"/>
                          <a:sym typeface="Inclusive Sans"/>
                        </a:rPr>
                        <a:t>Add-on based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9F6FF"/>
                          </a:solidFill>
                          <a:latin typeface="Inclusive Sans"/>
                          <a:ea typeface="Inclusive Sans"/>
                          <a:cs typeface="Inclusive Sans"/>
                          <a:sym typeface="Inclusive Sans"/>
                        </a:rPr>
                        <a:t>Built-in by default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77FF"/>
                    </a:solidFill>
                  </a:tcPr>
                </a:tc>
              </a:tr>
              <a:tr h="1022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9F6FF"/>
                          </a:solidFill>
                          <a:latin typeface="Inclusive Sans"/>
                          <a:ea typeface="Inclusive Sans"/>
                          <a:cs typeface="Inclusive Sans"/>
                          <a:sym typeface="Inclusive Sans"/>
                        </a:rPr>
                        <a:t>Workflow flexibility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9F6FF"/>
                          </a:solidFill>
                          <a:latin typeface="Inclusive Sans"/>
                          <a:ea typeface="Inclusive Sans"/>
                          <a:cs typeface="Inclusive Sans"/>
                          <a:sym typeface="Inclusive Sans"/>
                        </a:rPr>
                        <a:t>Limited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9F6FF"/>
                          </a:solidFill>
                          <a:latin typeface="Inclusive Sans"/>
                          <a:ea typeface="Inclusive Sans"/>
                          <a:cs typeface="Inclusive Sans"/>
                          <a:sym typeface="Inclusive Sans"/>
                        </a:rPr>
                        <a:t>Fully configurable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77FF"/>
                    </a:solidFill>
                  </a:tcPr>
                </a:tc>
              </a:tr>
              <a:tr h="1022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9F6FF"/>
                          </a:solidFill>
                          <a:latin typeface="Inclusive Sans"/>
                          <a:ea typeface="Inclusive Sans"/>
                          <a:cs typeface="Inclusive Sans"/>
                          <a:sym typeface="Inclusive Sans"/>
                        </a:rPr>
                        <a:t>User adoption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9F6FF"/>
                          </a:solidFill>
                          <a:latin typeface="Inclusive Sans"/>
                          <a:ea typeface="Inclusive Sans"/>
                          <a:cs typeface="Inclusive Sans"/>
                          <a:sym typeface="Inclusive Sans"/>
                        </a:rPr>
                        <a:t>Inconsistent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9F6FF"/>
                          </a:solidFill>
                          <a:latin typeface="Inclusive Sans"/>
                          <a:ea typeface="Inclusive Sans"/>
                          <a:cs typeface="Inclusive Sans"/>
                          <a:sym typeface="Inclusive Sans"/>
                        </a:rPr>
                        <a:t>Designed for daily work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77FF"/>
                    </a:solidFill>
                  </a:tcPr>
                </a:tc>
              </a:tr>
              <a:tr h="1022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9F6FF"/>
                          </a:solidFill>
                          <a:latin typeface="Inclusive Sans"/>
                          <a:ea typeface="Inclusive Sans"/>
                          <a:cs typeface="Inclusive Sans"/>
                          <a:sym typeface="Inclusive Sans"/>
                        </a:rPr>
                        <a:t>Visibility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9F6FF"/>
                          </a:solidFill>
                          <a:latin typeface="Inclusive Sans"/>
                          <a:ea typeface="Inclusive Sans"/>
                          <a:cs typeface="Inclusive Sans"/>
                          <a:sym typeface="Inclusive Sans"/>
                        </a:rPr>
                        <a:t>Manual reporting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9F6FF"/>
                          </a:solidFill>
                          <a:latin typeface="Inclusive Sans"/>
                          <a:ea typeface="Inclusive Sans"/>
                          <a:cs typeface="Inclusive Sans"/>
                          <a:sym typeface="Inclusive Sans"/>
                        </a:rPr>
                        <a:t>Real-time dashboards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5E5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77FF"/>
                    </a:solidFill>
                  </a:tcPr>
                </a:tc>
              </a:tr>
            </a:tbl>
          </a:graphicData>
        </a:graphic>
      </p:graphicFrame>
      <p:sp>
        <p:nvSpPr>
          <p:cNvPr id="205" name="Google Shape;205;p19"/>
          <p:cNvSpPr txBox="1"/>
          <p:nvPr/>
        </p:nvSpPr>
        <p:spPr>
          <a:xfrm>
            <a:off x="11125131" y="916305"/>
            <a:ext cx="6781869" cy="432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Why teams choose Forge over traditional tools</a:t>
            </a:r>
            <a:endParaRPr/>
          </a:p>
        </p:txBody>
      </p:sp>
      <p:sp>
        <p:nvSpPr>
          <p:cNvPr id="206" name="Google Shape;206;p19"/>
          <p:cNvSpPr txBox="1"/>
          <p:nvPr/>
        </p:nvSpPr>
        <p:spPr>
          <a:xfrm>
            <a:off x="381000" y="9614535"/>
            <a:ext cx="4314825" cy="291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overview page</a:t>
            </a:r>
            <a:endParaRPr/>
          </a:p>
        </p:txBody>
      </p:sp>
      <p:grpSp>
        <p:nvGrpSpPr>
          <p:cNvPr id="207" name="Google Shape;207;p19"/>
          <p:cNvGrpSpPr/>
          <p:nvPr/>
        </p:nvGrpSpPr>
        <p:grpSpPr>
          <a:xfrm>
            <a:off x="13927486" y="2967296"/>
            <a:ext cx="1950905" cy="563757"/>
            <a:chOff x="0" y="0"/>
            <a:chExt cx="2601207" cy="751676"/>
          </a:xfrm>
        </p:grpSpPr>
        <p:sp>
          <p:nvSpPr>
            <p:cNvPr id="208" name="Google Shape;208;p19"/>
            <p:cNvSpPr/>
            <p:nvPr/>
          </p:nvSpPr>
          <p:spPr>
            <a:xfrm>
              <a:off x="0" y="0"/>
              <a:ext cx="751676" cy="751676"/>
            </a:xfrm>
            <a:custGeom>
              <a:rect b="b" l="l" r="r" t="t"/>
              <a:pathLst>
                <a:path extrusionOk="0" h="751676" w="751676">
                  <a:moveTo>
                    <a:pt x="0" y="0"/>
                  </a:moveTo>
                  <a:lnTo>
                    <a:pt x="751676" y="0"/>
                  </a:lnTo>
                  <a:lnTo>
                    <a:pt x="751676" y="751676"/>
                  </a:lnTo>
                  <a:lnTo>
                    <a:pt x="0" y="7516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9" name="Google Shape;209;p19"/>
            <p:cNvSpPr txBox="1"/>
            <p:nvPr/>
          </p:nvSpPr>
          <p:spPr>
            <a:xfrm>
              <a:off x="965748" y="37058"/>
              <a:ext cx="1635459" cy="620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79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FORGE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0D39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0"/>
          <p:cNvGrpSpPr/>
          <p:nvPr/>
        </p:nvGrpSpPr>
        <p:grpSpPr>
          <a:xfrm>
            <a:off x="371475" y="2691309"/>
            <a:ext cx="5448300" cy="6033591"/>
            <a:chOff x="0" y="-57150"/>
            <a:chExt cx="1434943" cy="1589094"/>
          </a:xfrm>
        </p:grpSpPr>
        <p:sp>
          <p:nvSpPr>
            <p:cNvPr id="215" name="Google Shape;215;p20"/>
            <p:cNvSpPr/>
            <p:nvPr/>
          </p:nvSpPr>
          <p:spPr>
            <a:xfrm>
              <a:off x="0" y="0"/>
              <a:ext cx="1434943" cy="1531944"/>
            </a:xfrm>
            <a:custGeom>
              <a:rect b="b" l="l" r="r" t="t"/>
              <a:pathLst>
                <a:path extrusionOk="0" h="1531944" w="1434943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1503525"/>
                  </a:lnTo>
                  <a:cubicBezTo>
                    <a:pt x="1434943" y="1519220"/>
                    <a:pt x="1422219" y="1531944"/>
                    <a:pt x="1406524" y="1531944"/>
                  </a:cubicBezTo>
                  <a:lnTo>
                    <a:pt x="28420" y="1531944"/>
                  </a:lnTo>
                  <a:cubicBezTo>
                    <a:pt x="12724" y="1531944"/>
                    <a:pt x="0" y="1519220"/>
                    <a:pt x="0" y="1503525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FFFFFF">
                    <a:alpha val="11372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0"/>
            <p:cNvSpPr txBox="1"/>
            <p:nvPr/>
          </p:nvSpPr>
          <p:spPr>
            <a:xfrm>
              <a:off x="0" y="-57150"/>
              <a:ext cx="1434943" cy="1589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20"/>
          <p:cNvGrpSpPr/>
          <p:nvPr/>
        </p:nvGrpSpPr>
        <p:grpSpPr>
          <a:xfrm>
            <a:off x="6424612" y="2691309"/>
            <a:ext cx="5438775" cy="6033591"/>
            <a:chOff x="0" y="-57150"/>
            <a:chExt cx="1432435" cy="1589094"/>
          </a:xfrm>
        </p:grpSpPr>
        <p:sp>
          <p:nvSpPr>
            <p:cNvPr id="218" name="Google Shape;218;p20"/>
            <p:cNvSpPr/>
            <p:nvPr/>
          </p:nvSpPr>
          <p:spPr>
            <a:xfrm>
              <a:off x="0" y="0"/>
              <a:ext cx="1432435" cy="1531944"/>
            </a:xfrm>
            <a:custGeom>
              <a:rect b="b" l="l" r="r" t="t"/>
              <a:pathLst>
                <a:path extrusionOk="0" h="1531944" w="1432435">
                  <a:moveTo>
                    <a:pt x="28469" y="0"/>
                  </a:moveTo>
                  <a:lnTo>
                    <a:pt x="1403965" y="0"/>
                  </a:lnTo>
                  <a:cubicBezTo>
                    <a:pt x="1411516" y="0"/>
                    <a:pt x="1418757" y="2999"/>
                    <a:pt x="1424096" y="8338"/>
                  </a:cubicBezTo>
                  <a:cubicBezTo>
                    <a:pt x="1429435" y="13678"/>
                    <a:pt x="1432435" y="20919"/>
                    <a:pt x="1432435" y="28469"/>
                  </a:cubicBezTo>
                  <a:lnTo>
                    <a:pt x="1432435" y="1503475"/>
                  </a:lnTo>
                  <a:cubicBezTo>
                    <a:pt x="1432435" y="1511025"/>
                    <a:pt x="1429435" y="1518267"/>
                    <a:pt x="1424096" y="1523606"/>
                  </a:cubicBezTo>
                  <a:cubicBezTo>
                    <a:pt x="1418757" y="1528945"/>
                    <a:pt x="1411516" y="1531944"/>
                    <a:pt x="1403965" y="1531944"/>
                  </a:cubicBezTo>
                  <a:lnTo>
                    <a:pt x="28469" y="1531944"/>
                  </a:lnTo>
                  <a:cubicBezTo>
                    <a:pt x="12746" y="1531944"/>
                    <a:pt x="0" y="1519198"/>
                    <a:pt x="0" y="1503475"/>
                  </a:cubicBezTo>
                  <a:lnTo>
                    <a:pt x="0" y="28469"/>
                  </a:lnTo>
                  <a:cubicBezTo>
                    <a:pt x="0" y="20919"/>
                    <a:pt x="2999" y="13678"/>
                    <a:pt x="8338" y="8338"/>
                  </a:cubicBezTo>
                  <a:cubicBezTo>
                    <a:pt x="13678" y="2999"/>
                    <a:pt x="20919" y="0"/>
                    <a:pt x="28469" y="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FFFFFF">
                    <a:alpha val="11372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0"/>
            <p:cNvSpPr txBox="1"/>
            <p:nvPr/>
          </p:nvSpPr>
          <p:spPr>
            <a:xfrm>
              <a:off x="0" y="-57150"/>
              <a:ext cx="1432435" cy="1589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20"/>
          <p:cNvGrpSpPr/>
          <p:nvPr/>
        </p:nvGrpSpPr>
        <p:grpSpPr>
          <a:xfrm>
            <a:off x="12458700" y="2691309"/>
            <a:ext cx="5448300" cy="6033591"/>
            <a:chOff x="0" y="-57150"/>
            <a:chExt cx="1434943" cy="1589094"/>
          </a:xfrm>
        </p:grpSpPr>
        <p:sp>
          <p:nvSpPr>
            <p:cNvPr id="221" name="Google Shape;221;p20"/>
            <p:cNvSpPr/>
            <p:nvPr/>
          </p:nvSpPr>
          <p:spPr>
            <a:xfrm>
              <a:off x="0" y="0"/>
              <a:ext cx="1434943" cy="1531944"/>
            </a:xfrm>
            <a:custGeom>
              <a:rect b="b" l="l" r="r" t="t"/>
              <a:pathLst>
                <a:path extrusionOk="0" h="1531944" w="1434943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1503525"/>
                  </a:lnTo>
                  <a:cubicBezTo>
                    <a:pt x="1434943" y="1519220"/>
                    <a:pt x="1422219" y="1531944"/>
                    <a:pt x="1406524" y="1531944"/>
                  </a:cubicBezTo>
                  <a:lnTo>
                    <a:pt x="28420" y="1531944"/>
                  </a:lnTo>
                  <a:cubicBezTo>
                    <a:pt x="12724" y="1531944"/>
                    <a:pt x="0" y="1519220"/>
                    <a:pt x="0" y="1503525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FFFFFF">
                    <a:alpha val="11372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0"/>
            <p:cNvSpPr txBox="1"/>
            <p:nvPr/>
          </p:nvSpPr>
          <p:spPr>
            <a:xfrm>
              <a:off x="0" y="-57150"/>
              <a:ext cx="1434943" cy="1589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20"/>
          <p:cNvGrpSpPr/>
          <p:nvPr/>
        </p:nvGrpSpPr>
        <p:grpSpPr>
          <a:xfrm>
            <a:off x="659302" y="3352800"/>
            <a:ext cx="1893014" cy="333509"/>
            <a:chOff x="0" y="0"/>
            <a:chExt cx="2524019" cy="444679"/>
          </a:xfrm>
        </p:grpSpPr>
        <p:grpSp>
          <p:nvGrpSpPr>
            <p:cNvPr id="224" name="Google Shape;224;p20"/>
            <p:cNvGrpSpPr/>
            <p:nvPr/>
          </p:nvGrpSpPr>
          <p:grpSpPr>
            <a:xfrm>
              <a:off x="0" y="0"/>
              <a:ext cx="483452" cy="444679"/>
              <a:chOff x="0" y="0"/>
              <a:chExt cx="842249" cy="774700"/>
            </a:xfrm>
          </p:grpSpPr>
          <p:sp>
            <p:nvSpPr>
              <p:cNvPr id="225" name="Google Shape;225;p20"/>
              <p:cNvSpPr/>
              <p:nvPr/>
            </p:nvSpPr>
            <p:spPr>
              <a:xfrm>
                <a:off x="0" y="0"/>
                <a:ext cx="842249" cy="774700"/>
              </a:xfrm>
              <a:custGeom>
                <a:rect b="b" l="l" r="r" t="t"/>
                <a:pathLst>
                  <a:path extrusionOk="0" h="774700" w="842249">
                    <a:moveTo>
                      <a:pt x="421125" y="0"/>
                    </a:moveTo>
                    <a:lnTo>
                      <a:pt x="520539" y="295909"/>
                    </a:lnTo>
                    <a:lnTo>
                      <a:pt x="842249" y="295909"/>
                    </a:lnTo>
                    <a:lnTo>
                      <a:pt x="581980" y="478791"/>
                    </a:lnTo>
                    <a:lnTo>
                      <a:pt x="681394" y="774700"/>
                    </a:lnTo>
                    <a:lnTo>
                      <a:pt x="421125" y="591819"/>
                    </a:lnTo>
                    <a:lnTo>
                      <a:pt x="160855" y="774700"/>
                    </a:lnTo>
                    <a:lnTo>
                      <a:pt x="260270" y="478791"/>
                    </a:lnTo>
                    <a:lnTo>
                      <a:pt x="0" y="295909"/>
                    </a:lnTo>
                    <a:lnTo>
                      <a:pt x="321710" y="295909"/>
                    </a:lnTo>
                    <a:lnTo>
                      <a:pt x="421125" y="0"/>
                    </a:lnTo>
                    <a:close/>
                  </a:path>
                </a:pathLst>
              </a:custGeom>
              <a:solidFill>
                <a:srgbClr val="F9F6FF"/>
              </a:solidFill>
              <a:ln>
                <a:noFill/>
              </a:ln>
            </p:spPr>
          </p:sp>
          <p:sp>
            <p:nvSpPr>
              <p:cNvPr id="226" name="Google Shape;226;p20"/>
              <p:cNvSpPr txBox="1"/>
              <p:nvPr/>
            </p:nvSpPr>
            <p:spPr>
              <a:xfrm>
                <a:off x="236883" y="219075"/>
                <a:ext cx="368484" cy="390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" name="Google Shape;227;p20"/>
            <p:cNvGrpSpPr/>
            <p:nvPr/>
          </p:nvGrpSpPr>
          <p:grpSpPr>
            <a:xfrm>
              <a:off x="510142" y="0"/>
              <a:ext cx="483452" cy="444679"/>
              <a:chOff x="0" y="0"/>
              <a:chExt cx="842249" cy="774700"/>
            </a:xfrm>
          </p:grpSpPr>
          <p:sp>
            <p:nvSpPr>
              <p:cNvPr id="228" name="Google Shape;228;p20"/>
              <p:cNvSpPr/>
              <p:nvPr/>
            </p:nvSpPr>
            <p:spPr>
              <a:xfrm>
                <a:off x="0" y="0"/>
                <a:ext cx="842249" cy="774700"/>
              </a:xfrm>
              <a:custGeom>
                <a:rect b="b" l="l" r="r" t="t"/>
                <a:pathLst>
                  <a:path extrusionOk="0" h="774700" w="842249">
                    <a:moveTo>
                      <a:pt x="421125" y="0"/>
                    </a:moveTo>
                    <a:lnTo>
                      <a:pt x="520539" y="295909"/>
                    </a:lnTo>
                    <a:lnTo>
                      <a:pt x="842249" y="295909"/>
                    </a:lnTo>
                    <a:lnTo>
                      <a:pt x="581980" y="478791"/>
                    </a:lnTo>
                    <a:lnTo>
                      <a:pt x="681394" y="774700"/>
                    </a:lnTo>
                    <a:lnTo>
                      <a:pt x="421125" y="591819"/>
                    </a:lnTo>
                    <a:lnTo>
                      <a:pt x="160855" y="774700"/>
                    </a:lnTo>
                    <a:lnTo>
                      <a:pt x="260270" y="478791"/>
                    </a:lnTo>
                    <a:lnTo>
                      <a:pt x="0" y="295909"/>
                    </a:lnTo>
                    <a:lnTo>
                      <a:pt x="321710" y="295909"/>
                    </a:lnTo>
                    <a:lnTo>
                      <a:pt x="421125" y="0"/>
                    </a:lnTo>
                    <a:close/>
                  </a:path>
                </a:pathLst>
              </a:custGeom>
              <a:solidFill>
                <a:srgbClr val="F9F6FF"/>
              </a:solidFill>
              <a:ln>
                <a:noFill/>
              </a:ln>
            </p:spPr>
          </p:sp>
          <p:sp>
            <p:nvSpPr>
              <p:cNvPr id="229" name="Google Shape;229;p20"/>
              <p:cNvSpPr txBox="1"/>
              <p:nvPr/>
            </p:nvSpPr>
            <p:spPr>
              <a:xfrm>
                <a:off x="236883" y="219075"/>
                <a:ext cx="368484" cy="390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" name="Google Shape;230;p20"/>
            <p:cNvGrpSpPr/>
            <p:nvPr/>
          </p:nvGrpSpPr>
          <p:grpSpPr>
            <a:xfrm>
              <a:off x="1020284" y="0"/>
              <a:ext cx="483452" cy="444679"/>
              <a:chOff x="0" y="0"/>
              <a:chExt cx="842249" cy="774700"/>
            </a:xfrm>
          </p:grpSpPr>
          <p:sp>
            <p:nvSpPr>
              <p:cNvPr id="231" name="Google Shape;231;p20"/>
              <p:cNvSpPr/>
              <p:nvPr/>
            </p:nvSpPr>
            <p:spPr>
              <a:xfrm>
                <a:off x="0" y="0"/>
                <a:ext cx="842249" cy="774700"/>
              </a:xfrm>
              <a:custGeom>
                <a:rect b="b" l="l" r="r" t="t"/>
                <a:pathLst>
                  <a:path extrusionOk="0" h="774700" w="842249">
                    <a:moveTo>
                      <a:pt x="421125" y="0"/>
                    </a:moveTo>
                    <a:lnTo>
                      <a:pt x="520539" y="295909"/>
                    </a:lnTo>
                    <a:lnTo>
                      <a:pt x="842249" y="295909"/>
                    </a:lnTo>
                    <a:lnTo>
                      <a:pt x="581980" y="478791"/>
                    </a:lnTo>
                    <a:lnTo>
                      <a:pt x="681394" y="774700"/>
                    </a:lnTo>
                    <a:lnTo>
                      <a:pt x="421125" y="591819"/>
                    </a:lnTo>
                    <a:lnTo>
                      <a:pt x="160855" y="774700"/>
                    </a:lnTo>
                    <a:lnTo>
                      <a:pt x="260270" y="478791"/>
                    </a:lnTo>
                    <a:lnTo>
                      <a:pt x="0" y="295909"/>
                    </a:lnTo>
                    <a:lnTo>
                      <a:pt x="321710" y="295909"/>
                    </a:lnTo>
                    <a:lnTo>
                      <a:pt x="421125" y="0"/>
                    </a:lnTo>
                    <a:close/>
                  </a:path>
                </a:pathLst>
              </a:custGeom>
              <a:solidFill>
                <a:srgbClr val="F9F6FF"/>
              </a:solidFill>
              <a:ln>
                <a:noFill/>
              </a:ln>
            </p:spPr>
          </p:sp>
          <p:sp>
            <p:nvSpPr>
              <p:cNvPr id="232" name="Google Shape;232;p20"/>
              <p:cNvSpPr txBox="1"/>
              <p:nvPr/>
            </p:nvSpPr>
            <p:spPr>
              <a:xfrm>
                <a:off x="236883" y="219075"/>
                <a:ext cx="368484" cy="390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3" name="Google Shape;233;p20"/>
            <p:cNvGrpSpPr/>
            <p:nvPr/>
          </p:nvGrpSpPr>
          <p:grpSpPr>
            <a:xfrm>
              <a:off x="1530426" y="0"/>
              <a:ext cx="483452" cy="444679"/>
              <a:chOff x="0" y="0"/>
              <a:chExt cx="842249" cy="774700"/>
            </a:xfrm>
          </p:grpSpPr>
          <p:sp>
            <p:nvSpPr>
              <p:cNvPr id="234" name="Google Shape;234;p20"/>
              <p:cNvSpPr/>
              <p:nvPr/>
            </p:nvSpPr>
            <p:spPr>
              <a:xfrm>
                <a:off x="0" y="0"/>
                <a:ext cx="842249" cy="774700"/>
              </a:xfrm>
              <a:custGeom>
                <a:rect b="b" l="l" r="r" t="t"/>
                <a:pathLst>
                  <a:path extrusionOk="0" h="774700" w="842249">
                    <a:moveTo>
                      <a:pt x="421125" y="0"/>
                    </a:moveTo>
                    <a:lnTo>
                      <a:pt x="520539" y="295909"/>
                    </a:lnTo>
                    <a:lnTo>
                      <a:pt x="842249" y="295909"/>
                    </a:lnTo>
                    <a:lnTo>
                      <a:pt x="581980" y="478791"/>
                    </a:lnTo>
                    <a:lnTo>
                      <a:pt x="681394" y="774700"/>
                    </a:lnTo>
                    <a:lnTo>
                      <a:pt x="421125" y="591819"/>
                    </a:lnTo>
                    <a:lnTo>
                      <a:pt x="160855" y="774700"/>
                    </a:lnTo>
                    <a:lnTo>
                      <a:pt x="260270" y="478791"/>
                    </a:lnTo>
                    <a:lnTo>
                      <a:pt x="0" y="295909"/>
                    </a:lnTo>
                    <a:lnTo>
                      <a:pt x="321710" y="295909"/>
                    </a:lnTo>
                    <a:lnTo>
                      <a:pt x="421125" y="0"/>
                    </a:lnTo>
                    <a:close/>
                  </a:path>
                </a:pathLst>
              </a:custGeom>
              <a:solidFill>
                <a:srgbClr val="F9F6FF"/>
              </a:solidFill>
              <a:ln>
                <a:noFill/>
              </a:ln>
            </p:spPr>
          </p:sp>
          <p:sp>
            <p:nvSpPr>
              <p:cNvPr id="235" name="Google Shape;235;p20"/>
              <p:cNvSpPr txBox="1"/>
              <p:nvPr/>
            </p:nvSpPr>
            <p:spPr>
              <a:xfrm>
                <a:off x="236883" y="219075"/>
                <a:ext cx="368484" cy="390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" name="Google Shape;236;p20"/>
            <p:cNvGrpSpPr/>
            <p:nvPr/>
          </p:nvGrpSpPr>
          <p:grpSpPr>
            <a:xfrm>
              <a:off x="2040567" y="0"/>
              <a:ext cx="483452" cy="444679"/>
              <a:chOff x="0" y="0"/>
              <a:chExt cx="842249" cy="774700"/>
            </a:xfrm>
          </p:grpSpPr>
          <p:sp>
            <p:nvSpPr>
              <p:cNvPr id="237" name="Google Shape;237;p20"/>
              <p:cNvSpPr/>
              <p:nvPr/>
            </p:nvSpPr>
            <p:spPr>
              <a:xfrm>
                <a:off x="0" y="0"/>
                <a:ext cx="842249" cy="774700"/>
              </a:xfrm>
              <a:custGeom>
                <a:rect b="b" l="l" r="r" t="t"/>
                <a:pathLst>
                  <a:path extrusionOk="0" h="774700" w="842249">
                    <a:moveTo>
                      <a:pt x="421125" y="0"/>
                    </a:moveTo>
                    <a:lnTo>
                      <a:pt x="520539" y="295909"/>
                    </a:lnTo>
                    <a:lnTo>
                      <a:pt x="842249" y="295909"/>
                    </a:lnTo>
                    <a:lnTo>
                      <a:pt x="581980" y="478791"/>
                    </a:lnTo>
                    <a:lnTo>
                      <a:pt x="681394" y="774700"/>
                    </a:lnTo>
                    <a:lnTo>
                      <a:pt x="421125" y="591819"/>
                    </a:lnTo>
                    <a:lnTo>
                      <a:pt x="160855" y="774700"/>
                    </a:lnTo>
                    <a:lnTo>
                      <a:pt x="260270" y="478791"/>
                    </a:lnTo>
                    <a:lnTo>
                      <a:pt x="0" y="295909"/>
                    </a:lnTo>
                    <a:lnTo>
                      <a:pt x="321710" y="295909"/>
                    </a:lnTo>
                    <a:lnTo>
                      <a:pt x="421125" y="0"/>
                    </a:lnTo>
                    <a:close/>
                  </a:path>
                </a:pathLst>
              </a:custGeom>
              <a:solidFill>
                <a:srgbClr val="F9F6FF"/>
              </a:solidFill>
              <a:ln>
                <a:noFill/>
              </a:ln>
            </p:spPr>
          </p:sp>
          <p:sp>
            <p:nvSpPr>
              <p:cNvPr id="238" name="Google Shape;238;p20"/>
              <p:cNvSpPr txBox="1"/>
              <p:nvPr/>
            </p:nvSpPr>
            <p:spPr>
              <a:xfrm>
                <a:off x="236883" y="219075"/>
                <a:ext cx="368484" cy="390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9" name="Google Shape;239;p20"/>
          <p:cNvGrpSpPr/>
          <p:nvPr/>
        </p:nvGrpSpPr>
        <p:grpSpPr>
          <a:xfrm>
            <a:off x="6723607" y="3352800"/>
            <a:ext cx="1889705" cy="333509"/>
            <a:chOff x="0" y="0"/>
            <a:chExt cx="2519607" cy="444679"/>
          </a:xfrm>
        </p:grpSpPr>
        <p:grpSp>
          <p:nvGrpSpPr>
            <p:cNvPr id="240" name="Google Shape;240;p20"/>
            <p:cNvGrpSpPr/>
            <p:nvPr/>
          </p:nvGrpSpPr>
          <p:grpSpPr>
            <a:xfrm>
              <a:off x="0" y="0"/>
              <a:ext cx="482607" cy="444679"/>
              <a:chOff x="0" y="0"/>
              <a:chExt cx="840777" cy="774700"/>
            </a:xfrm>
          </p:grpSpPr>
          <p:sp>
            <p:nvSpPr>
              <p:cNvPr id="241" name="Google Shape;241;p20"/>
              <p:cNvSpPr/>
              <p:nvPr/>
            </p:nvSpPr>
            <p:spPr>
              <a:xfrm>
                <a:off x="0" y="0"/>
                <a:ext cx="840777" cy="774700"/>
              </a:xfrm>
              <a:custGeom>
                <a:rect b="b" l="l" r="r" t="t"/>
                <a:pathLst>
                  <a:path extrusionOk="0" h="774700" w="840777">
                    <a:moveTo>
                      <a:pt x="420388" y="0"/>
                    </a:moveTo>
                    <a:lnTo>
                      <a:pt x="519629" y="295909"/>
                    </a:lnTo>
                    <a:lnTo>
                      <a:pt x="840777" y="295909"/>
                    </a:lnTo>
                    <a:lnTo>
                      <a:pt x="580962" y="478791"/>
                    </a:lnTo>
                    <a:lnTo>
                      <a:pt x="680203" y="774700"/>
                    </a:lnTo>
                    <a:lnTo>
                      <a:pt x="420388" y="591819"/>
                    </a:lnTo>
                    <a:lnTo>
                      <a:pt x="160574" y="774700"/>
                    </a:lnTo>
                    <a:lnTo>
                      <a:pt x="259814" y="478791"/>
                    </a:lnTo>
                    <a:lnTo>
                      <a:pt x="0" y="295909"/>
                    </a:lnTo>
                    <a:lnTo>
                      <a:pt x="321148" y="295909"/>
                    </a:lnTo>
                    <a:lnTo>
                      <a:pt x="420388" y="0"/>
                    </a:lnTo>
                    <a:close/>
                  </a:path>
                </a:pathLst>
              </a:custGeom>
              <a:solidFill>
                <a:srgbClr val="F9F6FF"/>
              </a:solidFill>
              <a:ln>
                <a:noFill/>
              </a:ln>
            </p:spPr>
          </p:sp>
          <p:sp>
            <p:nvSpPr>
              <p:cNvPr id="242" name="Google Shape;242;p20"/>
              <p:cNvSpPr txBox="1"/>
              <p:nvPr/>
            </p:nvSpPr>
            <p:spPr>
              <a:xfrm>
                <a:off x="236468" y="219075"/>
                <a:ext cx="367840" cy="390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" name="Google Shape;243;p20"/>
            <p:cNvGrpSpPr/>
            <p:nvPr/>
          </p:nvGrpSpPr>
          <p:grpSpPr>
            <a:xfrm>
              <a:off x="509250" y="0"/>
              <a:ext cx="482607" cy="444679"/>
              <a:chOff x="0" y="0"/>
              <a:chExt cx="840777" cy="774700"/>
            </a:xfrm>
          </p:grpSpPr>
          <p:sp>
            <p:nvSpPr>
              <p:cNvPr id="244" name="Google Shape;244;p20"/>
              <p:cNvSpPr/>
              <p:nvPr/>
            </p:nvSpPr>
            <p:spPr>
              <a:xfrm>
                <a:off x="0" y="0"/>
                <a:ext cx="840777" cy="774700"/>
              </a:xfrm>
              <a:custGeom>
                <a:rect b="b" l="l" r="r" t="t"/>
                <a:pathLst>
                  <a:path extrusionOk="0" h="774700" w="840777">
                    <a:moveTo>
                      <a:pt x="420388" y="0"/>
                    </a:moveTo>
                    <a:lnTo>
                      <a:pt x="519629" y="295909"/>
                    </a:lnTo>
                    <a:lnTo>
                      <a:pt x="840777" y="295909"/>
                    </a:lnTo>
                    <a:lnTo>
                      <a:pt x="580962" y="478791"/>
                    </a:lnTo>
                    <a:lnTo>
                      <a:pt x="680203" y="774700"/>
                    </a:lnTo>
                    <a:lnTo>
                      <a:pt x="420388" y="591819"/>
                    </a:lnTo>
                    <a:lnTo>
                      <a:pt x="160574" y="774700"/>
                    </a:lnTo>
                    <a:lnTo>
                      <a:pt x="259814" y="478791"/>
                    </a:lnTo>
                    <a:lnTo>
                      <a:pt x="0" y="295909"/>
                    </a:lnTo>
                    <a:lnTo>
                      <a:pt x="321148" y="295909"/>
                    </a:lnTo>
                    <a:lnTo>
                      <a:pt x="420388" y="0"/>
                    </a:lnTo>
                    <a:close/>
                  </a:path>
                </a:pathLst>
              </a:custGeom>
              <a:solidFill>
                <a:srgbClr val="F9F6FF"/>
              </a:solidFill>
              <a:ln>
                <a:noFill/>
              </a:ln>
            </p:spPr>
          </p:sp>
          <p:sp>
            <p:nvSpPr>
              <p:cNvPr id="245" name="Google Shape;245;p20"/>
              <p:cNvSpPr txBox="1"/>
              <p:nvPr/>
            </p:nvSpPr>
            <p:spPr>
              <a:xfrm>
                <a:off x="236468" y="219075"/>
                <a:ext cx="367840" cy="390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6" name="Google Shape;246;p20"/>
            <p:cNvGrpSpPr/>
            <p:nvPr/>
          </p:nvGrpSpPr>
          <p:grpSpPr>
            <a:xfrm>
              <a:off x="1018500" y="0"/>
              <a:ext cx="482607" cy="444679"/>
              <a:chOff x="0" y="0"/>
              <a:chExt cx="840777" cy="774700"/>
            </a:xfrm>
          </p:grpSpPr>
          <p:sp>
            <p:nvSpPr>
              <p:cNvPr id="247" name="Google Shape;247;p20"/>
              <p:cNvSpPr/>
              <p:nvPr/>
            </p:nvSpPr>
            <p:spPr>
              <a:xfrm>
                <a:off x="0" y="0"/>
                <a:ext cx="840777" cy="774700"/>
              </a:xfrm>
              <a:custGeom>
                <a:rect b="b" l="l" r="r" t="t"/>
                <a:pathLst>
                  <a:path extrusionOk="0" h="774700" w="840777">
                    <a:moveTo>
                      <a:pt x="420388" y="0"/>
                    </a:moveTo>
                    <a:lnTo>
                      <a:pt x="519629" y="295909"/>
                    </a:lnTo>
                    <a:lnTo>
                      <a:pt x="840777" y="295909"/>
                    </a:lnTo>
                    <a:lnTo>
                      <a:pt x="580962" y="478791"/>
                    </a:lnTo>
                    <a:lnTo>
                      <a:pt x="680203" y="774700"/>
                    </a:lnTo>
                    <a:lnTo>
                      <a:pt x="420388" y="591819"/>
                    </a:lnTo>
                    <a:lnTo>
                      <a:pt x="160574" y="774700"/>
                    </a:lnTo>
                    <a:lnTo>
                      <a:pt x="259814" y="478791"/>
                    </a:lnTo>
                    <a:lnTo>
                      <a:pt x="0" y="295909"/>
                    </a:lnTo>
                    <a:lnTo>
                      <a:pt x="321148" y="295909"/>
                    </a:lnTo>
                    <a:lnTo>
                      <a:pt x="420388" y="0"/>
                    </a:lnTo>
                    <a:close/>
                  </a:path>
                </a:pathLst>
              </a:custGeom>
              <a:solidFill>
                <a:srgbClr val="F9F6FF"/>
              </a:solidFill>
              <a:ln>
                <a:noFill/>
              </a:ln>
            </p:spPr>
          </p:sp>
          <p:sp>
            <p:nvSpPr>
              <p:cNvPr id="248" name="Google Shape;248;p20"/>
              <p:cNvSpPr txBox="1"/>
              <p:nvPr/>
            </p:nvSpPr>
            <p:spPr>
              <a:xfrm>
                <a:off x="236468" y="219075"/>
                <a:ext cx="367840" cy="390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20"/>
            <p:cNvGrpSpPr/>
            <p:nvPr/>
          </p:nvGrpSpPr>
          <p:grpSpPr>
            <a:xfrm>
              <a:off x="1527750" y="0"/>
              <a:ext cx="482607" cy="444679"/>
              <a:chOff x="0" y="0"/>
              <a:chExt cx="840777" cy="774700"/>
            </a:xfrm>
          </p:grpSpPr>
          <p:sp>
            <p:nvSpPr>
              <p:cNvPr id="250" name="Google Shape;250;p20"/>
              <p:cNvSpPr/>
              <p:nvPr/>
            </p:nvSpPr>
            <p:spPr>
              <a:xfrm>
                <a:off x="0" y="0"/>
                <a:ext cx="840777" cy="774700"/>
              </a:xfrm>
              <a:custGeom>
                <a:rect b="b" l="l" r="r" t="t"/>
                <a:pathLst>
                  <a:path extrusionOk="0" h="774700" w="840777">
                    <a:moveTo>
                      <a:pt x="420388" y="0"/>
                    </a:moveTo>
                    <a:lnTo>
                      <a:pt x="519629" y="295909"/>
                    </a:lnTo>
                    <a:lnTo>
                      <a:pt x="840777" y="295909"/>
                    </a:lnTo>
                    <a:lnTo>
                      <a:pt x="580962" y="478791"/>
                    </a:lnTo>
                    <a:lnTo>
                      <a:pt x="680203" y="774700"/>
                    </a:lnTo>
                    <a:lnTo>
                      <a:pt x="420388" y="591819"/>
                    </a:lnTo>
                    <a:lnTo>
                      <a:pt x="160574" y="774700"/>
                    </a:lnTo>
                    <a:lnTo>
                      <a:pt x="259814" y="478791"/>
                    </a:lnTo>
                    <a:lnTo>
                      <a:pt x="0" y="295909"/>
                    </a:lnTo>
                    <a:lnTo>
                      <a:pt x="321148" y="295909"/>
                    </a:lnTo>
                    <a:lnTo>
                      <a:pt x="420388" y="0"/>
                    </a:lnTo>
                    <a:close/>
                  </a:path>
                </a:pathLst>
              </a:custGeom>
              <a:solidFill>
                <a:srgbClr val="F9F6FF"/>
              </a:solidFill>
              <a:ln>
                <a:noFill/>
              </a:ln>
            </p:spPr>
          </p:sp>
          <p:sp>
            <p:nvSpPr>
              <p:cNvPr id="251" name="Google Shape;251;p20"/>
              <p:cNvSpPr txBox="1"/>
              <p:nvPr/>
            </p:nvSpPr>
            <p:spPr>
              <a:xfrm>
                <a:off x="236468" y="219075"/>
                <a:ext cx="367840" cy="390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20"/>
            <p:cNvGrpSpPr/>
            <p:nvPr/>
          </p:nvGrpSpPr>
          <p:grpSpPr>
            <a:xfrm>
              <a:off x="2037000" y="0"/>
              <a:ext cx="482607" cy="444679"/>
              <a:chOff x="0" y="0"/>
              <a:chExt cx="840777" cy="774700"/>
            </a:xfrm>
          </p:grpSpPr>
          <p:sp>
            <p:nvSpPr>
              <p:cNvPr id="253" name="Google Shape;253;p20"/>
              <p:cNvSpPr/>
              <p:nvPr/>
            </p:nvSpPr>
            <p:spPr>
              <a:xfrm>
                <a:off x="0" y="0"/>
                <a:ext cx="840777" cy="774700"/>
              </a:xfrm>
              <a:custGeom>
                <a:rect b="b" l="l" r="r" t="t"/>
                <a:pathLst>
                  <a:path extrusionOk="0" h="774700" w="840777">
                    <a:moveTo>
                      <a:pt x="420388" y="0"/>
                    </a:moveTo>
                    <a:lnTo>
                      <a:pt x="519629" y="295909"/>
                    </a:lnTo>
                    <a:lnTo>
                      <a:pt x="840777" y="295909"/>
                    </a:lnTo>
                    <a:lnTo>
                      <a:pt x="580962" y="478791"/>
                    </a:lnTo>
                    <a:lnTo>
                      <a:pt x="680203" y="774700"/>
                    </a:lnTo>
                    <a:lnTo>
                      <a:pt x="420388" y="591819"/>
                    </a:lnTo>
                    <a:lnTo>
                      <a:pt x="160574" y="774700"/>
                    </a:lnTo>
                    <a:lnTo>
                      <a:pt x="259814" y="478791"/>
                    </a:lnTo>
                    <a:lnTo>
                      <a:pt x="0" y="295909"/>
                    </a:lnTo>
                    <a:lnTo>
                      <a:pt x="321148" y="295909"/>
                    </a:lnTo>
                    <a:lnTo>
                      <a:pt x="420388" y="0"/>
                    </a:lnTo>
                    <a:close/>
                  </a:path>
                </a:pathLst>
              </a:custGeom>
              <a:solidFill>
                <a:srgbClr val="F9F6FF"/>
              </a:solidFill>
              <a:ln>
                <a:noFill/>
              </a:ln>
            </p:spPr>
          </p:sp>
          <p:sp>
            <p:nvSpPr>
              <p:cNvPr id="254" name="Google Shape;254;p20"/>
              <p:cNvSpPr txBox="1"/>
              <p:nvPr/>
            </p:nvSpPr>
            <p:spPr>
              <a:xfrm>
                <a:off x="236468" y="219075"/>
                <a:ext cx="367840" cy="390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5" name="Google Shape;255;p20"/>
          <p:cNvGrpSpPr/>
          <p:nvPr/>
        </p:nvGrpSpPr>
        <p:grpSpPr>
          <a:xfrm>
            <a:off x="12758218" y="3352800"/>
            <a:ext cx="1893014" cy="333509"/>
            <a:chOff x="0" y="0"/>
            <a:chExt cx="2524019" cy="444679"/>
          </a:xfrm>
        </p:grpSpPr>
        <p:grpSp>
          <p:nvGrpSpPr>
            <p:cNvPr id="256" name="Google Shape;256;p20"/>
            <p:cNvGrpSpPr/>
            <p:nvPr/>
          </p:nvGrpSpPr>
          <p:grpSpPr>
            <a:xfrm>
              <a:off x="0" y="0"/>
              <a:ext cx="483452" cy="444679"/>
              <a:chOff x="0" y="0"/>
              <a:chExt cx="842249" cy="774700"/>
            </a:xfrm>
          </p:grpSpPr>
          <p:sp>
            <p:nvSpPr>
              <p:cNvPr id="257" name="Google Shape;257;p20"/>
              <p:cNvSpPr/>
              <p:nvPr/>
            </p:nvSpPr>
            <p:spPr>
              <a:xfrm>
                <a:off x="0" y="0"/>
                <a:ext cx="842249" cy="774700"/>
              </a:xfrm>
              <a:custGeom>
                <a:rect b="b" l="l" r="r" t="t"/>
                <a:pathLst>
                  <a:path extrusionOk="0" h="774700" w="842249">
                    <a:moveTo>
                      <a:pt x="421125" y="0"/>
                    </a:moveTo>
                    <a:lnTo>
                      <a:pt x="520539" y="295909"/>
                    </a:lnTo>
                    <a:lnTo>
                      <a:pt x="842249" y="295909"/>
                    </a:lnTo>
                    <a:lnTo>
                      <a:pt x="581980" y="478791"/>
                    </a:lnTo>
                    <a:lnTo>
                      <a:pt x="681394" y="774700"/>
                    </a:lnTo>
                    <a:lnTo>
                      <a:pt x="421125" y="591819"/>
                    </a:lnTo>
                    <a:lnTo>
                      <a:pt x="160855" y="774700"/>
                    </a:lnTo>
                    <a:lnTo>
                      <a:pt x="260270" y="478791"/>
                    </a:lnTo>
                    <a:lnTo>
                      <a:pt x="0" y="295909"/>
                    </a:lnTo>
                    <a:lnTo>
                      <a:pt x="321710" y="295909"/>
                    </a:lnTo>
                    <a:lnTo>
                      <a:pt x="421125" y="0"/>
                    </a:lnTo>
                    <a:close/>
                  </a:path>
                </a:pathLst>
              </a:custGeom>
              <a:solidFill>
                <a:srgbClr val="F9F6FF"/>
              </a:solidFill>
              <a:ln>
                <a:noFill/>
              </a:ln>
            </p:spPr>
          </p:sp>
          <p:sp>
            <p:nvSpPr>
              <p:cNvPr id="258" name="Google Shape;258;p20"/>
              <p:cNvSpPr txBox="1"/>
              <p:nvPr/>
            </p:nvSpPr>
            <p:spPr>
              <a:xfrm>
                <a:off x="236883" y="219075"/>
                <a:ext cx="368484" cy="390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" name="Google Shape;259;p20"/>
            <p:cNvGrpSpPr/>
            <p:nvPr/>
          </p:nvGrpSpPr>
          <p:grpSpPr>
            <a:xfrm>
              <a:off x="510142" y="0"/>
              <a:ext cx="483452" cy="444679"/>
              <a:chOff x="0" y="0"/>
              <a:chExt cx="842249" cy="774700"/>
            </a:xfrm>
          </p:grpSpPr>
          <p:sp>
            <p:nvSpPr>
              <p:cNvPr id="260" name="Google Shape;260;p20"/>
              <p:cNvSpPr/>
              <p:nvPr/>
            </p:nvSpPr>
            <p:spPr>
              <a:xfrm>
                <a:off x="0" y="0"/>
                <a:ext cx="842249" cy="774700"/>
              </a:xfrm>
              <a:custGeom>
                <a:rect b="b" l="l" r="r" t="t"/>
                <a:pathLst>
                  <a:path extrusionOk="0" h="774700" w="842249">
                    <a:moveTo>
                      <a:pt x="421125" y="0"/>
                    </a:moveTo>
                    <a:lnTo>
                      <a:pt x="520539" y="295909"/>
                    </a:lnTo>
                    <a:lnTo>
                      <a:pt x="842249" y="295909"/>
                    </a:lnTo>
                    <a:lnTo>
                      <a:pt x="581980" y="478791"/>
                    </a:lnTo>
                    <a:lnTo>
                      <a:pt x="681394" y="774700"/>
                    </a:lnTo>
                    <a:lnTo>
                      <a:pt x="421125" y="591819"/>
                    </a:lnTo>
                    <a:lnTo>
                      <a:pt x="160855" y="774700"/>
                    </a:lnTo>
                    <a:lnTo>
                      <a:pt x="260270" y="478791"/>
                    </a:lnTo>
                    <a:lnTo>
                      <a:pt x="0" y="295909"/>
                    </a:lnTo>
                    <a:lnTo>
                      <a:pt x="321710" y="295909"/>
                    </a:lnTo>
                    <a:lnTo>
                      <a:pt x="421125" y="0"/>
                    </a:lnTo>
                    <a:close/>
                  </a:path>
                </a:pathLst>
              </a:custGeom>
              <a:solidFill>
                <a:srgbClr val="F9F6FF"/>
              </a:solidFill>
              <a:ln>
                <a:noFill/>
              </a:ln>
            </p:spPr>
          </p:sp>
          <p:sp>
            <p:nvSpPr>
              <p:cNvPr id="261" name="Google Shape;261;p20"/>
              <p:cNvSpPr txBox="1"/>
              <p:nvPr/>
            </p:nvSpPr>
            <p:spPr>
              <a:xfrm>
                <a:off x="236883" y="219075"/>
                <a:ext cx="368484" cy="390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" name="Google Shape;262;p20"/>
            <p:cNvGrpSpPr/>
            <p:nvPr/>
          </p:nvGrpSpPr>
          <p:grpSpPr>
            <a:xfrm>
              <a:off x="1020284" y="0"/>
              <a:ext cx="483452" cy="444679"/>
              <a:chOff x="0" y="0"/>
              <a:chExt cx="842249" cy="774700"/>
            </a:xfrm>
          </p:grpSpPr>
          <p:sp>
            <p:nvSpPr>
              <p:cNvPr id="263" name="Google Shape;263;p20"/>
              <p:cNvSpPr/>
              <p:nvPr/>
            </p:nvSpPr>
            <p:spPr>
              <a:xfrm>
                <a:off x="0" y="0"/>
                <a:ext cx="842249" cy="774700"/>
              </a:xfrm>
              <a:custGeom>
                <a:rect b="b" l="l" r="r" t="t"/>
                <a:pathLst>
                  <a:path extrusionOk="0" h="774700" w="842249">
                    <a:moveTo>
                      <a:pt x="421125" y="0"/>
                    </a:moveTo>
                    <a:lnTo>
                      <a:pt x="520539" y="295909"/>
                    </a:lnTo>
                    <a:lnTo>
                      <a:pt x="842249" y="295909"/>
                    </a:lnTo>
                    <a:lnTo>
                      <a:pt x="581980" y="478791"/>
                    </a:lnTo>
                    <a:lnTo>
                      <a:pt x="681394" y="774700"/>
                    </a:lnTo>
                    <a:lnTo>
                      <a:pt x="421125" y="591819"/>
                    </a:lnTo>
                    <a:lnTo>
                      <a:pt x="160855" y="774700"/>
                    </a:lnTo>
                    <a:lnTo>
                      <a:pt x="260270" y="478791"/>
                    </a:lnTo>
                    <a:lnTo>
                      <a:pt x="0" y="295909"/>
                    </a:lnTo>
                    <a:lnTo>
                      <a:pt x="321710" y="295909"/>
                    </a:lnTo>
                    <a:lnTo>
                      <a:pt x="421125" y="0"/>
                    </a:lnTo>
                    <a:close/>
                  </a:path>
                </a:pathLst>
              </a:custGeom>
              <a:solidFill>
                <a:srgbClr val="F9F6FF"/>
              </a:solidFill>
              <a:ln>
                <a:noFill/>
              </a:ln>
            </p:spPr>
          </p:sp>
          <p:sp>
            <p:nvSpPr>
              <p:cNvPr id="264" name="Google Shape;264;p20"/>
              <p:cNvSpPr txBox="1"/>
              <p:nvPr/>
            </p:nvSpPr>
            <p:spPr>
              <a:xfrm>
                <a:off x="236883" y="219075"/>
                <a:ext cx="368484" cy="390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" name="Google Shape;265;p20"/>
            <p:cNvGrpSpPr/>
            <p:nvPr/>
          </p:nvGrpSpPr>
          <p:grpSpPr>
            <a:xfrm>
              <a:off x="1530426" y="0"/>
              <a:ext cx="483452" cy="444679"/>
              <a:chOff x="0" y="0"/>
              <a:chExt cx="842249" cy="774700"/>
            </a:xfrm>
          </p:grpSpPr>
          <p:sp>
            <p:nvSpPr>
              <p:cNvPr id="266" name="Google Shape;266;p20"/>
              <p:cNvSpPr/>
              <p:nvPr/>
            </p:nvSpPr>
            <p:spPr>
              <a:xfrm>
                <a:off x="0" y="0"/>
                <a:ext cx="842249" cy="774700"/>
              </a:xfrm>
              <a:custGeom>
                <a:rect b="b" l="l" r="r" t="t"/>
                <a:pathLst>
                  <a:path extrusionOk="0" h="774700" w="842249">
                    <a:moveTo>
                      <a:pt x="421125" y="0"/>
                    </a:moveTo>
                    <a:lnTo>
                      <a:pt x="520539" y="295909"/>
                    </a:lnTo>
                    <a:lnTo>
                      <a:pt x="842249" y="295909"/>
                    </a:lnTo>
                    <a:lnTo>
                      <a:pt x="581980" y="478791"/>
                    </a:lnTo>
                    <a:lnTo>
                      <a:pt x="681394" y="774700"/>
                    </a:lnTo>
                    <a:lnTo>
                      <a:pt x="421125" y="591819"/>
                    </a:lnTo>
                    <a:lnTo>
                      <a:pt x="160855" y="774700"/>
                    </a:lnTo>
                    <a:lnTo>
                      <a:pt x="260270" y="478791"/>
                    </a:lnTo>
                    <a:lnTo>
                      <a:pt x="0" y="295909"/>
                    </a:lnTo>
                    <a:lnTo>
                      <a:pt x="321710" y="295909"/>
                    </a:lnTo>
                    <a:lnTo>
                      <a:pt x="421125" y="0"/>
                    </a:lnTo>
                    <a:close/>
                  </a:path>
                </a:pathLst>
              </a:custGeom>
              <a:solidFill>
                <a:srgbClr val="F9F6FF"/>
              </a:solidFill>
              <a:ln>
                <a:noFill/>
              </a:ln>
            </p:spPr>
          </p:sp>
          <p:sp>
            <p:nvSpPr>
              <p:cNvPr id="267" name="Google Shape;267;p20"/>
              <p:cNvSpPr txBox="1"/>
              <p:nvPr/>
            </p:nvSpPr>
            <p:spPr>
              <a:xfrm>
                <a:off x="236883" y="219075"/>
                <a:ext cx="368484" cy="390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" name="Google Shape;268;p20"/>
            <p:cNvGrpSpPr/>
            <p:nvPr/>
          </p:nvGrpSpPr>
          <p:grpSpPr>
            <a:xfrm>
              <a:off x="2040567" y="0"/>
              <a:ext cx="483452" cy="444679"/>
              <a:chOff x="0" y="0"/>
              <a:chExt cx="842249" cy="774700"/>
            </a:xfrm>
          </p:grpSpPr>
          <p:sp>
            <p:nvSpPr>
              <p:cNvPr id="269" name="Google Shape;269;p20"/>
              <p:cNvSpPr/>
              <p:nvPr/>
            </p:nvSpPr>
            <p:spPr>
              <a:xfrm>
                <a:off x="0" y="0"/>
                <a:ext cx="842249" cy="774700"/>
              </a:xfrm>
              <a:custGeom>
                <a:rect b="b" l="l" r="r" t="t"/>
                <a:pathLst>
                  <a:path extrusionOk="0" h="774700" w="842249">
                    <a:moveTo>
                      <a:pt x="421125" y="0"/>
                    </a:moveTo>
                    <a:lnTo>
                      <a:pt x="520539" y="295909"/>
                    </a:lnTo>
                    <a:lnTo>
                      <a:pt x="842249" y="295909"/>
                    </a:lnTo>
                    <a:lnTo>
                      <a:pt x="581980" y="478791"/>
                    </a:lnTo>
                    <a:lnTo>
                      <a:pt x="681394" y="774700"/>
                    </a:lnTo>
                    <a:lnTo>
                      <a:pt x="421125" y="591819"/>
                    </a:lnTo>
                    <a:lnTo>
                      <a:pt x="160855" y="774700"/>
                    </a:lnTo>
                    <a:lnTo>
                      <a:pt x="260270" y="478791"/>
                    </a:lnTo>
                    <a:lnTo>
                      <a:pt x="0" y="295909"/>
                    </a:lnTo>
                    <a:lnTo>
                      <a:pt x="321710" y="295909"/>
                    </a:lnTo>
                    <a:lnTo>
                      <a:pt x="421125" y="0"/>
                    </a:lnTo>
                    <a:close/>
                  </a:path>
                </a:pathLst>
              </a:custGeom>
              <a:solidFill>
                <a:srgbClr val="F9F6FF"/>
              </a:solidFill>
              <a:ln>
                <a:noFill/>
              </a:ln>
            </p:spPr>
          </p:sp>
          <p:sp>
            <p:nvSpPr>
              <p:cNvPr id="270" name="Google Shape;270;p20"/>
              <p:cNvSpPr txBox="1"/>
              <p:nvPr/>
            </p:nvSpPr>
            <p:spPr>
              <a:xfrm>
                <a:off x="236883" y="219075"/>
                <a:ext cx="368484" cy="390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1" name="Google Shape;271;p20"/>
          <p:cNvSpPr/>
          <p:nvPr/>
        </p:nvSpPr>
        <p:spPr>
          <a:xfrm>
            <a:off x="779286" y="7411276"/>
            <a:ext cx="866858" cy="836548"/>
          </a:xfrm>
          <a:custGeom>
            <a:rect b="b" l="l" r="r" t="t"/>
            <a:pathLst>
              <a:path extrusionOk="0" h="812800" w="842249">
                <a:moveTo>
                  <a:pt x="421125" y="0"/>
                </a:moveTo>
                <a:cubicBezTo>
                  <a:pt x="188544" y="0"/>
                  <a:pt x="0" y="181951"/>
                  <a:pt x="0" y="406400"/>
                </a:cubicBezTo>
                <a:cubicBezTo>
                  <a:pt x="0" y="630849"/>
                  <a:pt x="188544" y="812800"/>
                  <a:pt x="421125" y="812800"/>
                </a:cubicBezTo>
                <a:cubicBezTo>
                  <a:pt x="653705" y="812800"/>
                  <a:pt x="842249" y="630849"/>
                  <a:pt x="842249" y="406400"/>
                </a:cubicBezTo>
                <a:cubicBezTo>
                  <a:pt x="842249" y="181951"/>
                  <a:pt x="653705" y="0"/>
                  <a:pt x="421125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30077" l="-50069" r="-26012" t="-43372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0"/>
          <p:cNvSpPr/>
          <p:nvPr/>
        </p:nvSpPr>
        <p:spPr>
          <a:xfrm>
            <a:off x="6831709" y="7411276"/>
            <a:ext cx="865342" cy="836548"/>
          </a:xfrm>
          <a:custGeom>
            <a:rect b="b" l="l" r="r" t="t"/>
            <a:pathLst>
              <a:path extrusionOk="0" h="812800" w="840777">
                <a:moveTo>
                  <a:pt x="420388" y="0"/>
                </a:moveTo>
                <a:cubicBezTo>
                  <a:pt x="188214" y="0"/>
                  <a:pt x="0" y="181951"/>
                  <a:pt x="0" y="406400"/>
                </a:cubicBezTo>
                <a:cubicBezTo>
                  <a:pt x="0" y="630849"/>
                  <a:pt x="188214" y="812800"/>
                  <a:pt x="420388" y="812800"/>
                </a:cubicBezTo>
                <a:cubicBezTo>
                  <a:pt x="652562" y="812800"/>
                  <a:pt x="840777" y="630849"/>
                  <a:pt x="840777" y="406400"/>
                </a:cubicBezTo>
                <a:cubicBezTo>
                  <a:pt x="840777" y="181951"/>
                  <a:pt x="652562" y="0"/>
                  <a:pt x="420388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19129" l="-22344" r="-24637" t="-8729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0"/>
          <p:cNvSpPr/>
          <p:nvPr/>
        </p:nvSpPr>
        <p:spPr>
          <a:xfrm>
            <a:off x="12866511" y="7411276"/>
            <a:ext cx="866858" cy="836548"/>
          </a:xfrm>
          <a:custGeom>
            <a:rect b="b" l="l" r="r" t="t"/>
            <a:pathLst>
              <a:path extrusionOk="0" h="812800" w="842249">
                <a:moveTo>
                  <a:pt x="421125" y="0"/>
                </a:moveTo>
                <a:cubicBezTo>
                  <a:pt x="188544" y="0"/>
                  <a:pt x="0" y="181951"/>
                  <a:pt x="0" y="406400"/>
                </a:cubicBezTo>
                <a:cubicBezTo>
                  <a:pt x="0" y="630849"/>
                  <a:pt x="188544" y="812800"/>
                  <a:pt x="421125" y="812800"/>
                </a:cubicBezTo>
                <a:cubicBezTo>
                  <a:pt x="653705" y="812800"/>
                  <a:pt x="842249" y="630849"/>
                  <a:pt x="842249" y="406400"/>
                </a:cubicBezTo>
                <a:cubicBezTo>
                  <a:pt x="842249" y="181951"/>
                  <a:pt x="653705" y="0"/>
                  <a:pt x="421125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9577" l="-14343" r="-25135" t="-27028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0"/>
          <p:cNvSpPr txBox="1"/>
          <p:nvPr/>
        </p:nvSpPr>
        <p:spPr>
          <a:xfrm>
            <a:off x="668375" y="4200525"/>
            <a:ext cx="48546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Forge helped us bring documents, tasks, and approvals into one secure workspace. We cut review cycles by 28 percent within the first two months.</a:t>
            </a:r>
            <a:endParaRPr sz="1300"/>
          </a:p>
        </p:txBody>
      </p:sp>
      <p:sp>
        <p:nvSpPr>
          <p:cNvPr id="275" name="Google Shape;275;p20"/>
          <p:cNvSpPr txBox="1"/>
          <p:nvPr/>
        </p:nvSpPr>
        <p:spPr>
          <a:xfrm>
            <a:off x="6728747" y="4200525"/>
            <a:ext cx="48234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Before, our teams relied on email and shared drives, which slowed everything down. With Forge, workflows are clearer and handoffs are smoother.</a:t>
            </a:r>
            <a:endParaRPr sz="1300"/>
          </a:p>
        </p:txBody>
      </p:sp>
      <p:sp>
        <p:nvSpPr>
          <p:cNvPr id="276" name="Google Shape;276;p20"/>
          <p:cNvSpPr txBox="1"/>
          <p:nvPr/>
        </p:nvSpPr>
        <p:spPr>
          <a:xfrm>
            <a:off x="12766982" y="4200525"/>
            <a:ext cx="48318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Forge gave us the structure we needed without adding complexity. Adoption was fast, and teams appreciated having everything in one place. </a:t>
            </a:r>
            <a:endParaRPr sz="1300"/>
          </a:p>
        </p:txBody>
      </p:sp>
      <p:grpSp>
        <p:nvGrpSpPr>
          <p:cNvPr id="277" name="Google Shape;277;p20"/>
          <p:cNvGrpSpPr/>
          <p:nvPr/>
        </p:nvGrpSpPr>
        <p:grpSpPr>
          <a:xfrm>
            <a:off x="2059064" y="7506176"/>
            <a:ext cx="3359467" cy="639604"/>
            <a:chOff x="0" y="-9525"/>
            <a:chExt cx="4479289" cy="852805"/>
          </a:xfrm>
        </p:grpSpPr>
        <p:sp>
          <p:nvSpPr>
            <p:cNvPr id="278" name="Google Shape;278;p20"/>
            <p:cNvSpPr txBox="1"/>
            <p:nvPr/>
          </p:nvSpPr>
          <p:spPr>
            <a:xfrm>
              <a:off x="0" y="-9525"/>
              <a:ext cx="4479289" cy="428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Riela Augustin</a:t>
              </a:r>
              <a:endParaRPr/>
            </a:p>
          </p:txBody>
        </p:sp>
        <p:sp>
          <p:nvSpPr>
            <p:cNvPr id="279" name="Google Shape;279;p20"/>
            <p:cNvSpPr txBox="1"/>
            <p:nvPr/>
          </p:nvSpPr>
          <p:spPr>
            <a:xfrm>
              <a:off x="0" y="371475"/>
              <a:ext cx="4479289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Head of Operations</a:t>
              </a:r>
              <a:endParaRPr/>
            </a:p>
          </p:txBody>
        </p:sp>
      </p:grpSp>
      <p:grpSp>
        <p:nvGrpSpPr>
          <p:cNvPr id="280" name="Google Shape;280;p20"/>
          <p:cNvGrpSpPr/>
          <p:nvPr/>
        </p:nvGrpSpPr>
        <p:grpSpPr>
          <a:xfrm>
            <a:off x="8119223" y="7506176"/>
            <a:ext cx="3337868" cy="639604"/>
            <a:chOff x="0" y="-9525"/>
            <a:chExt cx="4450491" cy="852805"/>
          </a:xfrm>
        </p:grpSpPr>
        <p:sp>
          <p:nvSpPr>
            <p:cNvPr id="281" name="Google Shape;281;p20"/>
            <p:cNvSpPr txBox="1"/>
            <p:nvPr/>
          </p:nvSpPr>
          <p:spPr>
            <a:xfrm>
              <a:off x="0" y="-9525"/>
              <a:ext cx="4450491" cy="428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Kerwin Jeong</a:t>
              </a:r>
              <a:endParaRPr/>
            </a:p>
          </p:txBody>
        </p:sp>
        <p:sp>
          <p:nvSpPr>
            <p:cNvPr id="282" name="Google Shape;282;p20"/>
            <p:cNvSpPr txBox="1"/>
            <p:nvPr/>
          </p:nvSpPr>
          <p:spPr>
            <a:xfrm>
              <a:off x="0" y="371475"/>
              <a:ext cx="4450491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IT Systems Manager</a:t>
              </a:r>
              <a:endParaRPr/>
            </a:p>
          </p:txBody>
        </p:sp>
      </p:grpSp>
      <p:grpSp>
        <p:nvGrpSpPr>
          <p:cNvPr id="283" name="Google Shape;283;p20"/>
          <p:cNvGrpSpPr/>
          <p:nvPr/>
        </p:nvGrpSpPr>
        <p:grpSpPr>
          <a:xfrm>
            <a:off x="14157783" y="7506176"/>
            <a:ext cx="3343714" cy="639604"/>
            <a:chOff x="0" y="-9525"/>
            <a:chExt cx="4458285" cy="852805"/>
          </a:xfrm>
        </p:grpSpPr>
        <p:sp>
          <p:nvSpPr>
            <p:cNvPr id="284" name="Google Shape;284;p20"/>
            <p:cNvSpPr txBox="1"/>
            <p:nvPr/>
          </p:nvSpPr>
          <p:spPr>
            <a:xfrm>
              <a:off x="0" y="-9525"/>
              <a:ext cx="4458285" cy="428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Solanna Neri</a:t>
              </a:r>
              <a:endParaRPr/>
            </a:p>
          </p:txBody>
        </p:sp>
        <p:sp>
          <p:nvSpPr>
            <p:cNvPr id="285" name="Google Shape;285;p20"/>
            <p:cNvSpPr txBox="1"/>
            <p:nvPr/>
          </p:nvSpPr>
          <p:spPr>
            <a:xfrm>
              <a:off x="0" y="371475"/>
              <a:ext cx="4458285" cy="47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Sales Lead</a:t>
              </a:r>
              <a:endParaRPr/>
            </a:p>
          </p:txBody>
        </p:sp>
      </p:grpSp>
      <p:sp>
        <p:nvSpPr>
          <p:cNvPr id="286" name="Google Shape;286;p20"/>
          <p:cNvSpPr txBox="1"/>
          <p:nvPr/>
        </p:nvSpPr>
        <p:spPr>
          <a:xfrm>
            <a:off x="371475" y="574675"/>
            <a:ext cx="13401995" cy="971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A477F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Trusted by growing teams</a:t>
            </a:r>
            <a:endParaRPr/>
          </a:p>
        </p:txBody>
      </p:sp>
      <p:sp>
        <p:nvSpPr>
          <p:cNvPr id="287" name="Google Shape;287;p20"/>
          <p:cNvSpPr txBox="1"/>
          <p:nvPr/>
        </p:nvSpPr>
        <p:spPr>
          <a:xfrm>
            <a:off x="381000" y="9614535"/>
            <a:ext cx="4314825" cy="291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overview page</a:t>
            </a:r>
            <a:endParaRPr/>
          </a:p>
        </p:txBody>
      </p:sp>
      <p:pic>
        <p:nvPicPr>
          <p:cNvPr id="288" name="Google Shape;288;p20"/>
          <p:cNvPicPr preferRelativeResize="0"/>
          <p:nvPr/>
        </p:nvPicPr>
        <p:blipFill rotWithShape="1">
          <a:blip r:embed="rId7">
            <a:alphaModFix/>
          </a:blip>
          <a:srcRect b="0" l="0" r="418" t="51837"/>
          <a:stretch/>
        </p:blipFill>
        <p:spPr>
          <a:xfrm>
            <a:off x="11268775" y="0"/>
            <a:ext cx="7019224" cy="211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0D39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"/>
          <p:cNvSpPr txBox="1"/>
          <p:nvPr/>
        </p:nvSpPr>
        <p:spPr>
          <a:xfrm>
            <a:off x="381000" y="5553462"/>
            <a:ext cx="2919984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Week 1</a:t>
            </a:r>
            <a:endParaRPr/>
          </a:p>
        </p:txBody>
      </p:sp>
      <p:sp>
        <p:nvSpPr>
          <p:cNvPr id="294" name="Google Shape;294;p21"/>
          <p:cNvSpPr txBox="1"/>
          <p:nvPr/>
        </p:nvSpPr>
        <p:spPr>
          <a:xfrm>
            <a:off x="381000" y="6858387"/>
            <a:ext cx="2919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Kickoff and workspace setup</a:t>
            </a:r>
            <a:endParaRPr sz="1200"/>
          </a:p>
        </p:txBody>
      </p:sp>
      <p:sp>
        <p:nvSpPr>
          <p:cNvPr id="295" name="Google Shape;295;p21"/>
          <p:cNvSpPr txBox="1"/>
          <p:nvPr/>
        </p:nvSpPr>
        <p:spPr>
          <a:xfrm>
            <a:off x="4452522" y="5553462"/>
            <a:ext cx="292239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Week 2</a:t>
            </a:r>
            <a:endParaRPr/>
          </a:p>
        </p:txBody>
      </p:sp>
      <p:sp>
        <p:nvSpPr>
          <p:cNvPr id="296" name="Google Shape;296;p21"/>
          <p:cNvSpPr txBox="1"/>
          <p:nvPr/>
        </p:nvSpPr>
        <p:spPr>
          <a:xfrm>
            <a:off x="4452522" y="6858387"/>
            <a:ext cx="29223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Workflow configuration and security policies</a:t>
            </a:r>
            <a:endParaRPr sz="1200"/>
          </a:p>
        </p:txBody>
      </p:sp>
      <p:cxnSp>
        <p:nvCxnSpPr>
          <p:cNvPr id="297" name="Google Shape;297;p21"/>
          <p:cNvCxnSpPr/>
          <p:nvPr/>
        </p:nvCxnSpPr>
        <p:spPr>
          <a:xfrm>
            <a:off x="990600" y="6447978"/>
            <a:ext cx="17607376" cy="0"/>
          </a:xfrm>
          <a:prstGeom prst="straightConnector1">
            <a:avLst/>
          </a:prstGeom>
          <a:noFill/>
          <a:ln cap="flat" cmpd="sng" w="19050">
            <a:solidFill>
              <a:srgbClr val="A477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" name="Google Shape;298;p21"/>
          <p:cNvSpPr/>
          <p:nvPr/>
        </p:nvSpPr>
        <p:spPr>
          <a:xfrm>
            <a:off x="666750" y="6286053"/>
            <a:ext cx="323850" cy="323850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A47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1"/>
          <p:cNvSpPr/>
          <p:nvPr/>
        </p:nvSpPr>
        <p:spPr>
          <a:xfrm>
            <a:off x="4452522" y="6286053"/>
            <a:ext cx="329011" cy="323850"/>
          </a:xfrm>
          <a:custGeom>
            <a:rect b="b" l="l" r="r" t="t"/>
            <a:pathLst>
              <a:path extrusionOk="0" h="6350000" w="6451193">
                <a:moveTo>
                  <a:pt x="3225597" y="0"/>
                </a:moveTo>
                <a:cubicBezTo>
                  <a:pt x="1444149" y="0"/>
                  <a:pt x="0" y="1421496"/>
                  <a:pt x="0" y="3175000"/>
                </a:cubicBezTo>
                <a:cubicBezTo>
                  <a:pt x="0" y="4928504"/>
                  <a:pt x="1444149" y="6350000"/>
                  <a:pt x="3225597" y="6350000"/>
                </a:cubicBezTo>
                <a:cubicBezTo>
                  <a:pt x="5007044" y="6350000"/>
                  <a:pt x="6451193" y="4928504"/>
                  <a:pt x="6451193" y="3175000"/>
                </a:cubicBezTo>
                <a:cubicBezTo>
                  <a:pt x="6451193" y="1421496"/>
                  <a:pt x="5007044" y="0"/>
                  <a:pt x="3225597" y="0"/>
                </a:cubicBezTo>
                <a:close/>
              </a:path>
            </a:pathLst>
          </a:custGeom>
          <a:solidFill>
            <a:srgbClr val="A47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1"/>
          <p:cNvSpPr/>
          <p:nvPr/>
        </p:nvSpPr>
        <p:spPr>
          <a:xfrm>
            <a:off x="8836108" y="6286053"/>
            <a:ext cx="329011" cy="323850"/>
          </a:xfrm>
          <a:custGeom>
            <a:rect b="b" l="l" r="r" t="t"/>
            <a:pathLst>
              <a:path extrusionOk="0" h="6350000" w="6451193">
                <a:moveTo>
                  <a:pt x="3225597" y="0"/>
                </a:moveTo>
                <a:cubicBezTo>
                  <a:pt x="1444149" y="0"/>
                  <a:pt x="0" y="1421496"/>
                  <a:pt x="0" y="3175000"/>
                </a:cubicBezTo>
                <a:cubicBezTo>
                  <a:pt x="0" y="4928504"/>
                  <a:pt x="1444149" y="6350000"/>
                  <a:pt x="3225597" y="6350000"/>
                </a:cubicBezTo>
                <a:cubicBezTo>
                  <a:pt x="5007044" y="6350000"/>
                  <a:pt x="6451193" y="4928504"/>
                  <a:pt x="6451193" y="3175000"/>
                </a:cubicBezTo>
                <a:cubicBezTo>
                  <a:pt x="6451193" y="1421496"/>
                  <a:pt x="5007044" y="0"/>
                  <a:pt x="3225597" y="0"/>
                </a:cubicBezTo>
                <a:close/>
              </a:path>
            </a:pathLst>
          </a:custGeom>
          <a:solidFill>
            <a:srgbClr val="A47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1"/>
          <p:cNvSpPr/>
          <p:nvPr/>
        </p:nvSpPr>
        <p:spPr>
          <a:xfrm>
            <a:off x="13200340" y="6286053"/>
            <a:ext cx="329011" cy="323850"/>
          </a:xfrm>
          <a:custGeom>
            <a:rect b="b" l="l" r="r" t="t"/>
            <a:pathLst>
              <a:path extrusionOk="0" h="6350000" w="6451193">
                <a:moveTo>
                  <a:pt x="3225597" y="0"/>
                </a:moveTo>
                <a:cubicBezTo>
                  <a:pt x="1444149" y="0"/>
                  <a:pt x="0" y="1421496"/>
                  <a:pt x="0" y="3175000"/>
                </a:cubicBezTo>
                <a:cubicBezTo>
                  <a:pt x="0" y="4928504"/>
                  <a:pt x="1444149" y="6350000"/>
                  <a:pt x="3225597" y="6350000"/>
                </a:cubicBezTo>
                <a:cubicBezTo>
                  <a:pt x="5007044" y="6350000"/>
                  <a:pt x="6451193" y="4928504"/>
                  <a:pt x="6451193" y="3175000"/>
                </a:cubicBezTo>
                <a:cubicBezTo>
                  <a:pt x="6451193" y="1421496"/>
                  <a:pt x="5007044" y="0"/>
                  <a:pt x="3225597" y="0"/>
                </a:cubicBezTo>
                <a:close/>
              </a:path>
            </a:pathLst>
          </a:custGeom>
          <a:solidFill>
            <a:srgbClr val="A47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1"/>
          <p:cNvSpPr txBox="1"/>
          <p:nvPr/>
        </p:nvSpPr>
        <p:spPr>
          <a:xfrm>
            <a:off x="8836108" y="5553462"/>
            <a:ext cx="292239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Week 3</a:t>
            </a:r>
            <a:endParaRPr/>
          </a:p>
        </p:txBody>
      </p:sp>
      <p:sp>
        <p:nvSpPr>
          <p:cNvPr id="303" name="Google Shape;303;p21"/>
          <p:cNvSpPr txBox="1"/>
          <p:nvPr/>
        </p:nvSpPr>
        <p:spPr>
          <a:xfrm>
            <a:off x="8836108" y="6858387"/>
            <a:ext cx="29223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Team onboarding and training</a:t>
            </a:r>
            <a:endParaRPr sz="1200"/>
          </a:p>
        </p:txBody>
      </p:sp>
      <p:sp>
        <p:nvSpPr>
          <p:cNvPr id="304" name="Google Shape;304;p21"/>
          <p:cNvSpPr txBox="1"/>
          <p:nvPr/>
        </p:nvSpPr>
        <p:spPr>
          <a:xfrm>
            <a:off x="13200340" y="5553462"/>
            <a:ext cx="2941744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Week 4</a:t>
            </a:r>
            <a:endParaRPr/>
          </a:p>
        </p:txBody>
      </p:sp>
      <p:sp>
        <p:nvSpPr>
          <p:cNvPr id="305" name="Google Shape;305;p21"/>
          <p:cNvSpPr txBox="1"/>
          <p:nvPr/>
        </p:nvSpPr>
        <p:spPr>
          <a:xfrm>
            <a:off x="13200340" y="6858387"/>
            <a:ext cx="2941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Go-live and optimization</a:t>
            </a:r>
            <a:endParaRPr sz="1200"/>
          </a:p>
        </p:txBody>
      </p:sp>
      <p:grpSp>
        <p:nvGrpSpPr>
          <p:cNvPr id="306" name="Google Shape;306;p21"/>
          <p:cNvGrpSpPr/>
          <p:nvPr/>
        </p:nvGrpSpPr>
        <p:grpSpPr>
          <a:xfrm>
            <a:off x="381000" y="903785"/>
            <a:ext cx="12564818" cy="1639777"/>
            <a:chOff x="0" y="0"/>
            <a:chExt cx="16753091" cy="2186369"/>
          </a:xfrm>
        </p:grpSpPr>
        <p:sp>
          <p:nvSpPr>
            <p:cNvPr id="307" name="Google Shape;307;p21"/>
            <p:cNvSpPr txBox="1"/>
            <p:nvPr/>
          </p:nvSpPr>
          <p:spPr>
            <a:xfrm>
              <a:off x="0" y="0"/>
              <a:ext cx="16753091" cy="12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99" u="none" cap="none" strike="noStrike">
                  <a:solidFill>
                    <a:srgbClr val="A477FF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Implementation timeline</a:t>
              </a:r>
              <a:endParaRPr/>
            </a:p>
          </p:txBody>
        </p:sp>
        <p:sp>
          <p:nvSpPr>
            <p:cNvPr id="308" name="Google Shape;308;p21"/>
            <p:cNvSpPr txBox="1"/>
            <p:nvPr/>
          </p:nvSpPr>
          <p:spPr>
            <a:xfrm>
              <a:off x="0" y="1532319"/>
              <a:ext cx="16753091" cy="654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999" u="none" cap="none" strike="noStrike">
                  <a:solidFill>
                    <a:srgbClr val="F9F6FF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Forge offers a structured rollout designed for minimal disruption</a:t>
              </a:r>
              <a:endParaRPr/>
            </a:p>
          </p:txBody>
        </p:sp>
      </p:grpSp>
      <p:sp>
        <p:nvSpPr>
          <p:cNvPr id="309" name="Google Shape;309;p21"/>
          <p:cNvSpPr txBox="1"/>
          <p:nvPr/>
        </p:nvSpPr>
        <p:spPr>
          <a:xfrm>
            <a:off x="381000" y="9614535"/>
            <a:ext cx="4314825" cy="291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F9F6FF"/>
                </a:solidFill>
                <a:latin typeface="Inclusive Sans"/>
                <a:ea typeface="Inclusive Sans"/>
                <a:cs typeface="Inclusive Sans"/>
                <a:sym typeface="Inclusive Sans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overview page</a:t>
            </a:r>
            <a:endParaRPr/>
          </a:p>
        </p:txBody>
      </p:sp>
      <p:sp>
        <p:nvSpPr>
          <p:cNvPr id="310" name="Google Shape;310;p21"/>
          <p:cNvSpPr/>
          <p:nvPr/>
        </p:nvSpPr>
        <p:spPr>
          <a:xfrm rot="-5400000">
            <a:off x="14067231" y="-240322"/>
            <a:ext cx="4279549" cy="4279549"/>
          </a:xfrm>
          <a:custGeom>
            <a:rect b="b" l="l" r="r" t="t"/>
            <a:pathLst>
              <a:path extrusionOk="0" h="4279549" w="4279549">
                <a:moveTo>
                  <a:pt x="0" y="0"/>
                </a:moveTo>
                <a:lnTo>
                  <a:pt x="4279548" y="0"/>
                </a:lnTo>
                <a:lnTo>
                  <a:pt x="4279548" y="4279549"/>
                </a:lnTo>
                <a:lnTo>
                  <a:pt x="0" y="42795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