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IBM Plex Sans"/>
      <p:regular r:id="rId19"/>
      <p:bold r:id="rId20"/>
      <p:italic r:id="rId21"/>
      <p:boldItalic r:id="rId22"/>
    </p:embeddedFont>
    <p:embeddedFont>
      <p:font typeface="Inter Light"/>
      <p:regular r:id="rId23"/>
      <p:bold r:id="rId24"/>
      <p:italic r:id="rId25"/>
      <p:boldItalic r:id="rId26"/>
    </p:embeddedFont>
    <p:embeddedFont>
      <p:font typeface="Inter"/>
      <p:regular r:id="rId27"/>
      <p:bold r:id="rId28"/>
      <p:italic r:id="rId29"/>
      <p:boldItalic r:id="rId30"/>
    </p:embeddedFont>
    <p:embeddedFont>
      <p:font typeface="IBM Plex Sans Condensed"/>
      <p:bold r:id="rId31"/>
      <p:boldItalic r:id="rId32"/>
    </p:embeddedFont>
    <p:embeddedFont>
      <p:font typeface="Inter Extra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F12247-BF36-4D29-BA57-5FF4AAB9A815}">
  <a:tblStyle styleId="{04F12247-BF36-4D29-BA57-5FF4AAB9A81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bold.fntdata"/><Relationship Id="rId22" Type="http://schemas.openxmlformats.org/officeDocument/2006/relationships/font" Target="fonts/IBMPlexSans-boldItalic.fntdata"/><Relationship Id="rId21" Type="http://schemas.openxmlformats.org/officeDocument/2006/relationships/font" Target="fonts/IBMPlexSans-italic.fntdata"/><Relationship Id="rId24" Type="http://schemas.openxmlformats.org/officeDocument/2006/relationships/font" Target="fonts/InterLight-bold.fntdata"/><Relationship Id="rId23" Type="http://schemas.openxmlformats.org/officeDocument/2006/relationships/font" Target="fonts/Inter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Light-boldItalic.fntdata"/><Relationship Id="rId25" Type="http://schemas.openxmlformats.org/officeDocument/2006/relationships/font" Target="fonts/InterLight-italic.fntdata"/><Relationship Id="rId28" Type="http://schemas.openxmlformats.org/officeDocument/2006/relationships/font" Target="fonts/Inter-bold.fntdata"/><Relationship Id="rId27" Type="http://schemas.openxmlformats.org/officeDocument/2006/relationships/font" Target="fonts/In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Condensed-bold.fntdata"/><Relationship Id="rId30" Type="http://schemas.openxmlformats.org/officeDocument/2006/relationships/font" Target="fonts/Inter-boldItalic.fntdata"/><Relationship Id="rId11" Type="http://schemas.openxmlformats.org/officeDocument/2006/relationships/slide" Target="slides/slide6.xml"/><Relationship Id="rId33" Type="http://schemas.openxmlformats.org/officeDocument/2006/relationships/font" Target="fonts/InterExtraLight-regular.fntdata"/><Relationship Id="rId10" Type="http://schemas.openxmlformats.org/officeDocument/2006/relationships/slide" Target="slides/slide5.xml"/><Relationship Id="rId32" Type="http://schemas.openxmlformats.org/officeDocument/2006/relationships/font" Target="fonts/IBMPlexSansCondensed-boldItalic.fntdata"/><Relationship Id="rId13" Type="http://schemas.openxmlformats.org/officeDocument/2006/relationships/slide" Target="slides/slide8.xml"/><Relationship Id="rId35" Type="http://schemas.openxmlformats.org/officeDocument/2006/relationships/font" Target="fonts/InterExtraLight-italic.fntdata"/><Relationship Id="rId12" Type="http://schemas.openxmlformats.org/officeDocument/2006/relationships/slide" Target="slides/slide7.xml"/><Relationship Id="rId34" Type="http://schemas.openxmlformats.org/officeDocument/2006/relationships/font" Target="fonts/InterExtra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InterExtra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BMPlexSa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>
            <p:ph idx="2" type="pic"/>
          </p:nvPr>
        </p:nvSpPr>
        <p:spPr>
          <a:xfrm>
            <a:off x="8460000" y="6179600"/>
            <a:ext cx="8261700" cy="1816200"/>
          </a:xfrm>
          <a:prstGeom prst="roundRect">
            <a:avLst>
              <a:gd fmla="val 8876" name="adj"/>
            </a:avLst>
          </a:prstGeom>
          <a:noFill/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1982800" y="6173436"/>
            <a:ext cx="6030401" cy="6030401"/>
          </a:xfrm>
          <a:custGeom>
            <a:rect b="b" l="l" r="r" t="t"/>
            <a:pathLst>
              <a:path extrusionOk="0" h="6030401" w="6030401">
                <a:moveTo>
                  <a:pt x="6030401" y="0"/>
                </a:moveTo>
                <a:lnTo>
                  <a:pt x="0" y="0"/>
                </a:lnTo>
                <a:lnTo>
                  <a:pt x="0" y="6030400"/>
                </a:lnTo>
                <a:lnTo>
                  <a:pt x="6030401" y="6030400"/>
                </a:lnTo>
                <a:lnTo>
                  <a:pt x="6030401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1982800" y="1456525"/>
            <a:ext cx="14739000" cy="4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IBM Plex Sans"/>
              <a:buNone/>
              <a:defRPr b="1" i="0" sz="12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8510375" y="8275275"/>
            <a:ext cx="8211300" cy="76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831250" y="8426175"/>
            <a:ext cx="751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55600" lvl="3" marL="1828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55600" lvl="4" marL="22860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»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55600" lvl="5" marL="27432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355600" lvl="6" marL="32004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355600" lvl="7" marL="36576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355600" lvl="8" marL="4114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0" y="-108496"/>
            <a:ext cx="8374731" cy="10395563"/>
            <a:chOff x="0" y="-28575"/>
            <a:chExt cx="2205676" cy="2737908"/>
          </a:xfrm>
        </p:grpSpPr>
        <p:sp>
          <p:nvSpPr>
            <p:cNvPr id="23" name="Google Shape;23;p4"/>
            <p:cNvSpPr/>
            <p:nvPr/>
          </p:nvSpPr>
          <p:spPr>
            <a:xfrm>
              <a:off x="0" y="0"/>
              <a:ext cx="2205676" cy="2709333"/>
            </a:xfrm>
            <a:custGeom>
              <a:rect b="b" l="l" r="r" t="t"/>
              <a:pathLst>
                <a:path extrusionOk="0" h="2709333" w="2205676">
                  <a:moveTo>
                    <a:pt x="0" y="0"/>
                  </a:moveTo>
                  <a:lnTo>
                    <a:pt x="2205676" y="0"/>
                  </a:lnTo>
                  <a:lnTo>
                    <a:pt x="22056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1DBDA"/>
            </a:solidFill>
            <a:ln>
              <a:noFill/>
            </a:ln>
          </p:spPr>
        </p:sp>
        <p:sp>
          <p:nvSpPr>
            <p:cNvPr id="24" name="Google Shape;24;p4"/>
            <p:cNvSpPr txBox="1"/>
            <p:nvPr/>
          </p:nvSpPr>
          <p:spPr>
            <a:xfrm>
              <a:off x="0" y="-28575"/>
              <a:ext cx="2205600" cy="27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1028725" y="912450"/>
            <a:ext cx="63258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Font typeface="IBM Plex Sans"/>
              <a:buNone/>
              <a:defRPr b="1" i="0" sz="10000" u="none" cap="none" strike="noStrike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26" name="Google Shape;26;p4"/>
          <p:cNvSpPr/>
          <p:nvPr>
            <p:ph idx="2" type="pic"/>
          </p:nvPr>
        </p:nvSpPr>
        <p:spPr>
          <a:xfrm>
            <a:off x="1028725" y="3361825"/>
            <a:ext cx="6325800" cy="6045300"/>
          </a:xfrm>
          <a:prstGeom prst="roundRect">
            <a:avLst>
              <a:gd fmla="val 8876" name="adj"/>
            </a:avLst>
          </a:prstGeom>
          <a:noFill/>
          <a:ln>
            <a:noFill/>
          </a:ln>
        </p:spPr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232900" y="912450"/>
            <a:ext cx="8229600" cy="8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55600" lvl="3" marL="1828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55600" lvl="4" marL="22860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»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55600" lvl="5" marL="27432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355600" lvl="6" marL="32004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355600" lvl="7" marL="36576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355600" lvl="8" marL="4114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4035062" y="796290"/>
            <a:ext cx="13224300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25898" l="0" r="0" t="0"/>
          <a:stretch/>
        </p:blipFill>
        <p:spPr>
          <a:xfrm>
            <a:off x="9415500" y="5441700"/>
            <a:ext cx="8872500" cy="4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type="title"/>
          </p:nvPr>
        </p:nvSpPr>
        <p:spPr>
          <a:xfrm>
            <a:off x="1028725" y="1696025"/>
            <a:ext cx="162306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IBM Plex Sans"/>
              <a:buNone/>
              <a:defRPr b="1" i="0" sz="10000" u="none" cap="none" strike="noStrik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title"/>
          </p:nvPr>
        </p:nvSpPr>
        <p:spPr>
          <a:xfrm>
            <a:off x="1028725" y="668325"/>
            <a:ext cx="2766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ExtraLight"/>
              <a:buNone/>
              <a:defRPr b="0" i="0" sz="1500" u="none" cap="none" strike="noStrike"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028725" y="4804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55600" lvl="3" marL="1828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55600" lvl="4" marL="22860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»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55600" lvl="5" marL="27432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355600" lvl="6" marL="32004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355600" lvl="7" marL="36576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355600" lvl="8" marL="4114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6"/>
          <p:cNvCxnSpPr/>
          <p:nvPr/>
        </p:nvCxnSpPr>
        <p:spPr>
          <a:xfrm>
            <a:off x="3622783" y="796290"/>
            <a:ext cx="13636500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76093" l="0" r="0" t="0"/>
          <a:stretch/>
        </p:blipFill>
        <p:spPr>
          <a:xfrm>
            <a:off x="9382600" y="7624555"/>
            <a:ext cx="8950100" cy="26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type="title"/>
          </p:nvPr>
        </p:nvSpPr>
        <p:spPr>
          <a:xfrm>
            <a:off x="1028725" y="1696025"/>
            <a:ext cx="83538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IBM Plex Sans"/>
              <a:buNone/>
              <a:defRPr b="1" i="0" sz="10000" u="none" cap="none" strike="noStrik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title"/>
          </p:nvPr>
        </p:nvSpPr>
        <p:spPr>
          <a:xfrm>
            <a:off x="1028725" y="668325"/>
            <a:ext cx="2766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ExtraLight"/>
              <a:buNone/>
              <a:defRPr b="0" i="0" sz="1500" u="none" cap="none" strike="noStrike"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028725" y="5759250"/>
            <a:ext cx="8229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55600" lvl="3" marL="1828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55600" lvl="4" marL="22860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»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55600" lvl="5" marL="27432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355600" lvl="6" marL="32004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355600" lvl="7" marL="36576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355600" lvl="8" marL="4114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0" name="Google Shape;40;p6"/>
          <p:cNvSpPr/>
          <p:nvPr>
            <p:ph idx="3" type="pic"/>
          </p:nvPr>
        </p:nvSpPr>
        <p:spPr>
          <a:xfrm>
            <a:off x="9382600" y="1649000"/>
            <a:ext cx="7933800" cy="4943700"/>
          </a:xfrm>
          <a:prstGeom prst="roundRect">
            <a:avLst>
              <a:gd fmla="val 396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rot="1856613">
            <a:off x="12950604" y="3387835"/>
            <a:ext cx="5185938" cy="6839967"/>
          </a:xfrm>
          <a:custGeom>
            <a:rect b="b" l="l" r="r" t="t"/>
            <a:pathLst>
              <a:path extrusionOk="0" h="5627304" w="4266519">
                <a:moveTo>
                  <a:pt x="0" y="0"/>
                </a:moveTo>
                <a:lnTo>
                  <a:pt x="4266519" y="0"/>
                </a:lnTo>
                <a:lnTo>
                  <a:pt x="4266519" y="5627304"/>
                </a:lnTo>
                <a:lnTo>
                  <a:pt x="0" y="5627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3" name="Google Shape;43;p7"/>
          <p:cNvCxnSpPr/>
          <p:nvPr/>
        </p:nvCxnSpPr>
        <p:spPr>
          <a:xfrm>
            <a:off x="3622783" y="796290"/>
            <a:ext cx="13636500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7"/>
          <p:cNvSpPr txBox="1"/>
          <p:nvPr>
            <p:ph type="title"/>
          </p:nvPr>
        </p:nvSpPr>
        <p:spPr>
          <a:xfrm>
            <a:off x="1028725" y="1696025"/>
            <a:ext cx="118341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IBM Plex Sans"/>
              <a:buNone/>
              <a:defRPr b="1" i="0" sz="10000" u="none" cap="none" strike="noStrik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title"/>
          </p:nvPr>
        </p:nvSpPr>
        <p:spPr>
          <a:xfrm>
            <a:off x="1028725" y="668325"/>
            <a:ext cx="27663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 ExtraLight"/>
              <a:buNone/>
              <a:defRPr b="0" i="0" sz="1500" u="none" cap="none" strike="noStrike"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0000"/>
              <a:buNone/>
              <a:defRPr sz="10000">
                <a:solidFill>
                  <a:srgbClr val="1A1A1A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028725" y="5759250"/>
            <a:ext cx="8229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55600" lvl="3" marL="1828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55600" lvl="4" marL="22860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»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55600" lvl="5" marL="27432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355600" lvl="6" marL="32004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355600" lvl="7" marL="36576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355600" lvl="8" marL="4114800" marR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IBM Plex Sans"/>
              <a:buNone/>
              <a:defRPr b="1" i="0" sz="90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–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»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 Light"/>
              <a:buChar char="•"/>
              <a:defRPr i="0" sz="20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slide" Target="/ppt/slides/slide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 flipH="1">
            <a:off x="1982800" y="6173436"/>
            <a:ext cx="6030401" cy="6030401"/>
          </a:xfrm>
          <a:custGeom>
            <a:rect b="b" l="l" r="r" t="t"/>
            <a:pathLst>
              <a:path extrusionOk="0" h="6030401" w="6030401">
                <a:moveTo>
                  <a:pt x="6030401" y="0"/>
                </a:moveTo>
                <a:lnTo>
                  <a:pt x="0" y="0"/>
                </a:lnTo>
                <a:lnTo>
                  <a:pt x="0" y="6030400"/>
                </a:lnTo>
                <a:lnTo>
                  <a:pt x="6030401" y="6030400"/>
                </a:lnTo>
                <a:lnTo>
                  <a:pt x="603040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13"/>
          <p:cNvSpPr txBox="1"/>
          <p:nvPr/>
        </p:nvSpPr>
        <p:spPr>
          <a:xfrm>
            <a:off x="7842700" y="5537925"/>
            <a:ext cx="84900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SLIDES</a:t>
            </a:r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8383419" y="8357784"/>
            <a:ext cx="3697247" cy="770568"/>
            <a:chOff x="0" y="-38100"/>
            <a:chExt cx="3418717" cy="71251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3418717" cy="674418"/>
            </a:xfrm>
            <a:custGeom>
              <a:rect b="b" l="l" r="r" t="t"/>
              <a:pathLst>
                <a:path extrusionOk="0" h="674418" w="3418717">
                  <a:moveTo>
                    <a:pt x="3418717" y="209397"/>
                  </a:moveTo>
                  <a:lnTo>
                    <a:pt x="3418717" y="465021"/>
                  </a:lnTo>
                  <a:cubicBezTo>
                    <a:pt x="3418717" y="520557"/>
                    <a:pt x="3396655" y="573817"/>
                    <a:pt x="3357386" y="613087"/>
                  </a:cubicBezTo>
                  <a:cubicBezTo>
                    <a:pt x="3318116" y="652357"/>
                    <a:pt x="3264855" y="674418"/>
                    <a:pt x="3209320" y="674418"/>
                  </a:cubicBezTo>
                  <a:lnTo>
                    <a:pt x="209397" y="674418"/>
                  </a:lnTo>
                  <a:cubicBezTo>
                    <a:pt x="153861" y="674418"/>
                    <a:pt x="100600" y="652357"/>
                    <a:pt x="61331" y="613087"/>
                  </a:cubicBezTo>
                  <a:cubicBezTo>
                    <a:pt x="22061" y="573817"/>
                    <a:pt x="0" y="520557"/>
                    <a:pt x="0" y="465021"/>
                  </a:cubicBezTo>
                  <a:lnTo>
                    <a:pt x="0" y="209397"/>
                  </a:lnTo>
                  <a:cubicBezTo>
                    <a:pt x="0" y="153861"/>
                    <a:pt x="22061" y="100600"/>
                    <a:pt x="61331" y="61331"/>
                  </a:cubicBezTo>
                  <a:cubicBezTo>
                    <a:pt x="100600" y="22061"/>
                    <a:pt x="153861" y="0"/>
                    <a:pt x="209397" y="0"/>
                  </a:cubicBezTo>
                  <a:lnTo>
                    <a:pt x="3209320" y="0"/>
                  </a:lnTo>
                  <a:cubicBezTo>
                    <a:pt x="3264855" y="0"/>
                    <a:pt x="3318116" y="22061"/>
                    <a:pt x="3357386" y="61331"/>
                  </a:cubicBezTo>
                  <a:cubicBezTo>
                    <a:pt x="3396655" y="100600"/>
                    <a:pt x="3418717" y="153861"/>
                    <a:pt x="3418717" y="209397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3418716" cy="712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CLOUDLET VS. GRAVITY</a:t>
              </a:r>
              <a:endParaRPr/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9159730" y="1343481"/>
            <a:ext cx="7173214" cy="1879103"/>
          </a:xfrm>
          <a:custGeom>
            <a:rect b="b" l="l" r="r" t="t"/>
            <a:pathLst>
              <a:path extrusionOk="0" h="291122" w="1111319">
                <a:moveTo>
                  <a:pt x="32378" y="0"/>
                </a:moveTo>
                <a:lnTo>
                  <a:pt x="1078940" y="0"/>
                </a:lnTo>
                <a:cubicBezTo>
                  <a:pt x="1087527" y="0"/>
                  <a:pt x="1095763" y="3411"/>
                  <a:pt x="1101835" y="9483"/>
                </a:cubicBezTo>
                <a:cubicBezTo>
                  <a:pt x="1107907" y="15556"/>
                  <a:pt x="1111319" y="23791"/>
                  <a:pt x="1111319" y="32378"/>
                </a:cubicBezTo>
                <a:lnTo>
                  <a:pt x="1111319" y="258744"/>
                </a:lnTo>
                <a:cubicBezTo>
                  <a:pt x="1111319" y="267331"/>
                  <a:pt x="1107907" y="275567"/>
                  <a:pt x="1101835" y="281639"/>
                </a:cubicBezTo>
                <a:cubicBezTo>
                  <a:pt x="1095763" y="287711"/>
                  <a:pt x="1087527" y="291122"/>
                  <a:pt x="1078940" y="291122"/>
                </a:cubicBezTo>
                <a:lnTo>
                  <a:pt x="32378" y="291122"/>
                </a:lnTo>
                <a:cubicBezTo>
                  <a:pt x="14496" y="291122"/>
                  <a:pt x="0" y="276626"/>
                  <a:pt x="0" y="258744"/>
                </a:cubicBezTo>
                <a:lnTo>
                  <a:pt x="0" y="32378"/>
                </a:lnTo>
                <a:cubicBezTo>
                  <a:pt x="0" y="23791"/>
                  <a:pt x="3411" y="15556"/>
                  <a:pt x="9483" y="9483"/>
                </a:cubicBezTo>
                <a:cubicBezTo>
                  <a:pt x="15556" y="3411"/>
                  <a:pt x="23791" y="0"/>
                  <a:pt x="32378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1961" l="0" r="0" t="-12275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0732533" y="1905112"/>
            <a:ext cx="402760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HOW TO WIN DEALS WHEN GRAVITY                 IS IN THE MIX</a:t>
            </a:r>
            <a:endParaRPr/>
          </a:p>
        </p:txBody>
      </p:sp>
      <p:cxnSp>
        <p:nvCxnSpPr>
          <p:cNvPr id="89" name="Google Shape;89;p13"/>
          <p:cNvCxnSpPr/>
          <p:nvPr/>
        </p:nvCxnSpPr>
        <p:spPr>
          <a:xfrm>
            <a:off x="11917004" y="2381362"/>
            <a:ext cx="972805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3"/>
          <p:cNvSpPr txBox="1"/>
          <p:nvPr/>
        </p:nvSpPr>
        <p:spPr>
          <a:xfrm>
            <a:off x="1906600" y="704962"/>
            <a:ext cx="7007870" cy="303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SALES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62025" y="3125436"/>
            <a:ext cx="16376360" cy="303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BATTLECARD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22"/>
          <p:cNvCxnSpPr/>
          <p:nvPr/>
        </p:nvCxnSpPr>
        <p:spPr>
          <a:xfrm>
            <a:off x="3457737" y="796290"/>
            <a:ext cx="13801563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22"/>
          <p:cNvSpPr/>
          <p:nvPr/>
        </p:nvSpPr>
        <p:spPr>
          <a:xfrm flipH="1">
            <a:off x="2226614" y="3715035"/>
            <a:ext cx="968827" cy="968827"/>
          </a:xfrm>
          <a:custGeom>
            <a:rect b="b" l="l" r="r" t="t"/>
            <a:pathLst>
              <a:path extrusionOk="0" h="968827" w="968827">
                <a:moveTo>
                  <a:pt x="968826" y="0"/>
                </a:moveTo>
                <a:lnTo>
                  <a:pt x="0" y="0"/>
                </a:lnTo>
                <a:lnTo>
                  <a:pt x="0" y="968827"/>
                </a:lnTo>
                <a:lnTo>
                  <a:pt x="968826" y="968827"/>
                </a:lnTo>
                <a:lnTo>
                  <a:pt x="9688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22"/>
          <p:cNvSpPr/>
          <p:nvPr/>
        </p:nvSpPr>
        <p:spPr>
          <a:xfrm flipH="1">
            <a:off x="9518395" y="3715035"/>
            <a:ext cx="968827" cy="968827"/>
          </a:xfrm>
          <a:custGeom>
            <a:rect b="b" l="l" r="r" t="t"/>
            <a:pathLst>
              <a:path extrusionOk="0" h="968827" w="968827">
                <a:moveTo>
                  <a:pt x="968827" y="0"/>
                </a:moveTo>
                <a:lnTo>
                  <a:pt x="0" y="0"/>
                </a:lnTo>
                <a:lnTo>
                  <a:pt x="0" y="968827"/>
                </a:lnTo>
                <a:lnTo>
                  <a:pt x="968827" y="968827"/>
                </a:lnTo>
                <a:lnTo>
                  <a:pt x="9688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22"/>
          <p:cNvSpPr/>
          <p:nvPr/>
        </p:nvSpPr>
        <p:spPr>
          <a:xfrm flipH="1">
            <a:off x="2226614" y="6237255"/>
            <a:ext cx="968827" cy="968827"/>
          </a:xfrm>
          <a:custGeom>
            <a:rect b="b" l="l" r="r" t="t"/>
            <a:pathLst>
              <a:path extrusionOk="0" h="968827" w="968827">
                <a:moveTo>
                  <a:pt x="968826" y="0"/>
                </a:moveTo>
                <a:lnTo>
                  <a:pt x="0" y="0"/>
                </a:lnTo>
                <a:lnTo>
                  <a:pt x="0" y="968827"/>
                </a:lnTo>
                <a:lnTo>
                  <a:pt x="968826" y="968827"/>
                </a:lnTo>
                <a:lnTo>
                  <a:pt x="9688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2"/>
          <p:cNvSpPr/>
          <p:nvPr/>
        </p:nvSpPr>
        <p:spPr>
          <a:xfrm flipH="1">
            <a:off x="9518395" y="6237255"/>
            <a:ext cx="968827" cy="968827"/>
          </a:xfrm>
          <a:custGeom>
            <a:rect b="b" l="l" r="r" t="t"/>
            <a:pathLst>
              <a:path extrusionOk="0" h="968827" w="968827">
                <a:moveTo>
                  <a:pt x="968827" y="0"/>
                </a:moveTo>
                <a:lnTo>
                  <a:pt x="0" y="0"/>
                </a:lnTo>
                <a:lnTo>
                  <a:pt x="0" y="968827"/>
                </a:lnTo>
                <a:lnTo>
                  <a:pt x="968827" y="968827"/>
                </a:lnTo>
                <a:lnTo>
                  <a:pt x="9688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2"/>
          <p:cNvSpPr txBox="1"/>
          <p:nvPr/>
        </p:nvSpPr>
        <p:spPr>
          <a:xfrm>
            <a:off x="3541002" y="3782253"/>
            <a:ext cx="5231264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How flexible does your contract need to be if usage changes mid-year?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430650" y="1957150"/>
            <a:ext cx="17426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STRATEGIC QUESTIONS TO ASK</a:t>
            </a: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10830122" y="3782253"/>
            <a:ext cx="5231264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How predictable do your cloud costs need to stay over time?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3541002" y="6304473"/>
            <a:ext cx="5231264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How quickly do you need to be fully up and running after signing?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10830122" y="6304473"/>
            <a:ext cx="5231264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How much platform complexity is your team comfortable managing day to day?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1028700" y="628650"/>
            <a:ext cx="2512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LANDMINES TO LAY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/>
        </p:nvSpPr>
        <p:spPr>
          <a:xfrm>
            <a:off x="954450" y="1957425"/>
            <a:ext cx="16379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LATEST CUSTOMER REVIEWS</a:t>
            </a:r>
            <a:endParaRPr/>
          </a:p>
        </p:txBody>
      </p:sp>
      <p:grpSp>
        <p:nvGrpSpPr>
          <p:cNvPr id="252" name="Google Shape;252;p23"/>
          <p:cNvGrpSpPr/>
          <p:nvPr/>
        </p:nvGrpSpPr>
        <p:grpSpPr>
          <a:xfrm>
            <a:off x="1028700" y="3817018"/>
            <a:ext cx="5088284" cy="3633785"/>
            <a:chOff x="0" y="-38100"/>
            <a:chExt cx="4704961" cy="3360036"/>
          </a:xfrm>
        </p:grpSpPr>
        <p:sp>
          <p:nvSpPr>
            <p:cNvPr id="253" name="Google Shape;253;p23"/>
            <p:cNvSpPr/>
            <p:nvPr/>
          </p:nvSpPr>
          <p:spPr>
            <a:xfrm>
              <a:off x="0" y="0"/>
              <a:ext cx="4704960" cy="3321936"/>
            </a:xfrm>
            <a:custGeom>
              <a:rect b="b" l="l" r="r" t="t"/>
              <a:pathLst>
                <a:path extrusionOk="0" h="3321936" w="4704960">
                  <a:moveTo>
                    <a:pt x="4704960" y="45646"/>
                  </a:moveTo>
                  <a:lnTo>
                    <a:pt x="4704960" y="3276290"/>
                  </a:lnTo>
                  <a:cubicBezTo>
                    <a:pt x="4704960" y="3301500"/>
                    <a:pt x="4684524" y="3321936"/>
                    <a:pt x="4659315" y="3321936"/>
                  </a:cubicBezTo>
                  <a:lnTo>
                    <a:pt x="45646" y="3321936"/>
                  </a:lnTo>
                  <a:cubicBezTo>
                    <a:pt x="20436" y="3321936"/>
                    <a:pt x="0" y="3301500"/>
                    <a:pt x="0" y="3276290"/>
                  </a:cubicBezTo>
                  <a:lnTo>
                    <a:pt x="0" y="45646"/>
                  </a:lnTo>
                  <a:cubicBezTo>
                    <a:pt x="0" y="20436"/>
                    <a:pt x="20436" y="0"/>
                    <a:pt x="45646" y="0"/>
                  </a:cubicBezTo>
                  <a:lnTo>
                    <a:pt x="4659315" y="0"/>
                  </a:lnTo>
                  <a:cubicBezTo>
                    <a:pt x="4684524" y="0"/>
                    <a:pt x="4704960" y="20436"/>
                    <a:pt x="4704960" y="45646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0" y="-38100"/>
              <a:ext cx="4704961" cy="33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0" lIns="381000" spcFirstLastPara="1" rIns="381000" wrap="square" tIns="381000">
              <a:noAutofit/>
            </a:bodyPr>
            <a:lstStyle/>
            <a:p>
              <a:pPr indent="0" lvl="0" marL="0" marR="0" rtl="0" algn="just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23"/>
          <p:cNvSpPr txBox="1"/>
          <p:nvPr/>
        </p:nvSpPr>
        <p:spPr>
          <a:xfrm>
            <a:off x="1187864" y="4930613"/>
            <a:ext cx="477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“Gravity has a lot of features, but setup and configuration took much longer than expected.”</a:t>
            </a: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1187864" y="6721313"/>
            <a:ext cx="4769955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Colin, Infrastructure Engineer</a:t>
            </a:r>
            <a:endParaRPr/>
          </a:p>
        </p:txBody>
      </p:sp>
      <p:grpSp>
        <p:nvGrpSpPr>
          <p:cNvPr id="257" name="Google Shape;257;p23"/>
          <p:cNvGrpSpPr/>
          <p:nvPr/>
        </p:nvGrpSpPr>
        <p:grpSpPr>
          <a:xfrm>
            <a:off x="6599858" y="3817018"/>
            <a:ext cx="5088284" cy="3633785"/>
            <a:chOff x="0" y="-38100"/>
            <a:chExt cx="4704961" cy="3360036"/>
          </a:xfrm>
        </p:grpSpPr>
        <p:sp>
          <p:nvSpPr>
            <p:cNvPr id="258" name="Google Shape;258;p23"/>
            <p:cNvSpPr/>
            <p:nvPr/>
          </p:nvSpPr>
          <p:spPr>
            <a:xfrm>
              <a:off x="0" y="0"/>
              <a:ext cx="4704960" cy="3321936"/>
            </a:xfrm>
            <a:custGeom>
              <a:rect b="b" l="l" r="r" t="t"/>
              <a:pathLst>
                <a:path extrusionOk="0" h="3321936" w="4704960">
                  <a:moveTo>
                    <a:pt x="4704960" y="45646"/>
                  </a:moveTo>
                  <a:lnTo>
                    <a:pt x="4704960" y="3276290"/>
                  </a:lnTo>
                  <a:cubicBezTo>
                    <a:pt x="4704960" y="3301500"/>
                    <a:pt x="4684524" y="3321936"/>
                    <a:pt x="4659315" y="3321936"/>
                  </a:cubicBezTo>
                  <a:lnTo>
                    <a:pt x="45646" y="3321936"/>
                  </a:lnTo>
                  <a:cubicBezTo>
                    <a:pt x="20436" y="3321936"/>
                    <a:pt x="0" y="3301500"/>
                    <a:pt x="0" y="3276290"/>
                  </a:cubicBezTo>
                  <a:lnTo>
                    <a:pt x="0" y="45646"/>
                  </a:lnTo>
                  <a:cubicBezTo>
                    <a:pt x="0" y="20436"/>
                    <a:pt x="20436" y="0"/>
                    <a:pt x="45646" y="0"/>
                  </a:cubicBezTo>
                  <a:lnTo>
                    <a:pt x="4659315" y="0"/>
                  </a:lnTo>
                  <a:cubicBezTo>
                    <a:pt x="4684524" y="0"/>
                    <a:pt x="4704960" y="20436"/>
                    <a:pt x="4704960" y="45646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0" y="-38100"/>
              <a:ext cx="4704961" cy="33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0" lIns="381000" spcFirstLastPara="1" rIns="381000" wrap="square" tIns="381000">
              <a:noAutofit/>
            </a:bodyPr>
            <a:lstStyle/>
            <a:p>
              <a:pPr indent="0" lvl="0" marL="0" marR="0" rtl="0" algn="just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23"/>
          <p:cNvSpPr txBox="1"/>
          <p:nvPr/>
        </p:nvSpPr>
        <p:spPr>
          <a:xfrm>
            <a:off x="7033038" y="4930613"/>
            <a:ext cx="42219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“The platform is reliable once running, though pricing and add-ons were harder to predict.”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6759023" y="6721313"/>
            <a:ext cx="4769955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Hazel, IT Manager</a:t>
            </a:r>
            <a:endParaRPr/>
          </a:p>
        </p:txBody>
      </p:sp>
      <p:grpSp>
        <p:nvGrpSpPr>
          <p:cNvPr id="262" name="Google Shape;262;p23"/>
          <p:cNvGrpSpPr/>
          <p:nvPr/>
        </p:nvGrpSpPr>
        <p:grpSpPr>
          <a:xfrm>
            <a:off x="12171016" y="3817018"/>
            <a:ext cx="5088284" cy="3633785"/>
            <a:chOff x="0" y="-38100"/>
            <a:chExt cx="4704961" cy="3360036"/>
          </a:xfrm>
        </p:grpSpPr>
        <p:sp>
          <p:nvSpPr>
            <p:cNvPr id="263" name="Google Shape;263;p23"/>
            <p:cNvSpPr/>
            <p:nvPr/>
          </p:nvSpPr>
          <p:spPr>
            <a:xfrm>
              <a:off x="0" y="0"/>
              <a:ext cx="4704960" cy="3321936"/>
            </a:xfrm>
            <a:custGeom>
              <a:rect b="b" l="l" r="r" t="t"/>
              <a:pathLst>
                <a:path extrusionOk="0" h="3321936" w="4704960">
                  <a:moveTo>
                    <a:pt x="4704960" y="45646"/>
                  </a:moveTo>
                  <a:lnTo>
                    <a:pt x="4704960" y="3276290"/>
                  </a:lnTo>
                  <a:cubicBezTo>
                    <a:pt x="4704960" y="3301500"/>
                    <a:pt x="4684524" y="3321936"/>
                    <a:pt x="4659315" y="3321936"/>
                  </a:cubicBezTo>
                  <a:lnTo>
                    <a:pt x="45646" y="3321936"/>
                  </a:lnTo>
                  <a:cubicBezTo>
                    <a:pt x="20436" y="3321936"/>
                    <a:pt x="0" y="3301500"/>
                    <a:pt x="0" y="3276290"/>
                  </a:cubicBezTo>
                  <a:lnTo>
                    <a:pt x="0" y="45646"/>
                  </a:lnTo>
                  <a:cubicBezTo>
                    <a:pt x="0" y="20436"/>
                    <a:pt x="20436" y="0"/>
                    <a:pt x="45646" y="0"/>
                  </a:cubicBezTo>
                  <a:lnTo>
                    <a:pt x="4659315" y="0"/>
                  </a:lnTo>
                  <a:cubicBezTo>
                    <a:pt x="4684524" y="0"/>
                    <a:pt x="4704960" y="20436"/>
                    <a:pt x="4704960" y="45646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 txBox="1"/>
            <p:nvPr/>
          </p:nvSpPr>
          <p:spPr>
            <a:xfrm>
              <a:off x="0" y="-38100"/>
              <a:ext cx="4704961" cy="3360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0" lIns="381000" spcFirstLastPara="1" rIns="381000" wrap="square" tIns="381000">
              <a:noAutofit/>
            </a:bodyPr>
            <a:lstStyle/>
            <a:p>
              <a:pPr indent="0" lvl="0" marL="0" marR="0" rtl="0" algn="just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3"/>
          <p:cNvSpPr txBox="1"/>
          <p:nvPr/>
        </p:nvSpPr>
        <p:spPr>
          <a:xfrm>
            <a:off x="12330181" y="4930613"/>
            <a:ext cx="477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“Gravity offers a solid, enterprise-grade solution, but it can feel complex for teams that need to move quickly.”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E1DBD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12330181" y="6721313"/>
            <a:ext cx="4769955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Taylor, Director of Engineering</a:t>
            </a:r>
            <a:endParaRPr/>
          </a:p>
        </p:txBody>
      </p:sp>
      <p:grpSp>
        <p:nvGrpSpPr>
          <p:cNvPr id="267" name="Google Shape;267;p23"/>
          <p:cNvGrpSpPr/>
          <p:nvPr/>
        </p:nvGrpSpPr>
        <p:grpSpPr>
          <a:xfrm>
            <a:off x="3008941" y="4217754"/>
            <a:ext cx="1127802" cy="333509"/>
            <a:chOff x="0" y="0"/>
            <a:chExt cx="1503736" cy="444679"/>
          </a:xfrm>
        </p:grpSpPr>
        <p:grpSp>
          <p:nvGrpSpPr>
            <p:cNvPr id="268" name="Google Shape;268;p23"/>
            <p:cNvGrpSpPr/>
            <p:nvPr/>
          </p:nvGrpSpPr>
          <p:grpSpPr>
            <a:xfrm>
              <a:off x="0" y="0"/>
              <a:ext cx="483452" cy="444679"/>
              <a:chOff x="0" y="0"/>
              <a:chExt cx="842249" cy="774700"/>
            </a:xfrm>
          </p:grpSpPr>
          <p:sp>
            <p:nvSpPr>
              <p:cNvPr id="269" name="Google Shape;269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70" name="Google Shape;270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3"/>
            <p:cNvGrpSpPr/>
            <p:nvPr/>
          </p:nvGrpSpPr>
          <p:grpSpPr>
            <a:xfrm>
              <a:off x="510142" y="0"/>
              <a:ext cx="483452" cy="444679"/>
              <a:chOff x="0" y="0"/>
              <a:chExt cx="842249" cy="774700"/>
            </a:xfrm>
          </p:grpSpPr>
          <p:sp>
            <p:nvSpPr>
              <p:cNvPr id="272" name="Google Shape;272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73" name="Google Shape;273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23"/>
            <p:cNvGrpSpPr/>
            <p:nvPr/>
          </p:nvGrpSpPr>
          <p:grpSpPr>
            <a:xfrm>
              <a:off x="1020284" y="0"/>
              <a:ext cx="483452" cy="444679"/>
              <a:chOff x="0" y="0"/>
              <a:chExt cx="842249" cy="774700"/>
            </a:xfrm>
          </p:grpSpPr>
          <p:sp>
            <p:nvSpPr>
              <p:cNvPr id="275" name="Google Shape;275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76" name="Google Shape;276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7" name="Google Shape;277;p23"/>
          <p:cNvGrpSpPr/>
          <p:nvPr/>
        </p:nvGrpSpPr>
        <p:grpSpPr>
          <a:xfrm>
            <a:off x="8580099" y="4217754"/>
            <a:ext cx="1127802" cy="333509"/>
            <a:chOff x="0" y="0"/>
            <a:chExt cx="1503736" cy="444679"/>
          </a:xfrm>
        </p:grpSpPr>
        <p:grpSp>
          <p:nvGrpSpPr>
            <p:cNvPr id="278" name="Google Shape;278;p23"/>
            <p:cNvGrpSpPr/>
            <p:nvPr/>
          </p:nvGrpSpPr>
          <p:grpSpPr>
            <a:xfrm>
              <a:off x="0" y="0"/>
              <a:ext cx="483452" cy="444679"/>
              <a:chOff x="0" y="0"/>
              <a:chExt cx="842249" cy="774700"/>
            </a:xfrm>
          </p:grpSpPr>
          <p:sp>
            <p:nvSpPr>
              <p:cNvPr id="279" name="Google Shape;279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80" name="Google Shape;280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" name="Google Shape;281;p23"/>
            <p:cNvGrpSpPr/>
            <p:nvPr/>
          </p:nvGrpSpPr>
          <p:grpSpPr>
            <a:xfrm>
              <a:off x="510142" y="0"/>
              <a:ext cx="483452" cy="444679"/>
              <a:chOff x="0" y="0"/>
              <a:chExt cx="842249" cy="774700"/>
            </a:xfrm>
          </p:grpSpPr>
          <p:sp>
            <p:nvSpPr>
              <p:cNvPr id="282" name="Google Shape;282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83" name="Google Shape;283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23"/>
            <p:cNvGrpSpPr/>
            <p:nvPr/>
          </p:nvGrpSpPr>
          <p:grpSpPr>
            <a:xfrm>
              <a:off x="1020284" y="0"/>
              <a:ext cx="483452" cy="444679"/>
              <a:chOff x="0" y="0"/>
              <a:chExt cx="842249" cy="774700"/>
            </a:xfrm>
          </p:grpSpPr>
          <p:sp>
            <p:nvSpPr>
              <p:cNvPr id="285" name="Google Shape;285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86" name="Google Shape;286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23"/>
          <p:cNvGrpSpPr/>
          <p:nvPr/>
        </p:nvGrpSpPr>
        <p:grpSpPr>
          <a:xfrm>
            <a:off x="13959954" y="4217754"/>
            <a:ext cx="1510408" cy="333509"/>
            <a:chOff x="0" y="0"/>
            <a:chExt cx="2013878" cy="444679"/>
          </a:xfrm>
        </p:grpSpPr>
        <p:grpSp>
          <p:nvGrpSpPr>
            <p:cNvPr id="288" name="Google Shape;288;p23"/>
            <p:cNvGrpSpPr/>
            <p:nvPr/>
          </p:nvGrpSpPr>
          <p:grpSpPr>
            <a:xfrm>
              <a:off x="0" y="0"/>
              <a:ext cx="483452" cy="444679"/>
              <a:chOff x="0" y="0"/>
              <a:chExt cx="842249" cy="774700"/>
            </a:xfrm>
          </p:grpSpPr>
          <p:sp>
            <p:nvSpPr>
              <p:cNvPr id="289" name="Google Shape;289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90" name="Google Shape;290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3"/>
            <p:cNvGrpSpPr/>
            <p:nvPr/>
          </p:nvGrpSpPr>
          <p:grpSpPr>
            <a:xfrm>
              <a:off x="510142" y="0"/>
              <a:ext cx="483452" cy="444679"/>
              <a:chOff x="0" y="0"/>
              <a:chExt cx="842249" cy="774700"/>
            </a:xfrm>
          </p:grpSpPr>
          <p:sp>
            <p:nvSpPr>
              <p:cNvPr id="292" name="Google Shape;292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93" name="Google Shape;293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1020284" y="0"/>
              <a:ext cx="483452" cy="444679"/>
              <a:chOff x="0" y="0"/>
              <a:chExt cx="842249" cy="774700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96" name="Google Shape;296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3"/>
            <p:cNvGrpSpPr/>
            <p:nvPr/>
          </p:nvGrpSpPr>
          <p:grpSpPr>
            <a:xfrm>
              <a:off x="1530426" y="0"/>
              <a:ext cx="483452" cy="444679"/>
              <a:chOff x="0" y="0"/>
              <a:chExt cx="842249" cy="774700"/>
            </a:xfrm>
          </p:grpSpPr>
          <p:sp>
            <p:nvSpPr>
              <p:cNvPr id="298" name="Google Shape;298;p23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5BDBDB"/>
              </a:solidFill>
              <a:ln>
                <a:noFill/>
              </a:ln>
            </p:spPr>
          </p:sp>
          <p:sp>
            <p:nvSpPr>
              <p:cNvPr id="299" name="Google Shape;299;p23"/>
              <p:cNvSpPr txBox="1"/>
              <p:nvPr/>
            </p:nvSpPr>
            <p:spPr>
              <a:xfrm>
                <a:off x="236883" y="228600"/>
                <a:ext cx="368484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850" lIns="42850" spcFirstLastPara="1" rIns="42850" wrap="square" tIns="4285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300" name="Google Shape;300;p23"/>
          <p:cNvCxnSpPr/>
          <p:nvPr/>
        </p:nvCxnSpPr>
        <p:spPr>
          <a:xfrm>
            <a:off x="3430084" y="796290"/>
            <a:ext cx="13829216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23"/>
          <p:cNvSpPr txBox="1"/>
          <p:nvPr/>
        </p:nvSpPr>
        <p:spPr>
          <a:xfrm>
            <a:off x="1028700" y="628650"/>
            <a:ext cx="3692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CUSTOMER PROOF</a:t>
            </a:r>
            <a:endParaRPr/>
          </a:p>
        </p:txBody>
      </p:sp>
      <p:sp>
        <p:nvSpPr>
          <p:cNvPr id="302" name="Google Shape;302;p23"/>
          <p:cNvSpPr/>
          <p:nvPr/>
        </p:nvSpPr>
        <p:spPr>
          <a:xfrm>
            <a:off x="660851" y="3497237"/>
            <a:ext cx="1054026" cy="1054026"/>
          </a:xfrm>
          <a:custGeom>
            <a:rect b="b" l="l" r="r" t="t"/>
            <a:pathLst>
              <a:path extrusionOk="0" h="1054026" w="1054026">
                <a:moveTo>
                  <a:pt x="0" y="0"/>
                </a:moveTo>
                <a:lnTo>
                  <a:pt x="1054026" y="0"/>
                </a:lnTo>
                <a:lnTo>
                  <a:pt x="1054026" y="1054026"/>
                </a:lnTo>
                <a:lnTo>
                  <a:pt x="0" y="1054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3"/>
          <p:cNvSpPr/>
          <p:nvPr/>
        </p:nvSpPr>
        <p:spPr>
          <a:xfrm>
            <a:off x="6200492" y="3495587"/>
            <a:ext cx="1054026" cy="1054026"/>
          </a:xfrm>
          <a:custGeom>
            <a:rect b="b" l="l" r="r" t="t"/>
            <a:pathLst>
              <a:path extrusionOk="0" h="1054026" w="1054026">
                <a:moveTo>
                  <a:pt x="0" y="0"/>
                </a:moveTo>
                <a:lnTo>
                  <a:pt x="1054026" y="0"/>
                </a:lnTo>
                <a:lnTo>
                  <a:pt x="1054026" y="1054026"/>
                </a:lnTo>
                <a:lnTo>
                  <a:pt x="0" y="1054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3"/>
          <p:cNvSpPr/>
          <p:nvPr/>
        </p:nvSpPr>
        <p:spPr>
          <a:xfrm>
            <a:off x="11792917" y="3493936"/>
            <a:ext cx="1054026" cy="1054026"/>
          </a:xfrm>
          <a:custGeom>
            <a:rect b="b" l="l" r="r" t="t"/>
            <a:pathLst>
              <a:path extrusionOk="0" h="1054026" w="1054026">
                <a:moveTo>
                  <a:pt x="0" y="0"/>
                </a:moveTo>
                <a:lnTo>
                  <a:pt x="1054026" y="0"/>
                </a:lnTo>
                <a:lnTo>
                  <a:pt x="1054026" y="1054026"/>
                </a:lnTo>
                <a:lnTo>
                  <a:pt x="0" y="1054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3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/>
          <p:nvPr/>
        </p:nvSpPr>
        <p:spPr>
          <a:xfrm>
            <a:off x="2133677" y="3438633"/>
            <a:ext cx="5915824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RESOURCES</a:t>
            </a:r>
            <a:endParaRPr/>
          </a:p>
        </p:txBody>
      </p:sp>
      <p:sp>
        <p:nvSpPr>
          <p:cNvPr id="311" name="Google Shape;311;p24"/>
          <p:cNvSpPr txBox="1"/>
          <p:nvPr/>
        </p:nvSpPr>
        <p:spPr>
          <a:xfrm>
            <a:off x="2133675" y="4753150"/>
            <a:ext cx="69555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Add other resources relevant to the competitor.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Another resource here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Another resource here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Another resource here</a:t>
            </a:r>
            <a:endParaRPr/>
          </a:p>
        </p:txBody>
      </p:sp>
      <p:cxnSp>
        <p:nvCxnSpPr>
          <p:cNvPr id="312" name="Google Shape;312;p24"/>
          <p:cNvCxnSpPr/>
          <p:nvPr/>
        </p:nvCxnSpPr>
        <p:spPr>
          <a:xfrm>
            <a:off x="3430084" y="796290"/>
            <a:ext cx="13829216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3" name="Google Shape;313;p24"/>
          <p:cNvSpPr txBox="1"/>
          <p:nvPr/>
        </p:nvSpPr>
        <p:spPr>
          <a:xfrm>
            <a:off x="1028700" y="628650"/>
            <a:ext cx="1911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RESOURCES</a:t>
            </a: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9942537" y="2128300"/>
            <a:ext cx="6030401" cy="6030401"/>
          </a:xfrm>
          <a:custGeom>
            <a:rect b="b" l="l" r="r" t="t"/>
            <a:pathLst>
              <a:path extrusionOk="0" h="6030401" w="6030401">
                <a:moveTo>
                  <a:pt x="0" y="0"/>
                </a:moveTo>
                <a:lnTo>
                  <a:pt x="6030401" y="0"/>
                </a:lnTo>
                <a:lnTo>
                  <a:pt x="6030401" y="6030400"/>
                </a:lnTo>
                <a:lnTo>
                  <a:pt x="0" y="603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4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>
            <a:off x="714865" y="477645"/>
            <a:ext cx="5097641" cy="9223214"/>
            <a:chOff x="0" y="-28575"/>
            <a:chExt cx="1342589" cy="2429159"/>
          </a:xfrm>
        </p:grpSpPr>
        <p:sp>
          <p:nvSpPr>
            <p:cNvPr id="321" name="Google Shape;321;p25"/>
            <p:cNvSpPr/>
            <p:nvPr/>
          </p:nvSpPr>
          <p:spPr>
            <a:xfrm>
              <a:off x="0" y="0"/>
              <a:ext cx="1342589" cy="2400584"/>
            </a:xfrm>
            <a:custGeom>
              <a:rect b="b" l="l" r="r" t="t"/>
              <a:pathLst>
                <a:path extrusionOk="0" h="2400584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2370210"/>
                  </a:lnTo>
                  <a:cubicBezTo>
                    <a:pt x="1342589" y="2386985"/>
                    <a:pt x="1328989" y="2400584"/>
                    <a:pt x="1312214" y="2400584"/>
                  </a:cubicBezTo>
                  <a:lnTo>
                    <a:pt x="30375" y="2400584"/>
                  </a:lnTo>
                  <a:cubicBezTo>
                    <a:pt x="22319" y="2400584"/>
                    <a:pt x="14593" y="2397384"/>
                    <a:pt x="8896" y="2391688"/>
                  </a:cubicBezTo>
                  <a:cubicBezTo>
                    <a:pt x="3200" y="2385991"/>
                    <a:pt x="0" y="2378265"/>
                    <a:pt x="0" y="2370210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noFill/>
            <a:ln cap="sq" cmpd="sng" w="9525">
              <a:solidFill>
                <a:srgbClr val="E5E5E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0" y="-28575"/>
              <a:ext cx="1342589" cy="2429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6157830" y="436222"/>
            <a:ext cx="11481871" cy="9223214"/>
            <a:chOff x="0" y="-28575"/>
            <a:chExt cx="3024032" cy="2429159"/>
          </a:xfrm>
        </p:grpSpPr>
        <p:sp>
          <p:nvSpPr>
            <p:cNvPr id="324" name="Google Shape;324;p25"/>
            <p:cNvSpPr/>
            <p:nvPr/>
          </p:nvSpPr>
          <p:spPr>
            <a:xfrm>
              <a:off x="0" y="0"/>
              <a:ext cx="3024032" cy="2400584"/>
            </a:xfrm>
            <a:custGeom>
              <a:rect b="b" l="l" r="r" t="t"/>
              <a:pathLst>
                <a:path extrusionOk="0" h="2400584" w="3024032">
                  <a:moveTo>
                    <a:pt x="13485" y="0"/>
                  </a:moveTo>
                  <a:lnTo>
                    <a:pt x="3010546" y="0"/>
                  </a:lnTo>
                  <a:cubicBezTo>
                    <a:pt x="3017994" y="0"/>
                    <a:pt x="3024032" y="6038"/>
                    <a:pt x="3024032" y="13485"/>
                  </a:cubicBezTo>
                  <a:lnTo>
                    <a:pt x="3024032" y="2387099"/>
                  </a:lnTo>
                  <a:cubicBezTo>
                    <a:pt x="3024032" y="2394547"/>
                    <a:pt x="3017994" y="2400584"/>
                    <a:pt x="3010546" y="2400584"/>
                  </a:cubicBezTo>
                  <a:lnTo>
                    <a:pt x="13485" y="2400584"/>
                  </a:lnTo>
                  <a:cubicBezTo>
                    <a:pt x="9909" y="2400584"/>
                    <a:pt x="6479" y="2399163"/>
                    <a:pt x="3950" y="2396635"/>
                  </a:cubicBezTo>
                  <a:cubicBezTo>
                    <a:pt x="1421" y="2394105"/>
                    <a:pt x="0" y="2390675"/>
                    <a:pt x="0" y="2387099"/>
                  </a:cubicBezTo>
                  <a:lnTo>
                    <a:pt x="0" y="13485"/>
                  </a:lnTo>
                  <a:cubicBezTo>
                    <a:pt x="0" y="6038"/>
                    <a:pt x="6038" y="0"/>
                    <a:pt x="13485" y="0"/>
                  </a:cubicBezTo>
                  <a:close/>
                </a:path>
              </a:pathLst>
            </a:custGeom>
            <a:solidFill>
              <a:srgbClr val="1A1A1A"/>
            </a:solidFill>
            <a:ln cap="sq" cmpd="sng" w="9525">
              <a:solidFill>
                <a:srgbClr val="E5E5E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 txBox="1"/>
            <p:nvPr/>
          </p:nvSpPr>
          <p:spPr>
            <a:xfrm>
              <a:off x="0" y="-28575"/>
              <a:ext cx="3024032" cy="2429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1104558" y="2436519"/>
            <a:ext cx="4318255" cy="647224"/>
            <a:chOff x="0" y="0"/>
            <a:chExt cx="1137285" cy="170434"/>
          </a:xfrm>
        </p:grpSpPr>
        <p:sp>
          <p:nvSpPr>
            <p:cNvPr id="327" name="Google Shape;327;p25"/>
            <p:cNvSpPr/>
            <p:nvPr/>
          </p:nvSpPr>
          <p:spPr>
            <a:xfrm>
              <a:off x="0" y="0"/>
              <a:ext cx="1137285" cy="170434"/>
            </a:xfrm>
            <a:custGeom>
              <a:rect b="b" l="l" r="r" t="t"/>
              <a:pathLst>
                <a:path extrusionOk="0" h="170434" w="1137285">
                  <a:moveTo>
                    <a:pt x="1137285" y="85217"/>
                  </a:moveTo>
                  <a:lnTo>
                    <a:pt x="1137285" y="85217"/>
                  </a:lnTo>
                  <a:cubicBezTo>
                    <a:pt x="1137285" y="107818"/>
                    <a:pt x="1128307" y="129493"/>
                    <a:pt x="1112326" y="145475"/>
                  </a:cubicBezTo>
                  <a:cubicBezTo>
                    <a:pt x="1096344" y="161456"/>
                    <a:pt x="1074669" y="170434"/>
                    <a:pt x="1052068" y="170434"/>
                  </a:cubicBezTo>
                  <a:lnTo>
                    <a:pt x="85217" y="170434"/>
                  </a:lnTo>
                  <a:cubicBezTo>
                    <a:pt x="38153" y="170434"/>
                    <a:pt x="0" y="132281"/>
                    <a:pt x="0" y="85217"/>
                  </a:cubicBezTo>
                  <a:lnTo>
                    <a:pt x="0" y="85217"/>
                  </a:lnTo>
                  <a:cubicBezTo>
                    <a:pt x="0" y="38153"/>
                    <a:pt x="38153" y="0"/>
                    <a:pt x="85217" y="0"/>
                  </a:cubicBezTo>
                  <a:lnTo>
                    <a:pt x="1052068" y="0"/>
                  </a:lnTo>
                  <a:cubicBezTo>
                    <a:pt x="1099132" y="0"/>
                    <a:pt x="1137285" y="38153"/>
                    <a:pt x="1137285" y="85217"/>
                  </a:cubicBezTo>
                  <a:close/>
                </a:path>
              </a:pathLst>
            </a:custGeom>
            <a:noFill/>
            <a:ln cap="rnd" cmpd="sng" w="9525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0" y="0"/>
              <a:ext cx="1137285" cy="170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FONTS</a:t>
              </a:r>
              <a:endParaRPr/>
            </a:p>
          </p:txBody>
        </p:sp>
      </p:grpSp>
      <p:grpSp>
        <p:nvGrpSpPr>
          <p:cNvPr id="329" name="Google Shape;329;p25"/>
          <p:cNvGrpSpPr/>
          <p:nvPr/>
        </p:nvGrpSpPr>
        <p:grpSpPr>
          <a:xfrm>
            <a:off x="1104558" y="7132004"/>
            <a:ext cx="4318255" cy="647224"/>
            <a:chOff x="0" y="0"/>
            <a:chExt cx="1137285" cy="170434"/>
          </a:xfrm>
        </p:grpSpPr>
        <p:sp>
          <p:nvSpPr>
            <p:cNvPr id="330" name="Google Shape;330;p25"/>
            <p:cNvSpPr/>
            <p:nvPr/>
          </p:nvSpPr>
          <p:spPr>
            <a:xfrm>
              <a:off x="0" y="0"/>
              <a:ext cx="1137285" cy="170434"/>
            </a:xfrm>
            <a:custGeom>
              <a:rect b="b" l="l" r="r" t="t"/>
              <a:pathLst>
                <a:path extrusionOk="0" h="170434" w="1137285">
                  <a:moveTo>
                    <a:pt x="1137285" y="85217"/>
                  </a:moveTo>
                  <a:lnTo>
                    <a:pt x="1137285" y="85217"/>
                  </a:lnTo>
                  <a:cubicBezTo>
                    <a:pt x="1137285" y="107818"/>
                    <a:pt x="1128307" y="129493"/>
                    <a:pt x="1112326" y="145475"/>
                  </a:cubicBezTo>
                  <a:cubicBezTo>
                    <a:pt x="1096344" y="161456"/>
                    <a:pt x="1074669" y="170434"/>
                    <a:pt x="1052068" y="170434"/>
                  </a:cubicBezTo>
                  <a:lnTo>
                    <a:pt x="85217" y="170434"/>
                  </a:lnTo>
                  <a:cubicBezTo>
                    <a:pt x="38153" y="170434"/>
                    <a:pt x="0" y="132281"/>
                    <a:pt x="0" y="85217"/>
                  </a:cubicBezTo>
                  <a:lnTo>
                    <a:pt x="0" y="85217"/>
                  </a:lnTo>
                  <a:cubicBezTo>
                    <a:pt x="0" y="38153"/>
                    <a:pt x="38153" y="0"/>
                    <a:pt x="85217" y="0"/>
                  </a:cubicBezTo>
                  <a:lnTo>
                    <a:pt x="1052068" y="0"/>
                  </a:lnTo>
                  <a:cubicBezTo>
                    <a:pt x="1099132" y="0"/>
                    <a:pt x="1137285" y="38153"/>
                    <a:pt x="1137285" y="85217"/>
                  </a:cubicBezTo>
                  <a:close/>
                </a:path>
              </a:pathLst>
            </a:custGeom>
            <a:noFill/>
            <a:ln cap="rnd" cmpd="sng" w="9525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5"/>
            <p:cNvSpPr txBox="1"/>
            <p:nvPr/>
          </p:nvSpPr>
          <p:spPr>
            <a:xfrm>
              <a:off x="0" y="0"/>
              <a:ext cx="1137285" cy="170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COLOR</a:t>
              </a:r>
              <a:endParaRPr/>
            </a:p>
          </p:txBody>
        </p:sp>
      </p:grpSp>
      <p:sp>
        <p:nvSpPr>
          <p:cNvPr id="332" name="Google Shape;332;p25"/>
          <p:cNvSpPr txBox="1"/>
          <p:nvPr/>
        </p:nvSpPr>
        <p:spPr>
          <a:xfrm>
            <a:off x="1173043" y="3401328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333" name="Google Shape;333;p25"/>
          <p:cNvSpPr txBox="1"/>
          <p:nvPr/>
        </p:nvSpPr>
        <p:spPr>
          <a:xfrm>
            <a:off x="1116102" y="6494139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334" name="Google Shape;334;p25"/>
          <p:cNvSpPr txBox="1"/>
          <p:nvPr/>
        </p:nvSpPr>
        <p:spPr>
          <a:xfrm>
            <a:off x="1688417" y="4739035"/>
            <a:ext cx="3150536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E5E5E5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IBM Plex Sans</a:t>
            </a:r>
            <a:endParaRPr/>
          </a:p>
        </p:txBody>
      </p:sp>
      <p:sp>
        <p:nvSpPr>
          <p:cNvPr id="335" name="Google Shape;335;p25"/>
          <p:cNvSpPr txBox="1"/>
          <p:nvPr/>
        </p:nvSpPr>
        <p:spPr>
          <a:xfrm>
            <a:off x="1523971" y="5727877"/>
            <a:ext cx="3479429" cy="273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336" name="Google Shape;336;p25"/>
          <p:cNvSpPr txBox="1"/>
          <p:nvPr/>
        </p:nvSpPr>
        <p:spPr>
          <a:xfrm>
            <a:off x="2319155" y="4425991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7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</p:txBody>
      </p:sp>
      <p:sp>
        <p:nvSpPr>
          <p:cNvPr id="337" name="Google Shape;337;p25"/>
          <p:cNvSpPr txBox="1"/>
          <p:nvPr/>
        </p:nvSpPr>
        <p:spPr>
          <a:xfrm>
            <a:off x="2319155" y="5426683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7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BODY TEXT:</a:t>
            </a:r>
            <a:endParaRPr/>
          </a:p>
        </p:txBody>
      </p:sp>
      <p:sp>
        <p:nvSpPr>
          <p:cNvPr id="338" name="Google Shape;338;p25"/>
          <p:cNvSpPr txBox="1"/>
          <p:nvPr/>
        </p:nvSpPr>
        <p:spPr>
          <a:xfrm>
            <a:off x="1043200" y="1273825"/>
            <a:ext cx="44409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E5E5E5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RESOURCES</a:t>
            </a:r>
            <a:endParaRPr/>
          </a:p>
        </p:txBody>
      </p:sp>
      <p:grpSp>
        <p:nvGrpSpPr>
          <p:cNvPr id="339" name="Google Shape;339;p25"/>
          <p:cNvGrpSpPr/>
          <p:nvPr/>
        </p:nvGrpSpPr>
        <p:grpSpPr>
          <a:xfrm>
            <a:off x="2053909" y="7960029"/>
            <a:ext cx="725897" cy="725897"/>
            <a:chOff x="0" y="0"/>
            <a:chExt cx="812800" cy="812800"/>
          </a:xfrm>
        </p:grpSpPr>
        <p:sp>
          <p:nvSpPr>
            <p:cNvPr id="340" name="Google Shape;340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  <a:ln cap="sq" cmpd="sng" w="9525">
              <a:solidFill>
                <a:srgbClr val="E1DBD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5"/>
          <p:cNvGrpSpPr/>
          <p:nvPr/>
        </p:nvGrpSpPr>
        <p:grpSpPr>
          <a:xfrm>
            <a:off x="2869267" y="7960029"/>
            <a:ext cx="725897" cy="725897"/>
            <a:chOff x="0" y="0"/>
            <a:chExt cx="812800" cy="812800"/>
          </a:xfrm>
        </p:grpSpPr>
        <p:sp>
          <p:nvSpPr>
            <p:cNvPr id="343" name="Google Shape;343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DBDA"/>
            </a:solidFill>
            <a:ln cap="sq" cmpd="sng" w="19050">
              <a:solidFill>
                <a:srgbClr val="E1DBD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5"/>
          <p:cNvGrpSpPr/>
          <p:nvPr/>
        </p:nvGrpSpPr>
        <p:grpSpPr>
          <a:xfrm>
            <a:off x="3747564" y="7960029"/>
            <a:ext cx="725897" cy="725897"/>
            <a:chOff x="0" y="0"/>
            <a:chExt cx="812800" cy="812800"/>
          </a:xfrm>
        </p:grpSpPr>
        <p:sp>
          <p:nvSpPr>
            <p:cNvPr id="346" name="Google Shape;346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5"/>
          <p:cNvSpPr txBox="1"/>
          <p:nvPr/>
        </p:nvSpPr>
        <p:spPr>
          <a:xfrm>
            <a:off x="2053909" y="8791575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#1A1A1A</a:t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2898431" y="8791575"/>
            <a:ext cx="667569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#E1DBDA</a:t>
            </a: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3747564" y="8791575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#5BDBDB</a:t>
            </a:r>
            <a:endParaRPr/>
          </a:p>
        </p:txBody>
      </p:sp>
      <p:sp>
        <p:nvSpPr>
          <p:cNvPr id="351" name="Google Shape;351;p25"/>
          <p:cNvSpPr txBox="1"/>
          <p:nvPr/>
        </p:nvSpPr>
        <p:spPr>
          <a:xfrm>
            <a:off x="8432174" y="4969850"/>
            <a:ext cx="698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for this presentation template</a:t>
            </a:r>
            <a:endParaRPr/>
          </a:p>
        </p:txBody>
      </p:sp>
      <p:sp>
        <p:nvSpPr>
          <p:cNvPr id="352" name="Google Shape;352;p25"/>
          <p:cNvSpPr txBox="1"/>
          <p:nvPr/>
        </p:nvSpPr>
        <p:spPr>
          <a:xfrm>
            <a:off x="8254075" y="7027225"/>
            <a:ext cx="734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  <a:endParaRPr/>
          </a:p>
        </p:txBody>
      </p:sp>
      <p:sp>
        <p:nvSpPr>
          <p:cNvPr id="353" name="Google Shape;353;p25"/>
          <p:cNvSpPr txBox="1"/>
          <p:nvPr/>
        </p:nvSpPr>
        <p:spPr>
          <a:xfrm>
            <a:off x="9889082" y="8160688"/>
            <a:ext cx="4070535" cy="50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5E5E5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HAPPY DESIGNING!</a:t>
            </a:r>
            <a:endParaRPr/>
          </a:p>
        </p:txBody>
      </p:sp>
      <p:sp>
        <p:nvSpPr>
          <p:cNvPr id="354" name="Google Shape;354;p25"/>
          <p:cNvSpPr txBox="1"/>
          <p:nvPr/>
        </p:nvSpPr>
        <p:spPr>
          <a:xfrm>
            <a:off x="7784932" y="6227146"/>
            <a:ext cx="827883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5BDBD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PEXELS, PIXABAY, SKETCHIFY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8681341" y="2131487"/>
            <a:ext cx="648601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5E5E5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9832545" y="1152525"/>
            <a:ext cx="4132442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E5E5E5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CREDITS</a:t>
            </a:r>
            <a:endParaRPr/>
          </a:p>
        </p:txBody>
      </p:sp>
      <p:pic>
        <p:nvPicPr>
          <p:cNvPr id="357" name="Google Shape;3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6615" y="3539700"/>
            <a:ext cx="4584295" cy="11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0" y="-108496"/>
            <a:ext cx="8374731" cy="10395563"/>
            <a:chOff x="0" y="-28575"/>
            <a:chExt cx="2205676" cy="2737908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2205676" cy="2709333"/>
            </a:xfrm>
            <a:custGeom>
              <a:rect b="b" l="l" r="r" t="t"/>
              <a:pathLst>
                <a:path extrusionOk="0" h="2709333" w="2205676">
                  <a:moveTo>
                    <a:pt x="0" y="0"/>
                  </a:moveTo>
                  <a:lnTo>
                    <a:pt x="2205676" y="0"/>
                  </a:lnTo>
                  <a:lnTo>
                    <a:pt x="22056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1DBDA"/>
            </a:solidFill>
            <a:ln>
              <a:noFill/>
            </a:ln>
          </p:spPr>
        </p:sp>
        <p:sp>
          <p:nvSpPr>
            <p:cNvPr id="98" name="Google Shape;98;p14"/>
            <p:cNvSpPr txBox="1"/>
            <p:nvPr/>
          </p:nvSpPr>
          <p:spPr>
            <a:xfrm>
              <a:off x="0" y="-28575"/>
              <a:ext cx="2205676" cy="273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1028700" y="878200"/>
            <a:ext cx="7054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00" u="none" cap="none" strike="noStrike">
                <a:solidFill>
                  <a:srgbClr val="1A1A1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CONTENTS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0329239" y="1756175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50"/>
                </a:lnTo>
                <a:lnTo>
                  <a:pt x="0" y="443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10329239" y="2634353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49"/>
                </a:lnTo>
                <a:lnTo>
                  <a:pt x="0" y="443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10329239" y="3516252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50"/>
                </a:lnTo>
                <a:lnTo>
                  <a:pt x="0" y="443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10329239" y="4398152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49"/>
                </a:lnTo>
                <a:lnTo>
                  <a:pt x="0" y="443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10329239" y="5280051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50"/>
                </a:lnTo>
                <a:lnTo>
                  <a:pt x="0" y="443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>
            <a:off x="10329239" y="6161951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49"/>
                </a:lnTo>
                <a:lnTo>
                  <a:pt x="0" y="443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4"/>
          <p:cNvSpPr/>
          <p:nvPr/>
        </p:nvSpPr>
        <p:spPr>
          <a:xfrm>
            <a:off x="10329239" y="7043850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50"/>
                </a:lnTo>
                <a:lnTo>
                  <a:pt x="0" y="443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>
            <a:off x="10329239" y="7925750"/>
            <a:ext cx="443750" cy="443750"/>
          </a:xfrm>
          <a:custGeom>
            <a:rect b="b" l="l" r="r" t="t"/>
            <a:pathLst>
              <a:path extrusionOk="0" h="443750" w="443750">
                <a:moveTo>
                  <a:pt x="0" y="0"/>
                </a:moveTo>
                <a:lnTo>
                  <a:pt x="443750" y="0"/>
                </a:lnTo>
                <a:lnTo>
                  <a:pt x="443750" y="443749"/>
                </a:lnTo>
                <a:lnTo>
                  <a:pt x="0" y="443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4"/>
          <p:cNvSpPr txBox="1"/>
          <p:nvPr/>
        </p:nvSpPr>
        <p:spPr>
          <a:xfrm>
            <a:off x="11103302" y="1756163"/>
            <a:ext cx="6325800" cy="6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Cloudlet at a glance</a:t>
            </a:r>
            <a:endParaRPr sz="900"/>
          </a:p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Who Cloudlet is built for</a:t>
            </a:r>
            <a:endParaRPr sz="900"/>
          </a:p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About Gravity</a:t>
            </a:r>
            <a:endParaRPr sz="900"/>
          </a:p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Cloudlet vs. Gravity</a:t>
            </a:r>
            <a:endParaRPr sz="900"/>
          </a:p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Where Cloudlet wins</a:t>
            </a:r>
            <a:endParaRPr sz="900"/>
          </a:p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Where Gravity may win</a:t>
            </a:r>
            <a:endParaRPr sz="900"/>
          </a:p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Strategic questions</a:t>
            </a:r>
            <a:endParaRPr sz="900"/>
          </a:p>
          <a:p>
            <a:pPr indent="0" lvl="0" marL="0" marR="0" rtl="0" algn="l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Customer reviews</a:t>
            </a:r>
            <a:endParaRPr sz="900"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27" y="2540075"/>
            <a:ext cx="6325748" cy="6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5"/>
          <p:cNvGrpSpPr/>
          <p:nvPr/>
        </p:nvGrpSpPr>
        <p:grpSpPr>
          <a:xfrm>
            <a:off x="9283383" y="2777728"/>
            <a:ext cx="2746801" cy="791170"/>
            <a:chOff x="0" y="-57150"/>
            <a:chExt cx="2539873" cy="731568"/>
          </a:xfrm>
        </p:grpSpPr>
        <p:sp>
          <p:nvSpPr>
            <p:cNvPr id="115" name="Google Shape;115;p15"/>
            <p:cNvSpPr/>
            <p:nvPr/>
          </p:nvSpPr>
          <p:spPr>
            <a:xfrm>
              <a:off x="0" y="0"/>
              <a:ext cx="2539872" cy="674418"/>
            </a:xfrm>
            <a:custGeom>
              <a:rect b="b" l="l" r="r" t="t"/>
              <a:pathLst>
                <a:path extrusionOk="0" h="674418" w="2539872">
                  <a:moveTo>
                    <a:pt x="2539872" y="281852"/>
                  </a:moveTo>
                  <a:lnTo>
                    <a:pt x="2539872" y="392566"/>
                  </a:lnTo>
                  <a:cubicBezTo>
                    <a:pt x="2539872" y="467318"/>
                    <a:pt x="2510177" y="539008"/>
                    <a:pt x="2457320" y="591865"/>
                  </a:cubicBezTo>
                  <a:cubicBezTo>
                    <a:pt x="2404462" y="644723"/>
                    <a:pt x="2332772" y="674418"/>
                    <a:pt x="2258020" y="674418"/>
                  </a:cubicBezTo>
                  <a:lnTo>
                    <a:pt x="281852" y="674418"/>
                  </a:lnTo>
                  <a:cubicBezTo>
                    <a:pt x="207100" y="674418"/>
                    <a:pt x="135410" y="644723"/>
                    <a:pt x="82553" y="591865"/>
                  </a:cubicBezTo>
                  <a:cubicBezTo>
                    <a:pt x="29695" y="539008"/>
                    <a:pt x="0" y="467318"/>
                    <a:pt x="0" y="392566"/>
                  </a:cubicBezTo>
                  <a:lnTo>
                    <a:pt x="0" y="281852"/>
                  </a:lnTo>
                  <a:cubicBezTo>
                    <a:pt x="0" y="207100"/>
                    <a:pt x="29695" y="135410"/>
                    <a:pt x="82553" y="82553"/>
                  </a:cubicBezTo>
                  <a:cubicBezTo>
                    <a:pt x="135410" y="29695"/>
                    <a:pt x="207100" y="0"/>
                    <a:pt x="281852" y="0"/>
                  </a:cubicBezTo>
                  <a:lnTo>
                    <a:pt x="2258020" y="0"/>
                  </a:lnTo>
                  <a:cubicBezTo>
                    <a:pt x="2332772" y="0"/>
                    <a:pt x="2404462" y="29695"/>
                    <a:pt x="2457320" y="82553"/>
                  </a:cubicBezTo>
                  <a:cubicBezTo>
                    <a:pt x="2510177" y="135410"/>
                    <a:pt x="2539872" y="207100"/>
                    <a:pt x="2539872" y="281852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0" y="-57150"/>
              <a:ext cx="2539873" cy="73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KEY POINTS</a:t>
              </a:r>
              <a:endParaRPr/>
            </a:p>
          </p:txBody>
        </p:sp>
      </p:grpSp>
      <p:sp>
        <p:nvSpPr>
          <p:cNvPr id="117" name="Google Shape;117;p15"/>
          <p:cNvSpPr txBox="1"/>
          <p:nvPr/>
        </p:nvSpPr>
        <p:spPr>
          <a:xfrm>
            <a:off x="1028700" y="2823969"/>
            <a:ext cx="5391150" cy="2828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WHAT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CLOUDLET DOES BEST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9553865" y="3693828"/>
            <a:ext cx="770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Modern cloud infrastructure built for speed and scale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Optimized for performance-critical workloads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Flexible, customer-first pricing and contracts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028700" y="628650"/>
            <a:ext cx="3650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CLOUDLET AT A GLANCE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028700" y="6389451"/>
            <a:ext cx="6535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CLOUDLET IS DESIGNED FOR TEAMS THAT ARE GROWING FAST AND CAN’T AFFORD INFRASTRUCTURE BOTTLENECKS.</a:t>
            </a:r>
            <a:endParaRPr/>
          </a:p>
        </p:txBody>
      </p:sp>
      <p:cxnSp>
        <p:nvCxnSpPr>
          <p:cNvPr id="122" name="Google Shape;122;p15"/>
          <p:cNvCxnSpPr/>
          <p:nvPr/>
        </p:nvCxnSpPr>
        <p:spPr>
          <a:xfrm>
            <a:off x="4035062" y="796290"/>
            <a:ext cx="13224238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 b="25898" l="0" r="0" t="0"/>
          <a:stretch/>
        </p:blipFill>
        <p:spPr>
          <a:xfrm>
            <a:off x="9415500" y="5441700"/>
            <a:ext cx="8872500" cy="48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1028700" y="1705017"/>
            <a:ext cx="7421984" cy="1914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WHO CLOUDLET IS BUILT FOR</a:t>
            </a:r>
            <a:endParaRPr/>
          </a:p>
        </p:txBody>
      </p:sp>
      <p:cxnSp>
        <p:nvCxnSpPr>
          <p:cNvPr id="129" name="Google Shape;129;p16"/>
          <p:cNvCxnSpPr/>
          <p:nvPr/>
        </p:nvCxnSpPr>
        <p:spPr>
          <a:xfrm>
            <a:off x="3622783" y="796290"/>
            <a:ext cx="13636517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0" name="Google Shape;130;p16"/>
          <p:cNvGrpSpPr/>
          <p:nvPr/>
        </p:nvGrpSpPr>
        <p:grpSpPr>
          <a:xfrm>
            <a:off x="994613" y="4500712"/>
            <a:ext cx="2222083" cy="791170"/>
            <a:chOff x="0" y="-57150"/>
            <a:chExt cx="2054683" cy="731568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2054683" cy="674418"/>
            </a:xfrm>
            <a:custGeom>
              <a:rect b="b" l="l" r="r" t="t"/>
              <a:pathLst>
                <a:path extrusionOk="0" h="674418" w="2054683">
                  <a:moveTo>
                    <a:pt x="2054683" y="337209"/>
                  </a:moveTo>
                  <a:lnTo>
                    <a:pt x="2054683" y="337209"/>
                  </a:lnTo>
                  <a:cubicBezTo>
                    <a:pt x="2054683" y="523444"/>
                    <a:pt x="1903710" y="674418"/>
                    <a:pt x="1717474" y="674418"/>
                  </a:cubicBezTo>
                  <a:lnTo>
                    <a:pt x="337209" y="674418"/>
                  </a:lnTo>
                  <a:cubicBezTo>
                    <a:pt x="150974" y="674418"/>
                    <a:pt x="0" y="523444"/>
                    <a:pt x="0" y="337209"/>
                  </a:cubicBezTo>
                  <a:lnTo>
                    <a:pt x="0" y="337209"/>
                  </a:lnTo>
                  <a:cubicBezTo>
                    <a:pt x="0" y="150974"/>
                    <a:pt x="150974" y="0"/>
                    <a:pt x="337209" y="0"/>
                  </a:cubicBezTo>
                  <a:lnTo>
                    <a:pt x="1717474" y="0"/>
                  </a:lnTo>
                  <a:cubicBezTo>
                    <a:pt x="1806908" y="0"/>
                    <a:pt x="1892678" y="35527"/>
                    <a:pt x="1955917" y="98766"/>
                  </a:cubicBezTo>
                  <a:cubicBezTo>
                    <a:pt x="2019156" y="162005"/>
                    <a:pt x="2054683" y="247776"/>
                    <a:pt x="2054683" y="337209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-57150"/>
              <a:ext cx="2054683" cy="73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BEST FIT</a:t>
              </a:r>
              <a:endParaRPr/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9326984" y="4500712"/>
            <a:ext cx="2503182" cy="791170"/>
            <a:chOff x="0" y="-57150"/>
            <a:chExt cx="2314606" cy="731568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2314606" cy="674418"/>
            </a:xfrm>
            <a:custGeom>
              <a:rect b="b" l="l" r="r" t="t"/>
              <a:pathLst>
                <a:path extrusionOk="0" h="674418" w="2314606">
                  <a:moveTo>
                    <a:pt x="2314606" y="309283"/>
                  </a:moveTo>
                  <a:lnTo>
                    <a:pt x="2314606" y="365135"/>
                  </a:lnTo>
                  <a:cubicBezTo>
                    <a:pt x="2314606" y="535947"/>
                    <a:pt x="2176135" y="674418"/>
                    <a:pt x="2005323" y="674418"/>
                  </a:cubicBezTo>
                  <a:lnTo>
                    <a:pt x="309283" y="674418"/>
                  </a:lnTo>
                  <a:cubicBezTo>
                    <a:pt x="138471" y="674418"/>
                    <a:pt x="0" y="535947"/>
                    <a:pt x="0" y="365135"/>
                  </a:cubicBezTo>
                  <a:lnTo>
                    <a:pt x="0" y="309283"/>
                  </a:lnTo>
                  <a:cubicBezTo>
                    <a:pt x="0" y="138471"/>
                    <a:pt x="138471" y="0"/>
                    <a:pt x="309283" y="0"/>
                  </a:cubicBezTo>
                  <a:lnTo>
                    <a:pt x="2005323" y="0"/>
                  </a:lnTo>
                  <a:cubicBezTo>
                    <a:pt x="2087350" y="0"/>
                    <a:pt x="2166017" y="32585"/>
                    <a:pt x="2224019" y="90587"/>
                  </a:cubicBezTo>
                  <a:cubicBezTo>
                    <a:pt x="2282021" y="148589"/>
                    <a:pt x="2314606" y="227256"/>
                    <a:pt x="2314606" y="309283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57150"/>
              <a:ext cx="2314606" cy="73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NOT IDEAL</a:t>
              </a:r>
              <a:endParaRPr/>
            </a:p>
          </p:txBody>
        </p:sp>
      </p:grpSp>
      <p:sp>
        <p:nvSpPr>
          <p:cNvPr id="136" name="Google Shape;136;p16"/>
          <p:cNvSpPr txBox="1"/>
          <p:nvPr/>
        </p:nvSpPr>
        <p:spPr>
          <a:xfrm>
            <a:off x="697334" y="5476875"/>
            <a:ext cx="7753350" cy="117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Scaling SaaS and digital platforms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Teams with performance-sensitive applications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Buyers frustrated by rigid cloud contracts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9317459" y="5479732"/>
            <a:ext cx="7941841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Very small teams with static workloads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Buyers choosing based on brand name alone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028700" y="628650"/>
            <a:ext cx="385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IDEAL CUSTOMER FIT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4">
            <a:alphaModFix/>
          </a:blip>
          <a:srcRect b="76093" l="0" r="0" t="0"/>
          <a:stretch/>
        </p:blipFill>
        <p:spPr>
          <a:xfrm>
            <a:off x="9382600" y="7624555"/>
            <a:ext cx="8950100" cy="2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7450" y="1880875"/>
            <a:ext cx="7941900" cy="1556400"/>
          </a:xfrm>
          <a:prstGeom prst="roundRect">
            <a:avLst>
              <a:gd fmla="val 620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/>
        </p:nvSpPr>
        <p:spPr>
          <a:xfrm>
            <a:off x="1028700" y="3886200"/>
            <a:ext cx="9537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ABOUT GRAVITY</a:t>
            </a:r>
            <a:endParaRPr/>
          </a:p>
        </p:txBody>
      </p:sp>
      <p:cxnSp>
        <p:nvCxnSpPr>
          <p:cNvPr id="147" name="Google Shape;147;p17"/>
          <p:cNvCxnSpPr/>
          <p:nvPr/>
        </p:nvCxnSpPr>
        <p:spPr>
          <a:xfrm>
            <a:off x="4278682" y="796290"/>
            <a:ext cx="12980618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17"/>
          <p:cNvSpPr/>
          <p:nvPr/>
        </p:nvSpPr>
        <p:spPr>
          <a:xfrm rot="1863123">
            <a:off x="13796510" y="5640478"/>
            <a:ext cx="4266519" cy="5627304"/>
          </a:xfrm>
          <a:custGeom>
            <a:rect b="b" l="l" r="r" t="t"/>
            <a:pathLst>
              <a:path extrusionOk="0" h="5627304" w="4266519">
                <a:moveTo>
                  <a:pt x="0" y="0"/>
                </a:moveTo>
                <a:lnTo>
                  <a:pt x="4266519" y="0"/>
                </a:lnTo>
                <a:lnTo>
                  <a:pt x="4266519" y="5627304"/>
                </a:lnTo>
                <a:lnTo>
                  <a:pt x="0" y="5627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277516" y="4100126"/>
            <a:ext cx="7981784" cy="117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Established cloud provider with strong brand recognition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Broad, all-in-one platform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Common “default” choice in competitive deals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1028700" y="628650"/>
            <a:ext cx="45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COMPETITOR AT A GLANCE</a:t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1028700" y="5102296"/>
            <a:ext cx="4738836" cy="770568"/>
            <a:chOff x="0" y="-38100"/>
            <a:chExt cx="4381839" cy="712518"/>
          </a:xfrm>
        </p:grpSpPr>
        <p:sp>
          <p:nvSpPr>
            <p:cNvPr id="152" name="Google Shape;152;p17"/>
            <p:cNvSpPr/>
            <p:nvPr/>
          </p:nvSpPr>
          <p:spPr>
            <a:xfrm>
              <a:off x="0" y="0"/>
              <a:ext cx="4381839" cy="674418"/>
            </a:xfrm>
            <a:custGeom>
              <a:rect b="b" l="l" r="r" t="t"/>
              <a:pathLst>
                <a:path extrusionOk="0" h="674418" w="4381839">
                  <a:moveTo>
                    <a:pt x="4381839" y="163372"/>
                  </a:moveTo>
                  <a:lnTo>
                    <a:pt x="4381839" y="511046"/>
                  </a:lnTo>
                  <a:cubicBezTo>
                    <a:pt x="4381839" y="554375"/>
                    <a:pt x="4364626" y="595929"/>
                    <a:pt x="4333988" y="626568"/>
                  </a:cubicBezTo>
                  <a:cubicBezTo>
                    <a:pt x="4303350" y="657206"/>
                    <a:pt x="4261796" y="674418"/>
                    <a:pt x="4218467" y="674418"/>
                  </a:cubicBezTo>
                  <a:lnTo>
                    <a:pt x="163372" y="674418"/>
                  </a:lnTo>
                  <a:cubicBezTo>
                    <a:pt x="120043" y="674418"/>
                    <a:pt x="78489" y="657206"/>
                    <a:pt x="47850" y="626568"/>
                  </a:cubicBezTo>
                  <a:cubicBezTo>
                    <a:pt x="17212" y="595929"/>
                    <a:pt x="0" y="554375"/>
                    <a:pt x="0" y="511046"/>
                  </a:cubicBezTo>
                  <a:lnTo>
                    <a:pt x="0" y="163372"/>
                  </a:lnTo>
                  <a:cubicBezTo>
                    <a:pt x="0" y="120043"/>
                    <a:pt x="17212" y="78489"/>
                    <a:pt x="47850" y="47850"/>
                  </a:cubicBezTo>
                  <a:cubicBezTo>
                    <a:pt x="78489" y="17212"/>
                    <a:pt x="120043" y="0"/>
                    <a:pt x="163372" y="0"/>
                  </a:cubicBezTo>
                  <a:lnTo>
                    <a:pt x="4218467" y="0"/>
                  </a:lnTo>
                  <a:cubicBezTo>
                    <a:pt x="4261796" y="0"/>
                    <a:pt x="4303350" y="17212"/>
                    <a:pt x="4333988" y="47850"/>
                  </a:cubicBezTo>
                  <a:cubicBezTo>
                    <a:pt x="4364626" y="78489"/>
                    <a:pt x="4381839" y="120043"/>
                    <a:pt x="4381839" y="163372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0" y="-38100"/>
              <a:ext cx="4381839" cy="712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WHAT GRAVITY IS KNOWN FOR</a:t>
              </a:r>
              <a:endParaRPr/>
            </a:p>
          </p:txBody>
        </p:sp>
      </p:grpSp>
      <p:sp>
        <p:nvSpPr>
          <p:cNvPr id="154" name="Google Shape;154;p17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/>
        </p:nvSpPr>
        <p:spPr>
          <a:xfrm>
            <a:off x="9832150" y="2996750"/>
            <a:ext cx="75957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Industry: </a:t>
            </a: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Cloud Computing / Infrastructure Services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Company size: </a:t>
            </a: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1,000+ employees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Headquarters:</a:t>
            </a: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 Central City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Year founded: </a:t>
            </a: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2012</a:t>
            </a:r>
            <a:endParaRPr/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Specialties:</a:t>
            </a:r>
            <a:endParaRPr/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Cloud infrastructure</a:t>
            </a:r>
            <a:endParaRPr/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Scalable compute and storage</a:t>
            </a:r>
            <a:endParaRPr/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Enterprise cloud solutions</a:t>
            </a:r>
            <a:endParaRPr/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1DBDA"/>
              </a:buClr>
              <a:buSzPts val="2100"/>
              <a:buFont typeface="Arial"/>
              <a:buChar char="⚬"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Platform consolidation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028700" y="2805175"/>
            <a:ext cx="10773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ABOUT GRAVITY</a:t>
            </a:r>
            <a:endParaRPr/>
          </a:p>
        </p:txBody>
      </p:sp>
      <p:grpSp>
        <p:nvGrpSpPr>
          <p:cNvPr id="161" name="Google Shape;161;p18"/>
          <p:cNvGrpSpPr/>
          <p:nvPr/>
        </p:nvGrpSpPr>
        <p:grpSpPr>
          <a:xfrm>
            <a:off x="1028700" y="4021276"/>
            <a:ext cx="7321228" cy="2188940"/>
            <a:chOff x="0" y="-38100"/>
            <a:chExt cx="6769687" cy="2024037"/>
          </a:xfrm>
        </p:grpSpPr>
        <p:sp>
          <p:nvSpPr>
            <p:cNvPr id="162" name="Google Shape;162;p18"/>
            <p:cNvSpPr/>
            <p:nvPr/>
          </p:nvSpPr>
          <p:spPr>
            <a:xfrm>
              <a:off x="0" y="0"/>
              <a:ext cx="6769687" cy="1985937"/>
            </a:xfrm>
            <a:custGeom>
              <a:rect b="b" l="l" r="r" t="t"/>
              <a:pathLst>
                <a:path extrusionOk="0" h="1985937" w="6769687">
                  <a:moveTo>
                    <a:pt x="6769687" y="31724"/>
                  </a:moveTo>
                  <a:lnTo>
                    <a:pt x="6769687" y="1954213"/>
                  </a:lnTo>
                  <a:cubicBezTo>
                    <a:pt x="6769687" y="1962626"/>
                    <a:pt x="6766344" y="1970695"/>
                    <a:pt x="6760395" y="1976645"/>
                  </a:cubicBezTo>
                  <a:cubicBezTo>
                    <a:pt x="6754446" y="1982594"/>
                    <a:pt x="6746377" y="1985937"/>
                    <a:pt x="6737963" y="1985937"/>
                  </a:cubicBezTo>
                  <a:lnTo>
                    <a:pt x="31724" y="1985937"/>
                  </a:lnTo>
                  <a:cubicBezTo>
                    <a:pt x="23310" y="1985937"/>
                    <a:pt x="15241" y="1982594"/>
                    <a:pt x="9292" y="1976645"/>
                  </a:cubicBezTo>
                  <a:cubicBezTo>
                    <a:pt x="3342" y="1970695"/>
                    <a:pt x="0" y="1962626"/>
                    <a:pt x="0" y="1954213"/>
                  </a:cubicBezTo>
                  <a:lnTo>
                    <a:pt x="0" y="31724"/>
                  </a:lnTo>
                  <a:cubicBezTo>
                    <a:pt x="0" y="14203"/>
                    <a:pt x="14203" y="0"/>
                    <a:pt x="31724" y="0"/>
                  </a:cubicBezTo>
                  <a:lnTo>
                    <a:pt x="6737963" y="0"/>
                  </a:lnTo>
                  <a:cubicBezTo>
                    <a:pt x="6755484" y="0"/>
                    <a:pt x="6769687" y="14203"/>
                    <a:pt x="6769687" y="31724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0" y="-38100"/>
              <a:ext cx="6769687" cy="2024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0" lIns="381000" spcFirstLastPara="1" rIns="381000" wrap="square" tIns="381000">
              <a:noAutofit/>
            </a:bodyPr>
            <a:lstStyle/>
            <a:p>
              <a:pPr indent="0" lvl="0" marL="0" marR="0" rtl="0"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GRAVITY IS AN ESTABLISHED CLOUD INFRASTRUCTURE PROVIDER OFFERING A BROAD ALL-IN-ONE PLATFORM FOR COMPUTE, STORAGE, AND NETWORKING. </a:t>
              </a:r>
              <a:endParaRPr/>
            </a:p>
          </p:txBody>
        </p:sp>
      </p:grpSp>
      <p:cxnSp>
        <p:nvCxnSpPr>
          <p:cNvPr id="164" name="Google Shape;164;p18"/>
          <p:cNvCxnSpPr/>
          <p:nvPr/>
        </p:nvCxnSpPr>
        <p:spPr>
          <a:xfrm>
            <a:off x="4278682" y="796290"/>
            <a:ext cx="12980618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8"/>
          <p:cNvSpPr txBox="1"/>
          <p:nvPr/>
        </p:nvSpPr>
        <p:spPr>
          <a:xfrm>
            <a:off x="1028700" y="628650"/>
            <a:ext cx="4834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COMPETITOR AT A GLANCE</a:t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 rot="1863123">
            <a:off x="13796510" y="5640478"/>
            <a:ext cx="4266519" cy="5627304"/>
          </a:xfrm>
          <a:custGeom>
            <a:rect b="b" l="l" r="r" t="t"/>
            <a:pathLst>
              <a:path extrusionOk="0" h="5627304" w="4266519">
                <a:moveTo>
                  <a:pt x="0" y="0"/>
                </a:moveTo>
                <a:lnTo>
                  <a:pt x="4266519" y="0"/>
                </a:lnTo>
                <a:lnTo>
                  <a:pt x="4266519" y="5627304"/>
                </a:lnTo>
                <a:lnTo>
                  <a:pt x="0" y="5627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8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/>
        </p:nvSpPr>
        <p:spPr>
          <a:xfrm>
            <a:off x="1028700" y="1614856"/>
            <a:ext cx="10960447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POSITIONING SUMMARY</a:t>
            </a:r>
            <a:endParaRPr/>
          </a:p>
        </p:txBody>
      </p:sp>
      <p:graphicFrame>
        <p:nvGraphicFramePr>
          <p:cNvPr id="173" name="Google Shape;173;p19"/>
          <p:cNvGraphicFramePr/>
          <p:nvPr/>
        </p:nvGraphicFramePr>
        <p:xfrm>
          <a:off x="1028700" y="3053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{04F12247-BF36-4D29-BA57-5FF4AAB9A815}</a:tableStyleId>
              </a:tblPr>
              <a:tblGrid>
                <a:gridCol w="5286300"/>
                <a:gridCol w="5648475"/>
                <a:gridCol w="5295825"/>
              </a:tblGrid>
              <a:tr h="1022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1A1A1A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AREA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1A1A1A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CLOUDLET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1A1A1A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GRAVITY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DBDB"/>
                    </a:solidFill>
                  </a:tcPr>
                </a:tc>
              </a:tr>
              <a:tr h="1022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Deployment speed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Same-day setup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1-2 week onboarding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DB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Contract model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Flexible, month-to-month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Long-term commitments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Performance tuning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Built-in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Often add-on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Support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Dedicated engineers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Tiered support </a:t>
                      </a:r>
                      <a:r>
                        <a:rPr lang="en-US" sz="2100">
                          <a:solidFill>
                            <a:srgbClr val="E1DBD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queue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1DB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4" name="Google Shape;174;p19"/>
          <p:cNvGrpSpPr/>
          <p:nvPr/>
        </p:nvGrpSpPr>
        <p:grpSpPr>
          <a:xfrm>
            <a:off x="12674271" y="1779239"/>
            <a:ext cx="4585029" cy="909485"/>
            <a:chOff x="0" y="0"/>
            <a:chExt cx="4239618" cy="840969"/>
          </a:xfrm>
        </p:grpSpPr>
        <p:sp>
          <p:nvSpPr>
            <p:cNvPr id="175" name="Google Shape;175;p19"/>
            <p:cNvSpPr/>
            <p:nvPr/>
          </p:nvSpPr>
          <p:spPr>
            <a:xfrm>
              <a:off x="0" y="0"/>
              <a:ext cx="4239618" cy="840969"/>
            </a:xfrm>
            <a:custGeom>
              <a:rect b="b" l="l" r="r" t="t"/>
              <a:pathLst>
                <a:path extrusionOk="0" h="840969" w="4239618">
                  <a:moveTo>
                    <a:pt x="4239618" y="168852"/>
                  </a:moveTo>
                  <a:lnTo>
                    <a:pt x="4239618" y="672117"/>
                  </a:lnTo>
                  <a:cubicBezTo>
                    <a:pt x="4239618" y="765372"/>
                    <a:pt x="4164021" y="840969"/>
                    <a:pt x="4070766" y="840969"/>
                  </a:cubicBezTo>
                  <a:lnTo>
                    <a:pt x="168852" y="840969"/>
                  </a:lnTo>
                  <a:cubicBezTo>
                    <a:pt x="75598" y="840969"/>
                    <a:pt x="0" y="765372"/>
                    <a:pt x="0" y="672117"/>
                  </a:cubicBezTo>
                  <a:lnTo>
                    <a:pt x="0" y="168852"/>
                  </a:lnTo>
                  <a:cubicBezTo>
                    <a:pt x="0" y="75598"/>
                    <a:pt x="75598" y="0"/>
                    <a:pt x="168852" y="0"/>
                  </a:cubicBezTo>
                  <a:lnTo>
                    <a:pt x="4070766" y="0"/>
                  </a:lnTo>
                  <a:cubicBezTo>
                    <a:pt x="4164021" y="0"/>
                    <a:pt x="4239618" y="75598"/>
                    <a:pt x="4239618" y="168852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4" y="10"/>
              <a:ext cx="4239600" cy="8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DIFFERENCES THAT IMPACT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SPEED, COST, AND CONTROL</a:t>
              </a:r>
              <a:endParaRPr/>
            </a:p>
          </p:txBody>
        </p:sp>
      </p:grpSp>
      <p:cxnSp>
        <p:nvCxnSpPr>
          <p:cNvPr id="177" name="Google Shape;177;p19"/>
          <p:cNvCxnSpPr/>
          <p:nvPr/>
        </p:nvCxnSpPr>
        <p:spPr>
          <a:xfrm>
            <a:off x="4278682" y="796290"/>
            <a:ext cx="12980618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19"/>
          <p:cNvSpPr txBox="1"/>
          <p:nvPr/>
        </p:nvSpPr>
        <p:spPr>
          <a:xfrm>
            <a:off x="1028700" y="628650"/>
            <a:ext cx="4875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COMPETITOR AT A GLANCE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20"/>
          <p:cNvCxnSpPr/>
          <p:nvPr/>
        </p:nvCxnSpPr>
        <p:spPr>
          <a:xfrm>
            <a:off x="4278682" y="796290"/>
            <a:ext cx="12980618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5" name="Google Shape;185;p20"/>
          <p:cNvGrpSpPr/>
          <p:nvPr/>
        </p:nvGrpSpPr>
        <p:grpSpPr>
          <a:xfrm>
            <a:off x="8020146" y="7095780"/>
            <a:ext cx="2247708" cy="791170"/>
            <a:chOff x="0" y="-57150"/>
            <a:chExt cx="2078379" cy="731568"/>
          </a:xfrm>
        </p:grpSpPr>
        <p:sp>
          <p:nvSpPr>
            <p:cNvPr id="186" name="Google Shape;186;p20"/>
            <p:cNvSpPr/>
            <p:nvPr/>
          </p:nvSpPr>
          <p:spPr>
            <a:xfrm>
              <a:off x="0" y="0"/>
              <a:ext cx="2078379" cy="674418"/>
            </a:xfrm>
            <a:custGeom>
              <a:rect b="b" l="l" r="r" t="t"/>
              <a:pathLst>
                <a:path extrusionOk="0" h="674418" w="2078379">
                  <a:moveTo>
                    <a:pt x="2078379" y="337209"/>
                  </a:moveTo>
                  <a:lnTo>
                    <a:pt x="2078379" y="337209"/>
                  </a:lnTo>
                  <a:cubicBezTo>
                    <a:pt x="2078379" y="523444"/>
                    <a:pt x="1927405" y="674418"/>
                    <a:pt x="1741169" y="674418"/>
                  </a:cubicBezTo>
                  <a:lnTo>
                    <a:pt x="337209" y="674418"/>
                  </a:lnTo>
                  <a:cubicBezTo>
                    <a:pt x="150974" y="674418"/>
                    <a:pt x="0" y="523444"/>
                    <a:pt x="0" y="337209"/>
                  </a:cubicBezTo>
                  <a:lnTo>
                    <a:pt x="0" y="337209"/>
                  </a:lnTo>
                  <a:cubicBezTo>
                    <a:pt x="0" y="150974"/>
                    <a:pt x="150974" y="0"/>
                    <a:pt x="337209" y="0"/>
                  </a:cubicBezTo>
                  <a:lnTo>
                    <a:pt x="1741169" y="0"/>
                  </a:lnTo>
                  <a:cubicBezTo>
                    <a:pt x="1830603" y="0"/>
                    <a:pt x="1916373" y="35527"/>
                    <a:pt x="1979612" y="98766"/>
                  </a:cubicBezTo>
                  <a:cubicBezTo>
                    <a:pt x="2042851" y="162005"/>
                    <a:pt x="2078379" y="247776"/>
                    <a:pt x="2078379" y="337209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 txBox="1"/>
            <p:nvPr/>
          </p:nvSpPr>
          <p:spPr>
            <a:xfrm>
              <a:off x="0" y="-57150"/>
              <a:ext cx="2078379" cy="73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CHARGE</a:t>
              </a:r>
              <a:endParaRPr/>
            </a:p>
          </p:txBody>
        </p:sp>
      </p:grpSp>
      <p:sp>
        <p:nvSpPr>
          <p:cNvPr id="188" name="Google Shape;188;p20"/>
          <p:cNvSpPr/>
          <p:nvPr/>
        </p:nvSpPr>
        <p:spPr>
          <a:xfrm>
            <a:off x="8871435" y="3269599"/>
            <a:ext cx="1633252" cy="1633252"/>
          </a:xfrm>
          <a:custGeom>
            <a:rect b="b" l="l" r="r" t="t"/>
            <a:pathLst>
              <a:path extrusionOk="0" h="1633252" w="1633252">
                <a:moveTo>
                  <a:pt x="0" y="0"/>
                </a:moveTo>
                <a:lnTo>
                  <a:pt x="1633252" y="0"/>
                </a:lnTo>
                <a:lnTo>
                  <a:pt x="1633252" y="1633252"/>
                </a:lnTo>
                <a:lnTo>
                  <a:pt x="0" y="163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20"/>
          <p:cNvSpPr/>
          <p:nvPr/>
        </p:nvSpPr>
        <p:spPr>
          <a:xfrm>
            <a:off x="14630615" y="3269599"/>
            <a:ext cx="1633252" cy="1633252"/>
          </a:xfrm>
          <a:custGeom>
            <a:rect b="b" l="l" r="r" t="t"/>
            <a:pathLst>
              <a:path extrusionOk="0" h="1633252" w="1633252">
                <a:moveTo>
                  <a:pt x="0" y="0"/>
                </a:moveTo>
                <a:lnTo>
                  <a:pt x="1633252" y="0"/>
                </a:lnTo>
                <a:lnTo>
                  <a:pt x="1633252" y="1633252"/>
                </a:lnTo>
                <a:lnTo>
                  <a:pt x="0" y="163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20"/>
          <p:cNvSpPr/>
          <p:nvPr/>
        </p:nvSpPr>
        <p:spPr>
          <a:xfrm>
            <a:off x="2509556" y="3269599"/>
            <a:ext cx="1769126" cy="1769126"/>
          </a:xfrm>
          <a:custGeom>
            <a:rect b="b" l="l" r="r" t="t"/>
            <a:pathLst>
              <a:path extrusionOk="0" h="1769126" w="1769126">
                <a:moveTo>
                  <a:pt x="0" y="0"/>
                </a:moveTo>
                <a:lnTo>
                  <a:pt x="1769126" y="0"/>
                </a:lnTo>
                <a:lnTo>
                  <a:pt x="1769126" y="1769126"/>
                </a:lnTo>
                <a:lnTo>
                  <a:pt x="0" y="1769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0"/>
          <p:cNvSpPr txBox="1"/>
          <p:nvPr/>
        </p:nvSpPr>
        <p:spPr>
          <a:xfrm>
            <a:off x="1028700" y="1535850"/>
            <a:ext cx="15362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WHERE CLOUDLET WINS</a:t>
            </a:r>
            <a:endParaRPr/>
          </a:p>
        </p:txBody>
      </p:sp>
      <p:grpSp>
        <p:nvGrpSpPr>
          <p:cNvPr id="192" name="Google Shape;192;p20"/>
          <p:cNvGrpSpPr/>
          <p:nvPr/>
        </p:nvGrpSpPr>
        <p:grpSpPr>
          <a:xfrm>
            <a:off x="1028700" y="3440287"/>
            <a:ext cx="4010025" cy="2917984"/>
            <a:chOff x="0" y="-9525"/>
            <a:chExt cx="5346700" cy="3890645"/>
          </a:xfrm>
        </p:grpSpPr>
        <p:sp>
          <p:nvSpPr>
            <p:cNvPr id="193" name="Google Shape;193;p20"/>
            <p:cNvSpPr txBox="1"/>
            <p:nvPr/>
          </p:nvSpPr>
          <p:spPr>
            <a:xfrm>
              <a:off x="0" y="1905000"/>
              <a:ext cx="5346700" cy="4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Speed</a:t>
              </a:r>
              <a:endParaRPr/>
            </a:p>
          </p:txBody>
        </p:sp>
        <p:sp>
          <p:nvSpPr>
            <p:cNvPr id="194" name="Google Shape;194;p20"/>
            <p:cNvSpPr txBox="1"/>
            <p:nvPr/>
          </p:nvSpPr>
          <p:spPr>
            <a:xfrm>
              <a:off x="0" y="2863850"/>
              <a:ext cx="5346700" cy="1017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Same-day deployment eliminates launch delays</a:t>
              </a:r>
              <a:endParaRPr/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0" y="-9525"/>
              <a:ext cx="5346700" cy="1470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01</a:t>
              </a: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7138988" y="3440287"/>
            <a:ext cx="4010025" cy="2917984"/>
            <a:chOff x="0" y="-9525"/>
            <a:chExt cx="5346700" cy="3890645"/>
          </a:xfrm>
        </p:grpSpPr>
        <p:sp>
          <p:nvSpPr>
            <p:cNvPr id="197" name="Google Shape;197;p20"/>
            <p:cNvSpPr txBox="1"/>
            <p:nvPr/>
          </p:nvSpPr>
          <p:spPr>
            <a:xfrm>
              <a:off x="0" y="1905000"/>
              <a:ext cx="5346700" cy="4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Flexibility</a:t>
              </a:r>
              <a:endParaRPr/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0" y="2863850"/>
              <a:ext cx="5346700" cy="1017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No long-term contracts reduce buyer risk</a:t>
              </a:r>
              <a:endParaRPr/>
            </a:p>
          </p:txBody>
        </p:sp>
        <p:sp>
          <p:nvSpPr>
            <p:cNvPr id="199" name="Google Shape;199;p20"/>
            <p:cNvSpPr txBox="1"/>
            <p:nvPr/>
          </p:nvSpPr>
          <p:spPr>
            <a:xfrm>
              <a:off x="0" y="-9525"/>
              <a:ext cx="5346700" cy="1470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02</a:t>
              </a:r>
              <a:endParaRPr/>
            </a:p>
          </p:txBody>
        </p:sp>
      </p:grpSp>
      <p:grpSp>
        <p:nvGrpSpPr>
          <p:cNvPr id="200" name="Google Shape;200;p20"/>
          <p:cNvGrpSpPr/>
          <p:nvPr/>
        </p:nvGrpSpPr>
        <p:grpSpPr>
          <a:xfrm>
            <a:off x="12644450" y="3440287"/>
            <a:ext cx="4614850" cy="2917984"/>
            <a:chOff x="0" y="-9525"/>
            <a:chExt cx="6153133" cy="3890645"/>
          </a:xfrm>
        </p:grpSpPr>
        <p:sp>
          <p:nvSpPr>
            <p:cNvPr id="201" name="Google Shape;201;p20"/>
            <p:cNvSpPr txBox="1"/>
            <p:nvPr/>
          </p:nvSpPr>
          <p:spPr>
            <a:xfrm>
              <a:off x="0" y="1905000"/>
              <a:ext cx="6153133" cy="4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Performance</a:t>
              </a:r>
              <a:endParaRPr/>
            </a:p>
          </p:txBody>
        </p:sp>
        <p:sp>
          <p:nvSpPr>
            <p:cNvPr id="202" name="Google Shape;202;p20"/>
            <p:cNvSpPr txBox="1"/>
            <p:nvPr/>
          </p:nvSpPr>
          <p:spPr>
            <a:xfrm>
              <a:off x="0" y="2863850"/>
              <a:ext cx="6153133" cy="1017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Optimized workloads run up to 40% faster in real-world use cases</a:t>
              </a:r>
              <a:endParaRPr/>
            </a:p>
          </p:txBody>
        </p:sp>
        <p:sp>
          <p:nvSpPr>
            <p:cNvPr id="203" name="Google Shape;203;p20"/>
            <p:cNvSpPr txBox="1"/>
            <p:nvPr/>
          </p:nvSpPr>
          <p:spPr>
            <a:xfrm>
              <a:off x="0" y="-9525"/>
              <a:ext cx="6153133" cy="1470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03</a:t>
              </a:r>
              <a:endParaRPr/>
            </a:p>
          </p:txBody>
        </p:sp>
      </p:grpSp>
      <p:sp>
        <p:nvSpPr>
          <p:cNvPr id="204" name="Google Shape;204;p20"/>
          <p:cNvSpPr txBox="1"/>
          <p:nvPr/>
        </p:nvSpPr>
        <p:spPr>
          <a:xfrm>
            <a:off x="5312275" y="8087400"/>
            <a:ext cx="766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We remove friction that slows teams down.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1028700" y="628650"/>
            <a:ext cx="4216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COMPETITOR AT A GLANCE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1A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/>
        </p:nvSpPr>
        <p:spPr>
          <a:xfrm>
            <a:off x="1028700" y="1275750"/>
            <a:ext cx="16577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1DB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WHERE GRAVITY MAY WIN</a:t>
            </a:r>
            <a:endParaRPr/>
          </a:p>
        </p:txBody>
      </p:sp>
      <p:grpSp>
        <p:nvGrpSpPr>
          <p:cNvPr id="212" name="Google Shape;212;p21"/>
          <p:cNvGrpSpPr/>
          <p:nvPr/>
        </p:nvGrpSpPr>
        <p:grpSpPr>
          <a:xfrm>
            <a:off x="1028700" y="3587450"/>
            <a:ext cx="4010025" cy="1670209"/>
            <a:chOff x="0" y="-9525"/>
            <a:chExt cx="5346700" cy="2226945"/>
          </a:xfrm>
        </p:grpSpPr>
        <p:sp>
          <p:nvSpPr>
            <p:cNvPr id="213" name="Google Shape;213;p21"/>
            <p:cNvSpPr txBox="1"/>
            <p:nvPr/>
          </p:nvSpPr>
          <p:spPr>
            <a:xfrm>
              <a:off x="0" y="1733550"/>
              <a:ext cx="5346700" cy="483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Larger brand recognition</a:t>
              </a: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0" y="-9525"/>
              <a:ext cx="5346700" cy="1470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01</a:t>
              </a:r>
              <a:endParaRPr/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7139001" y="3587450"/>
            <a:ext cx="4425381" cy="2115506"/>
            <a:chOff x="0" y="-9525"/>
            <a:chExt cx="5346600" cy="2820675"/>
          </a:xfrm>
        </p:grpSpPr>
        <p:sp>
          <p:nvSpPr>
            <p:cNvPr id="216" name="Google Shape;216;p21"/>
            <p:cNvSpPr txBox="1"/>
            <p:nvPr/>
          </p:nvSpPr>
          <p:spPr>
            <a:xfrm>
              <a:off x="0" y="1733550"/>
              <a:ext cx="5346600" cy="10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Wider ecosystem of third-party integrations</a:t>
              </a:r>
              <a:endParaRPr/>
            </a:p>
          </p:txBody>
        </p:sp>
        <p:sp>
          <p:nvSpPr>
            <p:cNvPr id="217" name="Google Shape;217;p21"/>
            <p:cNvSpPr txBox="1"/>
            <p:nvPr/>
          </p:nvSpPr>
          <p:spPr>
            <a:xfrm>
              <a:off x="0" y="-9525"/>
              <a:ext cx="5346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02</a:t>
              </a:r>
              <a:endParaRPr/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12644450" y="3587450"/>
            <a:ext cx="4614850" cy="1670209"/>
            <a:chOff x="0" y="-9525"/>
            <a:chExt cx="6153133" cy="2226945"/>
          </a:xfrm>
        </p:grpSpPr>
        <p:sp>
          <p:nvSpPr>
            <p:cNvPr id="219" name="Google Shape;219;p21"/>
            <p:cNvSpPr txBox="1"/>
            <p:nvPr/>
          </p:nvSpPr>
          <p:spPr>
            <a:xfrm>
              <a:off x="0" y="1733550"/>
              <a:ext cx="6153133" cy="483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Familiar to legacy IT teams</a:t>
              </a:r>
              <a:endParaRPr/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0" y="-9525"/>
              <a:ext cx="6153133" cy="1470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00" u="none" cap="none" strike="noStrike">
                  <a:solidFill>
                    <a:srgbClr val="E1DBDA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03</a:t>
              </a:r>
              <a:endParaRPr/>
            </a:p>
          </p:txBody>
        </p:sp>
      </p:grpSp>
      <p:sp>
        <p:nvSpPr>
          <p:cNvPr id="221" name="Google Shape;221;p21"/>
          <p:cNvSpPr txBox="1"/>
          <p:nvPr/>
        </p:nvSpPr>
        <p:spPr>
          <a:xfrm>
            <a:off x="4998000" y="7528550"/>
            <a:ext cx="8292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If brand familiarity is the top priority, Gravity may be a fit.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If outcomes matter more, Cloudlet wins.</a:t>
            </a:r>
            <a:endParaRPr/>
          </a:p>
        </p:txBody>
      </p:sp>
      <p:grpSp>
        <p:nvGrpSpPr>
          <p:cNvPr id="222" name="Google Shape;222;p21"/>
          <p:cNvGrpSpPr/>
          <p:nvPr/>
        </p:nvGrpSpPr>
        <p:grpSpPr>
          <a:xfrm>
            <a:off x="7207420" y="6493257"/>
            <a:ext cx="3873160" cy="791170"/>
            <a:chOff x="0" y="-57150"/>
            <a:chExt cx="3581378" cy="731568"/>
          </a:xfrm>
        </p:grpSpPr>
        <p:sp>
          <p:nvSpPr>
            <p:cNvPr id="223" name="Google Shape;223;p21"/>
            <p:cNvSpPr/>
            <p:nvPr/>
          </p:nvSpPr>
          <p:spPr>
            <a:xfrm>
              <a:off x="0" y="0"/>
              <a:ext cx="3581378" cy="674418"/>
            </a:xfrm>
            <a:custGeom>
              <a:rect b="b" l="l" r="r" t="t"/>
              <a:pathLst>
                <a:path extrusionOk="0" h="674418" w="3581378">
                  <a:moveTo>
                    <a:pt x="3581378" y="199886"/>
                  </a:moveTo>
                  <a:lnTo>
                    <a:pt x="3581378" y="474532"/>
                  </a:lnTo>
                  <a:cubicBezTo>
                    <a:pt x="3581378" y="584926"/>
                    <a:pt x="3491886" y="674418"/>
                    <a:pt x="3381492" y="674418"/>
                  </a:cubicBezTo>
                  <a:lnTo>
                    <a:pt x="199886" y="674418"/>
                  </a:lnTo>
                  <a:cubicBezTo>
                    <a:pt x="89492" y="674418"/>
                    <a:pt x="0" y="584926"/>
                    <a:pt x="0" y="474532"/>
                  </a:cubicBezTo>
                  <a:lnTo>
                    <a:pt x="0" y="199886"/>
                  </a:lnTo>
                  <a:cubicBezTo>
                    <a:pt x="0" y="89492"/>
                    <a:pt x="89492" y="0"/>
                    <a:pt x="199886" y="0"/>
                  </a:cubicBezTo>
                  <a:lnTo>
                    <a:pt x="3381492" y="0"/>
                  </a:lnTo>
                  <a:cubicBezTo>
                    <a:pt x="3491886" y="0"/>
                    <a:pt x="3581378" y="89492"/>
                    <a:pt x="3581378" y="199886"/>
                  </a:cubicBezTo>
                  <a:close/>
                </a:path>
              </a:pathLst>
            </a:custGeom>
            <a:noFill/>
            <a:ln cap="rnd" cmpd="sng" w="9525">
              <a:solidFill>
                <a:srgbClr val="E1D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 txBox="1"/>
            <p:nvPr/>
          </p:nvSpPr>
          <p:spPr>
            <a:xfrm>
              <a:off x="0" y="-57150"/>
              <a:ext cx="3581378" cy="73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E1DBDA"/>
                  </a:solidFill>
                  <a:latin typeface="Inter"/>
                  <a:ea typeface="Inter"/>
                  <a:cs typeface="Inter"/>
                  <a:sym typeface="Inter"/>
                </a:rPr>
                <a:t>HOW TO REFRAME</a:t>
              </a:r>
              <a:endParaRPr/>
            </a:p>
          </p:txBody>
        </p:sp>
      </p:grpSp>
      <p:cxnSp>
        <p:nvCxnSpPr>
          <p:cNvPr id="225" name="Google Shape;225;p21"/>
          <p:cNvCxnSpPr/>
          <p:nvPr/>
        </p:nvCxnSpPr>
        <p:spPr>
          <a:xfrm>
            <a:off x="4278682" y="796290"/>
            <a:ext cx="12980618" cy="0"/>
          </a:xfrm>
          <a:prstGeom prst="straightConnector1">
            <a:avLst/>
          </a:prstGeom>
          <a:noFill/>
          <a:ln cap="flat" cmpd="sng" w="9525">
            <a:solidFill>
              <a:srgbClr val="E1DBD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21"/>
          <p:cNvSpPr txBox="1"/>
          <p:nvPr/>
        </p:nvSpPr>
        <p:spPr>
          <a:xfrm>
            <a:off x="1028700" y="628650"/>
            <a:ext cx="431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</a:rPr>
              <a:t>COMPETITOR AT A GLANCE</a:t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 rot="1863123">
            <a:off x="2326647" y="3474007"/>
            <a:ext cx="1035636" cy="1365947"/>
          </a:xfrm>
          <a:custGeom>
            <a:rect b="b" l="l" r="r" t="t"/>
            <a:pathLst>
              <a:path extrusionOk="0" h="1365947" w="1035636">
                <a:moveTo>
                  <a:pt x="0" y="0"/>
                </a:moveTo>
                <a:lnTo>
                  <a:pt x="1035636" y="0"/>
                </a:lnTo>
                <a:lnTo>
                  <a:pt x="1035636" y="1365948"/>
                </a:lnTo>
                <a:lnTo>
                  <a:pt x="0" y="1365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1"/>
          <p:cNvSpPr/>
          <p:nvPr/>
        </p:nvSpPr>
        <p:spPr>
          <a:xfrm rot="1863123">
            <a:off x="8439037" y="3474007"/>
            <a:ext cx="1035636" cy="1365947"/>
          </a:xfrm>
          <a:custGeom>
            <a:rect b="b" l="l" r="r" t="t"/>
            <a:pathLst>
              <a:path extrusionOk="0" h="1365947" w="1035636">
                <a:moveTo>
                  <a:pt x="0" y="0"/>
                </a:moveTo>
                <a:lnTo>
                  <a:pt x="1035636" y="0"/>
                </a:lnTo>
                <a:lnTo>
                  <a:pt x="1035636" y="1365948"/>
                </a:lnTo>
                <a:lnTo>
                  <a:pt x="0" y="1365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1"/>
          <p:cNvSpPr/>
          <p:nvPr/>
        </p:nvSpPr>
        <p:spPr>
          <a:xfrm rot="1863123">
            <a:off x="13976772" y="3474007"/>
            <a:ext cx="1035636" cy="1365947"/>
          </a:xfrm>
          <a:custGeom>
            <a:rect b="b" l="l" r="r" t="t"/>
            <a:pathLst>
              <a:path extrusionOk="0" h="1365947" w="1035636">
                <a:moveTo>
                  <a:pt x="0" y="0"/>
                </a:moveTo>
                <a:lnTo>
                  <a:pt x="1035636" y="0"/>
                </a:lnTo>
                <a:lnTo>
                  <a:pt x="1035636" y="1365948"/>
                </a:lnTo>
                <a:lnTo>
                  <a:pt x="0" y="1365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21"/>
          <p:cNvSpPr txBox="1"/>
          <p:nvPr/>
        </p:nvSpPr>
        <p:spPr>
          <a:xfrm>
            <a:off x="1028700" y="9239250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E1DBDA"/>
                </a:solid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CONTENTS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