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10287000" cx="18288000"/>
  <p:notesSz cx="6858000" cy="9144000"/>
  <p:embeddedFontLst>
    <p:embeddedFont>
      <p:font typeface="Lora"/>
      <p:regular r:id="rId22"/>
      <p:bold r:id="rId23"/>
      <p:italic r:id="rId24"/>
      <p:boldItalic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D0708EE-9D19-4114-B6EC-E3F537DC773B}">
  <a:tblStyle styleId="{3D0708EE-9D19-4114-B6EC-E3F537DC773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Lora-regular.fntdata"/><Relationship Id="rId21" Type="http://schemas.openxmlformats.org/officeDocument/2006/relationships/slide" Target="slides/slide15.xml"/><Relationship Id="rId24" Type="http://schemas.openxmlformats.org/officeDocument/2006/relationships/font" Target="fonts/Lora-italic.fntdata"/><Relationship Id="rId23" Type="http://schemas.openxmlformats.org/officeDocument/2006/relationships/font" Target="fonts/Lor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-regular.fntdata"/><Relationship Id="rId25" Type="http://schemas.openxmlformats.org/officeDocument/2006/relationships/font" Target="fonts/Lora-boldItalic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742425" y="11207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14859000" y="-200920"/>
            <a:ext cx="3429041" cy="3629961"/>
            <a:chOff x="0" y="-47625"/>
            <a:chExt cx="812800" cy="860425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</p:sp>
        <p:sp>
          <p:nvSpPr>
            <p:cNvPr id="18" name="Google Shape;18;p3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3"/>
          <p:cNvGrpSpPr/>
          <p:nvPr/>
        </p:nvGrpSpPr>
        <p:grpSpPr>
          <a:xfrm>
            <a:off x="14859000" y="3228080"/>
            <a:ext cx="3429041" cy="3629961"/>
            <a:chOff x="0" y="-47625"/>
            <a:chExt cx="812800" cy="860425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2E00"/>
            </a:solidFill>
            <a:ln>
              <a:noFill/>
            </a:ln>
          </p:spPr>
        </p:sp>
        <p:sp>
          <p:nvSpPr>
            <p:cNvPr id="21" name="Google Shape;21;p3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22;p3"/>
          <p:cNvGrpSpPr/>
          <p:nvPr/>
        </p:nvGrpSpPr>
        <p:grpSpPr>
          <a:xfrm>
            <a:off x="14859000" y="6657080"/>
            <a:ext cx="3429041" cy="3629961"/>
            <a:chOff x="0" y="-47625"/>
            <a:chExt cx="812800" cy="860425"/>
          </a:xfrm>
        </p:grpSpPr>
        <p:sp>
          <p:nvSpPr>
            <p:cNvPr id="23" name="Google Shape;23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</p:spPr>
        </p:sp>
        <p:sp>
          <p:nvSpPr>
            <p:cNvPr id="24" name="Google Shape;24;p3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25;p3"/>
          <p:cNvSpPr/>
          <p:nvPr/>
        </p:nvSpPr>
        <p:spPr>
          <a:xfrm>
            <a:off x="15297263" y="3936876"/>
            <a:ext cx="2552475" cy="2413249"/>
          </a:xfrm>
          <a:custGeom>
            <a:rect b="b" l="l" r="r" t="t"/>
            <a:pathLst>
              <a:path extrusionOk="0" h="2413249" w="2552475">
                <a:moveTo>
                  <a:pt x="0" y="0"/>
                </a:moveTo>
                <a:lnTo>
                  <a:pt x="2552474" y="0"/>
                </a:lnTo>
                <a:lnTo>
                  <a:pt x="2552474" y="2413248"/>
                </a:lnTo>
                <a:lnTo>
                  <a:pt x="0" y="24132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" name="Google Shape;26;p3"/>
          <p:cNvSpPr/>
          <p:nvPr/>
        </p:nvSpPr>
        <p:spPr>
          <a:xfrm>
            <a:off x="15698663" y="7169700"/>
            <a:ext cx="1749675" cy="2805601"/>
          </a:xfrm>
          <a:custGeom>
            <a:rect b="b" l="l" r="r" t="t"/>
            <a:pathLst>
              <a:path extrusionOk="0" h="2805601" w="1749675">
                <a:moveTo>
                  <a:pt x="0" y="0"/>
                </a:moveTo>
                <a:lnTo>
                  <a:pt x="1749674" y="0"/>
                </a:lnTo>
                <a:lnTo>
                  <a:pt x="1749674" y="2805600"/>
                </a:lnTo>
                <a:lnTo>
                  <a:pt x="0" y="2805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" name="Google Shape;27;p3"/>
          <p:cNvSpPr/>
          <p:nvPr/>
        </p:nvSpPr>
        <p:spPr>
          <a:xfrm>
            <a:off x="15459735" y="600735"/>
            <a:ext cx="2227530" cy="2227530"/>
          </a:xfrm>
          <a:custGeom>
            <a:rect b="b" l="l" r="r" t="t"/>
            <a:pathLst>
              <a:path extrusionOk="0" h="2227530" w="2227530">
                <a:moveTo>
                  <a:pt x="0" y="0"/>
                </a:moveTo>
                <a:lnTo>
                  <a:pt x="2227530" y="0"/>
                </a:lnTo>
                <a:lnTo>
                  <a:pt x="2227530" y="2227530"/>
                </a:lnTo>
                <a:lnTo>
                  <a:pt x="0" y="2227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8" name="Google Shape;28;p3"/>
          <p:cNvCxnSpPr/>
          <p:nvPr/>
        </p:nvCxnSpPr>
        <p:spPr>
          <a:xfrm>
            <a:off x="1028700" y="8930016"/>
            <a:ext cx="128016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3"/>
          <p:cNvCxnSpPr/>
          <p:nvPr/>
        </p:nvCxnSpPr>
        <p:spPr>
          <a:xfrm>
            <a:off x="1028700" y="1356984"/>
            <a:ext cx="128016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dk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>
            <p:ph idx="2" type="pic"/>
          </p:nvPr>
        </p:nvSpPr>
        <p:spPr>
          <a:xfrm>
            <a:off x="10855800" y="1029975"/>
            <a:ext cx="7430700" cy="8223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E2E00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9718040" y="1633386"/>
            <a:ext cx="7541260" cy="7020227"/>
          </a:xfrm>
          <a:custGeom>
            <a:rect b="b" l="l" r="r" t="t"/>
            <a:pathLst>
              <a:path extrusionOk="0" h="7020227" w="7541260">
                <a:moveTo>
                  <a:pt x="0" y="0"/>
                </a:moveTo>
                <a:lnTo>
                  <a:pt x="7541260" y="0"/>
                </a:lnTo>
                <a:lnTo>
                  <a:pt x="7541260" y="7020228"/>
                </a:lnTo>
                <a:lnTo>
                  <a:pt x="0" y="70202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rgbClr val="FE2E00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10017699" y="1536791"/>
            <a:ext cx="3620800" cy="5531779"/>
          </a:xfrm>
          <a:custGeom>
            <a:rect b="b" l="l" r="r" t="t"/>
            <a:pathLst>
              <a:path extrusionOk="0" h="5531779" w="3620800">
                <a:moveTo>
                  <a:pt x="0" y="0"/>
                </a:moveTo>
                <a:lnTo>
                  <a:pt x="3620801" y="0"/>
                </a:lnTo>
                <a:lnTo>
                  <a:pt x="3620801" y="5531778"/>
                </a:lnTo>
                <a:lnTo>
                  <a:pt x="0" y="5531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" name="Google Shape;36;p6"/>
          <p:cNvSpPr/>
          <p:nvPr/>
        </p:nvSpPr>
        <p:spPr>
          <a:xfrm>
            <a:off x="13638500" y="3218431"/>
            <a:ext cx="3620800" cy="5531779"/>
          </a:xfrm>
          <a:custGeom>
            <a:rect b="b" l="l" r="r" t="t"/>
            <a:pathLst>
              <a:path extrusionOk="0" h="5531779" w="3620800">
                <a:moveTo>
                  <a:pt x="0" y="0"/>
                </a:moveTo>
                <a:lnTo>
                  <a:pt x="3620800" y="0"/>
                </a:lnTo>
                <a:lnTo>
                  <a:pt x="3620800" y="5531778"/>
                </a:lnTo>
                <a:lnTo>
                  <a:pt x="0" y="5531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742425" y="11207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1" name="Google Shape;41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742425" y="11207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4" name="Google Shape;54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5" name="Google Shape;55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42425" y="11207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Lora"/>
              <a:buNone/>
              <a:defRPr i="0" sz="70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42425" y="24463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–"/>
              <a:defRPr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–"/>
              <a:defRPr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»"/>
              <a:defRPr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Relationship Id="rId6" Type="http://schemas.openxmlformats.org/officeDocument/2006/relationships/image" Target="../media/image20.png"/><Relationship Id="rId7" Type="http://schemas.openxmlformats.org/officeDocument/2006/relationships/image" Target="../media/image23.png"/><Relationship Id="rId8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jp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jp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2E2E2E"/>
            </a:gs>
          </a:gsLst>
          <a:lin ang="0" scaled="0"/>
        </a:gra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/>
        </p:nvSpPr>
        <p:spPr>
          <a:xfrm>
            <a:off x="1028700" y="2199950"/>
            <a:ext cx="13427100" cy="63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92" u="none" cap="none" strike="noStrike">
                <a:solidFill>
                  <a:srgbClr val="FFFDFC"/>
                </a:solidFill>
                <a:latin typeface="Lora"/>
                <a:ea typeface="Lora"/>
                <a:cs typeface="Lora"/>
                <a:sym typeface="Lora"/>
              </a:rPr>
              <a:t>CLOUD COMPUTING SEMINAR</a:t>
            </a:r>
            <a:endParaRPr/>
          </a:p>
        </p:txBody>
      </p:sp>
      <p:grpSp>
        <p:nvGrpSpPr>
          <p:cNvPr id="82" name="Google Shape;82;p13"/>
          <p:cNvGrpSpPr/>
          <p:nvPr/>
        </p:nvGrpSpPr>
        <p:grpSpPr>
          <a:xfrm>
            <a:off x="14859000" y="-200918"/>
            <a:ext cx="3429000" cy="3629918"/>
            <a:chOff x="0" y="-47625"/>
            <a:chExt cx="812800" cy="860425"/>
          </a:xfrm>
        </p:grpSpPr>
        <p:sp>
          <p:nvSpPr>
            <p:cNvPr id="83" name="Google Shape;83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</p:sp>
        <p:sp>
          <p:nvSpPr>
            <p:cNvPr id="84" name="Google Shape;84;p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" name="Google Shape;85;p13"/>
          <p:cNvGrpSpPr/>
          <p:nvPr/>
        </p:nvGrpSpPr>
        <p:grpSpPr>
          <a:xfrm>
            <a:off x="14859000" y="3228082"/>
            <a:ext cx="3429000" cy="3629918"/>
            <a:chOff x="0" y="-47625"/>
            <a:chExt cx="812800" cy="860425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2E00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3"/>
          <p:cNvGrpSpPr/>
          <p:nvPr/>
        </p:nvGrpSpPr>
        <p:grpSpPr>
          <a:xfrm>
            <a:off x="14859000" y="6657082"/>
            <a:ext cx="3429000" cy="3629918"/>
            <a:chOff x="0" y="-47625"/>
            <a:chExt cx="812800" cy="860425"/>
          </a:xfrm>
        </p:grpSpPr>
        <p:sp>
          <p:nvSpPr>
            <p:cNvPr id="89" name="Google Shape;89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</p:spPr>
        </p:sp>
        <p:sp>
          <p:nvSpPr>
            <p:cNvPr id="90" name="Google Shape;90;p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13"/>
          <p:cNvSpPr/>
          <p:nvPr/>
        </p:nvSpPr>
        <p:spPr>
          <a:xfrm>
            <a:off x="15297263" y="3936876"/>
            <a:ext cx="2552475" cy="2413249"/>
          </a:xfrm>
          <a:custGeom>
            <a:rect b="b" l="l" r="r" t="t"/>
            <a:pathLst>
              <a:path extrusionOk="0" h="2413249" w="2552475">
                <a:moveTo>
                  <a:pt x="0" y="0"/>
                </a:moveTo>
                <a:lnTo>
                  <a:pt x="2552474" y="0"/>
                </a:lnTo>
                <a:lnTo>
                  <a:pt x="2552474" y="2413248"/>
                </a:lnTo>
                <a:lnTo>
                  <a:pt x="0" y="24132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>
            <a:off x="15698663" y="7169700"/>
            <a:ext cx="1749675" cy="2805601"/>
          </a:xfrm>
          <a:custGeom>
            <a:rect b="b" l="l" r="r" t="t"/>
            <a:pathLst>
              <a:path extrusionOk="0" h="2805601" w="1749675">
                <a:moveTo>
                  <a:pt x="0" y="0"/>
                </a:moveTo>
                <a:lnTo>
                  <a:pt x="1749674" y="0"/>
                </a:lnTo>
                <a:lnTo>
                  <a:pt x="1749674" y="2805600"/>
                </a:lnTo>
                <a:lnTo>
                  <a:pt x="0" y="2805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>
            <a:off x="15459735" y="600735"/>
            <a:ext cx="2227530" cy="2227530"/>
          </a:xfrm>
          <a:custGeom>
            <a:rect b="b" l="l" r="r" t="t"/>
            <a:pathLst>
              <a:path extrusionOk="0" h="2227530" w="2227530">
                <a:moveTo>
                  <a:pt x="0" y="0"/>
                </a:moveTo>
                <a:lnTo>
                  <a:pt x="2227530" y="0"/>
                </a:lnTo>
                <a:lnTo>
                  <a:pt x="2227530" y="2227530"/>
                </a:lnTo>
                <a:lnTo>
                  <a:pt x="0" y="2227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4" name="Google Shape;94;p13"/>
          <p:cNvGrpSpPr/>
          <p:nvPr/>
        </p:nvGrpSpPr>
        <p:grpSpPr>
          <a:xfrm>
            <a:off x="10289453" y="2684766"/>
            <a:ext cx="3540897" cy="1245834"/>
            <a:chOff x="0" y="0"/>
            <a:chExt cx="4721196" cy="1661112"/>
          </a:xfrm>
        </p:grpSpPr>
        <p:sp>
          <p:nvSpPr>
            <p:cNvPr id="95" name="Google Shape;95;p13"/>
            <p:cNvSpPr/>
            <p:nvPr/>
          </p:nvSpPr>
          <p:spPr>
            <a:xfrm>
              <a:off x="0" y="0"/>
              <a:ext cx="1132895" cy="1132895"/>
            </a:xfrm>
            <a:custGeom>
              <a:rect b="b" l="l" r="r" t="t"/>
              <a:pathLst>
                <a:path extrusionOk="0" h="1132895" w="1132895">
                  <a:moveTo>
                    <a:pt x="0" y="0"/>
                  </a:moveTo>
                  <a:lnTo>
                    <a:pt x="1132895" y="0"/>
                  </a:lnTo>
                  <a:lnTo>
                    <a:pt x="1132895" y="1132895"/>
                  </a:lnTo>
                  <a:lnTo>
                    <a:pt x="0" y="11328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6" name="Google Shape;96;p13"/>
            <p:cNvSpPr txBox="1"/>
            <p:nvPr/>
          </p:nvSpPr>
          <p:spPr>
            <a:xfrm>
              <a:off x="1367196" y="12"/>
              <a:ext cx="3354000" cy="166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98" u="none" cap="none" strike="noStrike">
                  <a:solidFill>
                    <a:srgbClr val="FFFDFC"/>
                  </a:solidFill>
                  <a:latin typeface="Open Sans"/>
                  <a:ea typeface="Open Sans"/>
                  <a:cs typeface="Open Sans"/>
                  <a:sym typeface="Open Sans"/>
                </a:rPr>
                <a:t>CIRCUIT INNOVATION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98" u="none" cap="none" strike="noStrike">
                  <a:solidFill>
                    <a:srgbClr val="FFFDFC"/>
                  </a:solidFill>
                  <a:latin typeface="Open Sans"/>
                  <a:ea typeface="Open Sans"/>
                  <a:cs typeface="Open Sans"/>
                  <a:sym typeface="Open Sans"/>
                </a:rPr>
                <a:t>SYSTEMS CO.</a:t>
              </a:r>
              <a:endParaRPr/>
            </a:p>
          </p:txBody>
        </p:sp>
      </p:grpSp>
      <p:sp>
        <p:nvSpPr>
          <p:cNvPr id="97" name="Google Shape;97;p13"/>
          <p:cNvSpPr txBox="1"/>
          <p:nvPr/>
        </p:nvSpPr>
        <p:spPr>
          <a:xfrm>
            <a:off x="11210825" y="6870700"/>
            <a:ext cx="2619600" cy="8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8" u="none" cap="none" strike="noStrike">
                <a:solidFill>
                  <a:srgbClr val="FFFDFC"/>
                </a:solidFill>
                <a:latin typeface="Open Sans"/>
                <a:ea typeface="Open Sans"/>
                <a:cs typeface="Open Sans"/>
                <a:sym typeface="Open Sans"/>
              </a:rPr>
              <a:t>ERAYA SHARMA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8" u="none" cap="none" strike="noStrike">
                <a:solidFill>
                  <a:srgbClr val="FFFDFC"/>
                </a:solidFill>
                <a:latin typeface="Open Sans"/>
                <a:ea typeface="Open Sans"/>
                <a:cs typeface="Open Sans"/>
                <a:sym typeface="Open Sans"/>
              </a:rPr>
              <a:t>JUNE 24TH 2030</a:t>
            </a:r>
            <a:endParaRPr/>
          </a:p>
        </p:txBody>
      </p:sp>
      <p:cxnSp>
        <p:nvCxnSpPr>
          <p:cNvPr id="98" name="Google Shape;98;p13"/>
          <p:cNvCxnSpPr/>
          <p:nvPr/>
        </p:nvCxnSpPr>
        <p:spPr>
          <a:xfrm>
            <a:off x="1028700" y="8930016"/>
            <a:ext cx="128016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" name="Google Shape;99;p13"/>
          <p:cNvCxnSpPr/>
          <p:nvPr/>
        </p:nvCxnSpPr>
        <p:spPr>
          <a:xfrm>
            <a:off x="1028700" y="1356984"/>
            <a:ext cx="128016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2E00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 txBox="1"/>
          <p:nvPr/>
        </p:nvSpPr>
        <p:spPr>
          <a:xfrm>
            <a:off x="7813054" y="1668278"/>
            <a:ext cx="94461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Describe how serverless computing differs from other types of cloud services. Mention 2-3 common examples. </a:t>
            </a:r>
            <a:endParaRPr sz="1000"/>
          </a:p>
        </p:txBody>
      </p:sp>
      <p:sp>
        <p:nvSpPr>
          <p:cNvPr id="270" name="Google Shape;270;p22"/>
          <p:cNvSpPr txBox="1"/>
          <p:nvPr/>
        </p:nvSpPr>
        <p:spPr>
          <a:xfrm>
            <a:off x="1028700" y="1162050"/>
            <a:ext cx="63972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SERVERLESS COMPUTING</a:t>
            </a:r>
            <a:endParaRPr/>
          </a:p>
        </p:txBody>
      </p:sp>
      <p:pic>
        <p:nvPicPr>
          <p:cNvPr id="271" name="Google Shape;271;p22"/>
          <p:cNvPicPr preferRelativeResize="0"/>
          <p:nvPr/>
        </p:nvPicPr>
        <p:blipFill rotWithShape="1">
          <a:blip r:embed="rId3">
            <a:alphaModFix/>
          </a:blip>
          <a:srcRect b="19374" l="0" r="0" t="19374"/>
          <a:stretch/>
        </p:blipFill>
        <p:spPr>
          <a:xfrm>
            <a:off x="1028700" y="3663484"/>
            <a:ext cx="16230600" cy="662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6E6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23"/>
          <p:cNvGrpSpPr/>
          <p:nvPr/>
        </p:nvGrpSpPr>
        <p:grpSpPr>
          <a:xfrm>
            <a:off x="1028700" y="8566765"/>
            <a:ext cx="2881846" cy="691535"/>
            <a:chOff x="0" y="0"/>
            <a:chExt cx="3842461" cy="922047"/>
          </a:xfrm>
        </p:grpSpPr>
        <p:sp>
          <p:nvSpPr>
            <p:cNvPr id="277" name="Google Shape;277;p23"/>
            <p:cNvSpPr/>
            <p:nvPr/>
          </p:nvSpPr>
          <p:spPr>
            <a:xfrm>
              <a:off x="0" y="0"/>
              <a:ext cx="922047" cy="922047"/>
            </a:xfrm>
            <a:custGeom>
              <a:rect b="b" l="l" r="r" t="t"/>
              <a:pathLst>
                <a:path extrusionOk="0" h="922047" w="922047">
                  <a:moveTo>
                    <a:pt x="0" y="0"/>
                  </a:moveTo>
                  <a:lnTo>
                    <a:pt x="922047" y="0"/>
                  </a:lnTo>
                  <a:lnTo>
                    <a:pt x="922047" y="922047"/>
                  </a:lnTo>
                  <a:lnTo>
                    <a:pt x="0" y="9220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8" name="Google Shape;278;p23"/>
            <p:cNvSpPr txBox="1"/>
            <p:nvPr/>
          </p:nvSpPr>
          <p:spPr>
            <a:xfrm>
              <a:off x="1112744" y="99554"/>
              <a:ext cx="2729717" cy="770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6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CIRCUIT INNOVATION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6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SYSTEMS CO.</a:t>
              </a:r>
              <a:endParaRPr/>
            </a:p>
          </p:txBody>
        </p:sp>
      </p:grpSp>
      <p:grpSp>
        <p:nvGrpSpPr>
          <p:cNvPr id="279" name="Google Shape;279;p23"/>
          <p:cNvGrpSpPr/>
          <p:nvPr/>
        </p:nvGrpSpPr>
        <p:grpSpPr>
          <a:xfrm>
            <a:off x="11032349" y="1497981"/>
            <a:ext cx="6226951" cy="2184709"/>
            <a:chOff x="0" y="-57150"/>
            <a:chExt cx="1640020" cy="575397"/>
          </a:xfrm>
        </p:grpSpPr>
        <p:sp>
          <p:nvSpPr>
            <p:cNvPr id="280" name="Google Shape;280;p23"/>
            <p:cNvSpPr/>
            <p:nvPr/>
          </p:nvSpPr>
          <p:spPr>
            <a:xfrm>
              <a:off x="0" y="0"/>
              <a:ext cx="1640020" cy="518247"/>
            </a:xfrm>
            <a:custGeom>
              <a:rect b="b" l="l" r="r" t="t"/>
              <a:pathLst>
                <a:path extrusionOk="0" h="518247" w="1640020">
                  <a:moveTo>
                    <a:pt x="0" y="0"/>
                  </a:moveTo>
                  <a:lnTo>
                    <a:pt x="1640020" y="0"/>
                  </a:lnTo>
                  <a:lnTo>
                    <a:pt x="1640020" y="518247"/>
                  </a:lnTo>
                  <a:lnTo>
                    <a:pt x="0" y="5182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E6E6E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1" name="Google Shape;281;p23"/>
            <p:cNvSpPr txBox="1"/>
            <p:nvPr/>
          </p:nvSpPr>
          <p:spPr>
            <a:xfrm>
              <a:off x="0" y="-57150"/>
              <a:ext cx="1640020" cy="5753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Google Shape;282;p23"/>
          <p:cNvGrpSpPr/>
          <p:nvPr/>
        </p:nvGrpSpPr>
        <p:grpSpPr>
          <a:xfrm>
            <a:off x="11032349" y="3942650"/>
            <a:ext cx="6226951" cy="2184709"/>
            <a:chOff x="0" y="-57150"/>
            <a:chExt cx="1640020" cy="575397"/>
          </a:xfrm>
        </p:grpSpPr>
        <p:sp>
          <p:nvSpPr>
            <p:cNvPr id="283" name="Google Shape;283;p23"/>
            <p:cNvSpPr/>
            <p:nvPr/>
          </p:nvSpPr>
          <p:spPr>
            <a:xfrm>
              <a:off x="0" y="0"/>
              <a:ext cx="1640020" cy="518247"/>
            </a:xfrm>
            <a:custGeom>
              <a:rect b="b" l="l" r="r" t="t"/>
              <a:pathLst>
                <a:path extrusionOk="0" h="518247" w="1640020">
                  <a:moveTo>
                    <a:pt x="0" y="0"/>
                  </a:moveTo>
                  <a:lnTo>
                    <a:pt x="1640020" y="0"/>
                  </a:lnTo>
                  <a:lnTo>
                    <a:pt x="1640020" y="518247"/>
                  </a:lnTo>
                  <a:lnTo>
                    <a:pt x="0" y="5182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4" name="Google Shape;284;p23"/>
            <p:cNvSpPr txBox="1"/>
            <p:nvPr/>
          </p:nvSpPr>
          <p:spPr>
            <a:xfrm>
              <a:off x="0" y="-57150"/>
              <a:ext cx="1640020" cy="5753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5" name="Google Shape;285;p23"/>
          <p:cNvGrpSpPr/>
          <p:nvPr/>
        </p:nvGrpSpPr>
        <p:grpSpPr>
          <a:xfrm>
            <a:off x="11032349" y="6382056"/>
            <a:ext cx="6226951" cy="2184709"/>
            <a:chOff x="0" y="-57150"/>
            <a:chExt cx="1640020" cy="575397"/>
          </a:xfrm>
        </p:grpSpPr>
        <p:sp>
          <p:nvSpPr>
            <p:cNvPr id="286" name="Google Shape;286;p23"/>
            <p:cNvSpPr/>
            <p:nvPr/>
          </p:nvSpPr>
          <p:spPr>
            <a:xfrm>
              <a:off x="0" y="0"/>
              <a:ext cx="1640020" cy="518247"/>
            </a:xfrm>
            <a:custGeom>
              <a:rect b="b" l="l" r="r" t="t"/>
              <a:pathLst>
                <a:path extrusionOk="0" h="518247" w="1640020">
                  <a:moveTo>
                    <a:pt x="0" y="0"/>
                  </a:moveTo>
                  <a:lnTo>
                    <a:pt x="1640020" y="0"/>
                  </a:lnTo>
                  <a:lnTo>
                    <a:pt x="1640020" y="518247"/>
                  </a:lnTo>
                  <a:lnTo>
                    <a:pt x="0" y="5182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E6E6E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7" name="Google Shape;287;p23"/>
            <p:cNvSpPr txBox="1"/>
            <p:nvPr/>
          </p:nvSpPr>
          <p:spPr>
            <a:xfrm>
              <a:off x="0" y="-57150"/>
              <a:ext cx="1640020" cy="5753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23"/>
          <p:cNvGrpSpPr/>
          <p:nvPr/>
        </p:nvGrpSpPr>
        <p:grpSpPr>
          <a:xfrm>
            <a:off x="9059596" y="1599381"/>
            <a:ext cx="1972753" cy="2083309"/>
            <a:chOff x="0" y="-47625"/>
            <a:chExt cx="812800" cy="858351"/>
          </a:xfrm>
        </p:grpSpPr>
        <p:sp>
          <p:nvSpPr>
            <p:cNvPr id="289" name="Google Shape;289;p23"/>
            <p:cNvSpPr/>
            <p:nvPr/>
          </p:nvSpPr>
          <p:spPr>
            <a:xfrm>
              <a:off x="0" y="0"/>
              <a:ext cx="812800" cy="810726"/>
            </a:xfrm>
            <a:custGeom>
              <a:rect b="b" l="l" r="r" t="t"/>
              <a:pathLst>
                <a:path extrusionOk="0" h="810726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0726"/>
                  </a:lnTo>
                  <a:lnTo>
                    <a:pt x="0" y="810726"/>
                  </a:lnTo>
                  <a:close/>
                </a:path>
              </a:pathLst>
            </a:custGeom>
            <a:solidFill>
              <a:srgbClr val="FE2E00"/>
            </a:solidFill>
            <a:ln>
              <a:noFill/>
            </a:ln>
          </p:spPr>
        </p:sp>
        <p:sp>
          <p:nvSpPr>
            <p:cNvPr id="290" name="Google Shape;290;p23"/>
            <p:cNvSpPr txBox="1"/>
            <p:nvPr/>
          </p:nvSpPr>
          <p:spPr>
            <a:xfrm>
              <a:off x="0" y="-47625"/>
              <a:ext cx="812800" cy="8583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" name="Google Shape;291;p23"/>
          <p:cNvGrpSpPr/>
          <p:nvPr/>
        </p:nvGrpSpPr>
        <p:grpSpPr>
          <a:xfrm>
            <a:off x="9059596" y="4044050"/>
            <a:ext cx="1972753" cy="2083309"/>
            <a:chOff x="0" y="-47625"/>
            <a:chExt cx="812800" cy="858351"/>
          </a:xfrm>
        </p:grpSpPr>
        <p:sp>
          <p:nvSpPr>
            <p:cNvPr id="292" name="Google Shape;292;p23"/>
            <p:cNvSpPr/>
            <p:nvPr/>
          </p:nvSpPr>
          <p:spPr>
            <a:xfrm>
              <a:off x="0" y="0"/>
              <a:ext cx="812800" cy="810726"/>
            </a:xfrm>
            <a:custGeom>
              <a:rect b="b" l="l" r="r" t="t"/>
              <a:pathLst>
                <a:path extrusionOk="0" h="810726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0726"/>
                  </a:lnTo>
                  <a:lnTo>
                    <a:pt x="0" y="810726"/>
                  </a:lnTo>
                  <a:close/>
                </a:path>
              </a:pathLst>
            </a:custGeom>
            <a:solidFill>
              <a:srgbClr val="FE2E00"/>
            </a:solidFill>
            <a:ln>
              <a:noFill/>
            </a:ln>
          </p:spPr>
        </p:sp>
        <p:sp>
          <p:nvSpPr>
            <p:cNvPr id="293" name="Google Shape;293;p23"/>
            <p:cNvSpPr txBox="1"/>
            <p:nvPr/>
          </p:nvSpPr>
          <p:spPr>
            <a:xfrm>
              <a:off x="0" y="-47625"/>
              <a:ext cx="812800" cy="8583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4" name="Google Shape;294;p23"/>
          <p:cNvGrpSpPr/>
          <p:nvPr/>
        </p:nvGrpSpPr>
        <p:grpSpPr>
          <a:xfrm>
            <a:off x="9059596" y="6483456"/>
            <a:ext cx="1972753" cy="2083309"/>
            <a:chOff x="0" y="-47625"/>
            <a:chExt cx="812800" cy="858351"/>
          </a:xfrm>
        </p:grpSpPr>
        <p:sp>
          <p:nvSpPr>
            <p:cNvPr id="295" name="Google Shape;295;p23"/>
            <p:cNvSpPr/>
            <p:nvPr/>
          </p:nvSpPr>
          <p:spPr>
            <a:xfrm>
              <a:off x="0" y="0"/>
              <a:ext cx="812800" cy="810726"/>
            </a:xfrm>
            <a:custGeom>
              <a:rect b="b" l="l" r="r" t="t"/>
              <a:pathLst>
                <a:path extrusionOk="0" h="810726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0726"/>
                  </a:lnTo>
                  <a:lnTo>
                    <a:pt x="0" y="810726"/>
                  </a:lnTo>
                  <a:close/>
                </a:path>
              </a:pathLst>
            </a:custGeom>
            <a:solidFill>
              <a:srgbClr val="FE2E00"/>
            </a:solidFill>
            <a:ln>
              <a:noFill/>
            </a:ln>
          </p:spPr>
        </p:sp>
        <p:sp>
          <p:nvSpPr>
            <p:cNvPr id="296" name="Google Shape;296;p23"/>
            <p:cNvSpPr txBox="1"/>
            <p:nvPr/>
          </p:nvSpPr>
          <p:spPr>
            <a:xfrm>
              <a:off x="0" y="-47625"/>
              <a:ext cx="812800" cy="8583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7" name="Google Shape;297;p23"/>
          <p:cNvSpPr/>
          <p:nvPr/>
        </p:nvSpPr>
        <p:spPr>
          <a:xfrm>
            <a:off x="9311735" y="2004643"/>
            <a:ext cx="1468475" cy="1388377"/>
          </a:xfrm>
          <a:custGeom>
            <a:rect b="b" l="l" r="r" t="t"/>
            <a:pathLst>
              <a:path extrusionOk="0" h="1388377" w="1468475">
                <a:moveTo>
                  <a:pt x="0" y="0"/>
                </a:moveTo>
                <a:lnTo>
                  <a:pt x="1468475" y="0"/>
                </a:lnTo>
                <a:lnTo>
                  <a:pt x="1468475" y="1388377"/>
                </a:lnTo>
                <a:lnTo>
                  <a:pt x="0" y="13883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8" name="Google Shape;298;p23"/>
          <p:cNvSpPr/>
          <p:nvPr/>
        </p:nvSpPr>
        <p:spPr>
          <a:xfrm>
            <a:off x="9351784" y="4446680"/>
            <a:ext cx="1388377" cy="1388377"/>
          </a:xfrm>
          <a:custGeom>
            <a:rect b="b" l="l" r="r" t="t"/>
            <a:pathLst>
              <a:path extrusionOk="0" h="1388377" w="1388377">
                <a:moveTo>
                  <a:pt x="0" y="0"/>
                </a:moveTo>
                <a:lnTo>
                  <a:pt x="1388377" y="0"/>
                </a:lnTo>
                <a:lnTo>
                  <a:pt x="1388377" y="1388377"/>
                </a:lnTo>
                <a:lnTo>
                  <a:pt x="0" y="13883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9" name="Google Shape;299;p23"/>
          <p:cNvSpPr/>
          <p:nvPr/>
        </p:nvSpPr>
        <p:spPr>
          <a:xfrm>
            <a:off x="9351784" y="6888717"/>
            <a:ext cx="1388377" cy="1388377"/>
          </a:xfrm>
          <a:custGeom>
            <a:rect b="b" l="l" r="r" t="t"/>
            <a:pathLst>
              <a:path extrusionOk="0" h="1388377" w="1388377">
                <a:moveTo>
                  <a:pt x="0" y="0"/>
                </a:moveTo>
                <a:lnTo>
                  <a:pt x="1388377" y="0"/>
                </a:lnTo>
                <a:lnTo>
                  <a:pt x="1388377" y="1388377"/>
                </a:lnTo>
                <a:lnTo>
                  <a:pt x="0" y="13883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0" name="Google Shape;300;p23"/>
          <p:cNvSpPr txBox="1"/>
          <p:nvPr/>
        </p:nvSpPr>
        <p:spPr>
          <a:xfrm>
            <a:off x="1028700" y="2672050"/>
            <a:ext cx="6690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Test your audience’s knowledge with a rapid-fire quiz. Give real-world scenarios and ask them to pick the right cloud service type. </a:t>
            </a:r>
            <a:endParaRPr sz="1000"/>
          </a:p>
        </p:txBody>
      </p:sp>
      <p:sp>
        <p:nvSpPr>
          <p:cNvPr id="301" name="Google Shape;301;p23"/>
          <p:cNvSpPr txBox="1"/>
          <p:nvPr/>
        </p:nvSpPr>
        <p:spPr>
          <a:xfrm>
            <a:off x="1028700" y="1171575"/>
            <a:ext cx="6230897" cy="1024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7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SPEED QUIZ</a:t>
            </a:r>
            <a:endParaRPr/>
          </a:p>
        </p:txBody>
      </p:sp>
      <p:sp>
        <p:nvSpPr>
          <p:cNvPr id="302" name="Google Shape;302;p23"/>
          <p:cNvSpPr txBox="1"/>
          <p:nvPr/>
        </p:nvSpPr>
        <p:spPr>
          <a:xfrm>
            <a:off x="12287450" y="2401375"/>
            <a:ext cx="371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Add scenario 1 here.</a:t>
            </a:r>
            <a:endParaRPr/>
          </a:p>
        </p:txBody>
      </p:sp>
      <p:sp>
        <p:nvSpPr>
          <p:cNvPr id="303" name="Google Shape;303;p23"/>
          <p:cNvSpPr txBox="1"/>
          <p:nvPr/>
        </p:nvSpPr>
        <p:spPr>
          <a:xfrm>
            <a:off x="12208550" y="4846025"/>
            <a:ext cx="387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Add scenario 2 here.</a:t>
            </a:r>
            <a:endParaRPr/>
          </a:p>
        </p:txBody>
      </p:sp>
      <p:sp>
        <p:nvSpPr>
          <p:cNvPr id="304" name="Google Shape;304;p23"/>
          <p:cNvSpPr txBox="1"/>
          <p:nvPr/>
        </p:nvSpPr>
        <p:spPr>
          <a:xfrm>
            <a:off x="12149375" y="7285450"/>
            <a:ext cx="399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Add scenario 3 here.</a:t>
            </a:r>
            <a:endParaRPr/>
          </a:p>
        </p:txBody>
      </p:sp>
      <p:cxnSp>
        <p:nvCxnSpPr>
          <p:cNvPr id="305" name="Google Shape;305;p23"/>
          <p:cNvCxnSpPr/>
          <p:nvPr/>
        </p:nvCxnSpPr>
        <p:spPr>
          <a:xfrm>
            <a:off x="4461871" y="8926820"/>
            <a:ext cx="2797727" cy="0"/>
          </a:xfrm>
          <a:prstGeom prst="straightConnector1">
            <a:avLst/>
          </a:prstGeom>
          <a:noFill/>
          <a:ln cap="flat" cmpd="sng" w="28575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2E2E2E"/>
            </a:gs>
          </a:gsLst>
          <a:lin ang="0" scaled="0"/>
        </a:gra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24"/>
          <p:cNvGrpSpPr/>
          <p:nvPr/>
        </p:nvGrpSpPr>
        <p:grpSpPr>
          <a:xfrm>
            <a:off x="1028700" y="8566765"/>
            <a:ext cx="2881846" cy="691535"/>
            <a:chOff x="0" y="0"/>
            <a:chExt cx="3842461" cy="922047"/>
          </a:xfrm>
        </p:grpSpPr>
        <p:sp>
          <p:nvSpPr>
            <p:cNvPr id="311" name="Google Shape;311;p24"/>
            <p:cNvSpPr/>
            <p:nvPr/>
          </p:nvSpPr>
          <p:spPr>
            <a:xfrm>
              <a:off x="0" y="0"/>
              <a:ext cx="922047" cy="922047"/>
            </a:xfrm>
            <a:custGeom>
              <a:rect b="b" l="l" r="r" t="t"/>
              <a:pathLst>
                <a:path extrusionOk="0" h="922047" w="922047">
                  <a:moveTo>
                    <a:pt x="0" y="0"/>
                  </a:moveTo>
                  <a:lnTo>
                    <a:pt x="922047" y="0"/>
                  </a:lnTo>
                  <a:lnTo>
                    <a:pt x="922047" y="922047"/>
                  </a:lnTo>
                  <a:lnTo>
                    <a:pt x="0" y="9220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2" name="Google Shape;312;p24"/>
            <p:cNvSpPr txBox="1"/>
            <p:nvPr/>
          </p:nvSpPr>
          <p:spPr>
            <a:xfrm>
              <a:off x="1112744" y="99554"/>
              <a:ext cx="2729717" cy="770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6" u="none" cap="none" strike="noStrike">
                  <a:solidFill>
                    <a:srgbClr val="FFFDFC"/>
                  </a:solidFill>
                  <a:latin typeface="Open Sans"/>
                  <a:ea typeface="Open Sans"/>
                  <a:cs typeface="Open Sans"/>
                  <a:sym typeface="Open Sans"/>
                </a:rPr>
                <a:t>CIRCUIT INNOVATION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6" u="none" cap="none" strike="noStrike">
                  <a:solidFill>
                    <a:srgbClr val="FFFDFC"/>
                  </a:solidFill>
                  <a:latin typeface="Open Sans"/>
                  <a:ea typeface="Open Sans"/>
                  <a:cs typeface="Open Sans"/>
                  <a:sym typeface="Open Sans"/>
                </a:rPr>
                <a:t>SYSTEMS CO.</a:t>
              </a:r>
              <a:endParaRPr/>
            </a:p>
          </p:txBody>
        </p:sp>
      </p:grpSp>
      <p:sp>
        <p:nvSpPr>
          <p:cNvPr id="313" name="Google Shape;313;p24"/>
          <p:cNvSpPr txBox="1"/>
          <p:nvPr/>
        </p:nvSpPr>
        <p:spPr>
          <a:xfrm>
            <a:off x="1028700" y="1202800"/>
            <a:ext cx="104682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99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KEY TAKEAWAYS</a:t>
            </a:r>
            <a:endParaRPr/>
          </a:p>
        </p:txBody>
      </p:sp>
      <p:pic>
        <p:nvPicPr>
          <p:cNvPr id="314" name="Google Shape;314;p24"/>
          <p:cNvPicPr preferRelativeResize="0"/>
          <p:nvPr/>
        </p:nvPicPr>
        <p:blipFill rotWithShape="1">
          <a:blip r:embed="rId4">
            <a:alphaModFix/>
          </a:blip>
          <a:srcRect b="0" l="21836" r="21835" t="0"/>
          <a:stretch/>
        </p:blipFill>
        <p:spPr>
          <a:xfrm>
            <a:off x="11330446" y="1028700"/>
            <a:ext cx="6957554" cy="822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5" name="Google Shape;315;p24"/>
          <p:cNvGrpSpPr/>
          <p:nvPr/>
        </p:nvGrpSpPr>
        <p:grpSpPr>
          <a:xfrm>
            <a:off x="1028700" y="2753600"/>
            <a:ext cx="7578225" cy="899200"/>
            <a:chOff x="0" y="-57147"/>
            <a:chExt cx="10104300" cy="1198933"/>
          </a:xfrm>
        </p:grpSpPr>
        <p:sp>
          <p:nvSpPr>
            <p:cNvPr id="316" name="Google Shape;316;p24"/>
            <p:cNvSpPr txBox="1"/>
            <p:nvPr/>
          </p:nvSpPr>
          <p:spPr>
            <a:xfrm>
              <a:off x="0" y="-57147"/>
              <a:ext cx="80514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DFC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is cloud computing?</a:t>
              </a:r>
              <a:endParaRPr sz="700"/>
            </a:p>
          </p:txBody>
        </p:sp>
        <p:sp>
          <p:nvSpPr>
            <p:cNvPr id="317" name="Google Shape;317;p24"/>
            <p:cNvSpPr txBox="1"/>
            <p:nvPr/>
          </p:nvSpPr>
          <p:spPr>
            <a:xfrm>
              <a:off x="0" y="710687"/>
              <a:ext cx="101043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57811" lvl="1" marL="604521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DFC"/>
                </a:buClr>
                <a:buSzPts val="2100"/>
                <a:buFont typeface="Arial"/>
                <a:buChar char="•"/>
              </a:pPr>
              <a:r>
                <a:rPr b="0" i="0" lang="en-US" sz="2100" u="none" cap="none" strike="noStrike">
                  <a:solidFill>
                    <a:srgbClr val="FFFDFC"/>
                  </a:solidFill>
                  <a:latin typeface="Open Sans"/>
                  <a:ea typeface="Open Sans"/>
                  <a:cs typeface="Open Sans"/>
                  <a:sym typeface="Open Sans"/>
                </a:rPr>
                <a:t>Recap what cloud computing is and how it works.</a:t>
              </a:r>
              <a:endParaRPr sz="700"/>
            </a:p>
          </p:txBody>
        </p:sp>
      </p:grpSp>
      <p:grpSp>
        <p:nvGrpSpPr>
          <p:cNvPr id="318" name="Google Shape;318;p24"/>
          <p:cNvGrpSpPr/>
          <p:nvPr/>
        </p:nvGrpSpPr>
        <p:grpSpPr>
          <a:xfrm>
            <a:off x="1028700" y="4110200"/>
            <a:ext cx="10231424" cy="899200"/>
            <a:chOff x="0" y="-57147"/>
            <a:chExt cx="13641900" cy="1198933"/>
          </a:xfrm>
        </p:grpSpPr>
        <p:sp>
          <p:nvSpPr>
            <p:cNvPr id="319" name="Google Shape;319;p24"/>
            <p:cNvSpPr txBox="1"/>
            <p:nvPr/>
          </p:nvSpPr>
          <p:spPr>
            <a:xfrm>
              <a:off x="0" y="-57147"/>
              <a:ext cx="60540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DFC"/>
                  </a:solidFill>
                  <a:latin typeface="Open Sans"/>
                  <a:ea typeface="Open Sans"/>
                  <a:cs typeface="Open Sans"/>
                  <a:sym typeface="Open Sans"/>
                </a:rPr>
                <a:t>Why it matters</a:t>
              </a:r>
              <a:endParaRPr sz="700"/>
            </a:p>
          </p:txBody>
        </p:sp>
        <p:sp>
          <p:nvSpPr>
            <p:cNvPr id="320" name="Google Shape;320;p24"/>
            <p:cNvSpPr txBox="1"/>
            <p:nvPr/>
          </p:nvSpPr>
          <p:spPr>
            <a:xfrm>
              <a:off x="0" y="710687"/>
              <a:ext cx="136419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57811" lvl="1" marL="604521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DFC"/>
                </a:buClr>
                <a:buSzPts val="2100"/>
                <a:buFont typeface="Arial"/>
                <a:buChar char="•"/>
              </a:pPr>
              <a:r>
                <a:rPr b="0" i="0" lang="en-US" sz="2100" u="none" cap="none" strike="noStrike">
                  <a:solidFill>
                    <a:srgbClr val="FFFDFC"/>
                  </a:solidFill>
                  <a:latin typeface="Open Sans"/>
                  <a:ea typeface="Open Sans"/>
                  <a:cs typeface="Open Sans"/>
                  <a:sym typeface="Open Sans"/>
                </a:rPr>
                <a:t>Highlight its like scalability, accessibility, and cost-effectiveness.</a:t>
              </a:r>
              <a:endParaRPr sz="700"/>
            </a:p>
          </p:txBody>
        </p:sp>
      </p:grpSp>
      <p:grpSp>
        <p:nvGrpSpPr>
          <p:cNvPr id="321" name="Google Shape;321;p24"/>
          <p:cNvGrpSpPr/>
          <p:nvPr/>
        </p:nvGrpSpPr>
        <p:grpSpPr>
          <a:xfrm>
            <a:off x="1028700" y="5466800"/>
            <a:ext cx="11385450" cy="899200"/>
            <a:chOff x="0" y="-57147"/>
            <a:chExt cx="15180600" cy="1198933"/>
          </a:xfrm>
        </p:grpSpPr>
        <p:sp>
          <p:nvSpPr>
            <p:cNvPr id="322" name="Google Shape;322;p24"/>
            <p:cNvSpPr txBox="1"/>
            <p:nvPr/>
          </p:nvSpPr>
          <p:spPr>
            <a:xfrm>
              <a:off x="0" y="-57147"/>
              <a:ext cx="88299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DFC"/>
                  </a:solidFill>
                  <a:latin typeface="Open Sans"/>
                  <a:ea typeface="Open Sans"/>
                  <a:cs typeface="Open Sans"/>
                  <a:sym typeface="Open Sans"/>
                </a:rPr>
                <a:t>Types of cloud services</a:t>
              </a:r>
              <a:endParaRPr sz="700"/>
            </a:p>
          </p:txBody>
        </p:sp>
        <p:sp>
          <p:nvSpPr>
            <p:cNvPr id="323" name="Google Shape;323;p24"/>
            <p:cNvSpPr txBox="1"/>
            <p:nvPr/>
          </p:nvSpPr>
          <p:spPr>
            <a:xfrm>
              <a:off x="0" y="710687"/>
              <a:ext cx="151806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57811" lvl="1" marL="604521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DFC"/>
                </a:buClr>
                <a:buSzPts val="2100"/>
                <a:buFont typeface="Arial"/>
                <a:buChar char="•"/>
              </a:pPr>
              <a:r>
                <a:rPr b="0" i="0" lang="en-US" sz="2100" u="none" cap="none" strike="noStrike">
                  <a:solidFill>
                    <a:srgbClr val="FFFDFC"/>
                  </a:solidFill>
                  <a:latin typeface="Open Sans"/>
                  <a:ea typeface="Open Sans"/>
                  <a:cs typeface="Open Sans"/>
                  <a:sym typeface="Open Sans"/>
                </a:rPr>
                <a:t>Summarize the different service types (IaaS, PaaS, SaaS, and serverless).</a:t>
              </a:r>
              <a:endParaRPr sz="700"/>
            </a:p>
          </p:txBody>
        </p:sp>
      </p:grpSp>
      <p:grpSp>
        <p:nvGrpSpPr>
          <p:cNvPr id="324" name="Google Shape;324;p24"/>
          <p:cNvGrpSpPr/>
          <p:nvPr/>
        </p:nvGrpSpPr>
        <p:grpSpPr>
          <a:xfrm>
            <a:off x="1028700" y="6823400"/>
            <a:ext cx="10162351" cy="899200"/>
            <a:chOff x="0" y="-57147"/>
            <a:chExt cx="13549800" cy="1198933"/>
          </a:xfrm>
        </p:grpSpPr>
        <p:sp>
          <p:nvSpPr>
            <p:cNvPr id="325" name="Google Shape;325;p24"/>
            <p:cNvSpPr txBox="1"/>
            <p:nvPr/>
          </p:nvSpPr>
          <p:spPr>
            <a:xfrm>
              <a:off x="0" y="-57147"/>
              <a:ext cx="85002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DFC"/>
                  </a:solidFill>
                  <a:latin typeface="Open Sans"/>
                  <a:ea typeface="Open Sans"/>
                  <a:cs typeface="Open Sans"/>
                  <a:sym typeface="Open Sans"/>
                </a:rPr>
                <a:t>Real-world applications</a:t>
              </a:r>
              <a:endParaRPr sz="700"/>
            </a:p>
          </p:txBody>
        </p:sp>
        <p:sp>
          <p:nvSpPr>
            <p:cNvPr id="326" name="Google Shape;326;p24"/>
            <p:cNvSpPr txBox="1"/>
            <p:nvPr/>
          </p:nvSpPr>
          <p:spPr>
            <a:xfrm>
              <a:off x="0" y="710687"/>
              <a:ext cx="13549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57811" lvl="1" marL="604521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DFC"/>
                </a:buClr>
                <a:buSzPts val="2100"/>
                <a:buFont typeface="Arial"/>
                <a:buChar char="•"/>
              </a:pPr>
              <a:r>
                <a:rPr b="0" i="0" lang="en-US" sz="2100" u="none" cap="none" strike="noStrike">
                  <a:solidFill>
                    <a:srgbClr val="FFFDFC"/>
                  </a:solidFill>
                  <a:latin typeface="Open Sans"/>
                  <a:ea typeface="Open Sans"/>
                  <a:cs typeface="Open Sans"/>
                  <a:sym typeface="Open Sans"/>
                </a:rPr>
                <a:t>Mention familiar apps or tools your audience likely uses regularly.</a:t>
              </a:r>
              <a:endParaRPr sz="700"/>
            </a:p>
          </p:txBody>
        </p:sp>
      </p:grpSp>
      <p:cxnSp>
        <p:nvCxnSpPr>
          <p:cNvPr id="327" name="Google Shape;327;p24"/>
          <p:cNvCxnSpPr/>
          <p:nvPr/>
        </p:nvCxnSpPr>
        <p:spPr>
          <a:xfrm>
            <a:off x="4406104" y="8931582"/>
            <a:ext cx="6038621" cy="0"/>
          </a:xfrm>
          <a:prstGeom prst="straightConnector1">
            <a:avLst/>
          </a:prstGeom>
          <a:noFill/>
          <a:ln cap="flat" cmpd="sng" w="28575">
            <a:solidFill>
              <a:srgbClr val="64646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2E00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25"/>
          <p:cNvGrpSpPr/>
          <p:nvPr/>
        </p:nvGrpSpPr>
        <p:grpSpPr>
          <a:xfrm>
            <a:off x="1028700" y="8566765"/>
            <a:ext cx="2881846" cy="691535"/>
            <a:chOff x="0" y="0"/>
            <a:chExt cx="3842461" cy="922047"/>
          </a:xfrm>
        </p:grpSpPr>
        <p:sp>
          <p:nvSpPr>
            <p:cNvPr id="333" name="Google Shape;333;p25"/>
            <p:cNvSpPr/>
            <p:nvPr/>
          </p:nvSpPr>
          <p:spPr>
            <a:xfrm>
              <a:off x="0" y="0"/>
              <a:ext cx="922047" cy="922047"/>
            </a:xfrm>
            <a:custGeom>
              <a:rect b="b" l="l" r="r" t="t"/>
              <a:pathLst>
                <a:path extrusionOk="0" h="922047" w="922047">
                  <a:moveTo>
                    <a:pt x="0" y="0"/>
                  </a:moveTo>
                  <a:lnTo>
                    <a:pt x="922047" y="0"/>
                  </a:lnTo>
                  <a:lnTo>
                    <a:pt x="922047" y="922047"/>
                  </a:lnTo>
                  <a:lnTo>
                    <a:pt x="0" y="9220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4" name="Google Shape;334;p25"/>
            <p:cNvSpPr txBox="1"/>
            <p:nvPr/>
          </p:nvSpPr>
          <p:spPr>
            <a:xfrm>
              <a:off x="1112744" y="99554"/>
              <a:ext cx="2729717" cy="770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6" u="none" cap="none" strike="noStrike">
                  <a:solidFill>
                    <a:srgbClr val="FFFDFC"/>
                  </a:solidFill>
                  <a:latin typeface="Open Sans"/>
                  <a:ea typeface="Open Sans"/>
                  <a:cs typeface="Open Sans"/>
                  <a:sym typeface="Open Sans"/>
                </a:rPr>
                <a:t>CIRCUIT INNOVATION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6" u="none" cap="none" strike="noStrike">
                  <a:solidFill>
                    <a:srgbClr val="FFFDFC"/>
                  </a:solidFill>
                  <a:latin typeface="Open Sans"/>
                  <a:ea typeface="Open Sans"/>
                  <a:cs typeface="Open Sans"/>
                  <a:sym typeface="Open Sans"/>
                </a:rPr>
                <a:t>SYSTEMS CO.</a:t>
              </a:r>
              <a:endParaRPr/>
            </a:p>
          </p:txBody>
        </p:sp>
      </p:grpSp>
      <p:cxnSp>
        <p:nvCxnSpPr>
          <p:cNvPr id="335" name="Google Shape;335;p25"/>
          <p:cNvCxnSpPr/>
          <p:nvPr/>
        </p:nvCxnSpPr>
        <p:spPr>
          <a:xfrm>
            <a:off x="4406104" y="8931582"/>
            <a:ext cx="4343744" cy="0"/>
          </a:xfrm>
          <a:prstGeom prst="straightConnector1">
            <a:avLst/>
          </a:prstGeom>
          <a:noFill/>
          <a:ln cap="flat" cmpd="sng" w="28575">
            <a:solidFill>
              <a:srgbClr val="FE2E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6" name="Google Shape;336;p25"/>
          <p:cNvSpPr/>
          <p:nvPr/>
        </p:nvSpPr>
        <p:spPr>
          <a:xfrm>
            <a:off x="10017699" y="1536791"/>
            <a:ext cx="3620800" cy="5531779"/>
          </a:xfrm>
          <a:custGeom>
            <a:rect b="b" l="l" r="r" t="t"/>
            <a:pathLst>
              <a:path extrusionOk="0" h="5531779" w="3620800">
                <a:moveTo>
                  <a:pt x="0" y="0"/>
                </a:moveTo>
                <a:lnTo>
                  <a:pt x="3620801" y="0"/>
                </a:lnTo>
                <a:lnTo>
                  <a:pt x="3620801" y="5531778"/>
                </a:lnTo>
                <a:lnTo>
                  <a:pt x="0" y="5531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7" name="Google Shape;337;p25"/>
          <p:cNvSpPr/>
          <p:nvPr/>
        </p:nvSpPr>
        <p:spPr>
          <a:xfrm>
            <a:off x="13638500" y="3218431"/>
            <a:ext cx="3620800" cy="5531779"/>
          </a:xfrm>
          <a:custGeom>
            <a:rect b="b" l="l" r="r" t="t"/>
            <a:pathLst>
              <a:path extrusionOk="0" h="5531779" w="3620800">
                <a:moveTo>
                  <a:pt x="0" y="0"/>
                </a:moveTo>
                <a:lnTo>
                  <a:pt x="3620800" y="0"/>
                </a:lnTo>
                <a:lnTo>
                  <a:pt x="3620800" y="5531778"/>
                </a:lnTo>
                <a:lnTo>
                  <a:pt x="0" y="5531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8" name="Google Shape;338;p25"/>
          <p:cNvSpPr txBox="1"/>
          <p:nvPr/>
        </p:nvSpPr>
        <p:spPr>
          <a:xfrm>
            <a:off x="1028700" y="1627131"/>
            <a:ext cx="7721100" cy="25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00" u="none" cap="none" strike="noStrike">
                <a:solidFill>
                  <a:srgbClr val="FFFDFC"/>
                </a:solidFill>
                <a:latin typeface="Lora"/>
                <a:ea typeface="Lora"/>
                <a:cs typeface="Lora"/>
                <a:sym typeface="Lora"/>
              </a:rPr>
              <a:t>GOT QUESTIONS?</a:t>
            </a:r>
            <a:endParaRPr/>
          </a:p>
        </p:txBody>
      </p:sp>
      <p:grpSp>
        <p:nvGrpSpPr>
          <p:cNvPr id="339" name="Google Shape;339;p25"/>
          <p:cNvGrpSpPr/>
          <p:nvPr/>
        </p:nvGrpSpPr>
        <p:grpSpPr>
          <a:xfrm>
            <a:off x="1028700" y="4697638"/>
            <a:ext cx="5478751" cy="945329"/>
            <a:chOff x="0" y="-57150"/>
            <a:chExt cx="7305000" cy="1260439"/>
          </a:xfrm>
        </p:grpSpPr>
        <p:sp>
          <p:nvSpPr>
            <p:cNvPr id="340" name="Google Shape;340;p25"/>
            <p:cNvSpPr txBox="1"/>
            <p:nvPr/>
          </p:nvSpPr>
          <p:spPr>
            <a:xfrm>
              <a:off x="0" y="-57150"/>
              <a:ext cx="50001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DFC"/>
                  </a:solidFill>
                  <a:latin typeface="Open Sans"/>
                  <a:ea typeface="Open Sans"/>
                  <a:cs typeface="Open Sans"/>
                  <a:sym typeface="Open Sans"/>
                </a:rPr>
                <a:t>Email </a:t>
              </a:r>
              <a:endParaRPr sz="1000"/>
            </a:p>
          </p:txBody>
        </p:sp>
        <p:sp>
          <p:nvSpPr>
            <p:cNvPr id="341" name="Google Shape;341;p25"/>
            <p:cNvSpPr txBox="1"/>
            <p:nvPr/>
          </p:nvSpPr>
          <p:spPr>
            <a:xfrm>
              <a:off x="0" y="710689"/>
              <a:ext cx="7305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76861" lvl="1" marL="60452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DFC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rgbClr val="FFFDFC"/>
                  </a:solidFill>
                  <a:latin typeface="Open Sans"/>
                  <a:ea typeface="Open Sans"/>
                  <a:cs typeface="Open Sans"/>
                  <a:sym typeface="Open Sans"/>
                </a:rPr>
                <a:t>hello@reallygreatsite.com</a:t>
              </a:r>
              <a:endParaRPr sz="1000"/>
            </a:p>
          </p:txBody>
        </p:sp>
      </p:grpSp>
      <p:grpSp>
        <p:nvGrpSpPr>
          <p:cNvPr id="342" name="Google Shape;342;p25"/>
          <p:cNvGrpSpPr/>
          <p:nvPr/>
        </p:nvGrpSpPr>
        <p:grpSpPr>
          <a:xfrm>
            <a:off x="1028700" y="6054238"/>
            <a:ext cx="7500150" cy="945329"/>
            <a:chOff x="0" y="-57150"/>
            <a:chExt cx="10000200" cy="1260439"/>
          </a:xfrm>
        </p:grpSpPr>
        <p:sp>
          <p:nvSpPr>
            <p:cNvPr id="343" name="Google Shape;343;p25"/>
            <p:cNvSpPr txBox="1"/>
            <p:nvPr/>
          </p:nvSpPr>
          <p:spPr>
            <a:xfrm>
              <a:off x="0" y="-57150"/>
              <a:ext cx="51474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DFC"/>
                  </a:solidFill>
                  <a:latin typeface="Open Sans"/>
                  <a:ea typeface="Open Sans"/>
                  <a:cs typeface="Open Sans"/>
                  <a:sym typeface="Open Sans"/>
                </a:rPr>
                <a:t>Social media </a:t>
              </a:r>
              <a:endParaRPr sz="1000"/>
            </a:p>
          </p:txBody>
        </p:sp>
        <p:sp>
          <p:nvSpPr>
            <p:cNvPr id="344" name="Google Shape;344;p25"/>
            <p:cNvSpPr txBox="1"/>
            <p:nvPr/>
          </p:nvSpPr>
          <p:spPr>
            <a:xfrm>
              <a:off x="0" y="710689"/>
              <a:ext cx="10000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76861" lvl="1" marL="60452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DFC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rgbClr val="FFFDFC"/>
                  </a:solidFill>
                  <a:latin typeface="Open Sans"/>
                  <a:ea typeface="Open Sans"/>
                  <a:cs typeface="Open Sans"/>
                  <a:sym typeface="Open Sans"/>
                </a:rPr>
                <a:t>@reallygreatsite</a:t>
              </a:r>
              <a:endParaRPr sz="100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2E2E2E"/>
            </a:gs>
          </a:gsLst>
          <a:lin ang="0" scaled="0"/>
        </a:gra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26"/>
          <p:cNvGrpSpPr/>
          <p:nvPr/>
        </p:nvGrpSpPr>
        <p:grpSpPr>
          <a:xfrm>
            <a:off x="714865" y="2300537"/>
            <a:ext cx="5097641" cy="7400322"/>
            <a:chOff x="0" y="0"/>
            <a:chExt cx="1342589" cy="1949056"/>
          </a:xfrm>
        </p:grpSpPr>
        <p:sp>
          <p:nvSpPr>
            <p:cNvPr id="350" name="Google Shape;350;p26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6"/>
            <p:cNvSpPr txBox="1"/>
            <p:nvPr/>
          </p:nvSpPr>
          <p:spPr>
            <a:xfrm>
              <a:off x="0" y="9525"/>
              <a:ext cx="1342589" cy="1939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" name="Google Shape;352;p26"/>
          <p:cNvGrpSpPr/>
          <p:nvPr/>
        </p:nvGrpSpPr>
        <p:grpSpPr>
          <a:xfrm>
            <a:off x="6060156" y="2300537"/>
            <a:ext cx="11512980" cy="7400322"/>
            <a:chOff x="0" y="0"/>
            <a:chExt cx="3032225" cy="1949056"/>
          </a:xfrm>
        </p:grpSpPr>
        <p:sp>
          <p:nvSpPr>
            <p:cNvPr id="353" name="Google Shape;353;p26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935607"/>
                  </a:lnTo>
                  <a:cubicBezTo>
                    <a:pt x="3032225" y="1939174"/>
                    <a:pt x="3030808" y="1942595"/>
                    <a:pt x="3028286" y="1945117"/>
                  </a:cubicBezTo>
                  <a:cubicBezTo>
                    <a:pt x="3025764" y="1947639"/>
                    <a:pt x="3022343" y="1949056"/>
                    <a:pt x="3018776" y="1949056"/>
                  </a:cubicBezTo>
                  <a:lnTo>
                    <a:pt x="13449" y="1949056"/>
                  </a:lnTo>
                  <a:cubicBezTo>
                    <a:pt x="9882" y="1949056"/>
                    <a:pt x="6461" y="1947639"/>
                    <a:pt x="3939" y="1945117"/>
                  </a:cubicBezTo>
                  <a:cubicBezTo>
                    <a:pt x="1417" y="1942595"/>
                    <a:pt x="0" y="1939174"/>
                    <a:pt x="0" y="1935607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6"/>
            <p:cNvSpPr txBox="1"/>
            <p:nvPr/>
          </p:nvSpPr>
          <p:spPr>
            <a:xfrm>
              <a:off x="0" y="9525"/>
              <a:ext cx="3032225" cy="1939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26"/>
          <p:cNvGrpSpPr/>
          <p:nvPr/>
        </p:nvGrpSpPr>
        <p:grpSpPr>
          <a:xfrm>
            <a:off x="1104558" y="2712744"/>
            <a:ext cx="4318255" cy="647237"/>
            <a:chOff x="0" y="0"/>
            <a:chExt cx="1137318" cy="170466"/>
          </a:xfrm>
        </p:grpSpPr>
        <p:sp>
          <p:nvSpPr>
            <p:cNvPr id="356" name="Google Shape;356;p26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6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Fonts</a:t>
              </a:r>
              <a:endParaRPr/>
            </a:p>
          </p:txBody>
        </p:sp>
      </p:grpSp>
      <p:grpSp>
        <p:nvGrpSpPr>
          <p:cNvPr id="358" name="Google Shape;358;p26"/>
          <p:cNvGrpSpPr/>
          <p:nvPr/>
        </p:nvGrpSpPr>
        <p:grpSpPr>
          <a:xfrm>
            <a:off x="9623087" y="2712744"/>
            <a:ext cx="4368067" cy="647237"/>
            <a:chOff x="0" y="0"/>
            <a:chExt cx="1150437" cy="170466"/>
          </a:xfrm>
        </p:grpSpPr>
        <p:sp>
          <p:nvSpPr>
            <p:cNvPr id="359" name="Google Shape;359;p2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35018"/>
                  </a:lnTo>
                  <a:cubicBezTo>
                    <a:pt x="1150437" y="144419"/>
                    <a:pt x="1146703" y="153436"/>
                    <a:pt x="1140055" y="160083"/>
                  </a:cubicBezTo>
                  <a:cubicBezTo>
                    <a:pt x="1133407" y="166731"/>
                    <a:pt x="1124391" y="170466"/>
                    <a:pt x="1114989" y="170466"/>
                  </a:cubicBezTo>
                  <a:lnTo>
                    <a:pt x="35448" y="170466"/>
                  </a:lnTo>
                  <a:cubicBezTo>
                    <a:pt x="26046" y="170466"/>
                    <a:pt x="17030" y="166731"/>
                    <a:pt x="10382" y="160083"/>
                  </a:cubicBezTo>
                  <a:cubicBezTo>
                    <a:pt x="3735" y="153436"/>
                    <a:pt x="0" y="144419"/>
                    <a:pt x="0" y="135018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6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Design Elements / Icons</a:t>
              </a:r>
              <a:endParaRPr/>
            </a:p>
          </p:txBody>
        </p:sp>
      </p:grpSp>
      <p:grpSp>
        <p:nvGrpSpPr>
          <p:cNvPr id="361" name="Google Shape;361;p26"/>
          <p:cNvGrpSpPr/>
          <p:nvPr/>
        </p:nvGrpSpPr>
        <p:grpSpPr>
          <a:xfrm>
            <a:off x="1104558" y="7347143"/>
            <a:ext cx="4318255" cy="647237"/>
            <a:chOff x="0" y="0"/>
            <a:chExt cx="1137318" cy="170466"/>
          </a:xfrm>
        </p:grpSpPr>
        <p:sp>
          <p:nvSpPr>
            <p:cNvPr id="362" name="Google Shape;362;p26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6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Colors</a:t>
              </a:r>
              <a:endParaRPr/>
            </a:p>
          </p:txBody>
        </p:sp>
      </p:grpSp>
      <p:grpSp>
        <p:nvGrpSpPr>
          <p:cNvPr id="364" name="Google Shape;364;p26"/>
          <p:cNvGrpSpPr/>
          <p:nvPr/>
        </p:nvGrpSpPr>
        <p:grpSpPr>
          <a:xfrm>
            <a:off x="1249355" y="8261080"/>
            <a:ext cx="725897" cy="725897"/>
            <a:chOff x="0" y="0"/>
            <a:chExt cx="812800" cy="812800"/>
          </a:xfrm>
        </p:grpSpPr>
        <p:sp>
          <p:nvSpPr>
            <p:cNvPr id="365" name="Google Shape;365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7" name="Google Shape;367;p26"/>
          <p:cNvGrpSpPr/>
          <p:nvPr/>
        </p:nvGrpSpPr>
        <p:grpSpPr>
          <a:xfrm>
            <a:off x="2064714" y="8261080"/>
            <a:ext cx="725897" cy="725897"/>
            <a:chOff x="0" y="0"/>
            <a:chExt cx="812800" cy="812800"/>
          </a:xfrm>
        </p:grpSpPr>
        <p:sp>
          <p:nvSpPr>
            <p:cNvPr id="368" name="Google Shape;368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2E00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26"/>
          <p:cNvGrpSpPr/>
          <p:nvPr/>
        </p:nvGrpSpPr>
        <p:grpSpPr>
          <a:xfrm>
            <a:off x="2943011" y="8261080"/>
            <a:ext cx="725897" cy="725897"/>
            <a:chOff x="0" y="0"/>
            <a:chExt cx="812800" cy="812800"/>
          </a:xfrm>
        </p:grpSpPr>
        <p:sp>
          <p:nvSpPr>
            <p:cNvPr id="371" name="Google Shape;371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6E6E6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3" name="Google Shape;373;p26"/>
          <p:cNvGrpSpPr/>
          <p:nvPr/>
        </p:nvGrpSpPr>
        <p:grpSpPr>
          <a:xfrm>
            <a:off x="3819515" y="8261080"/>
            <a:ext cx="725897" cy="725897"/>
            <a:chOff x="0" y="0"/>
            <a:chExt cx="812800" cy="812800"/>
          </a:xfrm>
        </p:grpSpPr>
        <p:sp>
          <p:nvSpPr>
            <p:cNvPr id="374" name="Google Shape;374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0A0A0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" name="Google Shape;376;p26"/>
          <p:cNvGrpSpPr/>
          <p:nvPr/>
        </p:nvGrpSpPr>
        <p:grpSpPr>
          <a:xfrm>
            <a:off x="4696916" y="8261080"/>
            <a:ext cx="725897" cy="725897"/>
            <a:chOff x="0" y="0"/>
            <a:chExt cx="812800" cy="812800"/>
          </a:xfrm>
        </p:grpSpPr>
        <p:sp>
          <p:nvSpPr>
            <p:cNvPr id="377" name="Google Shape;377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9" name="Google Shape;379;p26"/>
          <p:cNvSpPr/>
          <p:nvPr/>
        </p:nvSpPr>
        <p:spPr>
          <a:xfrm>
            <a:off x="11038817" y="4036256"/>
            <a:ext cx="1727997" cy="2279133"/>
          </a:xfrm>
          <a:custGeom>
            <a:rect b="b" l="l" r="r" t="t"/>
            <a:pathLst>
              <a:path extrusionOk="0" h="2279133" w="1727997">
                <a:moveTo>
                  <a:pt x="0" y="0"/>
                </a:moveTo>
                <a:lnTo>
                  <a:pt x="1727997" y="0"/>
                </a:lnTo>
                <a:lnTo>
                  <a:pt x="1727997" y="2279132"/>
                </a:lnTo>
                <a:lnTo>
                  <a:pt x="0" y="2279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0" name="Google Shape;380;p26"/>
          <p:cNvSpPr/>
          <p:nvPr/>
        </p:nvSpPr>
        <p:spPr>
          <a:xfrm>
            <a:off x="7812294" y="4036256"/>
            <a:ext cx="2279133" cy="2279133"/>
          </a:xfrm>
          <a:custGeom>
            <a:rect b="b" l="l" r="r" t="t"/>
            <a:pathLst>
              <a:path extrusionOk="0" h="2279133" w="2279133">
                <a:moveTo>
                  <a:pt x="0" y="0"/>
                </a:moveTo>
                <a:lnTo>
                  <a:pt x="2279133" y="0"/>
                </a:lnTo>
                <a:lnTo>
                  <a:pt x="2279133" y="2279132"/>
                </a:lnTo>
                <a:lnTo>
                  <a:pt x="0" y="2279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1" name="Google Shape;381;p26"/>
          <p:cNvSpPr/>
          <p:nvPr/>
        </p:nvSpPr>
        <p:spPr>
          <a:xfrm>
            <a:off x="7812294" y="6501776"/>
            <a:ext cx="2279133" cy="2279133"/>
          </a:xfrm>
          <a:custGeom>
            <a:rect b="b" l="l" r="r" t="t"/>
            <a:pathLst>
              <a:path extrusionOk="0" h="2279133" w="2279133">
                <a:moveTo>
                  <a:pt x="0" y="0"/>
                </a:moveTo>
                <a:lnTo>
                  <a:pt x="2279133" y="0"/>
                </a:lnTo>
                <a:lnTo>
                  <a:pt x="2279133" y="2279133"/>
                </a:lnTo>
                <a:lnTo>
                  <a:pt x="0" y="22791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2" name="Google Shape;382;p26"/>
          <p:cNvSpPr/>
          <p:nvPr/>
        </p:nvSpPr>
        <p:spPr>
          <a:xfrm>
            <a:off x="10865794" y="6604322"/>
            <a:ext cx="2074041" cy="2074041"/>
          </a:xfrm>
          <a:custGeom>
            <a:rect b="b" l="l" r="r" t="t"/>
            <a:pathLst>
              <a:path extrusionOk="0" h="2074041" w="2074041">
                <a:moveTo>
                  <a:pt x="0" y="0"/>
                </a:moveTo>
                <a:lnTo>
                  <a:pt x="2074042" y="0"/>
                </a:lnTo>
                <a:lnTo>
                  <a:pt x="2074042" y="2074041"/>
                </a:lnTo>
                <a:lnTo>
                  <a:pt x="0" y="20740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3" name="Google Shape;383;p26"/>
          <p:cNvSpPr/>
          <p:nvPr/>
        </p:nvSpPr>
        <p:spPr>
          <a:xfrm>
            <a:off x="13476120" y="4036256"/>
            <a:ext cx="2279133" cy="2279133"/>
          </a:xfrm>
          <a:custGeom>
            <a:rect b="b" l="l" r="r" t="t"/>
            <a:pathLst>
              <a:path extrusionOk="0" h="2279133" w="2279133">
                <a:moveTo>
                  <a:pt x="0" y="0"/>
                </a:moveTo>
                <a:lnTo>
                  <a:pt x="2279133" y="0"/>
                </a:lnTo>
                <a:lnTo>
                  <a:pt x="2279133" y="2279132"/>
                </a:lnTo>
                <a:lnTo>
                  <a:pt x="0" y="2279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4" name="Google Shape;384;p26"/>
          <p:cNvSpPr/>
          <p:nvPr/>
        </p:nvSpPr>
        <p:spPr>
          <a:xfrm>
            <a:off x="13410376" y="6501776"/>
            <a:ext cx="2410621" cy="2279133"/>
          </a:xfrm>
          <a:custGeom>
            <a:rect b="b" l="l" r="r" t="t"/>
            <a:pathLst>
              <a:path extrusionOk="0" h="2279133" w="2410621">
                <a:moveTo>
                  <a:pt x="0" y="0"/>
                </a:moveTo>
                <a:lnTo>
                  <a:pt x="2410621" y="0"/>
                </a:lnTo>
                <a:lnTo>
                  <a:pt x="2410621" y="2279133"/>
                </a:lnTo>
                <a:lnTo>
                  <a:pt x="0" y="22791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5" name="Google Shape;385;p26"/>
          <p:cNvSpPr txBox="1"/>
          <p:nvPr/>
        </p:nvSpPr>
        <p:spPr>
          <a:xfrm>
            <a:off x="1173043" y="3673301"/>
            <a:ext cx="4181285" cy="5142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uses the following free fonts:</a:t>
            </a:r>
            <a:endParaRPr/>
          </a:p>
        </p:txBody>
      </p:sp>
      <p:sp>
        <p:nvSpPr>
          <p:cNvPr id="386" name="Google Shape;386;p26"/>
          <p:cNvSpPr txBox="1"/>
          <p:nvPr/>
        </p:nvSpPr>
        <p:spPr>
          <a:xfrm>
            <a:off x="1116102" y="6766079"/>
            <a:ext cx="4368067" cy="257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 can find these fonts online too.</a:t>
            </a:r>
            <a:endParaRPr/>
          </a:p>
        </p:txBody>
      </p:sp>
      <p:sp>
        <p:nvSpPr>
          <p:cNvPr id="387" name="Google Shape;387;p26"/>
          <p:cNvSpPr txBox="1"/>
          <p:nvPr/>
        </p:nvSpPr>
        <p:spPr>
          <a:xfrm>
            <a:off x="1688417" y="4967635"/>
            <a:ext cx="3150536" cy="409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7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Lora</a:t>
            </a:r>
            <a:endParaRPr/>
          </a:p>
        </p:txBody>
      </p:sp>
      <p:sp>
        <p:nvSpPr>
          <p:cNvPr id="388" name="Google Shape;388;p26"/>
          <p:cNvSpPr txBox="1"/>
          <p:nvPr/>
        </p:nvSpPr>
        <p:spPr>
          <a:xfrm>
            <a:off x="1523971" y="5966002"/>
            <a:ext cx="3479429" cy="314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7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Open Sans Condensed</a:t>
            </a:r>
            <a:endParaRPr/>
          </a:p>
        </p:txBody>
      </p:sp>
      <p:sp>
        <p:nvSpPr>
          <p:cNvPr id="389" name="Google Shape;389;p26"/>
          <p:cNvSpPr txBox="1"/>
          <p:nvPr/>
        </p:nvSpPr>
        <p:spPr>
          <a:xfrm>
            <a:off x="2319155" y="4679560"/>
            <a:ext cx="1889061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TITLES:</a:t>
            </a:r>
            <a:endParaRPr/>
          </a:p>
        </p:txBody>
      </p:sp>
      <p:sp>
        <p:nvSpPr>
          <p:cNvPr id="390" name="Google Shape;390;p26"/>
          <p:cNvSpPr txBox="1"/>
          <p:nvPr/>
        </p:nvSpPr>
        <p:spPr>
          <a:xfrm>
            <a:off x="2319155" y="5680252"/>
            <a:ext cx="1889061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BODY TEXT:</a:t>
            </a:r>
            <a:endParaRPr/>
          </a:p>
        </p:txBody>
      </p:sp>
      <p:sp>
        <p:nvSpPr>
          <p:cNvPr id="391" name="Google Shape;391;p26"/>
          <p:cNvSpPr txBox="1"/>
          <p:nvPr/>
        </p:nvSpPr>
        <p:spPr>
          <a:xfrm>
            <a:off x="1249355" y="9102184"/>
            <a:ext cx="725897" cy="180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#FFFFFF</a:t>
            </a:r>
            <a:endParaRPr/>
          </a:p>
        </p:txBody>
      </p:sp>
      <p:sp>
        <p:nvSpPr>
          <p:cNvPr id="392" name="Google Shape;392;p26"/>
          <p:cNvSpPr txBox="1"/>
          <p:nvPr/>
        </p:nvSpPr>
        <p:spPr>
          <a:xfrm>
            <a:off x="2064714" y="9102184"/>
            <a:ext cx="725897" cy="180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#FE2E00</a:t>
            </a:r>
            <a:endParaRPr/>
          </a:p>
        </p:txBody>
      </p:sp>
      <p:sp>
        <p:nvSpPr>
          <p:cNvPr id="393" name="Google Shape;393;p26"/>
          <p:cNvSpPr txBox="1"/>
          <p:nvPr/>
        </p:nvSpPr>
        <p:spPr>
          <a:xfrm>
            <a:off x="2943011" y="9102184"/>
            <a:ext cx="725897" cy="180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#E6E6E6</a:t>
            </a:r>
            <a:endParaRPr/>
          </a:p>
        </p:txBody>
      </p:sp>
      <p:sp>
        <p:nvSpPr>
          <p:cNvPr id="394" name="Google Shape;394;p26"/>
          <p:cNvSpPr txBox="1"/>
          <p:nvPr/>
        </p:nvSpPr>
        <p:spPr>
          <a:xfrm>
            <a:off x="3819515" y="9102184"/>
            <a:ext cx="725897" cy="180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#A0A0A0</a:t>
            </a:r>
            <a:endParaRPr/>
          </a:p>
        </p:txBody>
      </p:sp>
      <p:sp>
        <p:nvSpPr>
          <p:cNvPr id="395" name="Google Shape;395;p26"/>
          <p:cNvSpPr txBox="1"/>
          <p:nvPr/>
        </p:nvSpPr>
        <p:spPr>
          <a:xfrm>
            <a:off x="4696916" y="9102184"/>
            <a:ext cx="725897" cy="180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#000000</a:t>
            </a:r>
            <a:endParaRPr/>
          </a:p>
        </p:txBody>
      </p:sp>
      <p:sp>
        <p:nvSpPr>
          <p:cNvPr id="396" name="Google Shape;396;p26"/>
          <p:cNvSpPr txBox="1"/>
          <p:nvPr/>
        </p:nvSpPr>
        <p:spPr>
          <a:xfrm>
            <a:off x="3800933" y="1719479"/>
            <a:ext cx="10686133" cy="314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397" name="Google Shape;397;p26"/>
          <p:cNvSpPr txBox="1"/>
          <p:nvPr/>
        </p:nvSpPr>
        <p:spPr>
          <a:xfrm>
            <a:off x="5469973" y="586141"/>
            <a:ext cx="7348055" cy="971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RESOURCE PAGE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2E2E2E"/>
            </a:gs>
          </a:gsLst>
          <a:lin ang="0" scaled="0"/>
        </a:gra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27"/>
          <p:cNvGrpSpPr/>
          <p:nvPr/>
        </p:nvGrpSpPr>
        <p:grpSpPr>
          <a:xfrm>
            <a:off x="714865" y="593699"/>
            <a:ext cx="16858270" cy="9099602"/>
            <a:chOff x="0" y="0"/>
            <a:chExt cx="4440038" cy="2396603"/>
          </a:xfrm>
        </p:grpSpPr>
        <p:sp>
          <p:nvSpPr>
            <p:cNvPr id="403" name="Google Shape;403;p27"/>
            <p:cNvSpPr/>
            <p:nvPr/>
          </p:nvSpPr>
          <p:spPr>
            <a:xfrm>
              <a:off x="0" y="0"/>
              <a:ext cx="4440038" cy="2396603"/>
            </a:xfrm>
            <a:custGeom>
              <a:rect b="b" l="l" r="r" t="t"/>
              <a:pathLst>
                <a:path extrusionOk="0" h="2396603" w="4440038">
                  <a:moveTo>
                    <a:pt x="9185" y="0"/>
                  </a:moveTo>
                  <a:lnTo>
                    <a:pt x="4430854" y="0"/>
                  </a:lnTo>
                  <a:cubicBezTo>
                    <a:pt x="4435926" y="0"/>
                    <a:pt x="4440038" y="4112"/>
                    <a:pt x="4440038" y="9185"/>
                  </a:cubicBezTo>
                  <a:lnTo>
                    <a:pt x="4440038" y="2387418"/>
                  </a:lnTo>
                  <a:cubicBezTo>
                    <a:pt x="4440038" y="2389854"/>
                    <a:pt x="4439071" y="2392190"/>
                    <a:pt x="4437348" y="2393913"/>
                  </a:cubicBezTo>
                  <a:cubicBezTo>
                    <a:pt x="4435626" y="2395635"/>
                    <a:pt x="4433289" y="2396603"/>
                    <a:pt x="4430854" y="2396603"/>
                  </a:cubicBezTo>
                  <a:lnTo>
                    <a:pt x="9185" y="2396603"/>
                  </a:lnTo>
                  <a:cubicBezTo>
                    <a:pt x="6749" y="2396603"/>
                    <a:pt x="4413" y="2395635"/>
                    <a:pt x="2690" y="2393913"/>
                  </a:cubicBezTo>
                  <a:cubicBezTo>
                    <a:pt x="968" y="2392190"/>
                    <a:pt x="0" y="2389854"/>
                    <a:pt x="0" y="2387418"/>
                  </a:cubicBezTo>
                  <a:lnTo>
                    <a:pt x="0" y="9185"/>
                  </a:lnTo>
                  <a:cubicBezTo>
                    <a:pt x="0" y="6749"/>
                    <a:pt x="968" y="4413"/>
                    <a:pt x="2690" y="2690"/>
                  </a:cubicBezTo>
                  <a:cubicBezTo>
                    <a:pt x="4413" y="968"/>
                    <a:pt x="6749" y="0"/>
                    <a:pt x="91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7"/>
            <p:cNvSpPr txBox="1"/>
            <p:nvPr/>
          </p:nvSpPr>
          <p:spPr>
            <a:xfrm>
              <a:off x="0" y="9525"/>
              <a:ext cx="4440038" cy="23870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5" name="Google Shape;405;p27"/>
          <p:cNvSpPr txBox="1"/>
          <p:nvPr/>
        </p:nvSpPr>
        <p:spPr>
          <a:xfrm>
            <a:off x="3377480" y="2482841"/>
            <a:ext cx="11533039" cy="31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406" name="Google Shape;406;p27"/>
          <p:cNvSpPr txBox="1"/>
          <p:nvPr/>
        </p:nvSpPr>
        <p:spPr>
          <a:xfrm>
            <a:off x="3377480" y="5260322"/>
            <a:ext cx="11533039" cy="31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this presentation template</a:t>
            </a:r>
            <a:endParaRPr/>
          </a:p>
        </p:txBody>
      </p:sp>
      <p:sp>
        <p:nvSpPr>
          <p:cNvPr id="407" name="Google Shape;407;p27"/>
          <p:cNvSpPr txBox="1"/>
          <p:nvPr/>
        </p:nvSpPr>
        <p:spPr>
          <a:xfrm>
            <a:off x="3377480" y="7317689"/>
            <a:ext cx="11533039" cy="31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the photos, graphics, and elements</a:t>
            </a:r>
            <a:endParaRPr/>
          </a:p>
        </p:txBody>
      </p:sp>
      <p:sp>
        <p:nvSpPr>
          <p:cNvPr id="408" name="Google Shape;408;p27"/>
          <p:cNvSpPr txBox="1"/>
          <p:nvPr/>
        </p:nvSpPr>
        <p:spPr>
          <a:xfrm>
            <a:off x="7108732" y="8489231"/>
            <a:ext cx="4070535" cy="485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E2E00"/>
                </a:solidFill>
                <a:latin typeface="Open Sans"/>
                <a:ea typeface="Open Sans"/>
                <a:cs typeface="Open Sans"/>
                <a:sym typeface="Open Sans"/>
              </a:rPr>
              <a:t>Happy designing!</a:t>
            </a:r>
            <a:endParaRPr/>
          </a:p>
        </p:txBody>
      </p:sp>
      <p:sp>
        <p:nvSpPr>
          <p:cNvPr id="409" name="Google Shape;409;p27"/>
          <p:cNvSpPr txBox="1"/>
          <p:nvPr/>
        </p:nvSpPr>
        <p:spPr>
          <a:xfrm>
            <a:off x="5469973" y="1310630"/>
            <a:ext cx="7348055" cy="971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FE2E00"/>
                </a:solidFill>
                <a:latin typeface="Lora"/>
                <a:ea typeface="Lora"/>
                <a:cs typeface="Lora"/>
                <a:sym typeface="Lora"/>
              </a:rPr>
              <a:t>CREDITS</a:t>
            </a:r>
            <a:endParaRPr/>
          </a:p>
        </p:txBody>
      </p:sp>
      <p:sp>
        <p:nvSpPr>
          <p:cNvPr id="410" name="Google Shape;410;p27"/>
          <p:cNvSpPr txBox="1"/>
          <p:nvPr/>
        </p:nvSpPr>
        <p:spPr>
          <a:xfrm>
            <a:off x="5004582" y="6431864"/>
            <a:ext cx="8278835" cy="685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FE2E00"/>
                </a:solidFill>
                <a:latin typeface="Open Sans"/>
                <a:ea typeface="Open Sans"/>
                <a:cs typeface="Open Sans"/>
                <a:sym typeface="Open Sans"/>
              </a:rPr>
              <a:t>Pexels, Pixabay, Sketchify</a:t>
            </a:r>
            <a:endParaRPr/>
          </a:p>
        </p:txBody>
      </p:sp>
      <p:pic>
        <p:nvPicPr>
          <p:cNvPr id="411" name="Google Shape;4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5123" y="3527648"/>
            <a:ext cx="4797880" cy="119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2E2E2E"/>
            </a:gs>
          </a:gsLst>
          <a:lin ang="0" scaled="0"/>
        </a:gra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1028700" y="8566765"/>
            <a:ext cx="2881846" cy="691535"/>
            <a:chOff x="0" y="0"/>
            <a:chExt cx="3842461" cy="922047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922047" cy="922047"/>
            </a:xfrm>
            <a:custGeom>
              <a:rect b="b" l="l" r="r" t="t"/>
              <a:pathLst>
                <a:path extrusionOk="0" h="922047" w="922047">
                  <a:moveTo>
                    <a:pt x="0" y="0"/>
                  </a:moveTo>
                  <a:lnTo>
                    <a:pt x="922047" y="0"/>
                  </a:lnTo>
                  <a:lnTo>
                    <a:pt x="922047" y="922047"/>
                  </a:lnTo>
                  <a:lnTo>
                    <a:pt x="0" y="9220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1112744" y="99554"/>
              <a:ext cx="2729717" cy="770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6" u="none" cap="none" strike="noStrike">
                  <a:solidFill>
                    <a:srgbClr val="FFFDFC"/>
                  </a:solidFill>
                  <a:latin typeface="Open Sans"/>
                  <a:ea typeface="Open Sans"/>
                  <a:cs typeface="Open Sans"/>
                  <a:sym typeface="Open Sans"/>
                </a:rPr>
                <a:t>CIRCUIT INNOVATION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6" u="none" cap="none" strike="noStrike">
                  <a:solidFill>
                    <a:srgbClr val="FFFDFC"/>
                  </a:solidFill>
                  <a:latin typeface="Open Sans"/>
                  <a:ea typeface="Open Sans"/>
                  <a:cs typeface="Open Sans"/>
                  <a:sym typeface="Open Sans"/>
                </a:rPr>
                <a:t>SYSTEMS CO.</a:t>
              </a:r>
              <a:endParaRPr/>
            </a:p>
          </p:txBody>
        </p:sp>
      </p:grpSp>
      <p:pic>
        <p:nvPicPr>
          <p:cNvPr id="107" name="Google Shape;107;p14"/>
          <p:cNvPicPr preferRelativeResize="0"/>
          <p:nvPr/>
        </p:nvPicPr>
        <p:blipFill rotWithShape="1">
          <a:blip r:embed="rId4">
            <a:alphaModFix/>
          </a:blip>
          <a:srcRect b="12901" l="0" r="0" t="12901"/>
          <a:stretch/>
        </p:blipFill>
        <p:spPr>
          <a:xfrm>
            <a:off x="10898344" y="1028700"/>
            <a:ext cx="7389656" cy="822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4"/>
          <p:cNvCxnSpPr/>
          <p:nvPr/>
        </p:nvCxnSpPr>
        <p:spPr>
          <a:xfrm>
            <a:off x="4406104" y="8931582"/>
            <a:ext cx="5463540" cy="0"/>
          </a:xfrm>
          <a:prstGeom prst="straightConnector1">
            <a:avLst/>
          </a:prstGeom>
          <a:noFill/>
          <a:ln cap="flat" cmpd="sng" w="28575">
            <a:solidFill>
              <a:srgbClr val="64646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14"/>
          <p:cNvSpPr txBox="1"/>
          <p:nvPr/>
        </p:nvSpPr>
        <p:spPr>
          <a:xfrm>
            <a:off x="1028700" y="1257300"/>
            <a:ext cx="9827100" cy="19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709" u="none" cap="none" strike="noStrike">
                <a:solidFill>
                  <a:srgbClr val="FFFDFC"/>
                </a:solidFill>
                <a:latin typeface="Lora"/>
                <a:ea typeface="Lora"/>
                <a:cs typeface="Lora"/>
                <a:sym typeface="Lora"/>
              </a:rPr>
              <a:t>CONTENTS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1028700" y="3572171"/>
            <a:ext cx="4220700" cy="24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6861" lvl="1" marL="60452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DFC"/>
              </a:buClr>
              <a:buSzPts val="2400"/>
              <a:buFont typeface="Open Sans"/>
              <a:buChar char="•"/>
            </a:pPr>
            <a:r>
              <a:rPr i="0" lang="en-US" sz="2400" u="none" cap="none" strike="noStrike">
                <a:solidFill>
                  <a:srgbClr val="FFFDFC"/>
                </a:solidFill>
                <a:latin typeface="Open Sans"/>
                <a:ea typeface="Open Sans"/>
                <a:cs typeface="Open Sans"/>
                <a:sym typeface="Open Sans"/>
              </a:rPr>
              <a:t>What is the cloud?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-276861" lvl="1" marL="60452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DFC"/>
              </a:buClr>
              <a:buSzPts val="2400"/>
              <a:buFont typeface="Open Sans"/>
              <a:buChar char="•"/>
            </a:pPr>
            <a:r>
              <a:rPr i="0" lang="en-US" sz="2400" u="none" cap="none" strike="noStrike">
                <a:solidFill>
                  <a:srgbClr val="FFFDFC"/>
                </a:solidFill>
                <a:latin typeface="Open Sans"/>
                <a:ea typeface="Open Sans"/>
                <a:cs typeface="Open Sans"/>
                <a:sym typeface="Open Sans"/>
              </a:rPr>
              <a:t>Cloud computing architecture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-276861" lvl="1" marL="60452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DFC"/>
              </a:buClr>
              <a:buSzPts val="2400"/>
              <a:buFont typeface="Open Sans"/>
              <a:buChar char="•"/>
            </a:pPr>
            <a:r>
              <a:rPr i="0" lang="en-US" sz="2400" u="none" cap="none" strike="noStrike">
                <a:solidFill>
                  <a:srgbClr val="FFFDFC"/>
                </a:solidFill>
                <a:latin typeface="Open Sans"/>
                <a:ea typeface="Open Sans"/>
                <a:cs typeface="Open Sans"/>
                <a:sym typeface="Open Sans"/>
              </a:rPr>
              <a:t>Benefits of cloud computing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5642868" y="3572171"/>
            <a:ext cx="37329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6861" lvl="1" marL="60452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DFC"/>
              </a:buClr>
              <a:buSzPts val="2400"/>
              <a:buFont typeface="Open Sans"/>
              <a:buChar char="•"/>
            </a:pPr>
            <a:r>
              <a:rPr i="0" lang="en-US" sz="2400" u="none" cap="none" strike="noStrike">
                <a:solidFill>
                  <a:srgbClr val="FFFDFC"/>
                </a:solidFill>
                <a:latin typeface="Open Sans"/>
                <a:ea typeface="Open Sans"/>
                <a:cs typeface="Open Sans"/>
                <a:sym typeface="Open Sans"/>
              </a:rPr>
              <a:t>Types of cloud computing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-276861" lvl="1" marL="60452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DFC"/>
              </a:buClr>
              <a:buSzPts val="2400"/>
              <a:buFont typeface="Open Sans"/>
              <a:buChar char="•"/>
            </a:pPr>
            <a:r>
              <a:rPr i="0" lang="en-US" sz="2400" u="none" cap="none" strike="noStrike">
                <a:solidFill>
                  <a:srgbClr val="FFFDFC"/>
                </a:solidFill>
                <a:latin typeface="Open Sans"/>
                <a:ea typeface="Open Sans"/>
                <a:cs typeface="Open Sans"/>
                <a:sym typeface="Open Sans"/>
              </a:rPr>
              <a:t>Types of cloud services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-276861" lvl="1" marL="60452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DFC"/>
              </a:buClr>
              <a:buSzPts val="2400"/>
              <a:buFont typeface="Open Sans"/>
              <a:buChar char="•"/>
            </a:pPr>
            <a:r>
              <a:rPr i="0" lang="en-US" sz="2400" u="none" cap="none" strike="noStrike">
                <a:solidFill>
                  <a:srgbClr val="FFFDFC"/>
                </a:solidFill>
                <a:latin typeface="Open Sans"/>
                <a:ea typeface="Open Sans"/>
                <a:cs typeface="Open Sans"/>
                <a:sym typeface="Open Sans"/>
              </a:rPr>
              <a:t>What is cloud computing?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2E00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>
            <a:off x="9718040" y="1633386"/>
            <a:ext cx="7541260" cy="7020227"/>
          </a:xfrm>
          <a:custGeom>
            <a:rect b="b" l="l" r="r" t="t"/>
            <a:pathLst>
              <a:path extrusionOk="0" h="7020227" w="7541260">
                <a:moveTo>
                  <a:pt x="0" y="0"/>
                </a:moveTo>
                <a:lnTo>
                  <a:pt x="7541260" y="0"/>
                </a:lnTo>
                <a:lnTo>
                  <a:pt x="7541260" y="7020228"/>
                </a:lnTo>
                <a:lnTo>
                  <a:pt x="0" y="70202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7" name="Google Shape;117;p15"/>
          <p:cNvGrpSpPr/>
          <p:nvPr/>
        </p:nvGrpSpPr>
        <p:grpSpPr>
          <a:xfrm>
            <a:off x="10096295" y="3156224"/>
            <a:ext cx="1799961" cy="1026540"/>
            <a:chOff x="0" y="-57150"/>
            <a:chExt cx="812800" cy="463550"/>
          </a:xfrm>
        </p:grpSpPr>
        <p:sp>
          <p:nvSpPr>
            <p:cNvPr id="118" name="Google Shape;118;p15"/>
            <p:cNvSpPr/>
            <p:nvPr/>
          </p:nvSpPr>
          <p:spPr>
            <a:xfrm>
              <a:off x="0" y="0"/>
              <a:ext cx="812800" cy="406400"/>
            </a:xfrm>
            <a:custGeom>
              <a:rect b="b" l="l" r="r" t="t"/>
              <a:pathLst>
                <a:path extrusionOk="0" h="406400" w="8128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E2E00"/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5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storage</a:t>
              </a:r>
              <a:endParaRPr/>
            </a:p>
          </p:txBody>
        </p:sp>
      </p:grpSp>
      <p:grpSp>
        <p:nvGrpSpPr>
          <p:cNvPr id="120" name="Google Shape;120;p15"/>
          <p:cNvGrpSpPr/>
          <p:nvPr/>
        </p:nvGrpSpPr>
        <p:grpSpPr>
          <a:xfrm>
            <a:off x="10909663" y="4341955"/>
            <a:ext cx="1799961" cy="1026540"/>
            <a:chOff x="0" y="-57150"/>
            <a:chExt cx="812800" cy="463550"/>
          </a:xfrm>
        </p:grpSpPr>
        <p:sp>
          <p:nvSpPr>
            <p:cNvPr id="121" name="Google Shape;121;p15"/>
            <p:cNvSpPr/>
            <p:nvPr/>
          </p:nvSpPr>
          <p:spPr>
            <a:xfrm>
              <a:off x="0" y="0"/>
              <a:ext cx="812800" cy="406400"/>
            </a:xfrm>
            <a:custGeom>
              <a:rect b="b" l="l" r="r" t="t"/>
              <a:pathLst>
                <a:path extrusionOk="0" h="406400" w="8128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E2E00"/>
            </a:solidFill>
            <a:ln cap="sq" cmpd="sng" w="38100">
              <a:solidFill>
                <a:srgbClr val="FE2E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5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remote</a:t>
              </a:r>
              <a:endParaRPr/>
            </a:p>
          </p:txBody>
        </p:sp>
      </p:grpSp>
      <p:grpSp>
        <p:nvGrpSpPr>
          <p:cNvPr id="123" name="Google Shape;123;p15"/>
          <p:cNvGrpSpPr/>
          <p:nvPr/>
        </p:nvGrpSpPr>
        <p:grpSpPr>
          <a:xfrm>
            <a:off x="12995374" y="4791945"/>
            <a:ext cx="1799961" cy="1026540"/>
            <a:chOff x="0" y="-57150"/>
            <a:chExt cx="812800" cy="463550"/>
          </a:xfrm>
        </p:grpSpPr>
        <p:sp>
          <p:nvSpPr>
            <p:cNvPr id="124" name="Google Shape;124;p15"/>
            <p:cNvSpPr/>
            <p:nvPr/>
          </p:nvSpPr>
          <p:spPr>
            <a:xfrm>
              <a:off x="0" y="0"/>
              <a:ext cx="812800" cy="406400"/>
            </a:xfrm>
            <a:custGeom>
              <a:rect b="b" l="l" r="r" t="t"/>
              <a:pathLst>
                <a:path extrusionOk="0" h="406400" w="8128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E2E00"/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5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word</a:t>
              </a:r>
              <a:endParaRPr/>
            </a:p>
          </p:txBody>
        </p:sp>
      </p:grpSp>
      <p:grpSp>
        <p:nvGrpSpPr>
          <p:cNvPr id="126" name="Google Shape;126;p15"/>
          <p:cNvGrpSpPr/>
          <p:nvPr/>
        </p:nvGrpSpPr>
        <p:grpSpPr>
          <a:xfrm>
            <a:off x="15081085" y="5241935"/>
            <a:ext cx="1799961" cy="1026540"/>
            <a:chOff x="0" y="-57150"/>
            <a:chExt cx="812800" cy="463550"/>
          </a:xfrm>
        </p:grpSpPr>
        <p:sp>
          <p:nvSpPr>
            <p:cNvPr id="127" name="Google Shape;127;p15"/>
            <p:cNvSpPr/>
            <p:nvPr/>
          </p:nvSpPr>
          <p:spPr>
            <a:xfrm>
              <a:off x="0" y="0"/>
              <a:ext cx="812800" cy="406400"/>
            </a:xfrm>
            <a:custGeom>
              <a:rect b="b" l="l" r="r" t="t"/>
              <a:pathLst>
                <a:path extrusionOk="0" h="406400" w="8128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E2E00"/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5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word</a:t>
              </a:r>
              <a:endParaRPr/>
            </a:p>
          </p:txBody>
        </p:sp>
      </p:grpSp>
      <p:grpSp>
        <p:nvGrpSpPr>
          <p:cNvPr id="129" name="Google Shape;129;p15"/>
          <p:cNvGrpSpPr/>
          <p:nvPr/>
        </p:nvGrpSpPr>
        <p:grpSpPr>
          <a:xfrm>
            <a:off x="12095394" y="5977675"/>
            <a:ext cx="1799961" cy="1026540"/>
            <a:chOff x="0" y="-57150"/>
            <a:chExt cx="812800" cy="463550"/>
          </a:xfrm>
        </p:grpSpPr>
        <p:sp>
          <p:nvSpPr>
            <p:cNvPr id="130" name="Google Shape;130;p15"/>
            <p:cNvSpPr/>
            <p:nvPr/>
          </p:nvSpPr>
          <p:spPr>
            <a:xfrm>
              <a:off x="0" y="0"/>
              <a:ext cx="812800" cy="406400"/>
            </a:xfrm>
            <a:custGeom>
              <a:rect b="b" l="l" r="r" t="t"/>
              <a:pathLst>
                <a:path extrusionOk="0" h="406400" w="8128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E2E00"/>
            </a:solidFill>
            <a:ln cap="sq" cmpd="sng" w="38100">
              <a:solidFill>
                <a:srgbClr val="FE2E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5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word</a:t>
              </a:r>
              <a:endParaRPr/>
            </a:p>
          </p:txBody>
        </p:sp>
      </p:grpSp>
      <p:grpSp>
        <p:nvGrpSpPr>
          <p:cNvPr id="132" name="Google Shape;132;p15"/>
          <p:cNvGrpSpPr/>
          <p:nvPr/>
        </p:nvGrpSpPr>
        <p:grpSpPr>
          <a:xfrm>
            <a:off x="13895354" y="3606215"/>
            <a:ext cx="1799961" cy="1026540"/>
            <a:chOff x="0" y="-57150"/>
            <a:chExt cx="812800" cy="463550"/>
          </a:xfrm>
        </p:grpSpPr>
        <p:sp>
          <p:nvSpPr>
            <p:cNvPr id="133" name="Google Shape;133;p15"/>
            <p:cNvSpPr/>
            <p:nvPr/>
          </p:nvSpPr>
          <p:spPr>
            <a:xfrm>
              <a:off x="0" y="0"/>
              <a:ext cx="812800" cy="406400"/>
            </a:xfrm>
            <a:custGeom>
              <a:rect b="b" l="l" r="r" t="t"/>
              <a:pathLst>
                <a:path extrusionOk="0" h="406400" w="8128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E2E00"/>
            </a:solidFill>
            <a:ln cap="sq" cmpd="sng" w="38100">
              <a:solidFill>
                <a:srgbClr val="FE2E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5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internet</a:t>
              </a:r>
              <a:endParaRPr/>
            </a:p>
          </p:txBody>
        </p:sp>
      </p:grpSp>
      <p:sp>
        <p:nvSpPr>
          <p:cNvPr id="135" name="Google Shape;135;p15"/>
          <p:cNvSpPr txBox="1"/>
          <p:nvPr/>
        </p:nvSpPr>
        <p:spPr>
          <a:xfrm>
            <a:off x="1028700" y="4982000"/>
            <a:ext cx="6552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DFC"/>
                </a:solidFill>
                <a:latin typeface="Open Sans"/>
                <a:ea typeface="Open Sans"/>
                <a:cs typeface="Open Sans"/>
                <a:sym typeface="Open Sans"/>
              </a:rPr>
              <a:t>Show a visual cloud filled with words like storage, internet, scalable, remote access. Ask the audience which terms stand out and why. </a:t>
            </a:r>
            <a:endParaRPr sz="1000"/>
          </a:p>
        </p:txBody>
      </p:sp>
      <p:sp>
        <p:nvSpPr>
          <p:cNvPr id="136" name="Google Shape;136;p15"/>
          <p:cNvSpPr txBox="1"/>
          <p:nvPr/>
        </p:nvSpPr>
        <p:spPr>
          <a:xfrm>
            <a:off x="1028700" y="1240325"/>
            <a:ext cx="7541400" cy="3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709" u="none" cap="none" strike="noStrike">
                <a:solidFill>
                  <a:srgbClr val="FFFDFC"/>
                </a:solidFill>
                <a:latin typeface="Lora"/>
                <a:ea typeface="Lora"/>
                <a:cs typeface="Lora"/>
                <a:sym typeface="Lora"/>
              </a:rPr>
              <a:t>WORD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709" u="none" cap="none" strike="noStrike">
                <a:solidFill>
                  <a:srgbClr val="FFFDFC"/>
                </a:solidFill>
                <a:latin typeface="Lora"/>
                <a:ea typeface="Lora"/>
                <a:cs typeface="Lora"/>
                <a:sym typeface="Lora"/>
              </a:rPr>
              <a:t>CLOUD</a:t>
            </a:r>
            <a:endParaRPr/>
          </a:p>
        </p:txBody>
      </p:sp>
      <p:grpSp>
        <p:nvGrpSpPr>
          <p:cNvPr id="137" name="Google Shape;137;p15"/>
          <p:cNvGrpSpPr/>
          <p:nvPr/>
        </p:nvGrpSpPr>
        <p:grpSpPr>
          <a:xfrm>
            <a:off x="1028700" y="8566765"/>
            <a:ext cx="2881846" cy="691535"/>
            <a:chOff x="0" y="0"/>
            <a:chExt cx="3842461" cy="922047"/>
          </a:xfrm>
        </p:grpSpPr>
        <p:sp>
          <p:nvSpPr>
            <p:cNvPr id="138" name="Google Shape;138;p15"/>
            <p:cNvSpPr/>
            <p:nvPr/>
          </p:nvSpPr>
          <p:spPr>
            <a:xfrm>
              <a:off x="0" y="0"/>
              <a:ext cx="922047" cy="922047"/>
            </a:xfrm>
            <a:custGeom>
              <a:rect b="b" l="l" r="r" t="t"/>
              <a:pathLst>
                <a:path extrusionOk="0" h="922047" w="922047">
                  <a:moveTo>
                    <a:pt x="0" y="0"/>
                  </a:moveTo>
                  <a:lnTo>
                    <a:pt x="922047" y="0"/>
                  </a:lnTo>
                  <a:lnTo>
                    <a:pt x="922047" y="922047"/>
                  </a:lnTo>
                  <a:lnTo>
                    <a:pt x="0" y="9220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9" name="Google Shape;139;p15"/>
            <p:cNvSpPr txBox="1"/>
            <p:nvPr/>
          </p:nvSpPr>
          <p:spPr>
            <a:xfrm>
              <a:off x="1112744" y="99554"/>
              <a:ext cx="2729717" cy="770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6" u="none" cap="none" strike="noStrike">
                  <a:solidFill>
                    <a:srgbClr val="FFFDFC"/>
                  </a:solidFill>
                  <a:latin typeface="Open Sans"/>
                  <a:ea typeface="Open Sans"/>
                  <a:cs typeface="Open Sans"/>
                  <a:sym typeface="Open Sans"/>
                </a:rPr>
                <a:t>CIRCUIT INNOVATION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6" u="none" cap="none" strike="noStrike">
                  <a:solidFill>
                    <a:srgbClr val="FFFDFC"/>
                  </a:solidFill>
                  <a:latin typeface="Open Sans"/>
                  <a:ea typeface="Open Sans"/>
                  <a:cs typeface="Open Sans"/>
                  <a:sym typeface="Open Sans"/>
                </a:rPr>
                <a:t>SYSTEMS CO.</a:t>
              </a:r>
              <a:endParaRPr/>
            </a:p>
          </p:txBody>
        </p:sp>
      </p:grpSp>
      <p:cxnSp>
        <p:nvCxnSpPr>
          <p:cNvPr id="140" name="Google Shape;140;p15"/>
          <p:cNvCxnSpPr/>
          <p:nvPr/>
        </p:nvCxnSpPr>
        <p:spPr>
          <a:xfrm>
            <a:off x="4406104" y="8931582"/>
            <a:ext cx="2341703" cy="0"/>
          </a:xfrm>
          <a:prstGeom prst="straightConnector1">
            <a:avLst/>
          </a:prstGeom>
          <a:noFill/>
          <a:ln cap="flat" cmpd="sng" w="28575">
            <a:solidFill>
              <a:srgbClr val="FE2E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6E6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6"/>
          <p:cNvPicPr preferRelativeResize="0"/>
          <p:nvPr/>
        </p:nvPicPr>
        <p:blipFill rotWithShape="1">
          <a:blip r:embed="rId3">
            <a:alphaModFix/>
          </a:blip>
          <a:srcRect b="0" l="19595" r="11150" t="14614"/>
          <a:stretch/>
        </p:blipFill>
        <p:spPr>
          <a:xfrm>
            <a:off x="0" y="1028700"/>
            <a:ext cx="9999703" cy="822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16"/>
          <p:cNvGrpSpPr/>
          <p:nvPr/>
        </p:nvGrpSpPr>
        <p:grpSpPr>
          <a:xfrm>
            <a:off x="11028403" y="8566765"/>
            <a:ext cx="2881846" cy="691535"/>
            <a:chOff x="0" y="0"/>
            <a:chExt cx="3842461" cy="922047"/>
          </a:xfrm>
        </p:grpSpPr>
        <p:sp>
          <p:nvSpPr>
            <p:cNvPr id="147" name="Google Shape;147;p16"/>
            <p:cNvSpPr/>
            <p:nvPr/>
          </p:nvSpPr>
          <p:spPr>
            <a:xfrm>
              <a:off x="0" y="0"/>
              <a:ext cx="922047" cy="922047"/>
            </a:xfrm>
            <a:custGeom>
              <a:rect b="b" l="l" r="r" t="t"/>
              <a:pathLst>
                <a:path extrusionOk="0" h="922047" w="922047">
                  <a:moveTo>
                    <a:pt x="0" y="0"/>
                  </a:moveTo>
                  <a:lnTo>
                    <a:pt x="922047" y="0"/>
                  </a:lnTo>
                  <a:lnTo>
                    <a:pt x="922047" y="922047"/>
                  </a:lnTo>
                  <a:lnTo>
                    <a:pt x="0" y="9220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8" name="Google Shape;148;p16"/>
            <p:cNvSpPr txBox="1"/>
            <p:nvPr/>
          </p:nvSpPr>
          <p:spPr>
            <a:xfrm>
              <a:off x="1112744" y="99554"/>
              <a:ext cx="2729717" cy="770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6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CIRCUIT INNOVATION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6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SYSTEMS CO.</a:t>
              </a:r>
              <a:endParaRPr/>
            </a:p>
          </p:txBody>
        </p:sp>
      </p:grpSp>
      <p:sp>
        <p:nvSpPr>
          <p:cNvPr id="149" name="Google Shape;149;p16"/>
          <p:cNvSpPr txBox="1"/>
          <p:nvPr/>
        </p:nvSpPr>
        <p:spPr>
          <a:xfrm>
            <a:off x="11028403" y="3643565"/>
            <a:ext cx="62310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Introduce the idea of “the cloud” as a network of remote servers that store and process data over the internet. </a:t>
            </a:r>
            <a:endParaRPr sz="10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 relatable analogies to help the audience understand it better.</a:t>
            </a:r>
            <a:endParaRPr sz="1000"/>
          </a:p>
        </p:txBody>
      </p:sp>
      <p:sp>
        <p:nvSpPr>
          <p:cNvPr id="150" name="Google Shape;150;p16"/>
          <p:cNvSpPr txBox="1"/>
          <p:nvPr/>
        </p:nvSpPr>
        <p:spPr>
          <a:xfrm>
            <a:off x="11028403" y="1171575"/>
            <a:ext cx="6231000" cy="20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7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WHAT IS THE CLOUD?</a:t>
            </a:r>
            <a:endParaRPr/>
          </a:p>
        </p:txBody>
      </p:sp>
      <p:cxnSp>
        <p:nvCxnSpPr>
          <p:cNvPr id="151" name="Google Shape;151;p16"/>
          <p:cNvCxnSpPr/>
          <p:nvPr/>
        </p:nvCxnSpPr>
        <p:spPr>
          <a:xfrm>
            <a:off x="14461573" y="8931582"/>
            <a:ext cx="2797727" cy="0"/>
          </a:xfrm>
          <a:prstGeom prst="straightConnector1">
            <a:avLst/>
          </a:prstGeom>
          <a:noFill/>
          <a:ln cap="flat" cmpd="sng" w="28575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6E6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7"/>
          <p:cNvPicPr preferRelativeResize="0"/>
          <p:nvPr/>
        </p:nvPicPr>
        <p:blipFill rotWithShape="1">
          <a:blip r:embed="rId3">
            <a:alphaModFix/>
          </a:blip>
          <a:srcRect b="0" l="9460" r="9460" t="0"/>
          <a:stretch/>
        </p:blipFill>
        <p:spPr>
          <a:xfrm>
            <a:off x="8288297" y="1028700"/>
            <a:ext cx="9999703" cy="822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Google Shape;157;p17"/>
          <p:cNvGrpSpPr/>
          <p:nvPr/>
        </p:nvGrpSpPr>
        <p:grpSpPr>
          <a:xfrm>
            <a:off x="1028700" y="8566765"/>
            <a:ext cx="2881846" cy="691535"/>
            <a:chOff x="0" y="0"/>
            <a:chExt cx="3842461" cy="922047"/>
          </a:xfrm>
        </p:grpSpPr>
        <p:sp>
          <p:nvSpPr>
            <p:cNvPr id="158" name="Google Shape;158;p17"/>
            <p:cNvSpPr/>
            <p:nvPr/>
          </p:nvSpPr>
          <p:spPr>
            <a:xfrm>
              <a:off x="0" y="0"/>
              <a:ext cx="922047" cy="922047"/>
            </a:xfrm>
            <a:custGeom>
              <a:rect b="b" l="l" r="r" t="t"/>
              <a:pathLst>
                <a:path extrusionOk="0" h="922047" w="922047">
                  <a:moveTo>
                    <a:pt x="0" y="0"/>
                  </a:moveTo>
                  <a:lnTo>
                    <a:pt x="922047" y="0"/>
                  </a:lnTo>
                  <a:lnTo>
                    <a:pt x="922047" y="922047"/>
                  </a:lnTo>
                  <a:lnTo>
                    <a:pt x="0" y="9220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9" name="Google Shape;159;p17"/>
            <p:cNvSpPr txBox="1"/>
            <p:nvPr/>
          </p:nvSpPr>
          <p:spPr>
            <a:xfrm>
              <a:off x="1112744" y="99554"/>
              <a:ext cx="2729717" cy="770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6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CIRCUIT INNOVATION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6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SYSTEMS CO.</a:t>
              </a:r>
              <a:endParaRPr/>
            </a:p>
          </p:txBody>
        </p:sp>
      </p:grpSp>
      <p:sp>
        <p:nvSpPr>
          <p:cNvPr id="160" name="Google Shape;160;p17"/>
          <p:cNvSpPr txBox="1"/>
          <p:nvPr/>
        </p:nvSpPr>
        <p:spPr>
          <a:xfrm>
            <a:off x="1028700" y="4615082"/>
            <a:ext cx="62310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Define cloud computing. Highlight how it simplifies and speeds up access to tools, and mention a few examples.</a:t>
            </a:r>
            <a:endParaRPr sz="1000"/>
          </a:p>
        </p:txBody>
      </p:sp>
      <p:sp>
        <p:nvSpPr>
          <p:cNvPr id="161" name="Google Shape;161;p17"/>
          <p:cNvSpPr txBox="1"/>
          <p:nvPr/>
        </p:nvSpPr>
        <p:spPr>
          <a:xfrm>
            <a:off x="1028700" y="1171575"/>
            <a:ext cx="6603300" cy="30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7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WHAT IS CLOUD COMPUTING?</a:t>
            </a:r>
            <a:endParaRPr/>
          </a:p>
        </p:txBody>
      </p:sp>
      <p:cxnSp>
        <p:nvCxnSpPr>
          <p:cNvPr id="162" name="Google Shape;162;p17"/>
          <p:cNvCxnSpPr/>
          <p:nvPr/>
        </p:nvCxnSpPr>
        <p:spPr>
          <a:xfrm>
            <a:off x="4461871" y="8931582"/>
            <a:ext cx="2797727" cy="0"/>
          </a:xfrm>
          <a:prstGeom prst="straightConnector1">
            <a:avLst/>
          </a:prstGeom>
          <a:noFill/>
          <a:ln cap="flat" cmpd="sng" w="28575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2E2E2E"/>
            </a:gs>
          </a:gsLst>
          <a:lin ang="0" scaled="0"/>
        </a:gra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18"/>
          <p:cNvGrpSpPr/>
          <p:nvPr/>
        </p:nvGrpSpPr>
        <p:grpSpPr>
          <a:xfrm>
            <a:off x="1028700" y="8566765"/>
            <a:ext cx="2881846" cy="691535"/>
            <a:chOff x="0" y="0"/>
            <a:chExt cx="3842461" cy="922047"/>
          </a:xfrm>
        </p:grpSpPr>
        <p:sp>
          <p:nvSpPr>
            <p:cNvPr id="168" name="Google Shape;168;p18"/>
            <p:cNvSpPr/>
            <p:nvPr/>
          </p:nvSpPr>
          <p:spPr>
            <a:xfrm>
              <a:off x="0" y="0"/>
              <a:ext cx="922047" cy="922047"/>
            </a:xfrm>
            <a:custGeom>
              <a:rect b="b" l="l" r="r" t="t"/>
              <a:pathLst>
                <a:path extrusionOk="0" h="922047" w="922047">
                  <a:moveTo>
                    <a:pt x="0" y="0"/>
                  </a:moveTo>
                  <a:lnTo>
                    <a:pt x="922047" y="0"/>
                  </a:lnTo>
                  <a:lnTo>
                    <a:pt x="922047" y="922047"/>
                  </a:lnTo>
                  <a:lnTo>
                    <a:pt x="0" y="9220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9" name="Google Shape;169;p18"/>
            <p:cNvSpPr txBox="1"/>
            <p:nvPr/>
          </p:nvSpPr>
          <p:spPr>
            <a:xfrm>
              <a:off x="1112744" y="99554"/>
              <a:ext cx="2729717" cy="770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6" u="none" cap="none" strike="noStrike">
                  <a:solidFill>
                    <a:srgbClr val="FFFDFC"/>
                  </a:solidFill>
                  <a:latin typeface="Open Sans"/>
                  <a:ea typeface="Open Sans"/>
                  <a:cs typeface="Open Sans"/>
                  <a:sym typeface="Open Sans"/>
                </a:rPr>
                <a:t>CIRCUIT INNOVATION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6" u="none" cap="none" strike="noStrike">
                  <a:solidFill>
                    <a:srgbClr val="FFFDFC"/>
                  </a:solidFill>
                  <a:latin typeface="Open Sans"/>
                  <a:ea typeface="Open Sans"/>
                  <a:cs typeface="Open Sans"/>
                  <a:sym typeface="Open Sans"/>
                </a:rPr>
                <a:t>SYSTEMS CO.</a:t>
              </a:r>
              <a:endParaRPr/>
            </a:p>
          </p:txBody>
        </p:sp>
      </p:grpSp>
      <p:grpSp>
        <p:nvGrpSpPr>
          <p:cNvPr id="170" name="Google Shape;170;p18"/>
          <p:cNvGrpSpPr/>
          <p:nvPr/>
        </p:nvGrpSpPr>
        <p:grpSpPr>
          <a:xfrm>
            <a:off x="9932469" y="923234"/>
            <a:ext cx="7326831" cy="8335066"/>
            <a:chOff x="0" y="-47625"/>
            <a:chExt cx="3308543" cy="3763828"/>
          </a:xfrm>
        </p:grpSpPr>
        <p:sp>
          <p:nvSpPr>
            <p:cNvPr id="171" name="Google Shape;171;p18"/>
            <p:cNvSpPr/>
            <p:nvPr/>
          </p:nvSpPr>
          <p:spPr>
            <a:xfrm>
              <a:off x="0" y="0"/>
              <a:ext cx="3308543" cy="3716203"/>
            </a:xfrm>
            <a:custGeom>
              <a:rect b="b" l="l" r="r" t="t"/>
              <a:pathLst>
                <a:path extrusionOk="0" h="3716203" w="3308543">
                  <a:moveTo>
                    <a:pt x="0" y="0"/>
                  </a:moveTo>
                  <a:lnTo>
                    <a:pt x="3308543" y="0"/>
                  </a:lnTo>
                  <a:lnTo>
                    <a:pt x="3308543" y="3716203"/>
                  </a:lnTo>
                  <a:lnTo>
                    <a:pt x="0" y="37162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2" name="Google Shape;172;p18"/>
            <p:cNvSpPr txBox="1"/>
            <p:nvPr/>
          </p:nvSpPr>
          <p:spPr>
            <a:xfrm>
              <a:off x="0" y="-47625"/>
              <a:ext cx="3308543" cy="37638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73" name="Google Shape;173;p18"/>
          <p:cNvCxnSpPr/>
          <p:nvPr/>
        </p:nvCxnSpPr>
        <p:spPr>
          <a:xfrm>
            <a:off x="16139897" y="1396836"/>
            <a:ext cx="0" cy="3505048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4" name="Google Shape;174;p18"/>
          <p:cNvCxnSpPr/>
          <p:nvPr/>
        </p:nvCxnSpPr>
        <p:spPr>
          <a:xfrm>
            <a:off x="16139897" y="5213419"/>
            <a:ext cx="0" cy="3676745"/>
          </a:xfrm>
          <a:prstGeom prst="straightConnector1">
            <a:avLst/>
          </a:prstGeom>
          <a:noFill/>
          <a:ln cap="flat" cmpd="sng" w="38100">
            <a:solidFill>
              <a:srgbClr val="64646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5" name="Google Shape;175;p18"/>
          <p:cNvCxnSpPr/>
          <p:nvPr/>
        </p:nvCxnSpPr>
        <p:spPr>
          <a:xfrm>
            <a:off x="10471228" y="5057652"/>
            <a:ext cx="5138279" cy="0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176" name="Google Shape;176;p18"/>
          <p:cNvGrpSpPr/>
          <p:nvPr/>
        </p:nvGrpSpPr>
        <p:grpSpPr>
          <a:xfrm>
            <a:off x="12165365" y="3126264"/>
            <a:ext cx="1750005" cy="977541"/>
            <a:chOff x="0" y="-47625"/>
            <a:chExt cx="812800" cy="454025"/>
          </a:xfrm>
        </p:grpSpPr>
        <p:sp>
          <p:nvSpPr>
            <p:cNvPr id="177" name="Google Shape;177;p18"/>
            <p:cNvSpPr/>
            <p:nvPr/>
          </p:nvSpPr>
          <p:spPr>
            <a:xfrm>
              <a:off x="0" y="0"/>
              <a:ext cx="812800" cy="406400"/>
            </a:xfrm>
            <a:custGeom>
              <a:rect b="b" l="l" r="r" t="t"/>
              <a:pathLst>
                <a:path extrusionOk="0" h="406400" w="8128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64646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8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Internet</a:t>
              </a:r>
              <a:endParaRPr/>
            </a:p>
          </p:txBody>
        </p:sp>
      </p:grpSp>
      <p:grpSp>
        <p:nvGrpSpPr>
          <p:cNvPr id="179" name="Google Shape;179;p18"/>
          <p:cNvGrpSpPr/>
          <p:nvPr/>
        </p:nvGrpSpPr>
        <p:grpSpPr>
          <a:xfrm>
            <a:off x="12165365" y="1454846"/>
            <a:ext cx="1750005" cy="977541"/>
            <a:chOff x="0" y="-47625"/>
            <a:chExt cx="812800" cy="454025"/>
          </a:xfrm>
        </p:grpSpPr>
        <p:sp>
          <p:nvSpPr>
            <p:cNvPr id="180" name="Google Shape;180;p18"/>
            <p:cNvSpPr/>
            <p:nvPr/>
          </p:nvSpPr>
          <p:spPr>
            <a:xfrm>
              <a:off x="0" y="0"/>
              <a:ext cx="812800" cy="406400"/>
            </a:xfrm>
            <a:custGeom>
              <a:rect b="b" l="l" r="r" t="t"/>
              <a:pathLst>
                <a:path extrusionOk="0" h="4064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1" name="Google Shape;181;p18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Label here</a:t>
              </a:r>
              <a:endParaRPr/>
            </a:p>
          </p:txBody>
        </p:sp>
      </p:grpSp>
      <p:grpSp>
        <p:nvGrpSpPr>
          <p:cNvPr id="182" name="Google Shape;182;p18"/>
          <p:cNvGrpSpPr/>
          <p:nvPr/>
        </p:nvGrpSpPr>
        <p:grpSpPr>
          <a:xfrm>
            <a:off x="12166552" y="5557054"/>
            <a:ext cx="1750005" cy="977541"/>
            <a:chOff x="0" y="-47625"/>
            <a:chExt cx="812800" cy="454025"/>
          </a:xfrm>
        </p:grpSpPr>
        <p:sp>
          <p:nvSpPr>
            <p:cNvPr id="183" name="Google Shape;183;p18"/>
            <p:cNvSpPr/>
            <p:nvPr/>
          </p:nvSpPr>
          <p:spPr>
            <a:xfrm>
              <a:off x="0" y="0"/>
              <a:ext cx="812800" cy="406400"/>
            </a:xfrm>
            <a:custGeom>
              <a:rect b="b" l="l" r="r" t="t"/>
              <a:pathLst>
                <a:path extrusionOk="0" h="4064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4" name="Google Shape;184;p18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Label here</a:t>
              </a:r>
              <a:endParaRPr/>
            </a:p>
          </p:txBody>
        </p:sp>
      </p:grpSp>
      <p:grpSp>
        <p:nvGrpSpPr>
          <p:cNvPr id="185" name="Google Shape;185;p18"/>
          <p:cNvGrpSpPr/>
          <p:nvPr/>
        </p:nvGrpSpPr>
        <p:grpSpPr>
          <a:xfrm rot="-5400000">
            <a:off x="9840240" y="6702762"/>
            <a:ext cx="3063879" cy="977541"/>
            <a:chOff x="0" y="-47625"/>
            <a:chExt cx="1423037" cy="454025"/>
          </a:xfrm>
        </p:grpSpPr>
        <p:sp>
          <p:nvSpPr>
            <p:cNvPr id="186" name="Google Shape;186;p18"/>
            <p:cNvSpPr/>
            <p:nvPr/>
          </p:nvSpPr>
          <p:spPr>
            <a:xfrm>
              <a:off x="0" y="0"/>
              <a:ext cx="1423037" cy="406400"/>
            </a:xfrm>
            <a:custGeom>
              <a:rect b="b" l="l" r="r" t="t"/>
              <a:pathLst>
                <a:path extrusionOk="0" h="406400" w="1423037">
                  <a:moveTo>
                    <a:pt x="0" y="0"/>
                  </a:moveTo>
                  <a:lnTo>
                    <a:pt x="1423037" y="0"/>
                  </a:lnTo>
                  <a:lnTo>
                    <a:pt x="1423037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7" name="Google Shape;187;p18"/>
            <p:cNvSpPr txBox="1"/>
            <p:nvPr/>
          </p:nvSpPr>
          <p:spPr>
            <a:xfrm>
              <a:off x="0" y="-47625"/>
              <a:ext cx="1423037" cy="454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Label here</a:t>
              </a:r>
              <a:endParaRPr/>
            </a:p>
          </p:txBody>
        </p:sp>
      </p:grpSp>
      <p:grpSp>
        <p:nvGrpSpPr>
          <p:cNvPr id="188" name="Google Shape;188;p18"/>
          <p:cNvGrpSpPr/>
          <p:nvPr/>
        </p:nvGrpSpPr>
        <p:grpSpPr>
          <a:xfrm rot="-5400000">
            <a:off x="13074075" y="6702762"/>
            <a:ext cx="3063879" cy="977541"/>
            <a:chOff x="0" y="-47625"/>
            <a:chExt cx="1423037" cy="454025"/>
          </a:xfrm>
        </p:grpSpPr>
        <p:sp>
          <p:nvSpPr>
            <p:cNvPr id="189" name="Google Shape;189;p18"/>
            <p:cNvSpPr/>
            <p:nvPr/>
          </p:nvSpPr>
          <p:spPr>
            <a:xfrm>
              <a:off x="0" y="0"/>
              <a:ext cx="1423037" cy="406400"/>
            </a:xfrm>
            <a:custGeom>
              <a:rect b="b" l="l" r="r" t="t"/>
              <a:pathLst>
                <a:path extrusionOk="0" h="406400" w="1423037">
                  <a:moveTo>
                    <a:pt x="0" y="0"/>
                  </a:moveTo>
                  <a:lnTo>
                    <a:pt x="1423037" y="0"/>
                  </a:lnTo>
                  <a:lnTo>
                    <a:pt x="1423037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646464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0" name="Google Shape;190;p18"/>
            <p:cNvSpPr txBox="1"/>
            <p:nvPr/>
          </p:nvSpPr>
          <p:spPr>
            <a:xfrm>
              <a:off x="0" y="-47625"/>
              <a:ext cx="1423037" cy="454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Label here</a:t>
              </a:r>
              <a:endParaRPr/>
            </a:p>
          </p:txBody>
        </p:sp>
      </p:grpSp>
      <p:grpSp>
        <p:nvGrpSpPr>
          <p:cNvPr id="191" name="Google Shape;191;p18"/>
          <p:cNvGrpSpPr/>
          <p:nvPr/>
        </p:nvGrpSpPr>
        <p:grpSpPr>
          <a:xfrm>
            <a:off x="12166552" y="6651493"/>
            <a:ext cx="1750005" cy="977541"/>
            <a:chOff x="0" y="-47625"/>
            <a:chExt cx="812800" cy="454025"/>
          </a:xfrm>
        </p:grpSpPr>
        <p:sp>
          <p:nvSpPr>
            <p:cNvPr id="192" name="Google Shape;192;p18"/>
            <p:cNvSpPr/>
            <p:nvPr/>
          </p:nvSpPr>
          <p:spPr>
            <a:xfrm>
              <a:off x="0" y="0"/>
              <a:ext cx="812800" cy="406400"/>
            </a:xfrm>
            <a:custGeom>
              <a:rect b="b" l="l" r="r" t="t"/>
              <a:pathLst>
                <a:path extrusionOk="0" h="4064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646464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3" name="Google Shape;193;p18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Label here</a:t>
              </a:r>
              <a:endParaRPr/>
            </a:p>
          </p:txBody>
        </p:sp>
      </p:grpSp>
      <p:grpSp>
        <p:nvGrpSpPr>
          <p:cNvPr id="194" name="Google Shape;194;p18"/>
          <p:cNvGrpSpPr/>
          <p:nvPr/>
        </p:nvGrpSpPr>
        <p:grpSpPr>
          <a:xfrm>
            <a:off x="12166552" y="7745931"/>
            <a:ext cx="1750005" cy="977541"/>
            <a:chOff x="0" y="-47625"/>
            <a:chExt cx="812800" cy="454025"/>
          </a:xfrm>
        </p:grpSpPr>
        <p:sp>
          <p:nvSpPr>
            <p:cNvPr id="195" name="Google Shape;195;p18"/>
            <p:cNvSpPr/>
            <p:nvPr/>
          </p:nvSpPr>
          <p:spPr>
            <a:xfrm>
              <a:off x="0" y="0"/>
              <a:ext cx="812800" cy="406400"/>
            </a:xfrm>
            <a:custGeom>
              <a:rect b="b" l="l" r="r" t="t"/>
              <a:pathLst>
                <a:path extrusionOk="0" h="4064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6" name="Google Shape;196;p18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Label here</a:t>
              </a:r>
              <a:endParaRPr/>
            </a:p>
          </p:txBody>
        </p:sp>
      </p:grpSp>
      <p:sp>
        <p:nvSpPr>
          <p:cNvPr id="197" name="Google Shape;197;p18"/>
          <p:cNvSpPr txBox="1"/>
          <p:nvPr/>
        </p:nvSpPr>
        <p:spPr>
          <a:xfrm>
            <a:off x="1028700" y="4615082"/>
            <a:ext cx="8115300" cy="20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Introduce the idea of “the cloud” as a network of remote servers that store and process data over the internet. </a:t>
            </a:r>
            <a:endParaRPr sz="1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Use relatable analogies to help the audience understand it better.</a:t>
            </a:r>
            <a:endParaRPr sz="1000"/>
          </a:p>
        </p:txBody>
      </p:sp>
      <p:sp>
        <p:nvSpPr>
          <p:cNvPr id="198" name="Google Shape;198;p18"/>
          <p:cNvSpPr txBox="1"/>
          <p:nvPr/>
        </p:nvSpPr>
        <p:spPr>
          <a:xfrm>
            <a:off x="1028700" y="1171575"/>
            <a:ext cx="8841000" cy="30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7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CLOUD COMPUTING ARCHITECTURE</a:t>
            </a:r>
            <a:endParaRPr/>
          </a:p>
        </p:txBody>
      </p:sp>
      <p:cxnSp>
        <p:nvCxnSpPr>
          <p:cNvPr id="199" name="Google Shape;199;p18"/>
          <p:cNvCxnSpPr/>
          <p:nvPr/>
        </p:nvCxnSpPr>
        <p:spPr>
          <a:xfrm>
            <a:off x="13060076" y="2529624"/>
            <a:ext cx="0" cy="601942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200" name="Google Shape;200;p18"/>
          <p:cNvCxnSpPr/>
          <p:nvPr/>
        </p:nvCxnSpPr>
        <p:spPr>
          <a:xfrm>
            <a:off x="13060076" y="4205672"/>
            <a:ext cx="0" cy="601942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201" name="Google Shape;201;p18"/>
          <p:cNvCxnSpPr/>
          <p:nvPr/>
        </p:nvCxnSpPr>
        <p:spPr>
          <a:xfrm>
            <a:off x="4406104" y="8931582"/>
            <a:ext cx="4497665" cy="0"/>
          </a:xfrm>
          <a:prstGeom prst="straightConnector1">
            <a:avLst/>
          </a:prstGeom>
          <a:noFill/>
          <a:ln cap="flat" cmpd="sng" w="28575">
            <a:solidFill>
              <a:srgbClr val="64646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2E00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19"/>
          <p:cNvGrpSpPr/>
          <p:nvPr/>
        </p:nvGrpSpPr>
        <p:grpSpPr>
          <a:xfrm>
            <a:off x="1028700" y="8566765"/>
            <a:ext cx="2881846" cy="691535"/>
            <a:chOff x="0" y="0"/>
            <a:chExt cx="3842461" cy="922047"/>
          </a:xfrm>
        </p:grpSpPr>
        <p:sp>
          <p:nvSpPr>
            <p:cNvPr id="207" name="Google Shape;207;p19"/>
            <p:cNvSpPr/>
            <p:nvPr/>
          </p:nvSpPr>
          <p:spPr>
            <a:xfrm>
              <a:off x="0" y="0"/>
              <a:ext cx="922047" cy="922047"/>
            </a:xfrm>
            <a:custGeom>
              <a:rect b="b" l="l" r="r" t="t"/>
              <a:pathLst>
                <a:path extrusionOk="0" h="922047" w="922047">
                  <a:moveTo>
                    <a:pt x="0" y="0"/>
                  </a:moveTo>
                  <a:lnTo>
                    <a:pt x="922047" y="0"/>
                  </a:lnTo>
                  <a:lnTo>
                    <a:pt x="922047" y="922047"/>
                  </a:lnTo>
                  <a:lnTo>
                    <a:pt x="0" y="9220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8" name="Google Shape;208;p19"/>
            <p:cNvSpPr txBox="1"/>
            <p:nvPr/>
          </p:nvSpPr>
          <p:spPr>
            <a:xfrm>
              <a:off x="1112744" y="99554"/>
              <a:ext cx="2729717" cy="770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6" u="none" cap="none" strike="noStrike">
                  <a:solidFill>
                    <a:srgbClr val="FFFDFC"/>
                  </a:solidFill>
                  <a:latin typeface="Open Sans"/>
                  <a:ea typeface="Open Sans"/>
                  <a:cs typeface="Open Sans"/>
                  <a:sym typeface="Open Sans"/>
                </a:rPr>
                <a:t>CIRCUIT INNOVATION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6" u="none" cap="none" strike="noStrike">
                  <a:solidFill>
                    <a:srgbClr val="FFFDFC"/>
                  </a:solidFill>
                  <a:latin typeface="Open Sans"/>
                  <a:ea typeface="Open Sans"/>
                  <a:cs typeface="Open Sans"/>
                  <a:sym typeface="Open Sans"/>
                </a:rPr>
                <a:t>SYSTEMS CO.</a:t>
              </a:r>
              <a:endParaRPr/>
            </a:p>
          </p:txBody>
        </p:sp>
      </p:grpSp>
      <p:cxnSp>
        <p:nvCxnSpPr>
          <p:cNvPr id="209" name="Google Shape;209;p19"/>
          <p:cNvCxnSpPr/>
          <p:nvPr/>
        </p:nvCxnSpPr>
        <p:spPr>
          <a:xfrm flipH="1" rot="10800000">
            <a:off x="4406104" y="8912532"/>
            <a:ext cx="12853196" cy="19050"/>
          </a:xfrm>
          <a:prstGeom prst="straightConnector1">
            <a:avLst/>
          </a:prstGeom>
          <a:noFill/>
          <a:ln cap="flat" cmpd="sng" w="28575">
            <a:solidFill>
              <a:srgbClr val="FE2E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0" name="Google Shape;210;p19"/>
          <p:cNvSpPr txBox="1"/>
          <p:nvPr/>
        </p:nvSpPr>
        <p:spPr>
          <a:xfrm>
            <a:off x="3003849" y="2183825"/>
            <a:ext cx="1228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Highlight the top reasons cloud computing is widely adopted today.</a:t>
            </a:r>
            <a:endParaRPr sz="800"/>
          </a:p>
        </p:txBody>
      </p:sp>
      <p:grpSp>
        <p:nvGrpSpPr>
          <p:cNvPr id="211" name="Google Shape;211;p19"/>
          <p:cNvGrpSpPr/>
          <p:nvPr/>
        </p:nvGrpSpPr>
        <p:grpSpPr>
          <a:xfrm>
            <a:off x="1011618" y="3558464"/>
            <a:ext cx="5102776" cy="4014045"/>
            <a:chOff x="0" y="-47625"/>
            <a:chExt cx="2304237" cy="1812604"/>
          </a:xfrm>
        </p:grpSpPr>
        <p:sp>
          <p:nvSpPr>
            <p:cNvPr id="212" name="Google Shape;212;p19"/>
            <p:cNvSpPr/>
            <p:nvPr/>
          </p:nvSpPr>
          <p:spPr>
            <a:xfrm>
              <a:off x="0" y="0"/>
              <a:ext cx="2304237" cy="1764979"/>
            </a:xfrm>
            <a:custGeom>
              <a:rect b="b" l="l" r="r" t="t"/>
              <a:pathLst>
                <a:path extrusionOk="0" h="1764979" w="2304237">
                  <a:moveTo>
                    <a:pt x="0" y="0"/>
                  </a:moveTo>
                  <a:lnTo>
                    <a:pt x="2304237" y="0"/>
                  </a:lnTo>
                  <a:lnTo>
                    <a:pt x="2304237" y="1764979"/>
                  </a:lnTo>
                  <a:lnTo>
                    <a:pt x="0" y="17649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3" name="Google Shape;213;p19"/>
            <p:cNvSpPr txBox="1"/>
            <p:nvPr/>
          </p:nvSpPr>
          <p:spPr>
            <a:xfrm>
              <a:off x="0" y="-47625"/>
              <a:ext cx="2304237" cy="18126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19"/>
          <p:cNvGrpSpPr/>
          <p:nvPr/>
        </p:nvGrpSpPr>
        <p:grpSpPr>
          <a:xfrm>
            <a:off x="6594580" y="3558464"/>
            <a:ext cx="5102776" cy="4014045"/>
            <a:chOff x="0" y="-47625"/>
            <a:chExt cx="2304237" cy="1812604"/>
          </a:xfrm>
        </p:grpSpPr>
        <p:sp>
          <p:nvSpPr>
            <p:cNvPr id="215" name="Google Shape;215;p19"/>
            <p:cNvSpPr/>
            <p:nvPr/>
          </p:nvSpPr>
          <p:spPr>
            <a:xfrm>
              <a:off x="0" y="0"/>
              <a:ext cx="2304237" cy="1764979"/>
            </a:xfrm>
            <a:custGeom>
              <a:rect b="b" l="l" r="r" t="t"/>
              <a:pathLst>
                <a:path extrusionOk="0" h="1764979" w="2304237">
                  <a:moveTo>
                    <a:pt x="0" y="0"/>
                  </a:moveTo>
                  <a:lnTo>
                    <a:pt x="2304237" y="0"/>
                  </a:lnTo>
                  <a:lnTo>
                    <a:pt x="2304237" y="1764979"/>
                  </a:lnTo>
                  <a:lnTo>
                    <a:pt x="0" y="17649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E2E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6" name="Google Shape;216;p19"/>
            <p:cNvSpPr txBox="1"/>
            <p:nvPr/>
          </p:nvSpPr>
          <p:spPr>
            <a:xfrm>
              <a:off x="0" y="-47625"/>
              <a:ext cx="2304237" cy="18126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9"/>
          <p:cNvGrpSpPr/>
          <p:nvPr/>
        </p:nvGrpSpPr>
        <p:grpSpPr>
          <a:xfrm>
            <a:off x="12173606" y="3558464"/>
            <a:ext cx="5102776" cy="4014045"/>
            <a:chOff x="0" y="-47625"/>
            <a:chExt cx="2304237" cy="1812604"/>
          </a:xfrm>
        </p:grpSpPr>
        <p:sp>
          <p:nvSpPr>
            <p:cNvPr id="218" name="Google Shape;218;p19"/>
            <p:cNvSpPr/>
            <p:nvPr/>
          </p:nvSpPr>
          <p:spPr>
            <a:xfrm>
              <a:off x="0" y="0"/>
              <a:ext cx="2304237" cy="1764979"/>
            </a:xfrm>
            <a:custGeom>
              <a:rect b="b" l="l" r="r" t="t"/>
              <a:pathLst>
                <a:path extrusionOk="0" h="1764979" w="2304237">
                  <a:moveTo>
                    <a:pt x="0" y="0"/>
                  </a:moveTo>
                  <a:lnTo>
                    <a:pt x="2304237" y="0"/>
                  </a:lnTo>
                  <a:lnTo>
                    <a:pt x="2304237" y="1764979"/>
                  </a:lnTo>
                  <a:lnTo>
                    <a:pt x="0" y="17649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9" name="Google Shape;219;p19"/>
            <p:cNvSpPr txBox="1"/>
            <p:nvPr/>
          </p:nvSpPr>
          <p:spPr>
            <a:xfrm>
              <a:off x="0" y="-47625"/>
              <a:ext cx="2304237" cy="18126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19"/>
          <p:cNvSpPr txBox="1"/>
          <p:nvPr/>
        </p:nvSpPr>
        <p:spPr>
          <a:xfrm>
            <a:off x="1510500" y="4565450"/>
            <a:ext cx="4117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Cost-effectiveness</a:t>
            </a:r>
            <a:endParaRPr/>
          </a:p>
        </p:txBody>
      </p:sp>
      <p:sp>
        <p:nvSpPr>
          <p:cNvPr id="221" name="Google Shape;221;p19"/>
          <p:cNvSpPr txBox="1"/>
          <p:nvPr/>
        </p:nvSpPr>
        <p:spPr>
          <a:xfrm>
            <a:off x="6520909" y="4565450"/>
            <a:ext cx="525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Increased speed</a:t>
            </a:r>
            <a:endParaRPr/>
          </a:p>
        </p:txBody>
      </p:sp>
      <p:sp>
        <p:nvSpPr>
          <p:cNvPr id="222" name="Google Shape;222;p19"/>
          <p:cNvSpPr txBox="1"/>
          <p:nvPr/>
        </p:nvSpPr>
        <p:spPr>
          <a:xfrm>
            <a:off x="12429927" y="4565450"/>
            <a:ext cx="459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Unlimited scalability</a:t>
            </a:r>
            <a:endParaRPr/>
          </a:p>
        </p:txBody>
      </p:sp>
      <p:sp>
        <p:nvSpPr>
          <p:cNvPr id="223" name="Google Shape;223;p19"/>
          <p:cNvSpPr txBox="1"/>
          <p:nvPr/>
        </p:nvSpPr>
        <p:spPr>
          <a:xfrm>
            <a:off x="2116161" y="5463728"/>
            <a:ext cx="29067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Explain how the cloud helps reduce long-term expenses.</a:t>
            </a:r>
            <a:endParaRPr sz="800"/>
          </a:p>
        </p:txBody>
      </p:sp>
      <p:sp>
        <p:nvSpPr>
          <p:cNvPr id="224" name="Google Shape;224;p19"/>
          <p:cNvSpPr txBox="1"/>
          <p:nvPr/>
        </p:nvSpPr>
        <p:spPr>
          <a:xfrm>
            <a:off x="7425778" y="5463728"/>
            <a:ext cx="34404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Highlight how cloud services can be activated almost instantly.</a:t>
            </a:r>
            <a:endParaRPr sz="800"/>
          </a:p>
        </p:txBody>
      </p:sp>
      <p:sp>
        <p:nvSpPr>
          <p:cNvPr id="225" name="Google Shape;225;p19"/>
          <p:cNvSpPr txBox="1"/>
          <p:nvPr/>
        </p:nvSpPr>
        <p:spPr>
          <a:xfrm>
            <a:off x="12687081" y="5463728"/>
            <a:ext cx="40758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Describe how cloud computing allows users to automatically scale resources up or down.</a:t>
            </a:r>
            <a:endParaRPr sz="800"/>
          </a:p>
        </p:txBody>
      </p:sp>
      <p:sp>
        <p:nvSpPr>
          <p:cNvPr id="226" name="Google Shape;226;p19"/>
          <p:cNvSpPr txBox="1"/>
          <p:nvPr/>
        </p:nvSpPr>
        <p:spPr>
          <a:xfrm>
            <a:off x="1028700" y="777400"/>
            <a:ext cx="16230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BENEFITS OF CLOUD COMPUTING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6E6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20"/>
          <p:cNvGrpSpPr/>
          <p:nvPr/>
        </p:nvGrpSpPr>
        <p:grpSpPr>
          <a:xfrm>
            <a:off x="1028700" y="8566765"/>
            <a:ext cx="2881846" cy="691535"/>
            <a:chOff x="0" y="0"/>
            <a:chExt cx="3842461" cy="922047"/>
          </a:xfrm>
        </p:grpSpPr>
        <p:sp>
          <p:nvSpPr>
            <p:cNvPr id="232" name="Google Shape;232;p20"/>
            <p:cNvSpPr/>
            <p:nvPr/>
          </p:nvSpPr>
          <p:spPr>
            <a:xfrm>
              <a:off x="0" y="0"/>
              <a:ext cx="922047" cy="922047"/>
            </a:xfrm>
            <a:custGeom>
              <a:rect b="b" l="l" r="r" t="t"/>
              <a:pathLst>
                <a:path extrusionOk="0" h="922047" w="922047">
                  <a:moveTo>
                    <a:pt x="0" y="0"/>
                  </a:moveTo>
                  <a:lnTo>
                    <a:pt x="922047" y="0"/>
                  </a:lnTo>
                  <a:lnTo>
                    <a:pt x="922047" y="922047"/>
                  </a:lnTo>
                  <a:lnTo>
                    <a:pt x="0" y="9220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3" name="Google Shape;233;p20"/>
            <p:cNvSpPr txBox="1"/>
            <p:nvPr/>
          </p:nvSpPr>
          <p:spPr>
            <a:xfrm>
              <a:off x="1112744" y="99554"/>
              <a:ext cx="2729717" cy="770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6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CIRCUIT INNOVATION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6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SYSTEMS CO.</a:t>
              </a:r>
              <a:endParaRPr/>
            </a:p>
          </p:txBody>
        </p:sp>
      </p:grpSp>
      <p:cxnSp>
        <p:nvCxnSpPr>
          <p:cNvPr id="234" name="Google Shape;234;p20"/>
          <p:cNvCxnSpPr/>
          <p:nvPr/>
        </p:nvCxnSpPr>
        <p:spPr>
          <a:xfrm flipH="1" rot="10800000">
            <a:off x="4406083" y="8903007"/>
            <a:ext cx="12853196" cy="19050"/>
          </a:xfrm>
          <a:prstGeom prst="straightConnector1">
            <a:avLst/>
          </a:prstGeom>
          <a:noFill/>
          <a:ln cap="flat" cmpd="sng" w="28575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5" name="Google Shape;235;p20"/>
          <p:cNvSpPr txBox="1"/>
          <p:nvPr/>
        </p:nvSpPr>
        <p:spPr>
          <a:xfrm>
            <a:off x="1028700" y="1162050"/>
            <a:ext cx="16230600" cy="1021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6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TYPES OF CLOUD COMPUTING</a:t>
            </a:r>
            <a:endParaRPr/>
          </a:p>
        </p:txBody>
      </p:sp>
      <p:graphicFrame>
        <p:nvGraphicFramePr>
          <p:cNvPr id="236" name="Google Shape;236;p20"/>
          <p:cNvGraphicFramePr/>
          <p:nvPr/>
        </p:nvGraphicFramePr>
        <p:xfrm>
          <a:off x="1038225" y="27231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{3D0708EE-9D19-4114-B6EC-E3F537DC773B}</a:tableStyleId>
              </a:tblPr>
              <a:tblGrid>
                <a:gridCol w="4052900"/>
                <a:gridCol w="4052900"/>
                <a:gridCol w="4052900"/>
                <a:gridCol w="4052900"/>
              </a:tblGrid>
              <a:tr h="869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05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E6E6E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PUBLIC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E6E6E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PRIVATE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E6E6E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HYBRID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147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DESCRIPTION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Briefly explain what a public cloud is. 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Briefly explain what a private cloud is. 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Briefly explain what a hybrid cloud is. 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7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BENEFITS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List key advantages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List key advantages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List key advantages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7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DRAWBACKS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Mention common concerns or limitations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Mention common concerns or limitations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Mention common concerns or limitations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2E2E2E"/>
            </a:gs>
          </a:gsLst>
          <a:lin ang="0" scaled="0"/>
        </a:gra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21"/>
          <p:cNvGrpSpPr/>
          <p:nvPr/>
        </p:nvGrpSpPr>
        <p:grpSpPr>
          <a:xfrm>
            <a:off x="1028700" y="8566765"/>
            <a:ext cx="2881846" cy="691535"/>
            <a:chOff x="0" y="0"/>
            <a:chExt cx="3842461" cy="922047"/>
          </a:xfrm>
        </p:grpSpPr>
        <p:sp>
          <p:nvSpPr>
            <p:cNvPr id="242" name="Google Shape;242;p21"/>
            <p:cNvSpPr/>
            <p:nvPr/>
          </p:nvSpPr>
          <p:spPr>
            <a:xfrm>
              <a:off x="0" y="0"/>
              <a:ext cx="922047" cy="922047"/>
            </a:xfrm>
            <a:custGeom>
              <a:rect b="b" l="l" r="r" t="t"/>
              <a:pathLst>
                <a:path extrusionOk="0" h="922047" w="922047">
                  <a:moveTo>
                    <a:pt x="0" y="0"/>
                  </a:moveTo>
                  <a:lnTo>
                    <a:pt x="922047" y="0"/>
                  </a:lnTo>
                  <a:lnTo>
                    <a:pt x="922047" y="922047"/>
                  </a:lnTo>
                  <a:lnTo>
                    <a:pt x="0" y="9220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3" name="Google Shape;243;p21"/>
            <p:cNvSpPr txBox="1"/>
            <p:nvPr/>
          </p:nvSpPr>
          <p:spPr>
            <a:xfrm>
              <a:off x="1112744" y="99554"/>
              <a:ext cx="2729717" cy="770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6" u="none" cap="none" strike="noStrike">
                  <a:solidFill>
                    <a:srgbClr val="FFFDFC"/>
                  </a:solidFill>
                  <a:latin typeface="Open Sans"/>
                  <a:ea typeface="Open Sans"/>
                  <a:cs typeface="Open Sans"/>
                  <a:sym typeface="Open Sans"/>
                </a:rPr>
                <a:t>CIRCUIT INNOVATION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6" u="none" cap="none" strike="noStrike">
                  <a:solidFill>
                    <a:srgbClr val="FFFDFC"/>
                  </a:solidFill>
                  <a:latin typeface="Open Sans"/>
                  <a:ea typeface="Open Sans"/>
                  <a:cs typeface="Open Sans"/>
                  <a:sym typeface="Open Sans"/>
                </a:rPr>
                <a:t>SYSTEMS CO.</a:t>
              </a:r>
              <a:endParaRPr/>
            </a:p>
          </p:txBody>
        </p:sp>
      </p:grpSp>
      <p:cxnSp>
        <p:nvCxnSpPr>
          <p:cNvPr id="244" name="Google Shape;244;p21"/>
          <p:cNvCxnSpPr/>
          <p:nvPr/>
        </p:nvCxnSpPr>
        <p:spPr>
          <a:xfrm>
            <a:off x="16178786" y="1391002"/>
            <a:ext cx="0" cy="7504996"/>
          </a:xfrm>
          <a:prstGeom prst="straightConnector1">
            <a:avLst/>
          </a:prstGeom>
          <a:noFill/>
          <a:ln cap="flat" cmpd="sng" w="38100">
            <a:solidFill>
              <a:srgbClr val="646464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45" name="Google Shape;245;p21"/>
          <p:cNvCxnSpPr/>
          <p:nvPr/>
        </p:nvCxnSpPr>
        <p:spPr>
          <a:xfrm>
            <a:off x="8600951" y="6225131"/>
            <a:ext cx="4907154" cy="0"/>
          </a:xfrm>
          <a:prstGeom prst="straightConnector1">
            <a:avLst/>
          </a:prstGeom>
          <a:noFill/>
          <a:ln cap="flat" cmpd="sng" w="46325">
            <a:solidFill>
              <a:srgbClr val="64646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6" name="Google Shape;246;p21"/>
          <p:cNvCxnSpPr/>
          <p:nvPr/>
        </p:nvCxnSpPr>
        <p:spPr>
          <a:xfrm>
            <a:off x="9844204" y="4050278"/>
            <a:ext cx="2420648" cy="0"/>
          </a:xfrm>
          <a:prstGeom prst="straightConnector1">
            <a:avLst/>
          </a:prstGeom>
          <a:noFill/>
          <a:ln cap="flat" cmpd="sng" w="463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47" name="Google Shape;247;p21"/>
          <p:cNvGrpSpPr/>
          <p:nvPr/>
        </p:nvGrpSpPr>
        <p:grpSpPr>
          <a:xfrm>
            <a:off x="7346076" y="1898605"/>
            <a:ext cx="7416904" cy="6489790"/>
            <a:chOff x="0" y="0"/>
            <a:chExt cx="812800" cy="711200"/>
          </a:xfrm>
        </p:grpSpPr>
        <p:sp>
          <p:nvSpPr>
            <p:cNvPr id="248" name="Google Shape;248;p21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9" name="Google Shape;249;p21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21"/>
          <p:cNvSpPr txBox="1"/>
          <p:nvPr/>
        </p:nvSpPr>
        <p:spPr>
          <a:xfrm>
            <a:off x="7665330" y="2837362"/>
            <a:ext cx="2415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Add common examples here.</a:t>
            </a:r>
            <a:endParaRPr/>
          </a:p>
        </p:txBody>
      </p:sp>
      <p:sp>
        <p:nvSpPr>
          <p:cNvPr id="251" name="Google Shape;251;p21"/>
          <p:cNvSpPr txBox="1"/>
          <p:nvPr/>
        </p:nvSpPr>
        <p:spPr>
          <a:xfrm>
            <a:off x="9863572" y="7338413"/>
            <a:ext cx="2381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Add a brief description</a:t>
            </a:r>
            <a:endParaRPr sz="900"/>
          </a:p>
        </p:txBody>
      </p:sp>
      <p:sp>
        <p:nvSpPr>
          <p:cNvPr id="252" name="Google Shape;252;p21"/>
          <p:cNvSpPr txBox="1"/>
          <p:nvPr/>
        </p:nvSpPr>
        <p:spPr>
          <a:xfrm>
            <a:off x="9863572" y="5179170"/>
            <a:ext cx="2381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Add a brief description</a:t>
            </a:r>
            <a:endParaRPr sz="900"/>
          </a:p>
        </p:txBody>
      </p:sp>
      <p:sp>
        <p:nvSpPr>
          <p:cNvPr id="253" name="Google Shape;253;p21"/>
          <p:cNvSpPr txBox="1"/>
          <p:nvPr/>
        </p:nvSpPr>
        <p:spPr>
          <a:xfrm>
            <a:off x="10385780" y="3263537"/>
            <a:ext cx="1337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Add a brief description</a:t>
            </a:r>
            <a:endParaRPr sz="900"/>
          </a:p>
        </p:txBody>
      </p:sp>
      <p:sp>
        <p:nvSpPr>
          <p:cNvPr id="254" name="Google Shape;254;p21"/>
          <p:cNvSpPr txBox="1"/>
          <p:nvPr/>
        </p:nvSpPr>
        <p:spPr>
          <a:xfrm>
            <a:off x="10035841" y="6920275"/>
            <a:ext cx="20376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IaaS</a:t>
            </a:r>
            <a:endParaRPr/>
          </a:p>
        </p:txBody>
      </p:sp>
      <p:sp>
        <p:nvSpPr>
          <p:cNvPr id="255" name="Google Shape;255;p21"/>
          <p:cNvSpPr txBox="1"/>
          <p:nvPr/>
        </p:nvSpPr>
        <p:spPr>
          <a:xfrm>
            <a:off x="10035475" y="4753000"/>
            <a:ext cx="2037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PaaS</a:t>
            </a:r>
            <a:endParaRPr/>
          </a:p>
        </p:txBody>
      </p:sp>
      <p:sp>
        <p:nvSpPr>
          <p:cNvPr id="256" name="Google Shape;256;p21"/>
          <p:cNvSpPr txBox="1"/>
          <p:nvPr/>
        </p:nvSpPr>
        <p:spPr>
          <a:xfrm>
            <a:off x="10520774" y="2837350"/>
            <a:ext cx="106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SaaS</a:t>
            </a:r>
            <a:endParaRPr/>
          </a:p>
        </p:txBody>
      </p:sp>
      <p:sp>
        <p:nvSpPr>
          <p:cNvPr id="257" name="Google Shape;257;p21"/>
          <p:cNvSpPr txBox="1"/>
          <p:nvPr/>
        </p:nvSpPr>
        <p:spPr>
          <a:xfrm>
            <a:off x="12073477" y="2837362"/>
            <a:ext cx="1293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Add users here.</a:t>
            </a:r>
            <a:endParaRPr/>
          </a:p>
        </p:txBody>
      </p:sp>
      <p:sp>
        <p:nvSpPr>
          <p:cNvPr id="258" name="Google Shape;258;p21"/>
          <p:cNvSpPr txBox="1"/>
          <p:nvPr/>
        </p:nvSpPr>
        <p:spPr>
          <a:xfrm>
            <a:off x="13342387" y="5000625"/>
            <a:ext cx="1293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Add users here.</a:t>
            </a:r>
            <a:endParaRPr/>
          </a:p>
        </p:txBody>
      </p:sp>
      <p:sp>
        <p:nvSpPr>
          <p:cNvPr id="259" name="Google Shape;259;p21"/>
          <p:cNvSpPr txBox="1"/>
          <p:nvPr/>
        </p:nvSpPr>
        <p:spPr>
          <a:xfrm>
            <a:off x="14518578" y="7163888"/>
            <a:ext cx="1293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Add users here.</a:t>
            </a:r>
            <a:endParaRPr/>
          </a:p>
        </p:txBody>
      </p:sp>
      <p:sp>
        <p:nvSpPr>
          <p:cNvPr id="260" name="Google Shape;260;p21"/>
          <p:cNvSpPr txBox="1"/>
          <p:nvPr/>
        </p:nvSpPr>
        <p:spPr>
          <a:xfrm>
            <a:off x="6432682" y="5000625"/>
            <a:ext cx="2415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Add common examples here.</a:t>
            </a:r>
            <a:endParaRPr/>
          </a:p>
        </p:txBody>
      </p:sp>
      <p:sp>
        <p:nvSpPr>
          <p:cNvPr id="261" name="Google Shape;261;p21"/>
          <p:cNvSpPr txBox="1"/>
          <p:nvPr/>
        </p:nvSpPr>
        <p:spPr>
          <a:xfrm>
            <a:off x="5215086" y="7163888"/>
            <a:ext cx="2415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Add common examples here.</a:t>
            </a:r>
            <a:endParaRPr/>
          </a:p>
        </p:txBody>
      </p:sp>
      <p:sp>
        <p:nvSpPr>
          <p:cNvPr id="262" name="Google Shape;262;p21"/>
          <p:cNvSpPr txBox="1"/>
          <p:nvPr/>
        </p:nvSpPr>
        <p:spPr>
          <a:xfrm>
            <a:off x="1028700" y="1171575"/>
            <a:ext cx="4634303" cy="2967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7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TYPES OF CLOUD SERVICES</a:t>
            </a:r>
            <a:endParaRPr/>
          </a:p>
        </p:txBody>
      </p:sp>
      <p:sp>
        <p:nvSpPr>
          <p:cNvPr id="263" name="Google Shape;263;p21"/>
          <p:cNvSpPr txBox="1"/>
          <p:nvPr/>
        </p:nvSpPr>
        <p:spPr>
          <a:xfrm>
            <a:off x="14493847" y="1651600"/>
            <a:ext cx="1337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Less control</a:t>
            </a:r>
            <a:endParaRPr/>
          </a:p>
        </p:txBody>
      </p:sp>
      <p:sp>
        <p:nvSpPr>
          <p:cNvPr id="264" name="Google Shape;264;p21"/>
          <p:cNvSpPr txBox="1"/>
          <p:nvPr/>
        </p:nvSpPr>
        <p:spPr>
          <a:xfrm>
            <a:off x="16522919" y="7894675"/>
            <a:ext cx="1394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Control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