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Mukt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Mukta-bold.fntdata"/><Relationship Id="rId10" Type="http://schemas.openxmlformats.org/officeDocument/2006/relationships/slide" Target="slides/slide5.xml"/><Relationship Id="rId21" Type="http://schemas.openxmlformats.org/officeDocument/2006/relationships/font" Target="fonts/Mukt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127196" y="5727183"/>
            <a:ext cx="11351354" cy="4569342"/>
            <a:chOff x="0" y="-38100"/>
            <a:chExt cx="2989657" cy="1203448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2989657" cy="1165348"/>
            </a:xfrm>
            <a:custGeom>
              <a:rect b="b" l="l" r="r" t="t"/>
              <a:pathLst>
                <a:path extrusionOk="0" h="1165348" w="2989657">
                  <a:moveTo>
                    <a:pt x="0" y="0"/>
                  </a:moveTo>
                  <a:lnTo>
                    <a:pt x="2989657" y="0"/>
                  </a:lnTo>
                  <a:lnTo>
                    <a:pt x="2989657" y="1165348"/>
                  </a:lnTo>
                  <a:lnTo>
                    <a:pt x="0" y="1165348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38100"/>
              <a:ext cx="2989657" cy="1203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11195584" y="5618687"/>
            <a:ext cx="7210087" cy="4677838"/>
            <a:chOff x="0" y="-66675"/>
            <a:chExt cx="1898953" cy="1232023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1898953" cy="1165348"/>
            </a:xfrm>
            <a:custGeom>
              <a:rect b="b" l="l" r="r" t="t"/>
              <a:pathLst>
                <a:path extrusionOk="0" h="1165348" w="1898953">
                  <a:moveTo>
                    <a:pt x="0" y="0"/>
                  </a:moveTo>
                  <a:lnTo>
                    <a:pt x="1898953" y="0"/>
                  </a:lnTo>
                  <a:lnTo>
                    <a:pt x="1898953" y="1165348"/>
                  </a:lnTo>
                  <a:lnTo>
                    <a:pt x="0" y="1165348"/>
                  </a:lnTo>
                  <a:close/>
                </a:path>
              </a:pathLst>
            </a:custGeom>
            <a:solidFill>
              <a:srgbClr val="DFCCC4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66675"/>
              <a:ext cx="1898953" cy="1232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6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3"/>
          <p:cNvSpPr/>
          <p:nvPr/>
        </p:nvSpPr>
        <p:spPr>
          <a:xfrm>
            <a:off x="14470906" y="-92756"/>
            <a:ext cx="3934764" cy="5974125"/>
          </a:xfrm>
          <a:custGeom>
            <a:rect b="b" l="l" r="r" t="t"/>
            <a:pathLst>
              <a:path extrusionOk="0" h="925548" w="609598">
                <a:moveTo>
                  <a:pt x="0" y="0"/>
                </a:moveTo>
                <a:lnTo>
                  <a:pt x="609598" y="0"/>
                </a:lnTo>
                <a:lnTo>
                  <a:pt x="609598" y="925548"/>
                </a:lnTo>
                <a:lnTo>
                  <a:pt x="0" y="92554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06034" r="-9697" t="0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1" name="Google Shape;91;p13"/>
          <p:cNvSpPr/>
          <p:nvPr/>
        </p:nvSpPr>
        <p:spPr>
          <a:xfrm>
            <a:off x="643122" y="6425761"/>
            <a:ext cx="3181824" cy="3181825"/>
          </a:xfrm>
          <a:custGeom>
            <a:rect b="b" l="l" r="r" t="t"/>
            <a:pathLst>
              <a:path extrusionOk="0" h="3937001" w="3937000">
                <a:moveTo>
                  <a:pt x="3937000" y="1762389"/>
                </a:moveTo>
                <a:lnTo>
                  <a:pt x="3044563" y="1762389"/>
                </a:lnTo>
                <a:cubicBezTo>
                  <a:pt x="2863235" y="1762389"/>
                  <a:pt x="2804786" y="2006354"/>
                  <a:pt x="2966428" y="2088523"/>
                </a:cubicBezTo>
                <a:lnTo>
                  <a:pt x="3937000" y="2581905"/>
                </a:lnTo>
                <a:lnTo>
                  <a:pt x="3937000" y="3937001"/>
                </a:lnTo>
                <a:lnTo>
                  <a:pt x="1853162" y="3937001"/>
                </a:lnTo>
                <a:lnTo>
                  <a:pt x="1853162" y="3415476"/>
                </a:lnTo>
                <a:cubicBezTo>
                  <a:pt x="1853162" y="3252890"/>
                  <a:pt x="1648764" y="3180651"/>
                  <a:pt x="1546601" y="3307130"/>
                </a:cubicBezTo>
                <a:lnTo>
                  <a:pt x="1037827" y="3937001"/>
                </a:lnTo>
                <a:lnTo>
                  <a:pt x="0" y="3937001"/>
                </a:lnTo>
                <a:lnTo>
                  <a:pt x="0" y="1762390"/>
                </a:lnTo>
                <a:lnTo>
                  <a:pt x="1036924" y="1762390"/>
                </a:lnTo>
                <a:cubicBezTo>
                  <a:pt x="1223334" y="1762390"/>
                  <a:pt x="1277145" y="1507661"/>
                  <a:pt x="1106661" y="1432269"/>
                </a:cubicBezTo>
                <a:lnTo>
                  <a:pt x="0" y="942873"/>
                </a:lnTo>
                <a:lnTo>
                  <a:pt x="0" y="0"/>
                </a:lnTo>
                <a:lnTo>
                  <a:pt x="2406675" y="0"/>
                </a:lnTo>
                <a:lnTo>
                  <a:pt x="3937000" y="846681"/>
                </a:lnTo>
                <a:lnTo>
                  <a:pt x="3937000" y="1762389"/>
                </a:lnTo>
                <a:close/>
              </a:path>
            </a:pathLst>
          </a:custGeom>
          <a:solidFill>
            <a:srgbClr val="220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3881442" y="6395343"/>
            <a:ext cx="3377680" cy="3377680"/>
          </a:xfrm>
          <a:custGeom>
            <a:rect b="b" l="l" r="r" t="t"/>
            <a:pathLst>
              <a:path extrusionOk="0" h="4659655" w="4659655">
                <a:moveTo>
                  <a:pt x="2329828" y="0"/>
                </a:moveTo>
                <a:lnTo>
                  <a:pt x="2662530" y="1526617"/>
                </a:lnTo>
                <a:lnTo>
                  <a:pt x="3650221" y="1009434"/>
                </a:lnTo>
                <a:lnTo>
                  <a:pt x="3133039" y="1997126"/>
                </a:lnTo>
                <a:lnTo>
                  <a:pt x="4659656" y="2329828"/>
                </a:lnTo>
                <a:lnTo>
                  <a:pt x="3133039" y="2662530"/>
                </a:lnTo>
                <a:lnTo>
                  <a:pt x="3650221" y="3650221"/>
                </a:lnTo>
                <a:lnTo>
                  <a:pt x="2662530" y="3133039"/>
                </a:lnTo>
                <a:lnTo>
                  <a:pt x="2329828" y="4659656"/>
                </a:lnTo>
                <a:lnTo>
                  <a:pt x="1997126" y="3133039"/>
                </a:lnTo>
                <a:lnTo>
                  <a:pt x="1009434" y="3650221"/>
                </a:lnTo>
                <a:lnTo>
                  <a:pt x="1526617" y="2662530"/>
                </a:lnTo>
                <a:lnTo>
                  <a:pt x="0" y="2329828"/>
                </a:lnTo>
                <a:lnTo>
                  <a:pt x="1526617" y="1997126"/>
                </a:lnTo>
                <a:lnTo>
                  <a:pt x="1009434" y="1009434"/>
                </a:lnTo>
                <a:lnTo>
                  <a:pt x="1997126" y="1526617"/>
                </a:lnTo>
                <a:close/>
              </a:path>
            </a:pathLst>
          </a:custGeom>
          <a:solidFill>
            <a:srgbClr val="E16435"/>
          </a:solid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rot="5400000">
            <a:off x="7231338" y="6454335"/>
            <a:ext cx="3437216" cy="3181824"/>
          </a:xfrm>
          <a:custGeom>
            <a:rect b="b" l="l" r="r" t="t"/>
            <a:pathLst>
              <a:path extrusionOk="0" h="2006355" w="2167397">
                <a:moveTo>
                  <a:pt x="1555471" y="1003177"/>
                </a:moveTo>
                <a:lnTo>
                  <a:pt x="1293074" y="1003177"/>
                </a:lnTo>
                <a:lnTo>
                  <a:pt x="1980600" y="425395"/>
                </a:lnTo>
                <a:cubicBezTo>
                  <a:pt x="2167398" y="268415"/>
                  <a:pt x="2035099" y="0"/>
                  <a:pt x="1770928" y="0"/>
                </a:cubicBezTo>
                <a:lnTo>
                  <a:pt x="696214" y="0"/>
                </a:lnTo>
                <a:cubicBezTo>
                  <a:pt x="367942" y="0"/>
                  <a:pt x="99355" y="225715"/>
                  <a:pt x="99355" y="501588"/>
                </a:cubicBezTo>
                <a:cubicBezTo>
                  <a:pt x="99355" y="778608"/>
                  <a:pt x="328841" y="1003177"/>
                  <a:pt x="611927" y="1003177"/>
                </a:cubicBezTo>
                <a:lnTo>
                  <a:pt x="874324" y="1003177"/>
                </a:lnTo>
                <a:lnTo>
                  <a:pt x="186798" y="1580960"/>
                </a:lnTo>
                <a:cubicBezTo>
                  <a:pt x="0" y="1737940"/>
                  <a:pt x="132299" y="2006355"/>
                  <a:pt x="396470" y="2006355"/>
                </a:cubicBezTo>
                <a:lnTo>
                  <a:pt x="1471182" y="2006355"/>
                </a:lnTo>
                <a:cubicBezTo>
                  <a:pt x="1799456" y="2006355"/>
                  <a:pt x="2068042" y="1780640"/>
                  <a:pt x="2068042" y="1504767"/>
                </a:cubicBezTo>
                <a:cubicBezTo>
                  <a:pt x="2068042" y="1227747"/>
                  <a:pt x="1838555" y="1003178"/>
                  <a:pt x="1555470" y="1003178"/>
                </a:cubicBezTo>
                <a:close/>
              </a:path>
            </a:pathLst>
          </a:custGeom>
          <a:solidFill>
            <a:srgbClr val="220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2243121" y="7770177"/>
            <a:ext cx="416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E4511A"/>
                </a:solidFill>
                <a:latin typeface="Mukta"/>
                <a:ea typeface="Mukta"/>
                <a:cs typeface="Mukta"/>
                <a:sym typeface="Mukta"/>
              </a:rPr>
              <a:t>GRADE 8 - SCIENCE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2270778" y="6997816"/>
            <a:ext cx="392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JANUARY 30, 2030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2270778" y="8464666"/>
            <a:ext cx="443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MR. CAIUS SANCHEZ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028700" y="1375387"/>
            <a:ext cx="12640500" cy="28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9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HEAT AND TEMPERATURE</a:t>
            </a:r>
            <a:endParaRPr b="1"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1028700" y="4298926"/>
            <a:ext cx="1359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Understanding how heat flows and temperature changes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grpSp>
        <p:nvGrpSpPr>
          <p:cNvPr id="99" name="Google Shape;99;p13"/>
          <p:cNvGrpSpPr/>
          <p:nvPr/>
        </p:nvGrpSpPr>
        <p:grpSpPr>
          <a:xfrm>
            <a:off x="13477869" y="495735"/>
            <a:ext cx="2041485" cy="2041485"/>
            <a:chOff x="0" y="0"/>
            <a:chExt cx="812800" cy="812800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6435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3"/>
          <p:cNvSpPr/>
          <p:nvPr/>
        </p:nvSpPr>
        <p:spPr>
          <a:xfrm>
            <a:off x="13818750" y="836616"/>
            <a:ext cx="1359721" cy="1359721"/>
          </a:xfrm>
          <a:custGeom>
            <a:rect b="b" l="l" r="r" t="t"/>
            <a:pathLst>
              <a:path extrusionOk="0" h="4659655" w="4659655">
                <a:moveTo>
                  <a:pt x="2329828" y="0"/>
                </a:moveTo>
                <a:lnTo>
                  <a:pt x="2662530" y="1526617"/>
                </a:lnTo>
                <a:lnTo>
                  <a:pt x="3650221" y="1009434"/>
                </a:lnTo>
                <a:lnTo>
                  <a:pt x="3133039" y="1997126"/>
                </a:lnTo>
                <a:lnTo>
                  <a:pt x="4659656" y="2329828"/>
                </a:lnTo>
                <a:lnTo>
                  <a:pt x="3133039" y="2662530"/>
                </a:lnTo>
                <a:lnTo>
                  <a:pt x="3650221" y="3650221"/>
                </a:lnTo>
                <a:lnTo>
                  <a:pt x="2662530" y="3133039"/>
                </a:lnTo>
                <a:lnTo>
                  <a:pt x="2329828" y="4659656"/>
                </a:lnTo>
                <a:lnTo>
                  <a:pt x="1997126" y="3133039"/>
                </a:lnTo>
                <a:lnTo>
                  <a:pt x="1009434" y="3650221"/>
                </a:lnTo>
                <a:lnTo>
                  <a:pt x="1526617" y="2662530"/>
                </a:lnTo>
                <a:lnTo>
                  <a:pt x="0" y="2329828"/>
                </a:lnTo>
                <a:lnTo>
                  <a:pt x="1526617" y="1997126"/>
                </a:lnTo>
                <a:lnTo>
                  <a:pt x="1009434" y="1009434"/>
                </a:lnTo>
                <a:lnTo>
                  <a:pt x="1997126" y="1526617"/>
                </a:lnTo>
                <a:close/>
              </a:path>
            </a:pathLst>
          </a:custGeom>
          <a:solidFill>
            <a:srgbClr val="220D00"/>
          </a:solid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/>
          <p:nvPr/>
        </p:nvSpPr>
        <p:spPr>
          <a:xfrm>
            <a:off x="-131735" y="-146251"/>
            <a:ext cx="18579177" cy="5289751"/>
          </a:xfrm>
          <a:custGeom>
            <a:rect b="b" l="l" r="r" t="t"/>
            <a:pathLst>
              <a:path extrusionOk="0" h="819521" w="2878401">
                <a:moveTo>
                  <a:pt x="0" y="0"/>
                </a:moveTo>
                <a:lnTo>
                  <a:pt x="2878401" y="0"/>
                </a:lnTo>
                <a:lnTo>
                  <a:pt x="2878401" y="819521"/>
                </a:lnTo>
                <a:lnTo>
                  <a:pt x="0" y="81952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6771" l="0" r="0" t="-87590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274" name="Google Shape;274;p22"/>
          <p:cNvGrpSpPr/>
          <p:nvPr/>
        </p:nvGrpSpPr>
        <p:grpSpPr>
          <a:xfrm>
            <a:off x="-109026" y="4979789"/>
            <a:ext cx="8679745" cy="5432959"/>
            <a:chOff x="0" y="-38100"/>
            <a:chExt cx="2286023" cy="1430903"/>
          </a:xfrm>
        </p:grpSpPr>
        <p:sp>
          <p:nvSpPr>
            <p:cNvPr id="275" name="Google Shape;275;p22"/>
            <p:cNvSpPr/>
            <p:nvPr/>
          </p:nvSpPr>
          <p:spPr>
            <a:xfrm>
              <a:off x="0" y="0"/>
              <a:ext cx="2286023" cy="1392803"/>
            </a:xfrm>
            <a:custGeom>
              <a:rect b="b" l="l" r="r" t="t"/>
              <a:pathLst>
                <a:path extrusionOk="0" h="1392803" w="2286023">
                  <a:moveTo>
                    <a:pt x="0" y="0"/>
                  </a:moveTo>
                  <a:lnTo>
                    <a:pt x="2286023" y="0"/>
                  </a:lnTo>
                  <a:lnTo>
                    <a:pt x="2286023" y="1392803"/>
                  </a:lnTo>
                  <a:lnTo>
                    <a:pt x="0" y="1392803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6" name="Google Shape;276;p22"/>
            <p:cNvSpPr txBox="1"/>
            <p:nvPr/>
          </p:nvSpPr>
          <p:spPr>
            <a:xfrm>
              <a:off x="0" y="-38100"/>
              <a:ext cx="2286023" cy="1430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22"/>
          <p:cNvGrpSpPr/>
          <p:nvPr/>
        </p:nvGrpSpPr>
        <p:grpSpPr>
          <a:xfrm>
            <a:off x="9465667" y="6289138"/>
            <a:ext cx="1587311" cy="1587311"/>
            <a:chOff x="0" y="0"/>
            <a:chExt cx="812800" cy="812800"/>
          </a:xfrm>
        </p:grpSpPr>
        <p:sp>
          <p:nvSpPr>
            <p:cNvPr id="278" name="Google Shape;278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6435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9730712" y="6554184"/>
            <a:ext cx="1057221" cy="1057221"/>
          </a:xfrm>
          <a:custGeom>
            <a:rect b="b" l="l" r="r" t="t"/>
            <a:pathLst>
              <a:path extrusionOk="0" h="4659655" w="4659655">
                <a:moveTo>
                  <a:pt x="2329828" y="0"/>
                </a:moveTo>
                <a:lnTo>
                  <a:pt x="2662530" y="1526617"/>
                </a:lnTo>
                <a:lnTo>
                  <a:pt x="3650221" y="1009434"/>
                </a:lnTo>
                <a:lnTo>
                  <a:pt x="3133039" y="1997126"/>
                </a:lnTo>
                <a:lnTo>
                  <a:pt x="4659656" y="2329828"/>
                </a:lnTo>
                <a:lnTo>
                  <a:pt x="3133039" y="2662530"/>
                </a:lnTo>
                <a:lnTo>
                  <a:pt x="3650221" y="3650221"/>
                </a:lnTo>
                <a:lnTo>
                  <a:pt x="2662530" y="3133039"/>
                </a:lnTo>
                <a:lnTo>
                  <a:pt x="2329828" y="4659656"/>
                </a:lnTo>
                <a:lnTo>
                  <a:pt x="1997126" y="3133039"/>
                </a:lnTo>
                <a:lnTo>
                  <a:pt x="1009434" y="3650221"/>
                </a:lnTo>
                <a:lnTo>
                  <a:pt x="1526617" y="2662530"/>
                </a:lnTo>
                <a:lnTo>
                  <a:pt x="0" y="2329828"/>
                </a:lnTo>
                <a:lnTo>
                  <a:pt x="1526617" y="1997126"/>
                </a:lnTo>
                <a:lnTo>
                  <a:pt x="1009434" y="1009434"/>
                </a:lnTo>
                <a:lnTo>
                  <a:pt x="1997126" y="1526617"/>
                </a:lnTo>
                <a:close/>
              </a:path>
            </a:pathLst>
          </a:custGeom>
          <a:solidFill>
            <a:srgbClr val="220D00"/>
          </a:solidFill>
          <a:ln>
            <a:noFill/>
          </a:ln>
        </p:spPr>
      </p:sp>
      <p:sp>
        <p:nvSpPr>
          <p:cNvPr id="281" name="Google Shape;281;p22"/>
          <p:cNvSpPr txBox="1"/>
          <p:nvPr/>
        </p:nvSpPr>
        <p:spPr>
          <a:xfrm>
            <a:off x="1309208" y="6907543"/>
            <a:ext cx="584327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CHANGE OF PHASE</a:t>
            </a:r>
            <a:endParaRPr/>
          </a:p>
        </p:txBody>
      </p:sp>
      <p:sp>
        <p:nvSpPr>
          <p:cNvPr id="282" name="Google Shape;282;p22"/>
          <p:cNvSpPr txBox="1"/>
          <p:nvPr/>
        </p:nvSpPr>
        <p:spPr>
          <a:xfrm>
            <a:off x="11560584" y="6355093"/>
            <a:ext cx="59502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When substances are heated or cooled, they can change from one state to another. During a phase change, temperature stays the same.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23"/>
          <p:cNvGrpSpPr/>
          <p:nvPr/>
        </p:nvGrpSpPr>
        <p:grpSpPr>
          <a:xfrm>
            <a:off x="-127196" y="-304958"/>
            <a:ext cx="6739470" cy="10591958"/>
            <a:chOff x="0" y="-38100"/>
            <a:chExt cx="1775004" cy="2789651"/>
          </a:xfrm>
        </p:grpSpPr>
        <p:sp>
          <p:nvSpPr>
            <p:cNvPr id="288" name="Google Shape;288;p23"/>
            <p:cNvSpPr/>
            <p:nvPr/>
          </p:nvSpPr>
          <p:spPr>
            <a:xfrm>
              <a:off x="0" y="0"/>
              <a:ext cx="1775004" cy="2751551"/>
            </a:xfrm>
            <a:custGeom>
              <a:rect b="b" l="l" r="r" t="t"/>
              <a:pathLst>
                <a:path extrusionOk="0" h="2751551" w="1775004">
                  <a:moveTo>
                    <a:pt x="0" y="0"/>
                  </a:moveTo>
                  <a:lnTo>
                    <a:pt x="1775004" y="0"/>
                  </a:lnTo>
                  <a:lnTo>
                    <a:pt x="1775004" y="2751551"/>
                  </a:lnTo>
                  <a:lnTo>
                    <a:pt x="0" y="2751551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9" name="Google Shape;289;p23"/>
            <p:cNvSpPr txBox="1"/>
            <p:nvPr/>
          </p:nvSpPr>
          <p:spPr>
            <a:xfrm>
              <a:off x="0" y="-38100"/>
              <a:ext cx="1775004" cy="2789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23"/>
          <p:cNvSpPr txBox="1"/>
          <p:nvPr/>
        </p:nvSpPr>
        <p:spPr>
          <a:xfrm>
            <a:off x="742270" y="1266825"/>
            <a:ext cx="5493231" cy="254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EXAMPLES OF PHASE CHANGE</a:t>
            </a:r>
            <a:endParaRPr/>
          </a:p>
        </p:txBody>
      </p:sp>
      <p:sp>
        <p:nvSpPr>
          <p:cNvPr id="291" name="Google Shape;291;p23"/>
          <p:cNvSpPr/>
          <p:nvPr/>
        </p:nvSpPr>
        <p:spPr>
          <a:xfrm>
            <a:off x="6593224" y="-160297"/>
            <a:ext cx="5921909" cy="5303797"/>
          </a:xfrm>
          <a:custGeom>
            <a:rect b="b" l="l" r="r" t="t"/>
            <a:pathLst>
              <a:path extrusionOk="0" h="821697" w="917459">
                <a:moveTo>
                  <a:pt x="0" y="0"/>
                </a:moveTo>
                <a:lnTo>
                  <a:pt x="917459" y="0"/>
                </a:lnTo>
                <a:lnTo>
                  <a:pt x="917459" y="821697"/>
                </a:lnTo>
                <a:lnTo>
                  <a:pt x="0" y="82169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392" r="-35908" t="-11066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2" name="Google Shape;292;p23"/>
          <p:cNvSpPr/>
          <p:nvPr/>
        </p:nvSpPr>
        <p:spPr>
          <a:xfrm>
            <a:off x="12505608" y="5133975"/>
            <a:ext cx="5967941" cy="5303797"/>
          </a:xfrm>
          <a:custGeom>
            <a:rect b="b" l="l" r="r" t="t"/>
            <a:pathLst>
              <a:path extrusionOk="0" h="821697" w="924590">
                <a:moveTo>
                  <a:pt x="0" y="0"/>
                </a:moveTo>
                <a:lnTo>
                  <a:pt x="924590" y="0"/>
                </a:lnTo>
                <a:lnTo>
                  <a:pt x="924590" y="821697"/>
                </a:lnTo>
                <a:lnTo>
                  <a:pt x="0" y="82169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6693" r="-16693" t="0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3" name="Google Shape;293;p23"/>
          <p:cNvSpPr/>
          <p:nvPr/>
        </p:nvSpPr>
        <p:spPr>
          <a:xfrm>
            <a:off x="780072" y="4333365"/>
            <a:ext cx="4924935" cy="4924936"/>
          </a:xfrm>
          <a:custGeom>
            <a:rect b="b" l="l" r="r" t="t"/>
            <a:pathLst>
              <a:path extrusionOk="0" h="3937001" w="3937000">
                <a:moveTo>
                  <a:pt x="3937000" y="1762389"/>
                </a:moveTo>
                <a:lnTo>
                  <a:pt x="3044563" y="1762389"/>
                </a:lnTo>
                <a:cubicBezTo>
                  <a:pt x="2863235" y="1762389"/>
                  <a:pt x="2804786" y="2006354"/>
                  <a:pt x="2966428" y="2088523"/>
                </a:cubicBezTo>
                <a:lnTo>
                  <a:pt x="3937000" y="2581905"/>
                </a:lnTo>
                <a:lnTo>
                  <a:pt x="3937000" y="3937001"/>
                </a:lnTo>
                <a:lnTo>
                  <a:pt x="1853162" y="3937001"/>
                </a:lnTo>
                <a:lnTo>
                  <a:pt x="1853162" y="3415476"/>
                </a:lnTo>
                <a:cubicBezTo>
                  <a:pt x="1853162" y="3252890"/>
                  <a:pt x="1648764" y="3180651"/>
                  <a:pt x="1546601" y="3307130"/>
                </a:cubicBezTo>
                <a:lnTo>
                  <a:pt x="1037827" y="3937001"/>
                </a:lnTo>
                <a:lnTo>
                  <a:pt x="0" y="3937001"/>
                </a:lnTo>
                <a:lnTo>
                  <a:pt x="0" y="1762390"/>
                </a:lnTo>
                <a:lnTo>
                  <a:pt x="1036924" y="1762390"/>
                </a:lnTo>
                <a:cubicBezTo>
                  <a:pt x="1223334" y="1762390"/>
                  <a:pt x="1277145" y="1507661"/>
                  <a:pt x="1106661" y="1432269"/>
                </a:cubicBezTo>
                <a:lnTo>
                  <a:pt x="0" y="942873"/>
                </a:lnTo>
                <a:lnTo>
                  <a:pt x="0" y="0"/>
                </a:lnTo>
                <a:lnTo>
                  <a:pt x="2406675" y="0"/>
                </a:lnTo>
                <a:lnTo>
                  <a:pt x="3937000" y="846681"/>
                </a:lnTo>
                <a:lnTo>
                  <a:pt x="3937000" y="1762389"/>
                </a:lnTo>
                <a:close/>
              </a:path>
            </a:pathLst>
          </a:custGeom>
          <a:solidFill>
            <a:srgbClr val="220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3"/>
          <p:cNvSpPr txBox="1"/>
          <p:nvPr/>
        </p:nvSpPr>
        <p:spPr>
          <a:xfrm>
            <a:off x="13673874" y="1655586"/>
            <a:ext cx="3663801" cy="477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MELTING</a:t>
            </a:r>
            <a:endParaRPr/>
          </a:p>
        </p:txBody>
      </p:sp>
      <p:sp>
        <p:nvSpPr>
          <p:cNvPr id="295" name="Google Shape;295;p23"/>
          <p:cNvSpPr txBox="1"/>
          <p:nvPr/>
        </p:nvSpPr>
        <p:spPr>
          <a:xfrm>
            <a:off x="7827129" y="6959383"/>
            <a:ext cx="3663801" cy="477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BOILING</a:t>
            </a:r>
            <a:endParaRPr/>
          </a:p>
        </p:txBody>
      </p:sp>
      <p:grpSp>
        <p:nvGrpSpPr>
          <p:cNvPr id="296" name="Google Shape;296;p23"/>
          <p:cNvGrpSpPr/>
          <p:nvPr/>
        </p:nvGrpSpPr>
        <p:grpSpPr>
          <a:xfrm>
            <a:off x="13241744" y="2277484"/>
            <a:ext cx="4552820" cy="1173958"/>
            <a:chOff x="0" y="-38100"/>
            <a:chExt cx="1118448" cy="288395"/>
          </a:xfrm>
        </p:grpSpPr>
        <p:sp>
          <p:nvSpPr>
            <p:cNvPr id="297" name="Google Shape;297;p23"/>
            <p:cNvSpPr/>
            <p:nvPr/>
          </p:nvSpPr>
          <p:spPr>
            <a:xfrm>
              <a:off x="0" y="0"/>
              <a:ext cx="1118448" cy="250295"/>
            </a:xfrm>
            <a:custGeom>
              <a:rect b="b" l="l" r="r" t="t"/>
              <a:pathLst>
                <a:path extrusionOk="0" h="250295" w="1118448">
                  <a:moveTo>
                    <a:pt x="0" y="0"/>
                  </a:moveTo>
                  <a:lnTo>
                    <a:pt x="1118448" y="0"/>
                  </a:lnTo>
                  <a:lnTo>
                    <a:pt x="1118448" y="250295"/>
                  </a:lnTo>
                  <a:lnTo>
                    <a:pt x="0" y="250295"/>
                  </a:lnTo>
                  <a:close/>
                </a:path>
              </a:pathLst>
            </a:custGeom>
            <a:solidFill>
              <a:srgbClr val="DFCCC4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8" name="Google Shape;298;p23"/>
            <p:cNvSpPr txBox="1"/>
            <p:nvPr/>
          </p:nvSpPr>
          <p:spPr>
            <a:xfrm>
              <a:off x="0" y="-38100"/>
              <a:ext cx="1118448" cy="2883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23"/>
          <p:cNvGrpSpPr/>
          <p:nvPr/>
        </p:nvGrpSpPr>
        <p:grpSpPr>
          <a:xfrm>
            <a:off x="7506213" y="7546547"/>
            <a:ext cx="4095930" cy="1173958"/>
            <a:chOff x="0" y="-38100"/>
            <a:chExt cx="1006209" cy="288395"/>
          </a:xfrm>
        </p:grpSpPr>
        <p:sp>
          <p:nvSpPr>
            <p:cNvPr id="300" name="Google Shape;300;p23"/>
            <p:cNvSpPr/>
            <p:nvPr/>
          </p:nvSpPr>
          <p:spPr>
            <a:xfrm>
              <a:off x="0" y="0"/>
              <a:ext cx="1006209" cy="250295"/>
            </a:xfrm>
            <a:custGeom>
              <a:rect b="b" l="l" r="r" t="t"/>
              <a:pathLst>
                <a:path extrusionOk="0" h="250295" w="1006209">
                  <a:moveTo>
                    <a:pt x="0" y="0"/>
                  </a:moveTo>
                  <a:lnTo>
                    <a:pt x="1006209" y="0"/>
                  </a:lnTo>
                  <a:lnTo>
                    <a:pt x="1006209" y="250295"/>
                  </a:lnTo>
                  <a:lnTo>
                    <a:pt x="0" y="250295"/>
                  </a:lnTo>
                  <a:close/>
                </a:path>
              </a:pathLst>
            </a:custGeom>
            <a:solidFill>
              <a:srgbClr val="DFCCC4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1" name="Google Shape;301;p23"/>
            <p:cNvSpPr txBox="1"/>
            <p:nvPr/>
          </p:nvSpPr>
          <p:spPr>
            <a:xfrm>
              <a:off x="0" y="-38100"/>
              <a:ext cx="1006209" cy="2883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23"/>
          <p:cNvSpPr txBox="1"/>
          <p:nvPr/>
        </p:nvSpPr>
        <p:spPr>
          <a:xfrm>
            <a:off x="13765615" y="2708838"/>
            <a:ext cx="3505077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Solid turns into liquid</a:t>
            </a:r>
            <a:endParaRPr/>
          </a:p>
        </p:txBody>
      </p:sp>
      <p:sp>
        <p:nvSpPr>
          <p:cNvPr id="303" name="Google Shape;303;p23"/>
          <p:cNvSpPr txBox="1"/>
          <p:nvPr/>
        </p:nvSpPr>
        <p:spPr>
          <a:xfrm>
            <a:off x="7918870" y="8012634"/>
            <a:ext cx="3505077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Liquid turns into gas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/>
          <p:nvPr/>
        </p:nvSpPr>
        <p:spPr>
          <a:xfrm>
            <a:off x="-244679" y="-146251"/>
            <a:ext cx="9089392" cy="10579503"/>
          </a:xfrm>
          <a:custGeom>
            <a:rect b="b" l="l" r="r" t="t"/>
            <a:pathLst>
              <a:path extrusionOk="0" h="1639042" w="1408185">
                <a:moveTo>
                  <a:pt x="0" y="0"/>
                </a:moveTo>
                <a:lnTo>
                  <a:pt x="1408185" y="0"/>
                </a:lnTo>
                <a:lnTo>
                  <a:pt x="1408185" y="1639042"/>
                </a:lnTo>
                <a:lnTo>
                  <a:pt x="0" y="163904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242" l="-62691" r="-40383" t="0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309" name="Google Shape;309;p24"/>
          <p:cNvGrpSpPr/>
          <p:nvPr/>
        </p:nvGrpSpPr>
        <p:grpSpPr>
          <a:xfrm>
            <a:off x="904416" y="2175444"/>
            <a:ext cx="9117347" cy="5791452"/>
            <a:chOff x="0" y="-38100"/>
            <a:chExt cx="2401277" cy="1525321"/>
          </a:xfrm>
        </p:grpSpPr>
        <p:sp>
          <p:nvSpPr>
            <p:cNvPr id="310" name="Google Shape;310;p24"/>
            <p:cNvSpPr/>
            <p:nvPr/>
          </p:nvSpPr>
          <p:spPr>
            <a:xfrm>
              <a:off x="0" y="0"/>
              <a:ext cx="2401277" cy="1487221"/>
            </a:xfrm>
            <a:custGeom>
              <a:rect b="b" l="l" r="r" t="t"/>
              <a:pathLst>
                <a:path extrusionOk="0" h="1487221" w="2401277">
                  <a:moveTo>
                    <a:pt x="0" y="0"/>
                  </a:moveTo>
                  <a:lnTo>
                    <a:pt x="2401277" y="0"/>
                  </a:lnTo>
                  <a:lnTo>
                    <a:pt x="2401277" y="1487221"/>
                  </a:lnTo>
                  <a:lnTo>
                    <a:pt x="0" y="1487221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1" name="Google Shape;311;p24"/>
            <p:cNvSpPr txBox="1"/>
            <p:nvPr/>
          </p:nvSpPr>
          <p:spPr>
            <a:xfrm>
              <a:off x="0" y="-38100"/>
              <a:ext cx="2401277" cy="1525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24"/>
          <p:cNvGrpSpPr/>
          <p:nvPr/>
        </p:nvGrpSpPr>
        <p:grpSpPr>
          <a:xfrm>
            <a:off x="1423440" y="5291493"/>
            <a:ext cx="7997687" cy="2034425"/>
            <a:chOff x="0" y="-38100"/>
            <a:chExt cx="1964716" cy="499778"/>
          </a:xfrm>
        </p:grpSpPr>
        <p:sp>
          <p:nvSpPr>
            <p:cNvPr id="313" name="Google Shape;313;p24"/>
            <p:cNvSpPr/>
            <p:nvPr/>
          </p:nvSpPr>
          <p:spPr>
            <a:xfrm>
              <a:off x="0" y="0"/>
              <a:ext cx="1964716" cy="461678"/>
            </a:xfrm>
            <a:custGeom>
              <a:rect b="b" l="l" r="r" t="t"/>
              <a:pathLst>
                <a:path extrusionOk="0" h="461678" w="1964716">
                  <a:moveTo>
                    <a:pt x="0" y="0"/>
                  </a:moveTo>
                  <a:lnTo>
                    <a:pt x="1964716" y="0"/>
                  </a:lnTo>
                  <a:lnTo>
                    <a:pt x="1964716" y="461678"/>
                  </a:lnTo>
                  <a:lnTo>
                    <a:pt x="0" y="461678"/>
                  </a:lnTo>
                  <a:close/>
                </a:path>
              </a:pathLst>
            </a:custGeom>
            <a:solidFill>
              <a:srgbClr val="DFCCC4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4" name="Google Shape;314;p24"/>
            <p:cNvSpPr txBox="1"/>
            <p:nvPr/>
          </p:nvSpPr>
          <p:spPr>
            <a:xfrm>
              <a:off x="0" y="-38100"/>
              <a:ext cx="1964716" cy="499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24"/>
          <p:cNvSpPr txBox="1"/>
          <p:nvPr/>
        </p:nvSpPr>
        <p:spPr>
          <a:xfrm>
            <a:off x="2124817" y="5713152"/>
            <a:ext cx="6676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It is the energy needed to change the phase of 1 kg of a substance without changing its temperature. </a:t>
            </a:r>
            <a:endParaRPr/>
          </a:p>
        </p:txBody>
      </p:sp>
      <p:sp>
        <p:nvSpPr>
          <p:cNvPr id="316" name="Google Shape;316;p24"/>
          <p:cNvSpPr txBox="1"/>
          <p:nvPr/>
        </p:nvSpPr>
        <p:spPr>
          <a:xfrm>
            <a:off x="1609672" y="3344662"/>
            <a:ext cx="7706836" cy="172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SPECIFIC LATENT HEAT</a:t>
            </a:r>
            <a:endParaRPr/>
          </a:p>
        </p:txBody>
      </p:sp>
      <p:pic>
        <p:nvPicPr>
          <p:cNvPr id="317" name="Google Shape;31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08949" y="4410022"/>
            <a:ext cx="4199449" cy="157479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4"/>
          <p:cNvSpPr txBox="1"/>
          <p:nvPr/>
        </p:nvSpPr>
        <p:spPr>
          <a:xfrm>
            <a:off x="10573922" y="3035475"/>
            <a:ext cx="183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(J)</a:t>
            </a:r>
            <a:endParaRPr/>
          </a:p>
        </p:txBody>
      </p:sp>
      <p:cxnSp>
        <p:nvCxnSpPr>
          <p:cNvPr id="319" name="Google Shape;319;p24"/>
          <p:cNvCxnSpPr/>
          <p:nvPr/>
        </p:nvCxnSpPr>
        <p:spPr>
          <a:xfrm rot="10800000">
            <a:off x="11489080" y="3559358"/>
            <a:ext cx="786886" cy="97244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20" name="Google Shape;320;p24"/>
          <p:cNvSpPr txBox="1"/>
          <p:nvPr/>
        </p:nvSpPr>
        <p:spPr>
          <a:xfrm>
            <a:off x="12156602" y="7251517"/>
            <a:ext cx="219531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 (kg)</a:t>
            </a:r>
            <a:endParaRPr/>
          </a:p>
        </p:txBody>
      </p:sp>
      <p:cxnSp>
        <p:nvCxnSpPr>
          <p:cNvPr id="321" name="Google Shape;321;p24"/>
          <p:cNvCxnSpPr/>
          <p:nvPr/>
        </p:nvCxnSpPr>
        <p:spPr>
          <a:xfrm flipH="1" rot="10800000">
            <a:off x="13254257" y="5634861"/>
            <a:ext cx="1071121" cy="1506546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322" name="Google Shape;322;p24"/>
          <p:cNvSpPr txBox="1"/>
          <p:nvPr/>
        </p:nvSpPr>
        <p:spPr>
          <a:xfrm>
            <a:off x="13551632" y="2673533"/>
            <a:ext cx="4432896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latent heat of vaporization or fusion (J/kg)</a:t>
            </a:r>
            <a:endParaRPr/>
          </a:p>
        </p:txBody>
      </p:sp>
      <p:cxnSp>
        <p:nvCxnSpPr>
          <p:cNvPr id="323" name="Google Shape;323;p24"/>
          <p:cNvCxnSpPr/>
          <p:nvPr/>
        </p:nvCxnSpPr>
        <p:spPr>
          <a:xfrm flipH="1" rot="10800000">
            <a:off x="15003038" y="3511733"/>
            <a:ext cx="474451" cy="1136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B56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25"/>
          <p:cNvGrpSpPr/>
          <p:nvPr/>
        </p:nvGrpSpPr>
        <p:grpSpPr>
          <a:xfrm>
            <a:off x="-173181" y="-256939"/>
            <a:ext cx="8182553" cy="2625982"/>
            <a:chOff x="0" y="-38100"/>
            <a:chExt cx="2155076" cy="691617"/>
          </a:xfrm>
        </p:grpSpPr>
        <p:sp>
          <p:nvSpPr>
            <p:cNvPr id="329" name="Google Shape;329;p25"/>
            <p:cNvSpPr/>
            <p:nvPr/>
          </p:nvSpPr>
          <p:spPr>
            <a:xfrm>
              <a:off x="0" y="0"/>
              <a:ext cx="2155076" cy="653517"/>
            </a:xfrm>
            <a:custGeom>
              <a:rect b="b" l="l" r="r" t="t"/>
              <a:pathLst>
                <a:path extrusionOk="0" h="653517" w="2155076">
                  <a:moveTo>
                    <a:pt x="0" y="0"/>
                  </a:moveTo>
                  <a:lnTo>
                    <a:pt x="2155076" y="0"/>
                  </a:lnTo>
                  <a:lnTo>
                    <a:pt x="2155076" y="653517"/>
                  </a:lnTo>
                  <a:lnTo>
                    <a:pt x="0" y="653517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0" name="Google Shape;330;p25"/>
            <p:cNvSpPr txBox="1"/>
            <p:nvPr/>
          </p:nvSpPr>
          <p:spPr>
            <a:xfrm>
              <a:off x="0" y="-38100"/>
              <a:ext cx="2155076" cy="691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25"/>
          <p:cNvSpPr txBox="1"/>
          <p:nvPr/>
        </p:nvSpPr>
        <p:spPr>
          <a:xfrm>
            <a:off x="377275" y="795000"/>
            <a:ext cx="71745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LET’S RECAP</a:t>
            </a:r>
            <a:endParaRPr/>
          </a:p>
        </p:txBody>
      </p:sp>
      <p:sp>
        <p:nvSpPr>
          <p:cNvPr id="332" name="Google Shape;332;p25"/>
          <p:cNvSpPr/>
          <p:nvPr/>
        </p:nvSpPr>
        <p:spPr>
          <a:xfrm>
            <a:off x="-173176" y="2369050"/>
            <a:ext cx="4533554" cy="7916450"/>
          </a:xfrm>
          <a:custGeom>
            <a:rect b="b" l="l" r="r" t="t"/>
            <a:pathLst>
              <a:path extrusionOk="0" h="1286182" w="779631">
                <a:moveTo>
                  <a:pt x="0" y="0"/>
                </a:moveTo>
                <a:lnTo>
                  <a:pt x="779631" y="0"/>
                </a:lnTo>
                <a:lnTo>
                  <a:pt x="779631" y="1286182"/>
                </a:lnTo>
                <a:lnTo>
                  <a:pt x="0" y="128618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92455" r="-55155" t="0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3" name="Google Shape;333;p25"/>
          <p:cNvSpPr/>
          <p:nvPr/>
        </p:nvSpPr>
        <p:spPr>
          <a:xfrm>
            <a:off x="10198676" y="2349993"/>
            <a:ext cx="3219208" cy="3929205"/>
          </a:xfrm>
          <a:custGeom>
            <a:rect b="b" l="l" r="r" t="t"/>
            <a:pathLst>
              <a:path extrusionOk="0" h="608737" w="498740">
                <a:moveTo>
                  <a:pt x="0" y="0"/>
                </a:moveTo>
                <a:lnTo>
                  <a:pt x="498740" y="0"/>
                </a:lnTo>
                <a:lnTo>
                  <a:pt x="498740" y="608737"/>
                </a:lnTo>
                <a:lnTo>
                  <a:pt x="0" y="60873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3314" r="-19876" t="0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334" name="Google Shape;334;p25"/>
          <p:cNvGrpSpPr/>
          <p:nvPr/>
        </p:nvGrpSpPr>
        <p:grpSpPr>
          <a:xfrm>
            <a:off x="7990325" y="-267375"/>
            <a:ext cx="10297795" cy="2636442"/>
            <a:chOff x="0" y="-38100"/>
            <a:chExt cx="2569823" cy="647663"/>
          </a:xfrm>
        </p:grpSpPr>
        <p:sp>
          <p:nvSpPr>
            <p:cNvPr id="335" name="Google Shape;335;p25"/>
            <p:cNvSpPr/>
            <p:nvPr/>
          </p:nvSpPr>
          <p:spPr>
            <a:xfrm>
              <a:off x="0" y="0"/>
              <a:ext cx="2569823" cy="609563"/>
            </a:xfrm>
            <a:custGeom>
              <a:rect b="b" l="l" r="r" t="t"/>
              <a:pathLst>
                <a:path extrusionOk="0" h="609563" w="2569823">
                  <a:moveTo>
                    <a:pt x="0" y="0"/>
                  </a:moveTo>
                  <a:lnTo>
                    <a:pt x="2569823" y="0"/>
                  </a:lnTo>
                  <a:lnTo>
                    <a:pt x="2569823" y="609563"/>
                  </a:lnTo>
                  <a:lnTo>
                    <a:pt x="0" y="609563"/>
                  </a:lnTo>
                  <a:close/>
                </a:path>
              </a:pathLst>
            </a:custGeom>
            <a:solidFill>
              <a:srgbClr val="E6E6E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6" name="Google Shape;336;p25"/>
            <p:cNvSpPr txBox="1"/>
            <p:nvPr/>
          </p:nvSpPr>
          <p:spPr>
            <a:xfrm>
              <a:off x="0" y="-38100"/>
              <a:ext cx="2569823" cy="647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25"/>
          <p:cNvGrpSpPr/>
          <p:nvPr/>
        </p:nvGrpSpPr>
        <p:grpSpPr>
          <a:xfrm>
            <a:off x="4342850" y="8390973"/>
            <a:ext cx="13945106" cy="1896050"/>
            <a:chOff x="0" y="-38100"/>
            <a:chExt cx="3461183" cy="511423"/>
          </a:xfrm>
        </p:grpSpPr>
        <p:sp>
          <p:nvSpPr>
            <p:cNvPr id="338" name="Google Shape;338;p25"/>
            <p:cNvSpPr/>
            <p:nvPr/>
          </p:nvSpPr>
          <p:spPr>
            <a:xfrm>
              <a:off x="0" y="0"/>
              <a:ext cx="3461183" cy="473323"/>
            </a:xfrm>
            <a:custGeom>
              <a:rect b="b" l="l" r="r" t="t"/>
              <a:pathLst>
                <a:path extrusionOk="0" h="473323" w="3461183">
                  <a:moveTo>
                    <a:pt x="0" y="0"/>
                  </a:moveTo>
                  <a:lnTo>
                    <a:pt x="3461183" y="0"/>
                  </a:lnTo>
                  <a:lnTo>
                    <a:pt x="3461183" y="473323"/>
                  </a:lnTo>
                  <a:lnTo>
                    <a:pt x="0" y="473323"/>
                  </a:lnTo>
                  <a:close/>
                </a:path>
              </a:pathLst>
            </a:custGeom>
            <a:solidFill>
              <a:srgbClr val="E6E6E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9" name="Google Shape;339;p25"/>
            <p:cNvSpPr txBox="1"/>
            <p:nvPr/>
          </p:nvSpPr>
          <p:spPr>
            <a:xfrm>
              <a:off x="0" y="-38100"/>
              <a:ext cx="3461183" cy="511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25"/>
          <p:cNvGrpSpPr/>
          <p:nvPr/>
        </p:nvGrpSpPr>
        <p:grpSpPr>
          <a:xfrm>
            <a:off x="4342853" y="2194901"/>
            <a:ext cx="5874872" cy="2636413"/>
            <a:chOff x="0" y="-38100"/>
            <a:chExt cx="1443225" cy="647663"/>
          </a:xfrm>
        </p:grpSpPr>
        <p:sp>
          <p:nvSpPr>
            <p:cNvPr id="341" name="Google Shape;341;p25"/>
            <p:cNvSpPr/>
            <p:nvPr/>
          </p:nvSpPr>
          <p:spPr>
            <a:xfrm>
              <a:off x="0" y="0"/>
              <a:ext cx="1443225" cy="609563"/>
            </a:xfrm>
            <a:custGeom>
              <a:rect b="b" l="l" r="r" t="t"/>
              <a:pathLst>
                <a:path extrusionOk="0" h="609563" w="1443225">
                  <a:moveTo>
                    <a:pt x="0" y="0"/>
                  </a:moveTo>
                  <a:lnTo>
                    <a:pt x="1443225" y="0"/>
                  </a:lnTo>
                  <a:lnTo>
                    <a:pt x="1443225" y="609563"/>
                  </a:lnTo>
                  <a:lnTo>
                    <a:pt x="0" y="609563"/>
                  </a:lnTo>
                  <a:close/>
                </a:path>
              </a:pathLst>
            </a:custGeom>
            <a:solidFill>
              <a:srgbClr val="DFCCC4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2" name="Google Shape;342;p25"/>
            <p:cNvSpPr txBox="1"/>
            <p:nvPr/>
          </p:nvSpPr>
          <p:spPr>
            <a:xfrm>
              <a:off x="0" y="-38100"/>
              <a:ext cx="1443225" cy="647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25"/>
          <p:cNvGrpSpPr/>
          <p:nvPr/>
        </p:nvGrpSpPr>
        <p:grpSpPr>
          <a:xfrm>
            <a:off x="10198675" y="5988250"/>
            <a:ext cx="8089404" cy="2636442"/>
            <a:chOff x="0" y="-38100"/>
            <a:chExt cx="2027318" cy="647663"/>
          </a:xfrm>
        </p:grpSpPr>
        <p:sp>
          <p:nvSpPr>
            <p:cNvPr id="344" name="Google Shape;344;p25"/>
            <p:cNvSpPr/>
            <p:nvPr/>
          </p:nvSpPr>
          <p:spPr>
            <a:xfrm>
              <a:off x="0" y="0"/>
              <a:ext cx="2027318" cy="609563"/>
            </a:xfrm>
            <a:custGeom>
              <a:rect b="b" l="l" r="r" t="t"/>
              <a:pathLst>
                <a:path extrusionOk="0" h="609563" w="2027318">
                  <a:moveTo>
                    <a:pt x="0" y="0"/>
                  </a:moveTo>
                  <a:lnTo>
                    <a:pt x="2027318" y="0"/>
                  </a:lnTo>
                  <a:lnTo>
                    <a:pt x="2027318" y="609563"/>
                  </a:lnTo>
                  <a:lnTo>
                    <a:pt x="0" y="609563"/>
                  </a:lnTo>
                  <a:close/>
                </a:path>
              </a:pathLst>
            </a:custGeom>
            <a:solidFill>
              <a:srgbClr val="DFCCC4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5" name="Google Shape;345;p25"/>
            <p:cNvSpPr txBox="1"/>
            <p:nvPr/>
          </p:nvSpPr>
          <p:spPr>
            <a:xfrm>
              <a:off x="0" y="-38100"/>
              <a:ext cx="2027318" cy="647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25"/>
          <p:cNvGrpSpPr/>
          <p:nvPr/>
        </p:nvGrpSpPr>
        <p:grpSpPr>
          <a:xfrm>
            <a:off x="4342853" y="4467823"/>
            <a:ext cx="5874872" cy="4156852"/>
            <a:chOff x="0" y="-38100"/>
            <a:chExt cx="1443225" cy="1021175"/>
          </a:xfrm>
        </p:grpSpPr>
        <p:sp>
          <p:nvSpPr>
            <p:cNvPr id="347" name="Google Shape;347;p25"/>
            <p:cNvSpPr/>
            <p:nvPr/>
          </p:nvSpPr>
          <p:spPr>
            <a:xfrm>
              <a:off x="0" y="0"/>
              <a:ext cx="1443225" cy="983075"/>
            </a:xfrm>
            <a:custGeom>
              <a:rect b="b" l="l" r="r" t="t"/>
              <a:pathLst>
                <a:path extrusionOk="0" h="983075" w="1443225">
                  <a:moveTo>
                    <a:pt x="0" y="0"/>
                  </a:moveTo>
                  <a:lnTo>
                    <a:pt x="1443225" y="0"/>
                  </a:lnTo>
                  <a:lnTo>
                    <a:pt x="1443225" y="983075"/>
                  </a:lnTo>
                  <a:lnTo>
                    <a:pt x="0" y="983075"/>
                  </a:lnTo>
                  <a:close/>
                </a:path>
              </a:pathLst>
            </a:custGeom>
            <a:solidFill>
              <a:srgbClr val="E16435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8" name="Google Shape;348;p25"/>
            <p:cNvSpPr txBox="1"/>
            <p:nvPr/>
          </p:nvSpPr>
          <p:spPr>
            <a:xfrm>
              <a:off x="0" y="-38100"/>
              <a:ext cx="1443225" cy="102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25"/>
          <p:cNvSpPr txBox="1"/>
          <p:nvPr/>
        </p:nvSpPr>
        <p:spPr>
          <a:xfrm>
            <a:off x="10016684" y="575933"/>
            <a:ext cx="64080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Temperature </a:t>
            </a:r>
            <a:r>
              <a:rPr b="0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shows how hot or cold something is.</a:t>
            </a:r>
            <a:endParaRPr sz="1100"/>
          </a:p>
        </p:txBody>
      </p:sp>
      <p:sp>
        <p:nvSpPr>
          <p:cNvPr id="350" name="Google Shape;350;p25"/>
          <p:cNvSpPr txBox="1"/>
          <p:nvPr/>
        </p:nvSpPr>
        <p:spPr>
          <a:xfrm>
            <a:off x="13806915" y="3191374"/>
            <a:ext cx="3976500" cy="18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Specific heat capacity</a:t>
            </a:r>
            <a:r>
              <a:rPr b="0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 is the energy needed to raise the temperature of 1 kg of a material by 1°C.</a:t>
            </a:r>
            <a:endParaRPr sz="1100"/>
          </a:p>
        </p:txBody>
      </p:sp>
      <p:sp>
        <p:nvSpPr>
          <p:cNvPr id="351" name="Google Shape;351;p25"/>
          <p:cNvSpPr txBox="1"/>
          <p:nvPr/>
        </p:nvSpPr>
        <p:spPr>
          <a:xfrm>
            <a:off x="5065792" y="3038204"/>
            <a:ext cx="44670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Heat </a:t>
            </a:r>
            <a:r>
              <a:rPr b="0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flows from a hotter object to a colder one. </a:t>
            </a:r>
            <a:endParaRPr sz="1100"/>
          </a:p>
        </p:txBody>
      </p:sp>
      <p:sp>
        <p:nvSpPr>
          <p:cNvPr id="352" name="Google Shape;352;p25"/>
          <p:cNvSpPr txBox="1"/>
          <p:nvPr/>
        </p:nvSpPr>
        <p:spPr>
          <a:xfrm>
            <a:off x="11229872" y="6869664"/>
            <a:ext cx="61365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Heat </a:t>
            </a:r>
            <a:r>
              <a:rPr b="0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flows from a hotter object to a colder one. </a:t>
            </a:r>
            <a:endParaRPr sz="1100"/>
          </a:p>
        </p:txBody>
      </p:sp>
      <p:sp>
        <p:nvSpPr>
          <p:cNvPr id="353" name="Google Shape;353;p25"/>
          <p:cNvSpPr txBox="1"/>
          <p:nvPr/>
        </p:nvSpPr>
        <p:spPr>
          <a:xfrm>
            <a:off x="5577362" y="9110450"/>
            <a:ext cx="1178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Phase </a:t>
            </a:r>
            <a:r>
              <a:rPr b="0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changes happen without a change in temperature.</a:t>
            </a:r>
            <a:endParaRPr sz="1100"/>
          </a:p>
        </p:txBody>
      </p:sp>
      <p:sp>
        <p:nvSpPr>
          <p:cNvPr id="354" name="Google Shape;354;p25"/>
          <p:cNvSpPr txBox="1"/>
          <p:nvPr/>
        </p:nvSpPr>
        <p:spPr>
          <a:xfrm>
            <a:off x="4950756" y="5167444"/>
            <a:ext cx="46590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Specific latent heat </a:t>
            </a:r>
            <a:r>
              <a:rPr b="0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is the energy needed to change the phase of 1 kg of a substance, without changing its temperature.</a:t>
            </a:r>
            <a:endParaRPr sz="1100"/>
          </a:p>
        </p:txBody>
      </p:sp>
      <p:grpSp>
        <p:nvGrpSpPr>
          <p:cNvPr id="355" name="Google Shape;355;p25"/>
          <p:cNvGrpSpPr/>
          <p:nvPr/>
        </p:nvGrpSpPr>
        <p:grpSpPr>
          <a:xfrm>
            <a:off x="8350344" y="1259187"/>
            <a:ext cx="1587311" cy="1587311"/>
            <a:chOff x="0" y="0"/>
            <a:chExt cx="812800" cy="812800"/>
          </a:xfrm>
        </p:grpSpPr>
        <p:sp>
          <p:nvSpPr>
            <p:cNvPr id="356" name="Google Shape;356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511A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25"/>
          <p:cNvSpPr/>
          <p:nvPr/>
        </p:nvSpPr>
        <p:spPr>
          <a:xfrm>
            <a:off x="8615390" y="1524233"/>
            <a:ext cx="1057221" cy="1057221"/>
          </a:xfrm>
          <a:custGeom>
            <a:rect b="b" l="l" r="r" t="t"/>
            <a:pathLst>
              <a:path extrusionOk="0" h="4659655" w="4659655">
                <a:moveTo>
                  <a:pt x="2329828" y="0"/>
                </a:moveTo>
                <a:lnTo>
                  <a:pt x="2662530" y="1526617"/>
                </a:lnTo>
                <a:lnTo>
                  <a:pt x="3650221" y="1009434"/>
                </a:lnTo>
                <a:lnTo>
                  <a:pt x="3133039" y="1997126"/>
                </a:lnTo>
                <a:lnTo>
                  <a:pt x="4659656" y="2329828"/>
                </a:lnTo>
                <a:lnTo>
                  <a:pt x="3133039" y="2662530"/>
                </a:lnTo>
                <a:lnTo>
                  <a:pt x="3650221" y="3650221"/>
                </a:lnTo>
                <a:lnTo>
                  <a:pt x="2662530" y="3133039"/>
                </a:lnTo>
                <a:lnTo>
                  <a:pt x="2329828" y="4659656"/>
                </a:lnTo>
                <a:lnTo>
                  <a:pt x="1997126" y="3133039"/>
                </a:lnTo>
                <a:lnTo>
                  <a:pt x="1009434" y="3650221"/>
                </a:lnTo>
                <a:lnTo>
                  <a:pt x="1526617" y="2662530"/>
                </a:lnTo>
                <a:lnTo>
                  <a:pt x="0" y="2329828"/>
                </a:lnTo>
                <a:lnTo>
                  <a:pt x="1526617" y="1997126"/>
                </a:lnTo>
                <a:lnTo>
                  <a:pt x="1009434" y="1009434"/>
                </a:lnTo>
                <a:lnTo>
                  <a:pt x="1997126" y="1526617"/>
                </a:lnTo>
                <a:close/>
              </a:path>
            </a:pathLst>
          </a:custGeom>
          <a:solidFill>
            <a:srgbClr val="220D00"/>
          </a:solid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6"/>
          <p:cNvSpPr txBox="1"/>
          <p:nvPr/>
        </p:nvSpPr>
        <p:spPr>
          <a:xfrm>
            <a:off x="2711017" y="1692842"/>
            <a:ext cx="12865966" cy="353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64" name="Google Shape;364;p26"/>
          <p:cNvSpPr txBox="1"/>
          <p:nvPr/>
        </p:nvSpPr>
        <p:spPr>
          <a:xfrm>
            <a:off x="5887231" y="732617"/>
            <a:ext cx="6513537" cy="85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grpSp>
        <p:nvGrpSpPr>
          <p:cNvPr id="365" name="Google Shape;365;p26"/>
          <p:cNvGrpSpPr/>
          <p:nvPr/>
        </p:nvGrpSpPr>
        <p:grpSpPr>
          <a:xfrm>
            <a:off x="714865" y="2228207"/>
            <a:ext cx="5097641" cy="7472652"/>
            <a:chOff x="0" y="-19050"/>
            <a:chExt cx="1342589" cy="1968106"/>
          </a:xfrm>
        </p:grpSpPr>
        <p:sp>
          <p:nvSpPr>
            <p:cNvPr id="366" name="Google Shape;366;p26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6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26"/>
          <p:cNvGrpSpPr/>
          <p:nvPr/>
        </p:nvGrpSpPr>
        <p:grpSpPr>
          <a:xfrm>
            <a:off x="6060156" y="2228207"/>
            <a:ext cx="11512980" cy="7472652"/>
            <a:chOff x="0" y="-19050"/>
            <a:chExt cx="3032225" cy="1968106"/>
          </a:xfrm>
        </p:grpSpPr>
        <p:sp>
          <p:nvSpPr>
            <p:cNvPr id="369" name="Google Shape;369;p26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6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26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372" name="Google Shape;372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FF8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Fonts</a:t>
              </a:r>
              <a:endParaRPr/>
            </a:p>
          </p:txBody>
        </p:sp>
      </p:grpSp>
      <p:grpSp>
        <p:nvGrpSpPr>
          <p:cNvPr id="374" name="Google Shape;374;p26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375" name="Google Shape;375;p2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FF8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6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Design Elements / Icons</a:t>
              </a:r>
              <a:endParaRPr/>
            </a:p>
          </p:txBody>
        </p:sp>
      </p:grpSp>
      <p:grpSp>
        <p:nvGrpSpPr>
          <p:cNvPr id="377" name="Google Shape;377;p26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78" name="Google Shape;378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FF8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Colors</a:t>
              </a:r>
              <a:endParaRPr/>
            </a:p>
          </p:txBody>
        </p:sp>
      </p:grpSp>
      <p:grpSp>
        <p:nvGrpSpPr>
          <p:cNvPr id="380" name="Google Shape;380;p26"/>
          <p:cNvGrpSpPr/>
          <p:nvPr/>
        </p:nvGrpSpPr>
        <p:grpSpPr>
          <a:xfrm>
            <a:off x="1161022" y="8261080"/>
            <a:ext cx="725897" cy="725897"/>
            <a:chOff x="0" y="0"/>
            <a:chExt cx="812800" cy="812800"/>
          </a:xfrm>
        </p:grpSpPr>
        <p:sp>
          <p:nvSpPr>
            <p:cNvPr id="381" name="Google Shape;381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FF8B5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26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384" name="Google Shape;384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511A"/>
            </a:solidFill>
            <a:ln cap="sq" cmpd="sng" w="19050">
              <a:solidFill>
                <a:srgbClr val="FF8B5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26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387" name="Google Shape;387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0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26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390" name="Google Shape;390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6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93" name="Google Shape;393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C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26"/>
          <p:cNvSpPr txBox="1"/>
          <p:nvPr/>
        </p:nvSpPr>
        <p:spPr>
          <a:xfrm>
            <a:off x="1173043" y="3687078"/>
            <a:ext cx="4181285" cy="5005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96" name="Google Shape;396;p26"/>
          <p:cNvSpPr txBox="1"/>
          <p:nvPr/>
        </p:nvSpPr>
        <p:spPr>
          <a:xfrm>
            <a:off x="1116102" y="6779889"/>
            <a:ext cx="4368067" cy="243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97" name="Google Shape;397;p26"/>
          <p:cNvSpPr txBox="1"/>
          <p:nvPr/>
        </p:nvSpPr>
        <p:spPr>
          <a:xfrm>
            <a:off x="1471001" y="5015250"/>
            <a:ext cx="35853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97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Mukta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398" name="Google Shape;398;p26"/>
          <p:cNvSpPr txBox="1"/>
          <p:nvPr/>
        </p:nvSpPr>
        <p:spPr>
          <a:xfrm>
            <a:off x="1523971" y="6004102"/>
            <a:ext cx="34794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7">
                <a:solidFill>
                  <a:srgbClr val="220D00"/>
                </a:solidFill>
              </a:rPr>
              <a:t>Mukta</a:t>
            </a:r>
            <a:endParaRPr/>
          </a:p>
        </p:txBody>
      </p:sp>
      <p:sp>
        <p:nvSpPr>
          <p:cNvPr id="399" name="Google Shape;399;p26"/>
          <p:cNvSpPr txBox="1"/>
          <p:nvPr/>
        </p:nvSpPr>
        <p:spPr>
          <a:xfrm>
            <a:off x="2319155" y="4711741"/>
            <a:ext cx="1889061" cy="205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</p:txBody>
      </p:sp>
      <p:sp>
        <p:nvSpPr>
          <p:cNvPr id="400" name="Google Shape;400;p26"/>
          <p:cNvSpPr txBox="1"/>
          <p:nvPr/>
        </p:nvSpPr>
        <p:spPr>
          <a:xfrm>
            <a:off x="2319155" y="5712433"/>
            <a:ext cx="1889061" cy="205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BODY TEXT:</a:t>
            </a:r>
            <a:endParaRPr/>
          </a:p>
        </p:txBody>
      </p:sp>
      <p:sp>
        <p:nvSpPr>
          <p:cNvPr id="401" name="Google Shape;401;p26"/>
          <p:cNvSpPr txBox="1"/>
          <p:nvPr/>
        </p:nvSpPr>
        <p:spPr>
          <a:xfrm>
            <a:off x="1161022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#E16435</a:t>
            </a:r>
            <a:endParaRPr/>
          </a:p>
        </p:txBody>
      </p:sp>
      <p:sp>
        <p:nvSpPr>
          <p:cNvPr id="402" name="Google Shape;402;p26"/>
          <p:cNvSpPr txBox="1"/>
          <p:nvPr/>
        </p:nvSpPr>
        <p:spPr>
          <a:xfrm>
            <a:off x="2064714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#E4511A</a:t>
            </a:r>
            <a:endParaRPr/>
          </a:p>
        </p:txBody>
      </p:sp>
      <p:sp>
        <p:nvSpPr>
          <p:cNvPr id="403" name="Google Shape;403;p26"/>
          <p:cNvSpPr txBox="1"/>
          <p:nvPr/>
        </p:nvSpPr>
        <p:spPr>
          <a:xfrm>
            <a:off x="2943011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#220D00</a:t>
            </a:r>
            <a:endParaRPr/>
          </a:p>
        </p:txBody>
      </p:sp>
      <p:sp>
        <p:nvSpPr>
          <p:cNvPr id="404" name="Google Shape;404;p26"/>
          <p:cNvSpPr txBox="1"/>
          <p:nvPr/>
        </p:nvSpPr>
        <p:spPr>
          <a:xfrm>
            <a:off x="3819515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#E6E6E6</a:t>
            </a:r>
            <a:endParaRPr/>
          </a:p>
        </p:txBody>
      </p:sp>
      <p:sp>
        <p:nvSpPr>
          <p:cNvPr id="405" name="Google Shape;405;p26"/>
          <p:cNvSpPr txBox="1"/>
          <p:nvPr/>
        </p:nvSpPr>
        <p:spPr>
          <a:xfrm>
            <a:off x="4696916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#DFCCC4</a:t>
            </a:r>
            <a:endParaRPr/>
          </a:p>
        </p:txBody>
      </p:sp>
      <p:sp>
        <p:nvSpPr>
          <p:cNvPr id="406" name="Google Shape;406;p26"/>
          <p:cNvSpPr/>
          <p:nvPr/>
        </p:nvSpPr>
        <p:spPr>
          <a:xfrm>
            <a:off x="8230420" y="4916574"/>
            <a:ext cx="2312706" cy="2312707"/>
          </a:xfrm>
          <a:custGeom>
            <a:rect b="b" l="l" r="r" t="t"/>
            <a:pathLst>
              <a:path extrusionOk="0" h="3937001" w="3937000">
                <a:moveTo>
                  <a:pt x="3937000" y="1762389"/>
                </a:moveTo>
                <a:lnTo>
                  <a:pt x="3044563" y="1762389"/>
                </a:lnTo>
                <a:cubicBezTo>
                  <a:pt x="2863235" y="1762389"/>
                  <a:pt x="2804786" y="2006354"/>
                  <a:pt x="2966428" y="2088523"/>
                </a:cubicBezTo>
                <a:lnTo>
                  <a:pt x="3937000" y="2581905"/>
                </a:lnTo>
                <a:lnTo>
                  <a:pt x="3937000" y="3937001"/>
                </a:lnTo>
                <a:lnTo>
                  <a:pt x="1853162" y="3937001"/>
                </a:lnTo>
                <a:lnTo>
                  <a:pt x="1853162" y="3415476"/>
                </a:lnTo>
                <a:cubicBezTo>
                  <a:pt x="1853162" y="3252890"/>
                  <a:pt x="1648764" y="3180651"/>
                  <a:pt x="1546601" y="3307130"/>
                </a:cubicBezTo>
                <a:lnTo>
                  <a:pt x="1037827" y="3937001"/>
                </a:lnTo>
                <a:lnTo>
                  <a:pt x="0" y="3937001"/>
                </a:lnTo>
                <a:lnTo>
                  <a:pt x="0" y="1762390"/>
                </a:lnTo>
                <a:lnTo>
                  <a:pt x="1036924" y="1762390"/>
                </a:lnTo>
                <a:cubicBezTo>
                  <a:pt x="1223334" y="1762390"/>
                  <a:pt x="1277145" y="1507661"/>
                  <a:pt x="1106661" y="1432269"/>
                </a:cubicBezTo>
                <a:lnTo>
                  <a:pt x="0" y="942873"/>
                </a:lnTo>
                <a:lnTo>
                  <a:pt x="0" y="0"/>
                </a:lnTo>
                <a:lnTo>
                  <a:pt x="2406675" y="0"/>
                </a:lnTo>
                <a:lnTo>
                  <a:pt x="3937000" y="846681"/>
                </a:lnTo>
                <a:lnTo>
                  <a:pt x="3937000" y="1762389"/>
                </a:lnTo>
                <a:close/>
              </a:path>
            </a:pathLst>
          </a:custGeom>
          <a:solidFill>
            <a:srgbClr val="220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6"/>
          <p:cNvSpPr/>
          <p:nvPr/>
        </p:nvSpPr>
        <p:spPr>
          <a:xfrm>
            <a:off x="10584190" y="4894465"/>
            <a:ext cx="2455064" cy="2455064"/>
          </a:xfrm>
          <a:custGeom>
            <a:rect b="b" l="l" r="r" t="t"/>
            <a:pathLst>
              <a:path extrusionOk="0" h="4659655" w="4659655">
                <a:moveTo>
                  <a:pt x="2329828" y="0"/>
                </a:moveTo>
                <a:lnTo>
                  <a:pt x="2662530" y="1526617"/>
                </a:lnTo>
                <a:lnTo>
                  <a:pt x="3650221" y="1009434"/>
                </a:lnTo>
                <a:lnTo>
                  <a:pt x="3133039" y="1997126"/>
                </a:lnTo>
                <a:lnTo>
                  <a:pt x="4659656" y="2329828"/>
                </a:lnTo>
                <a:lnTo>
                  <a:pt x="3133039" y="2662530"/>
                </a:lnTo>
                <a:lnTo>
                  <a:pt x="3650221" y="3650221"/>
                </a:lnTo>
                <a:lnTo>
                  <a:pt x="2662530" y="3133039"/>
                </a:lnTo>
                <a:lnTo>
                  <a:pt x="2329828" y="4659656"/>
                </a:lnTo>
                <a:lnTo>
                  <a:pt x="1997126" y="3133039"/>
                </a:lnTo>
                <a:lnTo>
                  <a:pt x="1009434" y="3650221"/>
                </a:lnTo>
                <a:lnTo>
                  <a:pt x="1526617" y="2662530"/>
                </a:lnTo>
                <a:lnTo>
                  <a:pt x="0" y="2329828"/>
                </a:lnTo>
                <a:lnTo>
                  <a:pt x="1526617" y="1997126"/>
                </a:lnTo>
                <a:lnTo>
                  <a:pt x="1009434" y="1009434"/>
                </a:lnTo>
                <a:lnTo>
                  <a:pt x="1997126" y="1526617"/>
                </a:lnTo>
                <a:close/>
              </a:path>
            </a:pathLst>
          </a:custGeom>
          <a:solidFill>
            <a:srgbClr val="220D00"/>
          </a:solidFill>
          <a:ln>
            <a:noFill/>
          </a:ln>
        </p:spPr>
      </p:sp>
      <p:sp>
        <p:nvSpPr>
          <p:cNvPr id="408" name="Google Shape;408;p26"/>
          <p:cNvSpPr/>
          <p:nvPr/>
        </p:nvSpPr>
        <p:spPr>
          <a:xfrm>
            <a:off x="13019057" y="4937343"/>
            <a:ext cx="2498338" cy="2312706"/>
          </a:xfrm>
          <a:custGeom>
            <a:rect b="b" l="l" r="r" t="t"/>
            <a:pathLst>
              <a:path extrusionOk="0" h="2006355" w="2167397">
                <a:moveTo>
                  <a:pt x="1555471" y="1003177"/>
                </a:moveTo>
                <a:lnTo>
                  <a:pt x="1293074" y="1003177"/>
                </a:lnTo>
                <a:lnTo>
                  <a:pt x="1980600" y="425395"/>
                </a:lnTo>
                <a:cubicBezTo>
                  <a:pt x="2167398" y="268415"/>
                  <a:pt x="2035099" y="0"/>
                  <a:pt x="1770928" y="0"/>
                </a:cubicBezTo>
                <a:lnTo>
                  <a:pt x="696214" y="0"/>
                </a:lnTo>
                <a:cubicBezTo>
                  <a:pt x="367942" y="0"/>
                  <a:pt x="99355" y="225715"/>
                  <a:pt x="99355" y="501588"/>
                </a:cubicBezTo>
                <a:cubicBezTo>
                  <a:pt x="99355" y="778608"/>
                  <a:pt x="328841" y="1003177"/>
                  <a:pt x="611927" y="1003177"/>
                </a:cubicBezTo>
                <a:lnTo>
                  <a:pt x="874324" y="1003177"/>
                </a:lnTo>
                <a:lnTo>
                  <a:pt x="186798" y="1580960"/>
                </a:lnTo>
                <a:cubicBezTo>
                  <a:pt x="0" y="1737940"/>
                  <a:pt x="132299" y="2006355"/>
                  <a:pt x="396470" y="2006355"/>
                </a:cubicBezTo>
                <a:lnTo>
                  <a:pt x="1471182" y="2006355"/>
                </a:lnTo>
                <a:cubicBezTo>
                  <a:pt x="1799456" y="2006355"/>
                  <a:pt x="2068042" y="1780640"/>
                  <a:pt x="2068042" y="1504767"/>
                </a:cubicBezTo>
                <a:cubicBezTo>
                  <a:pt x="2068042" y="1227747"/>
                  <a:pt x="1838555" y="1003178"/>
                  <a:pt x="1555470" y="1003178"/>
                </a:cubicBezTo>
                <a:close/>
              </a:path>
            </a:pathLst>
          </a:custGeom>
          <a:solidFill>
            <a:srgbClr val="220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27"/>
          <p:cNvGrpSpPr/>
          <p:nvPr/>
        </p:nvGrpSpPr>
        <p:grpSpPr>
          <a:xfrm>
            <a:off x="1600481" y="3573626"/>
            <a:ext cx="7313278" cy="3925267"/>
            <a:chOff x="0" y="-38100"/>
            <a:chExt cx="1926131" cy="1033815"/>
          </a:xfrm>
        </p:grpSpPr>
        <p:sp>
          <p:nvSpPr>
            <p:cNvPr id="414" name="Google Shape;414;p27"/>
            <p:cNvSpPr/>
            <p:nvPr/>
          </p:nvSpPr>
          <p:spPr>
            <a:xfrm>
              <a:off x="0" y="0"/>
              <a:ext cx="1926131" cy="995715"/>
            </a:xfrm>
            <a:custGeom>
              <a:rect b="b" l="l" r="r" t="t"/>
              <a:pathLst>
                <a:path extrusionOk="0" h="995715" w="1926131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FFF6E9"/>
            </a:solidFill>
            <a:ln cap="rnd" cmpd="sng" w="19050">
              <a:solidFill>
                <a:srgbClr val="220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7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27"/>
          <p:cNvGrpSpPr/>
          <p:nvPr/>
        </p:nvGrpSpPr>
        <p:grpSpPr>
          <a:xfrm>
            <a:off x="9374240" y="3573626"/>
            <a:ext cx="7313278" cy="3925267"/>
            <a:chOff x="0" y="-38100"/>
            <a:chExt cx="1926131" cy="1033815"/>
          </a:xfrm>
        </p:grpSpPr>
        <p:sp>
          <p:nvSpPr>
            <p:cNvPr id="417" name="Google Shape;417;p27"/>
            <p:cNvSpPr/>
            <p:nvPr/>
          </p:nvSpPr>
          <p:spPr>
            <a:xfrm>
              <a:off x="0" y="0"/>
              <a:ext cx="1926131" cy="995715"/>
            </a:xfrm>
            <a:custGeom>
              <a:rect b="b" l="l" r="r" t="t"/>
              <a:pathLst>
                <a:path extrusionOk="0" h="995715" w="1926131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FFF6E9"/>
            </a:solidFill>
            <a:ln cap="rnd" cmpd="sng" w="19050">
              <a:solidFill>
                <a:srgbClr val="220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7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27"/>
          <p:cNvSpPr txBox="1"/>
          <p:nvPr/>
        </p:nvSpPr>
        <p:spPr>
          <a:xfrm>
            <a:off x="2373861" y="6334996"/>
            <a:ext cx="576652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for this presentation template</a:t>
            </a:r>
            <a:endParaRPr/>
          </a:p>
        </p:txBody>
      </p:sp>
      <p:sp>
        <p:nvSpPr>
          <p:cNvPr id="420" name="Google Shape;420;p27"/>
          <p:cNvSpPr txBox="1"/>
          <p:nvPr/>
        </p:nvSpPr>
        <p:spPr>
          <a:xfrm>
            <a:off x="9882077" y="6334996"/>
            <a:ext cx="6297604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for the photos, graphics, and elements</a:t>
            </a:r>
            <a:endParaRPr/>
          </a:p>
        </p:txBody>
      </p:sp>
      <p:sp>
        <p:nvSpPr>
          <p:cNvPr id="421" name="Google Shape;421;p27"/>
          <p:cNvSpPr txBox="1"/>
          <p:nvPr/>
        </p:nvSpPr>
        <p:spPr>
          <a:xfrm>
            <a:off x="10088745" y="4730080"/>
            <a:ext cx="588427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Pexels, Pixabay, Sketchify</a:t>
            </a:r>
            <a:endParaRPr/>
          </a:p>
        </p:txBody>
      </p:sp>
      <p:sp>
        <p:nvSpPr>
          <p:cNvPr id="422" name="Google Shape;422;p27"/>
          <p:cNvSpPr txBox="1"/>
          <p:nvPr/>
        </p:nvSpPr>
        <p:spPr>
          <a:xfrm>
            <a:off x="3377480" y="2965812"/>
            <a:ext cx="1153303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343029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423" name="Google Shape;423;p27"/>
          <p:cNvSpPr txBox="1"/>
          <p:nvPr/>
        </p:nvSpPr>
        <p:spPr>
          <a:xfrm>
            <a:off x="5469973" y="1580412"/>
            <a:ext cx="7348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343029"/>
                </a:solidFill>
                <a:latin typeface="Mukta"/>
                <a:ea typeface="Mukta"/>
                <a:cs typeface="Mukta"/>
                <a:sym typeface="Mukta"/>
              </a:rPr>
              <a:t>Credits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pic>
        <p:nvPicPr>
          <p:cNvPr id="424" name="Google Shape;4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900" y="4730076"/>
            <a:ext cx="47244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4"/>
          <p:cNvGrpSpPr/>
          <p:nvPr/>
        </p:nvGrpSpPr>
        <p:grpSpPr>
          <a:xfrm>
            <a:off x="-127196" y="-304958"/>
            <a:ext cx="9423731" cy="4438971"/>
            <a:chOff x="0" y="-38100"/>
            <a:chExt cx="2481970" cy="1169112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2481970" cy="1131012"/>
            </a:xfrm>
            <a:custGeom>
              <a:rect b="b" l="l" r="r" t="t"/>
              <a:pathLst>
                <a:path extrusionOk="0" h="1131012" w="2481970">
                  <a:moveTo>
                    <a:pt x="0" y="0"/>
                  </a:moveTo>
                  <a:lnTo>
                    <a:pt x="2481970" y="0"/>
                  </a:lnTo>
                  <a:lnTo>
                    <a:pt x="2481970" y="1131012"/>
                  </a:lnTo>
                  <a:lnTo>
                    <a:pt x="0" y="1131012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38100"/>
              <a:ext cx="2481970" cy="116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4"/>
          <p:cNvSpPr txBox="1"/>
          <p:nvPr/>
        </p:nvSpPr>
        <p:spPr>
          <a:xfrm>
            <a:off x="1028700" y="1368649"/>
            <a:ext cx="70299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WHAT YOU’LL LEARN TODAY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127196" y="4124488"/>
            <a:ext cx="9423731" cy="6294718"/>
          </a:xfrm>
          <a:custGeom>
            <a:rect b="b" l="l" r="r" t="t"/>
            <a:pathLst>
              <a:path extrusionOk="0" h="975217" w="1459982">
                <a:moveTo>
                  <a:pt x="0" y="0"/>
                </a:moveTo>
                <a:lnTo>
                  <a:pt x="1459982" y="0"/>
                </a:lnTo>
                <a:lnTo>
                  <a:pt x="1459982" y="975217"/>
                </a:lnTo>
                <a:lnTo>
                  <a:pt x="0" y="97521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37" l="-1526" r="0" t="-536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2" name="Google Shape;112;p14"/>
          <p:cNvSpPr txBox="1"/>
          <p:nvPr/>
        </p:nvSpPr>
        <p:spPr>
          <a:xfrm>
            <a:off x="11380220" y="1964516"/>
            <a:ext cx="469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Heat and Temperature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10333121" y="1947274"/>
            <a:ext cx="662498" cy="662498"/>
          </a:xfrm>
          <a:custGeom>
            <a:rect b="b" l="l" r="r" t="t"/>
            <a:pathLst>
              <a:path extrusionOk="0" h="4659655" w="4659655">
                <a:moveTo>
                  <a:pt x="2329828" y="0"/>
                </a:moveTo>
                <a:lnTo>
                  <a:pt x="2662530" y="1526617"/>
                </a:lnTo>
                <a:lnTo>
                  <a:pt x="3650221" y="1009434"/>
                </a:lnTo>
                <a:lnTo>
                  <a:pt x="3133039" y="1997126"/>
                </a:lnTo>
                <a:lnTo>
                  <a:pt x="4659656" y="2329828"/>
                </a:lnTo>
                <a:lnTo>
                  <a:pt x="3133039" y="2662530"/>
                </a:lnTo>
                <a:lnTo>
                  <a:pt x="3650221" y="3650221"/>
                </a:lnTo>
                <a:lnTo>
                  <a:pt x="2662530" y="3133039"/>
                </a:lnTo>
                <a:lnTo>
                  <a:pt x="2329828" y="4659656"/>
                </a:lnTo>
                <a:lnTo>
                  <a:pt x="1997126" y="3133039"/>
                </a:lnTo>
                <a:lnTo>
                  <a:pt x="1009434" y="3650221"/>
                </a:lnTo>
                <a:lnTo>
                  <a:pt x="1526617" y="2662530"/>
                </a:lnTo>
                <a:lnTo>
                  <a:pt x="0" y="2329828"/>
                </a:lnTo>
                <a:lnTo>
                  <a:pt x="1526617" y="1997126"/>
                </a:lnTo>
                <a:lnTo>
                  <a:pt x="1009434" y="1009434"/>
                </a:lnTo>
                <a:lnTo>
                  <a:pt x="1997126" y="1526617"/>
                </a:lnTo>
                <a:close/>
              </a:path>
            </a:pathLst>
          </a:custGeom>
          <a:solidFill>
            <a:srgbClr val="220D00"/>
          </a:solidFill>
          <a:ln>
            <a:noFill/>
          </a:ln>
        </p:spPr>
      </p:sp>
      <p:sp>
        <p:nvSpPr>
          <p:cNvPr id="114" name="Google Shape;114;p14"/>
          <p:cNvSpPr txBox="1"/>
          <p:nvPr/>
        </p:nvSpPr>
        <p:spPr>
          <a:xfrm>
            <a:off x="11380220" y="3397004"/>
            <a:ext cx="466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E4511A"/>
                </a:solidFill>
                <a:latin typeface="Mukta"/>
                <a:ea typeface="Mukta"/>
                <a:cs typeface="Mukta"/>
                <a:sym typeface="Mukta"/>
              </a:rPr>
              <a:t>Specific Heat Capacity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10333121" y="3379762"/>
            <a:ext cx="662498" cy="662498"/>
          </a:xfrm>
          <a:custGeom>
            <a:rect b="b" l="l" r="r" t="t"/>
            <a:pathLst>
              <a:path extrusionOk="0" h="4659655" w="4659655">
                <a:moveTo>
                  <a:pt x="2329828" y="0"/>
                </a:moveTo>
                <a:lnTo>
                  <a:pt x="2662530" y="1526617"/>
                </a:lnTo>
                <a:lnTo>
                  <a:pt x="3650221" y="1009434"/>
                </a:lnTo>
                <a:lnTo>
                  <a:pt x="3133039" y="1997126"/>
                </a:lnTo>
                <a:lnTo>
                  <a:pt x="4659656" y="2329828"/>
                </a:lnTo>
                <a:lnTo>
                  <a:pt x="3133039" y="2662530"/>
                </a:lnTo>
                <a:lnTo>
                  <a:pt x="3650221" y="3650221"/>
                </a:lnTo>
                <a:lnTo>
                  <a:pt x="2662530" y="3133039"/>
                </a:lnTo>
                <a:lnTo>
                  <a:pt x="2329828" y="4659656"/>
                </a:lnTo>
                <a:lnTo>
                  <a:pt x="1997126" y="3133039"/>
                </a:lnTo>
                <a:lnTo>
                  <a:pt x="1009434" y="3650221"/>
                </a:lnTo>
                <a:lnTo>
                  <a:pt x="1526617" y="2662530"/>
                </a:lnTo>
                <a:lnTo>
                  <a:pt x="0" y="2329828"/>
                </a:lnTo>
                <a:lnTo>
                  <a:pt x="1526617" y="1997126"/>
                </a:lnTo>
                <a:lnTo>
                  <a:pt x="1009434" y="1009434"/>
                </a:lnTo>
                <a:lnTo>
                  <a:pt x="1997126" y="1526617"/>
                </a:lnTo>
                <a:close/>
              </a:path>
            </a:pathLst>
          </a:custGeom>
          <a:solidFill>
            <a:srgbClr val="E16435"/>
          </a:solidFill>
          <a:ln>
            <a:noFill/>
          </a:ln>
        </p:spPr>
      </p:sp>
      <p:sp>
        <p:nvSpPr>
          <p:cNvPr id="116" name="Google Shape;116;p14"/>
          <p:cNvSpPr txBox="1"/>
          <p:nvPr/>
        </p:nvSpPr>
        <p:spPr>
          <a:xfrm>
            <a:off x="11380220" y="4829492"/>
            <a:ext cx="528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Methods of Heat Transfer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10333121" y="4812251"/>
            <a:ext cx="662498" cy="662498"/>
          </a:xfrm>
          <a:custGeom>
            <a:rect b="b" l="l" r="r" t="t"/>
            <a:pathLst>
              <a:path extrusionOk="0" h="4659655" w="4659655">
                <a:moveTo>
                  <a:pt x="2329828" y="0"/>
                </a:moveTo>
                <a:lnTo>
                  <a:pt x="2662530" y="1526617"/>
                </a:lnTo>
                <a:lnTo>
                  <a:pt x="3650221" y="1009434"/>
                </a:lnTo>
                <a:lnTo>
                  <a:pt x="3133039" y="1997126"/>
                </a:lnTo>
                <a:lnTo>
                  <a:pt x="4659656" y="2329828"/>
                </a:lnTo>
                <a:lnTo>
                  <a:pt x="3133039" y="2662530"/>
                </a:lnTo>
                <a:lnTo>
                  <a:pt x="3650221" y="3650221"/>
                </a:lnTo>
                <a:lnTo>
                  <a:pt x="2662530" y="3133039"/>
                </a:lnTo>
                <a:lnTo>
                  <a:pt x="2329828" y="4659656"/>
                </a:lnTo>
                <a:lnTo>
                  <a:pt x="1997126" y="3133039"/>
                </a:lnTo>
                <a:lnTo>
                  <a:pt x="1009434" y="3650221"/>
                </a:lnTo>
                <a:lnTo>
                  <a:pt x="1526617" y="2662530"/>
                </a:lnTo>
                <a:lnTo>
                  <a:pt x="0" y="2329828"/>
                </a:lnTo>
                <a:lnTo>
                  <a:pt x="1526617" y="1997126"/>
                </a:lnTo>
                <a:lnTo>
                  <a:pt x="1009434" y="1009434"/>
                </a:lnTo>
                <a:lnTo>
                  <a:pt x="1997126" y="1526617"/>
                </a:lnTo>
                <a:close/>
              </a:path>
            </a:pathLst>
          </a:custGeom>
          <a:solidFill>
            <a:srgbClr val="220D00"/>
          </a:solidFill>
          <a:ln>
            <a:noFill/>
          </a:ln>
        </p:spPr>
      </p:sp>
      <p:sp>
        <p:nvSpPr>
          <p:cNvPr id="118" name="Google Shape;118;p14"/>
          <p:cNvSpPr txBox="1"/>
          <p:nvPr/>
        </p:nvSpPr>
        <p:spPr>
          <a:xfrm>
            <a:off x="11380220" y="6261981"/>
            <a:ext cx="297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E4511A"/>
                </a:solidFill>
                <a:latin typeface="Mukta"/>
                <a:ea typeface="Mukta"/>
                <a:cs typeface="Mukta"/>
                <a:sym typeface="Mukta"/>
              </a:rPr>
              <a:t>Phase Change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10333121" y="6244739"/>
            <a:ext cx="662498" cy="662498"/>
          </a:xfrm>
          <a:custGeom>
            <a:rect b="b" l="l" r="r" t="t"/>
            <a:pathLst>
              <a:path extrusionOk="0" h="4659655" w="4659655">
                <a:moveTo>
                  <a:pt x="2329828" y="0"/>
                </a:moveTo>
                <a:lnTo>
                  <a:pt x="2662530" y="1526617"/>
                </a:lnTo>
                <a:lnTo>
                  <a:pt x="3650221" y="1009434"/>
                </a:lnTo>
                <a:lnTo>
                  <a:pt x="3133039" y="1997126"/>
                </a:lnTo>
                <a:lnTo>
                  <a:pt x="4659656" y="2329828"/>
                </a:lnTo>
                <a:lnTo>
                  <a:pt x="3133039" y="2662530"/>
                </a:lnTo>
                <a:lnTo>
                  <a:pt x="3650221" y="3650221"/>
                </a:lnTo>
                <a:lnTo>
                  <a:pt x="2662530" y="3133039"/>
                </a:lnTo>
                <a:lnTo>
                  <a:pt x="2329828" y="4659656"/>
                </a:lnTo>
                <a:lnTo>
                  <a:pt x="1997126" y="3133039"/>
                </a:lnTo>
                <a:lnTo>
                  <a:pt x="1009434" y="3650221"/>
                </a:lnTo>
                <a:lnTo>
                  <a:pt x="1526617" y="2662530"/>
                </a:lnTo>
                <a:lnTo>
                  <a:pt x="0" y="2329828"/>
                </a:lnTo>
                <a:lnTo>
                  <a:pt x="1526617" y="1997126"/>
                </a:lnTo>
                <a:lnTo>
                  <a:pt x="1009434" y="1009434"/>
                </a:lnTo>
                <a:lnTo>
                  <a:pt x="1997126" y="1526617"/>
                </a:lnTo>
                <a:close/>
              </a:path>
            </a:pathLst>
          </a:custGeom>
          <a:solidFill>
            <a:srgbClr val="E16435"/>
          </a:solidFill>
          <a:ln>
            <a:noFill/>
          </a:ln>
        </p:spPr>
      </p:sp>
      <p:sp>
        <p:nvSpPr>
          <p:cNvPr id="120" name="Google Shape;120;p14"/>
          <p:cNvSpPr txBox="1"/>
          <p:nvPr/>
        </p:nvSpPr>
        <p:spPr>
          <a:xfrm>
            <a:off x="11380220" y="7694469"/>
            <a:ext cx="417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Specific Latent Heat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10333121" y="7677227"/>
            <a:ext cx="662498" cy="662498"/>
          </a:xfrm>
          <a:custGeom>
            <a:rect b="b" l="l" r="r" t="t"/>
            <a:pathLst>
              <a:path extrusionOk="0" h="4659655" w="4659655">
                <a:moveTo>
                  <a:pt x="2329828" y="0"/>
                </a:moveTo>
                <a:lnTo>
                  <a:pt x="2662530" y="1526617"/>
                </a:lnTo>
                <a:lnTo>
                  <a:pt x="3650221" y="1009434"/>
                </a:lnTo>
                <a:lnTo>
                  <a:pt x="3133039" y="1997126"/>
                </a:lnTo>
                <a:lnTo>
                  <a:pt x="4659656" y="2329828"/>
                </a:lnTo>
                <a:lnTo>
                  <a:pt x="3133039" y="2662530"/>
                </a:lnTo>
                <a:lnTo>
                  <a:pt x="3650221" y="3650221"/>
                </a:lnTo>
                <a:lnTo>
                  <a:pt x="2662530" y="3133039"/>
                </a:lnTo>
                <a:lnTo>
                  <a:pt x="2329828" y="4659656"/>
                </a:lnTo>
                <a:lnTo>
                  <a:pt x="1997126" y="3133039"/>
                </a:lnTo>
                <a:lnTo>
                  <a:pt x="1009434" y="3650221"/>
                </a:lnTo>
                <a:lnTo>
                  <a:pt x="1526617" y="2662530"/>
                </a:lnTo>
                <a:lnTo>
                  <a:pt x="0" y="2329828"/>
                </a:lnTo>
                <a:lnTo>
                  <a:pt x="1526617" y="1997126"/>
                </a:lnTo>
                <a:lnTo>
                  <a:pt x="1009434" y="1009434"/>
                </a:lnTo>
                <a:lnTo>
                  <a:pt x="1997126" y="1526617"/>
                </a:lnTo>
                <a:close/>
              </a:path>
            </a:pathLst>
          </a:custGeom>
          <a:solidFill>
            <a:srgbClr val="220D00"/>
          </a:solid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5"/>
          <p:cNvGrpSpPr/>
          <p:nvPr/>
        </p:nvGrpSpPr>
        <p:grpSpPr>
          <a:xfrm>
            <a:off x="-127196" y="-304958"/>
            <a:ext cx="8679745" cy="4438971"/>
            <a:chOff x="0" y="-38100"/>
            <a:chExt cx="2286023" cy="1169112"/>
          </a:xfrm>
        </p:grpSpPr>
        <p:sp>
          <p:nvSpPr>
            <p:cNvPr id="127" name="Google Shape;127;p15"/>
            <p:cNvSpPr/>
            <p:nvPr/>
          </p:nvSpPr>
          <p:spPr>
            <a:xfrm>
              <a:off x="0" y="0"/>
              <a:ext cx="2286023" cy="1131012"/>
            </a:xfrm>
            <a:custGeom>
              <a:rect b="b" l="l" r="r" t="t"/>
              <a:pathLst>
                <a:path extrusionOk="0" h="1131012" w="2286023">
                  <a:moveTo>
                    <a:pt x="0" y="0"/>
                  </a:moveTo>
                  <a:lnTo>
                    <a:pt x="2286023" y="0"/>
                  </a:lnTo>
                  <a:lnTo>
                    <a:pt x="2286023" y="1131012"/>
                  </a:lnTo>
                  <a:lnTo>
                    <a:pt x="0" y="1131012"/>
                  </a:lnTo>
                  <a:close/>
                </a:path>
              </a:pathLst>
            </a:custGeom>
            <a:solidFill>
              <a:srgbClr val="DFCCC4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8" name="Google Shape;128;p15"/>
            <p:cNvSpPr txBox="1"/>
            <p:nvPr/>
          </p:nvSpPr>
          <p:spPr>
            <a:xfrm>
              <a:off x="0" y="-38100"/>
              <a:ext cx="2286023" cy="116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8533500" y="-304958"/>
            <a:ext cx="9873064" cy="4438971"/>
            <a:chOff x="0" y="-38100"/>
            <a:chExt cx="2600313" cy="1169112"/>
          </a:xfrm>
        </p:grpSpPr>
        <p:sp>
          <p:nvSpPr>
            <p:cNvPr id="130" name="Google Shape;130;p15"/>
            <p:cNvSpPr/>
            <p:nvPr/>
          </p:nvSpPr>
          <p:spPr>
            <a:xfrm>
              <a:off x="0" y="0"/>
              <a:ext cx="2600313" cy="1131012"/>
            </a:xfrm>
            <a:custGeom>
              <a:rect b="b" l="l" r="r" t="t"/>
              <a:pathLst>
                <a:path extrusionOk="0" h="1131012" w="2600313">
                  <a:moveTo>
                    <a:pt x="0" y="0"/>
                  </a:moveTo>
                  <a:lnTo>
                    <a:pt x="2600313" y="0"/>
                  </a:lnTo>
                  <a:lnTo>
                    <a:pt x="2600313" y="1131012"/>
                  </a:lnTo>
                  <a:lnTo>
                    <a:pt x="0" y="1131012"/>
                  </a:lnTo>
                  <a:close/>
                </a:path>
              </a:pathLst>
            </a:custGeom>
            <a:solidFill>
              <a:srgbClr val="E6E6E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1" name="Google Shape;131;p15"/>
            <p:cNvSpPr txBox="1"/>
            <p:nvPr/>
          </p:nvSpPr>
          <p:spPr>
            <a:xfrm>
              <a:off x="0" y="-38100"/>
              <a:ext cx="2600313" cy="116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5"/>
          <p:cNvGrpSpPr/>
          <p:nvPr/>
        </p:nvGrpSpPr>
        <p:grpSpPr>
          <a:xfrm>
            <a:off x="9410149" y="1275021"/>
            <a:ext cx="1587311" cy="1587311"/>
            <a:chOff x="0" y="0"/>
            <a:chExt cx="812800" cy="812800"/>
          </a:xfrm>
        </p:grpSpPr>
        <p:sp>
          <p:nvSpPr>
            <p:cNvPr id="133" name="Google Shape;13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6435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5"/>
          <p:cNvSpPr/>
          <p:nvPr/>
        </p:nvSpPr>
        <p:spPr>
          <a:xfrm>
            <a:off x="9675195" y="1540066"/>
            <a:ext cx="1057221" cy="1057221"/>
          </a:xfrm>
          <a:custGeom>
            <a:rect b="b" l="l" r="r" t="t"/>
            <a:pathLst>
              <a:path extrusionOk="0" h="4659655" w="4659655">
                <a:moveTo>
                  <a:pt x="2329828" y="0"/>
                </a:moveTo>
                <a:lnTo>
                  <a:pt x="2662530" y="1526617"/>
                </a:lnTo>
                <a:lnTo>
                  <a:pt x="3650221" y="1009434"/>
                </a:lnTo>
                <a:lnTo>
                  <a:pt x="3133039" y="1997126"/>
                </a:lnTo>
                <a:lnTo>
                  <a:pt x="4659656" y="2329828"/>
                </a:lnTo>
                <a:lnTo>
                  <a:pt x="3133039" y="2662530"/>
                </a:lnTo>
                <a:lnTo>
                  <a:pt x="3650221" y="3650221"/>
                </a:lnTo>
                <a:lnTo>
                  <a:pt x="2662530" y="3133039"/>
                </a:lnTo>
                <a:lnTo>
                  <a:pt x="2329828" y="4659656"/>
                </a:lnTo>
                <a:lnTo>
                  <a:pt x="1997126" y="3133039"/>
                </a:lnTo>
                <a:lnTo>
                  <a:pt x="1009434" y="3650221"/>
                </a:lnTo>
                <a:lnTo>
                  <a:pt x="1526617" y="2662530"/>
                </a:lnTo>
                <a:lnTo>
                  <a:pt x="0" y="2329828"/>
                </a:lnTo>
                <a:lnTo>
                  <a:pt x="1526617" y="1997126"/>
                </a:lnTo>
                <a:lnTo>
                  <a:pt x="1009434" y="1009434"/>
                </a:lnTo>
                <a:lnTo>
                  <a:pt x="1997126" y="1526617"/>
                </a:lnTo>
                <a:close/>
              </a:path>
            </a:pathLst>
          </a:custGeom>
          <a:solidFill>
            <a:srgbClr val="220D00"/>
          </a:solidFill>
          <a:ln>
            <a:noFill/>
          </a:ln>
        </p:spPr>
      </p:sp>
      <p:grpSp>
        <p:nvGrpSpPr>
          <p:cNvPr id="136" name="Google Shape;136;p15"/>
          <p:cNvGrpSpPr/>
          <p:nvPr/>
        </p:nvGrpSpPr>
        <p:grpSpPr>
          <a:xfrm>
            <a:off x="-127196" y="3970302"/>
            <a:ext cx="6193538" cy="6433772"/>
            <a:chOff x="0" y="-38100"/>
            <a:chExt cx="1631220" cy="169449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1631220" cy="1656391"/>
            </a:xfrm>
            <a:custGeom>
              <a:rect b="b" l="l" r="r" t="t"/>
              <a:pathLst>
                <a:path extrusionOk="0" h="1656391" w="1631220">
                  <a:moveTo>
                    <a:pt x="0" y="0"/>
                  </a:moveTo>
                  <a:lnTo>
                    <a:pt x="1631220" y="0"/>
                  </a:lnTo>
                  <a:lnTo>
                    <a:pt x="1631220" y="1656391"/>
                  </a:lnTo>
                  <a:lnTo>
                    <a:pt x="0" y="1656391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38100"/>
              <a:ext cx="1631220" cy="1694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6037871" y="3970302"/>
            <a:ext cx="6193538" cy="6433772"/>
            <a:chOff x="0" y="-38100"/>
            <a:chExt cx="1631220" cy="1694491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1631220" cy="1656391"/>
            </a:xfrm>
            <a:custGeom>
              <a:rect b="b" l="l" r="r" t="t"/>
              <a:pathLst>
                <a:path extrusionOk="0" h="1656391" w="1631220">
                  <a:moveTo>
                    <a:pt x="0" y="0"/>
                  </a:moveTo>
                  <a:lnTo>
                    <a:pt x="1631220" y="0"/>
                  </a:lnTo>
                  <a:lnTo>
                    <a:pt x="1631220" y="1656391"/>
                  </a:lnTo>
                  <a:lnTo>
                    <a:pt x="0" y="1656391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38100"/>
              <a:ext cx="1631220" cy="1694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5"/>
          <p:cNvGrpSpPr/>
          <p:nvPr/>
        </p:nvGrpSpPr>
        <p:grpSpPr>
          <a:xfrm>
            <a:off x="12213025" y="3970302"/>
            <a:ext cx="6193538" cy="6433772"/>
            <a:chOff x="0" y="-38100"/>
            <a:chExt cx="1631220" cy="1694491"/>
          </a:xfrm>
        </p:grpSpPr>
        <p:sp>
          <p:nvSpPr>
            <p:cNvPr id="143" name="Google Shape;143;p15"/>
            <p:cNvSpPr/>
            <p:nvPr/>
          </p:nvSpPr>
          <p:spPr>
            <a:xfrm>
              <a:off x="0" y="0"/>
              <a:ext cx="1631220" cy="1656391"/>
            </a:xfrm>
            <a:custGeom>
              <a:rect b="b" l="l" r="r" t="t"/>
              <a:pathLst>
                <a:path extrusionOk="0" h="1656391" w="1631220">
                  <a:moveTo>
                    <a:pt x="0" y="0"/>
                  </a:moveTo>
                  <a:lnTo>
                    <a:pt x="1631220" y="0"/>
                  </a:lnTo>
                  <a:lnTo>
                    <a:pt x="1631220" y="1656391"/>
                  </a:lnTo>
                  <a:lnTo>
                    <a:pt x="0" y="1656391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4" name="Google Shape;144;p15"/>
            <p:cNvSpPr txBox="1"/>
            <p:nvPr/>
          </p:nvSpPr>
          <p:spPr>
            <a:xfrm>
              <a:off x="0" y="-38100"/>
              <a:ext cx="1631220" cy="1694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5"/>
          <p:cNvSpPr txBox="1"/>
          <p:nvPr/>
        </p:nvSpPr>
        <p:spPr>
          <a:xfrm>
            <a:off x="888163" y="1325726"/>
            <a:ext cx="70299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TWO TRUTHS AND A LIE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11505066" y="1516226"/>
            <a:ext cx="5950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Read each statement carefully and guess which one is a lie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1306875" y="5995142"/>
            <a:ext cx="33255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HEAT ALWAYS MOVES FROM COLD TO HOT.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6849021" y="5995142"/>
            <a:ext cx="4590000" cy="26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BOILING WATER HAS A HIGHER TEMPERATURE THAN WARM BATHWATER.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13470032" y="6209454"/>
            <a:ext cx="42693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METAL CONDUCTS HEAT FASTER THAN WOOD.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6"/>
          <p:cNvGrpSpPr/>
          <p:nvPr/>
        </p:nvGrpSpPr>
        <p:grpSpPr>
          <a:xfrm>
            <a:off x="8528960" y="-290912"/>
            <a:ext cx="9884954" cy="4438971"/>
            <a:chOff x="0" y="-38100"/>
            <a:chExt cx="2603445" cy="1169112"/>
          </a:xfrm>
        </p:grpSpPr>
        <p:sp>
          <p:nvSpPr>
            <p:cNvPr id="155" name="Google Shape;155;p16"/>
            <p:cNvSpPr/>
            <p:nvPr/>
          </p:nvSpPr>
          <p:spPr>
            <a:xfrm>
              <a:off x="0" y="0"/>
              <a:ext cx="2603445" cy="1131012"/>
            </a:xfrm>
            <a:custGeom>
              <a:rect b="b" l="l" r="r" t="t"/>
              <a:pathLst>
                <a:path extrusionOk="0" h="1131012" w="2603445">
                  <a:moveTo>
                    <a:pt x="0" y="0"/>
                  </a:moveTo>
                  <a:lnTo>
                    <a:pt x="2603445" y="0"/>
                  </a:lnTo>
                  <a:lnTo>
                    <a:pt x="2603445" y="1131012"/>
                  </a:lnTo>
                  <a:lnTo>
                    <a:pt x="0" y="1131012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6" name="Google Shape;156;p16"/>
            <p:cNvSpPr txBox="1"/>
            <p:nvPr/>
          </p:nvSpPr>
          <p:spPr>
            <a:xfrm>
              <a:off x="0" y="-38100"/>
              <a:ext cx="2603445" cy="116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6"/>
          <p:cNvGrpSpPr/>
          <p:nvPr/>
        </p:nvGrpSpPr>
        <p:grpSpPr>
          <a:xfrm>
            <a:off x="8528960" y="3964391"/>
            <a:ext cx="9884954" cy="2276701"/>
            <a:chOff x="0" y="-38100"/>
            <a:chExt cx="2428344" cy="559296"/>
          </a:xfrm>
        </p:grpSpPr>
        <p:sp>
          <p:nvSpPr>
            <p:cNvPr id="158" name="Google Shape;158;p16"/>
            <p:cNvSpPr/>
            <p:nvPr/>
          </p:nvSpPr>
          <p:spPr>
            <a:xfrm>
              <a:off x="0" y="0"/>
              <a:ext cx="2428344" cy="521196"/>
            </a:xfrm>
            <a:custGeom>
              <a:rect b="b" l="l" r="r" t="t"/>
              <a:pathLst>
                <a:path extrusionOk="0" h="521196" w="2428344">
                  <a:moveTo>
                    <a:pt x="0" y="0"/>
                  </a:moveTo>
                  <a:lnTo>
                    <a:pt x="2428344" y="0"/>
                  </a:lnTo>
                  <a:lnTo>
                    <a:pt x="2428344" y="521196"/>
                  </a:lnTo>
                  <a:lnTo>
                    <a:pt x="0" y="521196"/>
                  </a:lnTo>
                  <a:close/>
                </a:path>
              </a:pathLst>
            </a:custGeom>
            <a:solidFill>
              <a:srgbClr val="E6E6E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9" name="Google Shape;159;p16"/>
            <p:cNvSpPr txBox="1"/>
            <p:nvPr/>
          </p:nvSpPr>
          <p:spPr>
            <a:xfrm>
              <a:off x="0" y="-38100"/>
              <a:ext cx="2428344" cy="559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6"/>
          <p:cNvSpPr txBox="1"/>
          <p:nvPr/>
        </p:nvSpPr>
        <p:spPr>
          <a:xfrm>
            <a:off x="9760500" y="1266825"/>
            <a:ext cx="82458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WHAT IS TEMPERATURE?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-131735" y="-146251"/>
            <a:ext cx="8679745" cy="10579503"/>
          </a:xfrm>
          <a:custGeom>
            <a:rect b="b" l="l" r="r" t="t"/>
            <a:pathLst>
              <a:path extrusionOk="0" h="1639042" w="1344720">
                <a:moveTo>
                  <a:pt x="0" y="0"/>
                </a:moveTo>
                <a:lnTo>
                  <a:pt x="1344720" y="0"/>
                </a:lnTo>
                <a:lnTo>
                  <a:pt x="1344720" y="1639042"/>
                </a:lnTo>
                <a:lnTo>
                  <a:pt x="0" y="163904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8470" r="-58472" t="0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2" name="Google Shape;162;p16"/>
          <p:cNvSpPr txBox="1"/>
          <p:nvPr/>
        </p:nvSpPr>
        <p:spPr>
          <a:xfrm>
            <a:off x="10491229" y="4852019"/>
            <a:ext cx="596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Tells how hot or cold something is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grpSp>
        <p:nvGrpSpPr>
          <p:cNvPr id="163" name="Google Shape;163;p16"/>
          <p:cNvGrpSpPr/>
          <p:nvPr/>
        </p:nvGrpSpPr>
        <p:grpSpPr>
          <a:xfrm>
            <a:off x="8528960" y="6065577"/>
            <a:ext cx="9884954" cy="2276701"/>
            <a:chOff x="0" y="-38100"/>
            <a:chExt cx="2428344" cy="559296"/>
          </a:xfrm>
        </p:grpSpPr>
        <p:sp>
          <p:nvSpPr>
            <p:cNvPr id="164" name="Google Shape;164;p16"/>
            <p:cNvSpPr/>
            <p:nvPr/>
          </p:nvSpPr>
          <p:spPr>
            <a:xfrm>
              <a:off x="0" y="0"/>
              <a:ext cx="2428344" cy="521196"/>
            </a:xfrm>
            <a:custGeom>
              <a:rect b="b" l="l" r="r" t="t"/>
              <a:pathLst>
                <a:path extrusionOk="0" h="521196" w="2428344">
                  <a:moveTo>
                    <a:pt x="0" y="0"/>
                  </a:moveTo>
                  <a:lnTo>
                    <a:pt x="2428344" y="0"/>
                  </a:lnTo>
                  <a:lnTo>
                    <a:pt x="2428344" y="521196"/>
                  </a:lnTo>
                  <a:lnTo>
                    <a:pt x="0" y="521196"/>
                  </a:lnTo>
                  <a:close/>
                </a:path>
              </a:pathLst>
            </a:custGeom>
            <a:solidFill>
              <a:srgbClr val="E6E6E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5" name="Google Shape;165;p16"/>
            <p:cNvSpPr txBox="1"/>
            <p:nvPr/>
          </p:nvSpPr>
          <p:spPr>
            <a:xfrm>
              <a:off x="0" y="-38100"/>
              <a:ext cx="2428344" cy="559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6"/>
          <p:cNvSpPr txBox="1"/>
          <p:nvPr/>
        </p:nvSpPr>
        <p:spPr>
          <a:xfrm>
            <a:off x="10133165" y="6633773"/>
            <a:ext cx="66765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Refers to the average kinetic energy of moving particles in a substance 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  <p:grpSp>
        <p:nvGrpSpPr>
          <p:cNvPr id="167" name="Google Shape;167;p16"/>
          <p:cNvGrpSpPr/>
          <p:nvPr/>
        </p:nvGrpSpPr>
        <p:grpSpPr>
          <a:xfrm>
            <a:off x="8528960" y="8156550"/>
            <a:ext cx="9884954" cy="2276701"/>
            <a:chOff x="0" y="-38100"/>
            <a:chExt cx="2428344" cy="559296"/>
          </a:xfrm>
        </p:grpSpPr>
        <p:sp>
          <p:nvSpPr>
            <p:cNvPr id="168" name="Google Shape;168;p16"/>
            <p:cNvSpPr/>
            <p:nvPr/>
          </p:nvSpPr>
          <p:spPr>
            <a:xfrm>
              <a:off x="0" y="0"/>
              <a:ext cx="2428344" cy="521196"/>
            </a:xfrm>
            <a:custGeom>
              <a:rect b="b" l="l" r="r" t="t"/>
              <a:pathLst>
                <a:path extrusionOk="0" h="521196" w="2428344">
                  <a:moveTo>
                    <a:pt x="0" y="0"/>
                  </a:moveTo>
                  <a:lnTo>
                    <a:pt x="2428344" y="0"/>
                  </a:lnTo>
                  <a:lnTo>
                    <a:pt x="2428344" y="521196"/>
                  </a:lnTo>
                  <a:lnTo>
                    <a:pt x="0" y="521196"/>
                  </a:lnTo>
                  <a:close/>
                </a:path>
              </a:pathLst>
            </a:custGeom>
            <a:solidFill>
              <a:srgbClr val="E6E6E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9" name="Google Shape;169;p16"/>
            <p:cNvSpPr txBox="1"/>
            <p:nvPr/>
          </p:nvSpPr>
          <p:spPr>
            <a:xfrm>
              <a:off x="0" y="-38100"/>
              <a:ext cx="2428344" cy="559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16"/>
          <p:cNvSpPr txBox="1"/>
          <p:nvPr/>
        </p:nvSpPr>
        <p:spPr>
          <a:xfrm>
            <a:off x="10317225" y="8713750"/>
            <a:ext cx="63084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220D00"/>
                </a:solidFill>
                <a:latin typeface="Mukta"/>
                <a:ea typeface="Mukta"/>
                <a:cs typeface="Mukta"/>
                <a:sym typeface="Mukta"/>
              </a:rPr>
              <a:t>Measured in Celsius (°C), Fahrenheit (°F), or Kelvin (K)</a:t>
            </a:r>
            <a:endParaRPr>
              <a:latin typeface="Mukta"/>
              <a:ea typeface="Mukta"/>
              <a:cs typeface="Mukta"/>
              <a:sym typeface="Mukt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/>
          <p:nvPr/>
        </p:nvSpPr>
        <p:spPr>
          <a:xfrm>
            <a:off x="9706833" y="-146251"/>
            <a:ext cx="8679745" cy="10579503"/>
          </a:xfrm>
          <a:custGeom>
            <a:rect b="b" l="l" r="r" t="t"/>
            <a:pathLst>
              <a:path extrusionOk="0" h="1639042" w="1344720">
                <a:moveTo>
                  <a:pt x="0" y="0"/>
                </a:moveTo>
                <a:lnTo>
                  <a:pt x="1344720" y="0"/>
                </a:lnTo>
                <a:lnTo>
                  <a:pt x="1344720" y="1639042"/>
                </a:lnTo>
                <a:lnTo>
                  <a:pt x="0" y="163904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760" l="0" r="0" t="-4760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76" name="Google Shape;176;p17"/>
          <p:cNvGrpSpPr/>
          <p:nvPr/>
        </p:nvGrpSpPr>
        <p:grpSpPr>
          <a:xfrm>
            <a:off x="-168596" y="-290912"/>
            <a:ext cx="9884954" cy="4438971"/>
            <a:chOff x="0" y="-38100"/>
            <a:chExt cx="2603445" cy="1169112"/>
          </a:xfrm>
        </p:grpSpPr>
        <p:sp>
          <p:nvSpPr>
            <p:cNvPr id="177" name="Google Shape;177;p17"/>
            <p:cNvSpPr/>
            <p:nvPr/>
          </p:nvSpPr>
          <p:spPr>
            <a:xfrm>
              <a:off x="0" y="0"/>
              <a:ext cx="2603445" cy="1131012"/>
            </a:xfrm>
            <a:custGeom>
              <a:rect b="b" l="l" r="r" t="t"/>
              <a:pathLst>
                <a:path extrusionOk="0" h="1131012" w="2603445">
                  <a:moveTo>
                    <a:pt x="0" y="0"/>
                  </a:moveTo>
                  <a:lnTo>
                    <a:pt x="2603445" y="0"/>
                  </a:lnTo>
                  <a:lnTo>
                    <a:pt x="2603445" y="1131012"/>
                  </a:lnTo>
                  <a:lnTo>
                    <a:pt x="0" y="1131012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8" name="Google Shape;178;p17"/>
            <p:cNvSpPr txBox="1"/>
            <p:nvPr/>
          </p:nvSpPr>
          <p:spPr>
            <a:xfrm>
              <a:off x="0" y="-38100"/>
              <a:ext cx="2603445" cy="116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7"/>
          <p:cNvGrpSpPr/>
          <p:nvPr/>
        </p:nvGrpSpPr>
        <p:grpSpPr>
          <a:xfrm>
            <a:off x="-168596" y="3964391"/>
            <a:ext cx="9884954" cy="2276701"/>
            <a:chOff x="0" y="-38100"/>
            <a:chExt cx="2428344" cy="559296"/>
          </a:xfrm>
        </p:grpSpPr>
        <p:sp>
          <p:nvSpPr>
            <p:cNvPr id="180" name="Google Shape;180;p17"/>
            <p:cNvSpPr/>
            <p:nvPr/>
          </p:nvSpPr>
          <p:spPr>
            <a:xfrm>
              <a:off x="0" y="0"/>
              <a:ext cx="2428344" cy="521196"/>
            </a:xfrm>
            <a:custGeom>
              <a:rect b="b" l="l" r="r" t="t"/>
              <a:pathLst>
                <a:path extrusionOk="0" h="521196" w="2428344">
                  <a:moveTo>
                    <a:pt x="0" y="0"/>
                  </a:moveTo>
                  <a:lnTo>
                    <a:pt x="2428344" y="0"/>
                  </a:lnTo>
                  <a:lnTo>
                    <a:pt x="2428344" y="521196"/>
                  </a:lnTo>
                  <a:lnTo>
                    <a:pt x="0" y="521196"/>
                  </a:lnTo>
                  <a:close/>
                </a:path>
              </a:pathLst>
            </a:custGeom>
            <a:solidFill>
              <a:srgbClr val="E6E6E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1" name="Google Shape;181;p17"/>
            <p:cNvSpPr txBox="1"/>
            <p:nvPr/>
          </p:nvSpPr>
          <p:spPr>
            <a:xfrm>
              <a:off x="0" y="-38100"/>
              <a:ext cx="2428344" cy="559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17"/>
          <p:cNvSpPr txBox="1"/>
          <p:nvPr/>
        </p:nvSpPr>
        <p:spPr>
          <a:xfrm>
            <a:off x="882919" y="1667529"/>
            <a:ext cx="7781925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WHAT IS HEAT?</a:t>
            </a:r>
            <a:endParaRPr/>
          </a:p>
        </p:txBody>
      </p:sp>
      <p:sp>
        <p:nvSpPr>
          <p:cNvPr id="183" name="Google Shape;183;p17"/>
          <p:cNvSpPr txBox="1"/>
          <p:nvPr/>
        </p:nvSpPr>
        <p:spPr>
          <a:xfrm>
            <a:off x="1569809" y="4581525"/>
            <a:ext cx="640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Measures the thermal energy contained in an object</a:t>
            </a:r>
            <a:endParaRPr/>
          </a:p>
        </p:txBody>
      </p:sp>
      <p:grpSp>
        <p:nvGrpSpPr>
          <p:cNvPr id="184" name="Google Shape;184;p17"/>
          <p:cNvGrpSpPr/>
          <p:nvPr/>
        </p:nvGrpSpPr>
        <p:grpSpPr>
          <a:xfrm>
            <a:off x="-168596" y="6065577"/>
            <a:ext cx="9884954" cy="2276701"/>
            <a:chOff x="0" y="-38100"/>
            <a:chExt cx="2428344" cy="559296"/>
          </a:xfrm>
        </p:grpSpPr>
        <p:sp>
          <p:nvSpPr>
            <p:cNvPr id="185" name="Google Shape;185;p17"/>
            <p:cNvSpPr/>
            <p:nvPr/>
          </p:nvSpPr>
          <p:spPr>
            <a:xfrm>
              <a:off x="0" y="0"/>
              <a:ext cx="2428344" cy="521196"/>
            </a:xfrm>
            <a:custGeom>
              <a:rect b="b" l="l" r="r" t="t"/>
              <a:pathLst>
                <a:path extrusionOk="0" h="521196" w="2428344">
                  <a:moveTo>
                    <a:pt x="0" y="0"/>
                  </a:moveTo>
                  <a:lnTo>
                    <a:pt x="2428344" y="0"/>
                  </a:lnTo>
                  <a:lnTo>
                    <a:pt x="2428344" y="521196"/>
                  </a:lnTo>
                  <a:lnTo>
                    <a:pt x="0" y="521196"/>
                  </a:lnTo>
                  <a:close/>
                </a:path>
              </a:pathLst>
            </a:custGeom>
            <a:solidFill>
              <a:srgbClr val="E6E6E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6" name="Google Shape;186;p17"/>
            <p:cNvSpPr txBox="1"/>
            <p:nvPr/>
          </p:nvSpPr>
          <p:spPr>
            <a:xfrm>
              <a:off x="0" y="-38100"/>
              <a:ext cx="2428344" cy="559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17"/>
          <p:cNvSpPr txBox="1"/>
          <p:nvPr/>
        </p:nvSpPr>
        <p:spPr>
          <a:xfrm>
            <a:off x="1435609" y="6633773"/>
            <a:ext cx="667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Moves from a hotter object 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a colder one</a:t>
            </a:r>
            <a:endParaRPr/>
          </a:p>
        </p:txBody>
      </p:sp>
      <p:grpSp>
        <p:nvGrpSpPr>
          <p:cNvPr id="188" name="Google Shape;188;p17"/>
          <p:cNvGrpSpPr/>
          <p:nvPr/>
        </p:nvGrpSpPr>
        <p:grpSpPr>
          <a:xfrm>
            <a:off x="-168596" y="8156550"/>
            <a:ext cx="9884954" cy="2276701"/>
            <a:chOff x="0" y="-38100"/>
            <a:chExt cx="2428344" cy="559296"/>
          </a:xfrm>
        </p:grpSpPr>
        <p:sp>
          <p:nvSpPr>
            <p:cNvPr id="189" name="Google Shape;189;p17"/>
            <p:cNvSpPr/>
            <p:nvPr/>
          </p:nvSpPr>
          <p:spPr>
            <a:xfrm>
              <a:off x="0" y="0"/>
              <a:ext cx="2428344" cy="521196"/>
            </a:xfrm>
            <a:custGeom>
              <a:rect b="b" l="l" r="r" t="t"/>
              <a:pathLst>
                <a:path extrusionOk="0" h="521196" w="2428344">
                  <a:moveTo>
                    <a:pt x="0" y="0"/>
                  </a:moveTo>
                  <a:lnTo>
                    <a:pt x="2428344" y="0"/>
                  </a:lnTo>
                  <a:lnTo>
                    <a:pt x="2428344" y="521196"/>
                  </a:lnTo>
                  <a:lnTo>
                    <a:pt x="0" y="521196"/>
                  </a:lnTo>
                  <a:close/>
                </a:path>
              </a:pathLst>
            </a:custGeom>
            <a:solidFill>
              <a:srgbClr val="E6E6E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0" name="Google Shape;190;p17"/>
            <p:cNvSpPr txBox="1"/>
            <p:nvPr/>
          </p:nvSpPr>
          <p:spPr>
            <a:xfrm>
              <a:off x="0" y="-38100"/>
              <a:ext cx="2428344" cy="559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17"/>
          <p:cNvSpPr txBox="1"/>
          <p:nvPr/>
        </p:nvSpPr>
        <p:spPr>
          <a:xfrm>
            <a:off x="1149984" y="8972550"/>
            <a:ext cx="724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Uses the unit joules (J)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/>
          <p:nvPr/>
        </p:nvSpPr>
        <p:spPr>
          <a:xfrm>
            <a:off x="-244679" y="-146251"/>
            <a:ext cx="9089392" cy="10579503"/>
          </a:xfrm>
          <a:custGeom>
            <a:rect b="b" l="l" r="r" t="t"/>
            <a:pathLst>
              <a:path extrusionOk="0" h="1639042" w="1408185">
                <a:moveTo>
                  <a:pt x="0" y="0"/>
                </a:moveTo>
                <a:lnTo>
                  <a:pt x="1408185" y="0"/>
                </a:lnTo>
                <a:lnTo>
                  <a:pt x="1408185" y="1639042"/>
                </a:lnTo>
                <a:lnTo>
                  <a:pt x="0" y="163904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7348" r="-37348" t="0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97" name="Google Shape;197;p18"/>
          <p:cNvGrpSpPr/>
          <p:nvPr/>
        </p:nvGrpSpPr>
        <p:grpSpPr>
          <a:xfrm>
            <a:off x="904416" y="2175444"/>
            <a:ext cx="9117347" cy="5791452"/>
            <a:chOff x="0" y="-38100"/>
            <a:chExt cx="2401277" cy="1525321"/>
          </a:xfrm>
        </p:grpSpPr>
        <p:sp>
          <p:nvSpPr>
            <p:cNvPr id="198" name="Google Shape;198;p18"/>
            <p:cNvSpPr/>
            <p:nvPr/>
          </p:nvSpPr>
          <p:spPr>
            <a:xfrm>
              <a:off x="0" y="0"/>
              <a:ext cx="2401277" cy="1487221"/>
            </a:xfrm>
            <a:custGeom>
              <a:rect b="b" l="l" r="r" t="t"/>
              <a:pathLst>
                <a:path extrusionOk="0" h="1487221" w="2401277">
                  <a:moveTo>
                    <a:pt x="0" y="0"/>
                  </a:moveTo>
                  <a:lnTo>
                    <a:pt x="2401277" y="0"/>
                  </a:lnTo>
                  <a:lnTo>
                    <a:pt x="2401277" y="1487221"/>
                  </a:lnTo>
                  <a:lnTo>
                    <a:pt x="0" y="1487221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9" name="Google Shape;199;p18"/>
            <p:cNvSpPr txBox="1"/>
            <p:nvPr/>
          </p:nvSpPr>
          <p:spPr>
            <a:xfrm>
              <a:off x="0" y="-38100"/>
              <a:ext cx="2401277" cy="1525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8"/>
          <p:cNvGrpSpPr/>
          <p:nvPr/>
        </p:nvGrpSpPr>
        <p:grpSpPr>
          <a:xfrm>
            <a:off x="1423440" y="5291493"/>
            <a:ext cx="7997687" cy="2034425"/>
            <a:chOff x="0" y="-38100"/>
            <a:chExt cx="1964716" cy="499778"/>
          </a:xfrm>
        </p:grpSpPr>
        <p:sp>
          <p:nvSpPr>
            <p:cNvPr id="201" name="Google Shape;201;p18"/>
            <p:cNvSpPr/>
            <p:nvPr/>
          </p:nvSpPr>
          <p:spPr>
            <a:xfrm>
              <a:off x="0" y="0"/>
              <a:ext cx="1964716" cy="461678"/>
            </a:xfrm>
            <a:custGeom>
              <a:rect b="b" l="l" r="r" t="t"/>
              <a:pathLst>
                <a:path extrusionOk="0" h="461678" w="1964716">
                  <a:moveTo>
                    <a:pt x="0" y="0"/>
                  </a:moveTo>
                  <a:lnTo>
                    <a:pt x="1964716" y="0"/>
                  </a:lnTo>
                  <a:lnTo>
                    <a:pt x="1964716" y="461678"/>
                  </a:lnTo>
                  <a:lnTo>
                    <a:pt x="0" y="461678"/>
                  </a:lnTo>
                  <a:close/>
                </a:path>
              </a:pathLst>
            </a:custGeom>
            <a:solidFill>
              <a:srgbClr val="DFCCC4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2" name="Google Shape;202;p18"/>
            <p:cNvSpPr txBox="1"/>
            <p:nvPr/>
          </p:nvSpPr>
          <p:spPr>
            <a:xfrm>
              <a:off x="0" y="-38100"/>
              <a:ext cx="1964716" cy="499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8"/>
          <p:cNvSpPr txBox="1"/>
          <p:nvPr/>
        </p:nvSpPr>
        <p:spPr>
          <a:xfrm>
            <a:off x="2124817" y="5886671"/>
            <a:ext cx="66765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It is the energy required to raise one kilogram of a material by one degree Celsius (°C).</a:t>
            </a:r>
            <a:endParaRPr/>
          </a:p>
        </p:txBody>
      </p:sp>
      <p:sp>
        <p:nvSpPr>
          <p:cNvPr id="204" name="Google Shape;204;p18"/>
          <p:cNvSpPr txBox="1"/>
          <p:nvPr/>
        </p:nvSpPr>
        <p:spPr>
          <a:xfrm>
            <a:off x="1609672" y="3344662"/>
            <a:ext cx="7706836" cy="172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SPECIFIC HEAT CAPACITY</a:t>
            </a:r>
            <a:endParaRPr/>
          </a:p>
        </p:txBody>
      </p:sp>
      <p:pic>
        <p:nvPicPr>
          <p:cNvPr id="205" name="Google Shape;20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62225" y="4035728"/>
            <a:ext cx="4985525" cy="160029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8"/>
          <p:cNvSpPr txBox="1"/>
          <p:nvPr/>
        </p:nvSpPr>
        <p:spPr>
          <a:xfrm>
            <a:off x="10571717" y="2991400"/>
            <a:ext cx="15294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(J)</a:t>
            </a:r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13774335" y="3033293"/>
            <a:ext cx="1199767" cy="318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 (kg)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12535383" y="6694743"/>
            <a:ext cx="19305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 heat (J/kg°C)</a:t>
            </a:r>
            <a:endParaRPr/>
          </a:p>
        </p:txBody>
      </p:sp>
      <p:sp>
        <p:nvSpPr>
          <p:cNvPr id="209" name="Google Shape;209;p18"/>
          <p:cNvSpPr txBox="1"/>
          <p:nvPr/>
        </p:nvSpPr>
        <p:spPr>
          <a:xfrm>
            <a:off x="14662559" y="6376446"/>
            <a:ext cx="25776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in temperature (°C)</a:t>
            </a:r>
            <a:endParaRPr/>
          </a:p>
        </p:txBody>
      </p:sp>
      <p:cxnSp>
        <p:nvCxnSpPr>
          <p:cNvPr id="210" name="Google Shape;210;p18"/>
          <p:cNvCxnSpPr/>
          <p:nvPr/>
        </p:nvCxnSpPr>
        <p:spPr>
          <a:xfrm rot="10800000">
            <a:off x="11336432" y="3452105"/>
            <a:ext cx="691985" cy="85516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1" name="Google Shape;211;p18"/>
          <p:cNvCxnSpPr/>
          <p:nvPr/>
        </p:nvCxnSpPr>
        <p:spPr>
          <a:xfrm flipH="1" rot="10800000">
            <a:off x="13845257" y="3452105"/>
            <a:ext cx="417230" cy="999083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2" name="Google Shape;212;p18"/>
          <p:cNvCxnSpPr/>
          <p:nvPr/>
        </p:nvCxnSpPr>
        <p:spPr>
          <a:xfrm flipH="1" rot="10800000">
            <a:off x="13500657" y="5237312"/>
            <a:ext cx="941940" cy="1324852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213" name="Google Shape;213;p18"/>
          <p:cNvCxnSpPr/>
          <p:nvPr/>
        </p:nvCxnSpPr>
        <p:spPr>
          <a:xfrm rot="10800000">
            <a:off x="15335661" y="5237312"/>
            <a:ext cx="615743" cy="113914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stealth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/>
          <p:nvPr/>
        </p:nvSpPr>
        <p:spPr>
          <a:xfrm>
            <a:off x="948591" y="687870"/>
            <a:ext cx="16310709" cy="1128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343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WAYS OF HEAT TRANSFER</a:t>
            </a:r>
            <a:endParaRPr/>
          </a:p>
        </p:txBody>
      </p:sp>
      <p:sp>
        <p:nvSpPr>
          <p:cNvPr id="219" name="Google Shape;219;p19"/>
          <p:cNvSpPr/>
          <p:nvPr/>
        </p:nvSpPr>
        <p:spPr>
          <a:xfrm>
            <a:off x="-107845" y="2349993"/>
            <a:ext cx="6194567" cy="4234902"/>
          </a:xfrm>
          <a:custGeom>
            <a:rect b="b" l="l" r="r" t="t"/>
            <a:pathLst>
              <a:path extrusionOk="0" h="656097" w="959700">
                <a:moveTo>
                  <a:pt x="0" y="0"/>
                </a:moveTo>
                <a:lnTo>
                  <a:pt x="959700" y="0"/>
                </a:lnTo>
                <a:lnTo>
                  <a:pt x="959700" y="656097"/>
                </a:lnTo>
                <a:lnTo>
                  <a:pt x="0" y="65609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287" l="0" r="0" t="-76547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0" name="Google Shape;220;p19"/>
          <p:cNvSpPr/>
          <p:nvPr/>
        </p:nvSpPr>
        <p:spPr>
          <a:xfrm>
            <a:off x="12266614" y="2349993"/>
            <a:ext cx="6194567" cy="4234902"/>
          </a:xfrm>
          <a:custGeom>
            <a:rect b="b" l="l" r="r" t="t"/>
            <a:pathLst>
              <a:path extrusionOk="0" h="656097" w="959700">
                <a:moveTo>
                  <a:pt x="0" y="0"/>
                </a:moveTo>
                <a:lnTo>
                  <a:pt x="959700" y="0"/>
                </a:lnTo>
                <a:lnTo>
                  <a:pt x="959700" y="656097"/>
                </a:lnTo>
                <a:lnTo>
                  <a:pt x="0" y="65609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3133" l="0" r="0" t="-23135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1" name="Google Shape;221;p19"/>
          <p:cNvSpPr/>
          <p:nvPr/>
        </p:nvSpPr>
        <p:spPr>
          <a:xfrm>
            <a:off x="6040448" y="6348204"/>
            <a:ext cx="6231864" cy="4234902"/>
          </a:xfrm>
          <a:custGeom>
            <a:rect b="b" l="l" r="r" t="t"/>
            <a:pathLst>
              <a:path extrusionOk="0" h="656097" w="965479">
                <a:moveTo>
                  <a:pt x="0" y="0"/>
                </a:moveTo>
                <a:lnTo>
                  <a:pt x="965479" y="0"/>
                </a:lnTo>
                <a:lnTo>
                  <a:pt x="965479" y="656097"/>
                </a:lnTo>
                <a:lnTo>
                  <a:pt x="0" y="65609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919" r="-918" t="0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222" name="Google Shape;222;p19"/>
          <p:cNvGrpSpPr/>
          <p:nvPr/>
        </p:nvGrpSpPr>
        <p:grpSpPr>
          <a:xfrm>
            <a:off x="-173181" y="6326686"/>
            <a:ext cx="6231864" cy="4142872"/>
            <a:chOff x="0" y="-38100"/>
            <a:chExt cx="1641314" cy="1091127"/>
          </a:xfrm>
        </p:grpSpPr>
        <p:sp>
          <p:nvSpPr>
            <p:cNvPr id="223" name="Google Shape;223;p19"/>
            <p:cNvSpPr/>
            <p:nvPr/>
          </p:nvSpPr>
          <p:spPr>
            <a:xfrm>
              <a:off x="0" y="0"/>
              <a:ext cx="1641314" cy="1053027"/>
            </a:xfrm>
            <a:custGeom>
              <a:rect b="b" l="l" r="r" t="t"/>
              <a:pathLst>
                <a:path extrusionOk="0" h="1053027" w="1641314">
                  <a:moveTo>
                    <a:pt x="0" y="0"/>
                  </a:moveTo>
                  <a:lnTo>
                    <a:pt x="1641314" y="0"/>
                  </a:lnTo>
                  <a:lnTo>
                    <a:pt x="1641314" y="1053027"/>
                  </a:lnTo>
                  <a:lnTo>
                    <a:pt x="0" y="1053027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4" name="Google Shape;224;p19"/>
            <p:cNvSpPr txBox="1"/>
            <p:nvPr/>
          </p:nvSpPr>
          <p:spPr>
            <a:xfrm>
              <a:off x="0" y="-38100"/>
              <a:ext cx="1641314" cy="1091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9"/>
          <p:cNvGrpSpPr/>
          <p:nvPr/>
        </p:nvGrpSpPr>
        <p:grpSpPr>
          <a:xfrm>
            <a:off x="12229317" y="6317161"/>
            <a:ext cx="6231864" cy="4142872"/>
            <a:chOff x="0" y="-38100"/>
            <a:chExt cx="1641314" cy="1091127"/>
          </a:xfrm>
        </p:grpSpPr>
        <p:sp>
          <p:nvSpPr>
            <p:cNvPr id="226" name="Google Shape;226;p19"/>
            <p:cNvSpPr/>
            <p:nvPr/>
          </p:nvSpPr>
          <p:spPr>
            <a:xfrm>
              <a:off x="0" y="0"/>
              <a:ext cx="1641314" cy="1053027"/>
            </a:xfrm>
            <a:custGeom>
              <a:rect b="b" l="l" r="r" t="t"/>
              <a:pathLst>
                <a:path extrusionOk="0" h="1053027" w="1641314">
                  <a:moveTo>
                    <a:pt x="0" y="0"/>
                  </a:moveTo>
                  <a:lnTo>
                    <a:pt x="1641314" y="0"/>
                  </a:lnTo>
                  <a:lnTo>
                    <a:pt x="1641314" y="1053027"/>
                  </a:lnTo>
                  <a:lnTo>
                    <a:pt x="0" y="1053027"/>
                  </a:lnTo>
                  <a:close/>
                </a:path>
              </a:pathLst>
            </a:custGeom>
            <a:solidFill>
              <a:srgbClr val="E4511A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7" name="Google Shape;227;p19"/>
            <p:cNvSpPr txBox="1"/>
            <p:nvPr/>
          </p:nvSpPr>
          <p:spPr>
            <a:xfrm>
              <a:off x="0" y="-38100"/>
              <a:ext cx="1641314" cy="1091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9"/>
          <p:cNvGrpSpPr/>
          <p:nvPr/>
        </p:nvGrpSpPr>
        <p:grpSpPr>
          <a:xfrm>
            <a:off x="6040448" y="2205332"/>
            <a:ext cx="6231864" cy="4266015"/>
            <a:chOff x="0" y="-38100"/>
            <a:chExt cx="1641314" cy="1123559"/>
          </a:xfrm>
        </p:grpSpPr>
        <p:sp>
          <p:nvSpPr>
            <p:cNvPr id="229" name="Google Shape;229;p19"/>
            <p:cNvSpPr/>
            <p:nvPr/>
          </p:nvSpPr>
          <p:spPr>
            <a:xfrm>
              <a:off x="0" y="0"/>
              <a:ext cx="1641314" cy="1085459"/>
            </a:xfrm>
            <a:custGeom>
              <a:rect b="b" l="l" r="r" t="t"/>
              <a:pathLst>
                <a:path extrusionOk="0" h="1085459" w="1641314">
                  <a:moveTo>
                    <a:pt x="0" y="0"/>
                  </a:moveTo>
                  <a:lnTo>
                    <a:pt x="1641314" y="0"/>
                  </a:lnTo>
                  <a:lnTo>
                    <a:pt x="1641314" y="1085459"/>
                  </a:lnTo>
                  <a:lnTo>
                    <a:pt x="0" y="1085459"/>
                  </a:lnTo>
                  <a:close/>
                </a:path>
              </a:pathLst>
            </a:custGeom>
            <a:solidFill>
              <a:srgbClr val="E16435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0" name="Google Shape;230;p19"/>
            <p:cNvSpPr txBox="1"/>
            <p:nvPr/>
          </p:nvSpPr>
          <p:spPr>
            <a:xfrm>
              <a:off x="0" y="-38100"/>
              <a:ext cx="1641314" cy="1123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9"/>
          <p:cNvSpPr txBox="1"/>
          <p:nvPr/>
        </p:nvSpPr>
        <p:spPr>
          <a:xfrm>
            <a:off x="1026217" y="7009346"/>
            <a:ext cx="3555281" cy="477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CONDUCTION</a:t>
            </a:r>
            <a:endParaRPr/>
          </a:p>
        </p:txBody>
      </p:sp>
      <p:sp>
        <p:nvSpPr>
          <p:cNvPr id="232" name="Google Shape;232;p19"/>
          <p:cNvSpPr txBox="1"/>
          <p:nvPr/>
        </p:nvSpPr>
        <p:spPr>
          <a:xfrm>
            <a:off x="13610312" y="7004584"/>
            <a:ext cx="3507171" cy="477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RADIATION</a:t>
            </a:r>
            <a:endParaRPr/>
          </a:p>
        </p:txBody>
      </p:sp>
      <p:sp>
        <p:nvSpPr>
          <p:cNvPr id="233" name="Google Shape;233;p19"/>
          <p:cNvSpPr txBox="1"/>
          <p:nvPr/>
        </p:nvSpPr>
        <p:spPr>
          <a:xfrm>
            <a:off x="7312100" y="2889149"/>
            <a:ext cx="3663801" cy="477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  <a:endParaRPr/>
          </a:p>
        </p:txBody>
      </p:sp>
      <p:grpSp>
        <p:nvGrpSpPr>
          <p:cNvPr id="234" name="Google Shape;234;p19"/>
          <p:cNvGrpSpPr/>
          <p:nvPr/>
        </p:nvGrpSpPr>
        <p:grpSpPr>
          <a:xfrm>
            <a:off x="666341" y="7632401"/>
            <a:ext cx="4552820" cy="2249396"/>
            <a:chOff x="0" y="-38100"/>
            <a:chExt cx="1118448" cy="552588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118448" cy="514488"/>
            </a:xfrm>
            <a:custGeom>
              <a:rect b="b" l="l" r="r" t="t"/>
              <a:pathLst>
                <a:path extrusionOk="0" h="514488" w="1118448">
                  <a:moveTo>
                    <a:pt x="0" y="0"/>
                  </a:moveTo>
                  <a:lnTo>
                    <a:pt x="1118448" y="0"/>
                  </a:lnTo>
                  <a:lnTo>
                    <a:pt x="1118448" y="514488"/>
                  </a:lnTo>
                  <a:lnTo>
                    <a:pt x="0" y="514488"/>
                  </a:lnTo>
                  <a:close/>
                </a:path>
              </a:pathLst>
            </a:custGeom>
            <a:solidFill>
              <a:srgbClr val="DFCCC4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38100"/>
              <a:ext cx="1118448" cy="552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19"/>
          <p:cNvGrpSpPr/>
          <p:nvPr/>
        </p:nvGrpSpPr>
        <p:grpSpPr>
          <a:xfrm>
            <a:off x="13068839" y="7622876"/>
            <a:ext cx="4552820" cy="2249396"/>
            <a:chOff x="0" y="-38100"/>
            <a:chExt cx="1118448" cy="552588"/>
          </a:xfrm>
        </p:grpSpPr>
        <p:sp>
          <p:nvSpPr>
            <p:cNvPr id="238" name="Google Shape;238;p19"/>
            <p:cNvSpPr/>
            <p:nvPr/>
          </p:nvSpPr>
          <p:spPr>
            <a:xfrm>
              <a:off x="0" y="0"/>
              <a:ext cx="1118448" cy="514488"/>
            </a:xfrm>
            <a:custGeom>
              <a:rect b="b" l="l" r="r" t="t"/>
              <a:pathLst>
                <a:path extrusionOk="0" h="514488" w="1118448">
                  <a:moveTo>
                    <a:pt x="0" y="0"/>
                  </a:moveTo>
                  <a:lnTo>
                    <a:pt x="1118448" y="0"/>
                  </a:lnTo>
                  <a:lnTo>
                    <a:pt x="1118448" y="514488"/>
                  </a:lnTo>
                  <a:lnTo>
                    <a:pt x="0" y="514488"/>
                  </a:lnTo>
                  <a:close/>
                </a:path>
              </a:pathLst>
            </a:custGeom>
            <a:solidFill>
              <a:srgbClr val="DFCCC4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9" name="Google Shape;239;p19"/>
            <p:cNvSpPr txBox="1"/>
            <p:nvPr/>
          </p:nvSpPr>
          <p:spPr>
            <a:xfrm>
              <a:off x="0" y="-38100"/>
              <a:ext cx="1118448" cy="552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879970" y="3511047"/>
            <a:ext cx="4552820" cy="2249396"/>
            <a:chOff x="0" y="-38100"/>
            <a:chExt cx="1118448" cy="552588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0"/>
              <a:ext cx="1118448" cy="514488"/>
            </a:xfrm>
            <a:custGeom>
              <a:rect b="b" l="l" r="r" t="t"/>
              <a:pathLst>
                <a:path extrusionOk="0" h="514488" w="1118448">
                  <a:moveTo>
                    <a:pt x="0" y="0"/>
                  </a:moveTo>
                  <a:lnTo>
                    <a:pt x="1118448" y="0"/>
                  </a:lnTo>
                  <a:lnTo>
                    <a:pt x="1118448" y="514488"/>
                  </a:lnTo>
                  <a:lnTo>
                    <a:pt x="0" y="514488"/>
                  </a:lnTo>
                  <a:close/>
                </a:path>
              </a:pathLst>
            </a:custGeom>
            <a:solidFill>
              <a:srgbClr val="DFCCC4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38100"/>
              <a:ext cx="1118448" cy="552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19"/>
          <p:cNvSpPr txBox="1"/>
          <p:nvPr/>
        </p:nvSpPr>
        <p:spPr>
          <a:xfrm>
            <a:off x="1190213" y="8295030"/>
            <a:ext cx="3505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1" lvl="1" marL="43180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0D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Happens through direct contact</a:t>
            </a:r>
            <a:endParaRPr/>
          </a:p>
          <a:p>
            <a:pPr indent="-215901" lvl="1" marL="43180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0D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Occurs mostly in solids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13592710" y="8156917"/>
            <a:ext cx="35052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1" lvl="1" marL="43180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0D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Transfers heat through electromagnetic waves</a:t>
            </a:r>
            <a:endParaRPr/>
          </a:p>
          <a:p>
            <a:pPr indent="-215901" lvl="1" marL="43180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0D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Example: how the Sun warms Earth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7403841" y="4021276"/>
            <a:ext cx="35052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1" lvl="1" marL="43180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0D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Involves the movement of liquids and gases</a:t>
            </a:r>
            <a:endParaRPr/>
          </a:p>
          <a:p>
            <a:pPr indent="-215901" lvl="1" marL="43180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0D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Transfers heat through currents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CCC4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0"/>
          <p:cNvGrpSpPr/>
          <p:nvPr/>
        </p:nvGrpSpPr>
        <p:grpSpPr>
          <a:xfrm>
            <a:off x="7034428" y="-290912"/>
            <a:ext cx="11495299" cy="4438971"/>
            <a:chOff x="0" y="-38100"/>
            <a:chExt cx="3027568" cy="1169112"/>
          </a:xfrm>
        </p:grpSpPr>
        <p:sp>
          <p:nvSpPr>
            <p:cNvPr id="251" name="Google Shape;251;p20"/>
            <p:cNvSpPr/>
            <p:nvPr/>
          </p:nvSpPr>
          <p:spPr>
            <a:xfrm>
              <a:off x="0" y="0"/>
              <a:ext cx="3027568" cy="1131012"/>
            </a:xfrm>
            <a:custGeom>
              <a:rect b="b" l="l" r="r" t="t"/>
              <a:pathLst>
                <a:path extrusionOk="0" h="1131012" w="3027568">
                  <a:moveTo>
                    <a:pt x="0" y="0"/>
                  </a:moveTo>
                  <a:lnTo>
                    <a:pt x="3027568" y="0"/>
                  </a:lnTo>
                  <a:lnTo>
                    <a:pt x="3027568" y="1131012"/>
                  </a:lnTo>
                  <a:lnTo>
                    <a:pt x="0" y="1131012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2" name="Google Shape;252;p20"/>
            <p:cNvSpPr txBox="1"/>
            <p:nvPr/>
          </p:nvSpPr>
          <p:spPr>
            <a:xfrm>
              <a:off x="0" y="-38100"/>
              <a:ext cx="3027568" cy="116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0"/>
          <p:cNvSpPr txBox="1"/>
          <p:nvPr/>
        </p:nvSpPr>
        <p:spPr>
          <a:xfrm>
            <a:off x="7601561" y="1366758"/>
            <a:ext cx="10107331" cy="172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THINK ABOUT IT: </a:t>
            </a:r>
            <a:endParaRPr/>
          </a:p>
          <a:p>
            <a:pPr indent="0" lvl="0" marL="0" marR="0" rt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THE VACUUM FLASK</a:t>
            </a:r>
            <a:endParaRPr/>
          </a:p>
        </p:txBody>
      </p:sp>
      <p:sp>
        <p:nvSpPr>
          <p:cNvPr id="254" name="Google Shape;254;p20"/>
          <p:cNvSpPr/>
          <p:nvPr/>
        </p:nvSpPr>
        <p:spPr>
          <a:xfrm>
            <a:off x="-131735" y="-146251"/>
            <a:ext cx="7175688" cy="10579503"/>
          </a:xfrm>
          <a:custGeom>
            <a:rect b="b" l="l" r="r" t="t"/>
            <a:pathLst>
              <a:path extrusionOk="0" h="1639042" w="1111702">
                <a:moveTo>
                  <a:pt x="0" y="0"/>
                </a:moveTo>
                <a:lnTo>
                  <a:pt x="1111702" y="0"/>
                </a:lnTo>
                <a:lnTo>
                  <a:pt x="1111702" y="1639042"/>
                </a:lnTo>
                <a:lnTo>
                  <a:pt x="0" y="163904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99" l="0" r="0" t="-900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5" name="Google Shape;255;p20"/>
          <p:cNvSpPr txBox="1"/>
          <p:nvPr/>
        </p:nvSpPr>
        <p:spPr>
          <a:xfrm>
            <a:off x="8296250" y="5010150"/>
            <a:ext cx="8911200" cy="3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A vacuum flask keeps hot drinks hot and cold drinks cold. It usually has:</a:t>
            </a:r>
            <a:endParaRPr sz="1100"/>
          </a:p>
          <a:p>
            <a:pPr indent="-30480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0D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A vacuum between two glass walls</a:t>
            </a:r>
            <a:endParaRPr sz="1100"/>
          </a:p>
          <a:p>
            <a:pPr indent="-30480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0D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A silvered surface</a:t>
            </a:r>
            <a:endParaRPr sz="1100"/>
          </a:p>
          <a:p>
            <a:pPr indent="-304800" lvl="1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0D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A tight cap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220D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How do these features stop heat from escaping through conduction, convection, and radiation?</a:t>
            </a:r>
            <a:endParaRPr sz="1100"/>
          </a:p>
        </p:txBody>
      </p:sp>
      <p:grpSp>
        <p:nvGrpSpPr>
          <p:cNvPr id="256" name="Google Shape;256;p20"/>
          <p:cNvGrpSpPr/>
          <p:nvPr/>
        </p:nvGrpSpPr>
        <p:grpSpPr>
          <a:xfrm>
            <a:off x="6240773" y="6369144"/>
            <a:ext cx="1587311" cy="1587311"/>
            <a:chOff x="0" y="0"/>
            <a:chExt cx="812800" cy="812800"/>
          </a:xfrm>
        </p:grpSpPr>
        <p:sp>
          <p:nvSpPr>
            <p:cNvPr id="257" name="Google Shape;257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6435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20"/>
          <p:cNvSpPr/>
          <p:nvPr/>
        </p:nvSpPr>
        <p:spPr>
          <a:xfrm>
            <a:off x="6505818" y="6634190"/>
            <a:ext cx="1057221" cy="1057221"/>
          </a:xfrm>
          <a:custGeom>
            <a:rect b="b" l="l" r="r" t="t"/>
            <a:pathLst>
              <a:path extrusionOk="0" h="4659655" w="4659655">
                <a:moveTo>
                  <a:pt x="2329828" y="0"/>
                </a:moveTo>
                <a:lnTo>
                  <a:pt x="2662530" y="1526617"/>
                </a:lnTo>
                <a:lnTo>
                  <a:pt x="3650221" y="1009434"/>
                </a:lnTo>
                <a:lnTo>
                  <a:pt x="3133039" y="1997126"/>
                </a:lnTo>
                <a:lnTo>
                  <a:pt x="4659656" y="2329828"/>
                </a:lnTo>
                <a:lnTo>
                  <a:pt x="3133039" y="2662530"/>
                </a:lnTo>
                <a:lnTo>
                  <a:pt x="3650221" y="3650221"/>
                </a:lnTo>
                <a:lnTo>
                  <a:pt x="2662530" y="3133039"/>
                </a:lnTo>
                <a:lnTo>
                  <a:pt x="2329828" y="4659656"/>
                </a:lnTo>
                <a:lnTo>
                  <a:pt x="1997126" y="3133039"/>
                </a:lnTo>
                <a:lnTo>
                  <a:pt x="1009434" y="3650221"/>
                </a:lnTo>
                <a:lnTo>
                  <a:pt x="1526617" y="2662530"/>
                </a:lnTo>
                <a:lnTo>
                  <a:pt x="0" y="2329828"/>
                </a:lnTo>
                <a:lnTo>
                  <a:pt x="1526617" y="1997126"/>
                </a:lnTo>
                <a:lnTo>
                  <a:pt x="1009434" y="1009434"/>
                </a:lnTo>
                <a:lnTo>
                  <a:pt x="1997126" y="1526617"/>
                </a:lnTo>
                <a:close/>
              </a:path>
            </a:pathLst>
          </a:custGeom>
          <a:solidFill>
            <a:srgbClr val="220D00"/>
          </a:solid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-131735" y="-146251"/>
            <a:ext cx="18579177" cy="10579503"/>
          </a:xfrm>
          <a:custGeom>
            <a:rect b="b" l="l" r="r" t="t"/>
            <a:pathLst>
              <a:path extrusionOk="0" h="1639042" w="2878401">
                <a:moveTo>
                  <a:pt x="0" y="0"/>
                </a:moveTo>
                <a:lnTo>
                  <a:pt x="2878401" y="0"/>
                </a:lnTo>
                <a:lnTo>
                  <a:pt x="2878401" y="1639042"/>
                </a:lnTo>
                <a:lnTo>
                  <a:pt x="0" y="163904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3584"/>
            </a:stretch>
          </a:blipFill>
          <a:ln cap="sq" cmpd="sng" w="19050">
            <a:solidFill>
              <a:srgbClr val="220D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265" name="Google Shape;265;p21"/>
          <p:cNvGrpSpPr/>
          <p:nvPr/>
        </p:nvGrpSpPr>
        <p:grpSpPr>
          <a:xfrm>
            <a:off x="3410204" y="2727859"/>
            <a:ext cx="11495299" cy="4438971"/>
            <a:chOff x="0" y="-38100"/>
            <a:chExt cx="3027568" cy="1169112"/>
          </a:xfrm>
        </p:grpSpPr>
        <p:sp>
          <p:nvSpPr>
            <p:cNvPr id="266" name="Google Shape;266;p21"/>
            <p:cNvSpPr/>
            <p:nvPr/>
          </p:nvSpPr>
          <p:spPr>
            <a:xfrm>
              <a:off x="0" y="0"/>
              <a:ext cx="3027568" cy="1131012"/>
            </a:xfrm>
            <a:custGeom>
              <a:rect b="b" l="l" r="r" t="t"/>
              <a:pathLst>
                <a:path extrusionOk="0" h="1131012" w="3027568">
                  <a:moveTo>
                    <a:pt x="0" y="0"/>
                  </a:moveTo>
                  <a:lnTo>
                    <a:pt x="3027568" y="0"/>
                  </a:lnTo>
                  <a:lnTo>
                    <a:pt x="3027568" y="1131012"/>
                  </a:lnTo>
                  <a:lnTo>
                    <a:pt x="0" y="1131012"/>
                  </a:lnTo>
                  <a:close/>
                </a:path>
              </a:pathLst>
            </a:custGeom>
            <a:solidFill>
              <a:srgbClr val="FF8B56"/>
            </a:solidFill>
            <a:ln cap="sq" cmpd="sng" w="19050">
              <a:solidFill>
                <a:srgbClr val="220D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7" name="Google Shape;267;p21"/>
            <p:cNvSpPr txBox="1"/>
            <p:nvPr/>
          </p:nvSpPr>
          <p:spPr>
            <a:xfrm>
              <a:off x="0" y="-38100"/>
              <a:ext cx="3027568" cy="116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21"/>
          <p:cNvSpPr txBox="1"/>
          <p:nvPr/>
        </p:nvSpPr>
        <p:spPr>
          <a:xfrm>
            <a:off x="3506650" y="3654300"/>
            <a:ext cx="11274600" cy="2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220D00"/>
                </a:solidFill>
                <a:latin typeface="Arial"/>
                <a:ea typeface="Arial"/>
                <a:cs typeface="Arial"/>
                <a:sym typeface="Arial"/>
              </a:rPr>
              <a:t>WHAT HAPPENS DURING A PHASE CHANGE?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