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6"/>
  </p:notesMasterIdLst>
  <p:sldIdLst>
    <p:sldId id="343" r:id="rId3"/>
    <p:sldId id="330" r:id="rId4"/>
    <p:sldId id="331" r:id="rId5"/>
    <p:sldId id="256" r:id="rId6"/>
    <p:sldId id="289" r:id="rId7"/>
    <p:sldId id="336" r:id="rId8"/>
    <p:sldId id="261" r:id="rId9"/>
    <p:sldId id="337" r:id="rId10"/>
    <p:sldId id="265" r:id="rId11"/>
    <p:sldId id="267" r:id="rId12"/>
    <p:sldId id="329" r:id="rId13"/>
    <p:sldId id="262" r:id="rId14"/>
    <p:sldId id="270" r:id="rId15"/>
    <p:sldId id="269" r:id="rId16"/>
    <p:sldId id="273" r:id="rId17"/>
    <p:sldId id="263" r:id="rId18"/>
    <p:sldId id="274" r:id="rId19"/>
    <p:sldId id="275" r:id="rId20"/>
    <p:sldId id="325" r:id="rId21"/>
    <p:sldId id="326" r:id="rId22"/>
    <p:sldId id="340" r:id="rId23"/>
    <p:sldId id="291" r:id="rId24"/>
    <p:sldId id="335" r:id="rId25"/>
    <p:sldId id="277" r:id="rId26"/>
    <p:sldId id="338" r:id="rId27"/>
    <p:sldId id="280" r:id="rId28"/>
    <p:sldId id="281" r:id="rId29"/>
    <p:sldId id="282" r:id="rId30"/>
    <p:sldId id="278" r:id="rId31"/>
    <p:sldId id="283" r:id="rId32"/>
    <p:sldId id="284" r:id="rId33"/>
    <p:sldId id="285" r:id="rId34"/>
    <p:sldId id="279" r:id="rId35"/>
    <p:sldId id="286" r:id="rId36"/>
    <p:sldId id="287" r:id="rId37"/>
    <p:sldId id="323" r:id="rId38"/>
    <p:sldId id="324" r:id="rId39"/>
    <p:sldId id="339" r:id="rId40"/>
    <p:sldId id="320" r:id="rId41"/>
    <p:sldId id="332" r:id="rId42"/>
    <p:sldId id="293" r:id="rId43"/>
    <p:sldId id="294" r:id="rId44"/>
    <p:sldId id="295" r:id="rId45"/>
    <p:sldId id="298" r:id="rId46"/>
    <p:sldId id="301" r:id="rId47"/>
    <p:sldId id="302" r:id="rId48"/>
    <p:sldId id="305" r:id="rId49"/>
    <p:sldId id="322" r:id="rId50"/>
    <p:sldId id="310" r:id="rId51"/>
    <p:sldId id="311" r:id="rId52"/>
    <p:sldId id="316" r:id="rId53"/>
    <p:sldId id="321" r:id="rId54"/>
    <p:sldId id="333" r:id="rId55"/>
  </p:sldIdLst>
  <p:sldSz cx="9144000" cy="6858000" type="screen4x3"/>
  <p:notesSz cx="6794500" cy="9931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42" autoAdjust="0"/>
  </p:normalViewPr>
  <p:slideViewPr>
    <p:cSldViewPr>
      <p:cViewPr>
        <p:scale>
          <a:sx n="60" d="100"/>
          <a:sy n="60" d="100"/>
        </p:scale>
        <p:origin x="-744"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6BF981D4-6971-47D3-98BE-A1F062343C4B}" type="datetimeFigureOut">
              <a:rPr lang="fi-FI" smtClean="0"/>
              <a:t>29.5.2015</a:t>
            </a:fld>
            <a:endParaRPr lang="fi-FI"/>
          </a:p>
        </p:txBody>
      </p:sp>
      <p:sp>
        <p:nvSpPr>
          <p:cNvPr id="4" name="Dian kuvan paikkamerkki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B9CEF516-3416-4C1C-B90F-47840E870D3F}" type="slidenum">
              <a:rPr lang="fi-FI" smtClean="0"/>
              <a:t>‹#›</a:t>
            </a:fld>
            <a:endParaRPr lang="fi-FI"/>
          </a:p>
        </p:txBody>
      </p:sp>
    </p:spTree>
    <p:extLst>
      <p:ext uri="{BB962C8B-B14F-4D97-AF65-F5344CB8AC3E}">
        <p14:creationId xmlns:p14="http://schemas.microsoft.com/office/powerpoint/2010/main" val="572777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Rot="1" noChangeAspect="1" noChangeArrowheads="1" noTextEdit="1"/>
          </p:cNvSpPr>
          <p:nvPr>
            <p:ph type="sldImg"/>
          </p:nvPr>
        </p:nvSpPr>
        <p:spPr>
          <a:ln/>
        </p:spPr>
      </p:sp>
      <p:sp>
        <p:nvSpPr>
          <p:cNvPr id="21507"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latin typeface="Lucida Grande" pitchFamily="-128" charset="0"/>
              <a:ea typeface="ヒラギノ角ゴ Pro W3" pitchFamily="-128" charset="-128"/>
            </a:endParaRPr>
          </a:p>
        </p:txBody>
      </p:sp>
    </p:spTree>
    <p:extLst>
      <p:ext uri="{BB962C8B-B14F-4D97-AF65-F5344CB8AC3E}">
        <p14:creationId xmlns:p14="http://schemas.microsoft.com/office/powerpoint/2010/main" val="2768608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Markkinoinnin</a:t>
            </a:r>
            <a:r>
              <a:rPr lang="fi-FI" baseline="0" dirty="0" smtClean="0"/>
              <a:t> johtamisen lähtökohdat ja tavoitteet tulisi löytyä yhtiön strategiasta. Riskinä on, että markkinointi kuitenkin toimii irrallaan yhtiön strategiasta. Tämän vaiheen tarkoituksena on tunnistaa yhtiön strategian markkinoinnille asettamat vaatimukset, ja miettiä miten ne heijastuvat markkinoinnin tavoitteisiin. Tässä vaiheessa on hyvä myös kiinnittää huomiota siihen, kuinka markkinoinnin johtaminen voi markkinointiviestinnän lisäksi myös muulla tavalla tukea yhtiön strategiaa ja strategian uudistumista.</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10</a:t>
            </a:fld>
            <a:endParaRPr lang="fi-FI"/>
          </a:p>
        </p:txBody>
      </p:sp>
    </p:spTree>
    <p:extLst>
      <p:ext uri="{BB962C8B-B14F-4D97-AF65-F5344CB8AC3E}">
        <p14:creationId xmlns:p14="http://schemas.microsoft.com/office/powerpoint/2010/main" val="99169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Yrityksen</a:t>
            </a:r>
            <a:r>
              <a:rPr lang="fi-FI" baseline="0" dirty="0" smtClean="0"/>
              <a:t> </a:t>
            </a:r>
            <a:r>
              <a:rPr lang="fi-FI" baseline="0" dirty="0" err="1" smtClean="0"/>
              <a:t>tarjooma</a:t>
            </a:r>
            <a:r>
              <a:rPr lang="fi-FI" baseline="0" dirty="0" smtClean="0"/>
              <a:t> koostuu asiakkaille tarjottujen tuotteiden ja palveluiden sekä </a:t>
            </a:r>
            <a:r>
              <a:rPr lang="fi-FI" baseline="0" dirty="0" err="1" smtClean="0"/>
              <a:t>brändin</a:t>
            </a:r>
            <a:r>
              <a:rPr lang="fi-FI" baseline="0" dirty="0" smtClean="0"/>
              <a:t> muodostamasta kokonaisuudesta. Tässä kohdassa on hyvä keskittyä erityisesti siihen, mihin suuntaan </a:t>
            </a:r>
            <a:r>
              <a:rPr lang="fi-FI" baseline="0" dirty="0" err="1" smtClean="0"/>
              <a:t>tarjoomaa</a:t>
            </a:r>
            <a:r>
              <a:rPr lang="fi-FI" baseline="0" dirty="0" smtClean="0"/>
              <a:t> tulisi tulevaisuudessa kehittää. Usein asiakas voi myös kokea yrityksen </a:t>
            </a:r>
            <a:r>
              <a:rPr lang="fi-FI" baseline="0" dirty="0" err="1" smtClean="0"/>
              <a:t>tarjooman</a:t>
            </a:r>
            <a:r>
              <a:rPr lang="fi-FI" baseline="0" dirty="0" smtClean="0"/>
              <a:t> huomattavasti yritystä itseään suppeampana, ja on hyvä miettiä myös sitä, kuinka tähän voidaan markkinoinnin johtamisen keinoin vaikuttaa. </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11</a:t>
            </a:fld>
            <a:endParaRPr lang="fi-FI"/>
          </a:p>
        </p:txBody>
      </p:sp>
    </p:spTree>
    <p:extLst>
      <p:ext uri="{BB962C8B-B14F-4D97-AF65-F5344CB8AC3E}">
        <p14:creationId xmlns:p14="http://schemas.microsoft.com/office/powerpoint/2010/main" val="815278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Tässä työpajassa keskitytään erityisesti siihen, kuinka markkinointi tällä hetkellä toteutuu yrityksessä. Työpajan tarkoituksena</a:t>
            </a:r>
            <a:r>
              <a:rPr lang="fi-FI" baseline="0" dirty="0" smtClean="0"/>
              <a:t> on tunnistaa erityisesti niitä kehityskohteita, joilla markkinoinnin johtaminen ja toteutus saadaan halutulle tasolle.</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12</a:t>
            </a:fld>
            <a:endParaRPr lang="fi-FI"/>
          </a:p>
        </p:txBody>
      </p:sp>
    </p:spTree>
    <p:extLst>
      <p:ext uri="{BB962C8B-B14F-4D97-AF65-F5344CB8AC3E}">
        <p14:creationId xmlns:p14="http://schemas.microsoft.com/office/powerpoint/2010/main" val="1604947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Yhtiön strategian tulisi ohjata markkinoinnin suunnittelua ja toteutusta. Edellisessä työpajassa on pyritty tunnistamaan niitä</a:t>
            </a:r>
            <a:r>
              <a:rPr lang="fi-FI" baseline="0" dirty="0" smtClean="0"/>
              <a:t> tavoitteita, joita strategia markkinoinnille asettaa. </a:t>
            </a:r>
            <a:r>
              <a:rPr lang="fi-FI" dirty="0" smtClean="0"/>
              <a:t>Tässä kohdassa keskitytään</a:t>
            </a:r>
            <a:r>
              <a:rPr lang="fi-FI" baseline="0" dirty="0" smtClean="0"/>
              <a:t> siihen, kuinka strategian asettamat tai edellisessä työpajassa tunnistetut tavoitteet näkyvät markkinoinnin käytännön toteutuksessa. Kaksi viimeistä kysymystä keskittyvät siihen, tuottaako markkinoinnin kautta saatu kokemus asiakkaista ja kilpailijoista palautetta esimerkiksi yhtiön strategian tai tuotekehityksen tueksi.</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13</a:t>
            </a:fld>
            <a:endParaRPr lang="fi-FI"/>
          </a:p>
        </p:txBody>
      </p:sp>
    </p:spTree>
    <p:extLst>
      <p:ext uri="{BB962C8B-B14F-4D97-AF65-F5344CB8AC3E}">
        <p14:creationId xmlns:p14="http://schemas.microsoft.com/office/powerpoint/2010/main" val="2100624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Markkinointiviestintä rakentuu erilaisin </a:t>
            </a:r>
            <a:r>
              <a:rPr lang="fi-FI" b="1" dirty="0" smtClean="0"/>
              <a:t>keinoin</a:t>
            </a:r>
            <a:r>
              <a:rPr lang="fi-FI" dirty="0" smtClean="0"/>
              <a:t>  eri asiakasryhmille</a:t>
            </a:r>
            <a:r>
              <a:rPr lang="fi-FI" baseline="0" dirty="0" smtClean="0"/>
              <a:t> kohdistettavien </a:t>
            </a:r>
            <a:r>
              <a:rPr lang="fi-FI" b="1" baseline="0" dirty="0" smtClean="0"/>
              <a:t>viestien</a:t>
            </a:r>
            <a:r>
              <a:rPr lang="fi-FI" baseline="0" dirty="0" smtClean="0"/>
              <a:t> varaan. Edellisessä työpajassa on määritelty yhtiön tärkeimmät erottautumistekijät, jotka luovat usein pohjan markkinoinnin viesteille. Tässä kohdassa tunnistetaan eri asiakasryhmille suunnattuja viestejä ja arvioidaan niiden toimivuutta ja suhdetta erottautumistekijöihin ja asiakkaalle tuotettuun lisäarvoon. </a:t>
            </a:r>
          </a:p>
          <a:p>
            <a:endParaRPr lang="fi-FI" baseline="0" dirty="0" smtClean="0"/>
          </a:p>
          <a:p>
            <a:r>
              <a:rPr lang="fi-FI" baseline="0" dirty="0" smtClean="0"/>
              <a:t>Markkinoinnin keinot pyritään yleensä valitsemaan niin, että haluttu lopputulos saadaan aikaan mahdollisimman kustannustehokkaasti. Tässä kohdassa on hyvä arvioida sitä, onko yrityksen keinovalikoima riittävän laaja ja onko myös nykyaikaisia markkinoinnin keinoja hyödynnetty.</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14</a:t>
            </a:fld>
            <a:endParaRPr lang="fi-FI"/>
          </a:p>
        </p:txBody>
      </p:sp>
    </p:spTree>
    <p:extLst>
      <p:ext uri="{BB962C8B-B14F-4D97-AF65-F5344CB8AC3E}">
        <p14:creationId xmlns:p14="http://schemas.microsoft.com/office/powerpoint/2010/main" val="1546832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Jakelukanavien</a:t>
            </a:r>
            <a:r>
              <a:rPr lang="fi-FI" baseline="0" dirty="0" smtClean="0"/>
              <a:t> valinta ja kehittäminen ovat yrityksen kasvun näkökulmasta keskeisiä kysymyksiä. Usein kasvun aikaansaamiseksi (varsinkin vienti) uusien jakelukanavien löytäminen on välttämätöntä. Tässä kohdassa keskitytään erityisesti jakelukanavien kattavuuteen ja siihen, kuinka jakelukanavat tosiasiassa toimivat. Esimerkiksi kattavakin jälleenmyyjäverkosto voi todellisuudessa tuottaa liikevaihtoa vain pienen jälleenmyyjäryhmän kautta. Tässä kohdassa kannattaa myös huomioida internetin ja verkkokauppojen nopeasti kasvanut merkitys jakelu- ja markkinointikanavana.</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15</a:t>
            </a:fld>
            <a:endParaRPr lang="fi-FI"/>
          </a:p>
        </p:txBody>
      </p:sp>
    </p:spTree>
    <p:extLst>
      <p:ext uri="{BB962C8B-B14F-4D97-AF65-F5344CB8AC3E}">
        <p14:creationId xmlns:p14="http://schemas.microsoft.com/office/powerpoint/2010/main" val="35229639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Tässä työpajassa keskitytään erityisesti siihen, kuinka markkinoinnin toteutus saadaan käytännössä toimimaan paremmin. Työpajan tarkoituksena</a:t>
            </a:r>
            <a:r>
              <a:rPr lang="fi-FI" baseline="0" dirty="0" smtClean="0"/>
              <a:t> on koostaa tärkeimpiä kehittämiskohteita, joiden avulla markkinoinnista saadaan tavoitteellisempaa ja tuloksellisempaa. Lopputuloksena koostetaan suunnitelma tässä ja kahdessa aikaisemmassa työpajassa koostetuista jatko- ja kehitystoimenpiteistä.</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16</a:t>
            </a:fld>
            <a:endParaRPr lang="fi-FI"/>
          </a:p>
        </p:txBody>
      </p:sp>
    </p:spTree>
    <p:extLst>
      <p:ext uri="{BB962C8B-B14F-4D97-AF65-F5344CB8AC3E}">
        <p14:creationId xmlns:p14="http://schemas.microsoft.com/office/powerpoint/2010/main" val="2792739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Aikataulutettu markkinointisuunnitelma luo</a:t>
            </a:r>
            <a:r>
              <a:rPr lang="fi-FI" baseline="0" dirty="0" smtClean="0"/>
              <a:t> pohjan markkinoinnin onnistuneelle arkipäivän toteutukselle. Suunnitelman merkitys korostuu etenkin silloin, kun markkinoinnin toimeenpano on vastuutettu usealle henkilölle. Suunnitelman lisäksi markkinoinnin johtaminen tarvitsee tyypillisesti myös erilaisia käytäntöjä, joiden avulla esimerkiksi markkinoinnin tuottamaa tietoa tuodaan muun organisaation käyttöön. Tässä kohdassa määritellään haluttu suunnittelun taso ja markkinoinnin seurantaan ja johtamiseen tarvittavat käytännöt.</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17</a:t>
            </a:fld>
            <a:endParaRPr lang="fi-FI"/>
          </a:p>
        </p:txBody>
      </p:sp>
    </p:spTree>
    <p:extLst>
      <p:ext uri="{BB962C8B-B14F-4D97-AF65-F5344CB8AC3E}">
        <p14:creationId xmlns:p14="http://schemas.microsoft.com/office/powerpoint/2010/main" val="4020914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Markkinoinnin kehittämisen</a:t>
            </a:r>
            <a:r>
              <a:rPr lang="fi-FI" baseline="0" dirty="0" smtClean="0"/>
              <a:t> tulisi perustua erityisesti asiakasrajapinnasta saatavaan tietoon ja kokemukseen. Tämän lisäksi merkittäviä kehittämiseen vaikuttavia osa-alueita ovat yhtiön kyky hankkia ja ylläpitää markkinointiosaamista sekä kerätä markkinointiin vaikuttavaa tietoa muualta organisaatiosta. Tässä kohdassa keskitytään erityisesti siihen, kuinka ja minkälaisilla käytännöillä markkinointia kehitetään. Markkinoiden ja toimintaympäristön nopean muutoksen vuoksi markkinoinnin kehittämisen olisi yleensä </a:t>
            </a:r>
            <a:r>
              <a:rPr lang="fi-FI" baseline="0" smtClean="0"/>
              <a:t>hyvvä </a:t>
            </a:r>
            <a:r>
              <a:rPr lang="fi-FI" baseline="0" dirty="0" smtClean="0"/>
              <a:t>olla jatkuvaa ja melko nopeasyklistä.</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18</a:t>
            </a:fld>
            <a:endParaRPr lang="fi-FI"/>
          </a:p>
        </p:txBody>
      </p:sp>
    </p:spTree>
    <p:extLst>
      <p:ext uri="{BB962C8B-B14F-4D97-AF65-F5344CB8AC3E}">
        <p14:creationId xmlns:p14="http://schemas.microsoft.com/office/powerpoint/2010/main" val="4141121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Käydään</a:t>
            </a:r>
            <a:r>
              <a:rPr lang="fi-FI" baseline="0" dirty="0" smtClean="0"/>
              <a:t> läpi kehittämistoimenpideideat ja kootaan ne seuraavan dian jaottelun pohjalta taulukkoon ensimmäiseksi luonnokseksi kehittämisohjelmasta</a:t>
            </a:r>
          </a:p>
          <a:p>
            <a:r>
              <a:rPr lang="fi-FI" baseline="0" dirty="0" smtClean="0"/>
              <a:t>Ensimmäisen koonnin jälkeen ideat käydään läpi, niitä jalostetaan ja yhdistellään samalla </a:t>
            </a:r>
            <a:r>
              <a:rPr lang="fi-FI" i="0" baseline="0" dirty="0" smtClean="0"/>
              <a:t>huomioiden niiden tärkeys ja kiireellisyys. </a:t>
            </a:r>
          </a:p>
          <a:p>
            <a:r>
              <a:rPr lang="fi-FI" i="0" baseline="0" dirty="0" smtClean="0"/>
              <a:t>Koonnin yhteydessä myös arvioidaan kriittisesti, onko toimenpiteiden toteuttamiseen realistiset mahdollisuudet. Mitä tehdään rinnakkain ja mitä peräkkäin.</a:t>
            </a:r>
          </a:p>
          <a:p>
            <a:endParaRPr lang="fi-FI" i="0" baseline="0" dirty="0" smtClean="0"/>
          </a:p>
          <a:p>
            <a:r>
              <a:rPr lang="fi-FI" i="0" baseline="0" dirty="0" smtClean="0"/>
              <a:t>Tarpeen mukaan laajemmista kehittämistoimenpiteistä voidaan yrityksessä laatia erilliset projektisuunnitelmat</a:t>
            </a:r>
          </a:p>
          <a:p>
            <a:endParaRPr lang="fi-FI" i="0" baseline="0" dirty="0" smtClean="0"/>
          </a:p>
          <a:p>
            <a:r>
              <a:rPr lang="fi-FI" i="0" baseline="0" dirty="0" smtClean="0"/>
              <a:t>Heti toimeenpantavia toimenpiteitä voidaan saman tien sopia toteutettavaksi</a:t>
            </a:r>
          </a:p>
        </p:txBody>
      </p:sp>
      <p:sp>
        <p:nvSpPr>
          <p:cNvPr id="4" name="Dian numeron paikkamerkki 3"/>
          <p:cNvSpPr>
            <a:spLocks noGrp="1"/>
          </p:cNvSpPr>
          <p:nvPr>
            <p:ph type="sldNum" sz="quarter" idx="10"/>
          </p:nvPr>
        </p:nvSpPr>
        <p:spPr/>
        <p:txBody>
          <a:bodyPr/>
          <a:lstStyle/>
          <a:p>
            <a:fld id="{B9CEF516-3416-4C1C-B90F-47840E870D3F}" type="slidenum">
              <a:rPr lang="fi-FI" smtClean="0"/>
              <a:t>19</a:t>
            </a:fld>
            <a:endParaRPr lang="fi-FI"/>
          </a:p>
        </p:txBody>
      </p:sp>
    </p:spTree>
    <p:extLst>
      <p:ext uri="{BB962C8B-B14F-4D97-AF65-F5344CB8AC3E}">
        <p14:creationId xmlns:p14="http://schemas.microsoft.com/office/powerpoint/2010/main" val="3899851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9CEF516-3416-4C1C-B90F-47840E870D3F}" type="slidenum">
              <a:rPr lang="fi-FI" smtClean="0"/>
              <a:t>2</a:t>
            </a:fld>
            <a:endParaRPr lang="fi-FI"/>
          </a:p>
        </p:txBody>
      </p:sp>
    </p:spTree>
    <p:extLst>
      <p:ext uri="{BB962C8B-B14F-4D97-AF65-F5344CB8AC3E}">
        <p14:creationId xmlns:p14="http://schemas.microsoft.com/office/powerpoint/2010/main" val="3798106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Kehityshyppäys voi olla esimerkiksi rekrytointi, yrityskauppa, uuden toimipisteen perustaminen tai viennin aloittaminen. </a:t>
            </a:r>
          </a:p>
          <a:p>
            <a:r>
              <a:rPr lang="fi-FI" dirty="0" smtClean="0"/>
              <a:t>Usean vuoden aikana toteutettavat kehittämiskohteet voivat olla esimerkiksi osaamisen kehittämistä, verkkokauppaliiketoiminnan käynnistämistä, uuden tuotteen tai palvelun kehittämistä ja lanseeraamista tai yhteistyöverkoston rakentamista. </a:t>
            </a:r>
          </a:p>
          <a:p>
            <a:r>
              <a:rPr lang="fi-FI" dirty="0" smtClean="0"/>
              <a:t>Keittämistoimenpiteet ovat heti tai nopeasti toteutettavia toimenpiteitä kuten markkinointi- ja myyntikampanja, asiakastutkimuksen</a:t>
            </a:r>
            <a:r>
              <a:rPr lang="fi-FI" baseline="0" dirty="0" smtClean="0"/>
              <a:t> teko, </a:t>
            </a:r>
            <a:r>
              <a:rPr lang="fi-FI" dirty="0" smtClean="0"/>
              <a:t> kotisivujen päivittäminen,</a:t>
            </a:r>
            <a:r>
              <a:rPr lang="fi-FI" baseline="0" dirty="0" smtClean="0"/>
              <a:t> sisäisen toimintatavan muutos jne.</a:t>
            </a:r>
            <a:endParaRPr lang="fi-FI" dirty="0" smtClean="0"/>
          </a:p>
          <a:p>
            <a:endParaRPr lang="fi-FI" dirty="0"/>
          </a:p>
        </p:txBody>
      </p:sp>
      <p:sp>
        <p:nvSpPr>
          <p:cNvPr id="4" name="Dian numeron paikkamerkki 3"/>
          <p:cNvSpPr>
            <a:spLocks noGrp="1"/>
          </p:cNvSpPr>
          <p:nvPr>
            <p:ph type="sldNum" sz="quarter" idx="10"/>
          </p:nvPr>
        </p:nvSpPr>
        <p:spPr/>
        <p:txBody>
          <a:bodyPr/>
          <a:lstStyle/>
          <a:p>
            <a:fld id="{6036022D-8245-0241-89F7-3360F4B0653B}" type="slidenum">
              <a:rPr lang="fi-FI" smtClean="0"/>
              <a:pPr/>
              <a:t>20</a:t>
            </a:fld>
            <a:endParaRPr lang="fi-FI" dirty="0"/>
          </a:p>
        </p:txBody>
      </p:sp>
    </p:spTree>
    <p:extLst>
      <p:ext uri="{BB962C8B-B14F-4D97-AF65-F5344CB8AC3E}">
        <p14:creationId xmlns:p14="http://schemas.microsoft.com/office/powerpoint/2010/main" val="25144847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Asiakas voi tehdä seurantaa</a:t>
            </a:r>
            <a:r>
              <a:rPr lang="fi-FI" baseline="0" dirty="0" smtClean="0"/>
              <a:t> itsenäisesti, mutta voi varmistaa seurannan toteutumisen ulkopuolisen vetämän työpajan avulla.</a:t>
            </a:r>
          </a:p>
          <a:p>
            <a:r>
              <a:rPr lang="fi-FI" baseline="0" dirty="0" smtClean="0"/>
              <a:t>Työpajan voi tarjota asiakkaalle toteutettavaksi yhtenä valmisteltuna 3 tunnin kokonaisuutena.</a:t>
            </a:r>
          </a:p>
          <a:p>
            <a:r>
              <a:rPr lang="fi-FI" baseline="0" dirty="0" smtClean="0"/>
              <a:t>Seurantatyöpajan sisältö ja aineisto kootaan tapauskohtaisesti asiakkaan kanssa työstettyjen tavoitteiden ja suunnitelmien pohjalta</a:t>
            </a:r>
          </a:p>
          <a:p>
            <a:r>
              <a:rPr lang="fi-FI" baseline="0" dirty="0" smtClean="0"/>
              <a:t>Työpajan valmistelua varten asiakasa pyydetään kokoamaan käytettävissä oleva seurantatieto, niin aikaa säästyy johtopäätöksiin ja jatkotoimenpiteiden pohdintaan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21</a:t>
            </a:fld>
            <a:endParaRPr lang="fi-FI"/>
          </a:p>
        </p:txBody>
      </p:sp>
    </p:spTree>
    <p:extLst>
      <p:ext uri="{BB962C8B-B14F-4D97-AF65-F5344CB8AC3E}">
        <p14:creationId xmlns:p14="http://schemas.microsoft.com/office/powerpoint/2010/main" val="4208414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22</a:t>
            </a:fld>
            <a:endParaRPr lang="fi-FI"/>
          </a:p>
        </p:txBody>
      </p:sp>
    </p:spTree>
    <p:extLst>
      <p:ext uri="{BB962C8B-B14F-4D97-AF65-F5344CB8AC3E}">
        <p14:creationId xmlns:p14="http://schemas.microsoft.com/office/powerpoint/2010/main" val="33294505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Tämä</a:t>
            </a:r>
            <a:r>
              <a:rPr lang="fi-FI" baseline="0" dirty="0" smtClean="0"/>
              <a:t> dia on tarkoitettu pohjaksi työpajan ensimmäisen dian laadintaa. Pohja on tehty ajatuksella, että teema käsitellään yhdessä työpajassa. Jos teema käsitellään kolmessa työpajassa, dia täytyy muokata vastaavasti. </a:t>
            </a:r>
          </a:p>
          <a:p>
            <a:endParaRPr lang="fi-FI" baseline="0" dirty="0" smtClean="0"/>
          </a:p>
          <a:p>
            <a:r>
              <a:rPr lang="fi-FI" baseline="0" dirty="0" smtClean="0"/>
              <a:t>Lähtökohdat voi esitellä esim. yrityksen johto</a:t>
            </a:r>
          </a:p>
          <a:p>
            <a:endParaRPr lang="fi-FI" baseline="0" dirty="0" smtClean="0"/>
          </a:p>
          <a:p>
            <a:endParaRPr lang="fi-FI" baseline="0" dirty="0" smtClean="0"/>
          </a:p>
        </p:txBody>
      </p:sp>
      <p:sp>
        <p:nvSpPr>
          <p:cNvPr id="4" name="Dian numeron paikkamerkki 3"/>
          <p:cNvSpPr>
            <a:spLocks noGrp="1"/>
          </p:cNvSpPr>
          <p:nvPr>
            <p:ph type="sldNum" sz="quarter" idx="10"/>
          </p:nvPr>
        </p:nvSpPr>
        <p:spPr/>
        <p:txBody>
          <a:bodyPr/>
          <a:lstStyle/>
          <a:p>
            <a:fld id="{B9CEF516-3416-4C1C-B90F-47840E870D3F}" type="slidenum">
              <a:rPr lang="fi-FI" smtClean="0"/>
              <a:t>23</a:t>
            </a:fld>
            <a:endParaRPr lang="fi-FI"/>
          </a:p>
        </p:txBody>
      </p:sp>
    </p:spTree>
    <p:extLst>
      <p:ext uri="{BB962C8B-B14F-4D97-AF65-F5344CB8AC3E}">
        <p14:creationId xmlns:p14="http://schemas.microsoft.com/office/powerpoint/2010/main" val="2035979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Tässä työpajassa keskitytään erityisesti siihen, kuinka asiakassuhteita hallitaan</a:t>
            </a:r>
            <a:r>
              <a:rPr lang="fi-FI" baseline="0" dirty="0" smtClean="0"/>
              <a:t> ja myyntityötä johdetaan yhtiön strategian mukaisesti. Työpajan tarkoituksena on tunnistaa kehityskohteita, joiden avulla asiakassuhteiden hallinnasta saadaan tavoitteellisempaa ja resurssit saadaan ohjattua yrityksen haluamaan suuntaan.</a:t>
            </a:r>
          </a:p>
          <a:p>
            <a:endParaRPr lang="fi-FI" baseline="0" dirty="0" smtClean="0"/>
          </a:p>
          <a:p>
            <a:r>
              <a:rPr lang="fi-FI" baseline="0" dirty="0" smtClean="0"/>
              <a:t>Johdanto-osiossa käydään läpi asiakassuhteiden hallinnan eri osa-alueita. Olennaista on kiinnittää huomiota myös myynnin ulkopuolisiin osa-alueisiin, joilla pyritään keräämään tietoa asiakkailta tai vahvistamaan asiakassuhdetta.</a:t>
            </a:r>
          </a:p>
          <a:p>
            <a:endParaRPr lang="fi-FI" baseline="0" dirty="0" smtClean="0"/>
          </a:p>
          <a:p>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24</a:t>
            </a:fld>
            <a:endParaRPr lang="fi-FI"/>
          </a:p>
        </p:txBody>
      </p:sp>
    </p:spTree>
    <p:extLst>
      <p:ext uri="{BB962C8B-B14F-4D97-AF65-F5344CB8AC3E}">
        <p14:creationId xmlns:p14="http://schemas.microsoft.com/office/powerpoint/2010/main" val="40557732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Osallistujille on tärkeää avata käytännönläheisesti mitä asiakassuhteiden hallinnalla</a:t>
            </a:r>
            <a:r>
              <a:rPr lang="fi-FI" baseline="0" dirty="0" smtClean="0"/>
              <a:t> tarkoitetaan. On hyvä tuoda esiin, että asiakassuhteiden hallinta on myyntiä laajempi kokonaisuus, jossa olennaista on myös suunnitelmallisuus ja tavoitteellisuus.</a:t>
            </a:r>
          </a:p>
        </p:txBody>
      </p:sp>
      <p:sp>
        <p:nvSpPr>
          <p:cNvPr id="4" name="Dian numeron paikkamerkki 3"/>
          <p:cNvSpPr>
            <a:spLocks noGrp="1"/>
          </p:cNvSpPr>
          <p:nvPr>
            <p:ph type="sldNum" sz="quarter" idx="10"/>
          </p:nvPr>
        </p:nvSpPr>
        <p:spPr/>
        <p:txBody>
          <a:bodyPr/>
          <a:lstStyle/>
          <a:p>
            <a:fld id="{B9CEF516-3416-4C1C-B90F-47840E870D3F}" type="slidenum">
              <a:rPr lang="fi-FI" smtClean="0"/>
              <a:t>25</a:t>
            </a:fld>
            <a:endParaRPr lang="fi-FI"/>
          </a:p>
        </p:txBody>
      </p:sp>
    </p:spTree>
    <p:extLst>
      <p:ext uri="{BB962C8B-B14F-4D97-AF65-F5344CB8AC3E}">
        <p14:creationId xmlns:p14="http://schemas.microsoft.com/office/powerpoint/2010/main" val="20229457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Yhtiön strategian</a:t>
            </a:r>
            <a:r>
              <a:rPr lang="fi-FI" baseline="0" dirty="0" smtClean="0"/>
              <a:t> tulisi ohjata asiakassuhteiden hallintaa ja uusasiakashankintaa euromääräisten kasvutavoitteiden lisäksi myös yrityksen haluamaan suuntaan. Tällöin olennaista on määrittää ne asiakkaat, tuotteet ja palvelut, joihin halutaan keskittyä voimakkaimmin. Tässä kohdassa keskitytään erityisesti siihen, kuinka myyntiä ja asiakassuhteiden hallintaa johdetaan strategisten tavoitteiden saavuttamiseksi. Tyypillisiä kehityskohteita voivat olla esimerkiksi asiakasmäärän kasvattaminen ja riippuvuuden vähentäminen yksittäisistä asiakkaista sekä keskittyminen tietyn kokoisiin asiakkaisiin.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26</a:t>
            </a:fld>
            <a:endParaRPr lang="fi-FI"/>
          </a:p>
        </p:txBody>
      </p:sp>
    </p:spTree>
    <p:extLst>
      <p:ext uri="{BB962C8B-B14F-4D97-AF65-F5344CB8AC3E}">
        <p14:creationId xmlns:p14="http://schemas.microsoft.com/office/powerpoint/2010/main" val="38733234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Systemaattisuus,</a:t>
            </a:r>
            <a:r>
              <a:rPr lang="fi-FI" baseline="0" dirty="0" smtClean="0"/>
              <a:t> suunnitelmallisuus ja aikataulutus luovat pohjan asiakkuuksien ja myynnin johtamiselle. Tässä kohdassa keskitytään erityisesti siihen, kuinka työskentely on organisoitu ja vastuutettu. Useassa yrityksessä uusasiakashankinnalle on asetettu määrälliset tavoitteet ja selkeät vastuut, mutta nykyisten asiakassuhteiden hoitaminen on heikommin suunniteltua.</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27</a:t>
            </a:fld>
            <a:endParaRPr lang="fi-FI"/>
          </a:p>
        </p:txBody>
      </p:sp>
    </p:spTree>
    <p:extLst>
      <p:ext uri="{BB962C8B-B14F-4D97-AF65-F5344CB8AC3E}">
        <p14:creationId xmlns:p14="http://schemas.microsoft.com/office/powerpoint/2010/main" val="32341742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Asiakassuhteiden</a:t>
            </a:r>
            <a:r>
              <a:rPr lang="fi-FI" baseline="0" dirty="0" smtClean="0"/>
              <a:t> hoitaminen nähdään yrityksissä usein pääasiassa myyntityönä ja palvelun tai tuotteen toimittamiseen liittyvänä yhteydenpitona. Asiakasrajapinnassa tapahtuva työ on kuitenkin myös merkittävä keino yrityksen kehittämiseen tarvittavan tiedon keräämiseen. Tässä kohdassa keskitytään erityisesti siihen, mitä tietoa asiakasrajapinnasta kerätään tai olisi hyvä kerätä. Tiedon keräämisen lisäksi on olennaista tunnistaa tai luoda ne tavat, joilla tietoa siirretään ja hyödynnetään organisaatiossa.</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28</a:t>
            </a:fld>
            <a:endParaRPr lang="fi-FI"/>
          </a:p>
        </p:txBody>
      </p:sp>
    </p:spTree>
    <p:extLst>
      <p:ext uri="{BB962C8B-B14F-4D97-AF65-F5344CB8AC3E}">
        <p14:creationId xmlns:p14="http://schemas.microsoft.com/office/powerpoint/2010/main" val="12068920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Tässä</a:t>
            </a:r>
            <a:r>
              <a:rPr lang="fi-FI" baseline="0" dirty="0" smtClean="0"/>
              <a:t> työpajassa keskitytään siihen kuinka asiakassuhteita hoidetaan käytännössä. Työpajan tarkoituksena on kerätä kehittämiskohteita, joiden avulla asiakassuhteiden hallinnasta ja uusasiakashankinnasta saadaan tehokkaampaa ja toimivampaa. </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29</a:t>
            </a:fld>
            <a:endParaRPr lang="fi-FI"/>
          </a:p>
        </p:txBody>
      </p:sp>
    </p:spTree>
    <p:extLst>
      <p:ext uri="{BB962C8B-B14F-4D97-AF65-F5344CB8AC3E}">
        <p14:creationId xmlns:p14="http://schemas.microsoft.com/office/powerpoint/2010/main" val="872928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9CEF516-3416-4C1C-B90F-47840E870D3F}" type="slidenum">
              <a:rPr lang="fi-FI" smtClean="0"/>
              <a:t>3</a:t>
            </a:fld>
            <a:endParaRPr lang="fi-FI"/>
          </a:p>
        </p:txBody>
      </p:sp>
    </p:spTree>
    <p:extLst>
      <p:ext uri="{BB962C8B-B14F-4D97-AF65-F5344CB8AC3E}">
        <p14:creationId xmlns:p14="http://schemas.microsoft.com/office/powerpoint/2010/main" val="20876013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Usein vain pieni osa asiakkaan kanssa käydystä vuorovaikutuksesta liittyy suoraan myyntityöhön tai muuhun ylemmän tason yhteydenpitoon. Koska yhteydenpidosta vastaa usein</a:t>
            </a:r>
            <a:r>
              <a:rPr lang="fi-FI" baseline="0" dirty="0" smtClean="0"/>
              <a:t> tuotteen tai palvelun toimitukseen keskittynyt henkilö, ei tuotantoprosessin ulkopuolella olevaa tietoa välttämättä kerätä aktiivisesti. Tässä kohdassa keskitytään erityisesti siihen, kuinka asiakkailta saataisiin mahdollisimman tehokkaasti kerättyä myyntityötä ja yrityksen kehittämistä tukevaa tietoa. Esimerkkejä kerättävästä tiedosta ovat lisämyyntimahdollisuudet ja tuotekehityksen tarvitsema tieto nykyisistä tai uusista tuotteista.</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30</a:t>
            </a:fld>
            <a:endParaRPr lang="fi-FI"/>
          </a:p>
        </p:txBody>
      </p:sp>
    </p:spTree>
    <p:extLst>
      <p:ext uri="{BB962C8B-B14F-4D97-AF65-F5344CB8AC3E}">
        <p14:creationId xmlns:p14="http://schemas.microsoft.com/office/powerpoint/2010/main" val="16725484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Yrityksen kasvun</a:t>
            </a:r>
            <a:r>
              <a:rPr lang="fi-FI" baseline="0" dirty="0" smtClean="0"/>
              <a:t> ja uudistumisen varmistamiseksi myyntityötä tulisi kohdentaa jatkuvasti myös uusiin asiakkaisiin. Usealla pk-yrityksellä uusien asiakkaiden hankkiminen on myös keskeisin keino vähentää riippuvuutta yksittäisistä asiakkaista. Tässä kohdassa keskitytään siihen, millä keinoilla yritys kerää markkinoilta tietoa potentiaalisista uusista asiakkaista. Riittävän määrän lisäksi olennaista on löytää myös riittävän korkealaatuisia </a:t>
            </a:r>
            <a:r>
              <a:rPr lang="fi-FI" baseline="0" dirty="0" err="1" smtClean="0"/>
              <a:t>liidejä</a:t>
            </a:r>
            <a:r>
              <a:rPr lang="fi-FI" baseline="0" dirty="0" smtClean="0"/>
              <a:t>, jotta myyntityöstä saadaan riittävän tehokasta.</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31</a:t>
            </a:fld>
            <a:endParaRPr lang="fi-FI"/>
          </a:p>
        </p:txBody>
      </p:sp>
    </p:spTree>
    <p:extLst>
      <p:ext uri="{BB962C8B-B14F-4D97-AF65-F5344CB8AC3E}">
        <p14:creationId xmlns:p14="http://schemas.microsoft.com/office/powerpoint/2010/main" val="32861654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Asiakasuskollisuutta</a:t>
            </a:r>
            <a:r>
              <a:rPr lang="fi-FI" baseline="0" dirty="0" smtClean="0"/>
              <a:t> kasvattamalla pyritään pidentämään ja kasvattamaan yrityksen asiakassuhteita. Tässä kohdassa keskitytään erityisesti siihen, millä keinoin asiakasuskollisuutta saadaan kasvatettua. Vuosisopimusten, yhteydenpitokäytäntöjen ja henkilökohtaisten suhteiden lisäksi esimerkiksi yritysten prosessien kytkeminen yhteen ovat keinoja asiakasuskollisuuden kasvattamiseen.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32</a:t>
            </a:fld>
            <a:endParaRPr lang="fi-FI"/>
          </a:p>
        </p:txBody>
      </p:sp>
    </p:spTree>
    <p:extLst>
      <p:ext uri="{BB962C8B-B14F-4D97-AF65-F5344CB8AC3E}">
        <p14:creationId xmlns:p14="http://schemas.microsoft.com/office/powerpoint/2010/main" val="23286062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Tässä työpajassa keskitytään siihen,</a:t>
            </a:r>
            <a:r>
              <a:rPr lang="fi-FI" baseline="0" dirty="0" smtClean="0"/>
              <a:t> kuinka asiakassuhteita hallitaan erilaisten toimenpiiteiden avulla. Työpajan tarkoituksena on kerätä kehittämiskohteita, joiden avulla toimenpiteet saadaan kohdistettua paremmin ja asiakasrajapinnasta saatava tieto saadaan hyödynnettyä organisaatiossa paremmin.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33</a:t>
            </a:fld>
            <a:endParaRPr lang="fi-FI"/>
          </a:p>
        </p:txBody>
      </p:sp>
    </p:spTree>
    <p:extLst>
      <p:ext uri="{BB962C8B-B14F-4D97-AF65-F5344CB8AC3E}">
        <p14:creationId xmlns:p14="http://schemas.microsoft.com/office/powerpoint/2010/main" val="32037711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Edellisissä</a:t>
            </a:r>
            <a:r>
              <a:rPr lang="fi-FI" baseline="0" dirty="0" smtClean="0"/>
              <a:t> työpajoissa tunnistettujen strategisten tavoitteiden ja asiakassuhteiden hallinnan käytäntöjen perusteella on tässä kohdassa tarkoitus muodostaa systemaattinen ja suunnitelmallinen tapa asiakassuhteiden hallinnan ja uusasiakashankinnan toteuttamiseen. Erityistä huomiota on hyvä kiinnittää siihen, kuinka kaikki asiakasrajapinnassa työskentelevät voivat osallistua asiakassuhteiden hallintaan.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34</a:t>
            </a:fld>
            <a:endParaRPr lang="fi-FI"/>
          </a:p>
        </p:txBody>
      </p:sp>
    </p:spTree>
    <p:extLst>
      <p:ext uri="{BB962C8B-B14F-4D97-AF65-F5344CB8AC3E}">
        <p14:creationId xmlns:p14="http://schemas.microsoft.com/office/powerpoint/2010/main" val="19545864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Myyntityön</a:t>
            </a:r>
            <a:r>
              <a:rPr lang="fi-FI" baseline="0" dirty="0" smtClean="0"/>
              <a:t> lisäksi asiakassuhteiden hallinnan tavoitteena on kerätä edellisissä työpajoissa tunnistettua tietoa yrityksen kehittämisen tueksi. Tässä kohdassa keskitytään erityisesti siihen, kuinka kerätty tieto saadaan hyödynnettyä mahdollisimman hyvin organisaation sisällä. Erityistä huomiota kannattaa kiinnittää organisaation eri prosessien välillä tapahtuvaan tiedonkulkuun.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35</a:t>
            </a:fld>
            <a:endParaRPr lang="fi-FI"/>
          </a:p>
        </p:txBody>
      </p:sp>
    </p:spTree>
    <p:extLst>
      <p:ext uri="{BB962C8B-B14F-4D97-AF65-F5344CB8AC3E}">
        <p14:creationId xmlns:p14="http://schemas.microsoft.com/office/powerpoint/2010/main" val="26607468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Käydään</a:t>
            </a:r>
            <a:r>
              <a:rPr lang="fi-FI" baseline="0" dirty="0" smtClean="0"/>
              <a:t> läpi kehittämistoimenpideideat ja kootaan ne seuraavan dian jaottelun pohjalta taulukkoon ensimmäiseksi luonnokseksi kehittämisohjelmasta</a:t>
            </a:r>
          </a:p>
          <a:p>
            <a:r>
              <a:rPr lang="fi-FI" baseline="0" dirty="0" smtClean="0"/>
              <a:t>Ensimmäisen koonnin jälkeen ideat käydään läpi, niitä jalostetaan ja yhdistellään samalla </a:t>
            </a:r>
            <a:r>
              <a:rPr lang="fi-FI" i="0" baseline="0" dirty="0" smtClean="0"/>
              <a:t>huomioiden niiden tärkeys ja kiireellisyys. </a:t>
            </a:r>
          </a:p>
          <a:p>
            <a:r>
              <a:rPr lang="fi-FI" i="0" baseline="0" dirty="0" smtClean="0"/>
              <a:t>Koonnin yhteydessä myös arvioidaan kriittisesti, onko toimenpiteiden toteuttamiseen realistiset mahdollisuudet. Mitä tehdään rinnakkain ja mitä peräkkäin.</a:t>
            </a:r>
          </a:p>
          <a:p>
            <a:endParaRPr lang="fi-FI" i="0" baseline="0" dirty="0" smtClean="0"/>
          </a:p>
          <a:p>
            <a:r>
              <a:rPr lang="fi-FI" i="0" baseline="0" dirty="0" smtClean="0"/>
              <a:t>Tarpeen mukaan laajemmista kehittämistoimenpiteistä voidaan yrityksessä laatia erilliset projektisuunnitelmat</a:t>
            </a:r>
          </a:p>
          <a:p>
            <a:endParaRPr lang="fi-FI" i="0" baseline="0" dirty="0" smtClean="0"/>
          </a:p>
          <a:p>
            <a:r>
              <a:rPr lang="fi-FI" i="0" baseline="0" dirty="0" smtClean="0"/>
              <a:t>Heti toimeenpantavia toimenpiteitä voidaan saman tien sopia toteutettavaksi</a:t>
            </a:r>
          </a:p>
          <a:p>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36</a:t>
            </a:fld>
            <a:endParaRPr lang="fi-FI"/>
          </a:p>
        </p:txBody>
      </p:sp>
    </p:spTree>
    <p:extLst>
      <p:ext uri="{BB962C8B-B14F-4D97-AF65-F5344CB8AC3E}">
        <p14:creationId xmlns:p14="http://schemas.microsoft.com/office/powerpoint/2010/main" val="21279251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Kehityshyppäys voi olla esimerkiksi rekrytointi, yrityskauppa, uuden toimipisteen perustaminen tai viennin aloittaminen. </a:t>
            </a:r>
          </a:p>
          <a:p>
            <a:r>
              <a:rPr lang="fi-FI" dirty="0" smtClean="0"/>
              <a:t>Usean vuoden aikana toteutettavat kehittämiskohteet voivat olla esimerkiksi osaamisen kehittämistä, verkkokauppaliiketoiminnan käynnistämistä, uuden tuotteen tai palvelun kehittämistä ja lanseeraamista tai yhteistyöverkoston rakentamista. </a:t>
            </a:r>
          </a:p>
          <a:p>
            <a:r>
              <a:rPr lang="fi-FI" dirty="0" smtClean="0"/>
              <a:t>Keittämistoimenpiteet ovat heti tai nopeasti toteutettavia toimenpiteitä kuten markkinointi- ja myyntikampanja, asiakastutkimuksen</a:t>
            </a:r>
            <a:r>
              <a:rPr lang="fi-FI" baseline="0" dirty="0" smtClean="0"/>
              <a:t> teko, </a:t>
            </a:r>
            <a:r>
              <a:rPr lang="fi-FI" dirty="0" smtClean="0"/>
              <a:t> kotisivujen päivittäminen,</a:t>
            </a:r>
            <a:r>
              <a:rPr lang="fi-FI" baseline="0" dirty="0" smtClean="0"/>
              <a:t> sisäisen toimintatavan muutos jne.</a:t>
            </a:r>
            <a:endParaRPr lang="fi-FI" dirty="0" smtClean="0"/>
          </a:p>
          <a:p>
            <a:endParaRPr lang="fi-FI" dirty="0"/>
          </a:p>
        </p:txBody>
      </p:sp>
      <p:sp>
        <p:nvSpPr>
          <p:cNvPr id="4" name="Dian numeron paikkamerkki 3"/>
          <p:cNvSpPr>
            <a:spLocks noGrp="1"/>
          </p:cNvSpPr>
          <p:nvPr>
            <p:ph type="sldNum" sz="quarter" idx="10"/>
          </p:nvPr>
        </p:nvSpPr>
        <p:spPr/>
        <p:txBody>
          <a:bodyPr/>
          <a:lstStyle/>
          <a:p>
            <a:fld id="{6036022D-8245-0241-89F7-3360F4B0653B}" type="slidenum">
              <a:rPr lang="fi-FI" smtClean="0"/>
              <a:pPr/>
              <a:t>37</a:t>
            </a:fld>
            <a:endParaRPr lang="fi-FI" dirty="0"/>
          </a:p>
        </p:txBody>
      </p:sp>
    </p:spTree>
    <p:extLst>
      <p:ext uri="{BB962C8B-B14F-4D97-AF65-F5344CB8AC3E}">
        <p14:creationId xmlns:p14="http://schemas.microsoft.com/office/powerpoint/2010/main" val="25144847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Asiakas voi tehdä seurantaa</a:t>
            </a:r>
            <a:r>
              <a:rPr lang="fi-FI" baseline="0" dirty="0" smtClean="0"/>
              <a:t> itsenäisesti, mutta voi varmistaa seurannan toteutumisen ulkopuolisen vetämän työpajan avulla.</a:t>
            </a:r>
          </a:p>
          <a:p>
            <a:r>
              <a:rPr lang="fi-FI" baseline="0" dirty="0" smtClean="0"/>
              <a:t>Työpajan voi tarjota asiakkaalle toteutettavaksi yhtenä valmisteltuna 3 tunnin kokonaisuutena.</a:t>
            </a:r>
          </a:p>
          <a:p>
            <a:r>
              <a:rPr lang="fi-FI" baseline="0" dirty="0" smtClean="0"/>
              <a:t>Seurantatyöpajan sisältö ja aineisto kootaan tapauskohtaisesti asiakkaan kanssa työstettyjen tavoitteiden ja suunnitelmien pohjalta</a:t>
            </a:r>
          </a:p>
          <a:p>
            <a:r>
              <a:rPr lang="fi-FI" baseline="0" dirty="0" smtClean="0"/>
              <a:t>Työpajan valmistelua varten asiakasa pyydetään kokoamaan käytettävissä oleva seurantatieto, niin aikaa säästyy johtopäätöksiin ja jatkotoimenpiteiden pohdintaan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38</a:t>
            </a:fld>
            <a:endParaRPr lang="fi-FI"/>
          </a:p>
        </p:txBody>
      </p:sp>
    </p:spTree>
    <p:extLst>
      <p:ext uri="{BB962C8B-B14F-4D97-AF65-F5344CB8AC3E}">
        <p14:creationId xmlns:p14="http://schemas.microsoft.com/office/powerpoint/2010/main" val="420841415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9CEF516-3416-4C1C-B90F-47840E870D3F}" type="slidenum">
              <a:rPr lang="fi-FI" smtClean="0"/>
              <a:t>39</a:t>
            </a:fld>
            <a:endParaRPr lang="fi-FI"/>
          </a:p>
        </p:txBody>
      </p:sp>
    </p:spTree>
    <p:extLst>
      <p:ext uri="{BB962C8B-B14F-4D97-AF65-F5344CB8AC3E}">
        <p14:creationId xmlns:p14="http://schemas.microsoft.com/office/powerpoint/2010/main" val="2534599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Tällä dialla</a:t>
            </a:r>
            <a:r>
              <a:rPr lang="fi-FI" baseline="0" dirty="0" smtClean="0"/>
              <a:t> asiakkaalle ja työpajan osallistujalle voi avata kokonaisuuden sekä työpajojen teemat ja rakenteen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a:t>
            </a:fld>
            <a:endParaRPr lang="fi-FI"/>
          </a:p>
        </p:txBody>
      </p:sp>
    </p:spTree>
    <p:extLst>
      <p:ext uri="{BB962C8B-B14F-4D97-AF65-F5344CB8AC3E}">
        <p14:creationId xmlns:p14="http://schemas.microsoft.com/office/powerpoint/2010/main" val="21676652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Tämä</a:t>
            </a:r>
            <a:r>
              <a:rPr lang="fi-FI" baseline="0" dirty="0" smtClean="0"/>
              <a:t> dia on tarkoitettu pohjaksi työpajan ensimmäisen dian laadintaa. Pohja on tehty ajatuksella, että teema käsitellään yhdessä työpajassa. Jos teema käsitellään kolmessa työpajassa, dia täytyy muokata vastaavasti. </a:t>
            </a:r>
          </a:p>
          <a:p>
            <a:endParaRPr lang="fi-FI" baseline="0" dirty="0" smtClean="0"/>
          </a:p>
          <a:p>
            <a:r>
              <a:rPr lang="fi-FI" baseline="0" dirty="0" smtClean="0"/>
              <a:t>Lähtökohdat voi esitellä esim. yrityksen johto</a:t>
            </a:r>
          </a:p>
          <a:p>
            <a:endParaRPr lang="fi-FI" baseline="0" dirty="0" smtClean="0"/>
          </a:p>
          <a:p>
            <a:r>
              <a:rPr lang="fi-FI" baseline="0" dirty="0" smtClean="0"/>
              <a:t>Jos osallistujille ei ole aiemmin esitelty työpajojen muita teemoja tai kokonaisuutta, sen toi tehdä tässä ennen </a:t>
            </a:r>
            <a:r>
              <a:rPr lang="fi-FI" baseline="0" dirty="0" err="1" smtClean="0"/>
              <a:t>brädiasioihin</a:t>
            </a:r>
            <a:r>
              <a:rPr lang="fi-FI" baseline="0" dirty="0" smtClean="0"/>
              <a:t> pureutumista. Alun Rakenne </a:t>
            </a:r>
            <a:r>
              <a:rPr lang="fi-FI" baseline="0" dirty="0" err="1" smtClean="0"/>
              <a:t>-dia</a:t>
            </a:r>
            <a:r>
              <a:rPr lang="fi-FI" baseline="0" dirty="0" smtClean="0"/>
              <a:t> hyvänä apuna</a:t>
            </a:r>
          </a:p>
          <a:p>
            <a:endParaRPr lang="fi-FI" baseline="0" dirty="0" smtClean="0"/>
          </a:p>
        </p:txBody>
      </p:sp>
      <p:sp>
        <p:nvSpPr>
          <p:cNvPr id="4" name="Dian numeron paikkamerkki 3"/>
          <p:cNvSpPr>
            <a:spLocks noGrp="1"/>
          </p:cNvSpPr>
          <p:nvPr>
            <p:ph type="sldNum" sz="quarter" idx="10"/>
          </p:nvPr>
        </p:nvSpPr>
        <p:spPr/>
        <p:txBody>
          <a:bodyPr/>
          <a:lstStyle/>
          <a:p>
            <a:fld id="{B9CEF516-3416-4C1C-B90F-47840E870D3F}" type="slidenum">
              <a:rPr lang="fi-FI" smtClean="0"/>
              <a:t>40</a:t>
            </a:fld>
            <a:endParaRPr lang="fi-FI"/>
          </a:p>
        </p:txBody>
      </p:sp>
    </p:spTree>
    <p:extLst>
      <p:ext uri="{BB962C8B-B14F-4D97-AF65-F5344CB8AC3E}">
        <p14:creationId xmlns:p14="http://schemas.microsoft.com/office/powerpoint/2010/main" val="20359793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Esitellään</a:t>
            </a:r>
            <a:r>
              <a:rPr lang="fi-FI" baseline="0" dirty="0" smtClean="0"/>
              <a:t> työpajan muodostuminen kolmesta osasta, Analyysi, Kehittäminen ja Toimeenpano.</a:t>
            </a:r>
          </a:p>
          <a:p>
            <a:r>
              <a:rPr lang="fi-FI" baseline="0" dirty="0" smtClean="0"/>
              <a:t>Jokaisesta osalle on oma sisältödiansa, jonka voi esitellä osasta toiseen edettäessä.</a:t>
            </a:r>
          </a:p>
          <a:p>
            <a:r>
              <a:rPr lang="fi-FI" baseline="0" dirty="0" smtClean="0"/>
              <a:t>Tämä on Analyysi osion sisältödia</a:t>
            </a:r>
          </a:p>
          <a:p>
            <a:endParaRPr lang="fi-FI" baseline="0" dirty="0" smtClean="0"/>
          </a:p>
          <a:p>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41</a:t>
            </a:fld>
            <a:endParaRPr lang="fi-FI"/>
          </a:p>
        </p:txBody>
      </p:sp>
    </p:spTree>
    <p:extLst>
      <p:ext uri="{BB962C8B-B14F-4D97-AF65-F5344CB8AC3E}">
        <p14:creationId xmlns:p14="http://schemas.microsoft.com/office/powerpoint/2010/main" val="40947836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Osallistujille on tärkeää avata käytännönläheisesti mitä brändillä</a:t>
            </a:r>
            <a:r>
              <a:rPr lang="fi-FI" baseline="0" dirty="0" smtClean="0"/>
              <a:t> tarkoitetaan. On hyvä tuoda esiin, että brändi ja maine rakentuvat yrityksen todellisen toiminnan pohjalla. Siitä kerrotaan viestinnällä, joka ei saa olla ristiriidassa todellisuuden kanssa.  </a:t>
            </a:r>
          </a:p>
          <a:p>
            <a:endParaRPr lang="fi-FI" baseline="0" dirty="0" smtClean="0"/>
          </a:p>
          <a:p>
            <a:r>
              <a:rPr lang="fi-FI" dirty="0" smtClean="0"/>
              <a:t>Asiakkaalle mielikuva bändistä syntyy sekä viestinnän, grafiikan,</a:t>
            </a:r>
            <a:r>
              <a:rPr lang="fi-FI" baseline="0" dirty="0" smtClean="0"/>
              <a:t> ilmeen että vahvasti myös kaiken asiakkaan kohtaaman tekemisen kautta.</a:t>
            </a:r>
          </a:p>
          <a:p>
            <a:endParaRPr lang="fi-FI" baseline="0" dirty="0" smtClean="0"/>
          </a:p>
          <a:p>
            <a:r>
              <a:rPr lang="fi-FI" baseline="0" dirty="0" smtClean="0"/>
              <a:t>Hyvällä maineella ja brändillä yritys erottuu ja menestyy</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42</a:t>
            </a:fld>
            <a:endParaRPr lang="fi-FI"/>
          </a:p>
        </p:txBody>
      </p:sp>
    </p:spTree>
    <p:extLst>
      <p:ext uri="{BB962C8B-B14F-4D97-AF65-F5344CB8AC3E}">
        <p14:creationId xmlns:p14="http://schemas.microsoft.com/office/powerpoint/2010/main" val="20229457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Työpajassa käydään keskustelua</a:t>
            </a:r>
            <a:r>
              <a:rPr lang="fi-FI" baseline="0" dirty="0" smtClean="0"/>
              <a:t> kysymysten pohjalta, useinkaan tutkittua tietoa asiasta ei ole vaan näkemykset perustuvat osallistujien mielipiteisiin.</a:t>
            </a:r>
          </a:p>
          <a:p>
            <a:r>
              <a:rPr lang="fi-FI" baseline="0" dirty="0" smtClean="0"/>
              <a:t>Jos yrityksellä on selkeästi erilaisia asiakasryhmiä, tarkastelua kannattaa tehdä asiakasryhmäkohtaisesti</a:t>
            </a:r>
          </a:p>
          <a:p>
            <a:r>
              <a:rPr lang="fi-FI" baseline="0" dirty="0" smtClean="0"/>
              <a:t>Ajankäyttö pitää suhteuttaa työpajan ohjelmaan muistaen, että osallistujien aktivoituessa keskusteluun esiin nousee asioita, jota ”ohjelman mukaan” otetaan esiin myöhemmin.</a:t>
            </a:r>
          </a:p>
          <a:p>
            <a:endParaRPr lang="fi-FI" baseline="0" dirty="0" smtClean="0"/>
          </a:p>
          <a:p>
            <a:r>
              <a:rPr lang="fi-FI" baseline="0" dirty="0" smtClean="0"/>
              <a:t>Tässä diassa keskitytään brändin tilaan tällä hetkellä, seuraavassa diassa brändin kehittämisen tilaa</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43</a:t>
            </a:fld>
            <a:endParaRPr lang="fi-FI"/>
          </a:p>
        </p:txBody>
      </p:sp>
    </p:spTree>
    <p:extLst>
      <p:ext uri="{BB962C8B-B14F-4D97-AF65-F5344CB8AC3E}">
        <p14:creationId xmlns:p14="http://schemas.microsoft.com/office/powerpoint/2010/main" val="7756203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Työpajassa käydään keskustelua kysymysten pohjalta,</a:t>
            </a:r>
            <a:r>
              <a:rPr lang="fi-FI" baseline="0" dirty="0" smtClean="0"/>
              <a:t> näiden osalta on usein olemassa enemmän faktatietoa kun edellisessä diassa läpikäydystä brändin tilasta.</a:t>
            </a:r>
            <a:endParaRPr lang="fi-FI" dirty="0" smtClean="0"/>
          </a:p>
          <a:p>
            <a:r>
              <a:rPr lang="fi-FI" dirty="0" smtClean="0"/>
              <a:t>Jos yrityksellä on selkeästi erilaisia asiakasryhmiä, tarkastelua kannattaa tehdä asiakasryhmäkohtaisesti</a:t>
            </a:r>
          </a:p>
          <a:p>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44</a:t>
            </a:fld>
            <a:endParaRPr lang="fi-FI"/>
          </a:p>
        </p:txBody>
      </p:sp>
    </p:spTree>
    <p:extLst>
      <p:ext uri="{BB962C8B-B14F-4D97-AF65-F5344CB8AC3E}">
        <p14:creationId xmlns:p14="http://schemas.microsoft.com/office/powerpoint/2010/main" val="15316799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Tämä on Kehittäminen osion sisältödia</a:t>
            </a:r>
          </a:p>
          <a:p>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45</a:t>
            </a:fld>
            <a:endParaRPr lang="fi-FI"/>
          </a:p>
        </p:txBody>
      </p:sp>
    </p:spTree>
    <p:extLst>
      <p:ext uri="{BB962C8B-B14F-4D97-AF65-F5344CB8AC3E}">
        <p14:creationId xmlns:p14="http://schemas.microsoft.com/office/powerpoint/2010/main" val="149871589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Tähän kuvataan</a:t>
            </a:r>
            <a:r>
              <a:rPr lang="fi-FI" baseline="0" dirty="0" smtClean="0"/>
              <a:t> asiakkaidemme arvotuksiin perustuvaa tavoitetilaa brändillemme. Tästä tavoitetilasta muodostuu myös vertailupohja nykytilalle.</a:t>
            </a:r>
          </a:p>
          <a:p>
            <a:r>
              <a:rPr lang="fi-FI" baseline="0" dirty="0" smtClean="0"/>
              <a:t>Jos asioita on tarkasteltu asiakasryhmäkohtaisesti, jatketaan sitä tässä.</a:t>
            </a:r>
          </a:p>
          <a:p>
            <a:endParaRPr lang="fi-FI" baseline="0" dirty="0" smtClean="0"/>
          </a:p>
          <a:p>
            <a:r>
              <a:rPr lang="fi-FI" baseline="0" dirty="0" smtClean="0"/>
              <a:t>Tässäkin tarkastelussa täytyy muistaa, että brändi ja maine eivät ole pelkkiä lupauksia, vaan ne pitää lunastaa tekemisellä.</a:t>
            </a:r>
          </a:p>
          <a:p>
            <a:r>
              <a:rPr lang="fi-FI" baseline="0" dirty="0" smtClean="0"/>
              <a:t>Lupaamisesta on hyvä muistaa, että se on muutakin kuin konkreettisen lupaus, se on myös sitä mitä viestitään ns. rivien välissä mm. kuvilla tai grafiikalla.</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46</a:t>
            </a:fld>
            <a:endParaRPr lang="fi-FI"/>
          </a:p>
        </p:txBody>
      </p:sp>
    </p:spTree>
    <p:extLst>
      <p:ext uri="{BB962C8B-B14F-4D97-AF65-F5344CB8AC3E}">
        <p14:creationId xmlns:p14="http://schemas.microsoft.com/office/powerpoint/2010/main" val="344930467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Nykytilan ja tavoitetilan eroista löytyvät kehittämistarpeet. Tarpeen</a:t>
            </a:r>
            <a:r>
              <a:rPr lang="fi-FI" baseline="0" dirty="0" smtClean="0"/>
              <a:t> mukaan asiakasryhmäkohtaisesti</a:t>
            </a:r>
          </a:p>
          <a:p>
            <a:r>
              <a:rPr lang="fi-FI" baseline="0" dirty="0" smtClean="0"/>
              <a:t>Kehittämistarpeita ja kehittämistoimenpiteitä on joskus vaikea hahmottaa erikseen. Vaikka pyydetään tarpeita saadaan toimenpiteitä, ne kannattaa myös kirjata ja palata niihin myöhemmin toimenpiteitä käsiteltäessä. Toimenpiteet voi myös muotoilla tarpeiksi tässä kohtaa</a:t>
            </a:r>
          </a:p>
          <a:p>
            <a:r>
              <a:rPr lang="fi-FI" baseline="0" dirty="0" smtClean="0"/>
              <a:t>Käsittelyssä on hyvä pyrkiä ideariihimäisyyteen, ideoita ei tyrmätä, niiden arvioinnin ja koonnin aika tulee myöhemmin.</a:t>
            </a:r>
            <a:endParaRPr lang="fi-FI" dirty="0" smtClean="0"/>
          </a:p>
          <a:p>
            <a:r>
              <a:rPr lang="fi-FI" dirty="0" smtClean="0"/>
              <a:t>Kehittämistarpeiden tunnistaminen</a:t>
            </a:r>
            <a:r>
              <a:rPr lang="fi-FI" baseline="0" dirty="0" smtClean="0"/>
              <a:t> on jaettu kahteen diaan, tässä ensimmäisessä kysymykset liittyvät asiakkaiden arvostusten tunnistamiseen sekä kilpailukeinojen valintaan ja hyödyntämiseen.</a:t>
            </a:r>
          </a:p>
          <a:p>
            <a:endParaRPr lang="fi-FI" dirty="0" smtClean="0"/>
          </a:p>
          <a:p>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47</a:t>
            </a:fld>
            <a:endParaRPr lang="fi-FI"/>
          </a:p>
        </p:txBody>
      </p:sp>
    </p:spTree>
    <p:extLst>
      <p:ext uri="{BB962C8B-B14F-4D97-AF65-F5344CB8AC3E}">
        <p14:creationId xmlns:p14="http://schemas.microsoft.com/office/powerpoint/2010/main" val="168285435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Kehittämistarpeiden tunnistaminen</a:t>
            </a:r>
            <a:r>
              <a:rPr lang="fi-FI" baseline="0" dirty="0" smtClean="0"/>
              <a:t> on jaettu kahteen diaan, tässä toisessa kysymykset liittyvät sisäisen toiminnan kehittämistä ja viestintää.</a:t>
            </a:r>
          </a:p>
          <a:p>
            <a:r>
              <a:rPr lang="fi-FI" baseline="0" dirty="0" smtClean="0"/>
              <a:t>Edellisen dian ohjeet kehittämistarpeista ja toimenpiteistä pätevät tähänkin.</a:t>
            </a:r>
          </a:p>
          <a:p>
            <a:endParaRPr lang="fi-FI" dirty="0" smtClean="0"/>
          </a:p>
          <a:p>
            <a:r>
              <a:rPr lang="fi-FI" dirty="0" smtClean="0"/>
              <a:t>Kun kysymykset on käyty kertaalleen läpi, kannattaa palata vielä</a:t>
            </a:r>
            <a:r>
              <a:rPr lang="fi-FI" baseline="0" dirty="0" smtClean="0"/>
              <a:t> katsomanaan kaikki tunnistetut kehittämistarpeet läpi ja arvioida puutuuko vielä jotakin.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48</a:t>
            </a:fld>
            <a:endParaRPr lang="fi-FI"/>
          </a:p>
        </p:txBody>
      </p:sp>
    </p:spTree>
    <p:extLst>
      <p:ext uri="{BB962C8B-B14F-4D97-AF65-F5344CB8AC3E}">
        <p14:creationId xmlns:p14="http://schemas.microsoft.com/office/powerpoint/2010/main" val="415154699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baseline="0" dirty="0" smtClean="0"/>
              <a:t>Tämä on Toimeenpano osion sisältödia</a:t>
            </a:r>
          </a:p>
          <a:p>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49</a:t>
            </a:fld>
            <a:endParaRPr lang="fi-FI"/>
          </a:p>
        </p:txBody>
      </p:sp>
    </p:spTree>
    <p:extLst>
      <p:ext uri="{BB962C8B-B14F-4D97-AF65-F5344CB8AC3E}">
        <p14:creationId xmlns:p14="http://schemas.microsoft.com/office/powerpoint/2010/main" val="3734220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9CEF516-3416-4C1C-B90F-47840E870D3F}" type="slidenum">
              <a:rPr lang="fi-FI" smtClean="0"/>
              <a:t>5</a:t>
            </a:fld>
            <a:endParaRPr lang="fi-FI"/>
          </a:p>
        </p:txBody>
      </p:sp>
    </p:spTree>
    <p:extLst>
      <p:ext uri="{BB962C8B-B14F-4D97-AF65-F5344CB8AC3E}">
        <p14:creationId xmlns:p14="http://schemas.microsoft.com/office/powerpoint/2010/main" val="82568769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Edellä kirjatut</a:t>
            </a:r>
            <a:r>
              <a:rPr lang="fi-FI" baseline="0" dirty="0" smtClean="0"/>
              <a:t> kehittämistarpeet pohjana ideoidaan kehittämistoimenpiteitä, joilla edetään tavoitteisiin. Käsittely ideariihimäisesti, ei vielä karsien. Ideoiden yhdisteleminen, jalostaminen ja priorisointi tehdään myöhemmin. </a:t>
            </a:r>
          </a:p>
          <a:p>
            <a:endParaRPr lang="fi-FI" baseline="0" dirty="0" smtClean="0"/>
          </a:p>
          <a:p>
            <a:r>
              <a:rPr lang="fi-FI" baseline="0" dirty="0" smtClean="0"/>
              <a:t>Tässä yhteydessä on syytä palata työpajan muissa osissa eriin tulleisiin ja muistiin merkittyihin kehittämistoimenpiteisiin ja ottaa ne mukaan tähän koontiin.</a:t>
            </a:r>
          </a:p>
          <a:p>
            <a:endParaRPr lang="fi-FI" baseline="0" dirty="0" smtClean="0"/>
          </a:p>
          <a:p>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50</a:t>
            </a:fld>
            <a:endParaRPr lang="fi-FI"/>
          </a:p>
        </p:txBody>
      </p:sp>
    </p:spTree>
    <p:extLst>
      <p:ext uri="{BB962C8B-B14F-4D97-AF65-F5344CB8AC3E}">
        <p14:creationId xmlns:p14="http://schemas.microsoft.com/office/powerpoint/2010/main" val="25823644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Käydään</a:t>
            </a:r>
            <a:r>
              <a:rPr lang="fi-FI" baseline="0" dirty="0" smtClean="0"/>
              <a:t> läpi kehittämistoimenpideideat ja kootaan ne seuraavan dian jaottelun pohjalta taulukkoon ensimmäiseksi luonnokseksi kehittämisohjelmasta</a:t>
            </a:r>
          </a:p>
          <a:p>
            <a:r>
              <a:rPr lang="fi-FI" baseline="0" dirty="0" smtClean="0"/>
              <a:t>Ensimmäisen koonnin jälkeen ideat käydään läpi, niitä jalostetaan ja yhdistellään samalla </a:t>
            </a:r>
            <a:r>
              <a:rPr lang="fi-FI" i="0" baseline="0" dirty="0" smtClean="0"/>
              <a:t>huomioiden niiden tärkeys ja kiireellisyys. </a:t>
            </a:r>
          </a:p>
          <a:p>
            <a:r>
              <a:rPr lang="fi-FI" i="0" baseline="0" dirty="0" smtClean="0"/>
              <a:t>Koonnin yhteydessä myös arvioidaan kriittisesti, onko toimenpiteiden toteuttamiseen realistiset mahdollisuudet. Mitä tehdään rinnakkain ja mitä peräkkäin.</a:t>
            </a:r>
          </a:p>
          <a:p>
            <a:endParaRPr lang="fi-FI" i="0" baseline="0" dirty="0" smtClean="0"/>
          </a:p>
          <a:p>
            <a:r>
              <a:rPr lang="fi-FI" i="0" baseline="0" dirty="0" smtClean="0"/>
              <a:t>Tarpeen mukaan laajemmista kehittämistoimenpiteistä voidaan yrityksessä laatia erilliset projektisuunnitelmat</a:t>
            </a:r>
          </a:p>
          <a:p>
            <a:endParaRPr lang="fi-FI" i="0" baseline="0" dirty="0" smtClean="0"/>
          </a:p>
          <a:p>
            <a:r>
              <a:rPr lang="fi-FI" i="0" baseline="0" dirty="0" smtClean="0"/>
              <a:t>Heti toimeenpantavia toimenpiteitä voidaan saman tien sopia toteutettavaksi</a:t>
            </a:r>
          </a:p>
          <a:p>
            <a:endParaRPr lang="fi-FI" i="0" baseline="0" dirty="0" smtClean="0"/>
          </a:p>
          <a:p>
            <a:endParaRPr lang="fi-FI" i="0" dirty="0"/>
          </a:p>
        </p:txBody>
      </p:sp>
      <p:sp>
        <p:nvSpPr>
          <p:cNvPr id="4" name="Dian numeron paikkamerkki 3"/>
          <p:cNvSpPr>
            <a:spLocks noGrp="1"/>
          </p:cNvSpPr>
          <p:nvPr>
            <p:ph type="sldNum" sz="quarter" idx="10"/>
          </p:nvPr>
        </p:nvSpPr>
        <p:spPr/>
        <p:txBody>
          <a:bodyPr/>
          <a:lstStyle/>
          <a:p>
            <a:fld id="{B9CEF516-3416-4C1C-B90F-47840E870D3F}" type="slidenum">
              <a:rPr lang="fi-FI" smtClean="0"/>
              <a:t>51</a:t>
            </a:fld>
            <a:endParaRPr lang="fi-FI"/>
          </a:p>
        </p:txBody>
      </p:sp>
    </p:spTree>
    <p:extLst>
      <p:ext uri="{BB962C8B-B14F-4D97-AF65-F5344CB8AC3E}">
        <p14:creationId xmlns:p14="http://schemas.microsoft.com/office/powerpoint/2010/main" val="40956638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Kehityshyppäys voi olla esimerkiksi rekrytointi, yrityskauppa, uuden toimipisteen perustaminen tai viennin aloittaminen. </a:t>
            </a:r>
          </a:p>
          <a:p>
            <a:r>
              <a:rPr lang="fi-FI" dirty="0" smtClean="0"/>
              <a:t>Usean vuoden aikana toteutettavat kehittämiskohteet voivat olla esimerkiksi osaamisen kehittämistä, verkkokauppaliiketoiminnan käynnistämistä, uuden tuotteen tai palvelun kehittämistä ja lanseeraamista tai yhteistyöverkoston rakentamista. </a:t>
            </a:r>
          </a:p>
          <a:p>
            <a:r>
              <a:rPr lang="fi-FI" dirty="0" smtClean="0"/>
              <a:t>Keittämistoimenpiteet ovat heti tai nopeasti toteutettavia toimenpiteitä kuten markkinointi- ja myyntikampanja, asiakastutkimuksen</a:t>
            </a:r>
            <a:r>
              <a:rPr lang="fi-FI" baseline="0" dirty="0" smtClean="0"/>
              <a:t> teko, </a:t>
            </a:r>
            <a:r>
              <a:rPr lang="fi-FI" dirty="0" smtClean="0"/>
              <a:t> kotisivujen päivittäminen,</a:t>
            </a:r>
            <a:r>
              <a:rPr lang="fi-FI" baseline="0" dirty="0" smtClean="0"/>
              <a:t> sisäisen toimintatavan muutos jne.</a:t>
            </a:r>
            <a:endParaRPr lang="fi-FI" dirty="0"/>
          </a:p>
        </p:txBody>
      </p:sp>
      <p:sp>
        <p:nvSpPr>
          <p:cNvPr id="4" name="Dian numeron paikkamerkki 3"/>
          <p:cNvSpPr>
            <a:spLocks noGrp="1"/>
          </p:cNvSpPr>
          <p:nvPr>
            <p:ph type="sldNum" sz="quarter" idx="10"/>
          </p:nvPr>
        </p:nvSpPr>
        <p:spPr/>
        <p:txBody>
          <a:bodyPr/>
          <a:lstStyle/>
          <a:p>
            <a:fld id="{6036022D-8245-0241-89F7-3360F4B0653B}" type="slidenum">
              <a:rPr lang="fi-FI" smtClean="0"/>
              <a:pPr/>
              <a:t>52</a:t>
            </a:fld>
            <a:endParaRPr lang="fi-FI" dirty="0"/>
          </a:p>
        </p:txBody>
      </p:sp>
    </p:spTree>
    <p:extLst>
      <p:ext uri="{BB962C8B-B14F-4D97-AF65-F5344CB8AC3E}">
        <p14:creationId xmlns:p14="http://schemas.microsoft.com/office/powerpoint/2010/main" val="251448479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Asiakas voi tehdä seurantaa</a:t>
            </a:r>
            <a:r>
              <a:rPr lang="fi-FI" baseline="0" dirty="0" smtClean="0"/>
              <a:t> itsenäisesti, mutta voi varmistaa seurannan toteutumisen ulkopuolisen vetämän työpajan avulla.</a:t>
            </a:r>
          </a:p>
          <a:p>
            <a:r>
              <a:rPr lang="fi-FI" baseline="0" dirty="0" smtClean="0"/>
              <a:t>Työpajan voi tarjota asiakkaalle toteutettavaksi yhtenä valmisteltuna 3 tunnin kokonaisuutena.</a:t>
            </a:r>
          </a:p>
          <a:p>
            <a:r>
              <a:rPr lang="fi-FI" baseline="0" dirty="0" smtClean="0"/>
              <a:t>Seurantatyöpajan sisältö ja aineisto kootaan tapauskohtaisesti asiakkaan kanssa työstettyjen tavoitteiden ja suunnitelmien pohjalta</a:t>
            </a:r>
          </a:p>
          <a:p>
            <a:r>
              <a:rPr lang="fi-FI" baseline="0" dirty="0" smtClean="0"/>
              <a:t>Työpajan valmistelua varten asiakasa pyydetään kokoamaan käytettävissä oleva seurantatieto, niin aikaa säästyy johtopäätöksiin ja jatkotoimenpiteiden pohdintaan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53</a:t>
            </a:fld>
            <a:endParaRPr lang="fi-FI"/>
          </a:p>
        </p:txBody>
      </p:sp>
    </p:spTree>
    <p:extLst>
      <p:ext uri="{BB962C8B-B14F-4D97-AF65-F5344CB8AC3E}">
        <p14:creationId xmlns:p14="http://schemas.microsoft.com/office/powerpoint/2010/main" val="4208414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Tämä</a:t>
            </a:r>
            <a:r>
              <a:rPr lang="fi-FI" baseline="0" dirty="0" smtClean="0"/>
              <a:t> dia on tarkoitettu pohjaksi työpajan ensimmäisen dian laadintaa. Pohja on tehty ajatuksella, että teema käsitellään yhdessä työpajassa. Jos teema käsitellään kolmessa työpajassa, dia täytyy muokata vastaavasti. </a:t>
            </a:r>
          </a:p>
          <a:p>
            <a:endParaRPr lang="fi-FI" baseline="0" dirty="0" smtClean="0"/>
          </a:p>
          <a:p>
            <a:r>
              <a:rPr lang="fi-FI" baseline="0" dirty="0" smtClean="0"/>
              <a:t>Lähtökohdat voi esitellä esim. yrityksen johto</a:t>
            </a:r>
          </a:p>
          <a:p>
            <a:endParaRPr lang="fi-FI" baseline="0" dirty="0" smtClean="0"/>
          </a:p>
          <a:p>
            <a:endParaRPr lang="fi-FI" baseline="0" dirty="0" smtClean="0"/>
          </a:p>
        </p:txBody>
      </p:sp>
      <p:sp>
        <p:nvSpPr>
          <p:cNvPr id="4" name="Dian numeron paikkamerkki 3"/>
          <p:cNvSpPr>
            <a:spLocks noGrp="1"/>
          </p:cNvSpPr>
          <p:nvPr>
            <p:ph type="sldNum" sz="quarter" idx="10"/>
          </p:nvPr>
        </p:nvSpPr>
        <p:spPr/>
        <p:txBody>
          <a:bodyPr/>
          <a:lstStyle/>
          <a:p>
            <a:fld id="{B9CEF516-3416-4C1C-B90F-47840E870D3F}" type="slidenum">
              <a:rPr lang="fi-FI" smtClean="0"/>
              <a:t>6</a:t>
            </a:fld>
            <a:endParaRPr lang="fi-FI"/>
          </a:p>
        </p:txBody>
      </p:sp>
    </p:spTree>
    <p:extLst>
      <p:ext uri="{BB962C8B-B14F-4D97-AF65-F5344CB8AC3E}">
        <p14:creationId xmlns:p14="http://schemas.microsoft.com/office/powerpoint/2010/main" val="2035979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Tässä työpajassa keskitytään erityisesti siihen, kuinka markkinointi</a:t>
            </a:r>
            <a:r>
              <a:rPr lang="fi-FI" baseline="0" dirty="0" smtClean="0"/>
              <a:t> on yhteydessä yhtiön strategiaan. Työpajan tarkoituksena on tunnistaa etenkin niitä kehityskohteita, joiden avulla markkinoinnin johtaminen voi tukea ja luoda pysyvää kilpailuetua. </a:t>
            </a:r>
            <a:r>
              <a:rPr lang="fi-FI" dirty="0" smtClean="0"/>
              <a:t> Johdanto-osiossa käydään</a:t>
            </a:r>
            <a:r>
              <a:rPr lang="fi-FI" baseline="0" dirty="0" smtClean="0"/>
              <a:t> läpi markkinoinnin johtamisen osa-alueet. Markkinointiviestintä on pk-yrityksille usein tutuin osa-alue, joten huomiota kannattaa kiinnittää myös muihin asioihin. Johdannossa on olennaista nostaa esiin myös erottautumisen tärkeys ja liityntä strategiaan.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7</a:t>
            </a:fld>
            <a:endParaRPr lang="fi-FI"/>
          </a:p>
        </p:txBody>
      </p:sp>
    </p:spTree>
    <p:extLst>
      <p:ext uri="{BB962C8B-B14F-4D97-AF65-F5344CB8AC3E}">
        <p14:creationId xmlns:p14="http://schemas.microsoft.com/office/powerpoint/2010/main" val="1962788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Osallistujille on tärkeää avata käytännönläheisesti markkinoinnin johtamisella tarkoitetaan. Koska markkinoinnin johtaminen mielletään vahvasti markkinointiviestintäpainotteiseksi</a:t>
            </a:r>
            <a:r>
              <a:rPr lang="fi-FI" baseline="0" dirty="0" smtClean="0"/>
              <a:t>, on muita osa-alueita ja tehtäviä hyvä avata esimerkiksi käytännönläheisten esimerkkien avulla.</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8</a:t>
            </a:fld>
            <a:endParaRPr lang="fi-FI"/>
          </a:p>
        </p:txBody>
      </p:sp>
    </p:spTree>
    <p:extLst>
      <p:ext uri="{BB962C8B-B14F-4D97-AF65-F5344CB8AC3E}">
        <p14:creationId xmlns:p14="http://schemas.microsoft.com/office/powerpoint/2010/main" val="2022945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Kilpailijoista erottautuminen on sekä strategian että markkinoinnin</a:t>
            </a:r>
            <a:r>
              <a:rPr lang="fi-FI" baseline="0" dirty="0" smtClean="0"/>
              <a:t> johtamisen ydinkysymyksiä. Varsinkin pk-yrityksissä erottautumistekijät ovat usein heikosti määriteltyjä ja liittyvät asiakkaan perustason odotuksiin, kuten laatuun ja joustavuuteen. Tämän vaiheen tarkoituksena on pyrkiä löytämään yrityksen vahvuuksien ja strategian varaan rakentuvat erottautumistekijät, joka voivat tuoda yritykselle kestävää kilpailuetua. Olennaista on keskittyä niihin tekijöihin, jotka tuottavat asiakkaalle lisäarvoa huomattavasti kilpailijoita enemmän.</a:t>
            </a:r>
            <a:endParaRPr lang="fi-FI" dirty="0"/>
          </a:p>
        </p:txBody>
      </p:sp>
      <p:sp>
        <p:nvSpPr>
          <p:cNvPr id="4" name="Dian numeron paikkamerkki 3"/>
          <p:cNvSpPr>
            <a:spLocks noGrp="1"/>
          </p:cNvSpPr>
          <p:nvPr>
            <p:ph type="sldNum" sz="quarter" idx="10"/>
          </p:nvPr>
        </p:nvSpPr>
        <p:spPr/>
        <p:txBody>
          <a:bodyPr/>
          <a:lstStyle/>
          <a:p>
            <a:fld id="{B9CEF516-3416-4C1C-B90F-47840E870D3F}" type="slidenum">
              <a:rPr lang="fi-FI" smtClean="0"/>
              <a:t>9</a:t>
            </a:fld>
            <a:endParaRPr lang="fi-FI"/>
          </a:p>
        </p:txBody>
      </p:sp>
    </p:spTree>
    <p:extLst>
      <p:ext uri="{BB962C8B-B14F-4D97-AF65-F5344CB8AC3E}">
        <p14:creationId xmlns:p14="http://schemas.microsoft.com/office/powerpoint/2010/main" val="598569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D672AF66-0BE7-423D-A1D1-0E9F1936AD3A}" type="datetimeFigureOut">
              <a:rPr lang="fi-FI" smtClean="0"/>
              <a:t>29.5.2015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D672AF66-0BE7-423D-A1D1-0E9F1936AD3A}" type="datetimeFigureOut">
              <a:rPr lang="fi-FI" smtClean="0"/>
              <a:t>29.5.2015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D672AF66-0BE7-423D-A1D1-0E9F1936AD3A}" type="datetimeFigureOut">
              <a:rPr lang="fi-FI" smtClean="0"/>
              <a:t>29.5.2015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33647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48468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0246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767037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2026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95428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911691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69154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D672AF66-0BE7-423D-A1D1-0E9F1936AD3A}" type="datetimeFigureOut">
              <a:rPr lang="fi-FI" smtClean="0"/>
              <a:t>29.5.2015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705432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55199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D672AF66-0BE7-423D-A1D1-0E9F1936AD3A}" type="datetimeFigureOut">
              <a:rPr lang="fi-FI" smtClean="0"/>
              <a:t>29.5.2015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D672AF66-0BE7-423D-A1D1-0E9F1936AD3A}" type="datetimeFigureOut">
              <a:rPr lang="fi-FI" smtClean="0"/>
              <a:t>29.5.2015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D672AF66-0BE7-423D-A1D1-0E9F1936AD3A}" type="datetimeFigureOut">
              <a:rPr lang="fi-FI" smtClean="0"/>
              <a:t>29.5.2015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D672AF66-0BE7-423D-A1D1-0E9F1936AD3A}" type="datetimeFigureOut">
              <a:rPr lang="fi-FI" smtClean="0"/>
              <a:t>29.5.2015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D672AF66-0BE7-423D-A1D1-0E9F1936AD3A}" type="datetimeFigureOut">
              <a:rPr lang="fi-FI" smtClean="0"/>
              <a:t>29.5.2015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D672AF66-0BE7-423D-A1D1-0E9F1936AD3A}" type="datetimeFigureOut">
              <a:rPr lang="fi-FI" smtClean="0"/>
              <a:t>29.5.2015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D672AF66-0BE7-423D-A1D1-0E9F1936AD3A}" type="datetimeFigureOut">
              <a:rPr lang="fi-FI" smtClean="0"/>
              <a:t>29.5.2015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8F91F16-78E2-4C6D-9D0C-86236917104C}" type="slidenum">
              <a:rPr lang="fi-FI" smtClean="0"/>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2AF66-0BE7-423D-A1D1-0E9F1936AD3A}" type="datetimeFigureOut">
              <a:rPr lang="fi-FI" smtClean="0"/>
              <a:t>29.5.2015</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91F16-78E2-4C6D-9D0C-86236917104C}"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9" name="Picture 5" descr="ppt_pohja_FIN-1_150dpi"/>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0" y="0"/>
            <a:ext cx="9140825" cy="6854825"/>
          </a:xfrm>
          <a:prstGeom prst="rect">
            <a:avLst/>
          </a:prstGeom>
          <a:noFill/>
          <a:extLst>
            <a:ext uri="{909E8E84-426E-40DD-AFC4-6F175D3DCCD1}">
              <a14:hiddenFill xmlns:a14="http://schemas.microsoft.com/office/drawing/2010/main">
                <a:solidFill>
                  <a:srgbClr val="FFFFFF"/>
                </a:solidFill>
              </a14:hiddenFill>
            </a:ext>
          </a:extLst>
        </p:spPr>
      </p:pic>
      <p:sp>
        <p:nvSpPr>
          <p:cNvPr id="1027" name="Rectangle 24"/>
          <p:cNvSpPr>
            <a:spLocks noGrp="1" noChangeArrowheads="1"/>
          </p:cNvSpPr>
          <p:nvPr>
            <p:ph type="title"/>
          </p:nvPr>
        </p:nvSpPr>
        <p:spPr bwMode="auto">
          <a:xfrm>
            <a:off x="685800" y="6096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i-FI" smtClean="0"/>
              <a:t>Click to edit Master title style</a:t>
            </a:r>
          </a:p>
        </p:txBody>
      </p:sp>
      <p:sp>
        <p:nvSpPr>
          <p:cNvPr id="1028" name="Rectangle 25"/>
          <p:cNvSpPr>
            <a:spLocks noGrp="1" noChangeArrowheads="1"/>
          </p:cNvSpPr>
          <p:nvPr>
            <p:ph type="body" idx="1"/>
          </p:nvPr>
        </p:nvSpPr>
        <p:spPr bwMode="auto">
          <a:xfrm>
            <a:off x="685800" y="15240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Tree>
    <p:extLst>
      <p:ext uri="{BB962C8B-B14F-4D97-AF65-F5344CB8AC3E}">
        <p14:creationId xmlns:p14="http://schemas.microsoft.com/office/powerpoint/2010/main" val="2704499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rtl="0" eaLnBrk="0" fontAlgn="base" hangingPunct="0">
        <a:spcBef>
          <a:spcPct val="0"/>
        </a:spcBef>
        <a:spcAft>
          <a:spcPct val="0"/>
        </a:spcAft>
        <a:defRPr sz="3000">
          <a:solidFill>
            <a:srgbClr val="686868"/>
          </a:solidFill>
          <a:latin typeface="+mj-lt"/>
          <a:ea typeface="+mj-ea"/>
          <a:cs typeface="+mj-cs"/>
        </a:defRPr>
      </a:lvl1pPr>
      <a:lvl2pPr algn="l" rtl="0" eaLnBrk="0" fontAlgn="base" hangingPunct="0">
        <a:spcBef>
          <a:spcPct val="0"/>
        </a:spcBef>
        <a:spcAft>
          <a:spcPct val="0"/>
        </a:spcAft>
        <a:defRPr sz="3000">
          <a:solidFill>
            <a:srgbClr val="686868"/>
          </a:solidFill>
          <a:latin typeface="Arial" charset="0"/>
          <a:ea typeface="ヒラギノ角ゴ Pro W3" pitchFamily="1" charset="-128"/>
        </a:defRPr>
      </a:lvl2pPr>
      <a:lvl3pPr algn="l" rtl="0" eaLnBrk="0" fontAlgn="base" hangingPunct="0">
        <a:spcBef>
          <a:spcPct val="0"/>
        </a:spcBef>
        <a:spcAft>
          <a:spcPct val="0"/>
        </a:spcAft>
        <a:defRPr sz="3000">
          <a:solidFill>
            <a:srgbClr val="686868"/>
          </a:solidFill>
          <a:latin typeface="Arial" charset="0"/>
          <a:ea typeface="ヒラギノ角ゴ Pro W3" pitchFamily="1" charset="-128"/>
        </a:defRPr>
      </a:lvl3pPr>
      <a:lvl4pPr algn="l" rtl="0" eaLnBrk="0" fontAlgn="base" hangingPunct="0">
        <a:spcBef>
          <a:spcPct val="0"/>
        </a:spcBef>
        <a:spcAft>
          <a:spcPct val="0"/>
        </a:spcAft>
        <a:defRPr sz="3000">
          <a:solidFill>
            <a:srgbClr val="686868"/>
          </a:solidFill>
          <a:latin typeface="Arial" charset="0"/>
          <a:ea typeface="ヒラギノ角ゴ Pro W3" pitchFamily="1" charset="-128"/>
        </a:defRPr>
      </a:lvl4pPr>
      <a:lvl5pPr algn="l" rtl="0" eaLnBrk="0" fontAlgn="base" hangingPunct="0">
        <a:spcBef>
          <a:spcPct val="0"/>
        </a:spcBef>
        <a:spcAft>
          <a:spcPct val="0"/>
        </a:spcAft>
        <a:defRPr sz="3000">
          <a:solidFill>
            <a:srgbClr val="686868"/>
          </a:solidFill>
          <a:latin typeface="Arial" charset="0"/>
          <a:ea typeface="ヒラギノ角ゴ Pro W3" pitchFamily="1" charset="-128"/>
        </a:defRPr>
      </a:lvl5pPr>
      <a:lvl6pPr marL="457200" algn="l" rtl="0" fontAlgn="base">
        <a:spcBef>
          <a:spcPct val="0"/>
        </a:spcBef>
        <a:spcAft>
          <a:spcPct val="0"/>
        </a:spcAft>
        <a:defRPr sz="3000">
          <a:solidFill>
            <a:srgbClr val="686868"/>
          </a:solidFill>
          <a:latin typeface="Arial" charset="0"/>
          <a:ea typeface="ヒラギノ角ゴ Pro W3" pitchFamily="1" charset="-128"/>
        </a:defRPr>
      </a:lvl6pPr>
      <a:lvl7pPr marL="914400" algn="l" rtl="0" fontAlgn="base">
        <a:spcBef>
          <a:spcPct val="0"/>
        </a:spcBef>
        <a:spcAft>
          <a:spcPct val="0"/>
        </a:spcAft>
        <a:defRPr sz="3000">
          <a:solidFill>
            <a:srgbClr val="686868"/>
          </a:solidFill>
          <a:latin typeface="Arial" charset="0"/>
          <a:ea typeface="ヒラギノ角ゴ Pro W3" pitchFamily="1" charset="-128"/>
        </a:defRPr>
      </a:lvl7pPr>
      <a:lvl8pPr marL="1371600" algn="l" rtl="0" fontAlgn="base">
        <a:spcBef>
          <a:spcPct val="0"/>
        </a:spcBef>
        <a:spcAft>
          <a:spcPct val="0"/>
        </a:spcAft>
        <a:defRPr sz="3000">
          <a:solidFill>
            <a:srgbClr val="686868"/>
          </a:solidFill>
          <a:latin typeface="Arial" charset="0"/>
          <a:ea typeface="ヒラギノ角ゴ Pro W3" pitchFamily="1" charset="-128"/>
        </a:defRPr>
      </a:lvl8pPr>
      <a:lvl9pPr marL="1828800" algn="l" rtl="0" fontAlgn="base">
        <a:spcBef>
          <a:spcPct val="0"/>
        </a:spcBef>
        <a:spcAft>
          <a:spcPct val="0"/>
        </a:spcAft>
        <a:defRPr sz="3000">
          <a:solidFill>
            <a:srgbClr val="686868"/>
          </a:solidFill>
          <a:latin typeface="Arial" charset="0"/>
          <a:ea typeface="ヒラギノ角ゴ Pro W3" pitchFamily="1" charset="-128"/>
        </a:defRPr>
      </a:lvl9pPr>
    </p:titleStyle>
    <p:bodyStyle>
      <a:lvl1pPr marL="342900" indent="-342900" algn="l" rtl="0" eaLnBrk="0" fontAlgn="base" hangingPunct="0">
        <a:spcBef>
          <a:spcPct val="20000"/>
        </a:spcBef>
        <a:spcAft>
          <a:spcPct val="0"/>
        </a:spcAft>
        <a:buChar char="•"/>
        <a:defRPr sz="2000">
          <a:solidFill>
            <a:srgbClr val="686868"/>
          </a:solidFill>
          <a:latin typeface="+mn-lt"/>
          <a:ea typeface="+mn-ea"/>
          <a:cs typeface="+mn-cs"/>
        </a:defRPr>
      </a:lvl1pPr>
      <a:lvl2pPr marL="742950" indent="-285750" algn="l" rtl="0" eaLnBrk="0" fontAlgn="base" hangingPunct="0">
        <a:spcBef>
          <a:spcPct val="20000"/>
        </a:spcBef>
        <a:spcAft>
          <a:spcPct val="0"/>
        </a:spcAft>
        <a:buFont typeface="Times" panose="02020603050405020304" pitchFamily="18" charset="0"/>
        <a:buChar char="•"/>
        <a:defRPr sz="1400">
          <a:solidFill>
            <a:srgbClr val="686868"/>
          </a:solidFill>
          <a:latin typeface="+mn-lt"/>
          <a:ea typeface="+mn-ea"/>
        </a:defRPr>
      </a:lvl2pPr>
      <a:lvl3pPr marL="1143000" indent="-228600" algn="l" rtl="0" eaLnBrk="0" fontAlgn="base" hangingPunct="0">
        <a:spcBef>
          <a:spcPct val="20000"/>
        </a:spcBef>
        <a:spcAft>
          <a:spcPct val="0"/>
        </a:spcAft>
        <a:buFont typeface="Times" panose="02020603050405020304" pitchFamily="18" charset="0"/>
        <a:buChar char="•"/>
        <a:defRPr sz="1400">
          <a:solidFill>
            <a:srgbClr val="686868"/>
          </a:solidFill>
          <a:latin typeface="Lucida Grande" pitchFamily="1" charset="0"/>
          <a:ea typeface="+mn-ea"/>
        </a:defRPr>
      </a:lvl3pPr>
      <a:lvl4pPr marL="1600200" indent="-228600" algn="l" rtl="0" eaLnBrk="0" fontAlgn="base" hangingPunct="0">
        <a:spcBef>
          <a:spcPct val="20000"/>
        </a:spcBef>
        <a:spcAft>
          <a:spcPct val="0"/>
        </a:spcAft>
        <a:buFont typeface="Times" panose="02020603050405020304" pitchFamily="18" charset="0"/>
        <a:buChar char="–"/>
        <a:defRPr sz="1400">
          <a:solidFill>
            <a:srgbClr val="686868"/>
          </a:solidFill>
          <a:latin typeface="Lucida Grande" pitchFamily="1" charset="0"/>
          <a:ea typeface="+mn-ea"/>
        </a:defRPr>
      </a:lvl4pPr>
      <a:lvl5pPr marL="2057400" indent="-228600" algn="l" rtl="0" eaLnBrk="0" fontAlgn="base" hangingPunct="0">
        <a:spcBef>
          <a:spcPct val="20000"/>
        </a:spcBef>
        <a:spcAft>
          <a:spcPct val="0"/>
        </a:spcAft>
        <a:buFont typeface="Times" panose="02020603050405020304" pitchFamily="18" charset="0"/>
        <a:buChar char="»"/>
        <a:defRPr sz="1400">
          <a:solidFill>
            <a:srgbClr val="686868"/>
          </a:solidFill>
          <a:latin typeface="Lucida Grande" pitchFamily="1" charset="0"/>
          <a:ea typeface="+mn-ea"/>
        </a:defRPr>
      </a:lvl5pPr>
      <a:lvl6pPr marL="2514600" indent="-228600" algn="l" rtl="0" fontAlgn="base">
        <a:spcBef>
          <a:spcPct val="20000"/>
        </a:spcBef>
        <a:spcAft>
          <a:spcPct val="0"/>
        </a:spcAft>
        <a:buFont typeface="Times" pitchFamily="1" charset="0"/>
        <a:defRPr sz="1400">
          <a:solidFill>
            <a:srgbClr val="686868"/>
          </a:solidFill>
          <a:latin typeface="Lucida Grande" pitchFamily="1" charset="0"/>
          <a:ea typeface="+mn-ea"/>
        </a:defRPr>
      </a:lvl6pPr>
      <a:lvl7pPr marL="2971800" indent="-228600" algn="l" rtl="0" fontAlgn="base">
        <a:spcBef>
          <a:spcPct val="20000"/>
        </a:spcBef>
        <a:spcAft>
          <a:spcPct val="0"/>
        </a:spcAft>
        <a:buFont typeface="Times" pitchFamily="1" charset="0"/>
        <a:defRPr sz="1400">
          <a:solidFill>
            <a:srgbClr val="686868"/>
          </a:solidFill>
          <a:latin typeface="Lucida Grande" pitchFamily="1" charset="0"/>
          <a:ea typeface="+mn-ea"/>
        </a:defRPr>
      </a:lvl7pPr>
      <a:lvl8pPr marL="3429000" indent="-228600" algn="l" rtl="0" fontAlgn="base">
        <a:spcBef>
          <a:spcPct val="20000"/>
        </a:spcBef>
        <a:spcAft>
          <a:spcPct val="0"/>
        </a:spcAft>
        <a:buFont typeface="Times" pitchFamily="1" charset="0"/>
        <a:defRPr sz="1400">
          <a:solidFill>
            <a:srgbClr val="686868"/>
          </a:solidFill>
          <a:latin typeface="Lucida Grande" pitchFamily="1" charset="0"/>
          <a:ea typeface="+mn-ea"/>
        </a:defRPr>
      </a:lvl8pPr>
      <a:lvl9pPr marL="3886200" indent="-228600" algn="l" rtl="0" fontAlgn="base">
        <a:spcBef>
          <a:spcPct val="20000"/>
        </a:spcBef>
        <a:spcAft>
          <a:spcPct val="0"/>
        </a:spcAft>
        <a:buFont typeface="Times" pitchFamily="1" charset="0"/>
        <a:defRPr sz="1400">
          <a:solidFill>
            <a:srgbClr val="686868"/>
          </a:solidFill>
          <a:latin typeface="Lucida Grande" pitchFamily="1"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p:cNvSpPr txBox="1">
            <a:spLocks/>
          </p:cNvSpPr>
          <p:nvPr/>
        </p:nvSpPr>
        <p:spPr>
          <a:xfrm>
            <a:off x="251520" y="2130425"/>
            <a:ext cx="8712968" cy="1470025"/>
          </a:xfrm>
          <a:prstGeom prst="rect">
            <a:avLst/>
          </a:prstGeom>
        </p:spPr>
        <p:txBody>
          <a:bodyPr>
            <a:normAutofit/>
          </a:bodyPr>
          <a:lstStyle>
            <a:lvl1pPr algn="l" rtl="0" eaLnBrk="0" fontAlgn="base" hangingPunct="0">
              <a:spcBef>
                <a:spcPct val="0"/>
              </a:spcBef>
              <a:spcAft>
                <a:spcPct val="0"/>
              </a:spcAft>
              <a:defRPr sz="3000">
                <a:solidFill>
                  <a:srgbClr val="686868"/>
                </a:solidFill>
                <a:latin typeface="+mj-lt"/>
                <a:ea typeface="+mj-ea"/>
                <a:cs typeface="+mj-cs"/>
              </a:defRPr>
            </a:lvl1pPr>
            <a:lvl2pPr algn="l" rtl="0" eaLnBrk="0" fontAlgn="base" hangingPunct="0">
              <a:spcBef>
                <a:spcPct val="0"/>
              </a:spcBef>
              <a:spcAft>
                <a:spcPct val="0"/>
              </a:spcAft>
              <a:defRPr sz="3000">
                <a:solidFill>
                  <a:srgbClr val="686868"/>
                </a:solidFill>
                <a:latin typeface="Arial" charset="0"/>
                <a:ea typeface="ヒラギノ角ゴ Pro W3" pitchFamily="1" charset="-128"/>
              </a:defRPr>
            </a:lvl2pPr>
            <a:lvl3pPr algn="l" rtl="0" eaLnBrk="0" fontAlgn="base" hangingPunct="0">
              <a:spcBef>
                <a:spcPct val="0"/>
              </a:spcBef>
              <a:spcAft>
                <a:spcPct val="0"/>
              </a:spcAft>
              <a:defRPr sz="3000">
                <a:solidFill>
                  <a:srgbClr val="686868"/>
                </a:solidFill>
                <a:latin typeface="Arial" charset="0"/>
                <a:ea typeface="ヒラギノ角ゴ Pro W3" pitchFamily="1" charset="-128"/>
              </a:defRPr>
            </a:lvl3pPr>
            <a:lvl4pPr algn="l" rtl="0" eaLnBrk="0" fontAlgn="base" hangingPunct="0">
              <a:spcBef>
                <a:spcPct val="0"/>
              </a:spcBef>
              <a:spcAft>
                <a:spcPct val="0"/>
              </a:spcAft>
              <a:defRPr sz="3000">
                <a:solidFill>
                  <a:srgbClr val="686868"/>
                </a:solidFill>
                <a:latin typeface="Arial" charset="0"/>
                <a:ea typeface="ヒラギノ角ゴ Pro W3" pitchFamily="1" charset="-128"/>
              </a:defRPr>
            </a:lvl4pPr>
            <a:lvl5pPr algn="l" rtl="0" eaLnBrk="0" fontAlgn="base" hangingPunct="0">
              <a:spcBef>
                <a:spcPct val="0"/>
              </a:spcBef>
              <a:spcAft>
                <a:spcPct val="0"/>
              </a:spcAft>
              <a:defRPr sz="3000">
                <a:solidFill>
                  <a:srgbClr val="686868"/>
                </a:solidFill>
                <a:latin typeface="Arial" charset="0"/>
                <a:ea typeface="ヒラギノ角ゴ Pro W3" pitchFamily="1" charset="-128"/>
              </a:defRPr>
            </a:lvl5pPr>
            <a:lvl6pPr marL="457200" algn="l" rtl="0" fontAlgn="base">
              <a:spcBef>
                <a:spcPct val="0"/>
              </a:spcBef>
              <a:spcAft>
                <a:spcPct val="0"/>
              </a:spcAft>
              <a:defRPr sz="3000">
                <a:solidFill>
                  <a:srgbClr val="686868"/>
                </a:solidFill>
                <a:latin typeface="Arial" charset="0"/>
                <a:ea typeface="ヒラギノ角ゴ Pro W3" pitchFamily="1" charset="-128"/>
              </a:defRPr>
            </a:lvl6pPr>
            <a:lvl7pPr marL="914400" algn="l" rtl="0" fontAlgn="base">
              <a:spcBef>
                <a:spcPct val="0"/>
              </a:spcBef>
              <a:spcAft>
                <a:spcPct val="0"/>
              </a:spcAft>
              <a:defRPr sz="3000">
                <a:solidFill>
                  <a:srgbClr val="686868"/>
                </a:solidFill>
                <a:latin typeface="Arial" charset="0"/>
                <a:ea typeface="ヒラギノ角ゴ Pro W3" pitchFamily="1" charset="-128"/>
              </a:defRPr>
            </a:lvl7pPr>
            <a:lvl8pPr marL="1371600" algn="l" rtl="0" fontAlgn="base">
              <a:spcBef>
                <a:spcPct val="0"/>
              </a:spcBef>
              <a:spcAft>
                <a:spcPct val="0"/>
              </a:spcAft>
              <a:defRPr sz="3000">
                <a:solidFill>
                  <a:srgbClr val="686868"/>
                </a:solidFill>
                <a:latin typeface="Arial" charset="0"/>
                <a:ea typeface="ヒラギノ角ゴ Pro W3" pitchFamily="1" charset="-128"/>
              </a:defRPr>
            </a:lvl8pPr>
            <a:lvl9pPr marL="1828800" algn="l" rtl="0" fontAlgn="base">
              <a:spcBef>
                <a:spcPct val="0"/>
              </a:spcBef>
              <a:spcAft>
                <a:spcPct val="0"/>
              </a:spcAft>
              <a:defRPr sz="3000">
                <a:solidFill>
                  <a:srgbClr val="686868"/>
                </a:solidFill>
                <a:latin typeface="Arial" charset="0"/>
                <a:ea typeface="ヒラギノ角ゴ Pro W3" pitchFamily="1" charset="-128"/>
              </a:defRPr>
            </a:lvl9pPr>
          </a:lstStyle>
          <a:p>
            <a:r>
              <a:rPr lang="fi-FI" b="1" kern="0" dirty="0" smtClean="0"/>
              <a:t>Markkinoinnin kehittäminen pk-yrityksissä</a:t>
            </a:r>
          </a:p>
          <a:p>
            <a:r>
              <a:rPr lang="fi-FI" kern="0" dirty="0" smtClean="0"/>
              <a:t>Markkinaorientaatiota ja markkinointikyvykkyyttä</a:t>
            </a:r>
            <a:endParaRPr lang="fi-FI" kern="0" dirty="0"/>
          </a:p>
        </p:txBody>
      </p:sp>
      <p:sp>
        <p:nvSpPr>
          <p:cNvPr id="5" name="Alaotsikko 2"/>
          <p:cNvSpPr txBox="1">
            <a:spLocks/>
          </p:cNvSpPr>
          <p:nvPr/>
        </p:nvSpPr>
        <p:spPr>
          <a:xfrm>
            <a:off x="686758" y="3873252"/>
            <a:ext cx="6400800" cy="1752600"/>
          </a:xfrm>
          <a:prstGeom prst="rect">
            <a:avLst/>
          </a:prstGeom>
        </p:spPr>
        <p:txBody>
          <a:bodyPr>
            <a:normAutofit/>
          </a:bodyPr>
          <a:lstStyle>
            <a:lvl1pPr marL="342900" indent="-342900" algn="l" rtl="0" eaLnBrk="0" fontAlgn="base" hangingPunct="0">
              <a:spcBef>
                <a:spcPct val="20000"/>
              </a:spcBef>
              <a:spcAft>
                <a:spcPct val="0"/>
              </a:spcAft>
              <a:buChar char="•"/>
              <a:defRPr sz="2000">
                <a:solidFill>
                  <a:srgbClr val="686868"/>
                </a:solidFill>
                <a:latin typeface="+mn-lt"/>
                <a:ea typeface="+mn-ea"/>
                <a:cs typeface="+mn-cs"/>
              </a:defRPr>
            </a:lvl1pPr>
            <a:lvl2pPr marL="742950" indent="-285750" algn="l" rtl="0" eaLnBrk="0" fontAlgn="base" hangingPunct="0">
              <a:spcBef>
                <a:spcPct val="20000"/>
              </a:spcBef>
              <a:spcAft>
                <a:spcPct val="0"/>
              </a:spcAft>
              <a:buFont typeface="Times" panose="02020603050405020304" pitchFamily="18" charset="0"/>
              <a:buChar char="•"/>
              <a:defRPr sz="1400">
                <a:solidFill>
                  <a:srgbClr val="686868"/>
                </a:solidFill>
                <a:latin typeface="+mn-lt"/>
                <a:ea typeface="+mn-ea"/>
              </a:defRPr>
            </a:lvl2pPr>
            <a:lvl3pPr marL="1143000" indent="-228600" algn="l" rtl="0" eaLnBrk="0" fontAlgn="base" hangingPunct="0">
              <a:spcBef>
                <a:spcPct val="20000"/>
              </a:spcBef>
              <a:spcAft>
                <a:spcPct val="0"/>
              </a:spcAft>
              <a:buFont typeface="Times" panose="02020603050405020304" pitchFamily="18" charset="0"/>
              <a:buChar char="•"/>
              <a:defRPr sz="1400">
                <a:solidFill>
                  <a:srgbClr val="686868"/>
                </a:solidFill>
                <a:latin typeface="Lucida Grande" pitchFamily="1" charset="0"/>
                <a:ea typeface="+mn-ea"/>
              </a:defRPr>
            </a:lvl3pPr>
            <a:lvl4pPr marL="1600200" indent="-228600" algn="l" rtl="0" eaLnBrk="0" fontAlgn="base" hangingPunct="0">
              <a:spcBef>
                <a:spcPct val="20000"/>
              </a:spcBef>
              <a:spcAft>
                <a:spcPct val="0"/>
              </a:spcAft>
              <a:buFont typeface="Times" panose="02020603050405020304" pitchFamily="18" charset="0"/>
              <a:buChar char="–"/>
              <a:defRPr sz="1400">
                <a:solidFill>
                  <a:srgbClr val="686868"/>
                </a:solidFill>
                <a:latin typeface="Lucida Grande" pitchFamily="1" charset="0"/>
                <a:ea typeface="+mn-ea"/>
              </a:defRPr>
            </a:lvl4pPr>
            <a:lvl5pPr marL="2057400" indent="-228600" algn="l" rtl="0" eaLnBrk="0" fontAlgn="base" hangingPunct="0">
              <a:spcBef>
                <a:spcPct val="20000"/>
              </a:spcBef>
              <a:spcAft>
                <a:spcPct val="0"/>
              </a:spcAft>
              <a:buFont typeface="Times" panose="02020603050405020304" pitchFamily="18" charset="0"/>
              <a:buChar char="»"/>
              <a:defRPr sz="1400">
                <a:solidFill>
                  <a:srgbClr val="686868"/>
                </a:solidFill>
                <a:latin typeface="Lucida Grande" pitchFamily="1" charset="0"/>
                <a:ea typeface="+mn-ea"/>
              </a:defRPr>
            </a:lvl5pPr>
            <a:lvl6pPr marL="2514600" indent="-228600" algn="l" rtl="0" fontAlgn="base">
              <a:spcBef>
                <a:spcPct val="20000"/>
              </a:spcBef>
              <a:spcAft>
                <a:spcPct val="0"/>
              </a:spcAft>
              <a:buFont typeface="Times" pitchFamily="1" charset="0"/>
              <a:defRPr sz="1400">
                <a:solidFill>
                  <a:srgbClr val="686868"/>
                </a:solidFill>
                <a:latin typeface="Lucida Grande" pitchFamily="1" charset="0"/>
                <a:ea typeface="+mn-ea"/>
              </a:defRPr>
            </a:lvl6pPr>
            <a:lvl7pPr marL="2971800" indent="-228600" algn="l" rtl="0" fontAlgn="base">
              <a:spcBef>
                <a:spcPct val="20000"/>
              </a:spcBef>
              <a:spcAft>
                <a:spcPct val="0"/>
              </a:spcAft>
              <a:buFont typeface="Times" pitchFamily="1" charset="0"/>
              <a:defRPr sz="1400">
                <a:solidFill>
                  <a:srgbClr val="686868"/>
                </a:solidFill>
                <a:latin typeface="Lucida Grande" pitchFamily="1" charset="0"/>
                <a:ea typeface="+mn-ea"/>
              </a:defRPr>
            </a:lvl7pPr>
            <a:lvl8pPr marL="3429000" indent="-228600" algn="l" rtl="0" fontAlgn="base">
              <a:spcBef>
                <a:spcPct val="20000"/>
              </a:spcBef>
              <a:spcAft>
                <a:spcPct val="0"/>
              </a:spcAft>
              <a:buFont typeface="Times" pitchFamily="1" charset="0"/>
              <a:defRPr sz="1400">
                <a:solidFill>
                  <a:srgbClr val="686868"/>
                </a:solidFill>
                <a:latin typeface="Lucida Grande" pitchFamily="1" charset="0"/>
                <a:ea typeface="+mn-ea"/>
              </a:defRPr>
            </a:lvl8pPr>
            <a:lvl9pPr marL="3886200" indent="-228600" algn="l" rtl="0" fontAlgn="base">
              <a:spcBef>
                <a:spcPct val="20000"/>
              </a:spcBef>
              <a:spcAft>
                <a:spcPct val="0"/>
              </a:spcAft>
              <a:buFont typeface="Times" pitchFamily="1" charset="0"/>
              <a:defRPr sz="1400">
                <a:solidFill>
                  <a:srgbClr val="686868"/>
                </a:solidFill>
                <a:latin typeface="Lucida Grande" pitchFamily="1" charset="0"/>
                <a:ea typeface="+mn-ea"/>
              </a:defRPr>
            </a:lvl9pPr>
          </a:lstStyle>
          <a:p>
            <a:pPr marL="0" indent="0">
              <a:buNone/>
            </a:pPr>
            <a:r>
              <a:rPr lang="fi-FI" kern="0" dirty="0" smtClean="0">
                <a:solidFill>
                  <a:schemeClr val="tx1"/>
                </a:solidFill>
              </a:rPr>
              <a:t>Työpajadiat: Erkki Petäjä ja Ville Orrenmaa</a:t>
            </a:r>
          </a:p>
          <a:p>
            <a:endParaRPr lang="fi-FI" kern="0" dirty="0">
              <a:solidFill>
                <a:schemeClr val="tx1"/>
              </a:solidFill>
            </a:endParaRPr>
          </a:p>
        </p:txBody>
      </p:sp>
      <p:pic>
        <p:nvPicPr>
          <p:cNvPr id="6" name="Picture 8" descr="Seamk_logo"/>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l="7143" r="3572" b="11166"/>
          <a:stretch>
            <a:fillRect/>
          </a:stretch>
        </p:blipFill>
        <p:spPr bwMode="auto">
          <a:xfrm>
            <a:off x="4067944" y="183809"/>
            <a:ext cx="2495550"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Kuva 1" descr="ELY_fin_is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56" y="307634"/>
            <a:ext cx="2487613"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4835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2. Miten markkinointi tukee yhtiön strategiaa?</a:t>
            </a:r>
          </a:p>
        </p:txBody>
      </p:sp>
      <p:sp>
        <p:nvSpPr>
          <p:cNvPr id="3" name="Sisällön paikkamerkki 2"/>
          <p:cNvSpPr>
            <a:spLocks noGrp="1"/>
          </p:cNvSpPr>
          <p:nvPr>
            <p:ph idx="1"/>
          </p:nvPr>
        </p:nvSpPr>
        <p:spPr/>
        <p:txBody>
          <a:bodyPr>
            <a:normAutofit/>
          </a:bodyPr>
          <a:lstStyle/>
          <a:p>
            <a:r>
              <a:rPr lang="fi-FI" dirty="0"/>
              <a:t>Onko markkinoinnille asetettu selkeät tavoitteet</a:t>
            </a:r>
            <a:r>
              <a:rPr lang="fi-FI" dirty="0" smtClean="0"/>
              <a:t>?</a:t>
            </a:r>
          </a:p>
          <a:p>
            <a:r>
              <a:rPr lang="fi-FI" dirty="0" smtClean="0"/>
              <a:t>Mitä vaatimuksia yhtiön strategia ja tavoitteet asettavat markkinoinnille?</a:t>
            </a:r>
          </a:p>
          <a:p>
            <a:r>
              <a:rPr lang="fi-FI" dirty="0" smtClean="0"/>
              <a:t>Ohjaako yhtiön strategia riittävällä tavalla markkinoinnin johtamista?</a:t>
            </a:r>
          </a:p>
          <a:p>
            <a:pPr marL="0" indent="0">
              <a:buNone/>
            </a:pPr>
            <a:endParaRPr lang="fi-FI" dirty="0"/>
          </a:p>
          <a:p>
            <a:endParaRPr lang="fi-FI" dirty="0" smtClean="0"/>
          </a:p>
          <a:p>
            <a:endParaRPr lang="fi-FI" dirty="0"/>
          </a:p>
          <a:p>
            <a:endParaRPr lang="fi-FI" dirty="0"/>
          </a:p>
        </p:txBody>
      </p:sp>
      <p:sp>
        <p:nvSpPr>
          <p:cNvPr id="4" name="Suorakulmio 3"/>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t>Analyysi, Markkinoinnin johtaminen ja toteutus</a:t>
            </a:r>
            <a:endParaRPr lang="fi-FI" sz="1600" dirty="0"/>
          </a:p>
        </p:txBody>
      </p:sp>
    </p:spTree>
    <p:extLst>
      <p:ext uri="{BB962C8B-B14F-4D97-AF65-F5344CB8AC3E}">
        <p14:creationId xmlns:p14="http://schemas.microsoft.com/office/powerpoint/2010/main" val="3437436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3</a:t>
            </a:r>
            <a:r>
              <a:rPr lang="fi-FI" dirty="0" smtClean="0"/>
              <a:t>. Onko yhtiön </a:t>
            </a:r>
            <a:r>
              <a:rPr lang="fi-FI" dirty="0" err="1" smtClean="0"/>
              <a:t>tarjooma</a:t>
            </a:r>
            <a:r>
              <a:rPr lang="fi-FI" dirty="0" smtClean="0"/>
              <a:t> kilpailukykyinen?</a:t>
            </a:r>
            <a:endParaRPr lang="fi-FI" dirty="0"/>
          </a:p>
        </p:txBody>
      </p:sp>
      <p:sp>
        <p:nvSpPr>
          <p:cNvPr id="3" name="Sisällön paikkamerkki 2"/>
          <p:cNvSpPr>
            <a:spLocks noGrp="1"/>
          </p:cNvSpPr>
          <p:nvPr>
            <p:ph idx="1"/>
          </p:nvPr>
        </p:nvSpPr>
        <p:spPr/>
        <p:txBody>
          <a:bodyPr/>
          <a:lstStyle/>
          <a:p>
            <a:r>
              <a:rPr lang="fi-FI" dirty="0" smtClean="0"/>
              <a:t>Mitä lisäarvoa yrityksemme haluaa kokonaisuutena tuottaa asiakkaalle?</a:t>
            </a:r>
          </a:p>
          <a:p>
            <a:r>
              <a:rPr lang="fi-FI" dirty="0" smtClean="0"/>
              <a:t>Onko tuotteitten tai palveluiden muodostama kokonaisuus riittävän laaja?</a:t>
            </a:r>
            <a:endParaRPr lang="fi-FI" dirty="0"/>
          </a:p>
          <a:p>
            <a:r>
              <a:rPr lang="fi-FI" dirty="0" smtClean="0"/>
              <a:t>Voimmeko jatkossa tuottaa asiakkaalle korkeampaa lisäarvoa?</a:t>
            </a:r>
          </a:p>
          <a:p>
            <a:endParaRPr lang="fi-FI" dirty="0"/>
          </a:p>
          <a:p>
            <a:pPr marL="0" indent="0">
              <a:buNone/>
            </a:pPr>
            <a:endParaRPr lang="fi-FI" dirty="0"/>
          </a:p>
          <a:p>
            <a:endParaRPr lang="fi-FI" dirty="0"/>
          </a:p>
        </p:txBody>
      </p:sp>
      <p:sp>
        <p:nvSpPr>
          <p:cNvPr id="4" name="Suorakulmio 3"/>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t>Analyysi, Markkinoinnin johtaminen ja toteutus</a:t>
            </a:r>
            <a:endParaRPr lang="fi-FI" sz="1600" dirty="0"/>
          </a:p>
        </p:txBody>
      </p:sp>
    </p:spTree>
    <p:extLst>
      <p:ext uri="{BB962C8B-B14F-4D97-AF65-F5344CB8AC3E}">
        <p14:creationId xmlns:p14="http://schemas.microsoft.com/office/powerpoint/2010/main" val="3250899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2800" dirty="0" smtClean="0"/>
              <a:t>Sisältö</a:t>
            </a:r>
            <a:br>
              <a:rPr lang="fi-FI" sz="2800" dirty="0" smtClean="0"/>
            </a:br>
            <a:r>
              <a:rPr lang="fi-FI" sz="2800" dirty="0" smtClean="0"/>
              <a:t>Kehittäminen, Markkinoinnin </a:t>
            </a:r>
            <a:r>
              <a:rPr lang="fi-FI" sz="2800" dirty="0"/>
              <a:t>johtaminen ja toteutus</a:t>
            </a:r>
          </a:p>
        </p:txBody>
      </p:sp>
      <p:sp>
        <p:nvSpPr>
          <p:cNvPr id="3" name="Sisällön paikkamerkki 2"/>
          <p:cNvSpPr>
            <a:spLocks noGrp="1"/>
          </p:cNvSpPr>
          <p:nvPr>
            <p:ph idx="1"/>
          </p:nvPr>
        </p:nvSpPr>
        <p:spPr>
          <a:xfrm>
            <a:off x="457200" y="1600200"/>
            <a:ext cx="8229600" cy="4781128"/>
          </a:xfrm>
        </p:spPr>
        <p:txBody>
          <a:bodyPr>
            <a:normAutofit fontScale="62500" lnSpcReduction="20000"/>
          </a:bodyPr>
          <a:lstStyle/>
          <a:p>
            <a:r>
              <a:rPr lang="fi-FI" dirty="0" smtClean="0"/>
              <a:t>Toteutuuko </a:t>
            </a:r>
            <a:r>
              <a:rPr lang="fi-FI" dirty="0"/>
              <a:t>markkinointi suunnitelman ja yhtiön strategian mukaisesti</a:t>
            </a:r>
            <a:r>
              <a:rPr lang="fi-FI" dirty="0" smtClean="0"/>
              <a:t>?</a:t>
            </a:r>
          </a:p>
          <a:p>
            <a:pPr lvl="1"/>
            <a:r>
              <a:rPr lang="fi-FI" dirty="0"/>
              <a:t>Vastaako markkinoinnin käytännön toteutus suunnitelmaa ja yhtiön strategian vaatimuksia?</a:t>
            </a:r>
          </a:p>
          <a:p>
            <a:pPr lvl="1"/>
            <a:r>
              <a:rPr lang="fi-FI" dirty="0"/>
              <a:t>Mitä muita tavoitteita markkinoinnin johtamisella on markkinointiviestinnän lisäksi?</a:t>
            </a:r>
          </a:p>
          <a:p>
            <a:pPr lvl="1"/>
            <a:r>
              <a:rPr lang="fi-FI" dirty="0"/>
              <a:t>Miten markkinointia kehitetään ja miten  kokemukset heijastuvat yhtiön strategiaan</a:t>
            </a:r>
            <a:r>
              <a:rPr lang="fi-FI" dirty="0" smtClean="0"/>
              <a:t>?</a:t>
            </a:r>
            <a:endParaRPr lang="fi-FI" dirty="0"/>
          </a:p>
          <a:p>
            <a:r>
              <a:rPr lang="fi-FI" dirty="0" smtClean="0"/>
              <a:t>Mitkä ovat markkinoinnin tärkeimmät viestit ja keinot?</a:t>
            </a:r>
          </a:p>
          <a:p>
            <a:pPr lvl="1"/>
            <a:r>
              <a:rPr lang="fi-FI" dirty="0"/>
              <a:t>Mikä on markkinoinnin keskeinen viesti kullekin kohderyhmälle?</a:t>
            </a:r>
          </a:p>
          <a:p>
            <a:pPr lvl="1"/>
            <a:r>
              <a:rPr lang="fi-FI" dirty="0"/>
              <a:t>Tuoko viesti esille erottautumistekijämme?</a:t>
            </a:r>
          </a:p>
          <a:p>
            <a:pPr lvl="1"/>
            <a:r>
              <a:rPr lang="fi-FI" dirty="0"/>
              <a:t>Mitä markkinoinnin keinoja yritys hyödyntää?</a:t>
            </a:r>
          </a:p>
          <a:p>
            <a:pPr lvl="1"/>
            <a:r>
              <a:rPr lang="fi-FI" dirty="0"/>
              <a:t>Hyödyntääkö yritys nykyaikaisia markkinoinnin keinoja</a:t>
            </a:r>
            <a:r>
              <a:rPr lang="fi-FI" dirty="0" smtClean="0"/>
              <a:t>?</a:t>
            </a:r>
          </a:p>
          <a:p>
            <a:r>
              <a:rPr lang="fi-FI" dirty="0" smtClean="0"/>
              <a:t>Jakelukanavien </a:t>
            </a:r>
            <a:r>
              <a:rPr lang="fi-FI" dirty="0"/>
              <a:t>kattavuus suhteessa kilpailijoihin</a:t>
            </a:r>
            <a:r>
              <a:rPr lang="fi-FI" dirty="0" smtClean="0"/>
              <a:t>?</a:t>
            </a:r>
          </a:p>
          <a:p>
            <a:pPr lvl="1"/>
            <a:r>
              <a:rPr lang="fi-FI" dirty="0"/>
              <a:t>Onko jakeluverkosto kilpailijoihin nähden riittävän laaja ja kattavaa?</a:t>
            </a:r>
          </a:p>
          <a:p>
            <a:pPr lvl="1"/>
            <a:r>
              <a:rPr lang="fi-FI" dirty="0"/>
              <a:t>Toimivatko nykyiset jakelukanavat tehokkaasti?</a:t>
            </a:r>
          </a:p>
          <a:p>
            <a:pPr lvl="1"/>
            <a:r>
              <a:rPr lang="fi-FI" dirty="0" smtClean="0"/>
              <a:t>Voisiko </a:t>
            </a:r>
            <a:r>
              <a:rPr lang="fi-FI" dirty="0"/>
              <a:t>jakeluverkostoa laajentamalla tai tehostamalla </a:t>
            </a:r>
            <a:r>
              <a:rPr lang="fi-FI" dirty="0" smtClean="0"/>
              <a:t>kasvattaa                                                 myyntiä</a:t>
            </a:r>
            <a:r>
              <a:rPr lang="fi-FI" dirty="0"/>
              <a:t>?</a:t>
            </a:r>
          </a:p>
          <a:p>
            <a:pPr lvl="2"/>
            <a:endParaRPr lang="fi-FI" dirty="0"/>
          </a:p>
        </p:txBody>
      </p:sp>
      <p:sp>
        <p:nvSpPr>
          <p:cNvPr id="4" name="Suorakulmio 3"/>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600" dirty="0" err="1" smtClean="0"/>
              <a:t>Kehittäminen,Markkinoinnin</a:t>
            </a:r>
            <a:r>
              <a:rPr lang="fi-FI" sz="1600" dirty="0" smtClean="0"/>
              <a:t> johtaminen ja toteutus</a:t>
            </a:r>
            <a:endParaRPr lang="fi-FI" sz="1600" dirty="0"/>
          </a:p>
        </p:txBody>
      </p:sp>
    </p:spTree>
    <p:extLst>
      <p:ext uri="{BB962C8B-B14F-4D97-AF65-F5344CB8AC3E}">
        <p14:creationId xmlns:p14="http://schemas.microsoft.com/office/powerpoint/2010/main" val="2244772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pPr marL="514350" indent="-514350"/>
            <a:r>
              <a:rPr lang="fi-FI" sz="3600" dirty="0"/>
              <a:t>1</a:t>
            </a:r>
            <a:r>
              <a:rPr lang="fi-FI" sz="3600" dirty="0" smtClean="0"/>
              <a:t>. </a:t>
            </a:r>
            <a:r>
              <a:rPr lang="fi-FI" sz="3600" dirty="0"/>
              <a:t>Toteutuuko markkinointi suunnitelman ja yhtiön strategian mukaisesti</a:t>
            </a:r>
            <a:r>
              <a:rPr lang="fi-FI" sz="3600" dirty="0" smtClean="0"/>
              <a:t>?</a:t>
            </a:r>
            <a:endParaRPr lang="fi-FI" sz="3600" dirty="0"/>
          </a:p>
        </p:txBody>
      </p:sp>
      <p:sp>
        <p:nvSpPr>
          <p:cNvPr id="3" name="Sisällön paikkamerkki 2"/>
          <p:cNvSpPr>
            <a:spLocks noGrp="1"/>
          </p:cNvSpPr>
          <p:nvPr>
            <p:ph idx="1"/>
          </p:nvPr>
        </p:nvSpPr>
        <p:spPr/>
        <p:txBody>
          <a:bodyPr>
            <a:normAutofit/>
          </a:bodyPr>
          <a:lstStyle/>
          <a:p>
            <a:r>
              <a:rPr lang="fi-FI" dirty="0" smtClean="0"/>
              <a:t>Vastaako markkinoinnin käytännön toteutus suunnitelmaa ja yhtiön strategian vaatimuksia?</a:t>
            </a:r>
          </a:p>
          <a:p>
            <a:r>
              <a:rPr lang="fi-FI" dirty="0" smtClean="0"/>
              <a:t>Mitä muita tavoitteita markkinoinnin johtamisella on markkinointiviestinnän lisäksi?</a:t>
            </a:r>
          </a:p>
          <a:p>
            <a:r>
              <a:rPr lang="fi-FI" dirty="0" smtClean="0"/>
              <a:t>Miten markkinointia kehitetään ja miten  kokemukset heijastuvat yhtiön strategiaan?</a:t>
            </a:r>
            <a:endParaRPr lang="fi-FI" dirty="0"/>
          </a:p>
          <a:p>
            <a:pPr marL="0" indent="0">
              <a:buNone/>
            </a:pPr>
            <a:endParaRPr lang="fi-FI" dirty="0" smtClean="0"/>
          </a:p>
          <a:p>
            <a:pPr marL="0" indent="0">
              <a:buNone/>
            </a:pPr>
            <a:endParaRPr lang="fi-FI" dirty="0"/>
          </a:p>
        </p:txBody>
      </p:sp>
      <p:sp>
        <p:nvSpPr>
          <p:cNvPr id="4" name="Suorakulmio 3"/>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600" dirty="0" err="1" smtClean="0"/>
              <a:t>Kehittäminen,Markkinoinnin</a:t>
            </a:r>
            <a:r>
              <a:rPr lang="fi-FI" sz="1600" dirty="0" smtClean="0"/>
              <a:t> johtaminen ja toteutus</a:t>
            </a:r>
            <a:endParaRPr lang="fi-FI" sz="1600" dirty="0"/>
          </a:p>
        </p:txBody>
      </p:sp>
    </p:spTree>
    <p:extLst>
      <p:ext uri="{BB962C8B-B14F-4D97-AF65-F5344CB8AC3E}">
        <p14:creationId xmlns:p14="http://schemas.microsoft.com/office/powerpoint/2010/main" val="4011133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pPr marL="514350" indent="-514350"/>
            <a:r>
              <a:rPr lang="fi-FI" dirty="0"/>
              <a:t>2</a:t>
            </a:r>
            <a:r>
              <a:rPr lang="fi-FI" dirty="0" smtClean="0"/>
              <a:t>. Mitkä </a:t>
            </a:r>
            <a:r>
              <a:rPr lang="fi-FI" dirty="0"/>
              <a:t>ovat markkinoinnin tärkeimmät </a:t>
            </a:r>
            <a:r>
              <a:rPr lang="fi-FI" dirty="0" smtClean="0"/>
              <a:t>viestit ja keinot?</a:t>
            </a:r>
            <a:endParaRPr lang="fi-FI" dirty="0"/>
          </a:p>
        </p:txBody>
      </p:sp>
      <p:sp>
        <p:nvSpPr>
          <p:cNvPr id="3" name="Sisällön paikkamerkki 2"/>
          <p:cNvSpPr>
            <a:spLocks noGrp="1"/>
          </p:cNvSpPr>
          <p:nvPr>
            <p:ph idx="1"/>
          </p:nvPr>
        </p:nvSpPr>
        <p:spPr/>
        <p:txBody>
          <a:bodyPr>
            <a:normAutofit/>
          </a:bodyPr>
          <a:lstStyle/>
          <a:p>
            <a:r>
              <a:rPr lang="fi-FI" dirty="0"/>
              <a:t>Mikä on markkinoinnin keskeinen viesti kullekin kohderyhmälle?</a:t>
            </a:r>
          </a:p>
          <a:p>
            <a:r>
              <a:rPr lang="fi-FI" dirty="0" smtClean="0"/>
              <a:t>Tuoko viesti esille erottautumistekijämme?</a:t>
            </a:r>
          </a:p>
          <a:p>
            <a:r>
              <a:rPr lang="fi-FI" dirty="0"/>
              <a:t>Mitä markkinoinnin keinoja yritys hyödyntää?</a:t>
            </a:r>
          </a:p>
          <a:p>
            <a:r>
              <a:rPr lang="fi-FI" dirty="0"/>
              <a:t>Hyödyntääkö yritys nykyaikaisia markkinoinnin keinoja?</a:t>
            </a:r>
          </a:p>
          <a:p>
            <a:pPr marL="0" indent="0">
              <a:buNone/>
            </a:pPr>
            <a:endParaRPr lang="fi-FI" dirty="0" smtClean="0"/>
          </a:p>
          <a:p>
            <a:endParaRPr lang="fi-FI" dirty="0"/>
          </a:p>
        </p:txBody>
      </p:sp>
      <p:sp>
        <p:nvSpPr>
          <p:cNvPr id="4" name="Suorakulmio 3"/>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600" dirty="0" err="1" smtClean="0"/>
              <a:t>Kehittäminen,Markkinoinnin</a:t>
            </a:r>
            <a:r>
              <a:rPr lang="fi-FI" sz="1600" dirty="0" smtClean="0"/>
              <a:t> johtaminen ja toteutus</a:t>
            </a:r>
            <a:endParaRPr lang="fi-FI" sz="1600" dirty="0"/>
          </a:p>
        </p:txBody>
      </p:sp>
    </p:spTree>
    <p:extLst>
      <p:ext uri="{BB962C8B-B14F-4D97-AF65-F5344CB8AC3E}">
        <p14:creationId xmlns:p14="http://schemas.microsoft.com/office/powerpoint/2010/main" val="4011133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3</a:t>
            </a:r>
            <a:r>
              <a:rPr lang="fi-FI" dirty="0" smtClean="0"/>
              <a:t>. Jakelukanavien kattavuus suhteessa kilpailijoihin?</a:t>
            </a:r>
            <a:endParaRPr lang="fi-FI" dirty="0"/>
          </a:p>
        </p:txBody>
      </p:sp>
      <p:sp>
        <p:nvSpPr>
          <p:cNvPr id="3" name="Sisällön paikkamerkki 2"/>
          <p:cNvSpPr>
            <a:spLocks noGrp="1"/>
          </p:cNvSpPr>
          <p:nvPr>
            <p:ph idx="1"/>
          </p:nvPr>
        </p:nvSpPr>
        <p:spPr/>
        <p:txBody>
          <a:bodyPr/>
          <a:lstStyle/>
          <a:p>
            <a:r>
              <a:rPr lang="fi-FI" dirty="0"/>
              <a:t>Onko jakeluverkosto kilpailijoihin nähden riittävän laaja ja kattavaa?</a:t>
            </a:r>
          </a:p>
          <a:p>
            <a:r>
              <a:rPr lang="fi-FI" dirty="0"/>
              <a:t>Toimivatko nykyiset jakelukanavat tehokkaasti</a:t>
            </a:r>
            <a:r>
              <a:rPr lang="fi-FI" dirty="0" smtClean="0"/>
              <a:t>?</a:t>
            </a:r>
          </a:p>
          <a:p>
            <a:r>
              <a:rPr lang="fi-FI" dirty="0" smtClean="0"/>
              <a:t>Voisiko jakeluverkostoa laajentamalla tai tehostamalla kasvattaa myyntiä?</a:t>
            </a:r>
          </a:p>
          <a:p>
            <a:endParaRPr lang="fi-FI" dirty="0"/>
          </a:p>
          <a:p>
            <a:endParaRPr lang="fi-FI" dirty="0"/>
          </a:p>
          <a:p>
            <a:endParaRPr lang="fi-FI" dirty="0"/>
          </a:p>
        </p:txBody>
      </p:sp>
      <p:sp>
        <p:nvSpPr>
          <p:cNvPr id="6" name="Suorakulmio 5"/>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600" dirty="0" err="1" smtClean="0"/>
              <a:t>Kehittäminen,Markkinoinnin</a:t>
            </a:r>
            <a:r>
              <a:rPr lang="fi-FI" sz="1600" dirty="0" smtClean="0"/>
              <a:t> johtaminen ja toteutus</a:t>
            </a:r>
            <a:endParaRPr lang="fi-FI" sz="1600" dirty="0"/>
          </a:p>
        </p:txBody>
      </p:sp>
    </p:spTree>
    <p:extLst>
      <p:ext uri="{BB962C8B-B14F-4D97-AF65-F5344CB8AC3E}">
        <p14:creationId xmlns:p14="http://schemas.microsoft.com/office/powerpoint/2010/main" val="15172955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2800" dirty="0" smtClean="0"/>
              <a:t>Sisältö</a:t>
            </a:r>
            <a:br>
              <a:rPr lang="fi-FI" sz="2800" dirty="0" smtClean="0"/>
            </a:br>
            <a:r>
              <a:rPr lang="fi-FI" sz="2800" dirty="0" smtClean="0"/>
              <a:t>Toimeenpano, </a:t>
            </a:r>
            <a:r>
              <a:rPr lang="fi-FI" sz="2800" dirty="0"/>
              <a:t>Markkinoinnin johtaminen ja toteutus</a:t>
            </a:r>
          </a:p>
        </p:txBody>
      </p:sp>
      <p:sp>
        <p:nvSpPr>
          <p:cNvPr id="3" name="Sisällön paikkamerkki 2"/>
          <p:cNvSpPr>
            <a:spLocks noGrp="1"/>
          </p:cNvSpPr>
          <p:nvPr>
            <p:ph idx="1"/>
          </p:nvPr>
        </p:nvSpPr>
        <p:spPr/>
        <p:txBody>
          <a:bodyPr>
            <a:normAutofit fontScale="55000" lnSpcReduction="20000"/>
          </a:bodyPr>
          <a:lstStyle/>
          <a:p>
            <a:r>
              <a:rPr lang="fi-FI" dirty="0" smtClean="0"/>
              <a:t>Onko markkinoinnin toteutus suunniteltua?</a:t>
            </a:r>
          </a:p>
          <a:p>
            <a:pPr lvl="1"/>
            <a:r>
              <a:rPr lang="fi-FI" dirty="0"/>
              <a:t>Onko aikataulutettu markkinointisuunnitelma käytössä?</a:t>
            </a:r>
          </a:p>
          <a:p>
            <a:pPr lvl="1"/>
            <a:r>
              <a:rPr lang="fi-FI" dirty="0"/>
              <a:t>Mitkä asiat markkinoinnissa on tai pitäisi olla suunniteltu?</a:t>
            </a:r>
          </a:p>
          <a:p>
            <a:pPr lvl="1"/>
            <a:r>
              <a:rPr lang="fi-FI" dirty="0"/>
              <a:t>Voiko markkinoinnin toteutusta tehostaa paremmalla suunnittelulla tai uusilla käytännöillä</a:t>
            </a:r>
            <a:r>
              <a:rPr lang="fi-FI" dirty="0" smtClean="0"/>
              <a:t>?</a:t>
            </a:r>
          </a:p>
          <a:p>
            <a:r>
              <a:rPr lang="fi-FI" dirty="0" smtClean="0"/>
              <a:t>Millä perusteella markkinointia kehitetään?</a:t>
            </a:r>
          </a:p>
          <a:p>
            <a:pPr lvl="1"/>
            <a:r>
              <a:rPr lang="fi-FI" dirty="0"/>
              <a:t>Hyödyntääkö yritys asiakkailta saatua tietoa markkinoinnin suunnittelussa?</a:t>
            </a:r>
          </a:p>
          <a:p>
            <a:pPr lvl="1"/>
            <a:r>
              <a:rPr lang="fi-FI" dirty="0"/>
              <a:t>Millä tavoin yritys pitää yllä markkinointiosaamistaan?</a:t>
            </a:r>
          </a:p>
          <a:p>
            <a:pPr lvl="1"/>
            <a:r>
              <a:rPr lang="fi-FI" dirty="0"/>
              <a:t>Onko markkinoinnin johtamiseen ja toteutukseen olemassa riittävät ohjeet, osaaminen ja resurssit</a:t>
            </a:r>
            <a:r>
              <a:rPr lang="fi-FI" dirty="0" smtClean="0"/>
              <a:t>?</a:t>
            </a:r>
          </a:p>
          <a:p>
            <a:r>
              <a:rPr lang="fi-FI" dirty="0" smtClean="0"/>
              <a:t>Suunnitelmana </a:t>
            </a:r>
            <a:r>
              <a:rPr lang="fi-FI" dirty="0"/>
              <a:t>koonti, aikataulutus ja </a:t>
            </a:r>
            <a:r>
              <a:rPr lang="fi-FI" dirty="0" err="1" smtClean="0"/>
              <a:t>vastuuttaminen</a:t>
            </a:r>
            <a:endParaRPr lang="fi-FI" dirty="0" smtClean="0"/>
          </a:p>
          <a:p>
            <a:pPr lvl="1"/>
            <a:r>
              <a:rPr lang="fi-FI" dirty="0"/>
              <a:t>Miten jaottelet esiin tulleet kehittämistoimenpiteet kehityshyppäyksiin, kehitysprojekteihin  ja heti tehtäviin kehittämistoimenpiteisiin?</a:t>
            </a:r>
          </a:p>
          <a:p>
            <a:pPr lvl="1"/>
            <a:r>
              <a:rPr lang="fi-FI" dirty="0"/>
              <a:t>Ketkä vastaavat ja ketkä osallistuvat kehittämiseen?</a:t>
            </a:r>
          </a:p>
          <a:p>
            <a:pPr lvl="1"/>
            <a:r>
              <a:rPr lang="fi-FI" dirty="0"/>
              <a:t>Miten toimenpiteet aikataulutetaan?</a:t>
            </a:r>
          </a:p>
          <a:p>
            <a:pPr lvl="1"/>
            <a:r>
              <a:rPr lang="fi-FI" dirty="0"/>
              <a:t>Miten suunnitelman seuranta, tulosten mittaus ja projektien ohjaus toteutetaan</a:t>
            </a:r>
          </a:p>
          <a:p>
            <a:endParaRPr lang="fi-FI" dirty="0"/>
          </a:p>
          <a:p>
            <a:endParaRPr lang="fi-FI" dirty="0" smtClean="0"/>
          </a:p>
          <a:p>
            <a:endParaRPr lang="fi-FI" dirty="0"/>
          </a:p>
        </p:txBody>
      </p:sp>
      <p:sp>
        <p:nvSpPr>
          <p:cNvPr id="4" name="Suorakulmio 3"/>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err="1" smtClean="0"/>
              <a:t>Toimeenpano,Markkinoinnin</a:t>
            </a:r>
            <a:r>
              <a:rPr lang="fi-FI" sz="1600" dirty="0" smtClean="0"/>
              <a:t> johtaminen ja toteutus</a:t>
            </a:r>
            <a:endParaRPr lang="fi-FI" sz="1600" dirty="0"/>
          </a:p>
        </p:txBody>
      </p:sp>
    </p:spTree>
    <p:extLst>
      <p:ext uri="{BB962C8B-B14F-4D97-AF65-F5344CB8AC3E}">
        <p14:creationId xmlns:p14="http://schemas.microsoft.com/office/powerpoint/2010/main" val="35154314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1. Onko </a:t>
            </a:r>
            <a:r>
              <a:rPr lang="fi-FI" dirty="0"/>
              <a:t>markkinoinnin toteutus suunniteltua</a:t>
            </a:r>
            <a:r>
              <a:rPr lang="fi-FI" dirty="0" smtClean="0"/>
              <a:t>?</a:t>
            </a:r>
            <a:endParaRPr lang="fi-FI" dirty="0"/>
          </a:p>
        </p:txBody>
      </p:sp>
      <p:sp>
        <p:nvSpPr>
          <p:cNvPr id="3" name="Sisällön paikkamerkki 2"/>
          <p:cNvSpPr>
            <a:spLocks noGrp="1"/>
          </p:cNvSpPr>
          <p:nvPr>
            <p:ph idx="1"/>
          </p:nvPr>
        </p:nvSpPr>
        <p:spPr/>
        <p:txBody>
          <a:bodyPr>
            <a:normAutofit/>
          </a:bodyPr>
          <a:lstStyle/>
          <a:p>
            <a:r>
              <a:rPr lang="fi-FI" dirty="0" smtClean="0"/>
              <a:t>Onko aikataulutettu markkinointisuunnitelma käytössä?</a:t>
            </a:r>
          </a:p>
          <a:p>
            <a:r>
              <a:rPr lang="fi-FI" dirty="0" smtClean="0"/>
              <a:t>Mitkä asiat markkinoinnissa on tai pitäisi olla suunniteltu?</a:t>
            </a:r>
          </a:p>
          <a:p>
            <a:r>
              <a:rPr lang="fi-FI" dirty="0" smtClean="0"/>
              <a:t>Voiko markkinoinnin toteutusta tehostaa paremmalla suunnittelulla tai uusilla käytännöillä?</a:t>
            </a:r>
          </a:p>
          <a:p>
            <a:endParaRPr lang="fi-FI" dirty="0"/>
          </a:p>
          <a:p>
            <a:endParaRPr lang="fi-FI" dirty="0"/>
          </a:p>
          <a:p>
            <a:endParaRPr lang="fi-FI" dirty="0"/>
          </a:p>
        </p:txBody>
      </p:sp>
      <p:sp>
        <p:nvSpPr>
          <p:cNvPr id="4" name="Suorakulmio 3"/>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err="1" smtClean="0"/>
              <a:t>Toimeenpano,Markkinoinnin</a:t>
            </a:r>
            <a:r>
              <a:rPr lang="fi-FI" sz="1600" dirty="0" smtClean="0"/>
              <a:t> johtaminen ja toteutus</a:t>
            </a:r>
            <a:endParaRPr lang="fi-FI" sz="1600" dirty="0"/>
          </a:p>
        </p:txBody>
      </p:sp>
    </p:spTree>
    <p:extLst>
      <p:ext uri="{BB962C8B-B14F-4D97-AF65-F5344CB8AC3E}">
        <p14:creationId xmlns:p14="http://schemas.microsoft.com/office/powerpoint/2010/main" val="33155850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2.Millä </a:t>
            </a:r>
            <a:r>
              <a:rPr lang="fi-FI" dirty="0"/>
              <a:t>perusteella markkinointia kehitetään</a:t>
            </a:r>
            <a:r>
              <a:rPr lang="fi-FI" dirty="0" smtClean="0"/>
              <a:t>?</a:t>
            </a:r>
            <a:endParaRPr lang="fi-FI" dirty="0"/>
          </a:p>
        </p:txBody>
      </p:sp>
      <p:sp>
        <p:nvSpPr>
          <p:cNvPr id="3" name="Sisällön paikkamerkki 2"/>
          <p:cNvSpPr>
            <a:spLocks noGrp="1"/>
          </p:cNvSpPr>
          <p:nvPr>
            <p:ph idx="1"/>
          </p:nvPr>
        </p:nvSpPr>
        <p:spPr/>
        <p:txBody>
          <a:bodyPr>
            <a:normAutofit/>
          </a:bodyPr>
          <a:lstStyle/>
          <a:p>
            <a:r>
              <a:rPr lang="fi-FI" dirty="0" smtClean="0"/>
              <a:t>Hyödyntääkö yritys asiakkailta saatua tietoa markkinoinnin suunnittelussa?</a:t>
            </a:r>
          </a:p>
          <a:p>
            <a:r>
              <a:rPr lang="fi-FI" dirty="0" smtClean="0"/>
              <a:t>Millä tavoin yritys pitää yllä markkinointiosaamistaan?</a:t>
            </a:r>
          </a:p>
          <a:p>
            <a:r>
              <a:rPr lang="fi-FI" dirty="0" smtClean="0"/>
              <a:t>Onko markkinoinnin johtamiseen ja toteutukseen olemassa riittävät ohjeet, osaaminen ja resurssit?</a:t>
            </a:r>
          </a:p>
          <a:p>
            <a:endParaRPr lang="fi-FI" dirty="0"/>
          </a:p>
        </p:txBody>
      </p:sp>
      <p:sp>
        <p:nvSpPr>
          <p:cNvPr id="4" name="Suorakulmio 3"/>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err="1" smtClean="0"/>
              <a:t>Toimeenpano,Markkinoinnin</a:t>
            </a:r>
            <a:r>
              <a:rPr lang="fi-FI" sz="1600" dirty="0" smtClean="0"/>
              <a:t> johtaminen ja toteutus</a:t>
            </a:r>
            <a:endParaRPr lang="fi-FI" sz="1600" dirty="0"/>
          </a:p>
        </p:txBody>
      </p:sp>
    </p:spTree>
    <p:extLst>
      <p:ext uri="{BB962C8B-B14F-4D97-AF65-F5344CB8AC3E}">
        <p14:creationId xmlns:p14="http://schemas.microsoft.com/office/powerpoint/2010/main" val="15189367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smtClean="0"/>
              <a:t>3. Suunnitelmana </a:t>
            </a:r>
            <a:r>
              <a:rPr lang="fi-FI" dirty="0"/>
              <a:t>koonti, aikataulutus ja </a:t>
            </a:r>
            <a:r>
              <a:rPr lang="fi-FI" dirty="0" smtClean="0"/>
              <a:t>vastuuttaminen</a:t>
            </a:r>
            <a:endParaRPr lang="fi-FI" dirty="0"/>
          </a:p>
        </p:txBody>
      </p:sp>
      <p:sp>
        <p:nvSpPr>
          <p:cNvPr id="3" name="Sisällön paikkamerkki 2"/>
          <p:cNvSpPr>
            <a:spLocks noGrp="1"/>
          </p:cNvSpPr>
          <p:nvPr>
            <p:ph idx="1"/>
          </p:nvPr>
        </p:nvSpPr>
        <p:spPr/>
        <p:txBody>
          <a:bodyPr>
            <a:normAutofit lnSpcReduction="10000"/>
          </a:bodyPr>
          <a:lstStyle/>
          <a:p>
            <a:r>
              <a:rPr lang="fi-FI" dirty="0" smtClean="0"/>
              <a:t>Miten jaottelet esiin tulleet kehittämistoimenpiteet kehityshyppäyksiin, kehitysprojekteihin  </a:t>
            </a:r>
            <a:r>
              <a:rPr lang="fi-FI" dirty="0"/>
              <a:t>ja heti </a:t>
            </a:r>
            <a:r>
              <a:rPr lang="fi-FI" dirty="0" smtClean="0"/>
              <a:t>tehtäviin kehittämistoimenpiteisiin?</a:t>
            </a:r>
          </a:p>
          <a:p>
            <a:r>
              <a:rPr lang="fi-FI" dirty="0" smtClean="0"/>
              <a:t>Ketkä vastaavat ja ketkä osallistuvat kehittämiseen?</a:t>
            </a:r>
          </a:p>
          <a:p>
            <a:r>
              <a:rPr lang="fi-FI" dirty="0" smtClean="0"/>
              <a:t>Miten toimenpiteet aikataulutetaan?</a:t>
            </a:r>
          </a:p>
          <a:p>
            <a:r>
              <a:rPr lang="fi-FI" dirty="0" smtClean="0"/>
              <a:t>Miten suunnitelman seuranta</a:t>
            </a:r>
            <a:r>
              <a:rPr lang="fi-FI" dirty="0"/>
              <a:t>, </a:t>
            </a:r>
            <a:r>
              <a:rPr lang="fi-FI" dirty="0" smtClean="0"/>
              <a:t>tulosten mittaus </a:t>
            </a:r>
            <a:r>
              <a:rPr lang="fi-FI" dirty="0"/>
              <a:t>ja </a:t>
            </a:r>
            <a:r>
              <a:rPr lang="fi-FI" dirty="0" smtClean="0"/>
              <a:t>projektien ohjaus toteutetaan</a:t>
            </a:r>
            <a:endParaRPr lang="fi-FI" dirty="0"/>
          </a:p>
        </p:txBody>
      </p:sp>
      <p:sp>
        <p:nvSpPr>
          <p:cNvPr id="6" name="Suorakulmio 5"/>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err="1" smtClean="0"/>
              <a:t>Toimeenpano,Markkinoinnin</a:t>
            </a:r>
            <a:r>
              <a:rPr lang="fi-FI" sz="1600" dirty="0" smtClean="0"/>
              <a:t> johtaminen ja toteutus</a:t>
            </a:r>
            <a:endParaRPr lang="fi-FI" sz="1600" dirty="0"/>
          </a:p>
        </p:txBody>
      </p:sp>
    </p:spTree>
    <p:extLst>
      <p:ext uri="{BB962C8B-B14F-4D97-AF65-F5344CB8AC3E}">
        <p14:creationId xmlns:p14="http://schemas.microsoft.com/office/powerpoint/2010/main" val="2456267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Työpajakokonaisuuden sovittaminen yritykselle (ulkopuolinen </a:t>
            </a:r>
            <a:r>
              <a:rPr lang="fi-FI" dirty="0" err="1" smtClean="0"/>
              <a:t>fasilitaattori</a:t>
            </a:r>
            <a:r>
              <a:rPr lang="fi-FI" dirty="0" smtClean="0"/>
              <a:t>)</a:t>
            </a:r>
            <a:endParaRPr lang="fi-FI" dirty="0"/>
          </a:p>
        </p:txBody>
      </p:sp>
      <p:sp>
        <p:nvSpPr>
          <p:cNvPr id="3" name="Sisällön paikkamerkki 2"/>
          <p:cNvSpPr>
            <a:spLocks noGrp="1"/>
          </p:cNvSpPr>
          <p:nvPr>
            <p:ph idx="1"/>
          </p:nvPr>
        </p:nvSpPr>
        <p:spPr>
          <a:xfrm>
            <a:off x="323528" y="1484784"/>
            <a:ext cx="8820472" cy="5373216"/>
          </a:xfrm>
        </p:spPr>
        <p:txBody>
          <a:bodyPr>
            <a:noAutofit/>
          </a:bodyPr>
          <a:lstStyle/>
          <a:p>
            <a:r>
              <a:rPr lang="fi-FI" sz="1600" dirty="0" smtClean="0"/>
              <a:t>Työpajaprosessin soveltamisesta yritykseen sovitaan esisijaisesti  </a:t>
            </a:r>
            <a:r>
              <a:rPr lang="fi-FI" sz="1600" dirty="0"/>
              <a:t>kartoituskeskustelussa tai viimeistään sen jälkeen tehdyn tarjouksen perusteella</a:t>
            </a:r>
            <a:r>
              <a:rPr lang="fi-FI" sz="1600" dirty="0" smtClean="0"/>
              <a:t>.</a:t>
            </a:r>
          </a:p>
          <a:p>
            <a:r>
              <a:rPr lang="fi-FI" sz="1600" dirty="0" smtClean="0"/>
              <a:t>Lähtökohtana alkukartoitus, jossa on selvitetty yrityksen tarve, valmiudet ja halukkuus kehittämiseen. </a:t>
            </a:r>
          </a:p>
          <a:p>
            <a:r>
              <a:rPr lang="fi-FI" sz="1600" dirty="0" smtClean="0"/>
              <a:t>Yrityksen ja organisaatioin koolla on ratkaiseva merkitys, jos asiat käydään läpi yrittäjän kanssa tai jos työpajaan osallistuu 5 – 10 henkilöä, jotka sitoutetaan toteutukseen</a:t>
            </a:r>
          </a:p>
          <a:p>
            <a:r>
              <a:rPr lang="fi-FI" sz="1600" dirty="0" smtClean="0"/>
              <a:t>Työpajat voidaan toteuttaa  1- 9 työpajan laajuisina, jolloin käsittelyn syvyys muuttuu oleellisesti</a:t>
            </a:r>
          </a:p>
          <a:p>
            <a:r>
              <a:rPr lang="fi-FI" sz="1600" dirty="0" smtClean="0"/>
              <a:t>Suppein vaihtoehto on yhden työpajan versio, jossa käydään yksi teema läpi analyysistä toimineenpanon suunnitteluun suoraviivaisesti yhdellä kerralla. Kaikki teemat voi vetää läpin tällä laajuudella kolmella työpajalla.</a:t>
            </a:r>
          </a:p>
          <a:p>
            <a:r>
              <a:rPr lang="fi-FI" sz="1600" dirty="0" smtClean="0"/>
              <a:t>Laajin vaihtoehto on kaikkien </a:t>
            </a:r>
            <a:r>
              <a:rPr lang="fi-FI" sz="1600" dirty="0"/>
              <a:t>teemojen </a:t>
            </a:r>
            <a:r>
              <a:rPr lang="fi-FI" sz="1600" dirty="0" smtClean="0"/>
              <a:t>läpikäynti  </a:t>
            </a:r>
            <a:r>
              <a:rPr lang="fi-FI" sz="1600" dirty="0"/>
              <a:t>yhdeksän </a:t>
            </a:r>
            <a:r>
              <a:rPr lang="fi-FI" sz="1600" dirty="0" smtClean="0"/>
              <a:t>työpajan sarjana. Yhden teeman sisällön laajemmin ja isommalle osallistujajoukolle toteutetaan  kolmen työpajan sarjana, jolloin osallistujat voivat  työstää asioita myös työpajojen välillä. Kolme työpajan sarjassa jää kohtuullisesti aikaa keskusteluille ja vaihtoehtojen pohdinnalle. Lyhyet ryhmätyökin ovat mahdollisia</a:t>
            </a:r>
          </a:p>
          <a:p>
            <a:r>
              <a:rPr lang="fi-FI" sz="1600" dirty="0" smtClean="0"/>
              <a:t>Jos eri teemoilla on eriasteinen tärkeys yritykselle, osa työpajoista voidaan toteuttaa suppeina osa laajempana, joten variaatioita riittää. </a:t>
            </a:r>
          </a:p>
          <a:p>
            <a:r>
              <a:rPr lang="fi-FI" sz="1600" dirty="0"/>
              <a:t>E</a:t>
            </a:r>
            <a:r>
              <a:rPr lang="fi-FI" sz="1600" dirty="0" smtClean="0"/>
              <a:t>nsimmäisellä kerralla yritys varsin todennäköisesti haluaa sopia vain suppeasta osakokonaisuudesta, jotta se voi vakuuttua työpajojen hyödyllisyydestä</a:t>
            </a:r>
          </a:p>
          <a:p>
            <a:r>
              <a:rPr lang="fi-FI" sz="1600" dirty="0" smtClean="0"/>
              <a:t>Mahdollisesta seurantatyöpajasta sovitaan kun sovittujen toimenpiteiden seurannasta keskustellaan ja päätetään </a:t>
            </a:r>
          </a:p>
        </p:txBody>
      </p:sp>
    </p:spTree>
    <p:extLst>
      <p:ext uri="{BB962C8B-B14F-4D97-AF65-F5344CB8AC3E}">
        <p14:creationId xmlns:p14="http://schemas.microsoft.com/office/powerpoint/2010/main" val="39756368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Kehittämisen toteutus</a:t>
            </a:r>
            <a:endParaRPr lang="fi-FI" dirty="0"/>
          </a:p>
        </p:txBody>
      </p:sp>
      <p:sp>
        <p:nvSpPr>
          <p:cNvPr id="3" name="Sisällön paikkamerkki 2"/>
          <p:cNvSpPr>
            <a:spLocks noGrp="1"/>
          </p:cNvSpPr>
          <p:nvPr>
            <p:ph sz="half" idx="1"/>
          </p:nvPr>
        </p:nvSpPr>
        <p:spPr/>
        <p:txBody>
          <a:bodyPr/>
          <a:lstStyle/>
          <a:p>
            <a:endParaRPr lang="fi-FI" smtClean="0"/>
          </a:p>
          <a:p>
            <a:endParaRPr lang="fi-FI" dirty="0"/>
          </a:p>
        </p:txBody>
      </p:sp>
      <p:graphicFrame>
        <p:nvGraphicFramePr>
          <p:cNvPr id="9" name="Sisällön paikkamerkki 8"/>
          <p:cNvGraphicFramePr>
            <a:graphicFrameLocks noGrp="1"/>
          </p:cNvGraphicFramePr>
          <p:nvPr>
            <p:ph sz="half" idx="2"/>
            <p:extLst>
              <p:ext uri="{D42A27DB-BD31-4B8C-83A1-F6EECF244321}">
                <p14:modId xmlns:p14="http://schemas.microsoft.com/office/powerpoint/2010/main" val="3604720394"/>
              </p:ext>
            </p:extLst>
          </p:nvPr>
        </p:nvGraphicFramePr>
        <p:xfrm>
          <a:off x="457202" y="1340767"/>
          <a:ext cx="8229599" cy="5184572"/>
        </p:xfrm>
        <a:graphic>
          <a:graphicData uri="http://schemas.openxmlformats.org/drawingml/2006/table">
            <a:tbl>
              <a:tblPr firstRow="1" bandRow="1">
                <a:tableStyleId>{2D5ABB26-0587-4C30-8999-92F81FD0307C}</a:tableStyleId>
              </a:tblPr>
              <a:tblGrid>
                <a:gridCol w="1496289"/>
                <a:gridCol w="4190212"/>
                <a:gridCol w="1287921"/>
                <a:gridCol w="1255177"/>
              </a:tblGrid>
              <a:tr h="70318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i-FI"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smtClean="0"/>
                        <a:t>Sisältö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b="1" dirty="0" smtClean="0"/>
                        <a:t>Vastaa</a:t>
                      </a:r>
                    </a:p>
                    <a:p>
                      <a:pPr marL="0" marR="0" indent="0" algn="ctr" defTabSz="457200" rtl="0" eaLnBrk="1" fontAlgn="auto" latinLnBrk="0" hangingPunct="1">
                        <a:lnSpc>
                          <a:spcPct val="100000"/>
                        </a:lnSpc>
                        <a:spcBef>
                          <a:spcPts val="0"/>
                        </a:spcBef>
                        <a:spcAft>
                          <a:spcPts val="0"/>
                        </a:spcAft>
                        <a:buClrTx/>
                        <a:buSzTx/>
                        <a:buFontTx/>
                        <a:buNone/>
                        <a:tabLst/>
                        <a:defRPr/>
                      </a:pPr>
                      <a:r>
                        <a:rPr lang="fi-FI" b="1" dirty="0" smtClean="0"/>
                        <a:t>Osallistuu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b="1" dirty="0" smtClean="0"/>
                        <a:t>Aikataulu</a:t>
                      </a:r>
                      <a:endParaRPr lang="fi-FI"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Hyppäykset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i-FI"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i-FI"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Kohteet</a:t>
                      </a:r>
                    </a:p>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2 – 3 vuotta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rowSpan="5">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Toimenpiteet</a:t>
                      </a:r>
                    </a:p>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0 – 1 vuotta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Suorakulmio 6"/>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err="1" smtClean="0"/>
              <a:t>Toimeenpano,Markkinoinnin</a:t>
            </a:r>
            <a:r>
              <a:rPr lang="fi-FI" sz="1600" dirty="0" smtClean="0"/>
              <a:t> johtaminen ja toteutus</a:t>
            </a:r>
            <a:endParaRPr lang="fi-FI" sz="1600" dirty="0"/>
          </a:p>
        </p:txBody>
      </p:sp>
    </p:spTree>
    <p:extLst>
      <p:ext uri="{BB962C8B-B14F-4D97-AF65-F5344CB8AC3E}">
        <p14:creationId xmlns:p14="http://schemas.microsoft.com/office/powerpoint/2010/main" val="2947085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p:cNvSpPr>
            <a:spLocks noGrp="1"/>
          </p:cNvSpPr>
          <p:nvPr>
            <p:ph type="title"/>
          </p:nvPr>
        </p:nvSpPr>
        <p:spPr/>
        <p:txBody>
          <a:bodyPr/>
          <a:lstStyle/>
          <a:p>
            <a:r>
              <a:rPr lang="fi-FI" dirty="0" smtClean="0"/>
              <a:t>Seurantatyöpaja</a:t>
            </a:r>
            <a:endParaRPr lang="fi-FI" dirty="0"/>
          </a:p>
        </p:txBody>
      </p:sp>
      <p:sp>
        <p:nvSpPr>
          <p:cNvPr id="6" name="Sisällön paikkamerkki 5"/>
          <p:cNvSpPr>
            <a:spLocks noGrp="1"/>
          </p:cNvSpPr>
          <p:nvPr>
            <p:ph idx="1"/>
          </p:nvPr>
        </p:nvSpPr>
        <p:spPr/>
        <p:txBody>
          <a:bodyPr>
            <a:normAutofit lnSpcReduction="10000"/>
          </a:bodyPr>
          <a:lstStyle/>
          <a:p>
            <a:r>
              <a:rPr lang="fi-FI" dirty="0" smtClean="0"/>
              <a:t>Varmistetaan tavoitteiden toteutuminen arvioimalla ja mittaajalla tuloksia sekä päivittämällä kehittämissuunnitelma säännöllisesti</a:t>
            </a:r>
          </a:p>
          <a:p>
            <a:pPr lvl="1"/>
            <a:r>
              <a:rPr lang="fi-FI" dirty="0" smtClean="0"/>
              <a:t>Tavoitteet – toimenpiteet –tulokset vertailut</a:t>
            </a:r>
          </a:p>
          <a:p>
            <a:pPr lvl="1"/>
            <a:r>
              <a:rPr lang="fi-FI" dirty="0" smtClean="0"/>
              <a:t>Toimintaympäristön muutokset ja niiden vaikutukset</a:t>
            </a:r>
          </a:p>
          <a:p>
            <a:pPr lvl="2"/>
            <a:r>
              <a:rPr lang="fi-FI" dirty="0" smtClean="0"/>
              <a:t>Tavoitteisiin, painopisteisiin ja toimenpiteisiin</a:t>
            </a:r>
          </a:p>
          <a:p>
            <a:pPr lvl="1"/>
            <a:r>
              <a:rPr lang="fi-FI" dirty="0" smtClean="0"/>
              <a:t>Kehittämäsuunnitelman päivitys ja toteutuksen käynnistys</a:t>
            </a:r>
          </a:p>
          <a:p>
            <a:pPr lvl="1"/>
            <a:endParaRPr lang="fi-FI" dirty="0"/>
          </a:p>
        </p:txBody>
      </p:sp>
    </p:spTree>
    <p:extLst>
      <p:ext uri="{BB962C8B-B14F-4D97-AF65-F5344CB8AC3E}">
        <p14:creationId xmlns:p14="http://schemas.microsoft.com/office/powerpoint/2010/main" val="3441634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Asiakassuhteiden hallinta ja uusasiakashankinta</a:t>
            </a:r>
            <a:endParaRPr lang="fi-FI" dirty="0"/>
          </a:p>
        </p:txBody>
      </p:sp>
      <p:sp>
        <p:nvSpPr>
          <p:cNvPr id="3" name="Alaotsikko 2"/>
          <p:cNvSpPr>
            <a:spLocks noGrp="1"/>
          </p:cNvSpPr>
          <p:nvPr>
            <p:ph type="subTitle" idx="1"/>
          </p:nvPr>
        </p:nvSpPr>
        <p:spPr/>
        <p:txBody>
          <a:bodyPr/>
          <a:lstStyle/>
          <a:p>
            <a:r>
              <a:rPr lang="fi-FI" dirty="0" smtClean="0"/>
              <a:t>Työpajat</a:t>
            </a:r>
            <a:endParaRPr lang="fi-FI" dirty="0"/>
          </a:p>
        </p:txBody>
      </p:sp>
    </p:spTree>
    <p:extLst>
      <p:ext uri="{BB962C8B-B14F-4D97-AF65-F5344CB8AC3E}">
        <p14:creationId xmlns:p14="http://schemas.microsoft.com/office/powerpoint/2010/main" val="1010812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Työpajan tavoitteet</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smtClean="0"/>
              <a:t>Lähtökohta työpajalle</a:t>
            </a:r>
          </a:p>
          <a:p>
            <a:pPr lvl="1"/>
            <a:r>
              <a:rPr lang="fi-FI" dirty="0" smtClean="0"/>
              <a:t>Miksi tätä kehitetään ja mihin tämä liittyy</a:t>
            </a:r>
          </a:p>
          <a:p>
            <a:r>
              <a:rPr lang="fi-FI" dirty="0" smtClean="0"/>
              <a:t>Työpajan tavoitteet</a:t>
            </a:r>
          </a:p>
          <a:p>
            <a:pPr lvl="1"/>
            <a:r>
              <a:rPr lang="fi-FI" dirty="0" smtClean="0"/>
              <a:t>Tavoitteena on nykytilan analyysin ja suunnittelun avulla koota toimenpideohjelma, jolla asiakassuhteiden hallinnasta ja uusasiakashankinnasta saadaan tavoitteellisempaa ja yhtiön strategian mukaista</a:t>
            </a:r>
            <a:endParaRPr lang="fi-FI" dirty="0"/>
          </a:p>
          <a:p>
            <a:r>
              <a:rPr lang="fi-FI" dirty="0" smtClean="0"/>
              <a:t>Toimintatavat</a:t>
            </a:r>
          </a:p>
          <a:p>
            <a:pPr lvl="1"/>
            <a:r>
              <a:rPr lang="fi-FI" dirty="0" smtClean="0"/>
              <a:t>Yrityksen asiat käydään läpi työpajan vetäjän kysymysten pohjata aktiivisesti ja avoimesti keskustellen</a:t>
            </a:r>
          </a:p>
          <a:p>
            <a:pPr lvl="1"/>
            <a:r>
              <a:rPr lang="fi-FI" dirty="0" smtClean="0"/>
              <a:t>Muistiinpanot tehdään dioihin, joista viimeistellään muistio</a:t>
            </a:r>
            <a:endParaRPr lang="fi-FI" dirty="0"/>
          </a:p>
          <a:p>
            <a:r>
              <a:rPr lang="fi-FI" dirty="0" smtClean="0"/>
              <a:t>Käytännön ohjeet</a:t>
            </a:r>
          </a:p>
          <a:p>
            <a:pPr lvl="1"/>
            <a:r>
              <a:rPr lang="fi-FI" dirty="0" smtClean="0"/>
              <a:t>Työpajan kesto, tauot</a:t>
            </a:r>
          </a:p>
          <a:p>
            <a:r>
              <a:rPr lang="fi-FI" dirty="0" smtClean="0"/>
              <a:t>Lyhyet esittäytymiset </a:t>
            </a:r>
          </a:p>
          <a:p>
            <a:pPr lvl="1"/>
            <a:r>
              <a:rPr lang="fi-FI" dirty="0" smtClean="0"/>
              <a:t>Elleivät vetäjä ja osallistujat tunne toisiaan entuudestaan</a:t>
            </a:r>
          </a:p>
        </p:txBody>
      </p:sp>
    </p:spTree>
    <p:extLst>
      <p:ext uri="{BB962C8B-B14F-4D97-AF65-F5344CB8AC3E}">
        <p14:creationId xmlns:p14="http://schemas.microsoft.com/office/powerpoint/2010/main" val="34891940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2800" dirty="0" smtClean="0"/>
              <a:t>Sisältö</a:t>
            </a:r>
            <a:br>
              <a:rPr lang="fi-FI" sz="2800" dirty="0" smtClean="0"/>
            </a:br>
            <a:r>
              <a:rPr lang="fi-FI" sz="2800" dirty="0" smtClean="0"/>
              <a:t>Analyysi, Asiakassuhteiden hallinta ja uusasiakashankinta</a:t>
            </a:r>
            <a:endParaRPr lang="fi-FI" sz="2800" dirty="0"/>
          </a:p>
        </p:txBody>
      </p:sp>
      <p:sp>
        <p:nvSpPr>
          <p:cNvPr id="3" name="Sisällön paikkamerkki 2"/>
          <p:cNvSpPr>
            <a:spLocks noGrp="1"/>
          </p:cNvSpPr>
          <p:nvPr>
            <p:ph idx="1"/>
          </p:nvPr>
        </p:nvSpPr>
        <p:spPr>
          <a:xfrm>
            <a:off x="457200" y="1600200"/>
            <a:ext cx="8229600" cy="4997152"/>
          </a:xfrm>
        </p:spPr>
        <p:txBody>
          <a:bodyPr>
            <a:normAutofit fontScale="55000" lnSpcReduction="20000"/>
          </a:bodyPr>
          <a:lstStyle/>
          <a:p>
            <a:r>
              <a:rPr lang="fi-FI" dirty="0"/>
              <a:t>Taustatietoja asiakassuhteiden hallinnasta </a:t>
            </a:r>
            <a:r>
              <a:rPr lang="fi-FI" dirty="0" smtClean="0"/>
              <a:t>ja uusasiakashankinnasta</a:t>
            </a:r>
          </a:p>
          <a:p>
            <a:pPr lvl="1"/>
            <a:r>
              <a:rPr lang="fi-FI" dirty="0"/>
              <a:t>Mikä merkitys on toimivalla asiakassuhteiden hallinnalla?</a:t>
            </a:r>
          </a:p>
          <a:p>
            <a:pPr lvl="1"/>
            <a:r>
              <a:rPr lang="fi-FI" dirty="0" smtClean="0"/>
              <a:t>Mitkä </a:t>
            </a:r>
            <a:r>
              <a:rPr lang="fi-FI" dirty="0"/>
              <a:t>ovat asiakassuhteiden hallinnan tehtävät?</a:t>
            </a:r>
          </a:p>
          <a:p>
            <a:pPr lvl="1"/>
            <a:r>
              <a:rPr lang="fi-FI" dirty="0"/>
              <a:t>Mikä on asiakassuhteiden hallinnan ja uusasiakashankinnan merkitys liiketoiminnalle</a:t>
            </a:r>
            <a:r>
              <a:rPr lang="fi-FI" dirty="0" smtClean="0"/>
              <a:t>?</a:t>
            </a:r>
          </a:p>
          <a:p>
            <a:r>
              <a:rPr lang="fi-FI" dirty="0" smtClean="0"/>
              <a:t>Kuinka yhtiön strategia ohjaa asiakassuhteiden hallintaa?</a:t>
            </a:r>
          </a:p>
          <a:p>
            <a:pPr lvl="1"/>
            <a:r>
              <a:rPr lang="fi-FI" dirty="0"/>
              <a:t>Mitä tavoitteita yhtiön strategia asettaa asiakassuhteiden hallinnalle ja uusasiakashankinnalle?</a:t>
            </a:r>
          </a:p>
          <a:p>
            <a:pPr lvl="1"/>
            <a:r>
              <a:rPr lang="fi-FI" dirty="0"/>
              <a:t>Minkälaisia asiakkuuksia pyritään jatkossa saavuttamaan?</a:t>
            </a:r>
          </a:p>
          <a:p>
            <a:pPr lvl="1"/>
            <a:r>
              <a:rPr lang="fi-FI" dirty="0"/>
              <a:t>Minkä tuotteiden tai palveluiden myyntiin erityisesti panostetaan</a:t>
            </a:r>
            <a:r>
              <a:rPr lang="fi-FI" dirty="0" smtClean="0"/>
              <a:t>?</a:t>
            </a:r>
          </a:p>
          <a:p>
            <a:pPr marL="514350" indent="-514350"/>
            <a:r>
              <a:rPr lang="fi-FI" dirty="0"/>
              <a:t>Onko asiakassuhteiden hoito ja uusasiakashankinta systemaattista sekä suunniteltua</a:t>
            </a:r>
            <a:r>
              <a:rPr lang="fi-FI" dirty="0" smtClean="0"/>
              <a:t>?</a:t>
            </a:r>
          </a:p>
          <a:p>
            <a:pPr lvl="1"/>
            <a:r>
              <a:rPr lang="fi-FI" dirty="0"/>
              <a:t>Kuinka usein eri asiakasryhmiin ollaan yhteydessä vuosittain?</a:t>
            </a:r>
          </a:p>
          <a:p>
            <a:pPr lvl="1"/>
            <a:r>
              <a:rPr lang="fi-FI" dirty="0"/>
              <a:t>Onko asiakkuuksien hoito vastuutettu selkeästi?</a:t>
            </a:r>
          </a:p>
          <a:p>
            <a:pPr lvl="1"/>
            <a:r>
              <a:rPr lang="fi-FI" dirty="0"/>
              <a:t>Onko yrityksen uusasiakashankinnalle erilliset tavoitteet ja selkeät vastuut?</a:t>
            </a:r>
          </a:p>
          <a:p>
            <a:pPr lvl="1"/>
            <a:r>
              <a:rPr lang="fi-FI" dirty="0"/>
              <a:t>Kuinka usein ja millä keinoin yrityksestä ollaan aktiivisesti yhteydessä potentiaalisiin asiakkaisiin</a:t>
            </a:r>
            <a:r>
              <a:rPr lang="fi-FI" dirty="0" smtClean="0"/>
              <a:t>?</a:t>
            </a:r>
          </a:p>
          <a:p>
            <a:pPr marL="514350" indent="-514350"/>
            <a:r>
              <a:rPr lang="fi-FI" dirty="0" smtClean="0"/>
              <a:t>Mitä asiakkailta saatavaa tietoa yritys kerää ja hyödyntää?</a:t>
            </a:r>
          </a:p>
          <a:p>
            <a:pPr lvl="1"/>
            <a:r>
              <a:rPr lang="fi-FI" dirty="0"/>
              <a:t>Mitä asiakassuhteen ylläpitämistä tai lisämyyntiä tukevaa tietoa yritys kerää asiakkailtaan?</a:t>
            </a:r>
          </a:p>
          <a:p>
            <a:pPr lvl="1"/>
            <a:r>
              <a:rPr lang="fi-FI" dirty="0"/>
              <a:t>Mitä muuta tietoa yritys kerää asiakkailtaan tai asiakasrajapinnasta?</a:t>
            </a:r>
          </a:p>
          <a:p>
            <a:pPr lvl="1"/>
            <a:r>
              <a:rPr lang="fi-FI" dirty="0"/>
              <a:t>Kuinka asiakasrajapinnasta saatua tietoa hyödynnetään myynnin ulkopuolella muualla organisaatiossa?</a:t>
            </a:r>
          </a:p>
          <a:p>
            <a:pPr marL="914400" lvl="1" indent="-514350"/>
            <a:endParaRPr lang="fi-FI" dirty="0" smtClean="0"/>
          </a:p>
          <a:p>
            <a:pPr marL="514350" indent="-514350">
              <a:buAutoNum type="arabicPeriod"/>
            </a:pPr>
            <a:endParaRPr lang="fi-FI" dirty="0" smtClean="0"/>
          </a:p>
          <a:p>
            <a:pPr marL="514350" indent="-514350">
              <a:buAutoNum type="arabicPeriod"/>
            </a:pPr>
            <a:endParaRPr lang="fi-FI" dirty="0"/>
          </a:p>
          <a:p>
            <a:endParaRPr lang="fi-FI" dirty="0"/>
          </a:p>
        </p:txBody>
      </p:sp>
      <p:sp>
        <p:nvSpPr>
          <p:cNvPr id="4" name="Suorakulmio 3"/>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smtClean="0"/>
              <a:t>Analyysi, Asiakassuhteiden hallinta ja uusasiakas-hankinta</a:t>
            </a:r>
            <a:endParaRPr lang="fi-FI" sz="1400" dirty="0"/>
          </a:p>
        </p:txBody>
      </p:sp>
    </p:spTree>
    <p:extLst>
      <p:ext uri="{BB962C8B-B14F-4D97-AF65-F5344CB8AC3E}">
        <p14:creationId xmlns:p14="http://schemas.microsoft.com/office/powerpoint/2010/main" val="7451367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smtClean="0"/>
              <a:t>Taustatietoja asiakassuhteiden hallinnasta ja uusasiakashankinnasta</a:t>
            </a:r>
            <a:endParaRPr lang="fi-FI" dirty="0"/>
          </a:p>
        </p:txBody>
      </p:sp>
      <p:sp>
        <p:nvSpPr>
          <p:cNvPr id="3" name="Sisällön paikkamerkki 2"/>
          <p:cNvSpPr>
            <a:spLocks noGrp="1"/>
          </p:cNvSpPr>
          <p:nvPr>
            <p:ph idx="1"/>
          </p:nvPr>
        </p:nvSpPr>
        <p:spPr>
          <a:xfrm>
            <a:off x="457200" y="1600200"/>
            <a:ext cx="8229600" cy="4925144"/>
          </a:xfrm>
        </p:spPr>
        <p:txBody>
          <a:bodyPr>
            <a:noAutofit/>
          </a:bodyPr>
          <a:lstStyle/>
          <a:p>
            <a:r>
              <a:rPr lang="fi-FI" sz="2000" dirty="0" smtClean="0"/>
              <a:t>Mikä merkitys on toimivalla asiakassuhteiden hallinnalla?</a:t>
            </a:r>
          </a:p>
          <a:p>
            <a:pPr lvl="1"/>
            <a:r>
              <a:rPr lang="fi-FI" sz="1600" dirty="0" smtClean="0"/>
              <a:t>Asiakassuhteiden hallinnalla pyritään myyjän ja asiakkaan välille muodostuvaan suhteeseen, josta on etua kummallekin osapuolelle.</a:t>
            </a:r>
          </a:p>
          <a:p>
            <a:pPr lvl="1"/>
            <a:r>
              <a:rPr lang="fi-FI" sz="1600" dirty="0" smtClean="0"/>
              <a:t>Toimivassa ja kiinteässä asiakassuhteessa keskitytään myös oppimiseen ja pitkäjänteiseen yhteistyön kehittämiseen.</a:t>
            </a:r>
            <a:endParaRPr lang="fi-FI" sz="1600" dirty="0"/>
          </a:p>
          <a:p>
            <a:r>
              <a:rPr lang="fi-FI" sz="2000" dirty="0" smtClean="0"/>
              <a:t>Mitkä ovat asiakassuhteiden hallinnan tehtävät?</a:t>
            </a:r>
          </a:p>
          <a:p>
            <a:pPr lvl="1"/>
            <a:r>
              <a:rPr lang="fi-FI" sz="1600" dirty="0" smtClean="0"/>
              <a:t>Asiakassuhteiden hallinnan keskeisiä tehtäviä ovat strategisten asiakkuuksien tunnistaminen, tavoitteiden asettaminen, suunnitelmien tekeminen, varsinaisten toimenpiteiden toteuttaminen ja toiminnan kehittäminen palautteen perusteella.</a:t>
            </a:r>
          </a:p>
          <a:p>
            <a:pPr lvl="1"/>
            <a:r>
              <a:rPr lang="fi-FI" sz="1600" dirty="0" smtClean="0"/>
              <a:t>Uusasiakashankinta on se osa asiakassuhteiden hallintaa, joka keskittyy uusien asiakkaiden saamineen.</a:t>
            </a:r>
          </a:p>
          <a:p>
            <a:r>
              <a:rPr lang="fi-FI" sz="2000" dirty="0" smtClean="0"/>
              <a:t>Mikä on asiakassuhteiden hallinnan ja uusasiakashankinnan merkitys liiketoiminnalle?</a:t>
            </a:r>
          </a:p>
          <a:p>
            <a:pPr lvl="1"/>
            <a:r>
              <a:rPr lang="fi-FI" sz="1600" dirty="0" smtClean="0"/>
              <a:t>Asiakassuhteiden hallinnalla yhtiö pyrkii erottumaan kilpailijoistaan hoitamalla asiakassuhdetta paremmin ja tekemällä yhteistyöstä sujuvampaa.</a:t>
            </a:r>
          </a:p>
          <a:p>
            <a:pPr lvl="1"/>
            <a:r>
              <a:rPr lang="fi-FI" sz="1600" dirty="0" smtClean="0"/>
              <a:t>Asiakassuhteiden hallinnan ja uusasiakashankinnan tavoitteena on                               varmistaa riittävä liikevaihto ja luoda edellytykset kasvulle.</a:t>
            </a:r>
            <a:endParaRPr lang="fi-FI" sz="1600" dirty="0"/>
          </a:p>
        </p:txBody>
      </p:sp>
      <p:sp>
        <p:nvSpPr>
          <p:cNvPr id="5" name="Suorakulmio 4"/>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smtClean="0"/>
              <a:t>Analyysi, Asiakassuhteiden hallinta ja uusasiakas-hankinta</a:t>
            </a:r>
            <a:endParaRPr lang="fi-FI" sz="1400" dirty="0"/>
          </a:p>
        </p:txBody>
      </p:sp>
    </p:spTree>
    <p:extLst>
      <p:ext uri="{BB962C8B-B14F-4D97-AF65-F5344CB8AC3E}">
        <p14:creationId xmlns:p14="http://schemas.microsoft.com/office/powerpoint/2010/main" val="37717415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1. Kuinka yhtiön strategia ohjaa asiakassuhteiden hallintaa?</a:t>
            </a:r>
            <a:endParaRPr lang="fi-FI" dirty="0"/>
          </a:p>
        </p:txBody>
      </p:sp>
      <p:sp>
        <p:nvSpPr>
          <p:cNvPr id="3" name="Sisällön paikkamerkki 2"/>
          <p:cNvSpPr>
            <a:spLocks noGrp="1"/>
          </p:cNvSpPr>
          <p:nvPr>
            <p:ph idx="1"/>
          </p:nvPr>
        </p:nvSpPr>
        <p:spPr/>
        <p:txBody>
          <a:bodyPr>
            <a:normAutofit/>
          </a:bodyPr>
          <a:lstStyle/>
          <a:p>
            <a:r>
              <a:rPr lang="fi-FI" dirty="0" smtClean="0"/>
              <a:t>Mitä tavoitteita yhtiön strategia asettaa asiakassuhteiden hallinnalle ja uusasiakashankinnalle?</a:t>
            </a:r>
            <a:endParaRPr lang="fi-FI" dirty="0"/>
          </a:p>
          <a:p>
            <a:r>
              <a:rPr lang="fi-FI" dirty="0" smtClean="0"/>
              <a:t>Minkälaisia asiakkuuksia pyritään jatkossa saavuttamaan?</a:t>
            </a:r>
          </a:p>
          <a:p>
            <a:r>
              <a:rPr lang="fi-FI" dirty="0" smtClean="0"/>
              <a:t>Minkä tuotteiden tai palveluiden myyntiin erityisesti panostetaan?</a:t>
            </a:r>
            <a:endParaRPr lang="fi-FI" dirty="0"/>
          </a:p>
          <a:p>
            <a:pPr marL="0" indent="0">
              <a:buNone/>
            </a:pPr>
            <a:endParaRPr lang="fi-FI" dirty="0"/>
          </a:p>
          <a:p>
            <a:pPr marL="0" indent="0">
              <a:buNone/>
            </a:pPr>
            <a:endParaRPr lang="fi-FI" dirty="0" smtClean="0"/>
          </a:p>
        </p:txBody>
      </p:sp>
      <p:sp>
        <p:nvSpPr>
          <p:cNvPr id="5" name="Suorakulmio 4"/>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smtClean="0"/>
              <a:t>Analyysi, Asiakassuhteiden hallinta ja uusasiakas-hankinta</a:t>
            </a:r>
            <a:endParaRPr lang="fi-FI" sz="1400" dirty="0"/>
          </a:p>
        </p:txBody>
      </p:sp>
    </p:spTree>
    <p:extLst>
      <p:ext uri="{BB962C8B-B14F-4D97-AF65-F5344CB8AC3E}">
        <p14:creationId xmlns:p14="http://schemas.microsoft.com/office/powerpoint/2010/main" val="23655830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2800" dirty="0" smtClean="0"/>
              <a:t>2. Onko asiakassuhteiden hoito ja uusasiakashankinta </a:t>
            </a:r>
            <a:r>
              <a:rPr lang="fi-FI" sz="2800" dirty="0"/>
              <a:t>systemaattista </a:t>
            </a:r>
            <a:r>
              <a:rPr lang="fi-FI" sz="2800" dirty="0" smtClean="0"/>
              <a:t>sekä suunniteltua?</a:t>
            </a:r>
            <a:endParaRPr lang="fi-FI" sz="2800" dirty="0"/>
          </a:p>
        </p:txBody>
      </p:sp>
      <p:sp>
        <p:nvSpPr>
          <p:cNvPr id="3" name="Sisällön paikkamerkki 2"/>
          <p:cNvSpPr>
            <a:spLocks noGrp="1"/>
          </p:cNvSpPr>
          <p:nvPr>
            <p:ph idx="1"/>
          </p:nvPr>
        </p:nvSpPr>
        <p:spPr/>
        <p:txBody>
          <a:bodyPr>
            <a:normAutofit lnSpcReduction="10000"/>
          </a:bodyPr>
          <a:lstStyle/>
          <a:p>
            <a:r>
              <a:rPr lang="fi-FI" dirty="0"/>
              <a:t>Kuinka usein eri asiakasryhmiin ollaan yhteydessä vuosittain?</a:t>
            </a:r>
          </a:p>
          <a:p>
            <a:r>
              <a:rPr lang="fi-FI" dirty="0"/>
              <a:t>Onko asiakkuuksien hoito vastuutettu selkeästi?</a:t>
            </a:r>
          </a:p>
          <a:p>
            <a:r>
              <a:rPr lang="fi-FI" dirty="0" smtClean="0"/>
              <a:t>Onko </a:t>
            </a:r>
            <a:r>
              <a:rPr lang="fi-FI" dirty="0"/>
              <a:t>yrityksen uusasiakashankinnalle erilliset tavoitteet ja selkeät vastuut?</a:t>
            </a:r>
          </a:p>
          <a:p>
            <a:r>
              <a:rPr lang="fi-FI" dirty="0"/>
              <a:t>Kuinka usein ja millä keinoin yrityksestä ollaan aktiivisesti yhteydessä potentiaalisiin </a:t>
            </a:r>
            <a:r>
              <a:rPr lang="fi-FI" dirty="0" smtClean="0"/>
              <a:t>asiakkaisiin?</a:t>
            </a:r>
          </a:p>
          <a:p>
            <a:endParaRPr lang="fi-FI" dirty="0"/>
          </a:p>
          <a:p>
            <a:pPr marL="0" indent="0">
              <a:buNone/>
            </a:pPr>
            <a:endParaRPr lang="fi-FI" dirty="0" smtClean="0"/>
          </a:p>
        </p:txBody>
      </p:sp>
      <p:sp>
        <p:nvSpPr>
          <p:cNvPr id="6" name="Suorakulmio 5"/>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smtClean="0"/>
              <a:t>Analyysi, Asiakassuhteiden hallinta ja uusasiakas-hankinta</a:t>
            </a:r>
            <a:endParaRPr lang="fi-FI" sz="1400" dirty="0"/>
          </a:p>
        </p:txBody>
      </p:sp>
    </p:spTree>
    <p:extLst>
      <p:ext uri="{BB962C8B-B14F-4D97-AF65-F5344CB8AC3E}">
        <p14:creationId xmlns:p14="http://schemas.microsoft.com/office/powerpoint/2010/main" val="5665593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3. Mitä asiakkailta saatavaa tietoa yritys kerää ja hyödyntää?</a:t>
            </a:r>
          </a:p>
        </p:txBody>
      </p:sp>
      <p:sp>
        <p:nvSpPr>
          <p:cNvPr id="3" name="Sisällön paikkamerkki 2"/>
          <p:cNvSpPr>
            <a:spLocks noGrp="1"/>
          </p:cNvSpPr>
          <p:nvPr>
            <p:ph idx="1"/>
          </p:nvPr>
        </p:nvSpPr>
        <p:spPr/>
        <p:txBody>
          <a:bodyPr>
            <a:normAutofit/>
          </a:bodyPr>
          <a:lstStyle/>
          <a:p>
            <a:r>
              <a:rPr lang="fi-FI" dirty="0" smtClean="0"/>
              <a:t>Mitä asiakassuhteen ylläpitämistä tai lisämyyntiä tukevaa tietoa yritys kerää asiakkailtaan?</a:t>
            </a:r>
            <a:endParaRPr lang="fi-FI" dirty="0"/>
          </a:p>
          <a:p>
            <a:r>
              <a:rPr lang="fi-FI" dirty="0" smtClean="0"/>
              <a:t>Mitä muuta tietoa yritys kerää asiakkailtaan tai asiakasrajapinnasta?</a:t>
            </a:r>
          </a:p>
          <a:p>
            <a:r>
              <a:rPr lang="fi-FI" dirty="0" smtClean="0"/>
              <a:t>Kuinka asiakasrajapinnasta saatua tietoa hyödynnetään myynnin ulkopuolella muualla organisaatiossa?</a:t>
            </a:r>
            <a:endParaRPr lang="fi-FI" dirty="0"/>
          </a:p>
          <a:p>
            <a:endParaRPr lang="fi-FI" dirty="0" smtClean="0"/>
          </a:p>
          <a:p>
            <a:pPr marL="0" indent="0">
              <a:buNone/>
            </a:pPr>
            <a:endParaRPr lang="fi-FI" dirty="0" smtClean="0"/>
          </a:p>
        </p:txBody>
      </p:sp>
      <p:sp>
        <p:nvSpPr>
          <p:cNvPr id="5" name="Suorakulmio 4"/>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smtClean="0"/>
              <a:t>Analyysi, Asiakassuhteiden hallinta ja uusasiakas-hankinta</a:t>
            </a:r>
            <a:endParaRPr lang="fi-FI" sz="1400" dirty="0"/>
          </a:p>
        </p:txBody>
      </p:sp>
    </p:spTree>
    <p:extLst>
      <p:ext uri="{BB962C8B-B14F-4D97-AF65-F5344CB8AC3E}">
        <p14:creationId xmlns:p14="http://schemas.microsoft.com/office/powerpoint/2010/main" val="25870314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2400" dirty="0" smtClean="0"/>
              <a:t>Sisältö</a:t>
            </a:r>
            <a:br>
              <a:rPr lang="fi-FI" sz="2400" dirty="0" smtClean="0"/>
            </a:br>
            <a:r>
              <a:rPr lang="fi-FI" sz="2400" dirty="0" smtClean="0"/>
              <a:t>Kehittäminen, Asiakassuhteiden hallinta ja uusasiakashankinta</a:t>
            </a:r>
            <a:endParaRPr lang="fi-FI" sz="2400" dirty="0"/>
          </a:p>
        </p:txBody>
      </p:sp>
      <p:sp>
        <p:nvSpPr>
          <p:cNvPr id="3" name="Sisällön paikkamerkki 2"/>
          <p:cNvSpPr>
            <a:spLocks noGrp="1"/>
          </p:cNvSpPr>
          <p:nvPr>
            <p:ph idx="1"/>
          </p:nvPr>
        </p:nvSpPr>
        <p:spPr>
          <a:xfrm>
            <a:off x="457200" y="1600200"/>
            <a:ext cx="8229600" cy="5069160"/>
          </a:xfrm>
        </p:spPr>
        <p:txBody>
          <a:bodyPr>
            <a:normAutofit fontScale="70000" lnSpcReduction="20000"/>
          </a:bodyPr>
          <a:lstStyle/>
          <a:p>
            <a:pPr marL="457200" indent="-457200"/>
            <a:r>
              <a:rPr lang="fi-FI" dirty="0" smtClean="0"/>
              <a:t>Mitä keinoja asiakassuhteiden hoitamiseen käytetään?</a:t>
            </a:r>
          </a:p>
          <a:p>
            <a:pPr lvl="1"/>
            <a:r>
              <a:rPr lang="fi-FI" dirty="0"/>
              <a:t>Millä tavoin asiakkaisiin ollaan yhteydessä myyntitilanteiden ulkopuolella?</a:t>
            </a:r>
          </a:p>
          <a:p>
            <a:pPr lvl="1"/>
            <a:r>
              <a:rPr lang="fi-FI" dirty="0"/>
              <a:t>Miten näitä tilanteita hyödynnetään myyntiä tai kehittämistä tukevan tiedon keräämiseen?</a:t>
            </a:r>
          </a:p>
          <a:p>
            <a:pPr lvl="1"/>
            <a:r>
              <a:rPr lang="fi-FI" dirty="0"/>
              <a:t>Tehdäänkö lisämyyntiä aktiivisesti</a:t>
            </a:r>
            <a:r>
              <a:rPr lang="fi-FI" dirty="0" smtClean="0"/>
              <a:t>?</a:t>
            </a:r>
          </a:p>
          <a:p>
            <a:pPr marL="457200" indent="-457200"/>
            <a:r>
              <a:rPr lang="fi-FI" dirty="0" smtClean="0"/>
              <a:t>Millä tavoin yritys kerää </a:t>
            </a:r>
            <a:r>
              <a:rPr lang="fi-FI" dirty="0" err="1" smtClean="0"/>
              <a:t>liidejä</a:t>
            </a:r>
            <a:r>
              <a:rPr lang="fi-FI" dirty="0" smtClean="0"/>
              <a:t>, eli potentiaalisia asiakkaita?</a:t>
            </a:r>
          </a:p>
          <a:p>
            <a:pPr lvl="1"/>
            <a:r>
              <a:rPr lang="fi-FI" dirty="0"/>
              <a:t>Onko yrityksellä riittävä määrä korkealaatuisia </a:t>
            </a:r>
            <a:r>
              <a:rPr lang="fi-FI" dirty="0" err="1"/>
              <a:t>liidejä</a:t>
            </a:r>
            <a:r>
              <a:rPr lang="fi-FI" dirty="0"/>
              <a:t>, eli potentiaalisia asiakkaita?</a:t>
            </a:r>
          </a:p>
          <a:p>
            <a:pPr lvl="1"/>
            <a:r>
              <a:rPr lang="fi-FI" dirty="0"/>
              <a:t>Millä tavoin yritys kerää </a:t>
            </a:r>
            <a:r>
              <a:rPr lang="fi-FI" dirty="0" err="1"/>
              <a:t>liidejä</a:t>
            </a:r>
            <a:r>
              <a:rPr lang="fi-FI" dirty="0"/>
              <a:t> ja reagoi näihin</a:t>
            </a:r>
            <a:r>
              <a:rPr lang="fi-FI" dirty="0" smtClean="0"/>
              <a:t>?</a:t>
            </a:r>
          </a:p>
          <a:p>
            <a:pPr marL="457200" indent="-457200"/>
            <a:r>
              <a:rPr lang="fi-FI" dirty="0" smtClean="0"/>
              <a:t>Miten yritys kasvattaa asiakasuskollisuuttaan?</a:t>
            </a:r>
          </a:p>
          <a:p>
            <a:pPr lvl="1"/>
            <a:r>
              <a:rPr lang="fi-FI" dirty="0"/>
              <a:t>Onko yrityksellä systemaattinen tapa asiakasuskollisuuden kehittämiseksi?</a:t>
            </a:r>
          </a:p>
          <a:p>
            <a:pPr lvl="1"/>
            <a:r>
              <a:rPr lang="fi-FI" dirty="0"/>
              <a:t>Millä tavoin yritys pyrkii sitouttamaan asiakkaitaan pitkällä aikavälillä?</a:t>
            </a:r>
          </a:p>
          <a:p>
            <a:pPr marL="457200" indent="-457200"/>
            <a:endParaRPr lang="fi-FI" dirty="0"/>
          </a:p>
        </p:txBody>
      </p:sp>
      <p:sp>
        <p:nvSpPr>
          <p:cNvPr id="4" name="Suorakulmio 3"/>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400" dirty="0" smtClean="0"/>
              <a:t>Kehittäminen, Asiakassuhteiden hallinta ja uusasiakas-hankinta</a:t>
            </a:r>
            <a:endParaRPr lang="fi-FI" sz="1400" dirty="0"/>
          </a:p>
        </p:txBody>
      </p:sp>
    </p:spTree>
    <p:extLst>
      <p:ext uri="{BB962C8B-B14F-4D97-AF65-F5344CB8AC3E}">
        <p14:creationId xmlns:p14="http://schemas.microsoft.com/office/powerpoint/2010/main" val="1519995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Yleisiä ohjeita työpajan vetäjälle</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smtClean="0"/>
              <a:t>Työtapana työpajoissa on heijastaa diat projektorilla ja tehdä keskustelun muistiinpanot suoraan dioihin. Muista että kysymys on muistiinpanoista, raakatekstin pitää joka tapauksessa ”siivota” muistioksi. </a:t>
            </a:r>
          </a:p>
          <a:p>
            <a:r>
              <a:rPr lang="fi-FI" dirty="0" smtClean="0"/>
              <a:t>Diat ovat vetäjälle ohjeeksi ja niitä voi oman osaamisensa, kokemuksensa ja yrityksen tilanteen mukaan muokata. </a:t>
            </a:r>
          </a:p>
          <a:p>
            <a:r>
              <a:rPr lang="fi-FI" dirty="0" smtClean="0"/>
              <a:t>Eri yrityksissä dioissa esitetyillä asioilla on eri painoarvo, ajankäyttö eri asioihin pitää painottaa yrityksen tilanteen ja tarpeen mukaan. Tarpeettomiin kysymyksiin ei kannata juuttua.</a:t>
            </a:r>
          </a:p>
          <a:p>
            <a:r>
              <a:rPr lang="fi-FI" dirty="0" smtClean="0"/>
              <a:t>Kun keskustelu pääsee vauhtiin ja asioita tulee osallistujalta esiin, on hyvä pyrkiä merkitsemään asiat muistiin vastaisen varalle, vaikka ne liittyisivät vasta myöhemmin esiin tuleviin asioihin</a:t>
            </a:r>
          </a:p>
          <a:p>
            <a:r>
              <a:rPr lang="fi-FI" dirty="0" smtClean="0"/>
              <a:t>Esiin tulevia kehittämistarpeita, -ideoita ja –toimenpiteitä on hyvä merkitä muistiin koko työpajan ajan joko diaan tai fläppitaululle. Toimenpiteiden koonti ja kehittämissuunnitelman teko helpottuu.</a:t>
            </a:r>
          </a:p>
        </p:txBody>
      </p:sp>
    </p:spTree>
    <p:extLst>
      <p:ext uri="{BB962C8B-B14F-4D97-AF65-F5344CB8AC3E}">
        <p14:creationId xmlns:p14="http://schemas.microsoft.com/office/powerpoint/2010/main" val="35858640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1.Mitä </a:t>
            </a:r>
            <a:r>
              <a:rPr lang="fi-FI" dirty="0"/>
              <a:t>keinoja asiakassuhteiden hoitamiseen käytetään</a:t>
            </a:r>
            <a:r>
              <a:rPr lang="fi-FI" dirty="0" smtClean="0"/>
              <a:t>?</a:t>
            </a:r>
            <a:endParaRPr lang="fi-FI" dirty="0"/>
          </a:p>
        </p:txBody>
      </p:sp>
      <p:sp>
        <p:nvSpPr>
          <p:cNvPr id="3" name="Sisällön paikkamerkki 2"/>
          <p:cNvSpPr>
            <a:spLocks noGrp="1"/>
          </p:cNvSpPr>
          <p:nvPr>
            <p:ph idx="1"/>
          </p:nvPr>
        </p:nvSpPr>
        <p:spPr/>
        <p:txBody>
          <a:bodyPr>
            <a:normAutofit/>
          </a:bodyPr>
          <a:lstStyle/>
          <a:p>
            <a:r>
              <a:rPr lang="fi-FI" dirty="0"/>
              <a:t>Millä tavoin asiakkaisiin ollaan yhteydessä myyntitilanteiden ulkopuolella</a:t>
            </a:r>
            <a:r>
              <a:rPr lang="fi-FI" dirty="0" smtClean="0"/>
              <a:t>?</a:t>
            </a:r>
          </a:p>
          <a:p>
            <a:r>
              <a:rPr lang="fi-FI" dirty="0" smtClean="0"/>
              <a:t>Miten näitä tilanteita hyödynnetään myyntiä tai kehittämistä tukevan tiedon keräämiseen?</a:t>
            </a:r>
            <a:endParaRPr lang="fi-FI" dirty="0"/>
          </a:p>
          <a:p>
            <a:r>
              <a:rPr lang="fi-FI" dirty="0"/>
              <a:t>Tehdäänkö lisämyyntiä aktiivisesti</a:t>
            </a:r>
            <a:r>
              <a:rPr lang="fi-FI" dirty="0" smtClean="0"/>
              <a:t>?</a:t>
            </a:r>
          </a:p>
          <a:p>
            <a:endParaRPr lang="fi-FI" dirty="0"/>
          </a:p>
          <a:p>
            <a:endParaRPr lang="fi-FI" dirty="0" smtClean="0"/>
          </a:p>
          <a:p>
            <a:endParaRPr lang="fi-FI" dirty="0"/>
          </a:p>
          <a:p>
            <a:pPr marL="0" indent="0">
              <a:buNone/>
            </a:pPr>
            <a:endParaRPr lang="fi-FI" dirty="0"/>
          </a:p>
        </p:txBody>
      </p:sp>
      <p:sp>
        <p:nvSpPr>
          <p:cNvPr id="8" name="Suorakulmio 7"/>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400" dirty="0" smtClean="0"/>
              <a:t>Kehittäminen, Asiakassuhteiden hallinta ja uusasiakas-hankinta</a:t>
            </a:r>
            <a:endParaRPr lang="fi-FI" sz="1400" dirty="0"/>
          </a:p>
        </p:txBody>
      </p:sp>
    </p:spTree>
    <p:extLst>
      <p:ext uri="{BB962C8B-B14F-4D97-AF65-F5344CB8AC3E}">
        <p14:creationId xmlns:p14="http://schemas.microsoft.com/office/powerpoint/2010/main" val="17562724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2. Millä </a:t>
            </a:r>
            <a:r>
              <a:rPr lang="fi-FI" dirty="0"/>
              <a:t>tavoin yritys kerää </a:t>
            </a:r>
            <a:r>
              <a:rPr lang="fi-FI" dirty="0" err="1"/>
              <a:t>liidejä</a:t>
            </a:r>
            <a:r>
              <a:rPr lang="fi-FI" dirty="0"/>
              <a:t>, eli potentiaalisia asiakkaita</a:t>
            </a:r>
            <a:r>
              <a:rPr lang="fi-FI" dirty="0" smtClean="0"/>
              <a:t>?</a:t>
            </a:r>
            <a:endParaRPr lang="fi-FI" dirty="0"/>
          </a:p>
        </p:txBody>
      </p:sp>
      <p:sp>
        <p:nvSpPr>
          <p:cNvPr id="3" name="Sisällön paikkamerkki 2"/>
          <p:cNvSpPr>
            <a:spLocks noGrp="1"/>
          </p:cNvSpPr>
          <p:nvPr>
            <p:ph idx="1"/>
          </p:nvPr>
        </p:nvSpPr>
        <p:spPr/>
        <p:txBody>
          <a:bodyPr/>
          <a:lstStyle/>
          <a:p>
            <a:r>
              <a:rPr lang="fi-FI" dirty="0"/>
              <a:t>Onko yrityksellä riittävä määrä korkealaatuisia </a:t>
            </a:r>
            <a:r>
              <a:rPr lang="fi-FI" dirty="0" err="1"/>
              <a:t>liidejä</a:t>
            </a:r>
            <a:r>
              <a:rPr lang="fi-FI" dirty="0"/>
              <a:t>, eli potentiaalisia asiakkaita?</a:t>
            </a:r>
          </a:p>
          <a:p>
            <a:r>
              <a:rPr lang="fi-FI" dirty="0"/>
              <a:t>Millä tavoin yritys kerää </a:t>
            </a:r>
            <a:r>
              <a:rPr lang="fi-FI" dirty="0" err="1"/>
              <a:t>liidejä</a:t>
            </a:r>
            <a:r>
              <a:rPr lang="fi-FI" dirty="0"/>
              <a:t> ja reagoi näihin?</a:t>
            </a:r>
          </a:p>
          <a:p>
            <a:endParaRPr lang="fi-FI" dirty="0" smtClean="0"/>
          </a:p>
          <a:p>
            <a:endParaRPr lang="fi-FI" dirty="0"/>
          </a:p>
          <a:p>
            <a:pPr marL="0" indent="0">
              <a:buNone/>
            </a:pPr>
            <a:endParaRPr lang="fi-FI" dirty="0" smtClean="0"/>
          </a:p>
        </p:txBody>
      </p:sp>
      <p:sp>
        <p:nvSpPr>
          <p:cNvPr id="7" name="Suorakulmio 6"/>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400" dirty="0" smtClean="0"/>
              <a:t>Kehittäminen, Asiakassuhteiden hallinta ja uusasiakas-hankinta</a:t>
            </a:r>
            <a:endParaRPr lang="fi-FI" sz="1400" dirty="0"/>
          </a:p>
        </p:txBody>
      </p:sp>
    </p:spTree>
    <p:extLst>
      <p:ext uri="{BB962C8B-B14F-4D97-AF65-F5344CB8AC3E}">
        <p14:creationId xmlns:p14="http://schemas.microsoft.com/office/powerpoint/2010/main" val="27896750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3. Miten yritys kasvattaa asiakasuskollisuuttaan</a:t>
            </a:r>
            <a:r>
              <a:rPr lang="fi-FI" dirty="0" smtClean="0"/>
              <a:t>?</a:t>
            </a:r>
            <a:endParaRPr lang="fi-FI" dirty="0"/>
          </a:p>
        </p:txBody>
      </p:sp>
      <p:sp>
        <p:nvSpPr>
          <p:cNvPr id="3" name="Sisällön paikkamerkki 2"/>
          <p:cNvSpPr>
            <a:spLocks noGrp="1"/>
          </p:cNvSpPr>
          <p:nvPr>
            <p:ph idx="1"/>
          </p:nvPr>
        </p:nvSpPr>
        <p:spPr/>
        <p:txBody>
          <a:bodyPr/>
          <a:lstStyle/>
          <a:p>
            <a:r>
              <a:rPr lang="fi-FI" dirty="0"/>
              <a:t>Onko yrityksellä systemaattinen tapa asiakasuskollisuuden </a:t>
            </a:r>
            <a:r>
              <a:rPr lang="fi-FI" dirty="0" smtClean="0"/>
              <a:t>kehittämiseksi?</a:t>
            </a:r>
            <a:endParaRPr lang="fi-FI" dirty="0"/>
          </a:p>
          <a:p>
            <a:r>
              <a:rPr lang="fi-FI" dirty="0"/>
              <a:t>Millä tavoin yritys pyrkii sitouttamaan asiakkaitaan pitkällä </a:t>
            </a:r>
            <a:r>
              <a:rPr lang="fi-FI" dirty="0" smtClean="0"/>
              <a:t>aikavälillä?</a:t>
            </a:r>
          </a:p>
          <a:p>
            <a:endParaRPr lang="fi-FI" dirty="0"/>
          </a:p>
          <a:p>
            <a:endParaRPr lang="fi-FI" dirty="0" smtClean="0"/>
          </a:p>
          <a:p>
            <a:endParaRPr lang="fi-FI" dirty="0"/>
          </a:p>
          <a:p>
            <a:pPr marL="0" indent="0">
              <a:buNone/>
            </a:pPr>
            <a:endParaRPr lang="fi-FI" dirty="0"/>
          </a:p>
        </p:txBody>
      </p:sp>
      <p:sp>
        <p:nvSpPr>
          <p:cNvPr id="5" name="Suorakulmio 4"/>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400" dirty="0" smtClean="0"/>
              <a:t>Kehittäminen, Asiakassuhteiden hallinta ja uusasiakas-hankinta</a:t>
            </a:r>
            <a:endParaRPr lang="fi-FI" sz="1400" dirty="0"/>
          </a:p>
        </p:txBody>
      </p:sp>
    </p:spTree>
    <p:extLst>
      <p:ext uri="{BB962C8B-B14F-4D97-AF65-F5344CB8AC3E}">
        <p14:creationId xmlns:p14="http://schemas.microsoft.com/office/powerpoint/2010/main" val="39575993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2400" dirty="0" smtClean="0"/>
              <a:t>Sisältö</a:t>
            </a:r>
            <a:br>
              <a:rPr lang="fi-FI" sz="2400" dirty="0" smtClean="0"/>
            </a:br>
            <a:r>
              <a:rPr lang="fi-FI" sz="2400" dirty="0" smtClean="0"/>
              <a:t>Toimeenpano, Asiakassuhteiden hallinta ja uusasiakashankinta</a:t>
            </a:r>
            <a:endParaRPr lang="fi-FI" sz="2400" dirty="0"/>
          </a:p>
        </p:txBody>
      </p:sp>
      <p:sp>
        <p:nvSpPr>
          <p:cNvPr id="3" name="Sisällön paikkamerkki 2"/>
          <p:cNvSpPr>
            <a:spLocks noGrp="1"/>
          </p:cNvSpPr>
          <p:nvPr>
            <p:ph idx="1"/>
          </p:nvPr>
        </p:nvSpPr>
        <p:spPr>
          <a:xfrm>
            <a:off x="457200" y="1600200"/>
            <a:ext cx="8229600" cy="5069160"/>
          </a:xfrm>
        </p:spPr>
        <p:txBody>
          <a:bodyPr>
            <a:normAutofit/>
          </a:bodyPr>
          <a:lstStyle/>
          <a:p>
            <a:pPr marL="457200" lvl="1" indent="-457200">
              <a:buFont typeface="Arial" panose="020B0604020202020204" pitchFamily="34" charset="0"/>
              <a:buChar char="•"/>
            </a:pPr>
            <a:r>
              <a:rPr lang="fi-FI" sz="1600" dirty="0" smtClean="0"/>
              <a:t>Mitä toimenpiteitä eri asiakkaiden kanssa tehdään ja kuinka toimenpiteet valitaan?</a:t>
            </a:r>
          </a:p>
          <a:p>
            <a:pPr lvl="1"/>
            <a:r>
              <a:rPr lang="fi-FI" sz="1600" dirty="0"/>
              <a:t>Onko asiakkaat luokiteltu tärkeyden perusteella?</a:t>
            </a:r>
          </a:p>
          <a:p>
            <a:pPr lvl="1"/>
            <a:r>
              <a:rPr lang="fi-FI" sz="1600" dirty="0"/>
              <a:t>Panostetaanko tärkeimpiin asiakkaisiin tavanomaista enemmän? </a:t>
            </a:r>
          </a:p>
          <a:p>
            <a:pPr lvl="1"/>
            <a:r>
              <a:rPr lang="fi-FI" sz="1600" dirty="0"/>
              <a:t>Onko uusasiakashankinta ja asiakkuuksien hoito vastuutettu selkeästi ja erikseen?</a:t>
            </a:r>
          </a:p>
          <a:p>
            <a:pPr lvl="1"/>
            <a:r>
              <a:rPr lang="fi-FI" sz="1600" dirty="0"/>
              <a:t>Hyödynnetäänkö kaikkia asiakasrajapinnassa työskenteleviä asiakkuuksien hoidossa</a:t>
            </a:r>
            <a:r>
              <a:rPr lang="fi-FI" sz="1600" dirty="0" smtClean="0"/>
              <a:t>?</a:t>
            </a:r>
          </a:p>
          <a:p>
            <a:pPr marL="457200" lvl="1" indent="-457200">
              <a:buFont typeface="Arial" panose="020B0604020202020204" pitchFamily="34" charset="0"/>
              <a:buChar char="•"/>
            </a:pPr>
            <a:r>
              <a:rPr lang="fi-FI" sz="1600" dirty="0" smtClean="0"/>
              <a:t>Kuinka asiakasrajapinnasta kerätty tieto tuodaan muun organisaation käyttöön?</a:t>
            </a:r>
          </a:p>
          <a:p>
            <a:pPr lvl="1"/>
            <a:r>
              <a:rPr lang="fi-FI" sz="1600" dirty="0"/>
              <a:t>Tukeeko asiakasrajapinnasta saatava tieto riittävällä tavalla esimerkiksi yhtiön strategista johtamista, markkinoinnin johtamista ja tuotekehitystä?</a:t>
            </a:r>
          </a:p>
          <a:p>
            <a:pPr lvl="1"/>
            <a:r>
              <a:rPr lang="fi-FI" sz="1600" dirty="0"/>
              <a:t>Onko yrityksellä systemaattinen tapa kilpailijatiedon keräämiseen?</a:t>
            </a:r>
          </a:p>
          <a:p>
            <a:pPr lvl="1"/>
            <a:r>
              <a:rPr lang="fi-FI" sz="1600" dirty="0"/>
              <a:t>Kuinka tietoa kerätään, levitetään ja hyödynnetään muualla organisaatiossa</a:t>
            </a:r>
            <a:r>
              <a:rPr lang="fi-FI" sz="1600" dirty="0" smtClean="0"/>
              <a:t>?</a:t>
            </a:r>
          </a:p>
          <a:p>
            <a:pPr marL="457200" lvl="1" indent="-457200">
              <a:buFont typeface="Arial" panose="020B0604020202020204" pitchFamily="34" charset="0"/>
              <a:buChar char="•"/>
            </a:pPr>
            <a:r>
              <a:rPr lang="fi-FI" sz="1600" dirty="0" smtClean="0"/>
              <a:t>Suunnitelman </a:t>
            </a:r>
            <a:r>
              <a:rPr lang="fi-FI" sz="1600" dirty="0"/>
              <a:t>koonti, aikataulutus ja </a:t>
            </a:r>
            <a:r>
              <a:rPr lang="fi-FI" sz="1600" dirty="0" err="1" smtClean="0"/>
              <a:t>vastuuttaminen</a:t>
            </a:r>
            <a:endParaRPr lang="fi-FI" sz="1600" dirty="0" smtClean="0"/>
          </a:p>
          <a:p>
            <a:pPr lvl="1"/>
            <a:r>
              <a:rPr lang="fi-FI" sz="1600" dirty="0"/>
              <a:t>Miten jaottelet esiin tulleet kehittämistoimenpiteet kehityshyppäyksiin, kehitysprojekteihin  ja heti tehtäviin kehittämistoimenpiteisiin?</a:t>
            </a:r>
          </a:p>
          <a:p>
            <a:pPr lvl="1"/>
            <a:r>
              <a:rPr lang="fi-FI" sz="1600" dirty="0"/>
              <a:t>Ketkä vastaavat ja ketkä osallistuvat kehittämiseen?</a:t>
            </a:r>
          </a:p>
          <a:p>
            <a:pPr lvl="1"/>
            <a:r>
              <a:rPr lang="fi-FI" sz="1600" dirty="0"/>
              <a:t>Miten toimenpiteet aikataulutetaan?</a:t>
            </a:r>
          </a:p>
          <a:p>
            <a:pPr lvl="1"/>
            <a:r>
              <a:rPr lang="fi-FI" sz="1600" dirty="0"/>
              <a:t>Miten suunnitelman seuranta, tulosten mittaus ja projektien ohjaus </a:t>
            </a:r>
            <a:r>
              <a:rPr lang="fi-FI" sz="1600" dirty="0" smtClean="0"/>
              <a:t>                       toteutetaan</a:t>
            </a:r>
            <a:endParaRPr lang="fi-FI" sz="1600" dirty="0"/>
          </a:p>
        </p:txBody>
      </p:sp>
      <p:sp>
        <p:nvSpPr>
          <p:cNvPr id="4" name="Suorakulmio 3"/>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400" dirty="0" smtClean="0"/>
              <a:t>Toimeenpano, Asiakassuhteiden hallinta ja uusasiakas-hankinta</a:t>
            </a:r>
            <a:endParaRPr lang="fi-FI" sz="1400" dirty="0"/>
          </a:p>
        </p:txBody>
      </p:sp>
    </p:spTree>
    <p:extLst>
      <p:ext uri="{BB962C8B-B14F-4D97-AF65-F5344CB8AC3E}">
        <p14:creationId xmlns:p14="http://schemas.microsoft.com/office/powerpoint/2010/main" val="6131046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sz="3600" dirty="0" smtClean="0"/>
              <a:t>1. Mitä </a:t>
            </a:r>
            <a:r>
              <a:rPr lang="fi-FI" sz="3600" dirty="0"/>
              <a:t>toimenpiteitä eri asiakkaiden kanssa tehdään ja kuinka toimenpiteet valitaan?</a:t>
            </a:r>
          </a:p>
        </p:txBody>
      </p:sp>
      <p:sp>
        <p:nvSpPr>
          <p:cNvPr id="3" name="Sisällön paikkamerkki 2"/>
          <p:cNvSpPr>
            <a:spLocks noGrp="1"/>
          </p:cNvSpPr>
          <p:nvPr>
            <p:ph idx="1"/>
          </p:nvPr>
        </p:nvSpPr>
        <p:spPr/>
        <p:txBody>
          <a:bodyPr>
            <a:normAutofit/>
          </a:bodyPr>
          <a:lstStyle/>
          <a:p>
            <a:r>
              <a:rPr lang="fi-FI" dirty="0"/>
              <a:t>Onko asiakkaat luokiteltu tärkeyden perusteella?</a:t>
            </a:r>
          </a:p>
          <a:p>
            <a:r>
              <a:rPr lang="fi-FI" dirty="0"/>
              <a:t>Panostetaanko tärkeimpiin asiakkaisiin tavanomaista enemmän? </a:t>
            </a:r>
          </a:p>
          <a:p>
            <a:r>
              <a:rPr lang="fi-FI" dirty="0" smtClean="0"/>
              <a:t>Onko </a:t>
            </a:r>
            <a:r>
              <a:rPr lang="fi-FI" dirty="0"/>
              <a:t>uusasiakashankinta ja asiakkuuksien hoito </a:t>
            </a:r>
            <a:r>
              <a:rPr lang="fi-FI" dirty="0" smtClean="0"/>
              <a:t>vastuutettu selkeästi ja </a:t>
            </a:r>
            <a:r>
              <a:rPr lang="fi-FI" dirty="0"/>
              <a:t>erikseen?</a:t>
            </a:r>
          </a:p>
          <a:p>
            <a:r>
              <a:rPr lang="fi-FI" dirty="0"/>
              <a:t>Hyödynnetäänkö kaikkia asiakasrajapinnassa työskenteleviä asiakkuuksien hoidossa?</a:t>
            </a:r>
          </a:p>
          <a:p>
            <a:endParaRPr lang="fi-FI" dirty="0" smtClean="0"/>
          </a:p>
          <a:p>
            <a:endParaRPr lang="fi-FI" dirty="0"/>
          </a:p>
          <a:p>
            <a:endParaRPr lang="fi-FI" dirty="0" smtClean="0"/>
          </a:p>
        </p:txBody>
      </p:sp>
      <p:sp>
        <p:nvSpPr>
          <p:cNvPr id="6" name="Suorakulmio 5"/>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400" dirty="0" smtClean="0"/>
              <a:t>Toimeenpano, Asiakassuhteiden hallinta ja uusasiakas-hankinta</a:t>
            </a:r>
            <a:endParaRPr lang="fi-FI" sz="1400" dirty="0"/>
          </a:p>
        </p:txBody>
      </p:sp>
    </p:spTree>
    <p:extLst>
      <p:ext uri="{BB962C8B-B14F-4D97-AF65-F5344CB8AC3E}">
        <p14:creationId xmlns:p14="http://schemas.microsoft.com/office/powerpoint/2010/main" val="5289829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200" dirty="0"/>
              <a:t>2. Kuinka asiakasrajapinnasta kerätty tieto tuodaan muun organisaation käyttöön?</a:t>
            </a:r>
          </a:p>
        </p:txBody>
      </p:sp>
      <p:sp>
        <p:nvSpPr>
          <p:cNvPr id="3" name="Sisällön paikkamerkki 2"/>
          <p:cNvSpPr>
            <a:spLocks noGrp="1"/>
          </p:cNvSpPr>
          <p:nvPr>
            <p:ph idx="1"/>
          </p:nvPr>
        </p:nvSpPr>
        <p:spPr/>
        <p:txBody>
          <a:bodyPr>
            <a:normAutofit/>
          </a:bodyPr>
          <a:lstStyle/>
          <a:p>
            <a:r>
              <a:rPr lang="fi-FI" dirty="0" smtClean="0"/>
              <a:t>Tukeeko asiakasrajapinnasta saatava tieto riittävällä tavalla esimerkiksi yhtiön strategista johtamista, markkinoinnin johtamista ja tuotekehitystä?</a:t>
            </a:r>
          </a:p>
          <a:p>
            <a:r>
              <a:rPr lang="fi-FI" dirty="0" smtClean="0"/>
              <a:t>Onko yrityksellä systemaattinen tapa kilpailijatiedon keräämiseen?</a:t>
            </a:r>
          </a:p>
          <a:p>
            <a:r>
              <a:rPr lang="fi-FI" dirty="0" smtClean="0"/>
              <a:t>Kuinka tietoa kerätään, levitetään ja hyödynnetään muualla organisaatiossa?</a:t>
            </a:r>
          </a:p>
          <a:p>
            <a:endParaRPr lang="fi-FI" dirty="0" smtClean="0"/>
          </a:p>
          <a:p>
            <a:endParaRPr lang="fi-FI" dirty="0"/>
          </a:p>
        </p:txBody>
      </p:sp>
      <p:sp>
        <p:nvSpPr>
          <p:cNvPr id="5" name="Suorakulmio 4"/>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400" dirty="0" smtClean="0"/>
              <a:t>Toimeenpano, Asiakassuhteiden hallinta ja uusasiakas-hankinta</a:t>
            </a:r>
            <a:endParaRPr lang="fi-FI" sz="1400" dirty="0"/>
          </a:p>
        </p:txBody>
      </p:sp>
    </p:spTree>
    <p:extLst>
      <p:ext uri="{BB962C8B-B14F-4D97-AF65-F5344CB8AC3E}">
        <p14:creationId xmlns:p14="http://schemas.microsoft.com/office/powerpoint/2010/main" val="41206433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smtClean="0"/>
              <a:t>3. Suunnitelmana </a:t>
            </a:r>
            <a:r>
              <a:rPr lang="fi-FI" dirty="0"/>
              <a:t>koonti, aikataulutus ja </a:t>
            </a:r>
            <a:r>
              <a:rPr lang="fi-FI" dirty="0" smtClean="0"/>
              <a:t>vastuuttaminen</a:t>
            </a:r>
            <a:endParaRPr lang="fi-FI" dirty="0"/>
          </a:p>
        </p:txBody>
      </p:sp>
      <p:sp>
        <p:nvSpPr>
          <p:cNvPr id="3" name="Sisällön paikkamerkki 2"/>
          <p:cNvSpPr>
            <a:spLocks noGrp="1"/>
          </p:cNvSpPr>
          <p:nvPr>
            <p:ph idx="1"/>
          </p:nvPr>
        </p:nvSpPr>
        <p:spPr/>
        <p:txBody>
          <a:bodyPr>
            <a:normAutofit lnSpcReduction="10000"/>
          </a:bodyPr>
          <a:lstStyle/>
          <a:p>
            <a:r>
              <a:rPr lang="fi-FI" dirty="0" smtClean="0"/>
              <a:t>Miten jaottelet esiin tulleet kehittämistoimenpiteet kehityshyppäyksiin, kehitysprojekteihin  </a:t>
            </a:r>
            <a:r>
              <a:rPr lang="fi-FI" dirty="0"/>
              <a:t>ja heti </a:t>
            </a:r>
            <a:r>
              <a:rPr lang="fi-FI" dirty="0" smtClean="0"/>
              <a:t>tehtäviin kehittämistoimenpiteisiin?</a:t>
            </a:r>
          </a:p>
          <a:p>
            <a:r>
              <a:rPr lang="fi-FI" dirty="0" smtClean="0"/>
              <a:t>Ketkä vastaavat ja ketkä osallistuvat kehittämiseen?</a:t>
            </a:r>
          </a:p>
          <a:p>
            <a:r>
              <a:rPr lang="fi-FI" dirty="0" smtClean="0"/>
              <a:t>Miten toimenpiteet aikataulutetaan?</a:t>
            </a:r>
          </a:p>
          <a:p>
            <a:r>
              <a:rPr lang="fi-FI" dirty="0" smtClean="0"/>
              <a:t>Miten suunnitelman seuranta</a:t>
            </a:r>
            <a:r>
              <a:rPr lang="fi-FI" dirty="0"/>
              <a:t>, </a:t>
            </a:r>
            <a:r>
              <a:rPr lang="fi-FI" dirty="0" smtClean="0"/>
              <a:t>tulosten mittaus </a:t>
            </a:r>
            <a:r>
              <a:rPr lang="fi-FI" dirty="0"/>
              <a:t>ja </a:t>
            </a:r>
            <a:r>
              <a:rPr lang="fi-FI" dirty="0" smtClean="0"/>
              <a:t>projektien ohjaus toteutetaan</a:t>
            </a:r>
            <a:endParaRPr lang="fi-FI" dirty="0"/>
          </a:p>
        </p:txBody>
      </p:sp>
      <p:sp>
        <p:nvSpPr>
          <p:cNvPr id="6" name="Suorakulmio 5"/>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400" dirty="0" smtClean="0"/>
              <a:t>Toimeenpano, Asiakassuhteiden hallinta ja uusasiakas-hankinta</a:t>
            </a:r>
            <a:endParaRPr lang="fi-FI" sz="1400" dirty="0"/>
          </a:p>
        </p:txBody>
      </p:sp>
    </p:spTree>
    <p:extLst>
      <p:ext uri="{BB962C8B-B14F-4D97-AF65-F5344CB8AC3E}">
        <p14:creationId xmlns:p14="http://schemas.microsoft.com/office/powerpoint/2010/main" val="3165927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Kehittämisen toteutus</a:t>
            </a:r>
            <a:endParaRPr lang="fi-FI" dirty="0"/>
          </a:p>
        </p:txBody>
      </p:sp>
      <p:sp>
        <p:nvSpPr>
          <p:cNvPr id="3" name="Sisällön paikkamerkki 2"/>
          <p:cNvSpPr>
            <a:spLocks noGrp="1"/>
          </p:cNvSpPr>
          <p:nvPr>
            <p:ph sz="half" idx="1"/>
          </p:nvPr>
        </p:nvSpPr>
        <p:spPr/>
        <p:txBody>
          <a:bodyPr/>
          <a:lstStyle/>
          <a:p>
            <a:endParaRPr lang="fi-FI" smtClean="0"/>
          </a:p>
          <a:p>
            <a:endParaRPr lang="fi-FI" dirty="0"/>
          </a:p>
        </p:txBody>
      </p:sp>
      <p:graphicFrame>
        <p:nvGraphicFramePr>
          <p:cNvPr id="9" name="Sisällön paikkamerkki 8"/>
          <p:cNvGraphicFramePr>
            <a:graphicFrameLocks noGrp="1"/>
          </p:cNvGraphicFramePr>
          <p:nvPr>
            <p:ph sz="half" idx="2"/>
            <p:extLst>
              <p:ext uri="{D42A27DB-BD31-4B8C-83A1-F6EECF244321}">
                <p14:modId xmlns:p14="http://schemas.microsoft.com/office/powerpoint/2010/main" val="1964062018"/>
              </p:ext>
            </p:extLst>
          </p:nvPr>
        </p:nvGraphicFramePr>
        <p:xfrm>
          <a:off x="457202" y="1340767"/>
          <a:ext cx="8229599" cy="5184572"/>
        </p:xfrm>
        <a:graphic>
          <a:graphicData uri="http://schemas.openxmlformats.org/drawingml/2006/table">
            <a:tbl>
              <a:tblPr firstRow="1" bandRow="1">
                <a:tableStyleId>{2D5ABB26-0587-4C30-8999-92F81FD0307C}</a:tableStyleId>
              </a:tblPr>
              <a:tblGrid>
                <a:gridCol w="1496289"/>
                <a:gridCol w="4190212"/>
                <a:gridCol w="1287921"/>
                <a:gridCol w="1255177"/>
              </a:tblGrid>
              <a:tr h="70318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i-FI"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smtClean="0"/>
                        <a:t>Sisältö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b="1" dirty="0" smtClean="0"/>
                        <a:t>Vastaa</a:t>
                      </a:r>
                    </a:p>
                    <a:p>
                      <a:pPr marL="0" marR="0" indent="0" algn="ctr" defTabSz="457200" rtl="0" eaLnBrk="1" fontAlgn="auto" latinLnBrk="0" hangingPunct="1">
                        <a:lnSpc>
                          <a:spcPct val="100000"/>
                        </a:lnSpc>
                        <a:spcBef>
                          <a:spcPts val="0"/>
                        </a:spcBef>
                        <a:spcAft>
                          <a:spcPts val="0"/>
                        </a:spcAft>
                        <a:buClrTx/>
                        <a:buSzTx/>
                        <a:buFontTx/>
                        <a:buNone/>
                        <a:tabLst/>
                        <a:defRPr/>
                      </a:pPr>
                      <a:r>
                        <a:rPr lang="fi-FI" b="1" dirty="0" smtClean="0"/>
                        <a:t>Osallistuu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b="1" dirty="0" smtClean="0"/>
                        <a:t>Aikataulu</a:t>
                      </a:r>
                      <a:endParaRPr lang="fi-FI"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Hyppäykset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i-FI"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i-FI"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Kohteet</a:t>
                      </a:r>
                    </a:p>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2 – 3 vuotta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rowSpan="5">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Toimenpiteet</a:t>
                      </a:r>
                    </a:p>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0 – 1 vuotta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Suorakulmio 6"/>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400" dirty="0" smtClean="0"/>
              <a:t>Toimeenpano, Asiakassuhteiden hallinta ja uusasiakas-hankinta</a:t>
            </a:r>
            <a:endParaRPr lang="fi-FI" sz="1400" dirty="0"/>
          </a:p>
        </p:txBody>
      </p:sp>
    </p:spTree>
    <p:extLst>
      <p:ext uri="{BB962C8B-B14F-4D97-AF65-F5344CB8AC3E}">
        <p14:creationId xmlns:p14="http://schemas.microsoft.com/office/powerpoint/2010/main" val="29656169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p:cNvSpPr>
            <a:spLocks noGrp="1"/>
          </p:cNvSpPr>
          <p:nvPr>
            <p:ph type="title"/>
          </p:nvPr>
        </p:nvSpPr>
        <p:spPr/>
        <p:txBody>
          <a:bodyPr/>
          <a:lstStyle/>
          <a:p>
            <a:r>
              <a:rPr lang="fi-FI" dirty="0" smtClean="0"/>
              <a:t>Seurantatyöpaja</a:t>
            </a:r>
            <a:endParaRPr lang="fi-FI" dirty="0"/>
          </a:p>
        </p:txBody>
      </p:sp>
      <p:sp>
        <p:nvSpPr>
          <p:cNvPr id="6" name="Sisällön paikkamerkki 5"/>
          <p:cNvSpPr>
            <a:spLocks noGrp="1"/>
          </p:cNvSpPr>
          <p:nvPr>
            <p:ph idx="1"/>
          </p:nvPr>
        </p:nvSpPr>
        <p:spPr/>
        <p:txBody>
          <a:bodyPr>
            <a:normAutofit lnSpcReduction="10000"/>
          </a:bodyPr>
          <a:lstStyle/>
          <a:p>
            <a:r>
              <a:rPr lang="fi-FI" dirty="0" smtClean="0"/>
              <a:t>Varmistetaan tavoitteiden toteutuminen arvioimalla ja mittaajalla tuloksia sekä päivittämällä kehittämissuunnitelma säännöllisesti</a:t>
            </a:r>
          </a:p>
          <a:p>
            <a:pPr lvl="1"/>
            <a:r>
              <a:rPr lang="fi-FI" dirty="0" smtClean="0"/>
              <a:t>Tavoitteet – toimenpiteet –tulokset vertailut</a:t>
            </a:r>
          </a:p>
          <a:p>
            <a:pPr lvl="1"/>
            <a:r>
              <a:rPr lang="fi-FI" dirty="0" smtClean="0"/>
              <a:t>Toimintaympäristön muutokset ja niiden vaikutukset</a:t>
            </a:r>
          </a:p>
          <a:p>
            <a:pPr lvl="2"/>
            <a:r>
              <a:rPr lang="fi-FI" dirty="0" smtClean="0"/>
              <a:t>Tavoitteisiin, painopisteisiin ja toimenpiteisiin</a:t>
            </a:r>
          </a:p>
          <a:p>
            <a:pPr lvl="1"/>
            <a:r>
              <a:rPr lang="fi-FI" dirty="0" smtClean="0"/>
              <a:t>Kehittämäsuunnitelman päivitys ja toteutuksen käynnistys</a:t>
            </a:r>
          </a:p>
          <a:p>
            <a:pPr lvl="1"/>
            <a:endParaRPr lang="fi-FI" dirty="0"/>
          </a:p>
        </p:txBody>
      </p:sp>
    </p:spTree>
    <p:extLst>
      <p:ext uri="{BB962C8B-B14F-4D97-AF65-F5344CB8AC3E}">
        <p14:creationId xmlns:p14="http://schemas.microsoft.com/office/powerpoint/2010/main" val="34416348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ctrTitle"/>
          </p:nvPr>
        </p:nvSpPr>
        <p:spPr/>
        <p:txBody>
          <a:bodyPr/>
          <a:lstStyle/>
          <a:p>
            <a:r>
              <a:rPr lang="fi-FI" dirty="0" smtClean="0"/>
              <a:t>Brändiosaaminen</a:t>
            </a:r>
            <a:endParaRPr lang="fi-FI" dirty="0"/>
          </a:p>
        </p:txBody>
      </p:sp>
      <p:sp>
        <p:nvSpPr>
          <p:cNvPr id="5" name="Alaotsikko 4"/>
          <p:cNvSpPr>
            <a:spLocks noGrp="1"/>
          </p:cNvSpPr>
          <p:nvPr>
            <p:ph type="subTitle" idx="1"/>
          </p:nvPr>
        </p:nvSpPr>
        <p:spPr/>
        <p:txBody>
          <a:bodyPr/>
          <a:lstStyle/>
          <a:p>
            <a:r>
              <a:rPr lang="fi-FI" dirty="0" smtClean="0"/>
              <a:t>Työpajat</a:t>
            </a:r>
            <a:endParaRPr lang="fi-FI" dirty="0"/>
          </a:p>
        </p:txBody>
      </p:sp>
    </p:spTree>
    <p:extLst>
      <p:ext uri="{BB962C8B-B14F-4D97-AF65-F5344CB8AC3E}">
        <p14:creationId xmlns:p14="http://schemas.microsoft.com/office/powerpoint/2010/main" val="3992142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yöristetty suorakulmio 23"/>
          <p:cNvSpPr/>
          <p:nvPr/>
        </p:nvSpPr>
        <p:spPr>
          <a:xfrm>
            <a:off x="395536" y="1790245"/>
            <a:ext cx="2664296" cy="3816424"/>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i-FI" sz="1600" dirty="0" smtClean="0">
                <a:solidFill>
                  <a:schemeClr val="tx1"/>
                </a:solidFill>
              </a:rPr>
              <a:t>Markkinoinnin johtaminen</a:t>
            </a:r>
            <a:endParaRPr lang="fi-FI" sz="1600" dirty="0">
              <a:solidFill>
                <a:schemeClr val="tx1"/>
              </a:solidFill>
            </a:endParaRPr>
          </a:p>
        </p:txBody>
      </p:sp>
      <p:sp>
        <p:nvSpPr>
          <p:cNvPr id="4" name="Otsikko 3"/>
          <p:cNvSpPr>
            <a:spLocks noGrp="1"/>
          </p:cNvSpPr>
          <p:nvPr>
            <p:ph type="title"/>
          </p:nvPr>
        </p:nvSpPr>
        <p:spPr>
          <a:xfrm>
            <a:off x="467544" y="57545"/>
            <a:ext cx="8229600" cy="504056"/>
          </a:xfrm>
        </p:spPr>
        <p:txBody>
          <a:bodyPr>
            <a:normAutofit fontScale="90000"/>
          </a:bodyPr>
          <a:lstStyle/>
          <a:p>
            <a:r>
              <a:rPr lang="fi-FI" dirty="0" smtClean="0"/>
              <a:t>Rakenne</a:t>
            </a:r>
            <a:endParaRPr lang="fi-FI" dirty="0"/>
          </a:p>
        </p:txBody>
      </p:sp>
      <p:sp>
        <p:nvSpPr>
          <p:cNvPr id="10" name="Pyöristetty suorakulmio 9"/>
          <p:cNvSpPr/>
          <p:nvPr/>
        </p:nvSpPr>
        <p:spPr>
          <a:xfrm>
            <a:off x="370053" y="692696"/>
            <a:ext cx="8424936" cy="84239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solidFill>
                  <a:schemeClr val="tx1"/>
                </a:solidFill>
              </a:rPr>
              <a:t>Alkukartoitus</a:t>
            </a:r>
          </a:p>
          <a:p>
            <a:pPr algn="ctr"/>
            <a:r>
              <a:rPr lang="fi-FI" sz="1400" dirty="0" smtClean="0">
                <a:solidFill>
                  <a:schemeClr val="tx1"/>
                </a:solidFill>
              </a:rPr>
              <a:t>Nykytila, kehittämistarpeet, yritykset tavoitteet 1 – 3 vuotta, johtopäätökset, rajaus (teemat, laajuus)</a:t>
            </a:r>
            <a:endParaRPr lang="fi-FI" sz="1400" dirty="0">
              <a:solidFill>
                <a:schemeClr val="tx1"/>
              </a:solidFill>
            </a:endParaRPr>
          </a:p>
        </p:txBody>
      </p:sp>
      <p:sp>
        <p:nvSpPr>
          <p:cNvPr id="11" name="Pyöristetty suorakulmio 10"/>
          <p:cNvSpPr/>
          <p:nvPr/>
        </p:nvSpPr>
        <p:spPr>
          <a:xfrm>
            <a:off x="467544" y="5877272"/>
            <a:ext cx="8556624" cy="84239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solidFill>
                  <a:schemeClr val="tx1"/>
                </a:solidFill>
              </a:rPr>
              <a:t>Seuranta</a:t>
            </a:r>
          </a:p>
          <a:p>
            <a:pPr algn="ctr"/>
            <a:r>
              <a:rPr lang="fi-FI" sz="1400" dirty="0" smtClean="0">
                <a:solidFill>
                  <a:schemeClr val="tx1"/>
                </a:solidFill>
              </a:rPr>
              <a:t>Saavutetut tulokset, johtopäätökset, jatkotoimenpiteet</a:t>
            </a:r>
          </a:p>
        </p:txBody>
      </p:sp>
      <p:cxnSp>
        <p:nvCxnSpPr>
          <p:cNvPr id="23" name="Suora yhdysviiva 22"/>
          <p:cNvCxnSpPr/>
          <p:nvPr/>
        </p:nvCxnSpPr>
        <p:spPr>
          <a:xfrm>
            <a:off x="1727684" y="5351512"/>
            <a:ext cx="0" cy="52576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5" name="Pyöristetty suorakulmio 24"/>
          <p:cNvSpPr/>
          <p:nvPr/>
        </p:nvSpPr>
        <p:spPr>
          <a:xfrm>
            <a:off x="3212232" y="1790245"/>
            <a:ext cx="2664296" cy="3816424"/>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i-FI" sz="1600" dirty="0" smtClean="0">
                <a:solidFill>
                  <a:schemeClr val="tx1"/>
                </a:solidFill>
              </a:rPr>
              <a:t>Asiakassuhteiden hallinta</a:t>
            </a:r>
            <a:endParaRPr lang="fi-FI" sz="1600" dirty="0">
              <a:solidFill>
                <a:schemeClr val="tx1"/>
              </a:solidFill>
            </a:endParaRPr>
          </a:p>
        </p:txBody>
      </p:sp>
      <p:cxnSp>
        <p:nvCxnSpPr>
          <p:cNvPr id="31" name="Suora yhdysviiva 30"/>
          <p:cNvCxnSpPr/>
          <p:nvPr/>
        </p:nvCxnSpPr>
        <p:spPr>
          <a:xfrm>
            <a:off x="4544380" y="5351512"/>
            <a:ext cx="0" cy="52576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2" name="Pyöristetty suorakulmio 31"/>
          <p:cNvSpPr/>
          <p:nvPr/>
        </p:nvSpPr>
        <p:spPr>
          <a:xfrm>
            <a:off x="6228184" y="1809883"/>
            <a:ext cx="2664296" cy="3816424"/>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i-FI" sz="1600" dirty="0" smtClean="0">
                <a:solidFill>
                  <a:schemeClr val="tx1"/>
                </a:solidFill>
              </a:rPr>
              <a:t>Brändiosaaminen</a:t>
            </a:r>
            <a:endParaRPr lang="fi-FI" sz="1600" dirty="0">
              <a:solidFill>
                <a:schemeClr val="tx1"/>
              </a:solidFill>
            </a:endParaRPr>
          </a:p>
        </p:txBody>
      </p:sp>
      <p:cxnSp>
        <p:nvCxnSpPr>
          <p:cNvPr id="38" name="Suora yhdysviiva 37"/>
          <p:cNvCxnSpPr/>
          <p:nvPr/>
        </p:nvCxnSpPr>
        <p:spPr>
          <a:xfrm>
            <a:off x="7560332" y="5371150"/>
            <a:ext cx="0" cy="52576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44" name="Pyöristetty suorakulmio 43"/>
          <p:cNvSpPr/>
          <p:nvPr/>
        </p:nvSpPr>
        <p:spPr>
          <a:xfrm>
            <a:off x="6516216" y="2276872"/>
            <a:ext cx="2088232" cy="1008112"/>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i-FI" sz="1600" b="1" dirty="0">
                <a:solidFill>
                  <a:schemeClr val="tx1"/>
                </a:solidFill>
              </a:rPr>
              <a:t>Analyysi</a:t>
            </a:r>
          </a:p>
          <a:p>
            <a:pPr algn="ctr"/>
            <a:r>
              <a:rPr lang="fi-FI" sz="1600" dirty="0" smtClean="0">
                <a:solidFill>
                  <a:schemeClr val="tx1"/>
                </a:solidFill>
              </a:rPr>
              <a:t>Brändin nykytilanne ja kehittäminen </a:t>
            </a:r>
            <a:endParaRPr lang="fi-FI" sz="1600" dirty="0">
              <a:solidFill>
                <a:schemeClr val="tx1"/>
              </a:solidFill>
            </a:endParaRPr>
          </a:p>
        </p:txBody>
      </p:sp>
      <p:sp>
        <p:nvSpPr>
          <p:cNvPr id="45" name="Pyöristetty suorakulmio 44"/>
          <p:cNvSpPr/>
          <p:nvPr/>
        </p:nvSpPr>
        <p:spPr>
          <a:xfrm>
            <a:off x="6516216" y="3356992"/>
            <a:ext cx="2088232" cy="1008112"/>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i-FI" sz="1600" b="1" dirty="0" smtClean="0">
                <a:solidFill>
                  <a:schemeClr val="tx1"/>
                </a:solidFill>
              </a:rPr>
              <a:t>Kehittäminen</a:t>
            </a:r>
          </a:p>
          <a:p>
            <a:pPr algn="ctr"/>
            <a:r>
              <a:rPr lang="fi-FI" sz="1600" dirty="0" smtClean="0">
                <a:solidFill>
                  <a:schemeClr val="tx1"/>
                </a:solidFill>
              </a:rPr>
              <a:t>Brändin parempi hyödyntäminen</a:t>
            </a:r>
            <a:endParaRPr lang="fi-FI" sz="1600" dirty="0">
              <a:solidFill>
                <a:schemeClr val="tx1"/>
              </a:solidFill>
            </a:endParaRPr>
          </a:p>
        </p:txBody>
      </p:sp>
      <p:sp>
        <p:nvSpPr>
          <p:cNvPr id="46" name="Pyöristetty suorakulmio 45"/>
          <p:cNvSpPr/>
          <p:nvPr/>
        </p:nvSpPr>
        <p:spPr>
          <a:xfrm>
            <a:off x="6516216" y="4437112"/>
            <a:ext cx="2088232" cy="1008112"/>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fi-FI" sz="1600" b="1" dirty="0" smtClean="0">
                <a:solidFill>
                  <a:schemeClr val="tx1"/>
                </a:solidFill>
              </a:rPr>
              <a:t>Toimeenpano</a:t>
            </a:r>
          </a:p>
          <a:p>
            <a:pPr algn="ctr"/>
            <a:r>
              <a:rPr lang="fi-FI" sz="1600" dirty="0">
                <a:solidFill>
                  <a:schemeClr val="tx1"/>
                </a:solidFill>
              </a:rPr>
              <a:t>K</a:t>
            </a:r>
            <a:r>
              <a:rPr lang="fi-FI" sz="1600" dirty="0" smtClean="0">
                <a:solidFill>
                  <a:schemeClr val="tx1"/>
                </a:solidFill>
              </a:rPr>
              <a:t>ehitystyön toteutus käytännössä</a:t>
            </a:r>
            <a:endParaRPr lang="fi-FI" sz="1600" dirty="0">
              <a:solidFill>
                <a:schemeClr val="tx1"/>
              </a:solidFill>
            </a:endParaRPr>
          </a:p>
        </p:txBody>
      </p:sp>
      <p:cxnSp>
        <p:nvCxnSpPr>
          <p:cNvPr id="47" name="Suora yhdysviiva 46"/>
          <p:cNvCxnSpPr>
            <a:stCxn id="44" idx="2"/>
            <a:endCxn id="45" idx="0"/>
          </p:cNvCxnSpPr>
          <p:nvPr/>
        </p:nvCxnSpPr>
        <p:spPr>
          <a:xfrm>
            <a:off x="7560332" y="3284984"/>
            <a:ext cx="0"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uora yhdysviiva 47"/>
          <p:cNvCxnSpPr>
            <a:stCxn id="45" idx="2"/>
            <a:endCxn id="46" idx="0"/>
          </p:cNvCxnSpPr>
          <p:nvPr/>
        </p:nvCxnSpPr>
        <p:spPr>
          <a:xfrm>
            <a:off x="7560332" y="4365104"/>
            <a:ext cx="0"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Pyöristetty suorakulmio 25"/>
          <p:cNvSpPr/>
          <p:nvPr/>
        </p:nvSpPr>
        <p:spPr>
          <a:xfrm>
            <a:off x="3500264" y="2276872"/>
            <a:ext cx="2088232" cy="1008112"/>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i-FI" sz="1600" b="1" dirty="0">
                <a:solidFill>
                  <a:schemeClr val="tx1"/>
                </a:solidFill>
              </a:rPr>
              <a:t>Analyysi</a:t>
            </a:r>
          </a:p>
          <a:p>
            <a:pPr algn="ctr"/>
            <a:r>
              <a:rPr lang="fi-FI" sz="1600" dirty="0" smtClean="0">
                <a:solidFill>
                  <a:schemeClr val="tx1"/>
                </a:solidFill>
              </a:rPr>
              <a:t>Asiakassuhteiden hallinnan nykytilanne ja kehittäminen </a:t>
            </a:r>
            <a:endParaRPr lang="fi-FI" sz="1600" dirty="0">
              <a:solidFill>
                <a:schemeClr val="tx1"/>
              </a:solidFill>
            </a:endParaRPr>
          </a:p>
        </p:txBody>
      </p:sp>
      <p:sp>
        <p:nvSpPr>
          <p:cNvPr id="27" name="Pyöristetty suorakulmio 26"/>
          <p:cNvSpPr/>
          <p:nvPr/>
        </p:nvSpPr>
        <p:spPr>
          <a:xfrm>
            <a:off x="3500264" y="3356992"/>
            <a:ext cx="2088232" cy="1008112"/>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i-FI" sz="1600" b="1" dirty="0" smtClean="0">
                <a:solidFill>
                  <a:schemeClr val="tx1"/>
                </a:solidFill>
              </a:rPr>
              <a:t>Kehittäminen</a:t>
            </a:r>
          </a:p>
          <a:p>
            <a:pPr algn="ctr"/>
            <a:r>
              <a:rPr lang="fi-FI" sz="1600" dirty="0" smtClean="0">
                <a:solidFill>
                  <a:schemeClr val="tx1"/>
                </a:solidFill>
              </a:rPr>
              <a:t>Asiakassuhteiden hallinnan tehostaminen</a:t>
            </a:r>
            <a:endParaRPr lang="fi-FI" sz="1600" dirty="0">
              <a:solidFill>
                <a:schemeClr val="tx1"/>
              </a:solidFill>
            </a:endParaRPr>
          </a:p>
        </p:txBody>
      </p:sp>
      <p:sp>
        <p:nvSpPr>
          <p:cNvPr id="28" name="Pyöristetty suorakulmio 27"/>
          <p:cNvSpPr/>
          <p:nvPr/>
        </p:nvSpPr>
        <p:spPr>
          <a:xfrm>
            <a:off x="3500264" y="4437112"/>
            <a:ext cx="2088232" cy="1008112"/>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fi-FI" sz="1600" b="1" dirty="0" smtClean="0">
                <a:solidFill>
                  <a:schemeClr val="tx1"/>
                </a:solidFill>
              </a:rPr>
              <a:t>Toimeenpano</a:t>
            </a:r>
          </a:p>
          <a:p>
            <a:pPr algn="ctr"/>
            <a:r>
              <a:rPr lang="fi-FI" sz="1600" dirty="0">
                <a:solidFill>
                  <a:schemeClr val="tx1"/>
                </a:solidFill>
              </a:rPr>
              <a:t>K</a:t>
            </a:r>
            <a:r>
              <a:rPr lang="fi-FI" sz="1600" dirty="0" smtClean="0">
                <a:solidFill>
                  <a:schemeClr val="tx1"/>
                </a:solidFill>
              </a:rPr>
              <a:t>ehitystyön toteutus käytännössä</a:t>
            </a:r>
            <a:endParaRPr lang="fi-FI" sz="1600" dirty="0">
              <a:solidFill>
                <a:schemeClr val="tx1"/>
              </a:solidFill>
            </a:endParaRPr>
          </a:p>
        </p:txBody>
      </p:sp>
      <p:cxnSp>
        <p:nvCxnSpPr>
          <p:cNvPr id="29" name="Suora yhdysviiva 28"/>
          <p:cNvCxnSpPr>
            <a:stCxn id="26" idx="2"/>
            <a:endCxn id="27" idx="0"/>
          </p:cNvCxnSpPr>
          <p:nvPr/>
        </p:nvCxnSpPr>
        <p:spPr>
          <a:xfrm>
            <a:off x="4544380" y="3284984"/>
            <a:ext cx="0"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uora yhdysviiva 29"/>
          <p:cNvCxnSpPr>
            <a:stCxn id="27" idx="2"/>
            <a:endCxn id="28" idx="0"/>
          </p:cNvCxnSpPr>
          <p:nvPr/>
        </p:nvCxnSpPr>
        <p:spPr>
          <a:xfrm>
            <a:off x="4544380" y="4365104"/>
            <a:ext cx="0"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Pyöristetty suorakulmio 32"/>
          <p:cNvSpPr/>
          <p:nvPr/>
        </p:nvSpPr>
        <p:spPr>
          <a:xfrm>
            <a:off x="683568" y="2276872"/>
            <a:ext cx="2088232" cy="1008112"/>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i-FI" sz="1600" b="1" dirty="0">
                <a:solidFill>
                  <a:schemeClr val="tx1"/>
                </a:solidFill>
              </a:rPr>
              <a:t>Analyysi</a:t>
            </a:r>
          </a:p>
          <a:p>
            <a:pPr algn="ctr"/>
            <a:r>
              <a:rPr lang="fi-FI" sz="1600" dirty="0" smtClean="0">
                <a:solidFill>
                  <a:schemeClr val="tx1"/>
                </a:solidFill>
              </a:rPr>
              <a:t>Markkinoinnin nykytilanne ja kehittäminen </a:t>
            </a:r>
            <a:endParaRPr lang="fi-FI" sz="1600" dirty="0">
              <a:solidFill>
                <a:schemeClr val="tx1"/>
              </a:solidFill>
            </a:endParaRPr>
          </a:p>
        </p:txBody>
      </p:sp>
      <p:sp>
        <p:nvSpPr>
          <p:cNvPr id="34" name="Pyöristetty suorakulmio 33"/>
          <p:cNvSpPr/>
          <p:nvPr/>
        </p:nvSpPr>
        <p:spPr>
          <a:xfrm>
            <a:off x="683568" y="3356992"/>
            <a:ext cx="2088232" cy="1008112"/>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i-FI" sz="1600" b="1" dirty="0" smtClean="0">
                <a:solidFill>
                  <a:schemeClr val="tx1"/>
                </a:solidFill>
              </a:rPr>
              <a:t>Kehittäminen</a:t>
            </a:r>
          </a:p>
          <a:p>
            <a:pPr algn="ctr"/>
            <a:r>
              <a:rPr lang="fi-FI" sz="1600" dirty="0" smtClean="0">
                <a:solidFill>
                  <a:schemeClr val="tx1"/>
                </a:solidFill>
              </a:rPr>
              <a:t>Markkinoinnin toiminnan parantaminen</a:t>
            </a:r>
            <a:endParaRPr lang="fi-FI" sz="1600" dirty="0">
              <a:solidFill>
                <a:schemeClr val="tx1"/>
              </a:solidFill>
            </a:endParaRPr>
          </a:p>
        </p:txBody>
      </p:sp>
      <p:sp>
        <p:nvSpPr>
          <p:cNvPr id="35" name="Pyöristetty suorakulmio 34"/>
          <p:cNvSpPr/>
          <p:nvPr/>
        </p:nvSpPr>
        <p:spPr>
          <a:xfrm>
            <a:off x="683568" y="4437112"/>
            <a:ext cx="2088232" cy="1008112"/>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fi-FI" sz="1600" b="1" dirty="0" smtClean="0">
                <a:solidFill>
                  <a:schemeClr val="tx1"/>
                </a:solidFill>
              </a:rPr>
              <a:t>Toimeenpano</a:t>
            </a:r>
          </a:p>
          <a:p>
            <a:pPr algn="ctr"/>
            <a:r>
              <a:rPr lang="fi-FI" sz="1600" dirty="0">
                <a:solidFill>
                  <a:schemeClr val="tx1"/>
                </a:solidFill>
              </a:rPr>
              <a:t>K</a:t>
            </a:r>
            <a:r>
              <a:rPr lang="fi-FI" sz="1600" dirty="0" smtClean="0">
                <a:solidFill>
                  <a:schemeClr val="tx1"/>
                </a:solidFill>
              </a:rPr>
              <a:t>ehitystyön toteutus käytännössä</a:t>
            </a:r>
            <a:endParaRPr lang="fi-FI" sz="1600" dirty="0">
              <a:solidFill>
                <a:schemeClr val="tx1"/>
              </a:solidFill>
            </a:endParaRPr>
          </a:p>
        </p:txBody>
      </p:sp>
      <p:cxnSp>
        <p:nvCxnSpPr>
          <p:cNvPr id="36" name="Suora yhdysviiva 35"/>
          <p:cNvCxnSpPr>
            <a:stCxn id="33" idx="2"/>
            <a:endCxn id="34" idx="0"/>
          </p:cNvCxnSpPr>
          <p:nvPr/>
        </p:nvCxnSpPr>
        <p:spPr>
          <a:xfrm>
            <a:off x="1727684" y="3284984"/>
            <a:ext cx="0"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uora yhdysviiva 36"/>
          <p:cNvCxnSpPr>
            <a:stCxn id="34" idx="2"/>
            <a:endCxn id="35" idx="0"/>
          </p:cNvCxnSpPr>
          <p:nvPr/>
        </p:nvCxnSpPr>
        <p:spPr>
          <a:xfrm>
            <a:off x="1727684" y="4365104"/>
            <a:ext cx="0"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7300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Brändityöpajan tavoitteet</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smtClean="0"/>
              <a:t>Lähtökohta työpajalle</a:t>
            </a:r>
          </a:p>
          <a:p>
            <a:pPr lvl="1"/>
            <a:r>
              <a:rPr lang="fi-FI" dirty="0" smtClean="0"/>
              <a:t>Miksi tätä kehitetään ja mihin tämä liittyy</a:t>
            </a:r>
          </a:p>
          <a:p>
            <a:r>
              <a:rPr lang="fi-FI" dirty="0" smtClean="0"/>
              <a:t>Työpajan tavoitteet</a:t>
            </a:r>
          </a:p>
          <a:p>
            <a:pPr lvl="1"/>
            <a:r>
              <a:rPr lang="fi-FI" dirty="0" smtClean="0"/>
              <a:t>Tavoitteena on nykytilan analyysin ja suunnittelun avulla koota toimenpideohjelma, jolla vahvistamme brändiämme ja saamme siitä enemmän hyötyä liiketoimintaan</a:t>
            </a:r>
            <a:endParaRPr lang="fi-FI" dirty="0"/>
          </a:p>
          <a:p>
            <a:r>
              <a:rPr lang="fi-FI" dirty="0" smtClean="0"/>
              <a:t>Toimintatavat</a:t>
            </a:r>
          </a:p>
          <a:p>
            <a:pPr lvl="1"/>
            <a:r>
              <a:rPr lang="fi-FI" dirty="0" smtClean="0"/>
              <a:t>Yrityksen asiat käydään läpi työpajan vetäjän kysymysten pohjata aktiivisesti ja avoimesti keskustellen</a:t>
            </a:r>
          </a:p>
          <a:p>
            <a:pPr lvl="1"/>
            <a:r>
              <a:rPr lang="fi-FI" dirty="0" smtClean="0"/>
              <a:t>Muistiinpanot tehdään dioihin, joista viimeistellään muistio</a:t>
            </a:r>
            <a:endParaRPr lang="fi-FI" dirty="0"/>
          </a:p>
          <a:p>
            <a:r>
              <a:rPr lang="fi-FI" dirty="0" smtClean="0"/>
              <a:t>Käytännön ohjeet</a:t>
            </a:r>
          </a:p>
          <a:p>
            <a:pPr lvl="1"/>
            <a:r>
              <a:rPr lang="fi-FI" dirty="0" smtClean="0"/>
              <a:t>Työpajan kesto, tauot</a:t>
            </a:r>
          </a:p>
          <a:p>
            <a:r>
              <a:rPr lang="fi-FI" dirty="0" smtClean="0"/>
              <a:t>Lyhyet esittäytymiset </a:t>
            </a:r>
          </a:p>
          <a:p>
            <a:pPr lvl="1"/>
            <a:r>
              <a:rPr lang="fi-FI" dirty="0" smtClean="0"/>
              <a:t>Elleivät vetäjä ja osallistujat tunne toisiaan entuudestaan</a:t>
            </a:r>
          </a:p>
        </p:txBody>
      </p:sp>
    </p:spTree>
    <p:extLst>
      <p:ext uri="{BB962C8B-B14F-4D97-AF65-F5344CB8AC3E}">
        <p14:creationId xmlns:p14="http://schemas.microsoft.com/office/powerpoint/2010/main" val="18842162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smtClean="0"/>
              <a:t>Sisältö</a:t>
            </a:r>
            <a:br>
              <a:rPr lang="fi-FI" dirty="0" smtClean="0"/>
            </a:br>
            <a:r>
              <a:rPr lang="fi-FI" dirty="0" smtClean="0"/>
              <a:t>Analyysi, </a:t>
            </a:r>
            <a:r>
              <a:rPr lang="fi-FI" dirty="0"/>
              <a:t>Brändiosaaminen</a:t>
            </a:r>
          </a:p>
        </p:txBody>
      </p:sp>
      <p:sp>
        <p:nvSpPr>
          <p:cNvPr id="3" name="Sisällön paikkamerkki 2"/>
          <p:cNvSpPr>
            <a:spLocks noGrp="1"/>
          </p:cNvSpPr>
          <p:nvPr>
            <p:ph idx="1"/>
          </p:nvPr>
        </p:nvSpPr>
        <p:spPr>
          <a:solidFill>
            <a:schemeClr val="bg1"/>
          </a:solidFill>
        </p:spPr>
        <p:txBody>
          <a:bodyPr>
            <a:normAutofit fontScale="77500" lnSpcReduction="20000"/>
          </a:bodyPr>
          <a:lstStyle/>
          <a:p>
            <a:r>
              <a:rPr lang="fi-FI" dirty="0" smtClean="0"/>
              <a:t>Taustatietoja brändistä</a:t>
            </a:r>
          </a:p>
          <a:p>
            <a:pPr lvl="1"/>
            <a:r>
              <a:rPr lang="fi-FI" dirty="0"/>
              <a:t>Mistä brändi rakentuu?</a:t>
            </a:r>
          </a:p>
          <a:p>
            <a:pPr lvl="1"/>
            <a:r>
              <a:rPr lang="fi-FI" dirty="0"/>
              <a:t>Mikä on brändin merkitys kilpailukeinona?</a:t>
            </a:r>
          </a:p>
          <a:p>
            <a:pPr lvl="1"/>
            <a:r>
              <a:rPr lang="fi-FI" dirty="0"/>
              <a:t>Mistä syntyy brändin arvo liiketoiminnalle?</a:t>
            </a:r>
          </a:p>
          <a:p>
            <a:r>
              <a:rPr lang="fi-FI" dirty="0"/>
              <a:t>Mikä on </a:t>
            </a:r>
            <a:r>
              <a:rPr lang="fi-FI" dirty="0" smtClean="0"/>
              <a:t>brändin tilanne meillä? </a:t>
            </a:r>
          </a:p>
          <a:p>
            <a:pPr lvl="1"/>
            <a:r>
              <a:rPr lang="fi-FI" dirty="0" smtClean="0"/>
              <a:t>Brändin tunnettuus ja asiakkaiden mielikuva meistä</a:t>
            </a:r>
          </a:p>
          <a:p>
            <a:pPr lvl="1"/>
            <a:r>
              <a:rPr lang="fi-FI" dirty="0" smtClean="0"/>
              <a:t>Asemamme kilpailijoiden brändeihin verrattuna</a:t>
            </a:r>
          </a:p>
          <a:p>
            <a:pPr lvl="1"/>
            <a:r>
              <a:rPr lang="fi-FI" dirty="0" smtClean="0"/>
              <a:t>Brändimme verrattuna </a:t>
            </a:r>
            <a:r>
              <a:rPr lang="fi-FI" dirty="0"/>
              <a:t>a</a:t>
            </a:r>
            <a:r>
              <a:rPr lang="fi-FI" dirty="0" smtClean="0"/>
              <a:t>siakkaidemme arvostuksiin</a:t>
            </a:r>
          </a:p>
          <a:p>
            <a:r>
              <a:rPr lang="fi-FI" dirty="0" smtClean="0"/>
              <a:t>Mikä on brändin kehittämisen tilanne meillä?</a:t>
            </a:r>
          </a:p>
          <a:p>
            <a:pPr lvl="1"/>
            <a:r>
              <a:rPr lang="fi-FI" dirty="0" smtClean="0"/>
              <a:t>Kuka vastaa brändiasioista?</a:t>
            </a:r>
          </a:p>
          <a:p>
            <a:pPr lvl="1"/>
            <a:r>
              <a:rPr lang="fi-FI" dirty="0" smtClean="0"/>
              <a:t>Kuka </a:t>
            </a:r>
            <a:r>
              <a:rPr lang="fi-FI" dirty="0"/>
              <a:t>osaa ja </a:t>
            </a:r>
            <a:r>
              <a:rPr lang="fi-FI" dirty="0" smtClean="0"/>
              <a:t>mitä – oma osaaminen ja yhteistyöverkosto</a:t>
            </a:r>
          </a:p>
          <a:p>
            <a:pPr lvl="1"/>
            <a:r>
              <a:rPr lang="fi-FI" dirty="0" smtClean="0"/>
              <a:t>Suunnitelmallisuus, tavoitteellisuus ja mittaaminen?</a:t>
            </a:r>
          </a:p>
          <a:p>
            <a:pPr lvl="1"/>
            <a:endParaRPr lang="fi-FI" dirty="0" smtClean="0"/>
          </a:p>
          <a:p>
            <a:endParaRPr lang="fi-FI" dirty="0"/>
          </a:p>
        </p:txBody>
      </p:sp>
      <p:sp>
        <p:nvSpPr>
          <p:cNvPr id="4" name="Suorakulmio 3"/>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t>Analyysi,</a:t>
            </a:r>
          </a:p>
          <a:p>
            <a:pPr algn="ctr"/>
            <a:r>
              <a:rPr lang="fi-FI" sz="1600" dirty="0" err="1" smtClean="0"/>
              <a:t>Brändi-osaaminen</a:t>
            </a:r>
            <a:endParaRPr lang="fi-FI" sz="1600" dirty="0"/>
          </a:p>
        </p:txBody>
      </p:sp>
    </p:spTree>
    <p:extLst>
      <p:ext uri="{BB962C8B-B14F-4D97-AF65-F5344CB8AC3E}">
        <p14:creationId xmlns:p14="http://schemas.microsoft.com/office/powerpoint/2010/main" val="31707344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a:bodyPr>
          <a:lstStyle/>
          <a:p>
            <a:r>
              <a:rPr lang="fi-FI" dirty="0" smtClean="0"/>
              <a:t>Taustatietoja brändistä </a:t>
            </a:r>
            <a:endParaRPr lang="fi-FI" dirty="0"/>
          </a:p>
        </p:txBody>
      </p:sp>
      <p:sp>
        <p:nvSpPr>
          <p:cNvPr id="3" name="Sisällön paikkamerkki 2"/>
          <p:cNvSpPr>
            <a:spLocks noGrp="1"/>
          </p:cNvSpPr>
          <p:nvPr>
            <p:ph idx="1"/>
          </p:nvPr>
        </p:nvSpPr>
        <p:spPr>
          <a:xfrm>
            <a:off x="457200" y="1600200"/>
            <a:ext cx="8229600" cy="4925144"/>
          </a:xfrm>
        </p:spPr>
        <p:txBody>
          <a:bodyPr>
            <a:noAutofit/>
          </a:bodyPr>
          <a:lstStyle/>
          <a:p>
            <a:r>
              <a:rPr lang="fi-FI" sz="2000" dirty="0"/>
              <a:t>Mistä brändi </a:t>
            </a:r>
            <a:r>
              <a:rPr lang="fi-FI" sz="2000" dirty="0" smtClean="0"/>
              <a:t>rakentuu?</a:t>
            </a:r>
          </a:p>
          <a:p>
            <a:pPr lvl="1"/>
            <a:r>
              <a:rPr lang="fi-FI" sz="1600" dirty="0"/>
              <a:t>Brändi, imago ja maine ovat kaikki kohderyhmän mielikuvia tai mielipiteitä </a:t>
            </a:r>
            <a:r>
              <a:rPr lang="fi-FI" sz="1600" dirty="0" smtClean="0"/>
              <a:t>yrityksestä</a:t>
            </a:r>
          </a:p>
          <a:p>
            <a:pPr lvl="1"/>
            <a:r>
              <a:rPr lang="fi-FI" sz="1600" dirty="0" smtClean="0"/>
              <a:t>Brändillä </a:t>
            </a:r>
            <a:r>
              <a:rPr lang="fi-FI" sz="1600" dirty="0"/>
              <a:t>tarkoitetaan kaikkea yrityksen tekemistä eli sitä, miten yritys näkyy ja miten asiakas kokee </a:t>
            </a:r>
            <a:r>
              <a:rPr lang="fi-FI" sz="1600" dirty="0" smtClean="0"/>
              <a:t>yrityksen</a:t>
            </a:r>
          </a:p>
          <a:p>
            <a:pPr lvl="1"/>
            <a:r>
              <a:rPr lang="fi-FI" sz="1600" dirty="0" smtClean="0"/>
              <a:t>Brändin </a:t>
            </a:r>
            <a:r>
              <a:rPr lang="fi-FI" sz="1600" dirty="0"/>
              <a:t>vaaliminen ei ole vain </a:t>
            </a:r>
            <a:r>
              <a:rPr lang="fi-FI" sz="1600" dirty="0" smtClean="0"/>
              <a:t>markkinoinnin tehtävä</a:t>
            </a:r>
            <a:r>
              <a:rPr lang="fi-FI" sz="1600" dirty="0"/>
              <a:t>, vaan koko organisaatio on valjastettava </a:t>
            </a:r>
            <a:r>
              <a:rPr lang="fi-FI" sz="1600" dirty="0" smtClean="0"/>
              <a:t>bändilupausten lunastamiseen</a:t>
            </a:r>
          </a:p>
          <a:p>
            <a:pPr lvl="1"/>
            <a:r>
              <a:rPr lang="fi-FI" sz="1600" dirty="0"/>
              <a:t>Brändiä </a:t>
            </a:r>
            <a:r>
              <a:rPr lang="fi-FI" sz="1600" dirty="0" smtClean="0"/>
              <a:t>vahvistetaan, mutta ei rakenneta pelkästään laadukkaalla </a:t>
            </a:r>
            <a:r>
              <a:rPr lang="fi-FI" sz="1600" dirty="0"/>
              <a:t>markkinoinnilla ja </a:t>
            </a:r>
            <a:r>
              <a:rPr lang="fi-FI" sz="1600" dirty="0" smtClean="0"/>
              <a:t>viestinnällä</a:t>
            </a:r>
            <a:endParaRPr lang="fi-FI" sz="1600" dirty="0"/>
          </a:p>
          <a:p>
            <a:r>
              <a:rPr lang="fi-FI" sz="2000" dirty="0"/>
              <a:t>Mikä on brändin merkitys </a:t>
            </a:r>
            <a:r>
              <a:rPr lang="fi-FI" sz="2000" dirty="0" smtClean="0"/>
              <a:t>kilpailukeinona?</a:t>
            </a:r>
          </a:p>
          <a:p>
            <a:pPr lvl="1"/>
            <a:r>
              <a:rPr lang="fi-FI" sz="1600" dirty="0" smtClean="0"/>
              <a:t>Vahva </a:t>
            </a:r>
            <a:r>
              <a:rPr lang="fi-FI" sz="1600" dirty="0"/>
              <a:t>brändi erottuu, luo kilpailuetua ja kysyntää sekä pitää asiakkaat </a:t>
            </a:r>
            <a:r>
              <a:rPr lang="fi-FI" sz="1600" dirty="0" smtClean="0"/>
              <a:t>uskollisina</a:t>
            </a:r>
          </a:p>
          <a:p>
            <a:pPr lvl="1"/>
            <a:r>
              <a:rPr lang="fi-FI" sz="1600" dirty="0" smtClean="0"/>
              <a:t>Erottuvuudella vähennetään </a:t>
            </a:r>
            <a:r>
              <a:rPr lang="fi-FI" sz="1600" dirty="0"/>
              <a:t>kannattavuutta  </a:t>
            </a:r>
            <a:r>
              <a:rPr lang="fi-FI" sz="1600" dirty="0" smtClean="0"/>
              <a:t>heikentävää hintakilpailu</a:t>
            </a:r>
            <a:r>
              <a:rPr lang="fi-FI" sz="1600" dirty="0"/>
              <a:t>a</a:t>
            </a:r>
            <a:endParaRPr lang="fi-FI" sz="1600" dirty="0" smtClean="0"/>
          </a:p>
          <a:p>
            <a:r>
              <a:rPr lang="fi-FI" sz="2000" dirty="0" smtClean="0"/>
              <a:t>Mistä syntyy brändin arvo liiketoiminnalle?</a:t>
            </a:r>
          </a:p>
          <a:p>
            <a:pPr lvl="1"/>
            <a:r>
              <a:rPr lang="fi-FI" sz="1600" dirty="0" smtClean="0"/>
              <a:t>Brändin tunnettuudesta halutussa asiakasryhmässä</a:t>
            </a:r>
          </a:p>
          <a:p>
            <a:pPr lvl="1"/>
            <a:r>
              <a:rPr lang="fi-FI" sz="1600" dirty="0"/>
              <a:t>A</a:t>
            </a:r>
            <a:r>
              <a:rPr lang="fi-FI" sz="1600" dirty="0" smtClean="0"/>
              <a:t>siakkaiden uskollisuudesta ja luottamuksesta</a:t>
            </a:r>
          </a:p>
          <a:p>
            <a:pPr lvl="1"/>
            <a:r>
              <a:rPr lang="fi-FI" sz="1600" dirty="0" smtClean="0"/>
              <a:t>Brändiin </a:t>
            </a:r>
            <a:r>
              <a:rPr lang="fi-FI" sz="1600" dirty="0"/>
              <a:t>liitetyistä </a:t>
            </a:r>
            <a:r>
              <a:rPr lang="fi-FI" sz="1600" dirty="0" smtClean="0"/>
              <a:t>mielikuvista, joihin asiakas haluaa samaistua tai</a:t>
            </a:r>
          </a:p>
          <a:p>
            <a:pPr marL="457200" lvl="1" indent="0">
              <a:buNone/>
            </a:pPr>
            <a:r>
              <a:rPr lang="fi-FI" sz="1600" dirty="0" smtClean="0"/>
              <a:t>      josta on asiakkaalle liiketoimintahyötyä</a:t>
            </a:r>
            <a:endParaRPr lang="fi-FI" sz="1600" dirty="0"/>
          </a:p>
        </p:txBody>
      </p:sp>
      <p:sp>
        <p:nvSpPr>
          <p:cNvPr id="4" name="Suorakulmio 3"/>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t>Analyysi,</a:t>
            </a:r>
          </a:p>
          <a:p>
            <a:pPr algn="ctr"/>
            <a:r>
              <a:rPr lang="fi-FI" sz="1600" dirty="0" err="1" smtClean="0"/>
              <a:t>Brändi-osaaminen</a:t>
            </a:r>
            <a:endParaRPr lang="fi-FI" sz="1600" dirty="0"/>
          </a:p>
        </p:txBody>
      </p:sp>
    </p:spTree>
    <p:extLst>
      <p:ext uri="{BB962C8B-B14F-4D97-AF65-F5344CB8AC3E}">
        <p14:creationId xmlns:p14="http://schemas.microsoft.com/office/powerpoint/2010/main" val="25847525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a:bodyPr>
          <a:lstStyle/>
          <a:p>
            <a:r>
              <a:rPr lang="fi-FI" dirty="0"/>
              <a:t>Mikä on </a:t>
            </a:r>
            <a:r>
              <a:rPr lang="fi-FI" dirty="0" smtClean="0"/>
              <a:t>brändin </a:t>
            </a:r>
            <a:r>
              <a:rPr lang="fi-FI" dirty="0"/>
              <a:t>tilanne </a:t>
            </a:r>
            <a:r>
              <a:rPr lang="fi-FI" dirty="0" smtClean="0"/>
              <a:t>meillä?</a:t>
            </a:r>
            <a:endParaRPr lang="fi-FI" dirty="0"/>
          </a:p>
        </p:txBody>
      </p:sp>
      <p:sp>
        <p:nvSpPr>
          <p:cNvPr id="3" name="Sisällön paikkamerkki 2"/>
          <p:cNvSpPr>
            <a:spLocks noGrp="1"/>
          </p:cNvSpPr>
          <p:nvPr>
            <p:ph idx="1"/>
          </p:nvPr>
        </p:nvSpPr>
        <p:spPr/>
        <p:txBody>
          <a:bodyPr>
            <a:normAutofit/>
          </a:bodyPr>
          <a:lstStyle/>
          <a:p>
            <a:r>
              <a:rPr lang="fi-FI" dirty="0"/>
              <a:t>Millainen mielikuva asiakkailla on meistä ja kuinka tunnettu olemme asiakasryhmässämme</a:t>
            </a:r>
            <a:r>
              <a:rPr lang="fi-FI" dirty="0" smtClean="0"/>
              <a:t>?</a:t>
            </a:r>
          </a:p>
          <a:p>
            <a:r>
              <a:rPr lang="fi-FI" dirty="0"/>
              <a:t>Millainen on asemamme kilpailijoiden brändeihin verrattuna</a:t>
            </a:r>
            <a:r>
              <a:rPr lang="fi-FI" dirty="0" smtClean="0"/>
              <a:t>?</a:t>
            </a:r>
          </a:p>
          <a:p>
            <a:r>
              <a:rPr lang="fi-FI" dirty="0"/>
              <a:t>Millaisia asioita asiakkaidemme arvostavat valitessaan toimittajia ja vastaako mielikuva meistä näitä arvostuksia</a:t>
            </a:r>
            <a:r>
              <a:rPr lang="fi-FI" dirty="0" smtClean="0"/>
              <a:t>?</a:t>
            </a:r>
          </a:p>
          <a:p>
            <a:pPr marL="0" indent="0">
              <a:buNone/>
            </a:pPr>
            <a:endParaRPr lang="fi-FI" dirty="0"/>
          </a:p>
        </p:txBody>
      </p:sp>
      <p:sp>
        <p:nvSpPr>
          <p:cNvPr id="4" name="Suorakulmio 3"/>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t>Analyysi,</a:t>
            </a:r>
          </a:p>
          <a:p>
            <a:pPr algn="ctr"/>
            <a:r>
              <a:rPr lang="fi-FI" sz="1600" dirty="0" err="1" smtClean="0"/>
              <a:t>Brändi-osaaminen</a:t>
            </a:r>
            <a:endParaRPr lang="fi-FI" sz="1600" dirty="0"/>
          </a:p>
        </p:txBody>
      </p:sp>
    </p:spTree>
    <p:extLst>
      <p:ext uri="{BB962C8B-B14F-4D97-AF65-F5344CB8AC3E}">
        <p14:creationId xmlns:p14="http://schemas.microsoft.com/office/powerpoint/2010/main" val="2924296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a:t>Mikä on brändin kehittämisen tilanne meillä</a:t>
            </a:r>
            <a:r>
              <a:rPr lang="fi-FI" dirty="0" smtClean="0"/>
              <a:t>?</a:t>
            </a:r>
            <a:endParaRPr lang="fi-FI" dirty="0"/>
          </a:p>
        </p:txBody>
      </p:sp>
      <p:sp>
        <p:nvSpPr>
          <p:cNvPr id="3" name="Sisällön paikkamerkki 2"/>
          <p:cNvSpPr>
            <a:spLocks noGrp="1"/>
          </p:cNvSpPr>
          <p:nvPr>
            <p:ph idx="1"/>
          </p:nvPr>
        </p:nvSpPr>
        <p:spPr/>
        <p:txBody>
          <a:bodyPr>
            <a:normAutofit/>
          </a:bodyPr>
          <a:lstStyle/>
          <a:p>
            <a:r>
              <a:rPr lang="fi-FI" dirty="0"/>
              <a:t>Kuka vastaa brändin rakentamisesta ja kehittämisestä meillä</a:t>
            </a:r>
            <a:r>
              <a:rPr lang="fi-FI" dirty="0" smtClean="0"/>
              <a:t>?</a:t>
            </a:r>
          </a:p>
          <a:p>
            <a:r>
              <a:rPr lang="fi-FI" dirty="0"/>
              <a:t>Millaista omaa ja yhteistyöverkoston  osaamista meillä on käytettävissä brändin kehittämiseen</a:t>
            </a:r>
            <a:r>
              <a:rPr lang="fi-FI" dirty="0" smtClean="0"/>
              <a:t>?</a:t>
            </a:r>
          </a:p>
          <a:p>
            <a:r>
              <a:rPr lang="fi-FI" dirty="0"/>
              <a:t>Miten suunnitelmallisesti ja tavoitteellisesti  kehitämme brändiä ja miten mittaamme tuloksia</a:t>
            </a:r>
            <a:r>
              <a:rPr lang="fi-FI" dirty="0" smtClean="0"/>
              <a:t>?</a:t>
            </a:r>
          </a:p>
          <a:p>
            <a:pPr marL="0" indent="0">
              <a:buNone/>
            </a:pPr>
            <a:endParaRPr lang="fi-FI" dirty="0" smtClean="0"/>
          </a:p>
          <a:p>
            <a:pPr marL="0" indent="0">
              <a:buNone/>
            </a:pPr>
            <a:endParaRPr lang="fi-FI" dirty="0"/>
          </a:p>
          <a:p>
            <a:pPr marL="0" indent="0">
              <a:buNone/>
            </a:pPr>
            <a:endParaRPr lang="fi-FI" dirty="0" smtClean="0"/>
          </a:p>
          <a:p>
            <a:pPr marL="0" indent="0">
              <a:buNone/>
            </a:pPr>
            <a:endParaRPr lang="fi-FI" dirty="0" smtClean="0"/>
          </a:p>
        </p:txBody>
      </p:sp>
      <p:sp>
        <p:nvSpPr>
          <p:cNvPr id="4" name="Suorakulmio 3"/>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t>Analyysi,</a:t>
            </a:r>
          </a:p>
          <a:p>
            <a:pPr algn="ctr"/>
            <a:r>
              <a:rPr lang="fi-FI" sz="1600" dirty="0" err="1" smtClean="0"/>
              <a:t>Brändi-osaaminen</a:t>
            </a:r>
            <a:endParaRPr lang="fi-FI" sz="1600" dirty="0"/>
          </a:p>
        </p:txBody>
      </p:sp>
    </p:spTree>
    <p:extLst>
      <p:ext uri="{BB962C8B-B14F-4D97-AF65-F5344CB8AC3E}">
        <p14:creationId xmlns:p14="http://schemas.microsoft.com/office/powerpoint/2010/main" val="9649560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a:t>Sisältö</a:t>
            </a:r>
            <a:br>
              <a:rPr lang="fi-FI" dirty="0"/>
            </a:br>
            <a:r>
              <a:rPr lang="fi-FI" dirty="0"/>
              <a:t>Kehittäminen</a:t>
            </a:r>
            <a:r>
              <a:rPr lang="fi-FI" dirty="0" smtClean="0"/>
              <a:t>, Brändiosaaminen</a:t>
            </a:r>
            <a:endParaRPr lang="fi-FI" dirty="0"/>
          </a:p>
        </p:txBody>
      </p:sp>
      <p:sp>
        <p:nvSpPr>
          <p:cNvPr id="3" name="Sisällön paikkamerkki 2"/>
          <p:cNvSpPr>
            <a:spLocks noGrp="1"/>
          </p:cNvSpPr>
          <p:nvPr>
            <p:ph idx="1"/>
          </p:nvPr>
        </p:nvSpPr>
        <p:spPr>
          <a:solidFill>
            <a:schemeClr val="bg1"/>
          </a:solidFill>
        </p:spPr>
        <p:txBody>
          <a:bodyPr>
            <a:normAutofit fontScale="77500" lnSpcReduction="20000"/>
          </a:bodyPr>
          <a:lstStyle/>
          <a:p>
            <a:r>
              <a:rPr lang="fi-FI" dirty="0" smtClean="0"/>
              <a:t>Millainen on brändimme tulevaisuudessa?</a:t>
            </a:r>
          </a:p>
          <a:p>
            <a:pPr lvl="1"/>
            <a:r>
              <a:rPr lang="fi-FI" dirty="0"/>
              <a:t>Mitä asiakkaamme arvostavat ja mikä vaikuttaa heidän päätöksiinsä?</a:t>
            </a:r>
          </a:p>
          <a:p>
            <a:pPr lvl="1"/>
            <a:r>
              <a:rPr lang="fi-FI" dirty="0"/>
              <a:t>Mitä lupaamme asiakkaillemme?</a:t>
            </a:r>
          </a:p>
          <a:p>
            <a:pPr lvl="1"/>
            <a:r>
              <a:rPr lang="fi-FI" dirty="0"/>
              <a:t>Miten lupauksemme välittyy asiakkaillemme?</a:t>
            </a:r>
          </a:p>
          <a:p>
            <a:pPr lvl="1"/>
            <a:r>
              <a:rPr lang="fi-FI" dirty="0"/>
              <a:t>Miten lunastamme lupauksemme?</a:t>
            </a:r>
          </a:p>
          <a:p>
            <a:r>
              <a:rPr lang="fi-FI" dirty="0" smtClean="0"/>
              <a:t>Mitä ovat brändin kehittämistarpeet?</a:t>
            </a:r>
          </a:p>
          <a:p>
            <a:pPr lvl="1"/>
            <a:r>
              <a:rPr lang="fi-FI" dirty="0"/>
              <a:t>Asiakkaiden arvostusten </a:t>
            </a:r>
            <a:r>
              <a:rPr lang="fi-FI" dirty="0" smtClean="0"/>
              <a:t>tunnistaminen</a:t>
            </a:r>
          </a:p>
          <a:p>
            <a:pPr lvl="1"/>
            <a:r>
              <a:rPr lang="fi-FI" dirty="0"/>
              <a:t>Brändin hyödyntäminen kilpailukeinona ja </a:t>
            </a:r>
            <a:r>
              <a:rPr lang="fi-FI" dirty="0" smtClean="0"/>
              <a:t>hinnoittelussa</a:t>
            </a:r>
          </a:p>
          <a:p>
            <a:pPr lvl="1"/>
            <a:r>
              <a:rPr lang="fi-FI" dirty="0" smtClean="0"/>
              <a:t>Sisäisen toiminnan kehittäminen vastaamaan asiakastarpeita</a:t>
            </a:r>
          </a:p>
          <a:p>
            <a:pPr lvl="1"/>
            <a:r>
              <a:rPr lang="fi-FI" dirty="0" smtClean="0"/>
              <a:t>Brändin viestinnän kehittämistarpeet</a:t>
            </a:r>
          </a:p>
          <a:p>
            <a:pPr lvl="1"/>
            <a:r>
              <a:rPr lang="fi-FI" dirty="0" smtClean="0"/>
              <a:t>Brändin kehittämisen prosessit, osaaminen ja organisointi</a:t>
            </a:r>
          </a:p>
          <a:p>
            <a:endParaRPr lang="fi-FI" dirty="0" smtClean="0"/>
          </a:p>
          <a:p>
            <a:pPr lvl="1"/>
            <a:endParaRPr lang="fi-FI" dirty="0" smtClean="0"/>
          </a:p>
          <a:p>
            <a:pPr lvl="1"/>
            <a:endParaRPr lang="fi-FI" dirty="0" smtClean="0"/>
          </a:p>
          <a:p>
            <a:pPr lvl="1"/>
            <a:endParaRPr lang="fi-FI" dirty="0" smtClean="0"/>
          </a:p>
          <a:p>
            <a:endParaRPr lang="fi-FI" dirty="0" smtClean="0"/>
          </a:p>
          <a:p>
            <a:endParaRPr lang="fi-FI" dirty="0"/>
          </a:p>
        </p:txBody>
      </p:sp>
      <p:sp>
        <p:nvSpPr>
          <p:cNvPr id="4" name="Suorakulmio 3"/>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600" dirty="0" smtClean="0"/>
              <a:t>Kehittäminen, </a:t>
            </a:r>
            <a:r>
              <a:rPr lang="fi-FI" sz="1600" dirty="0" err="1" smtClean="0"/>
              <a:t>Brändi-osaaminen</a:t>
            </a:r>
            <a:endParaRPr lang="fi-FI" sz="1600" dirty="0"/>
          </a:p>
        </p:txBody>
      </p:sp>
    </p:spTree>
    <p:extLst>
      <p:ext uri="{BB962C8B-B14F-4D97-AF65-F5344CB8AC3E}">
        <p14:creationId xmlns:p14="http://schemas.microsoft.com/office/powerpoint/2010/main" val="5304189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a:t>Millainen on </a:t>
            </a:r>
            <a:r>
              <a:rPr lang="fi-FI" dirty="0" smtClean="0"/>
              <a:t>brändimme tulevaisuudessa?</a:t>
            </a:r>
            <a:endParaRPr lang="fi-FI" dirty="0"/>
          </a:p>
        </p:txBody>
      </p:sp>
      <p:sp>
        <p:nvSpPr>
          <p:cNvPr id="3" name="Sisällön paikkamerkki 2"/>
          <p:cNvSpPr>
            <a:spLocks noGrp="1"/>
          </p:cNvSpPr>
          <p:nvPr>
            <p:ph idx="1"/>
          </p:nvPr>
        </p:nvSpPr>
        <p:spPr/>
        <p:txBody>
          <a:bodyPr/>
          <a:lstStyle/>
          <a:p>
            <a:r>
              <a:rPr lang="fi-FI" dirty="0" smtClean="0"/>
              <a:t>Mitä asiakkaamme arvostavat ja mikä vaikuttaa heidän päätöksiinsä?</a:t>
            </a:r>
          </a:p>
          <a:p>
            <a:r>
              <a:rPr lang="fi-FI" dirty="0" smtClean="0"/>
              <a:t>Mitä lupaamme asiakkaillemme?</a:t>
            </a:r>
          </a:p>
          <a:p>
            <a:r>
              <a:rPr lang="fi-FI" dirty="0"/>
              <a:t>Miten lupauksemme </a:t>
            </a:r>
            <a:r>
              <a:rPr lang="fi-FI" dirty="0" smtClean="0"/>
              <a:t>välittyy </a:t>
            </a:r>
            <a:r>
              <a:rPr lang="fi-FI" dirty="0"/>
              <a:t>asiakkaillemme</a:t>
            </a:r>
            <a:r>
              <a:rPr lang="fi-FI" dirty="0" smtClean="0"/>
              <a:t>?</a:t>
            </a:r>
          </a:p>
          <a:p>
            <a:r>
              <a:rPr lang="fi-FI" dirty="0" smtClean="0"/>
              <a:t>Miten lunastamme lupauksemme?</a:t>
            </a:r>
            <a:endParaRPr lang="fi-FI" dirty="0"/>
          </a:p>
        </p:txBody>
      </p:sp>
      <p:sp>
        <p:nvSpPr>
          <p:cNvPr id="4" name="Suorakulmio 3"/>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600" dirty="0" smtClean="0"/>
              <a:t>Kehittäminen, </a:t>
            </a:r>
            <a:r>
              <a:rPr lang="fi-FI" sz="1600" dirty="0" err="1" smtClean="0"/>
              <a:t>Brändi-osaaminen</a:t>
            </a:r>
            <a:endParaRPr lang="fi-FI" sz="1600" dirty="0"/>
          </a:p>
        </p:txBody>
      </p:sp>
    </p:spTree>
    <p:extLst>
      <p:ext uri="{BB962C8B-B14F-4D97-AF65-F5344CB8AC3E}">
        <p14:creationId xmlns:p14="http://schemas.microsoft.com/office/powerpoint/2010/main" val="22060990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smtClean="0"/>
              <a:t>Mitä kehittämistarpeita tunnistat, kun vertaat tavoitteita nykytilaan?</a:t>
            </a:r>
            <a:endParaRPr lang="fi-FI" dirty="0"/>
          </a:p>
        </p:txBody>
      </p:sp>
      <p:sp>
        <p:nvSpPr>
          <p:cNvPr id="3" name="Sisällön paikkamerkki 2"/>
          <p:cNvSpPr>
            <a:spLocks noGrp="1"/>
          </p:cNvSpPr>
          <p:nvPr>
            <p:ph idx="1"/>
          </p:nvPr>
        </p:nvSpPr>
        <p:spPr/>
        <p:txBody>
          <a:bodyPr>
            <a:normAutofit/>
          </a:bodyPr>
          <a:lstStyle/>
          <a:p>
            <a:r>
              <a:rPr lang="fi-FI" dirty="0"/>
              <a:t>Mitä kehittämistarpeita meillä on asiakkaiden arvostusten tunnistamisessa</a:t>
            </a:r>
            <a:r>
              <a:rPr lang="fi-FI" dirty="0" smtClean="0"/>
              <a:t>?</a:t>
            </a:r>
            <a:endParaRPr lang="fi-FI" dirty="0"/>
          </a:p>
          <a:p>
            <a:r>
              <a:rPr lang="fi-FI" dirty="0"/>
              <a:t>Mitä kehittämistarpeita meillä on brändin hyödyntämisessä kilpailukeinona ja hinnoittelussa</a:t>
            </a:r>
            <a:r>
              <a:rPr lang="fi-FI" dirty="0" smtClean="0"/>
              <a:t>?</a:t>
            </a:r>
          </a:p>
        </p:txBody>
      </p:sp>
      <p:sp>
        <p:nvSpPr>
          <p:cNvPr id="4" name="Suorakulmio 3"/>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600" dirty="0" smtClean="0"/>
              <a:t>Kehittäminen, </a:t>
            </a:r>
            <a:r>
              <a:rPr lang="fi-FI" sz="1600" dirty="0" err="1" smtClean="0"/>
              <a:t>Brändi-osaaminen</a:t>
            </a:r>
            <a:endParaRPr lang="fi-FI" sz="1600" dirty="0"/>
          </a:p>
        </p:txBody>
      </p:sp>
    </p:spTree>
    <p:extLst>
      <p:ext uri="{BB962C8B-B14F-4D97-AF65-F5344CB8AC3E}">
        <p14:creationId xmlns:p14="http://schemas.microsoft.com/office/powerpoint/2010/main" val="36021455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smtClean="0"/>
              <a:t>Mitä kehittämistarpeita tunnistat, kun vertaat tavoitteita nykytilaan?</a:t>
            </a:r>
            <a:endParaRPr lang="fi-FI" dirty="0"/>
          </a:p>
        </p:txBody>
      </p:sp>
      <p:sp>
        <p:nvSpPr>
          <p:cNvPr id="3" name="Sisällön paikkamerkki 2"/>
          <p:cNvSpPr>
            <a:spLocks noGrp="1"/>
          </p:cNvSpPr>
          <p:nvPr>
            <p:ph idx="1"/>
          </p:nvPr>
        </p:nvSpPr>
        <p:spPr/>
        <p:txBody>
          <a:bodyPr>
            <a:normAutofit/>
          </a:bodyPr>
          <a:lstStyle/>
          <a:p>
            <a:r>
              <a:rPr lang="fi-FI" dirty="0" smtClean="0"/>
              <a:t>Mitä </a:t>
            </a:r>
            <a:r>
              <a:rPr lang="fi-FI" dirty="0"/>
              <a:t>kehittämistarpeita meillä on saadaksemme sisäisen toiminnan </a:t>
            </a:r>
            <a:r>
              <a:rPr lang="fi-FI" dirty="0" smtClean="0"/>
              <a:t>tukemaan </a:t>
            </a:r>
            <a:r>
              <a:rPr lang="fi-FI" dirty="0"/>
              <a:t>tavoitteena olevaa mielikuvaa</a:t>
            </a:r>
            <a:r>
              <a:rPr lang="fi-FI" dirty="0" smtClean="0"/>
              <a:t>?</a:t>
            </a:r>
          </a:p>
          <a:p>
            <a:r>
              <a:rPr lang="fi-FI" dirty="0"/>
              <a:t>Mitä kehittämistarpeita meillä on brändin viestinnässä</a:t>
            </a:r>
            <a:r>
              <a:rPr lang="fi-FI" dirty="0" smtClean="0"/>
              <a:t>?</a:t>
            </a:r>
          </a:p>
          <a:p>
            <a:r>
              <a:rPr lang="fi-FI" dirty="0"/>
              <a:t>Mitä kehittämistarpeita meillä on brändin kehittämisen prosesseissa, osaamisessa  ja organisoinnissa?</a:t>
            </a:r>
          </a:p>
        </p:txBody>
      </p:sp>
      <p:sp>
        <p:nvSpPr>
          <p:cNvPr id="4" name="Suorakulmio 3"/>
          <p:cNvSpPr/>
          <p:nvPr/>
        </p:nvSpPr>
        <p:spPr>
          <a:xfrm>
            <a:off x="7596336" y="5661248"/>
            <a:ext cx="1440160" cy="10801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sz="1600" dirty="0" smtClean="0"/>
              <a:t>Kehittäminen, </a:t>
            </a:r>
            <a:r>
              <a:rPr lang="fi-FI" sz="1600" dirty="0" err="1" smtClean="0"/>
              <a:t>Brändi-osaaminen</a:t>
            </a:r>
            <a:endParaRPr lang="fi-FI" sz="1600" dirty="0"/>
          </a:p>
        </p:txBody>
      </p:sp>
    </p:spTree>
    <p:extLst>
      <p:ext uri="{BB962C8B-B14F-4D97-AF65-F5344CB8AC3E}">
        <p14:creationId xmlns:p14="http://schemas.microsoft.com/office/powerpoint/2010/main" val="24077183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a:t>Sisältö</a:t>
            </a:r>
            <a:br>
              <a:rPr lang="fi-FI" dirty="0"/>
            </a:br>
            <a:r>
              <a:rPr lang="fi-FI" dirty="0"/>
              <a:t>Toimeenpano</a:t>
            </a:r>
            <a:r>
              <a:rPr lang="fi-FI" dirty="0" smtClean="0"/>
              <a:t>, Brändiosaaminen</a:t>
            </a:r>
            <a:endParaRPr lang="fi-FI" dirty="0"/>
          </a:p>
        </p:txBody>
      </p:sp>
      <p:sp>
        <p:nvSpPr>
          <p:cNvPr id="3" name="Sisällön paikkamerkki 2"/>
          <p:cNvSpPr>
            <a:spLocks noGrp="1"/>
          </p:cNvSpPr>
          <p:nvPr>
            <p:ph idx="1"/>
          </p:nvPr>
        </p:nvSpPr>
        <p:spPr>
          <a:solidFill>
            <a:schemeClr val="bg1"/>
          </a:solidFill>
        </p:spPr>
        <p:txBody>
          <a:bodyPr>
            <a:normAutofit fontScale="85000" lnSpcReduction="10000"/>
          </a:bodyPr>
          <a:lstStyle/>
          <a:p>
            <a:r>
              <a:rPr lang="fi-FI" dirty="0" smtClean="0"/>
              <a:t>Mitä kehittämistä meidän pitää tehdä tunnistettujen kehittämistarpeiden pohjalta?</a:t>
            </a:r>
          </a:p>
          <a:p>
            <a:pPr lvl="1"/>
            <a:r>
              <a:rPr lang="fi-FI" dirty="0" smtClean="0"/>
              <a:t>Asiakkaiden arvostusten tunnistamisen kehittäminen</a:t>
            </a:r>
          </a:p>
          <a:p>
            <a:pPr lvl="1"/>
            <a:r>
              <a:rPr lang="fi-FI" dirty="0"/>
              <a:t>Brändin hyödyntäminen kilpailukeinona ja </a:t>
            </a:r>
            <a:r>
              <a:rPr lang="fi-FI" dirty="0" smtClean="0"/>
              <a:t>hinnoittelussa</a:t>
            </a:r>
          </a:p>
          <a:p>
            <a:pPr lvl="1"/>
            <a:r>
              <a:rPr lang="fi-FI" dirty="0" smtClean="0"/>
              <a:t>Sisäisen </a:t>
            </a:r>
            <a:r>
              <a:rPr lang="fi-FI" dirty="0"/>
              <a:t>toiminnan </a:t>
            </a:r>
            <a:r>
              <a:rPr lang="fi-FI" dirty="0" smtClean="0"/>
              <a:t>kehittäminen</a:t>
            </a:r>
            <a:endParaRPr lang="fi-FI" dirty="0"/>
          </a:p>
          <a:p>
            <a:pPr lvl="1"/>
            <a:r>
              <a:rPr lang="fi-FI" dirty="0" smtClean="0"/>
              <a:t>Markkinoinnin ja viestinnän kehittäminen</a:t>
            </a:r>
            <a:endParaRPr lang="fi-FI" dirty="0"/>
          </a:p>
          <a:p>
            <a:r>
              <a:rPr lang="fi-FI" dirty="0" smtClean="0"/>
              <a:t>Suunnitelmana koonti, aikataulutus ja vastuuttaminen</a:t>
            </a:r>
          </a:p>
          <a:p>
            <a:pPr lvl="1"/>
            <a:r>
              <a:rPr lang="fi-FI" dirty="0" smtClean="0"/>
              <a:t>Kehityshyppäykset, kehitysprojekti ja heti tehtävät toimenpiteet</a:t>
            </a:r>
            <a:endParaRPr lang="fi-FI" dirty="0"/>
          </a:p>
          <a:p>
            <a:pPr lvl="1"/>
            <a:r>
              <a:rPr lang="fi-FI" dirty="0" smtClean="0"/>
              <a:t>Seuranta, mittaus ja ohjaus</a:t>
            </a:r>
          </a:p>
          <a:p>
            <a:endParaRPr lang="fi-FI" dirty="0"/>
          </a:p>
          <a:p>
            <a:endParaRPr lang="fi-FI" dirty="0" smtClean="0"/>
          </a:p>
        </p:txBody>
      </p:sp>
      <p:sp>
        <p:nvSpPr>
          <p:cNvPr id="4" name="Suorakulmio 3"/>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smtClean="0"/>
              <a:t>Toimeenpano, </a:t>
            </a:r>
            <a:r>
              <a:rPr lang="fi-FI" sz="1600" dirty="0" err="1" smtClean="0"/>
              <a:t>Brändi-osaaminen</a:t>
            </a:r>
            <a:endParaRPr lang="fi-FI" sz="1600" dirty="0" smtClean="0"/>
          </a:p>
        </p:txBody>
      </p:sp>
    </p:spTree>
    <p:extLst>
      <p:ext uri="{BB962C8B-B14F-4D97-AF65-F5344CB8AC3E}">
        <p14:creationId xmlns:p14="http://schemas.microsoft.com/office/powerpoint/2010/main" val="836734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Markkinoinnin johtaminen ja toteutus</a:t>
            </a:r>
            <a:endParaRPr lang="fi-FI" dirty="0"/>
          </a:p>
        </p:txBody>
      </p:sp>
      <p:sp>
        <p:nvSpPr>
          <p:cNvPr id="3" name="Alaotsikko 2"/>
          <p:cNvSpPr>
            <a:spLocks noGrp="1"/>
          </p:cNvSpPr>
          <p:nvPr>
            <p:ph type="subTitle" idx="1"/>
          </p:nvPr>
        </p:nvSpPr>
        <p:spPr/>
        <p:txBody>
          <a:bodyPr/>
          <a:lstStyle/>
          <a:p>
            <a:r>
              <a:rPr lang="fi-FI" dirty="0" smtClean="0"/>
              <a:t>Työpajat</a:t>
            </a:r>
            <a:endParaRPr lang="fi-FI" dirty="0"/>
          </a:p>
        </p:txBody>
      </p:sp>
    </p:spTree>
    <p:extLst>
      <p:ext uri="{BB962C8B-B14F-4D97-AF65-F5344CB8AC3E}">
        <p14:creationId xmlns:p14="http://schemas.microsoft.com/office/powerpoint/2010/main" val="10857125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smtClean="0"/>
              <a:t>Kehittämistoimenpiteet, kehittämistarpeiden </a:t>
            </a:r>
            <a:r>
              <a:rPr lang="fi-FI" dirty="0"/>
              <a:t>pohjalta?</a:t>
            </a:r>
          </a:p>
        </p:txBody>
      </p:sp>
      <p:sp>
        <p:nvSpPr>
          <p:cNvPr id="3" name="Sisällön paikkamerkki 2"/>
          <p:cNvSpPr>
            <a:spLocks noGrp="1"/>
          </p:cNvSpPr>
          <p:nvPr>
            <p:ph idx="1"/>
          </p:nvPr>
        </p:nvSpPr>
        <p:spPr/>
        <p:txBody>
          <a:bodyPr/>
          <a:lstStyle/>
          <a:p>
            <a:r>
              <a:rPr lang="fi-FI" dirty="0"/>
              <a:t>Asiakkaiden arvostusten tunnistamisen kehittäminen</a:t>
            </a:r>
          </a:p>
          <a:p>
            <a:r>
              <a:rPr lang="fi-FI" dirty="0"/>
              <a:t>Brändin hyödyntäminen kilpailukeinona ja </a:t>
            </a:r>
            <a:r>
              <a:rPr lang="fi-FI" dirty="0" smtClean="0"/>
              <a:t>hinnoittelussa</a:t>
            </a:r>
          </a:p>
          <a:p>
            <a:r>
              <a:rPr lang="fi-FI" dirty="0"/>
              <a:t>Sisäisen toiminnan kehittäminen</a:t>
            </a:r>
          </a:p>
          <a:p>
            <a:r>
              <a:rPr lang="fi-FI" dirty="0" smtClean="0"/>
              <a:t>Markkinoinnin ja viestinnän kehittäminen</a:t>
            </a:r>
            <a:endParaRPr lang="fi-FI" dirty="0"/>
          </a:p>
        </p:txBody>
      </p:sp>
      <p:sp>
        <p:nvSpPr>
          <p:cNvPr id="4" name="Suorakulmio 3"/>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smtClean="0"/>
              <a:t>Toimeenpano, </a:t>
            </a:r>
            <a:r>
              <a:rPr lang="fi-FI" sz="1600" dirty="0" err="1" smtClean="0"/>
              <a:t>Brändi-osaaminen</a:t>
            </a:r>
            <a:endParaRPr lang="fi-FI" sz="1600" dirty="0" smtClean="0"/>
          </a:p>
        </p:txBody>
      </p:sp>
    </p:spTree>
    <p:extLst>
      <p:ext uri="{BB962C8B-B14F-4D97-AF65-F5344CB8AC3E}">
        <p14:creationId xmlns:p14="http://schemas.microsoft.com/office/powerpoint/2010/main" val="37226244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a:t>Suunnitelmana koonti, aikataulutus ja </a:t>
            </a:r>
            <a:r>
              <a:rPr lang="fi-FI" dirty="0" smtClean="0"/>
              <a:t>vastuuttaminen</a:t>
            </a:r>
            <a:endParaRPr lang="fi-FI" dirty="0"/>
          </a:p>
        </p:txBody>
      </p:sp>
      <p:sp>
        <p:nvSpPr>
          <p:cNvPr id="3" name="Sisällön paikkamerkki 2"/>
          <p:cNvSpPr>
            <a:spLocks noGrp="1"/>
          </p:cNvSpPr>
          <p:nvPr>
            <p:ph idx="1"/>
          </p:nvPr>
        </p:nvSpPr>
        <p:spPr/>
        <p:txBody>
          <a:bodyPr>
            <a:normAutofit lnSpcReduction="10000"/>
          </a:bodyPr>
          <a:lstStyle/>
          <a:p>
            <a:r>
              <a:rPr lang="fi-FI" dirty="0" smtClean="0"/>
              <a:t>Miten jaottelet esiin tulleet kehittämistoimenpiteet kehityshyppäyksiin, kehitysprojekteihin  </a:t>
            </a:r>
            <a:r>
              <a:rPr lang="fi-FI" dirty="0"/>
              <a:t>ja heti </a:t>
            </a:r>
            <a:r>
              <a:rPr lang="fi-FI" dirty="0" smtClean="0"/>
              <a:t>tehtäviin kehittämistoimenpiteisiin?</a:t>
            </a:r>
          </a:p>
          <a:p>
            <a:r>
              <a:rPr lang="fi-FI" dirty="0" smtClean="0"/>
              <a:t>Ketkä vastaavat ja ketkä osallistuvat kehittämiseen?</a:t>
            </a:r>
          </a:p>
          <a:p>
            <a:r>
              <a:rPr lang="fi-FI" dirty="0" smtClean="0"/>
              <a:t>Miten toimenpiteet aikataulutetaan?</a:t>
            </a:r>
          </a:p>
          <a:p>
            <a:r>
              <a:rPr lang="fi-FI" dirty="0" smtClean="0"/>
              <a:t>Miten suunnitelman seuranta</a:t>
            </a:r>
            <a:r>
              <a:rPr lang="fi-FI" dirty="0"/>
              <a:t>, </a:t>
            </a:r>
            <a:r>
              <a:rPr lang="fi-FI" dirty="0" smtClean="0"/>
              <a:t>tulosten mittaus </a:t>
            </a:r>
            <a:r>
              <a:rPr lang="fi-FI" dirty="0"/>
              <a:t>ja </a:t>
            </a:r>
            <a:r>
              <a:rPr lang="fi-FI" dirty="0" smtClean="0"/>
              <a:t>projektien ohjaus toteutetaan</a:t>
            </a:r>
            <a:endParaRPr lang="fi-FI" dirty="0"/>
          </a:p>
        </p:txBody>
      </p:sp>
      <p:sp>
        <p:nvSpPr>
          <p:cNvPr id="4" name="Suorakulmio 3"/>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smtClean="0"/>
              <a:t>Toimeenpano, </a:t>
            </a:r>
            <a:r>
              <a:rPr lang="fi-FI" sz="1600" dirty="0" err="1" smtClean="0"/>
              <a:t>Brändi-osaaminen</a:t>
            </a:r>
            <a:endParaRPr lang="fi-FI" sz="1600" dirty="0" smtClean="0"/>
          </a:p>
        </p:txBody>
      </p:sp>
    </p:spTree>
    <p:extLst>
      <p:ext uri="{BB962C8B-B14F-4D97-AF65-F5344CB8AC3E}">
        <p14:creationId xmlns:p14="http://schemas.microsoft.com/office/powerpoint/2010/main" val="41920996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Kehittämisen toteutus</a:t>
            </a:r>
            <a:endParaRPr lang="fi-FI" dirty="0"/>
          </a:p>
        </p:txBody>
      </p:sp>
      <p:sp>
        <p:nvSpPr>
          <p:cNvPr id="3" name="Sisällön paikkamerkki 2"/>
          <p:cNvSpPr>
            <a:spLocks noGrp="1"/>
          </p:cNvSpPr>
          <p:nvPr>
            <p:ph sz="half" idx="1"/>
          </p:nvPr>
        </p:nvSpPr>
        <p:spPr/>
        <p:txBody>
          <a:bodyPr/>
          <a:lstStyle/>
          <a:p>
            <a:endParaRPr lang="fi-FI" smtClean="0"/>
          </a:p>
          <a:p>
            <a:endParaRPr lang="fi-FI" dirty="0"/>
          </a:p>
        </p:txBody>
      </p:sp>
      <p:graphicFrame>
        <p:nvGraphicFramePr>
          <p:cNvPr id="9" name="Sisällön paikkamerkki 8"/>
          <p:cNvGraphicFramePr>
            <a:graphicFrameLocks noGrp="1"/>
          </p:cNvGraphicFramePr>
          <p:nvPr>
            <p:ph sz="half" idx="2"/>
            <p:extLst>
              <p:ext uri="{D42A27DB-BD31-4B8C-83A1-F6EECF244321}">
                <p14:modId xmlns:p14="http://schemas.microsoft.com/office/powerpoint/2010/main" val="1905891081"/>
              </p:ext>
            </p:extLst>
          </p:nvPr>
        </p:nvGraphicFramePr>
        <p:xfrm>
          <a:off x="457202" y="1340767"/>
          <a:ext cx="8229599" cy="5184572"/>
        </p:xfrm>
        <a:graphic>
          <a:graphicData uri="http://schemas.openxmlformats.org/drawingml/2006/table">
            <a:tbl>
              <a:tblPr firstRow="1" bandRow="1">
                <a:tableStyleId>{2D5ABB26-0587-4C30-8999-92F81FD0307C}</a:tableStyleId>
              </a:tblPr>
              <a:tblGrid>
                <a:gridCol w="1496289"/>
                <a:gridCol w="4190212"/>
                <a:gridCol w="1287921"/>
                <a:gridCol w="1255177"/>
              </a:tblGrid>
              <a:tr h="70318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i-FI"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smtClean="0"/>
                        <a:t>Sisältö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b="1" dirty="0" smtClean="0"/>
                        <a:t>Vastaa</a:t>
                      </a:r>
                    </a:p>
                    <a:p>
                      <a:pPr marL="0" marR="0" indent="0" algn="ctr" defTabSz="457200" rtl="0" eaLnBrk="1" fontAlgn="auto" latinLnBrk="0" hangingPunct="1">
                        <a:lnSpc>
                          <a:spcPct val="100000"/>
                        </a:lnSpc>
                        <a:spcBef>
                          <a:spcPts val="0"/>
                        </a:spcBef>
                        <a:spcAft>
                          <a:spcPts val="0"/>
                        </a:spcAft>
                        <a:buClrTx/>
                        <a:buSzTx/>
                        <a:buFontTx/>
                        <a:buNone/>
                        <a:tabLst/>
                        <a:defRPr/>
                      </a:pPr>
                      <a:r>
                        <a:rPr lang="fi-FI" b="1" dirty="0" smtClean="0"/>
                        <a:t>Osallistuu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b="1" dirty="0" smtClean="0"/>
                        <a:t>Aikataulu</a:t>
                      </a:r>
                      <a:endParaRPr lang="fi-FI"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Hyppäykset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i-FI"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i-FI"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Kohteet</a:t>
                      </a:r>
                    </a:p>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2 – 3 vuotta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rowSpan="5">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Toimenpiteet</a:t>
                      </a:r>
                    </a:p>
                    <a:p>
                      <a:pPr marL="0" marR="0" indent="0" algn="l" defTabSz="457200" rtl="0" eaLnBrk="1" fontAlgn="auto" latinLnBrk="0" hangingPunct="1">
                        <a:lnSpc>
                          <a:spcPct val="100000"/>
                        </a:lnSpc>
                        <a:spcBef>
                          <a:spcPts val="0"/>
                        </a:spcBef>
                        <a:spcAft>
                          <a:spcPts val="0"/>
                        </a:spcAft>
                        <a:buClrTx/>
                        <a:buSzTx/>
                        <a:buFontTx/>
                        <a:buNone/>
                        <a:tabLst/>
                        <a:defRPr/>
                      </a:pPr>
                      <a:r>
                        <a:rPr lang="fi-FI" b="1" dirty="0" smtClean="0"/>
                        <a:t>0 – 1 vuotta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399">
                <a:tc vMerge="1">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uorakulmio 4"/>
          <p:cNvSpPr/>
          <p:nvPr/>
        </p:nvSpPr>
        <p:spPr>
          <a:xfrm>
            <a:off x="7596336" y="5661248"/>
            <a:ext cx="1440160"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smtClean="0"/>
              <a:t>Toimeenpano, </a:t>
            </a:r>
            <a:r>
              <a:rPr lang="fi-FI" sz="1600" dirty="0" err="1" smtClean="0"/>
              <a:t>Brändi-osaaminen</a:t>
            </a:r>
            <a:endParaRPr lang="fi-FI" sz="1600" dirty="0" smtClean="0"/>
          </a:p>
        </p:txBody>
      </p:sp>
    </p:spTree>
    <p:extLst>
      <p:ext uri="{BB962C8B-B14F-4D97-AF65-F5344CB8AC3E}">
        <p14:creationId xmlns:p14="http://schemas.microsoft.com/office/powerpoint/2010/main" val="13217364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p:cNvSpPr>
            <a:spLocks noGrp="1"/>
          </p:cNvSpPr>
          <p:nvPr>
            <p:ph type="title"/>
          </p:nvPr>
        </p:nvSpPr>
        <p:spPr/>
        <p:txBody>
          <a:bodyPr/>
          <a:lstStyle/>
          <a:p>
            <a:r>
              <a:rPr lang="fi-FI" dirty="0" smtClean="0"/>
              <a:t>Seurantatyöpaja</a:t>
            </a:r>
            <a:endParaRPr lang="fi-FI" dirty="0"/>
          </a:p>
        </p:txBody>
      </p:sp>
      <p:sp>
        <p:nvSpPr>
          <p:cNvPr id="6" name="Sisällön paikkamerkki 5"/>
          <p:cNvSpPr>
            <a:spLocks noGrp="1"/>
          </p:cNvSpPr>
          <p:nvPr>
            <p:ph idx="1"/>
          </p:nvPr>
        </p:nvSpPr>
        <p:spPr/>
        <p:txBody>
          <a:bodyPr>
            <a:normAutofit lnSpcReduction="10000"/>
          </a:bodyPr>
          <a:lstStyle/>
          <a:p>
            <a:r>
              <a:rPr lang="fi-FI" dirty="0" smtClean="0"/>
              <a:t>Varmistetaan tavoitteiden toteutuminen arvioimalla ja mittaajalla tuloksia sekä päivittämällä kehittämissuunnitelma säännöllisesti</a:t>
            </a:r>
          </a:p>
          <a:p>
            <a:pPr lvl="1"/>
            <a:r>
              <a:rPr lang="fi-FI" dirty="0" smtClean="0"/>
              <a:t>Tavoitteet – toimenpiteet –tulokset vertailut</a:t>
            </a:r>
          </a:p>
          <a:p>
            <a:pPr lvl="1"/>
            <a:r>
              <a:rPr lang="fi-FI" dirty="0" smtClean="0"/>
              <a:t>Toimintaympäristön muutokset ja niiden vaikutukset</a:t>
            </a:r>
          </a:p>
          <a:p>
            <a:pPr lvl="2"/>
            <a:r>
              <a:rPr lang="fi-FI" dirty="0" smtClean="0"/>
              <a:t>Tavoitteisiin, painopisteisiin ja toimenpiteisiin</a:t>
            </a:r>
          </a:p>
          <a:p>
            <a:pPr lvl="1"/>
            <a:r>
              <a:rPr lang="fi-FI" dirty="0" smtClean="0"/>
              <a:t>Kehittämäsuunnitelman päivitys ja toteutuksen käynnistys</a:t>
            </a:r>
          </a:p>
          <a:p>
            <a:pPr lvl="1"/>
            <a:endParaRPr lang="fi-FI" dirty="0"/>
          </a:p>
        </p:txBody>
      </p:sp>
    </p:spTree>
    <p:extLst>
      <p:ext uri="{BB962C8B-B14F-4D97-AF65-F5344CB8AC3E}">
        <p14:creationId xmlns:p14="http://schemas.microsoft.com/office/powerpoint/2010/main" val="32821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t>T</a:t>
            </a:r>
            <a:r>
              <a:rPr lang="fi-FI" dirty="0" smtClean="0"/>
              <a:t>yöpajan tavoitteet</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smtClean="0"/>
              <a:t>Lähtökohta työpajalle</a:t>
            </a:r>
          </a:p>
          <a:p>
            <a:pPr lvl="1"/>
            <a:r>
              <a:rPr lang="fi-FI" dirty="0" smtClean="0"/>
              <a:t>Miksi tätä kehitetään ja mihin tämä liittyy</a:t>
            </a:r>
          </a:p>
          <a:p>
            <a:r>
              <a:rPr lang="fi-FI" dirty="0" smtClean="0"/>
              <a:t>Työpajan tavoitteet</a:t>
            </a:r>
          </a:p>
          <a:p>
            <a:pPr lvl="1"/>
            <a:r>
              <a:rPr lang="fi-FI" dirty="0" smtClean="0"/>
              <a:t>Tavoitteena on nykytilan analyysin ja suunnittelun avulla koota toimenpideohjelma, jolla markkinoinnin johtaminen ja toteutus saadaan kytkettyä tiiviimmin yhtiön strategiaan ja tavoitteisiin</a:t>
            </a:r>
            <a:endParaRPr lang="fi-FI" dirty="0"/>
          </a:p>
          <a:p>
            <a:r>
              <a:rPr lang="fi-FI" dirty="0" smtClean="0"/>
              <a:t>Toimintatavat</a:t>
            </a:r>
          </a:p>
          <a:p>
            <a:pPr lvl="1"/>
            <a:r>
              <a:rPr lang="fi-FI" dirty="0" smtClean="0"/>
              <a:t>Yrityksen asiat käydään läpi työpajan vetäjän kysymysten pohjata aktiivisesti ja avoimesti keskustellen</a:t>
            </a:r>
          </a:p>
          <a:p>
            <a:pPr lvl="1"/>
            <a:r>
              <a:rPr lang="fi-FI" dirty="0" smtClean="0"/>
              <a:t>Muistiinpanot tehdään dioihin, joista viimeistellään muistio</a:t>
            </a:r>
            <a:endParaRPr lang="fi-FI" dirty="0"/>
          </a:p>
          <a:p>
            <a:r>
              <a:rPr lang="fi-FI" dirty="0" smtClean="0"/>
              <a:t>Käytännön ohjeet</a:t>
            </a:r>
          </a:p>
          <a:p>
            <a:pPr lvl="1"/>
            <a:r>
              <a:rPr lang="fi-FI" dirty="0" smtClean="0"/>
              <a:t>Työpajan kesto, tauot</a:t>
            </a:r>
          </a:p>
          <a:p>
            <a:r>
              <a:rPr lang="fi-FI" dirty="0" smtClean="0"/>
              <a:t>Lyhyet esittäytymiset </a:t>
            </a:r>
          </a:p>
          <a:p>
            <a:pPr lvl="1"/>
            <a:r>
              <a:rPr lang="fi-FI" dirty="0" smtClean="0"/>
              <a:t>Elleivät vetäjä ja osallistujat tunne toisiaan entuudestaan</a:t>
            </a:r>
          </a:p>
        </p:txBody>
      </p:sp>
    </p:spTree>
    <p:extLst>
      <p:ext uri="{BB962C8B-B14F-4D97-AF65-F5344CB8AC3E}">
        <p14:creationId xmlns:p14="http://schemas.microsoft.com/office/powerpoint/2010/main" val="3489194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200" dirty="0" smtClean="0"/>
              <a:t>Sisältö</a:t>
            </a:r>
            <a:br>
              <a:rPr lang="fi-FI" sz="3200" dirty="0" smtClean="0"/>
            </a:br>
            <a:r>
              <a:rPr lang="fi-FI" sz="3200" dirty="0" smtClean="0"/>
              <a:t>Analyysi, Markkinoinnin johtaminen ja toteutus</a:t>
            </a:r>
            <a:endParaRPr lang="fi-FI" sz="3200" dirty="0"/>
          </a:p>
        </p:txBody>
      </p:sp>
      <p:sp>
        <p:nvSpPr>
          <p:cNvPr id="3" name="Sisällön paikkamerkki 2"/>
          <p:cNvSpPr>
            <a:spLocks noGrp="1"/>
          </p:cNvSpPr>
          <p:nvPr>
            <p:ph idx="1"/>
          </p:nvPr>
        </p:nvSpPr>
        <p:spPr>
          <a:xfrm>
            <a:off x="395536" y="1675345"/>
            <a:ext cx="8229600" cy="4525963"/>
          </a:xfrm>
        </p:spPr>
        <p:txBody>
          <a:bodyPr>
            <a:normAutofit fontScale="55000" lnSpcReduction="20000"/>
          </a:bodyPr>
          <a:lstStyle/>
          <a:p>
            <a:r>
              <a:rPr lang="fi-FI" dirty="0" smtClean="0"/>
              <a:t>Taustatietoa markkinoinnin johtamisesta</a:t>
            </a:r>
          </a:p>
          <a:p>
            <a:pPr lvl="1"/>
            <a:r>
              <a:rPr lang="fi-FI" dirty="0" smtClean="0"/>
              <a:t>Markkinoinnin johtamisen osa-alueet</a:t>
            </a:r>
          </a:p>
          <a:p>
            <a:pPr lvl="1"/>
            <a:r>
              <a:rPr lang="fi-FI" dirty="0" smtClean="0"/>
              <a:t>Markkinoinnin johtamisen yhteys yhtiön strategiaan</a:t>
            </a:r>
          </a:p>
          <a:p>
            <a:pPr lvl="1"/>
            <a:r>
              <a:rPr lang="fi-FI" dirty="0" smtClean="0"/>
              <a:t>Markkinoinnin johtamisen merkitys koko organisaatiolle</a:t>
            </a:r>
          </a:p>
          <a:p>
            <a:r>
              <a:rPr lang="fi-FI" dirty="0" smtClean="0"/>
              <a:t>Mitkä ovat tärkeimmät erottautumistekijämme?</a:t>
            </a:r>
          </a:p>
          <a:p>
            <a:pPr lvl="1"/>
            <a:r>
              <a:rPr lang="fi-FI" dirty="0"/>
              <a:t>Mitä yritys tekee kilpailijoitaan paremmin?</a:t>
            </a:r>
          </a:p>
          <a:p>
            <a:pPr lvl="1"/>
            <a:r>
              <a:rPr lang="fi-FI" dirty="0"/>
              <a:t>Mitä lisäarvoa/hyötyä tämä tuo yrityksen asiakkaille?</a:t>
            </a:r>
          </a:p>
          <a:p>
            <a:pPr lvl="1"/>
            <a:r>
              <a:rPr lang="fi-FI" dirty="0"/>
              <a:t>Mistä saamme asiakkailtamme kiitosta</a:t>
            </a:r>
            <a:r>
              <a:rPr lang="fi-FI" dirty="0" smtClean="0"/>
              <a:t>?</a:t>
            </a:r>
          </a:p>
          <a:p>
            <a:r>
              <a:rPr lang="fi-FI" dirty="0" smtClean="0"/>
              <a:t>Miten markkinointi tukee yhtiön strategiaa?</a:t>
            </a:r>
          </a:p>
          <a:p>
            <a:pPr lvl="1"/>
            <a:r>
              <a:rPr lang="fi-FI" dirty="0"/>
              <a:t>Onko markkinoinnille asetettu selkeät tavoitteet?</a:t>
            </a:r>
          </a:p>
          <a:p>
            <a:pPr lvl="1"/>
            <a:r>
              <a:rPr lang="fi-FI" dirty="0"/>
              <a:t>Mitä vaatimuksia yhtiön strategia ja tavoitteet asettavat markkinoinnille?</a:t>
            </a:r>
          </a:p>
          <a:p>
            <a:pPr lvl="1"/>
            <a:r>
              <a:rPr lang="fi-FI" dirty="0"/>
              <a:t>Ohjaako yhtiön strategia riittävällä tavalla markkinoinnin johtamista</a:t>
            </a:r>
            <a:r>
              <a:rPr lang="fi-FI" dirty="0" smtClean="0"/>
              <a:t>?</a:t>
            </a:r>
          </a:p>
          <a:p>
            <a:pPr marL="457200" indent="-457200"/>
            <a:r>
              <a:rPr lang="fi-FI" dirty="0" smtClean="0"/>
              <a:t>Onko yhtiön </a:t>
            </a:r>
            <a:r>
              <a:rPr lang="fi-FI" dirty="0" err="1" smtClean="0"/>
              <a:t>tarjooma</a:t>
            </a:r>
            <a:r>
              <a:rPr lang="fi-FI" dirty="0" smtClean="0"/>
              <a:t> kilpailukykyinen?</a:t>
            </a:r>
          </a:p>
          <a:p>
            <a:pPr lvl="1"/>
            <a:r>
              <a:rPr lang="fi-FI" dirty="0"/>
              <a:t>Mitä lisäarvoa yrityksemme haluaa kokonaisuutena tuottaa asiakkaalle?</a:t>
            </a:r>
          </a:p>
          <a:p>
            <a:pPr lvl="1"/>
            <a:r>
              <a:rPr lang="fi-FI" dirty="0"/>
              <a:t>Onko tuotteitten tai palveluiden muodostama kokonaisuus riittävän laaja?</a:t>
            </a:r>
          </a:p>
          <a:p>
            <a:pPr lvl="1"/>
            <a:r>
              <a:rPr lang="fi-FI" dirty="0"/>
              <a:t>Voimmeko jatkossa tuottaa asiakkaalle korkeampaa lisäarvoa?</a:t>
            </a:r>
          </a:p>
          <a:p>
            <a:pPr marL="857250" lvl="1" indent="-457200"/>
            <a:endParaRPr lang="fi-FI" dirty="0" smtClean="0"/>
          </a:p>
          <a:p>
            <a:endParaRPr lang="fi-FI" dirty="0"/>
          </a:p>
        </p:txBody>
      </p:sp>
      <p:sp>
        <p:nvSpPr>
          <p:cNvPr id="4" name="Suorakulmio 3"/>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t>Analyysi, Markkinoinnin johtaminen ja toteutus</a:t>
            </a:r>
            <a:endParaRPr lang="fi-FI" sz="1600" dirty="0"/>
          </a:p>
        </p:txBody>
      </p:sp>
    </p:spTree>
    <p:extLst>
      <p:ext uri="{BB962C8B-B14F-4D97-AF65-F5344CB8AC3E}">
        <p14:creationId xmlns:p14="http://schemas.microsoft.com/office/powerpoint/2010/main" val="319318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solidFill>
            <a:schemeClr val="bg1"/>
          </a:solidFill>
        </p:spPr>
        <p:txBody>
          <a:bodyPr>
            <a:normAutofit fontScale="90000"/>
          </a:bodyPr>
          <a:lstStyle/>
          <a:p>
            <a:r>
              <a:rPr lang="fi-FI" dirty="0" smtClean="0"/>
              <a:t>Taustatietoja markkinoinnin johtamisesta </a:t>
            </a:r>
            <a:endParaRPr lang="fi-FI" dirty="0"/>
          </a:p>
        </p:txBody>
      </p:sp>
      <p:sp>
        <p:nvSpPr>
          <p:cNvPr id="3" name="Sisällön paikkamerkki 2"/>
          <p:cNvSpPr>
            <a:spLocks noGrp="1"/>
          </p:cNvSpPr>
          <p:nvPr>
            <p:ph idx="1"/>
          </p:nvPr>
        </p:nvSpPr>
        <p:spPr>
          <a:xfrm>
            <a:off x="457200" y="1600200"/>
            <a:ext cx="8229600" cy="4925144"/>
          </a:xfrm>
        </p:spPr>
        <p:txBody>
          <a:bodyPr>
            <a:noAutofit/>
          </a:bodyPr>
          <a:lstStyle/>
          <a:p>
            <a:r>
              <a:rPr lang="fi-FI" sz="1600" dirty="0"/>
              <a:t>Markkinoinnin johtamisen </a:t>
            </a:r>
            <a:r>
              <a:rPr lang="fi-FI" sz="1600" dirty="0" smtClean="0"/>
              <a:t>osa-alueet</a:t>
            </a:r>
          </a:p>
          <a:p>
            <a:pPr lvl="1"/>
            <a:r>
              <a:rPr lang="fi-FI" sz="1400" dirty="0" smtClean="0"/>
              <a:t>Markkinoinnin johtaminen on huomattavasti markkinointiviestintää laajempi kokonaisuus.</a:t>
            </a:r>
          </a:p>
          <a:p>
            <a:pPr lvl="1"/>
            <a:r>
              <a:rPr lang="fi-FI" sz="1400" dirty="0" smtClean="0"/>
              <a:t>Muita osa-alueita ovat mm. kilpailija-analyysi ja asiakastutkimus, joita hyödynnetään etenkin markkinoinnin suunnittelussa.</a:t>
            </a:r>
          </a:p>
          <a:p>
            <a:pPr lvl="1"/>
            <a:r>
              <a:rPr lang="fi-FI" sz="1400" dirty="0" smtClean="0"/>
              <a:t>Olennaista on myös markkinoinnin tehokas toteuttaminen ja tulosten seuranta.</a:t>
            </a:r>
            <a:endParaRPr lang="fi-FI" sz="1400" dirty="0"/>
          </a:p>
          <a:p>
            <a:r>
              <a:rPr lang="fi-FI" sz="1600" dirty="0"/>
              <a:t>Markkinoinnin johtamisen yhteys yhtiön </a:t>
            </a:r>
            <a:r>
              <a:rPr lang="fi-FI" sz="1600" dirty="0" smtClean="0"/>
              <a:t>strategiaan</a:t>
            </a:r>
          </a:p>
          <a:p>
            <a:pPr lvl="1"/>
            <a:r>
              <a:rPr lang="fi-FI" sz="1400" dirty="0" smtClean="0"/>
              <a:t>Yhtiön strategia asettaa markkinoinnin johtamisen suuntaviivat. Kummassakin olennaista on tunnistaa erottautumistekijä, jolla yhtiö eroaa kilpialijoistaan.</a:t>
            </a:r>
          </a:p>
          <a:p>
            <a:pPr lvl="1"/>
            <a:r>
              <a:rPr lang="fi-FI" sz="1400" dirty="0" smtClean="0"/>
              <a:t>Yhtiöllä voi olla erillinen markkinointistrategia, jolla pyritään yleisen strategian sille määrittämään tavoitteeseen.</a:t>
            </a:r>
          </a:p>
          <a:p>
            <a:pPr lvl="1"/>
            <a:r>
              <a:rPr lang="fi-FI" sz="1400" dirty="0" smtClean="0"/>
              <a:t>Tavoitteita voivat olla esim. liikevaihdon kasvattaminen, markkinaosuuden suurentaminen tai kannattavuuden parantaminen.</a:t>
            </a:r>
          </a:p>
          <a:p>
            <a:pPr lvl="1"/>
            <a:r>
              <a:rPr lang="fi-FI" sz="1400" dirty="0" smtClean="0"/>
              <a:t>Markkinoinnin toteutuksen suunnittelussa  perinteisin malli on ns. 4P-malli (</a:t>
            </a:r>
            <a:r>
              <a:rPr lang="fi-FI" sz="1400" dirty="0" err="1" smtClean="0"/>
              <a:t>product</a:t>
            </a:r>
            <a:r>
              <a:rPr lang="fi-FI" sz="1400" dirty="0" smtClean="0"/>
              <a:t>, </a:t>
            </a:r>
            <a:r>
              <a:rPr lang="fi-FI" sz="1400" dirty="0" err="1" smtClean="0"/>
              <a:t>price</a:t>
            </a:r>
            <a:r>
              <a:rPr lang="fi-FI" sz="1400" dirty="0" smtClean="0"/>
              <a:t>, </a:t>
            </a:r>
            <a:r>
              <a:rPr lang="fi-FI" sz="1400" dirty="0" err="1" smtClean="0"/>
              <a:t>place</a:t>
            </a:r>
            <a:r>
              <a:rPr lang="fi-FI" sz="1400" dirty="0" smtClean="0"/>
              <a:t>, </a:t>
            </a:r>
            <a:r>
              <a:rPr lang="fi-FI" sz="1400" dirty="0" err="1" smtClean="0"/>
              <a:t>promotion</a:t>
            </a:r>
            <a:r>
              <a:rPr lang="fi-FI" sz="1400" dirty="0" smtClean="0"/>
              <a:t>).</a:t>
            </a:r>
            <a:endParaRPr lang="fi-FI" sz="1400" dirty="0"/>
          </a:p>
          <a:p>
            <a:r>
              <a:rPr lang="fi-FI" sz="1600" dirty="0"/>
              <a:t>Markkinoinnin johtamisen merkitys koko </a:t>
            </a:r>
            <a:r>
              <a:rPr lang="fi-FI" sz="1600" dirty="0" smtClean="0"/>
              <a:t>organisaatiolle</a:t>
            </a:r>
          </a:p>
          <a:p>
            <a:pPr lvl="1"/>
            <a:r>
              <a:rPr lang="fi-FI" sz="1400" dirty="0" smtClean="0"/>
              <a:t>Markkinoinnin johtaminen on myös keskeinen tapa tuottaa tietoa yrityksen kehittämiseksi.</a:t>
            </a:r>
          </a:p>
          <a:p>
            <a:pPr lvl="1"/>
            <a:r>
              <a:rPr lang="fi-FI" sz="1400" dirty="0" smtClean="0"/>
              <a:t>Esimerkiksi tuotekehitys ja yhtiön strategian muodostaminen ovat riippuvaisia                     markkinoilta kerättävästä tiedosta.</a:t>
            </a:r>
            <a:endParaRPr lang="fi-FI" sz="1400" dirty="0"/>
          </a:p>
        </p:txBody>
      </p:sp>
      <p:sp>
        <p:nvSpPr>
          <p:cNvPr id="5" name="Suorakulmio 4"/>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t>Analyysi, Markkinoinnin johtaminen ja toteutus</a:t>
            </a:r>
            <a:endParaRPr lang="fi-FI" sz="1600" dirty="0"/>
          </a:p>
        </p:txBody>
      </p:sp>
    </p:spTree>
    <p:extLst>
      <p:ext uri="{BB962C8B-B14F-4D97-AF65-F5344CB8AC3E}">
        <p14:creationId xmlns:p14="http://schemas.microsoft.com/office/powerpoint/2010/main" val="3771741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1.  Mitkä ovat tärkeimmät erottautumistekijämme?</a:t>
            </a:r>
            <a:endParaRPr lang="fi-FI" dirty="0"/>
          </a:p>
        </p:txBody>
      </p:sp>
      <p:sp>
        <p:nvSpPr>
          <p:cNvPr id="3" name="Sisällön paikkamerkki 2"/>
          <p:cNvSpPr>
            <a:spLocks noGrp="1"/>
          </p:cNvSpPr>
          <p:nvPr>
            <p:ph idx="1"/>
          </p:nvPr>
        </p:nvSpPr>
        <p:spPr/>
        <p:txBody>
          <a:bodyPr>
            <a:normAutofit/>
          </a:bodyPr>
          <a:lstStyle/>
          <a:p>
            <a:r>
              <a:rPr lang="fi-FI" dirty="0"/>
              <a:t>Mitä yritys tekee kilpailijoitaan paremmin?</a:t>
            </a:r>
          </a:p>
          <a:p>
            <a:r>
              <a:rPr lang="fi-FI" dirty="0"/>
              <a:t>Mitä lisäarvoa/hyötyä tämä tuo yrityksen asiakkaille</a:t>
            </a:r>
            <a:r>
              <a:rPr lang="fi-FI" dirty="0" smtClean="0"/>
              <a:t>?</a:t>
            </a:r>
          </a:p>
          <a:p>
            <a:r>
              <a:rPr lang="fi-FI" dirty="0" smtClean="0"/>
              <a:t>Mistä saamme asiakkailtamme kiitosta?</a:t>
            </a:r>
          </a:p>
          <a:p>
            <a:endParaRPr lang="fi-FI" dirty="0"/>
          </a:p>
          <a:p>
            <a:endParaRPr lang="fi-FI" dirty="0" smtClean="0"/>
          </a:p>
          <a:p>
            <a:endParaRPr lang="fi-FI" dirty="0"/>
          </a:p>
          <a:p>
            <a:endParaRPr lang="fi-FI" dirty="0"/>
          </a:p>
        </p:txBody>
      </p:sp>
      <p:sp>
        <p:nvSpPr>
          <p:cNvPr id="5" name="Suorakulmio 4"/>
          <p:cNvSpPr/>
          <p:nvPr/>
        </p:nvSpPr>
        <p:spPr>
          <a:xfrm>
            <a:off x="7596336" y="5661248"/>
            <a:ext cx="14401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t>Analyysi, Markkinoinnin johtaminen ja toteutus</a:t>
            </a:r>
            <a:endParaRPr lang="fi-FI" sz="1600" dirty="0"/>
          </a:p>
        </p:txBody>
      </p:sp>
    </p:spTree>
    <p:extLst>
      <p:ext uri="{BB962C8B-B14F-4D97-AF65-F5344CB8AC3E}">
        <p14:creationId xmlns:p14="http://schemas.microsoft.com/office/powerpoint/2010/main" val="2725034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Toimist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oimist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oimist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1"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1" charset="0"/>
            <a:ea typeface="ヒラギノ角ゴ Pro W3"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7410</TotalTime>
  <Words>5472</Words>
  <Application>Microsoft Office PowerPoint</Application>
  <PresentationFormat>Näytössä katseltava diaesitys (4:3)</PresentationFormat>
  <Paragraphs>633</Paragraphs>
  <Slides>53</Slides>
  <Notes>53</Notes>
  <HiddenSlides>0</HiddenSlides>
  <MMClips>0</MMClips>
  <ScaleCrop>false</ScaleCrop>
  <HeadingPairs>
    <vt:vector size="4" baseType="variant">
      <vt:variant>
        <vt:lpstr>Teema</vt:lpstr>
      </vt:variant>
      <vt:variant>
        <vt:i4>2</vt:i4>
      </vt:variant>
      <vt:variant>
        <vt:lpstr>Dian otsikot</vt:lpstr>
      </vt:variant>
      <vt:variant>
        <vt:i4>53</vt:i4>
      </vt:variant>
    </vt:vector>
  </HeadingPairs>
  <TitlesOfParts>
    <vt:vector size="55" baseType="lpstr">
      <vt:lpstr>Office-teema</vt:lpstr>
      <vt:lpstr>Blank Presentation</vt:lpstr>
      <vt:lpstr>PowerPoint-esitys</vt:lpstr>
      <vt:lpstr>Työpajakokonaisuuden sovittaminen yritykselle (ulkopuolinen fasilitaattori)</vt:lpstr>
      <vt:lpstr>Yleisiä ohjeita työpajan vetäjälle</vt:lpstr>
      <vt:lpstr>Rakenne</vt:lpstr>
      <vt:lpstr>Markkinoinnin johtaminen ja toteutus</vt:lpstr>
      <vt:lpstr>Työpajan tavoitteet</vt:lpstr>
      <vt:lpstr>Sisältö Analyysi, Markkinoinnin johtaminen ja toteutus</vt:lpstr>
      <vt:lpstr>Taustatietoja markkinoinnin johtamisesta </vt:lpstr>
      <vt:lpstr>1.  Mitkä ovat tärkeimmät erottautumistekijämme?</vt:lpstr>
      <vt:lpstr>2. Miten markkinointi tukee yhtiön strategiaa?</vt:lpstr>
      <vt:lpstr>3. Onko yhtiön tarjooma kilpailukykyinen?</vt:lpstr>
      <vt:lpstr>Sisältö Kehittäminen, Markkinoinnin johtaminen ja toteutus</vt:lpstr>
      <vt:lpstr>1. Toteutuuko markkinointi suunnitelman ja yhtiön strategian mukaisesti?</vt:lpstr>
      <vt:lpstr>2. Mitkä ovat markkinoinnin tärkeimmät viestit ja keinot?</vt:lpstr>
      <vt:lpstr>3. Jakelukanavien kattavuus suhteessa kilpailijoihin?</vt:lpstr>
      <vt:lpstr>Sisältö Toimeenpano, Markkinoinnin johtaminen ja toteutus</vt:lpstr>
      <vt:lpstr>1. Onko markkinoinnin toteutus suunniteltua?</vt:lpstr>
      <vt:lpstr>2.Millä perusteella markkinointia kehitetään?</vt:lpstr>
      <vt:lpstr>3. Suunnitelmana koonti, aikataulutus ja vastuuttaminen</vt:lpstr>
      <vt:lpstr>Kehittämisen toteutus</vt:lpstr>
      <vt:lpstr>Seurantatyöpaja</vt:lpstr>
      <vt:lpstr>Asiakassuhteiden hallinta ja uusasiakashankinta</vt:lpstr>
      <vt:lpstr>Työpajan tavoitteet</vt:lpstr>
      <vt:lpstr>Sisältö Analyysi, Asiakassuhteiden hallinta ja uusasiakashankinta</vt:lpstr>
      <vt:lpstr>Taustatietoja asiakassuhteiden hallinnasta ja uusasiakashankinnasta</vt:lpstr>
      <vt:lpstr>1. Kuinka yhtiön strategia ohjaa asiakassuhteiden hallintaa?</vt:lpstr>
      <vt:lpstr>2. Onko asiakassuhteiden hoito ja uusasiakashankinta systemaattista sekä suunniteltua?</vt:lpstr>
      <vt:lpstr>3. Mitä asiakkailta saatavaa tietoa yritys kerää ja hyödyntää?</vt:lpstr>
      <vt:lpstr>Sisältö Kehittäminen, Asiakassuhteiden hallinta ja uusasiakashankinta</vt:lpstr>
      <vt:lpstr>1.Mitä keinoja asiakassuhteiden hoitamiseen käytetään?</vt:lpstr>
      <vt:lpstr>2. Millä tavoin yritys kerää liidejä, eli potentiaalisia asiakkaita?</vt:lpstr>
      <vt:lpstr>3. Miten yritys kasvattaa asiakasuskollisuuttaan?</vt:lpstr>
      <vt:lpstr>Sisältö Toimeenpano, Asiakassuhteiden hallinta ja uusasiakashankinta</vt:lpstr>
      <vt:lpstr>1. Mitä toimenpiteitä eri asiakkaiden kanssa tehdään ja kuinka toimenpiteet valitaan?</vt:lpstr>
      <vt:lpstr>2. Kuinka asiakasrajapinnasta kerätty tieto tuodaan muun organisaation käyttöön?</vt:lpstr>
      <vt:lpstr>3. Suunnitelmana koonti, aikataulutus ja vastuuttaminen</vt:lpstr>
      <vt:lpstr>Kehittämisen toteutus</vt:lpstr>
      <vt:lpstr>Seurantatyöpaja</vt:lpstr>
      <vt:lpstr>Brändiosaaminen</vt:lpstr>
      <vt:lpstr>Brändityöpajan tavoitteet</vt:lpstr>
      <vt:lpstr>Sisältö Analyysi, Brändiosaaminen</vt:lpstr>
      <vt:lpstr>Taustatietoja brändistä </vt:lpstr>
      <vt:lpstr>Mikä on brändin tilanne meillä?</vt:lpstr>
      <vt:lpstr>Mikä on brändin kehittämisen tilanne meillä?</vt:lpstr>
      <vt:lpstr>Sisältö Kehittäminen, Brändiosaaminen</vt:lpstr>
      <vt:lpstr>Millainen on brändimme tulevaisuudessa?</vt:lpstr>
      <vt:lpstr>Mitä kehittämistarpeita tunnistat, kun vertaat tavoitteita nykytilaan?</vt:lpstr>
      <vt:lpstr>Mitä kehittämistarpeita tunnistat, kun vertaat tavoitteita nykytilaan?</vt:lpstr>
      <vt:lpstr>Sisältö Toimeenpano, Brändiosaaminen</vt:lpstr>
      <vt:lpstr>Kehittämistoimenpiteet, kehittämistarpeiden pohjalta?</vt:lpstr>
      <vt:lpstr>Suunnitelmana koonti, aikataulutus ja vastuuttaminen</vt:lpstr>
      <vt:lpstr>Kehittämisen toteutus</vt:lpstr>
      <vt:lpstr>Seurantatyöpaja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Rakenne</dc:title>
  <dc:creator>Erkki Petäjä</dc:creator>
  <cp:lastModifiedBy>Joensuu, Sanna</cp:lastModifiedBy>
  <cp:revision>170</cp:revision>
  <cp:lastPrinted>2015-03-26T12:51:52Z</cp:lastPrinted>
  <dcterms:created xsi:type="dcterms:W3CDTF">2015-02-05T08:22:00Z</dcterms:created>
  <dcterms:modified xsi:type="dcterms:W3CDTF">2015-05-29T12:05:46Z</dcterms:modified>
</cp:coreProperties>
</file>