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1"/>
  </p:sldMasterIdLst>
  <p:notesMasterIdLst>
    <p:notesMasterId r:id="rId36"/>
  </p:notesMasterIdLst>
  <p:handoutMasterIdLst>
    <p:handoutMasterId r:id="rId37"/>
  </p:handoutMasterIdLst>
  <p:sldIdLst>
    <p:sldId id="256" r:id="rId2"/>
    <p:sldId id="261" r:id="rId3"/>
    <p:sldId id="292" r:id="rId4"/>
    <p:sldId id="293" r:id="rId5"/>
    <p:sldId id="294" r:id="rId6"/>
    <p:sldId id="295" r:id="rId7"/>
    <p:sldId id="296" r:id="rId8"/>
    <p:sldId id="297" r:id="rId9"/>
    <p:sldId id="298" r:id="rId10"/>
    <p:sldId id="299" r:id="rId11"/>
    <p:sldId id="264" r:id="rId12"/>
    <p:sldId id="258" r:id="rId13"/>
    <p:sldId id="281" r:id="rId14"/>
    <p:sldId id="283" r:id="rId15"/>
    <p:sldId id="284" r:id="rId16"/>
    <p:sldId id="282" r:id="rId17"/>
    <p:sldId id="277" r:id="rId18"/>
    <p:sldId id="285" r:id="rId19"/>
    <p:sldId id="279" r:id="rId20"/>
    <p:sldId id="280" r:id="rId21"/>
    <p:sldId id="260" r:id="rId22"/>
    <p:sldId id="286" r:id="rId23"/>
    <p:sldId id="300" r:id="rId24"/>
    <p:sldId id="269" r:id="rId25"/>
    <p:sldId id="267" r:id="rId26"/>
    <p:sldId id="270" r:id="rId27"/>
    <p:sldId id="288" r:id="rId28"/>
    <p:sldId id="273" r:id="rId29"/>
    <p:sldId id="274" r:id="rId30"/>
    <p:sldId id="268" r:id="rId31"/>
    <p:sldId id="265" r:id="rId32"/>
    <p:sldId id="289" r:id="rId33"/>
    <p:sldId id="291" r:id="rId34"/>
    <p:sldId id="290" r:id="rId35"/>
  </p:sldIdLst>
  <p:sldSz cx="9144000" cy="5715000" type="screen16x10"/>
  <p:notesSz cx="6742113" cy="987425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7">
          <p15:clr>
            <a:srgbClr val="A4A3A4"/>
          </p15:clr>
        </p15:guide>
        <p15:guide id="2" orient="horz" pos="3070">
          <p15:clr>
            <a:srgbClr val="A4A3A4"/>
          </p15:clr>
        </p15:guide>
        <p15:guide id="3" pos="295">
          <p15:clr>
            <a:srgbClr val="A4A3A4"/>
          </p15:clr>
        </p15:guide>
        <p15:guide id="4"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3340"/>
    <a:srgbClr val="FFCD00"/>
    <a:srgbClr val="005EB8"/>
    <a:srgbClr val="FFCDB8"/>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14" autoAdjust="0"/>
    <p:restoredTop sz="94660"/>
  </p:normalViewPr>
  <p:slideViewPr>
    <p:cSldViewPr snapToObjects="1">
      <p:cViewPr varScale="1">
        <p:scale>
          <a:sx n="137" d="100"/>
          <a:sy n="137" d="100"/>
        </p:scale>
        <p:origin x="288" y="126"/>
      </p:cViewPr>
      <p:guideLst>
        <p:guide orient="horz" pos="167"/>
        <p:guide orient="horz" pos="3070"/>
        <p:guide pos="295"/>
        <p:guide pos="5465"/>
      </p:guideLst>
    </p:cSldViewPr>
  </p:slideViewPr>
  <p:notesTextViewPr>
    <p:cViewPr>
      <p:scale>
        <a:sx n="100" d="100"/>
        <a:sy n="100" d="100"/>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713"/>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18971" y="0"/>
            <a:ext cx="2921582" cy="493713"/>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11/8/2017</a:t>
            </a:fld>
            <a:endParaRPr lang="fi-FI"/>
          </a:p>
        </p:txBody>
      </p:sp>
      <p:sp>
        <p:nvSpPr>
          <p:cNvPr id="4" name="Footer Placeholder 3"/>
          <p:cNvSpPr>
            <a:spLocks noGrp="1"/>
          </p:cNvSpPr>
          <p:nvPr>
            <p:ph type="ftr" sz="quarter" idx="2"/>
          </p:nvPr>
        </p:nvSpPr>
        <p:spPr>
          <a:xfrm>
            <a:off x="0" y="9378824"/>
            <a:ext cx="2921582" cy="493713"/>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18971" y="9378824"/>
            <a:ext cx="2921582" cy="493713"/>
          </a:xfrm>
          <a:prstGeom prst="rect">
            <a:avLst/>
          </a:prstGeom>
        </p:spPr>
        <p:txBody>
          <a:bodyPr vert="horz" lIns="91440" tIns="45720" rIns="91440" bIns="45720" rtlCol="0" anchor="b"/>
          <a:lstStyle>
            <a:lvl1pPr algn="r">
              <a:defRPr sz="1200"/>
            </a:lvl1pPr>
          </a:lstStyle>
          <a:p>
            <a:pPr>
              <a:defRPr/>
            </a:pPr>
            <a:fld id="{381337A6-C487-9645-B543-6BBD05A1D191}" type="slidenum">
              <a:rPr lang="fi-FI"/>
              <a:pPr>
                <a:defRPr/>
              </a:pPr>
              <a:t>‹#›</a:t>
            </a:fld>
            <a:endParaRPr lang="fi-FI"/>
          </a:p>
        </p:txBody>
      </p:sp>
    </p:spTree>
    <p:extLst>
      <p:ext uri="{BB962C8B-B14F-4D97-AF65-F5344CB8AC3E}">
        <p14:creationId xmlns:p14="http://schemas.microsoft.com/office/powerpoint/2010/main" val="3824539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713"/>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18971" y="0"/>
            <a:ext cx="2921582" cy="493713"/>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FE7B0BA-8FA8-3A4A-9820-CF1299A8B616}" type="datetime1">
              <a:rPr lang="fi-FI"/>
              <a:pPr>
                <a:defRPr/>
              </a:pPr>
              <a:t>8.11.2017</a:t>
            </a:fld>
            <a:endParaRPr lang="fi-FI"/>
          </a:p>
        </p:txBody>
      </p:sp>
      <p:sp>
        <p:nvSpPr>
          <p:cNvPr id="4" name="Slide Image Placeholder 3"/>
          <p:cNvSpPr>
            <a:spLocks noGrp="1" noRot="1" noChangeAspect="1"/>
          </p:cNvSpPr>
          <p:nvPr>
            <p:ph type="sldImg" idx="2"/>
          </p:nvPr>
        </p:nvSpPr>
        <p:spPr>
          <a:xfrm>
            <a:off x="409575" y="741363"/>
            <a:ext cx="5922963" cy="3702050"/>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Notes Placeholder 4"/>
          <p:cNvSpPr>
            <a:spLocks noGrp="1"/>
          </p:cNvSpPr>
          <p:nvPr>
            <p:ph type="body" sz="quarter" idx="3"/>
          </p:nvPr>
        </p:nvSpPr>
        <p:spPr>
          <a:xfrm>
            <a:off x="674212" y="4690269"/>
            <a:ext cx="5393690" cy="4443413"/>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0" y="9378824"/>
            <a:ext cx="2921582" cy="493713"/>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18971" y="9378824"/>
            <a:ext cx="2921582" cy="4937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66A5FF2-0573-2649-A39A-26FA52E05379}" type="slidenum">
              <a:rPr lang="fi-FI"/>
              <a:pPr>
                <a:defRPr/>
              </a:pPr>
              <a:t>‹#›</a:t>
            </a:fld>
            <a:endParaRPr lang="fi-FI"/>
          </a:p>
        </p:txBody>
      </p:sp>
    </p:spTree>
    <p:extLst>
      <p:ext uri="{BB962C8B-B14F-4D97-AF65-F5344CB8AC3E}">
        <p14:creationId xmlns:p14="http://schemas.microsoft.com/office/powerpoint/2010/main" val="3097291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Blue">
    <p:bg>
      <p:bgPr>
        <a:solidFill>
          <a:srgbClr val="005EB8"/>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0"/>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40711065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Blue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rgbClr val="005EB8"/>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pic>
        <p:nvPicPr>
          <p:cNvPr id="7"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39350459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Red Im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sp>
        <p:nvSpPr>
          <p:cNvPr id="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rgbClr val="EF3340"/>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41884583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Yellow Image">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sp>
        <p:nvSpPr>
          <p:cNvPr id="6" name="Title 1"/>
          <p:cNvSpPr>
            <a:spLocks noGrp="1"/>
          </p:cNvSpPr>
          <p:nvPr>
            <p:ph type="ctrTitle"/>
          </p:nvPr>
        </p:nvSpPr>
        <p:spPr>
          <a:xfrm>
            <a:off x="468313" y="1633364"/>
            <a:ext cx="3319477" cy="2694083"/>
          </a:xfrm>
          <a:prstGeom prst="rect">
            <a:avLst/>
          </a:prstGeom>
        </p:spPr>
        <p:txBody>
          <a:bodyPr lIns="0" tIns="0" rIns="0" bIns="0" anchor="t">
            <a:noAutofit/>
          </a:bodyPr>
          <a:lstStyle>
            <a:lvl1pPr algn="l">
              <a:lnSpc>
                <a:spcPct val="80000"/>
              </a:lnSpc>
              <a:defRPr sz="6000" b="1" spc="-200">
                <a:solidFill>
                  <a:srgbClr val="FFCD00"/>
                </a:solidFill>
              </a:defRPr>
            </a:lvl1pPr>
          </a:lstStyle>
          <a:p>
            <a:r>
              <a:rPr lang="en-US" smtClean="0"/>
              <a:t>Click to edit Master title style</a:t>
            </a:r>
            <a:endParaRPr lang="en-US" dirty="0"/>
          </a:p>
        </p:txBody>
      </p:sp>
      <p:sp>
        <p:nvSpPr>
          <p:cNvPr id="7" name="Subtitle 2"/>
          <p:cNvSpPr>
            <a:spLocks noGrp="1"/>
          </p:cNvSpPr>
          <p:nvPr>
            <p:ph type="subTitle" idx="1"/>
          </p:nvPr>
        </p:nvSpPr>
        <p:spPr>
          <a:xfrm>
            <a:off x="468313" y="4507364"/>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91656270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Blue">
    <p:bg>
      <p:bgPr>
        <a:solidFill>
          <a:srgbClr val="005EB8"/>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13788" cy="964597"/>
          </a:xfrm>
          <a:prstGeom prst="rect">
            <a:avLst/>
          </a:prstGeom>
        </p:spPr>
      </p:pic>
    </p:spTree>
    <p:extLst>
      <p:ext uri="{BB962C8B-B14F-4D97-AF65-F5344CB8AC3E}">
        <p14:creationId xmlns:p14="http://schemas.microsoft.com/office/powerpoint/2010/main" val="183687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Red">
    <p:bg>
      <p:bgPr>
        <a:solidFill>
          <a:srgbClr val="EF3340"/>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8"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055876" cy="964597"/>
          </a:xfrm>
          <a:prstGeom prst="rect">
            <a:avLst/>
          </a:prstGeom>
        </p:spPr>
      </p:pic>
    </p:spTree>
    <p:extLst>
      <p:ext uri="{BB962C8B-B14F-4D97-AF65-F5344CB8AC3E}">
        <p14:creationId xmlns:p14="http://schemas.microsoft.com/office/powerpoint/2010/main" val="159814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Yellow">
    <p:bg>
      <p:bgPr>
        <a:solidFill>
          <a:srgbClr val="FFCD00"/>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8"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46364" cy="964597"/>
          </a:xfrm>
          <a:prstGeom prst="rect">
            <a:avLst/>
          </a:prstGeom>
        </p:spPr>
      </p:pic>
    </p:spTree>
    <p:extLst>
      <p:ext uri="{BB962C8B-B14F-4D97-AF65-F5344CB8AC3E}">
        <p14:creationId xmlns:p14="http://schemas.microsoft.com/office/powerpoint/2010/main" val="3668316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Blue">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468314" y="1273324"/>
            <a:ext cx="8207374" cy="332437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8.11.2017</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rgbClr val="005EB8"/>
            </a:solidFill>
          </a:ln>
          <a:effectLst/>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13788" cy="964597"/>
          </a:xfrm>
          <a:prstGeom prst="rect">
            <a:avLst/>
          </a:prstGeom>
        </p:spPr>
      </p:pic>
    </p:spTree>
    <p:extLst>
      <p:ext uri="{BB962C8B-B14F-4D97-AF65-F5344CB8AC3E}">
        <p14:creationId xmlns:p14="http://schemas.microsoft.com/office/powerpoint/2010/main" val="3810708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Red">
    <p:spTree>
      <p:nvGrpSpPr>
        <p:cNvPr id="1" name=""/>
        <p:cNvGrpSpPr/>
        <p:nvPr/>
      </p:nvGrpSpPr>
      <p:grpSpPr>
        <a:xfrm>
          <a:off x="0" y="0"/>
          <a:ext cx="0" cy="0"/>
          <a:chOff x="0" y="0"/>
          <a:chExt cx="0" cy="0"/>
        </a:xfrm>
      </p:grpSpPr>
      <p:sp>
        <p:nvSpPr>
          <p:cNvPr id="10"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7"/>
          <p:cNvSpPr>
            <a:spLocks noGrp="1"/>
          </p:cNvSpPr>
          <p:nvPr>
            <p:ph type="dt" sz="half" idx="15"/>
          </p:nvPr>
        </p:nvSpPr>
        <p:spPr/>
        <p:txBody>
          <a:bodyPr/>
          <a:lstStyle>
            <a:lvl1pPr>
              <a:defRPr/>
            </a:lvl1pPr>
          </a:lstStyle>
          <a:p>
            <a:pPr>
              <a:defRPr/>
            </a:pPr>
            <a:fld id="{D8C36687-CBD3-415D-8421-2B5EAA963EBF}" type="datetime1">
              <a:rPr lang="fi-FI" smtClean="0"/>
              <a:t>8.11.2017</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93342AF8-94BF-6340-B60E-A8C5E9F87F01}" type="slidenum">
              <a:rPr lang="fi-FI"/>
              <a:pPr>
                <a:defRPr/>
              </a:pPr>
              <a:t>‹#›</a:t>
            </a:fld>
            <a:endParaRPr lang="fi-FI"/>
          </a:p>
        </p:txBody>
      </p:sp>
      <p:cxnSp>
        <p:nvCxnSpPr>
          <p:cNvPr id="34" name="Straight Connector 4"/>
          <p:cNvCxnSpPr/>
          <p:nvPr userDrawn="1"/>
        </p:nvCxnSpPr>
        <p:spPr>
          <a:xfrm>
            <a:off x="468313" y="4873007"/>
            <a:ext cx="8207375" cy="0"/>
          </a:xfrm>
          <a:prstGeom prst="line">
            <a:avLst/>
          </a:prstGeom>
          <a:ln w="12700" cmpd="sng">
            <a:solidFill>
              <a:srgbClr val="EF3340"/>
            </a:solidFill>
          </a:ln>
          <a:effectLst/>
        </p:spPr>
        <p:style>
          <a:lnRef idx="2">
            <a:schemeClr val="accent1"/>
          </a:lnRef>
          <a:fillRef idx="0">
            <a:schemeClr val="accent1"/>
          </a:fillRef>
          <a:effectRef idx="1">
            <a:schemeClr val="accent1"/>
          </a:effectRef>
          <a:fontRef idx="minor">
            <a:schemeClr val="tx1"/>
          </a:fontRef>
        </p:style>
      </p:cxnSp>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055876" cy="964597"/>
          </a:xfrm>
          <a:prstGeom prst="rect">
            <a:avLst/>
          </a:prstGeom>
        </p:spPr>
      </p:pic>
    </p:spTree>
    <p:extLst>
      <p:ext uri="{BB962C8B-B14F-4D97-AF65-F5344CB8AC3E}">
        <p14:creationId xmlns:p14="http://schemas.microsoft.com/office/powerpoint/2010/main" val="3822815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Yellow">
    <p:spTree>
      <p:nvGrpSpPr>
        <p:cNvPr id="1" name=""/>
        <p:cNvGrpSpPr/>
        <p:nvPr/>
      </p:nvGrpSpPr>
      <p:grpSpPr>
        <a:xfrm>
          <a:off x="0" y="0"/>
          <a:ext cx="0" cy="0"/>
          <a:chOff x="0" y="0"/>
          <a:chExt cx="0" cy="0"/>
        </a:xfrm>
      </p:grpSpPr>
      <p:sp>
        <p:nvSpPr>
          <p:cNvPr id="9"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7"/>
          <p:cNvSpPr>
            <a:spLocks noGrp="1"/>
          </p:cNvSpPr>
          <p:nvPr>
            <p:ph type="dt" sz="half" idx="15"/>
          </p:nvPr>
        </p:nvSpPr>
        <p:spPr/>
        <p:txBody>
          <a:bodyPr/>
          <a:lstStyle>
            <a:lvl1pPr>
              <a:defRPr/>
            </a:lvl1pPr>
          </a:lstStyle>
          <a:p>
            <a:pPr>
              <a:defRPr/>
            </a:pPr>
            <a:fld id="{7F3C5285-7526-43D5-81FF-B1103F667C54}" type="datetime1">
              <a:rPr lang="fi-FI" smtClean="0"/>
              <a:t>8.11.2017</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F6C4BE77-5FCA-3844-8BD6-7ECE8B5BEE8D}" type="slidenum">
              <a:rPr lang="fi-FI"/>
              <a:pPr>
                <a:defRPr/>
              </a:pPr>
              <a:t>‹#›</a:t>
            </a:fld>
            <a:endParaRPr lang="fi-FI"/>
          </a:p>
        </p:txBody>
      </p:sp>
      <p:cxnSp>
        <p:nvCxnSpPr>
          <p:cNvPr id="10" name="Straight Connector 4"/>
          <p:cNvCxnSpPr/>
          <p:nvPr userDrawn="1"/>
        </p:nvCxnSpPr>
        <p:spPr>
          <a:xfrm>
            <a:off x="468313" y="4873007"/>
            <a:ext cx="8207375" cy="0"/>
          </a:xfrm>
          <a:prstGeom prst="line">
            <a:avLst/>
          </a:prstGeom>
          <a:ln w="12700" cmpd="sng">
            <a:solidFill>
              <a:srgbClr val="FFCD00"/>
            </a:solidFill>
          </a:ln>
          <a:effectLst/>
        </p:spPr>
        <p:style>
          <a:lnRef idx="2">
            <a:schemeClr val="accent1"/>
          </a:lnRef>
          <a:fillRef idx="0">
            <a:schemeClr val="accent1"/>
          </a:fillRef>
          <a:effectRef idx="1">
            <a:schemeClr val="accent1"/>
          </a:effectRef>
          <a:fontRef idx="minor">
            <a:schemeClr val="tx1"/>
          </a:fontRef>
        </p:style>
      </p:cxn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46364" cy="964597"/>
          </a:xfrm>
          <a:prstGeom prst="rect">
            <a:avLst/>
          </a:prstGeom>
        </p:spPr>
      </p:pic>
    </p:spTree>
    <p:extLst>
      <p:ext uri="{BB962C8B-B14F-4D97-AF65-F5344CB8AC3E}">
        <p14:creationId xmlns:p14="http://schemas.microsoft.com/office/powerpoint/2010/main" val="640142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 Blue">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265113"/>
            <a:ext cx="8212380"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3308"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0"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10"/>
          <p:cNvSpPr>
            <a:spLocks noGrp="1"/>
          </p:cNvSpPr>
          <p:nvPr>
            <p:ph type="dt" sz="half" idx="19"/>
          </p:nvPr>
        </p:nvSpPr>
        <p:spPr/>
        <p:txBody>
          <a:bodyPr/>
          <a:lstStyle>
            <a:lvl1pPr>
              <a:defRPr/>
            </a:lvl1pPr>
          </a:lstStyle>
          <a:p>
            <a:pPr>
              <a:defRPr/>
            </a:pPr>
            <a:fld id="{686F12C3-4421-43A0-8844-8188FCFDF52F}" type="datetime1">
              <a:rPr lang="fi-FI" smtClean="0"/>
              <a:t>8.11.2017</a:t>
            </a:fld>
            <a:endParaRPr lang="fi-FI"/>
          </a:p>
        </p:txBody>
      </p:sp>
      <p:sp>
        <p:nvSpPr>
          <p:cNvPr id="8" name="Footer Placeholder 11"/>
          <p:cNvSpPr>
            <a:spLocks noGrp="1"/>
          </p:cNvSpPr>
          <p:nvPr>
            <p:ph type="ftr" sz="quarter" idx="20"/>
          </p:nvPr>
        </p:nvSpPr>
        <p:spPr/>
        <p:txBody>
          <a:bodyPr/>
          <a:lstStyle>
            <a:lvl1pPr>
              <a:defRPr/>
            </a:lvl1pPr>
          </a:lstStyle>
          <a:p>
            <a:pPr>
              <a:defRPr/>
            </a:pPr>
            <a:endParaRPr lang="fi-FI"/>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rgbClr val="005EB8"/>
            </a:solidFill>
          </a:ln>
          <a:effectLst/>
        </p:spPr>
        <p:style>
          <a:lnRef idx="2">
            <a:schemeClr val="accent1"/>
          </a:lnRef>
          <a:fillRef idx="0">
            <a:schemeClr val="accent1"/>
          </a:fillRef>
          <a:effectRef idx="1">
            <a:schemeClr val="accent1"/>
          </a:effectRef>
          <a:fontRef idx="minor">
            <a:schemeClr val="tx1"/>
          </a:fontRef>
        </p:style>
      </p:cxnSp>
      <p:pic>
        <p:nvPicPr>
          <p:cNvPr id="14"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13788" cy="964597"/>
          </a:xfrm>
          <a:prstGeom prst="rect">
            <a:avLst/>
          </a:prstGeom>
        </p:spPr>
      </p:pic>
    </p:spTree>
    <p:extLst>
      <p:ext uri="{BB962C8B-B14F-4D97-AF65-F5344CB8AC3E}">
        <p14:creationId xmlns:p14="http://schemas.microsoft.com/office/powerpoint/2010/main" val="282008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Red">
    <p:bg>
      <p:bgPr>
        <a:solidFill>
          <a:srgbClr val="EF3340"/>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340"/>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271939935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 Red">
    <p:spTree>
      <p:nvGrpSpPr>
        <p:cNvPr id="1" name=""/>
        <p:cNvGrpSpPr/>
        <p:nvPr/>
      </p:nvGrpSpPr>
      <p:grpSpPr>
        <a:xfrm>
          <a:off x="0" y="0"/>
          <a:ext cx="0" cy="0"/>
          <a:chOff x="0" y="0"/>
          <a:chExt cx="0" cy="0"/>
        </a:xfrm>
      </p:grpSpPr>
      <p:sp>
        <p:nvSpPr>
          <p:cNvPr id="11"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2" name="Content Placeholder 10"/>
          <p:cNvSpPr>
            <a:spLocks noGrp="1"/>
          </p:cNvSpPr>
          <p:nvPr>
            <p:ph sz="quarter" idx="14"/>
          </p:nvPr>
        </p:nvSpPr>
        <p:spPr>
          <a:xfrm>
            <a:off x="468313" y="1261611"/>
            <a:ext cx="3988079" cy="3336645"/>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15" name="Content Placeholder 10"/>
          <p:cNvSpPr>
            <a:spLocks noGrp="1"/>
          </p:cNvSpPr>
          <p:nvPr>
            <p:ph sz="quarter" idx="18"/>
          </p:nvPr>
        </p:nvSpPr>
        <p:spPr>
          <a:xfrm>
            <a:off x="4687609" y="1261049"/>
            <a:ext cx="3988079" cy="3336645"/>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14"/>
          <p:cNvSpPr>
            <a:spLocks noGrp="1"/>
          </p:cNvSpPr>
          <p:nvPr>
            <p:ph type="dt" sz="half" idx="19"/>
          </p:nvPr>
        </p:nvSpPr>
        <p:spPr/>
        <p:txBody>
          <a:bodyPr/>
          <a:lstStyle>
            <a:lvl1pPr>
              <a:defRPr/>
            </a:lvl1pPr>
          </a:lstStyle>
          <a:p>
            <a:pPr>
              <a:defRPr/>
            </a:pPr>
            <a:fld id="{250F29C9-51F7-4E61-B7C7-5CEFA78BD6B3}" type="datetime1">
              <a:rPr lang="fi-FI" smtClean="0"/>
              <a:t>8.11.2017</a:t>
            </a:fld>
            <a:endParaRPr lang="fi-FI"/>
          </a:p>
        </p:txBody>
      </p:sp>
      <p:sp>
        <p:nvSpPr>
          <p:cNvPr id="8" name="Footer Placeholder 15"/>
          <p:cNvSpPr>
            <a:spLocks noGrp="1"/>
          </p:cNvSpPr>
          <p:nvPr>
            <p:ph type="ftr" sz="quarter" idx="20"/>
          </p:nvPr>
        </p:nvSpPr>
        <p:spPr/>
        <p:txBody>
          <a:bodyPr/>
          <a:lstStyle>
            <a:lvl1pPr>
              <a:defRPr/>
            </a:lvl1pPr>
          </a:lstStyle>
          <a:p>
            <a:pPr>
              <a:defRPr/>
            </a:pPr>
            <a:endParaRPr lang="fi-FI"/>
          </a:p>
        </p:txBody>
      </p:sp>
      <p:sp>
        <p:nvSpPr>
          <p:cNvPr id="9" name="Slide Number Placeholder 16"/>
          <p:cNvSpPr>
            <a:spLocks noGrp="1"/>
          </p:cNvSpPr>
          <p:nvPr>
            <p:ph type="sldNum" sz="quarter" idx="21"/>
          </p:nvPr>
        </p:nvSpPr>
        <p:spPr/>
        <p:txBody>
          <a:bodyPr/>
          <a:lstStyle>
            <a:lvl1pPr>
              <a:defRPr/>
            </a:lvl1pPr>
          </a:lstStyle>
          <a:p>
            <a:pPr>
              <a:defRPr/>
            </a:pPr>
            <a:fld id="{B545180D-9F57-224F-AD9B-D6C47196F0CD}"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rgbClr val="EF3340"/>
            </a:solidFill>
          </a:ln>
          <a:effectLst/>
        </p:spPr>
        <p:style>
          <a:lnRef idx="2">
            <a:schemeClr val="accent1"/>
          </a:lnRef>
          <a:fillRef idx="0">
            <a:schemeClr val="accent1"/>
          </a:fillRef>
          <a:effectRef idx="1">
            <a:schemeClr val="accent1"/>
          </a:effectRef>
          <a:fontRef idx="minor">
            <a:schemeClr val="tx1"/>
          </a:fontRef>
        </p:style>
      </p:cxnSp>
      <p:pic>
        <p:nvPicPr>
          <p:cNvPr id="14"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055876" cy="964597"/>
          </a:xfrm>
          <a:prstGeom prst="rect">
            <a:avLst/>
          </a:prstGeom>
        </p:spPr>
      </p:pic>
    </p:spTree>
    <p:extLst>
      <p:ext uri="{BB962C8B-B14F-4D97-AF65-F5344CB8AC3E}">
        <p14:creationId xmlns:p14="http://schemas.microsoft.com/office/powerpoint/2010/main" val="38387522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l Yellow">
    <p:spTree>
      <p:nvGrpSpPr>
        <p:cNvPr id="1" name=""/>
        <p:cNvGrpSpPr/>
        <p:nvPr/>
      </p:nvGrpSpPr>
      <p:grpSpPr>
        <a:xfrm>
          <a:off x="0" y="0"/>
          <a:ext cx="0" cy="0"/>
          <a:chOff x="0" y="0"/>
          <a:chExt cx="0" cy="0"/>
        </a:xfrm>
      </p:grpSpPr>
      <p:sp>
        <p:nvSpPr>
          <p:cNvPr id="10"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8313"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2"/>
          <p:cNvSpPr>
            <a:spLocks noGrp="1"/>
          </p:cNvSpPr>
          <p:nvPr>
            <p:ph type="dt" sz="half" idx="19"/>
          </p:nvPr>
        </p:nvSpPr>
        <p:spPr/>
        <p:txBody>
          <a:bodyPr/>
          <a:lstStyle>
            <a:lvl1pPr>
              <a:defRPr/>
            </a:lvl1pPr>
          </a:lstStyle>
          <a:p>
            <a:pPr>
              <a:defRPr/>
            </a:pPr>
            <a:fld id="{42FBD0ED-27AA-4BEE-8827-0A59147D95E5}" type="datetime1">
              <a:rPr lang="fi-FI" smtClean="0"/>
              <a:t>8.11.2017</a:t>
            </a:fld>
            <a:endParaRPr lang="fi-FI"/>
          </a:p>
        </p:txBody>
      </p:sp>
      <p:sp>
        <p:nvSpPr>
          <p:cNvPr id="8" name="Footer Placeholder 3"/>
          <p:cNvSpPr>
            <a:spLocks noGrp="1"/>
          </p:cNvSpPr>
          <p:nvPr>
            <p:ph type="ftr" sz="quarter" idx="20"/>
          </p:nvPr>
        </p:nvSpPr>
        <p:spPr/>
        <p:txBody>
          <a:bodyPr/>
          <a:lstStyle>
            <a:lvl1pPr>
              <a:defRPr/>
            </a:lvl1pPr>
          </a:lstStyle>
          <a:p>
            <a:pPr>
              <a:defRPr/>
            </a:pPr>
            <a:endParaRPr lang="fi-FI"/>
          </a:p>
        </p:txBody>
      </p:sp>
      <p:sp>
        <p:nvSpPr>
          <p:cNvPr id="9" name="Slide Number Placeholder 13"/>
          <p:cNvSpPr>
            <a:spLocks noGrp="1"/>
          </p:cNvSpPr>
          <p:nvPr>
            <p:ph type="sldNum" sz="quarter" idx="21"/>
          </p:nvPr>
        </p:nvSpPr>
        <p:spPr/>
        <p:txBody>
          <a:bodyPr/>
          <a:lstStyle>
            <a:lvl1pPr>
              <a:defRPr/>
            </a:lvl1pPr>
          </a:lstStyle>
          <a:p>
            <a:pPr>
              <a:defRPr/>
            </a:pPr>
            <a:fld id="{E265D404-ADF5-A94E-82B6-70B84D261D76}"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rgbClr val="FFCD00"/>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46364" cy="964597"/>
          </a:xfrm>
          <a:prstGeom prst="rect">
            <a:avLst/>
          </a:prstGeom>
        </p:spPr>
      </p:pic>
    </p:spTree>
    <p:extLst>
      <p:ext uri="{BB962C8B-B14F-4D97-AF65-F5344CB8AC3E}">
        <p14:creationId xmlns:p14="http://schemas.microsoft.com/office/powerpoint/2010/main" val="414197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Yellow">
    <p:bg>
      <p:bgPr>
        <a:solidFill>
          <a:srgbClr val="FFCD00"/>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340"/>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37432187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417636"/>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10"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8658278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with BG image 2">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188227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with BG image 3">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5953056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Blue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rgbClr val="005EB8"/>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1292770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 Red Text">
    <p:spTree>
      <p:nvGrpSpPr>
        <p:cNvPr id="1" name=""/>
        <p:cNvGrpSpPr/>
        <p:nvPr/>
      </p:nvGrpSpPr>
      <p:grpSpPr>
        <a:xfrm>
          <a:off x="0" y="0"/>
          <a:ext cx="0" cy="0"/>
          <a:chOff x="0" y="0"/>
          <a:chExt cx="0" cy="0"/>
        </a:xfrm>
      </p:grpSpPr>
      <p:sp>
        <p:nvSpPr>
          <p:cNvPr id="5"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rgbClr val="EF3340"/>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379423"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41864649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Yellow Text">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rgbClr val="FFCD00"/>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4760461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5017740"/>
            <a:ext cx="3619500" cy="13229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a:p>
        </p:txBody>
      </p:sp>
      <p:sp>
        <p:nvSpPr>
          <p:cNvPr id="8" name="Date Placeholder 7"/>
          <p:cNvSpPr>
            <a:spLocks noGrp="1"/>
          </p:cNvSpPr>
          <p:nvPr>
            <p:ph type="dt" sz="half" idx="2"/>
          </p:nvPr>
        </p:nvSpPr>
        <p:spPr>
          <a:xfrm>
            <a:off x="5056956" y="5150032"/>
            <a:ext cx="3619500" cy="15478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ED520173-7D7F-4FBC-A781-33E654CAA422}" type="datetime1">
              <a:rPr lang="fi-FI" smtClean="0"/>
              <a:t>8.11.2017</a:t>
            </a:fld>
            <a:endParaRPr lang="fi-FI"/>
          </a:p>
        </p:txBody>
      </p:sp>
      <p:sp>
        <p:nvSpPr>
          <p:cNvPr id="9" name="Slide Number Placeholder 8"/>
          <p:cNvSpPr>
            <a:spLocks noGrp="1"/>
          </p:cNvSpPr>
          <p:nvPr>
            <p:ph type="sldNum" sz="quarter" idx="4"/>
          </p:nvPr>
        </p:nvSpPr>
        <p:spPr>
          <a:xfrm>
            <a:off x="5056956" y="5304814"/>
            <a:ext cx="3619500" cy="1349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747" r:id="rId1"/>
    <p:sldLayoutId id="2147484748" r:id="rId2"/>
    <p:sldLayoutId id="2147484749" r:id="rId3"/>
    <p:sldLayoutId id="2147484750" r:id="rId4"/>
    <p:sldLayoutId id="2147484751" r:id="rId5"/>
    <p:sldLayoutId id="2147484752" r:id="rId6"/>
    <p:sldLayoutId id="2147484753" r:id="rId7"/>
    <p:sldLayoutId id="2147484754" r:id="rId8"/>
    <p:sldLayoutId id="2147484755" r:id="rId9"/>
    <p:sldLayoutId id="2147484756" r:id="rId10"/>
    <p:sldLayoutId id="2147484757" r:id="rId11"/>
    <p:sldLayoutId id="2147484758" r:id="rId12"/>
    <p:sldLayoutId id="2147484759" r:id="rId13"/>
    <p:sldLayoutId id="2147484760" r:id="rId14"/>
    <p:sldLayoutId id="2147484761" r:id="rId15"/>
    <p:sldLayoutId id="2147484762" r:id="rId16"/>
    <p:sldLayoutId id="2147484763" r:id="rId17"/>
    <p:sldLayoutId id="2147484764" r:id="rId18"/>
    <p:sldLayoutId id="2147484765" r:id="rId19"/>
    <p:sldLayoutId id="2147484766" r:id="rId20"/>
    <p:sldLayoutId id="2147484767" r:id="rId21"/>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313" y="481236"/>
            <a:ext cx="8207375" cy="2952000"/>
          </a:xfrm>
        </p:spPr>
        <p:txBody>
          <a:bodyPr/>
          <a:lstStyle/>
          <a:p>
            <a:r>
              <a:rPr lang="fi-FI" dirty="0" smtClean="0"/>
              <a:t>GDPR and </a:t>
            </a:r>
            <a:r>
              <a:rPr lang="fi-FI" dirty="0" err="1" smtClean="0"/>
              <a:t>research</a:t>
            </a:r>
            <a:endParaRPr lang="fi-FI" dirty="0"/>
          </a:p>
        </p:txBody>
      </p:sp>
      <p:sp>
        <p:nvSpPr>
          <p:cNvPr id="3" name="Subtitle 2"/>
          <p:cNvSpPr>
            <a:spLocks noGrp="1"/>
          </p:cNvSpPr>
          <p:nvPr>
            <p:ph type="subTitle" idx="1"/>
          </p:nvPr>
        </p:nvSpPr>
        <p:spPr>
          <a:xfrm>
            <a:off x="481125" y="3637660"/>
            <a:ext cx="5495420" cy="660000"/>
          </a:xfrm>
        </p:spPr>
        <p:txBody>
          <a:bodyPr>
            <a:normAutofit lnSpcReduction="10000"/>
          </a:bodyPr>
          <a:lstStyle/>
          <a:p>
            <a:endParaRPr lang="fi-FI" dirty="0" smtClean="0"/>
          </a:p>
          <a:p>
            <a:r>
              <a:rPr lang="fi-FI" dirty="0" smtClean="0"/>
              <a:t>Maria Rehbinder</a:t>
            </a:r>
            <a:endParaRPr lang="fi-FI" dirty="0"/>
          </a:p>
          <a:p>
            <a:r>
              <a:rPr lang="fi-FI" dirty="0" smtClean="0"/>
              <a:t>10</a:t>
            </a:r>
            <a:r>
              <a:rPr lang="fi-FI" dirty="0" smtClean="0"/>
              <a:t>.11.2017</a:t>
            </a:r>
            <a:endParaRPr lang="fi-FI" dirty="0"/>
          </a:p>
        </p:txBody>
      </p:sp>
      <p:pic>
        <p:nvPicPr>
          <p:cNvPr id="6" name="Picture 5"/>
          <p:cNvPicPr>
            <a:picLocks noChangeAspect="1"/>
          </p:cNvPicPr>
          <p:nvPr/>
        </p:nvPicPr>
        <p:blipFill>
          <a:blip r:embed="rId2"/>
          <a:stretch>
            <a:fillRect/>
          </a:stretch>
        </p:blipFill>
        <p:spPr>
          <a:xfrm>
            <a:off x="323528" y="4321216"/>
            <a:ext cx="8705850" cy="942975"/>
          </a:xfrm>
          <a:prstGeom prst="rect">
            <a:avLst/>
          </a:prstGeom>
        </p:spPr>
      </p:pic>
    </p:spTree>
    <p:extLst>
      <p:ext uri="{BB962C8B-B14F-4D97-AF65-F5344CB8AC3E}">
        <p14:creationId xmlns:p14="http://schemas.microsoft.com/office/powerpoint/2010/main" val="2470236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Ministry</a:t>
            </a:r>
            <a:r>
              <a:rPr lang="fi-FI" dirty="0" smtClean="0"/>
              <a:t> of </a:t>
            </a:r>
            <a:r>
              <a:rPr lang="fi-FI" dirty="0" err="1" smtClean="0"/>
              <a:t>Education</a:t>
            </a:r>
            <a:r>
              <a:rPr lang="fi-FI" dirty="0" smtClean="0"/>
              <a:t> </a:t>
            </a:r>
            <a:r>
              <a:rPr lang="fi-FI" dirty="0" err="1" smtClean="0"/>
              <a:t>proposes</a:t>
            </a:r>
            <a:r>
              <a:rPr lang="fi-FI" dirty="0" smtClean="0"/>
              <a:t> </a:t>
            </a:r>
            <a:endParaRPr lang="fi-FI" dirty="0"/>
          </a:p>
        </p:txBody>
      </p:sp>
      <p:sp>
        <p:nvSpPr>
          <p:cNvPr id="3" name="Content Placeholder 2"/>
          <p:cNvSpPr>
            <a:spLocks noGrp="1"/>
          </p:cNvSpPr>
          <p:nvPr>
            <p:ph sz="quarter" idx="14"/>
          </p:nvPr>
        </p:nvSpPr>
        <p:spPr/>
        <p:txBody>
          <a:bodyPr/>
          <a:lstStyle/>
          <a:p>
            <a:r>
              <a:rPr lang="fi-FI" dirty="0" err="1" smtClean="0"/>
              <a:t>Ministry</a:t>
            </a:r>
            <a:r>
              <a:rPr lang="fi-FI" dirty="0" smtClean="0"/>
              <a:t> of </a:t>
            </a:r>
            <a:r>
              <a:rPr lang="fi-FI" dirty="0" err="1" smtClean="0"/>
              <a:t>Education</a:t>
            </a:r>
            <a:r>
              <a:rPr lang="fi-FI" dirty="0" smtClean="0"/>
              <a:t> </a:t>
            </a:r>
            <a:r>
              <a:rPr lang="fi-FI" dirty="0" err="1" smtClean="0"/>
              <a:t>proposes</a:t>
            </a:r>
            <a:r>
              <a:rPr lang="fi-FI" dirty="0" smtClean="0"/>
              <a:t> </a:t>
            </a:r>
            <a:r>
              <a:rPr lang="fi-FI" dirty="0" err="1" smtClean="0"/>
              <a:t>legislation</a:t>
            </a:r>
            <a:r>
              <a:rPr lang="fi-FI" dirty="0" smtClean="0"/>
              <a:t> ,  Tietosuojalaki , to </a:t>
            </a:r>
            <a:r>
              <a:rPr lang="fi-FI" dirty="0" err="1" smtClean="0"/>
              <a:t>ensure</a:t>
            </a:r>
            <a:r>
              <a:rPr lang="fi-FI" dirty="0" smtClean="0"/>
              <a:t>  in </a:t>
            </a:r>
            <a:r>
              <a:rPr lang="fi-FI" dirty="0" err="1" smtClean="0"/>
              <a:t>national</a:t>
            </a:r>
            <a:r>
              <a:rPr lang="fi-FI" dirty="0" smtClean="0"/>
              <a:t> </a:t>
            </a:r>
            <a:r>
              <a:rPr lang="fi-FI" dirty="0" err="1" smtClean="0"/>
              <a:t>legislation</a:t>
            </a:r>
            <a:r>
              <a:rPr lang="fi-FI" dirty="0" smtClean="0"/>
              <a:t> </a:t>
            </a:r>
            <a:r>
              <a:rPr lang="fi-FI" dirty="0" err="1" smtClean="0"/>
              <a:t>lawful</a:t>
            </a:r>
            <a:r>
              <a:rPr lang="fi-FI" dirty="0" smtClean="0"/>
              <a:t> </a:t>
            </a:r>
            <a:r>
              <a:rPr lang="fi-FI" dirty="0" err="1" smtClean="0"/>
              <a:t>use</a:t>
            </a:r>
            <a:r>
              <a:rPr lang="fi-FI" dirty="0" smtClean="0"/>
              <a:t> for </a:t>
            </a:r>
            <a:r>
              <a:rPr lang="fi-FI" dirty="0" err="1" smtClean="0"/>
              <a:t>scientific</a:t>
            </a:r>
            <a:r>
              <a:rPr lang="fi-FI" dirty="0" smtClean="0"/>
              <a:t> </a:t>
            </a:r>
            <a:r>
              <a:rPr lang="fi-FI" dirty="0" err="1" smtClean="0"/>
              <a:t>research</a:t>
            </a:r>
            <a:r>
              <a:rPr lang="fi-FI" dirty="0" smtClean="0"/>
              <a:t> in the </a:t>
            </a:r>
            <a:r>
              <a:rPr lang="fi-FI" dirty="0" err="1" smtClean="0"/>
              <a:t>public</a:t>
            </a:r>
            <a:r>
              <a:rPr lang="fi-FI" dirty="0" smtClean="0"/>
              <a:t> </a:t>
            </a:r>
            <a:r>
              <a:rPr lang="fi-FI" dirty="0" err="1" smtClean="0"/>
              <a:t>interest</a:t>
            </a:r>
            <a:r>
              <a:rPr lang="fi-FI" dirty="0" smtClean="0"/>
              <a:t>, </a:t>
            </a:r>
            <a:r>
              <a:rPr lang="fi-FI" dirty="0" err="1" smtClean="0"/>
              <a:t>specifying</a:t>
            </a:r>
            <a:r>
              <a:rPr lang="fi-FI" dirty="0" smtClean="0"/>
              <a:t> </a:t>
            </a:r>
            <a:r>
              <a:rPr lang="fi-FI" dirty="0" err="1" smtClean="0"/>
              <a:t>Article</a:t>
            </a:r>
            <a:r>
              <a:rPr lang="fi-FI" dirty="0" smtClean="0"/>
              <a:t> 6.1. e) </a:t>
            </a:r>
          </a:p>
          <a:p>
            <a:r>
              <a:rPr lang="fi-FI" dirty="0" smtClean="0"/>
              <a:t>and  </a:t>
            </a:r>
            <a:r>
              <a:rPr lang="fi-FI" dirty="0" err="1" smtClean="0"/>
              <a:t>has</a:t>
            </a:r>
            <a:r>
              <a:rPr lang="fi-FI" dirty="0" smtClean="0"/>
              <a:t>  </a:t>
            </a:r>
            <a:r>
              <a:rPr lang="fi-FI" dirty="0" err="1" smtClean="0"/>
              <a:t>proposed</a:t>
            </a:r>
            <a:r>
              <a:rPr lang="fi-FI" dirty="0" smtClean="0"/>
              <a:t> </a:t>
            </a:r>
            <a:r>
              <a:rPr lang="fi-FI" dirty="0" err="1" smtClean="0"/>
              <a:t>legislation</a:t>
            </a:r>
            <a:r>
              <a:rPr lang="fi-FI" dirty="0" smtClean="0"/>
              <a:t> </a:t>
            </a:r>
            <a:r>
              <a:rPr lang="fi-FI" dirty="0" err="1" smtClean="0"/>
              <a:t>making</a:t>
            </a:r>
            <a:r>
              <a:rPr lang="fi-FI" dirty="0" smtClean="0"/>
              <a:t> </a:t>
            </a:r>
            <a:r>
              <a:rPr lang="fi-FI" dirty="0" err="1" smtClean="0"/>
              <a:t>exceptions</a:t>
            </a:r>
            <a:r>
              <a:rPr lang="fi-FI" dirty="0" smtClean="0"/>
              <a:t> to data </a:t>
            </a:r>
            <a:r>
              <a:rPr lang="fi-FI" dirty="0" err="1" smtClean="0"/>
              <a:t>subject</a:t>
            </a:r>
            <a:r>
              <a:rPr lang="fi-FI" dirty="0" smtClean="0"/>
              <a:t> </a:t>
            </a:r>
            <a:r>
              <a:rPr lang="fi-FI" dirty="0" err="1" smtClean="0"/>
              <a:t>rights</a:t>
            </a:r>
            <a:r>
              <a:rPr lang="fi-FI" dirty="0" smtClean="0"/>
              <a:t>, </a:t>
            </a:r>
            <a:r>
              <a:rPr lang="fi-FI" dirty="0" err="1" smtClean="0"/>
              <a:t>when</a:t>
            </a:r>
            <a:r>
              <a:rPr lang="fi-FI" dirty="0" smtClean="0"/>
              <a:t> </a:t>
            </a:r>
            <a:r>
              <a:rPr lang="fi-FI" dirty="0" err="1" smtClean="0"/>
              <a:t>scientific</a:t>
            </a:r>
            <a:r>
              <a:rPr lang="fi-FI" dirty="0" smtClean="0"/>
              <a:t> </a:t>
            </a:r>
            <a:r>
              <a:rPr lang="fi-FI" dirty="0" err="1" smtClean="0"/>
              <a:t>research</a:t>
            </a:r>
            <a:r>
              <a:rPr lang="fi-FI" dirty="0" smtClean="0"/>
              <a:t> is </a:t>
            </a:r>
            <a:r>
              <a:rPr lang="fi-FI" dirty="0" err="1" smtClean="0"/>
              <a:t>carried</a:t>
            </a:r>
            <a:r>
              <a:rPr lang="fi-FI" dirty="0" smtClean="0"/>
              <a:t> out in </a:t>
            </a:r>
            <a:r>
              <a:rPr lang="fi-FI" dirty="0" err="1" smtClean="0"/>
              <a:t>public</a:t>
            </a:r>
            <a:r>
              <a:rPr lang="fi-FI" dirty="0" smtClean="0"/>
              <a:t> </a:t>
            </a:r>
            <a:r>
              <a:rPr lang="fi-FI" dirty="0" err="1" smtClean="0"/>
              <a:t>interest</a:t>
            </a:r>
            <a:r>
              <a:rPr lang="fi-FI" dirty="0" smtClean="0"/>
              <a:t> </a:t>
            </a:r>
            <a:endParaRPr lang="fi-FI" dirty="0"/>
          </a:p>
          <a:p>
            <a:r>
              <a:rPr lang="fi-FI" dirty="0" err="1" smtClean="0"/>
              <a:t>Ministry</a:t>
            </a:r>
            <a:r>
              <a:rPr lang="fi-FI" dirty="0" smtClean="0"/>
              <a:t> </a:t>
            </a:r>
            <a:r>
              <a:rPr lang="fi-FI" dirty="0" smtClean="0"/>
              <a:t>of Finance </a:t>
            </a:r>
            <a:r>
              <a:rPr lang="fi-FI" dirty="0" err="1" smtClean="0"/>
              <a:t>proposed</a:t>
            </a:r>
            <a:r>
              <a:rPr lang="fi-FI" dirty="0" smtClean="0"/>
              <a:t> </a:t>
            </a:r>
            <a:r>
              <a:rPr lang="fi-FI" dirty="0" err="1" smtClean="0"/>
              <a:t>legislation</a:t>
            </a:r>
            <a:r>
              <a:rPr lang="fi-FI" dirty="0" smtClean="0"/>
              <a:t> , Tiedonhallintalaki, </a:t>
            </a:r>
            <a:r>
              <a:rPr lang="fi-FI" dirty="0" err="1" smtClean="0"/>
              <a:t>that</a:t>
            </a:r>
            <a:r>
              <a:rPr lang="fi-FI" dirty="0" smtClean="0"/>
              <a:t> </a:t>
            </a:r>
            <a:r>
              <a:rPr lang="fi-FI" dirty="0" err="1" smtClean="0"/>
              <a:t>would</a:t>
            </a:r>
            <a:r>
              <a:rPr lang="fi-FI" dirty="0" smtClean="0"/>
              <a:t> </a:t>
            </a:r>
            <a:r>
              <a:rPr lang="fi-FI" dirty="0" err="1" smtClean="0"/>
              <a:t>define</a:t>
            </a:r>
            <a:r>
              <a:rPr lang="fi-FI" dirty="0" smtClean="0"/>
              <a:t> University as the </a:t>
            </a:r>
            <a:r>
              <a:rPr lang="fi-FI" dirty="0" err="1" smtClean="0"/>
              <a:t>controller</a:t>
            </a:r>
            <a:r>
              <a:rPr lang="fi-FI" dirty="0" smtClean="0"/>
              <a:t> of </a:t>
            </a:r>
            <a:r>
              <a:rPr lang="fi-FI" dirty="0" err="1" smtClean="0"/>
              <a:t>university</a:t>
            </a:r>
            <a:r>
              <a:rPr lang="fi-FI" dirty="0" smtClean="0"/>
              <a:t> </a:t>
            </a:r>
            <a:r>
              <a:rPr lang="fi-FI" dirty="0" err="1" smtClean="0"/>
              <a:t>research</a:t>
            </a:r>
            <a:r>
              <a:rPr lang="fi-FI" dirty="0" smtClean="0"/>
              <a:t> </a:t>
            </a:r>
            <a:r>
              <a:rPr lang="fi-FI" dirty="0" smtClean="0"/>
              <a:t>data </a:t>
            </a:r>
            <a:r>
              <a:rPr lang="fi-FI" dirty="0" err="1" smtClean="0"/>
              <a:t>gained</a:t>
            </a:r>
            <a:r>
              <a:rPr lang="fi-FI" dirty="0" smtClean="0"/>
              <a:t> </a:t>
            </a:r>
            <a:r>
              <a:rPr lang="fi-FI" dirty="0" err="1" smtClean="0"/>
              <a:t>from</a:t>
            </a:r>
            <a:r>
              <a:rPr lang="fi-FI" dirty="0" smtClean="0"/>
              <a:t> </a:t>
            </a:r>
            <a:r>
              <a:rPr lang="fi-FI" dirty="0" err="1" smtClean="0"/>
              <a:t>registries</a:t>
            </a:r>
            <a:r>
              <a:rPr lang="fi-FI" dirty="0"/>
              <a:t> </a:t>
            </a:r>
            <a:r>
              <a:rPr lang="fi-FI" dirty="0" err="1" smtClean="0"/>
              <a:t>kept</a:t>
            </a:r>
            <a:r>
              <a:rPr lang="fi-FI" dirty="0" smtClean="0"/>
              <a:t> </a:t>
            </a:r>
            <a:r>
              <a:rPr lang="fi-FI" dirty="0" err="1" smtClean="0"/>
              <a:t>by</a:t>
            </a:r>
            <a:r>
              <a:rPr lang="fi-FI" dirty="0" smtClean="0"/>
              <a:t> </a:t>
            </a:r>
            <a:r>
              <a:rPr lang="fi-FI" dirty="0" err="1" smtClean="0"/>
              <a:t>public</a:t>
            </a:r>
            <a:r>
              <a:rPr lang="fi-FI" dirty="0" smtClean="0"/>
              <a:t> </a:t>
            </a:r>
            <a:r>
              <a:rPr lang="fi-FI" dirty="0" err="1" smtClean="0"/>
              <a:t>sector</a:t>
            </a:r>
            <a:r>
              <a:rPr lang="fi-FI" dirty="0" smtClean="0"/>
              <a:t> </a:t>
            </a:r>
            <a:r>
              <a:rPr lang="fi-FI" dirty="0" err="1" smtClean="0"/>
              <a:t>organisations</a:t>
            </a:r>
            <a:r>
              <a:rPr lang="fi-FI" dirty="0" smtClean="0"/>
              <a:t> </a:t>
            </a:r>
            <a:r>
              <a:rPr lang="fi-FI" smtClean="0"/>
              <a:t>(rekisteritutkimus) </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10</a:t>
            </a:fld>
            <a:endParaRPr lang="fi-FI"/>
          </a:p>
        </p:txBody>
      </p:sp>
    </p:spTree>
    <p:extLst>
      <p:ext uri="{BB962C8B-B14F-4D97-AF65-F5344CB8AC3E}">
        <p14:creationId xmlns:p14="http://schemas.microsoft.com/office/powerpoint/2010/main" val="1438744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2</a:t>
            </a:r>
            <a:r>
              <a:rPr lang="fi-FI" dirty="0" smtClean="0"/>
              <a:t>) </a:t>
            </a:r>
            <a:r>
              <a:rPr lang="fi-FI" dirty="0" err="1" smtClean="0"/>
              <a:t>Scope</a:t>
            </a:r>
            <a:r>
              <a:rPr lang="fi-FI" dirty="0"/>
              <a:t/>
            </a:r>
            <a:br>
              <a:rPr lang="fi-FI" dirty="0"/>
            </a:br>
            <a:endParaRPr lang="fi-FI" dirty="0"/>
          </a:p>
        </p:txBody>
      </p:sp>
      <p:sp>
        <p:nvSpPr>
          <p:cNvPr id="3" name="Content Placeholder 2"/>
          <p:cNvSpPr>
            <a:spLocks noGrp="1"/>
          </p:cNvSpPr>
          <p:nvPr>
            <p:ph sz="quarter" idx="14"/>
          </p:nvPr>
        </p:nvSpPr>
        <p:spPr/>
        <p:txBody>
          <a:bodyPr/>
          <a:lstStyle/>
          <a:p>
            <a:r>
              <a:rPr lang="en-US" sz="2800" dirty="0"/>
              <a:t>The GDPR not only applies to </a:t>
            </a:r>
            <a:r>
              <a:rPr lang="en-US" sz="2800" dirty="0" err="1"/>
              <a:t>organisations</a:t>
            </a:r>
            <a:r>
              <a:rPr lang="en-US" sz="2800" dirty="0"/>
              <a:t> located within the EU but it will also apply to </a:t>
            </a:r>
            <a:r>
              <a:rPr lang="en-US" sz="2800" dirty="0" err="1"/>
              <a:t>organisations</a:t>
            </a:r>
            <a:r>
              <a:rPr lang="en-US" sz="2800" dirty="0"/>
              <a:t> located outside of the EU if they offer goods or services to, or monitor the </a:t>
            </a:r>
            <a:r>
              <a:rPr lang="en-US" sz="2800" dirty="0" err="1"/>
              <a:t>behaviour</a:t>
            </a:r>
            <a:r>
              <a:rPr lang="en-US" sz="2800" dirty="0"/>
              <a:t> of, EU data subjects. It applies to all </a:t>
            </a:r>
            <a:r>
              <a:rPr lang="en-US" sz="2800" dirty="0" smtClean="0"/>
              <a:t>entities  </a:t>
            </a:r>
            <a:r>
              <a:rPr lang="en-US" sz="2800" dirty="0"/>
              <a:t>processing and holding the personal data of data subjects residing in the European Union, regardless of the company’s location</a:t>
            </a:r>
            <a:r>
              <a:rPr lang="en-US" sz="2800" dirty="0" smtClean="0"/>
              <a:t>.</a:t>
            </a:r>
          </a:p>
          <a:p>
            <a:endParaRPr lang="en-US"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11</a:t>
            </a:fld>
            <a:endParaRPr lang="fi-FI"/>
          </a:p>
        </p:txBody>
      </p:sp>
    </p:spTree>
    <p:extLst>
      <p:ext uri="{BB962C8B-B14F-4D97-AF65-F5344CB8AC3E}">
        <p14:creationId xmlns:p14="http://schemas.microsoft.com/office/powerpoint/2010/main" val="3584120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3</a:t>
            </a:r>
            <a:r>
              <a:rPr lang="fi-FI" dirty="0" smtClean="0"/>
              <a:t>) </a:t>
            </a:r>
            <a:r>
              <a:rPr lang="fi-FI" dirty="0" err="1" smtClean="0"/>
              <a:t>What</a:t>
            </a:r>
            <a:r>
              <a:rPr lang="fi-FI" dirty="0" smtClean="0"/>
              <a:t> is </a:t>
            </a:r>
            <a:r>
              <a:rPr lang="fi-FI" dirty="0" err="1" smtClean="0"/>
              <a:t>personal</a:t>
            </a:r>
            <a:r>
              <a:rPr lang="fi-FI" dirty="0" smtClean="0"/>
              <a:t> data?</a:t>
            </a:r>
            <a:endParaRPr lang="fi-FI" dirty="0"/>
          </a:p>
        </p:txBody>
      </p:sp>
      <p:sp>
        <p:nvSpPr>
          <p:cNvPr id="3" name="Content Placeholder 2"/>
          <p:cNvSpPr>
            <a:spLocks noGrp="1"/>
          </p:cNvSpPr>
          <p:nvPr>
            <p:ph sz="quarter" idx="14"/>
          </p:nvPr>
        </p:nvSpPr>
        <p:spPr/>
        <p:txBody>
          <a:bodyPr/>
          <a:lstStyle/>
          <a:p>
            <a:r>
              <a:rPr lang="en-US" dirty="0" smtClean="0"/>
              <a:t>According to GDPR, article 4 (1):</a:t>
            </a:r>
          </a:p>
          <a:p>
            <a:r>
              <a:rPr lang="en-US" dirty="0" smtClean="0"/>
              <a:t>“‘</a:t>
            </a:r>
            <a:r>
              <a:rPr lang="en-US" dirty="0"/>
              <a:t>P</a:t>
            </a:r>
            <a:r>
              <a:rPr lang="en-US" dirty="0" smtClean="0"/>
              <a:t>ersonal data</a:t>
            </a:r>
            <a:r>
              <a:rPr lang="en-US" dirty="0"/>
              <a:t>’ </a:t>
            </a:r>
            <a:r>
              <a:rPr lang="en-US" dirty="0" smtClean="0"/>
              <a:t>(</a:t>
            </a:r>
            <a:r>
              <a:rPr lang="en-US" dirty="0" err="1" smtClean="0"/>
              <a:t>henkilötieto</a:t>
            </a:r>
            <a:r>
              <a:rPr lang="en-US" dirty="0" smtClean="0"/>
              <a:t>) means </a:t>
            </a:r>
            <a:r>
              <a:rPr lang="en-US" dirty="0" smtClean="0">
                <a:solidFill>
                  <a:srgbClr val="FF0000"/>
                </a:solidFill>
              </a:rPr>
              <a:t>any </a:t>
            </a:r>
            <a:r>
              <a:rPr lang="en-US" dirty="0">
                <a:solidFill>
                  <a:srgbClr val="FF0000"/>
                </a:solidFill>
              </a:rPr>
              <a:t>information </a:t>
            </a:r>
            <a:r>
              <a:rPr lang="en-US" dirty="0" smtClean="0">
                <a:solidFill>
                  <a:srgbClr val="FF0000"/>
                </a:solidFill>
              </a:rPr>
              <a:t>relating to </a:t>
            </a:r>
            <a:r>
              <a:rPr lang="en-US" dirty="0">
                <a:solidFill>
                  <a:srgbClr val="FF0000"/>
                </a:solidFill>
              </a:rPr>
              <a:t>an </a:t>
            </a:r>
            <a:r>
              <a:rPr lang="en-US" dirty="0" smtClean="0">
                <a:solidFill>
                  <a:srgbClr val="FF0000"/>
                </a:solidFill>
              </a:rPr>
              <a:t>identified or </a:t>
            </a:r>
            <a:r>
              <a:rPr lang="en-US" dirty="0">
                <a:solidFill>
                  <a:srgbClr val="FF0000"/>
                </a:solidFill>
              </a:rPr>
              <a:t>identifiable natural </a:t>
            </a:r>
            <a:r>
              <a:rPr lang="en-US" dirty="0" smtClean="0">
                <a:solidFill>
                  <a:srgbClr val="FF0000"/>
                </a:solidFill>
              </a:rPr>
              <a:t>person </a:t>
            </a:r>
            <a:r>
              <a:rPr lang="en-US" dirty="0" smtClean="0"/>
              <a:t>(‘</a:t>
            </a:r>
            <a:r>
              <a:rPr lang="en-US" dirty="0">
                <a:solidFill>
                  <a:srgbClr val="FF0000"/>
                </a:solidFill>
              </a:rPr>
              <a:t>data </a:t>
            </a:r>
            <a:r>
              <a:rPr lang="en-US" dirty="0" smtClean="0">
                <a:solidFill>
                  <a:srgbClr val="FF0000"/>
                </a:solidFill>
              </a:rPr>
              <a:t>subject</a:t>
            </a:r>
            <a:r>
              <a:rPr lang="en-US" dirty="0" smtClean="0"/>
              <a:t>’ / </a:t>
            </a:r>
            <a:r>
              <a:rPr lang="en-US" dirty="0" err="1" smtClean="0"/>
              <a:t>rekisteröity</a:t>
            </a:r>
            <a:r>
              <a:rPr lang="en-US" dirty="0" smtClean="0"/>
              <a:t>); </a:t>
            </a:r>
            <a:r>
              <a:rPr lang="en-US" dirty="0"/>
              <a:t>an </a:t>
            </a:r>
            <a:r>
              <a:rPr lang="en-US" dirty="0" smtClean="0"/>
              <a:t>identifiable natural person is </a:t>
            </a:r>
            <a:r>
              <a:rPr lang="en-US" dirty="0"/>
              <a:t>one who can be identified, directly </a:t>
            </a:r>
            <a:r>
              <a:rPr lang="en-US" dirty="0" smtClean="0"/>
              <a:t>or indirectly,</a:t>
            </a:r>
            <a:r>
              <a:rPr lang="en-US" dirty="0"/>
              <a:t> </a:t>
            </a:r>
            <a:r>
              <a:rPr lang="en-US" dirty="0" smtClean="0"/>
              <a:t>in </a:t>
            </a:r>
            <a:r>
              <a:rPr lang="en-US" dirty="0"/>
              <a:t>particular </a:t>
            </a:r>
            <a:r>
              <a:rPr lang="en-US" dirty="0" smtClean="0"/>
              <a:t>by </a:t>
            </a:r>
            <a:r>
              <a:rPr lang="en-US" dirty="0"/>
              <a:t>reference </a:t>
            </a:r>
            <a:r>
              <a:rPr lang="en-US" dirty="0" smtClean="0"/>
              <a:t>to an Identifier such </a:t>
            </a:r>
            <a:r>
              <a:rPr lang="en-US" dirty="0"/>
              <a:t>as </a:t>
            </a:r>
            <a:r>
              <a:rPr lang="en-US" dirty="0" smtClean="0"/>
              <a:t>a name</a:t>
            </a:r>
            <a:r>
              <a:rPr lang="en-US" dirty="0"/>
              <a:t>, </a:t>
            </a:r>
            <a:r>
              <a:rPr lang="en-US" dirty="0" smtClean="0"/>
              <a:t>an </a:t>
            </a:r>
            <a:r>
              <a:rPr lang="en-US" dirty="0"/>
              <a:t>identification </a:t>
            </a:r>
            <a:r>
              <a:rPr lang="en-US" dirty="0" smtClean="0"/>
              <a:t>number, </a:t>
            </a:r>
            <a:r>
              <a:rPr lang="en-US" dirty="0"/>
              <a:t>location </a:t>
            </a:r>
            <a:r>
              <a:rPr lang="en-US" dirty="0" smtClean="0"/>
              <a:t>data</a:t>
            </a:r>
            <a:r>
              <a:rPr lang="en-US" dirty="0"/>
              <a:t>, an </a:t>
            </a:r>
            <a:r>
              <a:rPr lang="en-US" dirty="0" smtClean="0"/>
              <a:t>online identifier </a:t>
            </a:r>
            <a:r>
              <a:rPr lang="en-US" dirty="0"/>
              <a:t>or to one or more factors </a:t>
            </a:r>
            <a:r>
              <a:rPr lang="en-US" dirty="0" smtClean="0"/>
              <a:t>specific to </a:t>
            </a:r>
            <a:r>
              <a:rPr lang="en-US" dirty="0"/>
              <a:t>the </a:t>
            </a:r>
            <a:r>
              <a:rPr lang="en-US" dirty="0" smtClean="0"/>
              <a:t>physical, physiological</a:t>
            </a:r>
            <a:r>
              <a:rPr lang="en-US" dirty="0"/>
              <a:t>, </a:t>
            </a:r>
            <a:r>
              <a:rPr lang="en-US" dirty="0" smtClean="0"/>
              <a:t>genetic</a:t>
            </a:r>
            <a:r>
              <a:rPr lang="en-US" dirty="0"/>
              <a:t>, mental, </a:t>
            </a:r>
            <a:r>
              <a:rPr lang="en-US" dirty="0" smtClean="0"/>
              <a:t>economic</a:t>
            </a:r>
            <a:r>
              <a:rPr lang="en-US" dirty="0"/>
              <a:t>, </a:t>
            </a:r>
            <a:r>
              <a:rPr lang="en-US" dirty="0" smtClean="0"/>
              <a:t>cultural or social identity of </a:t>
            </a:r>
            <a:r>
              <a:rPr lang="en-US" dirty="0"/>
              <a:t>that natural </a:t>
            </a:r>
            <a:r>
              <a:rPr lang="en-US" dirty="0" smtClean="0"/>
              <a:t>person”</a:t>
            </a:r>
            <a:endParaRPr lang="en-US"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12</a:t>
            </a:fld>
            <a:endParaRPr lang="fi-FI"/>
          </a:p>
        </p:txBody>
      </p:sp>
    </p:spTree>
    <p:extLst>
      <p:ext uri="{BB962C8B-B14F-4D97-AF65-F5344CB8AC3E}">
        <p14:creationId xmlns:p14="http://schemas.microsoft.com/office/powerpoint/2010/main" val="1106615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6</a:t>
            </a:r>
            <a:r>
              <a:rPr lang="fi-FI" dirty="0" smtClean="0"/>
              <a:t>) </a:t>
            </a:r>
            <a:r>
              <a:rPr lang="fi-FI" dirty="0"/>
              <a:t>Legal </a:t>
            </a:r>
            <a:r>
              <a:rPr lang="fi-FI" dirty="0" err="1"/>
              <a:t>basis</a:t>
            </a:r>
            <a:r>
              <a:rPr lang="fi-FI" dirty="0"/>
              <a:t> for </a:t>
            </a:r>
            <a:r>
              <a:rPr lang="fi-FI" dirty="0" err="1"/>
              <a:t>processing</a:t>
            </a:r>
            <a:r>
              <a:rPr lang="fi-FI" dirty="0"/>
              <a:t> of </a:t>
            </a:r>
            <a:r>
              <a:rPr lang="fi-FI" dirty="0" err="1"/>
              <a:t>personal</a:t>
            </a:r>
            <a:r>
              <a:rPr lang="fi-FI" dirty="0"/>
              <a:t> data</a:t>
            </a:r>
          </a:p>
        </p:txBody>
      </p:sp>
      <p:sp>
        <p:nvSpPr>
          <p:cNvPr id="3" name="Content Placeholder 2"/>
          <p:cNvSpPr>
            <a:spLocks noGrp="1"/>
          </p:cNvSpPr>
          <p:nvPr>
            <p:ph sz="quarter" idx="14"/>
          </p:nvPr>
        </p:nvSpPr>
        <p:spPr/>
        <p:txBody>
          <a:bodyPr/>
          <a:lstStyle/>
          <a:p>
            <a:endParaRPr lang="fi-FI" dirty="0" smtClean="0"/>
          </a:p>
          <a:p>
            <a:r>
              <a:rPr lang="fi-FI" dirty="0" err="1"/>
              <a:t>B</a:t>
            </a:r>
            <a:r>
              <a:rPr lang="fi-FI" dirty="0" err="1" smtClean="0"/>
              <a:t>efore</a:t>
            </a:r>
            <a:r>
              <a:rPr lang="fi-FI" dirty="0" smtClean="0"/>
              <a:t> </a:t>
            </a:r>
            <a:r>
              <a:rPr lang="fi-FI" dirty="0" err="1" smtClean="0"/>
              <a:t>starting</a:t>
            </a:r>
            <a:r>
              <a:rPr lang="fi-FI" dirty="0" smtClean="0"/>
              <a:t> </a:t>
            </a:r>
            <a:r>
              <a:rPr lang="fi-FI" dirty="0" err="1" smtClean="0"/>
              <a:t>collecting</a:t>
            </a:r>
            <a:r>
              <a:rPr lang="fi-FI" dirty="0" smtClean="0"/>
              <a:t> and </a:t>
            </a:r>
            <a:r>
              <a:rPr lang="fi-FI" dirty="0" err="1" smtClean="0"/>
              <a:t>processing</a:t>
            </a:r>
            <a:r>
              <a:rPr lang="fi-FI" dirty="0"/>
              <a:t> </a:t>
            </a:r>
            <a:r>
              <a:rPr lang="fi-FI" dirty="0" err="1" smtClean="0"/>
              <a:t>personal</a:t>
            </a:r>
            <a:r>
              <a:rPr lang="fi-FI" dirty="0" smtClean="0"/>
              <a:t> data, the </a:t>
            </a:r>
            <a:r>
              <a:rPr lang="fi-FI" dirty="0" err="1" smtClean="0"/>
              <a:t>controller</a:t>
            </a:r>
            <a:r>
              <a:rPr lang="fi-FI" dirty="0" smtClean="0"/>
              <a:t> </a:t>
            </a:r>
            <a:r>
              <a:rPr lang="fi-FI" dirty="0" err="1" smtClean="0"/>
              <a:t>must</a:t>
            </a:r>
            <a:r>
              <a:rPr lang="fi-FI" dirty="0" smtClean="0"/>
              <a:t> </a:t>
            </a:r>
            <a:r>
              <a:rPr lang="fi-FI" dirty="0" err="1" smtClean="0"/>
              <a:t>define</a:t>
            </a:r>
            <a:r>
              <a:rPr lang="fi-FI" dirty="0" smtClean="0"/>
              <a:t> the </a:t>
            </a:r>
            <a:r>
              <a:rPr lang="fi-FI" dirty="0" err="1" smtClean="0"/>
              <a:t>purpose</a:t>
            </a:r>
            <a:r>
              <a:rPr lang="fi-FI" dirty="0" smtClean="0"/>
              <a:t> of </a:t>
            </a:r>
            <a:r>
              <a:rPr lang="fi-FI" dirty="0" err="1" smtClean="0"/>
              <a:t>processing</a:t>
            </a:r>
            <a:r>
              <a:rPr lang="fi-FI" dirty="0" smtClean="0"/>
              <a:t> </a:t>
            </a:r>
            <a:r>
              <a:rPr lang="fi-FI" dirty="0" err="1" smtClean="0"/>
              <a:t>personal</a:t>
            </a:r>
            <a:r>
              <a:rPr lang="fi-FI" dirty="0" smtClean="0"/>
              <a:t> data, </a:t>
            </a:r>
            <a:r>
              <a:rPr lang="fi-FI" dirty="0" err="1" smtClean="0"/>
              <a:t>ensure</a:t>
            </a:r>
            <a:r>
              <a:rPr lang="fi-FI" dirty="0" smtClean="0"/>
              <a:t> </a:t>
            </a:r>
            <a:r>
              <a:rPr lang="fi-FI" dirty="0" err="1" smtClean="0"/>
              <a:t>its</a:t>
            </a:r>
            <a:r>
              <a:rPr lang="fi-FI" dirty="0" smtClean="0"/>
              <a:t> </a:t>
            </a:r>
            <a:r>
              <a:rPr lang="fi-FI" dirty="0" err="1" smtClean="0"/>
              <a:t>lawfullness</a:t>
            </a:r>
            <a:r>
              <a:rPr lang="fi-FI" dirty="0" smtClean="0"/>
              <a:t> and </a:t>
            </a:r>
            <a:r>
              <a:rPr lang="fi-FI" dirty="0" err="1" smtClean="0"/>
              <a:t>inform</a:t>
            </a:r>
            <a:r>
              <a:rPr lang="fi-FI" dirty="0" smtClean="0"/>
              <a:t> the </a:t>
            </a:r>
            <a:r>
              <a:rPr lang="fi-FI" dirty="0" err="1" smtClean="0"/>
              <a:t>purpose</a:t>
            </a:r>
            <a:r>
              <a:rPr lang="fi-FI" dirty="0" smtClean="0"/>
              <a:t>. </a:t>
            </a:r>
            <a:r>
              <a:rPr lang="fi-FI" dirty="0" err="1" smtClean="0"/>
              <a:t>The</a:t>
            </a:r>
            <a:r>
              <a:rPr lang="fi-FI" dirty="0" smtClean="0"/>
              <a:t> </a:t>
            </a:r>
            <a:r>
              <a:rPr lang="fi-FI" dirty="0" err="1" smtClean="0"/>
              <a:t>purpose</a:t>
            </a:r>
            <a:r>
              <a:rPr lang="fi-FI" dirty="0" smtClean="0"/>
              <a:t> of </a:t>
            </a:r>
            <a:r>
              <a:rPr lang="fi-FI" dirty="0" err="1" smtClean="0"/>
              <a:t>processing</a:t>
            </a:r>
            <a:r>
              <a:rPr lang="fi-FI" dirty="0" smtClean="0"/>
              <a:t> </a:t>
            </a:r>
            <a:r>
              <a:rPr lang="fi-FI" dirty="0" err="1" smtClean="0"/>
              <a:t>must</a:t>
            </a:r>
            <a:r>
              <a:rPr lang="fi-FI" dirty="0" smtClean="0"/>
              <a:t> </a:t>
            </a:r>
            <a:r>
              <a:rPr lang="fi-FI" dirty="0" err="1" smtClean="0"/>
              <a:t>also</a:t>
            </a:r>
            <a:r>
              <a:rPr lang="fi-FI" dirty="0" smtClean="0"/>
              <a:t> </a:t>
            </a:r>
            <a:r>
              <a:rPr lang="fi-FI" dirty="0" err="1" smtClean="0"/>
              <a:t>be</a:t>
            </a:r>
            <a:r>
              <a:rPr lang="fi-FI" dirty="0" smtClean="0"/>
              <a:t> </a:t>
            </a:r>
            <a:r>
              <a:rPr lang="fi-FI" dirty="0" err="1" smtClean="0"/>
              <a:t>documented</a:t>
            </a:r>
            <a:r>
              <a:rPr lang="fi-FI" dirty="0" smtClean="0"/>
              <a:t>.</a:t>
            </a:r>
            <a:endParaRPr lang="fi-FI" dirty="0"/>
          </a:p>
          <a:p>
            <a:r>
              <a:rPr lang="en-US" sz="2000" i="1" dirty="0" smtClean="0"/>
              <a:t>-&gt; </a:t>
            </a:r>
            <a:r>
              <a:rPr lang="en-US" sz="2000" i="1" dirty="0">
                <a:solidFill>
                  <a:srgbClr val="FF0000"/>
                </a:solidFill>
              </a:rPr>
              <a:t>Controller (</a:t>
            </a:r>
            <a:r>
              <a:rPr lang="en-US" sz="2000" i="1" dirty="0" err="1">
                <a:solidFill>
                  <a:srgbClr val="FF0000"/>
                </a:solidFill>
              </a:rPr>
              <a:t>käsittelijä</a:t>
            </a:r>
            <a:r>
              <a:rPr lang="en-US" sz="2000" i="1" dirty="0">
                <a:solidFill>
                  <a:srgbClr val="FF0000"/>
                </a:solidFill>
              </a:rPr>
              <a:t>) </a:t>
            </a:r>
            <a:r>
              <a:rPr lang="en-US" sz="2000" i="1" dirty="0"/>
              <a:t>shall be </a:t>
            </a:r>
            <a:r>
              <a:rPr lang="en-US" sz="2000" i="1" u="sng" dirty="0"/>
              <a:t>responsible for</a:t>
            </a:r>
            <a:r>
              <a:rPr lang="en-US" sz="2000" i="1" dirty="0"/>
              <a:t>, and </a:t>
            </a:r>
            <a:r>
              <a:rPr lang="en-US" sz="2000" i="1" u="sng" dirty="0"/>
              <a:t>be able to demonstrate compliance with GDPR</a:t>
            </a:r>
            <a:r>
              <a:rPr lang="en-US" sz="2000" i="1" dirty="0"/>
              <a:t>. (“</a:t>
            </a:r>
            <a:r>
              <a:rPr lang="en-US" sz="2000" i="1" dirty="0">
                <a:solidFill>
                  <a:srgbClr val="FF0000"/>
                </a:solidFill>
              </a:rPr>
              <a:t>Accountability</a:t>
            </a:r>
            <a:r>
              <a:rPr lang="en-US" sz="2000" i="1" dirty="0"/>
              <a:t>” </a:t>
            </a:r>
            <a:r>
              <a:rPr lang="en-US" sz="2000" i="1" dirty="0" err="1" smtClean="0"/>
              <a:t>osoitusvelvollisuus</a:t>
            </a:r>
            <a:r>
              <a:rPr lang="en-US" sz="2000" i="1" dirty="0" smtClean="0"/>
              <a:t>) </a:t>
            </a:r>
          </a:p>
          <a:p>
            <a:endParaRPr lang="en-US" sz="2000" i="1" dirty="0" smtClean="0"/>
          </a:p>
          <a:p>
            <a:r>
              <a:rPr lang="en-US" sz="2000" dirty="0" smtClean="0"/>
              <a:t>Therefore, the documentation is really important.</a:t>
            </a:r>
          </a:p>
          <a:p>
            <a:endParaRPr lang="fi-FI" sz="2000" dirty="0" smtClean="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dirty="0"/>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13</a:t>
            </a:fld>
            <a:endParaRPr lang="fi-FI"/>
          </a:p>
        </p:txBody>
      </p:sp>
    </p:spTree>
    <p:extLst>
      <p:ext uri="{BB962C8B-B14F-4D97-AF65-F5344CB8AC3E}">
        <p14:creationId xmlns:p14="http://schemas.microsoft.com/office/powerpoint/2010/main" val="3995042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6</a:t>
            </a:r>
            <a:r>
              <a:rPr lang="fi-FI" dirty="0" smtClean="0"/>
              <a:t>) </a:t>
            </a:r>
            <a:r>
              <a:rPr lang="fi-FI" dirty="0"/>
              <a:t>Legal </a:t>
            </a:r>
            <a:r>
              <a:rPr lang="fi-FI" dirty="0" err="1"/>
              <a:t>basis</a:t>
            </a:r>
            <a:r>
              <a:rPr lang="fi-FI" dirty="0"/>
              <a:t> for </a:t>
            </a:r>
            <a:r>
              <a:rPr lang="fi-FI" dirty="0" err="1"/>
              <a:t>processing</a:t>
            </a:r>
            <a:r>
              <a:rPr lang="fi-FI" dirty="0"/>
              <a:t> of </a:t>
            </a:r>
            <a:r>
              <a:rPr lang="fi-FI" dirty="0" err="1"/>
              <a:t>personal</a:t>
            </a:r>
            <a:r>
              <a:rPr lang="fi-FI" dirty="0"/>
              <a:t> data</a:t>
            </a:r>
          </a:p>
        </p:txBody>
      </p:sp>
      <p:sp>
        <p:nvSpPr>
          <p:cNvPr id="3" name="Content Placeholder 2"/>
          <p:cNvSpPr>
            <a:spLocks noGrp="1"/>
          </p:cNvSpPr>
          <p:nvPr>
            <p:ph sz="quarter" idx="14"/>
          </p:nvPr>
        </p:nvSpPr>
        <p:spPr/>
        <p:txBody>
          <a:bodyPr/>
          <a:lstStyle/>
          <a:p>
            <a:r>
              <a:rPr lang="en-US" sz="1800" dirty="0" smtClean="0"/>
              <a:t>Article 6 (1): Processing </a:t>
            </a:r>
            <a:r>
              <a:rPr lang="en-US" sz="1800" dirty="0"/>
              <a:t>shall be lawful only if and to the extent that at least one of the following </a:t>
            </a:r>
            <a:r>
              <a:rPr lang="en-US" sz="1800" dirty="0" smtClean="0"/>
              <a:t>applies (</a:t>
            </a:r>
            <a:r>
              <a:rPr lang="en-US" sz="1800" dirty="0" err="1" smtClean="0"/>
              <a:t>käsittelyn</a:t>
            </a:r>
            <a:r>
              <a:rPr lang="en-US" sz="1800" dirty="0" smtClean="0"/>
              <a:t> </a:t>
            </a:r>
            <a:r>
              <a:rPr lang="en-US" sz="1800" dirty="0" err="1" smtClean="0"/>
              <a:t>lainmukaisuus</a:t>
            </a:r>
            <a:r>
              <a:rPr lang="en-US" sz="1800" dirty="0" smtClean="0"/>
              <a:t>):</a:t>
            </a:r>
          </a:p>
          <a:p>
            <a:pPr marL="342900" indent="-342900">
              <a:buAutoNum type="alphaLcParenBoth"/>
            </a:pPr>
            <a:r>
              <a:rPr lang="en-US" sz="1800" dirty="0" smtClean="0"/>
              <a:t>the </a:t>
            </a:r>
            <a:r>
              <a:rPr lang="en-US" sz="1800" dirty="0"/>
              <a:t>data subject has given consent to the processing of his or her personal data for one or more specific purposes; </a:t>
            </a:r>
            <a:endParaRPr lang="en-US" sz="1800" dirty="0" smtClean="0"/>
          </a:p>
          <a:p>
            <a:pPr marL="342900" indent="-342900">
              <a:buAutoNum type="alphaLcParenBoth"/>
            </a:pPr>
            <a:r>
              <a:rPr lang="en-US" sz="1800" dirty="0" smtClean="0"/>
              <a:t>processing </a:t>
            </a:r>
            <a:r>
              <a:rPr lang="en-US" sz="1800" dirty="0"/>
              <a:t>is necessary for the performance of a contract to which the data subject is party or in order to take steps at the request of the data subject prior to entering into a contract; </a:t>
            </a:r>
            <a:endParaRPr lang="en-US" sz="1800" dirty="0" smtClean="0"/>
          </a:p>
          <a:p>
            <a:pPr marL="342900" indent="-342900">
              <a:buAutoNum type="alphaLcParenBoth"/>
            </a:pPr>
            <a:r>
              <a:rPr lang="en-US" sz="1800" dirty="0" smtClean="0"/>
              <a:t>processing </a:t>
            </a:r>
            <a:r>
              <a:rPr lang="en-US" sz="1800" dirty="0"/>
              <a:t>is necessary for compliance with a legal obligation to which the controller is subject; </a:t>
            </a:r>
            <a:endParaRPr lang="en-US" sz="1800" dirty="0" smtClean="0"/>
          </a:p>
          <a:p>
            <a:pPr marL="342900" indent="-342900">
              <a:buAutoNum type="alphaLcParenBoth"/>
            </a:pPr>
            <a:r>
              <a:rPr lang="en-US" sz="1800" dirty="0" smtClean="0"/>
              <a:t>processing </a:t>
            </a:r>
            <a:r>
              <a:rPr lang="en-US" sz="1800" dirty="0"/>
              <a:t>is necessary in order to protect the vital interests of the data subject or of another natural person; </a:t>
            </a:r>
            <a:endParaRPr lang="en-US" sz="1800" dirty="0" smtClean="0"/>
          </a:p>
          <a:p>
            <a:pPr marL="342900" indent="-342900">
              <a:buAutoNum type="alphaLcParenBoth"/>
            </a:pPr>
            <a:endParaRPr lang="en-US" sz="1400" dirty="0" smtClean="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dirty="0"/>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14</a:t>
            </a:fld>
            <a:endParaRPr lang="fi-FI"/>
          </a:p>
        </p:txBody>
      </p:sp>
    </p:spTree>
    <p:extLst>
      <p:ext uri="{BB962C8B-B14F-4D97-AF65-F5344CB8AC3E}">
        <p14:creationId xmlns:p14="http://schemas.microsoft.com/office/powerpoint/2010/main" val="242328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6</a:t>
            </a:r>
            <a:r>
              <a:rPr lang="fi-FI" dirty="0" smtClean="0"/>
              <a:t>) </a:t>
            </a:r>
            <a:r>
              <a:rPr lang="fi-FI" dirty="0"/>
              <a:t>Legal </a:t>
            </a:r>
            <a:r>
              <a:rPr lang="fi-FI" dirty="0" err="1"/>
              <a:t>basis</a:t>
            </a:r>
            <a:r>
              <a:rPr lang="fi-FI" dirty="0"/>
              <a:t> for </a:t>
            </a:r>
            <a:r>
              <a:rPr lang="fi-FI" dirty="0" err="1"/>
              <a:t>processing</a:t>
            </a:r>
            <a:r>
              <a:rPr lang="fi-FI" dirty="0"/>
              <a:t> of </a:t>
            </a:r>
            <a:r>
              <a:rPr lang="fi-FI" dirty="0" err="1"/>
              <a:t>personal</a:t>
            </a:r>
            <a:r>
              <a:rPr lang="fi-FI" dirty="0"/>
              <a:t> data</a:t>
            </a:r>
          </a:p>
        </p:txBody>
      </p:sp>
      <p:sp>
        <p:nvSpPr>
          <p:cNvPr id="3" name="Content Placeholder 2"/>
          <p:cNvSpPr>
            <a:spLocks noGrp="1"/>
          </p:cNvSpPr>
          <p:nvPr>
            <p:ph sz="quarter" idx="14"/>
          </p:nvPr>
        </p:nvSpPr>
        <p:spPr/>
        <p:txBody>
          <a:bodyPr/>
          <a:lstStyle/>
          <a:p>
            <a:r>
              <a:rPr lang="en-US" sz="2400" dirty="0" smtClean="0"/>
              <a:t>(</a:t>
            </a:r>
            <a:r>
              <a:rPr lang="en-US" sz="2400" dirty="0"/>
              <a:t>e) processing is necessary for </a:t>
            </a:r>
            <a:r>
              <a:rPr lang="en-US" sz="2400" dirty="0">
                <a:solidFill>
                  <a:srgbClr val="FF0000"/>
                </a:solidFill>
              </a:rPr>
              <a:t>the performance of a task carried out in the public interest or in the exercise of official authority vested in the controller</a:t>
            </a:r>
            <a:r>
              <a:rPr lang="en-US" sz="2400" dirty="0"/>
              <a:t>; </a:t>
            </a:r>
            <a:endParaRPr lang="en-US" sz="2400" dirty="0" smtClean="0"/>
          </a:p>
          <a:p>
            <a:r>
              <a:rPr lang="en-US" sz="2400" dirty="0" smtClean="0"/>
              <a:t>(</a:t>
            </a:r>
            <a:r>
              <a:rPr lang="en-US" sz="2400" dirty="0"/>
              <a:t>f) processing is necessary for the purposes of the legitimate interests pursued by the controller or by a third party, except where such interests are overridden by the interests or fundamental rights and freedoms of the data subject which require protection of personal data, in particular where the data subject is a child. </a:t>
            </a:r>
            <a:endParaRPr lang="fi-FI" sz="2400"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15</a:t>
            </a:fld>
            <a:endParaRPr lang="fi-FI"/>
          </a:p>
        </p:txBody>
      </p:sp>
    </p:spTree>
    <p:extLst>
      <p:ext uri="{BB962C8B-B14F-4D97-AF65-F5344CB8AC3E}">
        <p14:creationId xmlns:p14="http://schemas.microsoft.com/office/powerpoint/2010/main" val="1136603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6) </a:t>
            </a:r>
            <a:r>
              <a:rPr lang="fi-FI" dirty="0"/>
              <a:t>Legal </a:t>
            </a:r>
            <a:r>
              <a:rPr lang="fi-FI" dirty="0" err="1"/>
              <a:t>basis</a:t>
            </a:r>
            <a:r>
              <a:rPr lang="fi-FI" dirty="0"/>
              <a:t> for </a:t>
            </a:r>
            <a:r>
              <a:rPr lang="fi-FI" dirty="0" err="1"/>
              <a:t>processing</a:t>
            </a:r>
            <a:r>
              <a:rPr lang="fi-FI" dirty="0"/>
              <a:t> of </a:t>
            </a:r>
            <a:r>
              <a:rPr lang="fi-FI" dirty="0" err="1"/>
              <a:t>personal</a:t>
            </a:r>
            <a:r>
              <a:rPr lang="fi-FI" dirty="0"/>
              <a:t> data</a:t>
            </a:r>
          </a:p>
        </p:txBody>
      </p:sp>
      <p:sp>
        <p:nvSpPr>
          <p:cNvPr id="3" name="Content Placeholder 2"/>
          <p:cNvSpPr>
            <a:spLocks noGrp="1"/>
          </p:cNvSpPr>
          <p:nvPr>
            <p:ph sz="quarter" idx="14"/>
          </p:nvPr>
        </p:nvSpPr>
        <p:spPr/>
        <p:txBody>
          <a:bodyPr/>
          <a:lstStyle/>
          <a:p>
            <a:r>
              <a:rPr lang="fi-FI" dirty="0" err="1" smtClean="0">
                <a:solidFill>
                  <a:srgbClr val="FF0000"/>
                </a:solidFill>
              </a:rPr>
              <a:t>Article</a:t>
            </a:r>
            <a:r>
              <a:rPr lang="fi-FI" dirty="0" smtClean="0">
                <a:solidFill>
                  <a:srgbClr val="FF0000"/>
                </a:solidFill>
              </a:rPr>
              <a:t> 7, </a:t>
            </a:r>
            <a:r>
              <a:rPr lang="fi-FI" dirty="0" err="1" smtClean="0">
                <a:solidFill>
                  <a:srgbClr val="FF0000"/>
                </a:solidFill>
              </a:rPr>
              <a:t>consent</a:t>
            </a:r>
            <a:r>
              <a:rPr lang="fi-FI" dirty="0" smtClean="0">
                <a:solidFill>
                  <a:srgbClr val="FF0000"/>
                </a:solidFill>
              </a:rPr>
              <a:t> (suostumus): </a:t>
            </a:r>
            <a:r>
              <a:rPr lang="en-US" dirty="0"/>
              <a:t>The request for consent must be given in an </a:t>
            </a:r>
            <a:r>
              <a:rPr lang="en-US" dirty="0">
                <a:solidFill>
                  <a:srgbClr val="FF0000"/>
                </a:solidFill>
              </a:rPr>
              <a:t>intelligible and easily accessible form, with the purpose for data processing attached to that consent</a:t>
            </a:r>
            <a:r>
              <a:rPr lang="en-US" dirty="0"/>
              <a:t>. Consent must be clear and distinguishable from other matters and provided in an intelligible and easily accessible form, using clear and plain language. </a:t>
            </a:r>
            <a:r>
              <a:rPr lang="en-US" dirty="0">
                <a:solidFill>
                  <a:srgbClr val="FF0000"/>
                </a:solidFill>
              </a:rPr>
              <a:t>It must be as easy to withdraw consent as it is to give it.​</a:t>
            </a:r>
            <a:endParaRPr lang="fi-FI" dirty="0">
              <a:solidFill>
                <a:srgbClr val="FF0000"/>
              </a:solidFill>
            </a:endParaRPr>
          </a:p>
          <a:p>
            <a:r>
              <a:rPr lang="fi-FI" dirty="0" smtClean="0"/>
              <a:t>-&gt; in </a:t>
            </a:r>
            <a:r>
              <a:rPr lang="fi-FI" dirty="0" err="1" smtClean="0"/>
              <a:t>practice</a:t>
            </a:r>
            <a:r>
              <a:rPr lang="fi-FI" dirty="0" smtClean="0"/>
              <a:t>, </a:t>
            </a:r>
            <a:r>
              <a:rPr lang="fi-FI" dirty="0" err="1" smtClean="0"/>
              <a:t>consent</a:t>
            </a:r>
            <a:r>
              <a:rPr lang="fi-FI" dirty="0" smtClean="0"/>
              <a:t> </a:t>
            </a:r>
            <a:r>
              <a:rPr lang="fi-FI" dirty="0" err="1" smtClean="0"/>
              <a:t>can</a:t>
            </a:r>
            <a:r>
              <a:rPr lang="fi-FI" dirty="0" smtClean="0"/>
              <a:t> </a:t>
            </a:r>
            <a:r>
              <a:rPr lang="fi-FI" dirty="0" err="1" smtClean="0"/>
              <a:t>be</a:t>
            </a:r>
            <a:r>
              <a:rPr lang="fi-FI" dirty="0" smtClean="0"/>
              <a:t> </a:t>
            </a:r>
            <a:r>
              <a:rPr lang="fi-FI" dirty="0" err="1" smtClean="0"/>
              <a:t>given</a:t>
            </a:r>
            <a:r>
              <a:rPr lang="fi-FI" dirty="0" smtClean="0"/>
              <a:t> </a:t>
            </a:r>
            <a:r>
              <a:rPr lang="fi-FI" dirty="0" err="1" smtClean="0"/>
              <a:t>by</a:t>
            </a:r>
            <a:r>
              <a:rPr lang="fi-FI" dirty="0" smtClean="0"/>
              <a:t> for </a:t>
            </a:r>
            <a:r>
              <a:rPr lang="fi-FI" dirty="0" err="1" smtClean="0"/>
              <a:t>example</a:t>
            </a:r>
            <a:r>
              <a:rPr lang="fi-FI" dirty="0" smtClean="0"/>
              <a:t> </a:t>
            </a:r>
            <a:r>
              <a:rPr lang="fi-FI" dirty="0" err="1" smtClean="0"/>
              <a:t>tick</a:t>
            </a:r>
            <a:r>
              <a:rPr lang="fi-FI" dirty="0" smtClean="0"/>
              <a:t>-box –box. </a:t>
            </a:r>
            <a:r>
              <a:rPr lang="fi-FI" dirty="0" err="1" smtClean="0"/>
              <a:t>Consent</a:t>
            </a:r>
            <a:r>
              <a:rPr lang="fi-FI" dirty="0" smtClean="0"/>
              <a:t> for </a:t>
            </a:r>
            <a:r>
              <a:rPr lang="fi-FI" dirty="0" err="1" smtClean="0"/>
              <a:t>the</a:t>
            </a:r>
            <a:r>
              <a:rPr lang="fi-FI" dirty="0" smtClean="0"/>
              <a:t> </a:t>
            </a:r>
            <a:r>
              <a:rPr lang="fi-FI" dirty="0" err="1" smtClean="0"/>
              <a:t>processing</a:t>
            </a:r>
            <a:r>
              <a:rPr lang="fi-FI" dirty="0" smtClean="0"/>
              <a:t> of </a:t>
            </a:r>
            <a:r>
              <a:rPr lang="fi-FI" dirty="0" err="1" smtClean="0"/>
              <a:t>personal</a:t>
            </a:r>
            <a:r>
              <a:rPr lang="fi-FI" dirty="0" smtClean="0"/>
              <a:t> data </a:t>
            </a:r>
            <a:r>
              <a:rPr lang="fi-FI" dirty="0" err="1" smtClean="0"/>
              <a:t>must</a:t>
            </a:r>
            <a:r>
              <a:rPr lang="fi-FI" dirty="0" smtClean="0"/>
              <a:t> </a:t>
            </a:r>
            <a:r>
              <a:rPr lang="fi-FI" dirty="0" err="1" smtClean="0"/>
              <a:t>be</a:t>
            </a:r>
            <a:r>
              <a:rPr lang="fi-FI" dirty="0" smtClean="0"/>
              <a:t> </a:t>
            </a:r>
            <a:r>
              <a:rPr lang="fi-FI" dirty="0" err="1" smtClean="0"/>
              <a:t>explicit</a:t>
            </a:r>
            <a:r>
              <a:rPr lang="fi-FI" dirty="0" smtClean="0"/>
              <a:t> – </a:t>
            </a:r>
            <a:r>
              <a:rPr lang="fi-FI" dirty="0" err="1" smtClean="0"/>
              <a:t>the</a:t>
            </a:r>
            <a:r>
              <a:rPr lang="fi-FI" dirty="0" smtClean="0"/>
              <a:t> </a:t>
            </a:r>
            <a:r>
              <a:rPr lang="fi-FI" dirty="0" err="1" smtClean="0"/>
              <a:t>mere</a:t>
            </a:r>
            <a:r>
              <a:rPr lang="fi-FI" dirty="0" smtClean="0"/>
              <a:t> </a:t>
            </a:r>
            <a:r>
              <a:rPr lang="fi-FI" dirty="0" err="1" smtClean="0"/>
              <a:t>acceptance</a:t>
            </a:r>
            <a:r>
              <a:rPr lang="fi-FI" dirty="0" smtClean="0"/>
              <a:t> of </a:t>
            </a:r>
            <a:r>
              <a:rPr lang="fi-FI" dirty="0" err="1" smtClean="0"/>
              <a:t>the</a:t>
            </a:r>
            <a:r>
              <a:rPr lang="fi-FI" dirty="0" smtClean="0"/>
              <a:t> general </a:t>
            </a:r>
            <a:r>
              <a:rPr lang="fi-FI" dirty="0" err="1" smtClean="0"/>
              <a:t>terms</a:t>
            </a:r>
            <a:r>
              <a:rPr lang="fi-FI" dirty="0" smtClean="0"/>
              <a:t> of </a:t>
            </a:r>
            <a:r>
              <a:rPr lang="fi-FI" dirty="0" err="1" smtClean="0"/>
              <a:t>use</a:t>
            </a:r>
            <a:r>
              <a:rPr lang="fi-FI" dirty="0" smtClean="0"/>
              <a:t> is </a:t>
            </a:r>
            <a:r>
              <a:rPr lang="fi-FI" dirty="0" err="1" smtClean="0"/>
              <a:t>not</a:t>
            </a:r>
            <a:r>
              <a:rPr lang="fi-FI" dirty="0" smtClean="0"/>
              <a:t> </a:t>
            </a:r>
            <a:r>
              <a:rPr lang="fi-FI" dirty="0" err="1" smtClean="0"/>
              <a:t>enough</a:t>
            </a:r>
            <a:r>
              <a:rPr lang="fi-FI" dirty="0" smtClean="0"/>
              <a:t>. </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16</a:t>
            </a:fld>
            <a:endParaRPr lang="fi-FI"/>
          </a:p>
        </p:txBody>
      </p:sp>
    </p:spTree>
    <p:extLst>
      <p:ext uri="{BB962C8B-B14F-4D97-AF65-F5344CB8AC3E}">
        <p14:creationId xmlns:p14="http://schemas.microsoft.com/office/powerpoint/2010/main" val="2705977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6</a:t>
            </a:r>
            <a:r>
              <a:rPr lang="fi-FI" dirty="0" smtClean="0"/>
              <a:t>) Legal </a:t>
            </a:r>
            <a:r>
              <a:rPr lang="fi-FI" dirty="0" err="1" smtClean="0"/>
              <a:t>basis</a:t>
            </a:r>
            <a:r>
              <a:rPr lang="fi-FI" dirty="0" smtClean="0"/>
              <a:t> for </a:t>
            </a:r>
            <a:r>
              <a:rPr lang="fi-FI" dirty="0" err="1" smtClean="0"/>
              <a:t>processing</a:t>
            </a:r>
            <a:r>
              <a:rPr lang="fi-FI" dirty="0" smtClean="0"/>
              <a:t> of </a:t>
            </a:r>
            <a:r>
              <a:rPr lang="fi-FI" dirty="0" err="1" smtClean="0"/>
              <a:t>personal</a:t>
            </a:r>
            <a:r>
              <a:rPr lang="fi-FI" dirty="0" smtClean="0"/>
              <a:t> data</a:t>
            </a:r>
            <a:endParaRPr lang="fi-FI" dirty="0"/>
          </a:p>
        </p:txBody>
      </p:sp>
      <p:sp>
        <p:nvSpPr>
          <p:cNvPr id="3" name="Content Placeholder 2"/>
          <p:cNvSpPr>
            <a:spLocks noGrp="1"/>
          </p:cNvSpPr>
          <p:nvPr>
            <p:ph sz="quarter" idx="14"/>
          </p:nvPr>
        </p:nvSpPr>
        <p:spPr/>
        <p:txBody>
          <a:bodyPr/>
          <a:lstStyle/>
          <a:p>
            <a:r>
              <a:rPr lang="fi-FI" dirty="0" smtClean="0"/>
              <a:t>GDPR, </a:t>
            </a:r>
            <a:r>
              <a:rPr lang="fi-FI" dirty="0" err="1" smtClean="0"/>
              <a:t>article</a:t>
            </a:r>
            <a:r>
              <a:rPr lang="fi-FI" dirty="0" smtClean="0"/>
              <a:t> 5 (1): Personal data </a:t>
            </a:r>
            <a:r>
              <a:rPr lang="fi-FI" dirty="0" err="1" smtClean="0"/>
              <a:t>shall</a:t>
            </a:r>
            <a:r>
              <a:rPr lang="fi-FI" dirty="0" smtClean="0"/>
              <a:t> </a:t>
            </a:r>
            <a:r>
              <a:rPr lang="fi-FI" dirty="0" err="1" smtClean="0"/>
              <a:t>be</a:t>
            </a:r>
            <a:r>
              <a:rPr lang="fi-FI" dirty="0" smtClean="0"/>
              <a:t> </a:t>
            </a:r>
            <a:r>
              <a:rPr lang="fi-FI" dirty="0" err="1" smtClean="0"/>
              <a:t>processed</a:t>
            </a:r>
            <a:r>
              <a:rPr lang="fi-FI" dirty="0" smtClean="0"/>
              <a:t> </a:t>
            </a:r>
            <a:r>
              <a:rPr lang="fi-FI" dirty="0" err="1" smtClean="0"/>
              <a:t>lawfully</a:t>
            </a:r>
            <a:r>
              <a:rPr lang="fi-FI" dirty="0" smtClean="0"/>
              <a:t>, </a:t>
            </a:r>
            <a:r>
              <a:rPr lang="fi-FI" dirty="0" err="1" smtClean="0"/>
              <a:t>fairly</a:t>
            </a:r>
            <a:r>
              <a:rPr lang="fi-FI" dirty="0" smtClean="0"/>
              <a:t> and in a </a:t>
            </a:r>
            <a:r>
              <a:rPr lang="fi-FI" dirty="0" err="1" smtClean="0"/>
              <a:t>transparent</a:t>
            </a:r>
            <a:r>
              <a:rPr lang="fi-FI" dirty="0" smtClean="0"/>
              <a:t> manner in </a:t>
            </a:r>
            <a:r>
              <a:rPr lang="fi-FI" dirty="0" err="1" smtClean="0"/>
              <a:t>relation</a:t>
            </a:r>
            <a:r>
              <a:rPr lang="fi-FI" dirty="0" smtClean="0"/>
              <a:t> to </a:t>
            </a:r>
            <a:r>
              <a:rPr lang="fi-FI" dirty="0" err="1" smtClean="0"/>
              <a:t>the</a:t>
            </a:r>
            <a:r>
              <a:rPr lang="fi-FI" dirty="0" smtClean="0"/>
              <a:t> data </a:t>
            </a:r>
            <a:r>
              <a:rPr lang="fi-FI" dirty="0" err="1" smtClean="0"/>
              <a:t>subject</a:t>
            </a:r>
            <a:r>
              <a:rPr lang="fi-FI" dirty="0" smtClean="0"/>
              <a:t> (’</a:t>
            </a:r>
            <a:r>
              <a:rPr lang="fi-FI" dirty="0" err="1"/>
              <a:t>lawfulness</a:t>
            </a:r>
            <a:r>
              <a:rPr lang="fi-FI" dirty="0"/>
              <a:t>, </a:t>
            </a:r>
            <a:r>
              <a:rPr lang="fi-FI" dirty="0" err="1"/>
              <a:t>fairness</a:t>
            </a:r>
            <a:r>
              <a:rPr lang="fi-FI" dirty="0"/>
              <a:t> and </a:t>
            </a:r>
            <a:r>
              <a:rPr lang="fi-FI" dirty="0" err="1"/>
              <a:t>transparency</a:t>
            </a:r>
            <a:r>
              <a:rPr lang="fi-FI" dirty="0" smtClean="0"/>
              <a:t>’ / lainmukaisuus, kohtuullisuus ja läpinäkyvyys). Personal data </a:t>
            </a:r>
            <a:r>
              <a:rPr lang="fi-FI" dirty="0" err="1" smtClean="0"/>
              <a:t>shall</a:t>
            </a:r>
            <a:r>
              <a:rPr lang="fi-FI" dirty="0" smtClean="0"/>
              <a:t> </a:t>
            </a:r>
            <a:r>
              <a:rPr lang="fi-FI" dirty="0" err="1" smtClean="0"/>
              <a:t>be</a:t>
            </a:r>
            <a:r>
              <a:rPr lang="fi-FI" dirty="0"/>
              <a:t> </a:t>
            </a:r>
            <a:r>
              <a:rPr lang="en-US" dirty="0"/>
              <a:t>collected for specified, explicit and legitimate purposes and not further processed in a manner that is incompatible with those purposes; further processing for archiving purposes in the public interest, scientific or historical research purposes or statistical purposes shall, in accordance with Article 89(1), not be considered to be incompatible with the initial purposes (‘purpose limitation</a:t>
            </a:r>
            <a:r>
              <a:rPr lang="en-US" dirty="0" smtClean="0"/>
              <a:t>’ / </a:t>
            </a:r>
            <a:r>
              <a:rPr lang="en-US" dirty="0" err="1" smtClean="0"/>
              <a:t>käyttötarkoitussidonnaisuus</a:t>
            </a:r>
            <a:r>
              <a:rPr lang="en-US" dirty="0" smtClean="0"/>
              <a:t>); </a:t>
            </a:r>
          </a:p>
          <a:p>
            <a:endParaRPr lang="fi-FI" dirty="0" smtClean="0"/>
          </a:p>
          <a:p>
            <a:endParaRPr lang="fi-FI" dirty="0" smtClean="0">
              <a:solidFill>
                <a:srgbClr val="FF0000"/>
              </a:solidFill>
            </a:endParaRPr>
          </a:p>
          <a:p>
            <a:endParaRPr lang="fi-FI" dirty="0">
              <a:solidFill>
                <a:srgbClr val="FF0000"/>
              </a:solidFill>
            </a:endParaRPr>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17</a:t>
            </a:fld>
            <a:endParaRPr lang="fi-FI" dirty="0"/>
          </a:p>
        </p:txBody>
      </p:sp>
    </p:spTree>
    <p:extLst>
      <p:ext uri="{BB962C8B-B14F-4D97-AF65-F5344CB8AC3E}">
        <p14:creationId xmlns:p14="http://schemas.microsoft.com/office/powerpoint/2010/main" val="1785671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7) </a:t>
            </a:r>
            <a:r>
              <a:rPr lang="fi-FI" dirty="0" err="1" smtClean="0"/>
              <a:t>Requirements</a:t>
            </a:r>
            <a:r>
              <a:rPr lang="fi-FI" dirty="0" smtClean="0"/>
              <a:t> </a:t>
            </a:r>
            <a:r>
              <a:rPr lang="fi-FI" dirty="0" err="1" smtClean="0"/>
              <a:t>concerning</a:t>
            </a:r>
            <a:r>
              <a:rPr lang="fi-FI" dirty="0" smtClean="0"/>
              <a:t> </a:t>
            </a:r>
            <a:r>
              <a:rPr lang="fi-FI" dirty="0" err="1" smtClean="0"/>
              <a:t>collected</a:t>
            </a:r>
            <a:r>
              <a:rPr lang="fi-FI" dirty="0" smtClean="0"/>
              <a:t> data</a:t>
            </a:r>
            <a:endParaRPr lang="fi-FI" dirty="0"/>
          </a:p>
        </p:txBody>
      </p:sp>
      <p:sp>
        <p:nvSpPr>
          <p:cNvPr id="3" name="Content Placeholder 2"/>
          <p:cNvSpPr>
            <a:spLocks noGrp="1"/>
          </p:cNvSpPr>
          <p:nvPr>
            <p:ph sz="quarter" idx="14"/>
          </p:nvPr>
        </p:nvSpPr>
        <p:spPr/>
        <p:txBody>
          <a:bodyPr/>
          <a:lstStyle/>
          <a:p>
            <a:r>
              <a:rPr lang="en-US" sz="1500" dirty="0" smtClean="0"/>
              <a:t>The regulation aims to prepare for the excesses associated with the collection of data by providing for data collectors requirements concerning collected data, article 5: </a:t>
            </a:r>
          </a:p>
          <a:p>
            <a:r>
              <a:rPr lang="en-US" sz="1500" dirty="0" smtClean="0">
                <a:solidFill>
                  <a:srgbClr val="FF0000"/>
                </a:solidFill>
              </a:rPr>
              <a:t>Data </a:t>
            </a:r>
            <a:r>
              <a:rPr lang="en-US" sz="1500" dirty="0" err="1" smtClean="0">
                <a:solidFill>
                  <a:srgbClr val="FF0000"/>
                </a:solidFill>
              </a:rPr>
              <a:t>minimisation</a:t>
            </a:r>
            <a:r>
              <a:rPr lang="en-US" sz="1500" dirty="0" smtClean="0">
                <a:solidFill>
                  <a:srgbClr val="FF0000"/>
                </a:solidFill>
              </a:rPr>
              <a:t> (</a:t>
            </a:r>
            <a:r>
              <a:rPr lang="en-US" sz="1500" dirty="0" err="1" smtClean="0">
                <a:solidFill>
                  <a:srgbClr val="FF0000"/>
                </a:solidFill>
              </a:rPr>
              <a:t>tietojen</a:t>
            </a:r>
            <a:r>
              <a:rPr lang="en-US" sz="1500" dirty="0" smtClean="0">
                <a:solidFill>
                  <a:srgbClr val="FF0000"/>
                </a:solidFill>
              </a:rPr>
              <a:t> </a:t>
            </a:r>
            <a:r>
              <a:rPr lang="en-US" sz="1500" dirty="0" err="1" smtClean="0">
                <a:solidFill>
                  <a:srgbClr val="FF0000"/>
                </a:solidFill>
              </a:rPr>
              <a:t>minimointi</a:t>
            </a:r>
            <a:r>
              <a:rPr lang="en-US" sz="1500" dirty="0" smtClean="0">
                <a:solidFill>
                  <a:srgbClr val="FF0000"/>
                </a:solidFill>
              </a:rPr>
              <a:t>)</a:t>
            </a:r>
            <a:r>
              <a:rPr lang="en-US" sz="1500" dirty="0" smtClean="0"/>
              <a:t>: adequate</a:t>
            </a:r>
            <a:r>
              <a:rPr lang="en-US" sz="1500" dirty="0"/>
              <a:t>, </a:t>
            </a:r>
            <a:r>
              <a:rPr lang="en-US" sz="1500" dirty="0" smtClean="0"/>
              <a:t>relevant and </a:t>
            </a:r>
            <a:r>
              <a:rPr lang="en-US" sz="1500" u="sng" dirty="0"/>
              <a:t>limited </a:t>
            </a:r>
            <a:r>
              <a:rPr lang="en-US" sz="1500" u="sng" dirty="0" smtClean="0"/>
              <a:t>to </a:t>
            </a:r>
            <a:r>
              <a:rPr lang="en-US" sz="1500" u="sng" dirty="0"/>
              <a:t>what is </a:t>
            </a:r>
            <a:r>
              <a:rPr lang="en-US" sz="1500" u="sng" dirty="0" smtClean="0"/>
              <a:t>necessary </a:t>
            </a:r>
            <a:r>
              <a:rPr lang="en-US" sz="1500" u="sng" dirty="0"/>
              <a:t>in relation </a:t>
            </a:r>
            <a:r>
              <a:rPr lang="en-US" sz="1500" u="sng" dirty="0" smtClean="0"/>
              <a:t>to </a:t>
            </a:r>
            <a:r>
              <a:rPr lang="en-US" sz="1500" u="sng" dirty="0"/>
              <a:t>the purposes for which </a:t>
            </a:r>
            <a:r>
              <a:rPr lang="en-US" sz="1500" u="sng" dirty="0" smtClean="0"/>
              <a:t>they </a:t>
            </a:r>
            <a:r>
              <a:rPr lang="en-US" sz="1500" u="sng" dirty="0"/>
              <a:t>are </a:t>
            </a:r>
            <a:r>
              <a:rPr lang="en-US" sz="1500" u="sng" dirty="0" smtClean="0"/>
              <a:t>processed</a:t>
            </a:r>
            <a:r>
              <a:rPr lang="en-US" sz="1500" dirty="0" smtClean="0"/>
              <a:t>. </a:t>
            </a:r>
          </a:p>
          <a:p>
            <a:r>
              <a:rPr lang="en-US" sz="1500" dirty="0" smtClean="0">
                <a:solidFill>
                  <a:srgbClr val="FF0000"/>
                </a:solidFill>
              </a:rPr>
              <a:t>Accuracy (</a:t>
            </a:r>
            <a:r>
              <a:rPr lang="en-US" sz="1500" dirty="0" err="1" smtClean="0">
                <a:solidFill>
                  <a:srgbClr val="FF0000"/>
                </a:solidFill>
              </a:rPr>
              <a:t>täsmällisyys</a:t>
            </a:r>
            <a:r>
              <a:rPr lang="en-US" sz="1500" dirty="0" smtClean="0">
                <a:solidFill>
                  <a:srgbClr val="FF0000"/>
                </a:solidFill>
              </a:rPr>
              <a:t>)</a:t>
            </a:r>
            <a:r>
              <a:rPr lang="en-US" sz="1500" u="sng" dirty="0" smtClean="0"/>
              <a:t>: </a:t>
            </a:r>
            <a:r>
              <a:rPr lang="en-US" sz="1500" u="sng" dirty="0"/>
              <a:t>accurate </a:t>
            </a:r>
            <a:r>
              <a:rPr lang="en-US" sz="1500" u="sng" dirty="0" smtClean="0"/>
              <a:t>and</a:t>
            </a:r>
            <a:r>
              <a:rPr lang="en-US" sz="1500" u="sng" dirty="0"/>
              <a:t>, where </a:t>
            </a:r>
            <a:r>
              <a:rPr lang="en-US" sz="1500" u="sng" dirty="0" smtClean="0"/>
              <a:t>necessary</a:t>
            </a:r>
            <a:r>
              <a:rPr lang="en-US" sz="1500" u="sng" dirty="0"/>
              <a:t>, kept up to date</a:t>
            </a:r>
            <a:r>
              <a:rPr lang="en-US" sz="1500" dirty="0"/>
              <a:t>; every reasonable </a:t>
            </a:r>
            <a:r>
              <a:rPr lang="en-US" sz="1500" dirty="0" smtClean="0"/>
              <a:t>step </a:t>
            </a:r>
            <a:r>
              <a:rPr lang="en-US" sz="1500" dirty="0"/>
              <a:t>must be taken to ensure </a:t>
            </a:r>
            <a:r>
              <a:rPr lang="en-US" sz="1500" dirty="0" smtClean="0"/>
              <a:t>that </a:t>
            </a:r>
            <a:r>
              <a:rPr lang="en-US" sz="1500" dirty="0"/>
              <a:t>personal </a:t>
            </a:r>
            <a:r>
              <a:rPr lang="en-US" sz="1500" dirty="0" smtClean="0"/>
              <a:t>data </a:t>
            </a:r>
            <a:r>
              <a:rPr lang="en-US" sz="1500" dirty="0"/>
              <a:t>that </a:t>
            </a:r>
            <a:r>
              <a:rPr lang="en-US" sz="1500" dirty="0" smtClean="0"/>
              <a:t>are inaccurate</a:t>
            </a:r>
            <a:r>
              <a:rPr lang="en-US" sz="1500" dirty="0"/>
              <a:t>, having regard to the purposes for which they are processed, </a:t>
            </a:r>
            <a:r>
              <a:rPr lang="en-US" sz="1500" dirty="0" smtClean="0"/>
              <a:t>are </a:t>
            </a:r>
            <a:r>
              <a:rPr lang="en-US" sz="1500" dirty="0"/>
              <a:t>erased </a:t>
            </a:r>
            <a:r>
              <a:rPr lang="en-US" sz="1500" dirty="0" smtClean="0"/>
              <a:t>or </a:t>
            </a:r>
            <a:r>
              <a:rPr lang="en-US" sz="1500" dirty="0"/>
              <a:t>rectified without </a:t>
            </a:r>
            <a:r>
              <a:rPr lang="en-US" sz="1500" dirty="0" smtClean="0"/>
              <a:t>delay. </a:t>
            </a:r>
          </a:p>
          <a:p>
            <a:r>
              <a:rPr lang="en-US" sz="1500" dirty="0" smtClean="0">
                <a:solidFill>
                  <a:srgbClr val="FF0000"/>
                </a:solidFill>
              </a:rPr>
              <a:t>Storage limitation (</a:t>
            </a:r>
            <a:r>
              <a:rPr lang="en-US" sz="1500" dirty="0" err="1" smtClean="0">
                <a:solidFill>
                  <a:srgbClr val="FF0000"/>
                </a:solidFill>
              </a:rPr>
              <a:t>säilytyksen</a:t>
            </a:r>
            <a:r>
              <a:rPr lang="en-US" sz="1500" dirty="0" smtClean="0">
                <a:solidFill>
                  <a:srgbClr val="FF0000"/>
                </a:solidFill>
              </a:rPr>
              <a:t> </a:t>
            </a:r>
            <a:r>
              <a:rPr lang="en-US" sz="1500" dirty="0" err="1" smtClean="0">
                <a:solidFill>
                  <a:srgbClr val="FF0000"/>
                </a:solidFill>
              </a:rPr>
              <a:t>rajoittaminen</a:t>
            </a:r>
            <a:r>
              <a:rPr lang="en-US" sz="1500" dirty="0" smtClean="0">
                <a:solidFill>
                  <a:srgbClr val="FF0000"/>
                </a:solidFill>
              </a:rPr>
              <a:t>): </a:t>
            </a:r>
            <a:r>
              <a:rPr lang="en-US" sz="1500" u="sng" dirty="0"/>
              <a:t>kept in a form which </a:t>
            </a:r>
            <a:r>
              <a:rPr lang="en-US" sz="1500" u="sng" dirty="0" smtClean="0"/>
              <a:t>permits </a:t>
            </a:r>
            <a:r>
              <a:rPr lang="en-US" sz="1500" u="sng" dirty="0"/>
              <a:t>identification </a:t>
            </a:r>
            <a:r>
              <a:rPr lang="en-US" sz="1500" u="sng" dirty="0" smtClean="0"/>
              <a:t>of </a:t>
            </a:r>
            <a:r>
              <a:rPr lang="en-US" sz="1500" u="sng" dirty="0"/>
              <a:t>data subjects </a:t>
            </a:r>
            <a:r>
              <a:rPr lang="en-US" sz="1500" u="sng" dirty="0" smtClean="0"/>
              <a:t>for </a:t>
            </a:r>
            <a:r>
              <a:rPr lang="en-US" sz="1500" i="1" u="sng" dirty="0"/>
              <a:t>no longer than is </a:t>
            </a:r>
            <a:r>
              <a:rPr lang="en-US" sz="1500" i="1" u="sng" dirty="0" smtClean="0"/>
              <a:t>necessary </a:t>
            </a:r>
            <a:r>
              <a:rPr lang="en-US" sz="1500" u="sng" dirty="0"/>
              <a:t>for </a:t>
            </a:r>
            <a:r>
              <a:rPr lang="en-US" sz="1500" i="1" u="sng" dirty="0"/>
              <a:t>the purposes </a:t>
            </a:r>
            <a:r>
              <a:rPr lang="en-US" sz="1500" u="sng" dirty="0"/>
              <a:t>for </a:t>
            </a:r>
            <a:r>
              <a:rPr lang="en-US" sz="1500" u="sng" dirty="0" smtClean="0"/>
              <a:t>which the </a:t>
            </a:r>
            <a:r>
              <a:rPr lang="en-US" sz="1500" u="sng" dirty="0"/>
              <a:t>personal </a:t>
            </a:r>
            <a:r>
              <a:rPr lang="en-US" sz="1500" u="sng" dirty="0" smtClean="0"/>
              <a:t>data </a:t>
            </a:r>
            <a:r>
              <a:rPr lang="en-US" sz="1500" u="sng" dirty="0"/>
              <a:t>are processed</a:t>
            </a:r>
            <a:r>
              <a:rPr lang="en-US" sz="1500" dirty="0"/>
              <a:t>; </a:t>
            </a:r>
            <a:r>
              <a:rPr lang="en-US" sz="1500" dirty="0" smtClean="0"/>
              <a:t>personal data </a:t>
            </a:r>
            <a:r>
              <a:rPr lang="en-US" sz="1500" dirty="0"/>
              <a:t>may be stored for longer </a:t>
            </a:r>
            <a:r>
              <a:rPr lang="en-US" sz="1500" dirty="0" smtClean="0"/>
              <a:t>periods </a:t>
            </a:r>
            <a:r>
              <a:rPr lang="en-US" sz="1500" dirty="0"/>
              <a:t>insofar as the personal </a:t>
            </a:r>
            <a:r>
              <a:rPr lang="en-US" sz="1500" dirty="0" smtClean="0"/>
              <a:t>data will be processed solely </a:t>
            </a:r>
            <a:r>
              <a:rPr lang="en-US" sz="1500" dirty="0"/>
              <a:t>for archiving </a:t>
            </a:r>
            <a:r>
              <a:rPr lang="en-US" sz="1500" dirty="0" smtClean="0"/>
              <a:t>purposes </a:t>
            </a:r>
            <a:r>
              <a:rPr lang="en-US" sz="1500" dirty="0"/>
              <a:t>in the public </a:t>
            </a:r>
            <a:r>
              <a:rPr lang="en-US" sz="1500" dirty="0" smtClean="0"/>
              <a:t>interest</a:t>
            </a:r>
            <a:r>
              <a:rPr lang="en-US" sz="1500" dirty="0"/>
              <a:t>, </a:t>
            </a:r>
            <a:r>
              <a:rPr lang="en-US" sz="1500" dirty="0" smtClean="0"/>
              <a:t>scientific or </a:t>
            </a:r>
            <a:r>
              <a:rPr lang="en-US" sz="1500" dirty="0"/>
              <a:t>historical </a:t>
            </a:r>
            <a:r>
              <a:rPr lang="en-US" sz="1500" dirty="0" smtClean="0"/>
              <a:t>research </a:t>
            </a:r>
            <a:r>
              <a:rPr lang="en-US" sz="1500" dirty="0"/>
              <a:t>purposes or </a:t>
            </a:r>
            <a:r>
              <a:rPr lang="en-US" sz="1500" dirty="0" smtClean="0"/>
              <a:t>statistical purposes </a:t>
            </a:r>
            <a:r>
              <a:rPr lang="en-US" sz="1500" dirty="0"/>
              <a:t>in accordance </a:t>
            </a:r>
            <a:r>
              <a:rPr lang="en-US" sz="1500" dirty="0" smtClean="0"/>
              <a:t>with </a:t>
            </a:r>
            <a:r>
              <a:rPr lang="en-US" sz="1500" dirty="0"/>
              <a:t>Article 89(1) subject </a:t>
            </a:r>
            <a:r>
              <a:rPr lang="en-US" sz="1500" dirty="0" smtClean="0"/>
              <a:t>to </a:t>
            </a:r>
            <a:r>
              <a:rPr lang="en-US" sz="1500" dirty="0"/>
              <a:t>implementation </a:t>
            </a:r>
            <a:r>
              <a:rPr lang="en-US" sz="1500" dirty="0" smtClean="0"/>
              <a:t>of </a:t>
            </a:r>
            <a:r>
              <a:rPr lang="en-US" sz="1500" dirty="0"/>
              <a:t>the </a:t>
            </a:r>
            <a:r>
              <a:rPr lang="en-US" sz="1500" dirty="0" smtClean="0"/>
              <a:t>appropriate </a:t>
            </a:r>
            <a:r>
              <a:rPr lang="en-US" sz="1500" dirty="0"/>
              <a:t>technical </a:t>
            </a:r>
            <a:r>
              <a:rPr lang="en-US" sz="1500" dirty="0" smtClean="0"/>
              <a:t>and </a:t>
            </a:r>
            <a:r>
              <a:rPr lang="en-US" sz="1500" dirty="0" err="1" smtClean="0"/>
              <a:t>organisational</a:t>
            </a:r>
            <a:r>
              <a:rPr lang="en-US" sz="1500" dirty="0" smtClean="0"/>
              <a:t> measures required by </a:t>
            </a:r>
            <a:r>
              <a:rPr lang="en-US" sz="1500" dirty="0"/>
              <a:t>this Regulation </a:t>
            </a:r>
            <a:r>
              <a:rPr lang="en-US" sz="1500" dirty="0" smtClean="0"/>
              <a:t>in </a:t>
            </a:r>
            <a:r>
              <a:rPr lang="en-US" sz="1500" dirty="0"/>
              <a:t>order to safeguard </a:t>
            </a:r>
            <a:r>
              <a:rPr lang="en-US" sz="1500" dirty="0" smtClean="0"/>
              <a:t>the </a:t>
            </a:r>
            <a:r>
              <a:rPr lang="en-US" sz="1500" dirty="0"/>
              <a:t>rights and freedoms </a:t>
            </a:r>
            <a:r>
              <a:rPr lang="en-US" sz="1500" dirty="0" smtClean="0"/>
              <a:t>of </a:t>
            </a:r>
            <a:r>
              <a:rPr lang="en-US" sz="1500" dirty="0"/>
              <a:t>the data subject </a:t>
            </a:r>
          </a:p>
          <a:p>
            <a:endParaRPr lang="en-US" dirty="0">
              <a:solidFill>
                <a:srgbClr val="FF0000"/>
              </a:solidFill>
            </a:endParaRPr>
          </a:p>
          <a:p>
            <a:endParaRPr lang="en-US"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18</a:t>
            </a:fld>
            <a:endParaRPr lang="fi-FI"/>
          </a:p>
        </p:txBody>
      </p:sp>
    </p:spTree>
    <p:extLst>
      <p:ext uri="{BB962C8B-B14F-4D97-AF65-F5344CB8AC3E}">
        <p14:creationId xmlns:p14="http://schemas.microsoft.com/office/powerpoint/2010/main" val="428860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8</a:t>
            </a:r>
            <a:r>
              <a:rPr lang="fi-FI" dirty="0" smtClean="0"/>
              <a:t>) </a:t>
            </a:r>
            <a:r>
              <a:rPr lang="fi-FI" dirty="0" err="1" smtClean="0"/>
              <a:t>Responsibility</a:t>
            </a:r>
            <a:r>
              <a:rPr lang="fi-FI" dirty="0" smtClean="0"/>
              <a:t> of </a:t>
            </a:r>
            <a:r>
              <a:rPr lang="fi-FI" dirty="0" err="1" smtClean="0"/>
              <a:t>the</a:t>
            </a:r>
            <a:r>
              <a:rPr lang="fi-FI" dirty="0" smtClean="0"/>
              <a:t> </a:t>
            </a:r>
            <a:r>
              <a:rPr lang="fi-FI" dirty="0" err="1" smtClean="0"/>
              <a:t>controller</a:t>
            </a:r>
            <a:r>
              <a:rPr lang="fi-FI" dirty="0" smtClean="0"/>
              <a:t> and </a:t>
            </a:r>
            <a:r>
              <a:rPr lang="fi-FI" dirty="0" err="1" smtClean="0"/>
              <a:t>accountability</a:t>
            </a:r>
            <a:r>
              <a:rPr lang="fi-FI" dirty="0" smtClean="0"/>
              <a:t> </a:t>
            </a:r>
            <a:endParaRPr lang="fi-FI" dirty="0"/>
          </a:p>
        </p:txBody>
      </p:sp>
      <p:sp>
        <p:nvSpPr>
          <p:cNvPr id="3" name="Content Placeholder 2"/>
          <p:cNvSpPr>
            <a:spLocks noGrp="1"/>
          </p:cNvSpPr>
          <p:nvPr>
            <p:ph sz="quarter" idx="14"/>
          </p:nvPr>
        </p:nvSpPr>
        <p:spPr>
          <a:xfrm>
            <a:off x="468313" y="1228447"/>
            <a:ext cx="8207374" cy="3324370"/>
          </a:xfrm>
        </p:spPr>
        <p:txBody>
          <a:bodyPr/>
          <a:lstStyle/>
          <a:p>
            <a:r>
              <a:rPr lang="en-US" sz="1800" dirty="0" smtClean="0"/>
              <a:t>Article 4: ‘</a:t>
            </a:r>
            <a:r>
              <a:rPr lang="en-US" sz="1800" dirty="0" smtClean="0">
                <a:solidFill>
                  <a:srgbClr val="FF0000"/>
                </a:solidFill>
              </a:rPr>
              <a:t>Controller</a:t>
            </a:r>
            <a:r>
              <a:rPr lang="en-US" sz="1800" dirty="0" smtClean="0"/>
              <a:t>’ (</a:t>
            </a:r>
            <a:r>
              <a:rPr lang="en-US" sz="1800" dirty="0" err="1" smtClean="0"/>
              <a:t>rekisterinpitäjä</a:t>
            </a:r>
            <a:r>
              <a:rPr lang="en-US" sz="1800" dirty="0" smtClean="0"/>
              <a:t>) </a:t>
            </a:r>
            <a:r>
              <a:rPr lang="en-US" sz="1800" dirty="0"/>
              <a:t>means the natural or legal person, public authority, agency or other body which, alone 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State law; </a:t>
            </a:r>
            <a:endParaRPr lang="en-US" sz="1800" dirty="0" smtClean="0"/>
          </a:p>
          <a:p>
            <a:r>
              <a:rPr lang="en-US" sz="1800" i="1" dirty="0" smtClean="0"/>
              <a:t>-&gt; </a:t>
            </a:r>
            <a:r>
              <a:rPr lang="en-US" sz="1800" i="1" dirty="0" smtClean="0">
                <a:solidFill>
                  <a:srgbClr val="FF0000"/>
                </a:solidFill>
              </a:rPr>
              <a:t>Controller (</a:t>
            </a:r>
            <a:r>
              <a:rPr lang="en-US" sz="1800" i="1" dirty="0" err="1" smtClean="0">
                <a:solidFill>
                  <a:srgbClr val="FF0000"/>
                </a:solidFill>
              </a:rPr>
              <a:t>käsittelijä</a:t>
            </a:r>
            <a:r>
              <a:rPr lang="en-US" sz="1800" i="1" dirty="0" smtClean="0">
                <a:solidFill>
                  <a:srgbClr val="FF0000"/>
                </a:solidFill>
              </a:rPr>
              <a:t>) </a:t>
            </a:r>
            <a:r>
              <a:rPr lang="en-US" sz="1800" i="1" dirty="0" smtClean="0"/>
              <a:t>shall be </a:t>
            </a:r>
            <a:r>
              <a:rPr lang="en-US" sz="1800" i="1" u="sng" dirty="0" smtClean="0"/>
              <a:t>responsible for</a:t>
            </a:r>
            <a:r>
              <a:rPr lang="en-US" sz="1800" i="1" dirty="0" smtClean="0"/>
              <a:t>, and </a:t>
            </a:r>
            <a:r>
              <a:rPr lang="en-US" sz="1800" i="1" u="sng" dirty="0" smtClean="0"/>
              <a:t>be able to demonstrate compliance with GDPR</a:t>
            </a:r>
            <a:r>
              <a:rPr lang="en-US" sz="1800" i="1" dirty="0" smtClean="0"/>
              <a:t>. (“</a:t>
            </a:r>
            <a:r>
              <a:rPr lang="en-US" sz="1800" i="1" dirty="0" smtClean="0">
                <a:solidFill>
                  <a:srgbClr val="FF0000"/>
                </a:solidFill>
              </a:rPr>
              <a:t>Accountability</a:t>
            </a:r>
            <a:r>
              <a:rPr lang="en-US" sz="1800" i="1" dirty="0" smtClean="0"/>
              <a:t>” </a:t>
            </a:r>
            <a:r>
              <a:rPr lang="en-US" sz="1800" i="1" dirty="0" err="1" smtClean="0"/>
              <a:t>osoitusvelvollisuus</a:t>
            </a:r>
            <a:r>
              <a:rPr lang="en-US" sz="1800" i="1" dirty="0" smtClean="0"/>
              <a:t>)</a:t>
            </a:r>
          </a:p>
          <a:p>
            <a:r>
              <a:rPr lang="en-US" sz="1800" dirty="0" smtClean="0"/>
              <a:t>‘</a:t>
            </a:r>
            <a:r>
              <a:rPr lang="en-US" sz="1800" dirty="0" smtClean="0">
                <a:solidFill>
                  <a:srgbClr val="FF0000"/>
                </a:solidFill>
              </a:rPr>
              <a:t>Processor</a:t>
            </a:r>
            <a:r>
              <a:rPr lang="en-US" sz="1800" dirty="0" smtClean="0"/>
              <a:t>’ (</a:t>
            </a:r>
            <a:r>
              <a:rPr lang="en-US" sz="1800" dirty="0" err="1" smtClean="0"/>
              <a:t>käsittelijä</a:t>
            </a:r>
            <a:r>
              <a:rPr lang="en-US" sz="1800" dirty="0" smtClean="0"/>
              <a:t>) </a:t>
            </a:r>
            <a:r>
              <a:rPr lang="en-US" sz="1800" dirty="0"/>
              <a:t>means a natural or legal person, public authority, agency or other body which processes personal data on behalf of the controller; </a:t>
            </a:r>
            <a:endParaRPr lang="en-US" sz="1800" dirty="0" smtClean="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19</a:t>
            </a:fld>
            <a:endParaRPr lang="fi-FI"/>
          </a:p>
        </p:txBody>
      </p:sp>
    </p:spTree>
    <p:extLst>
      <p:ext uri="{BB962C8B-B14F-4D97-AF65-F5344CB8AC3E}">
        <p14:creationId xmlns:p14="http://schemas.microsoft.com/office/powerpoint/2010/main" val="925044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1</a:t>
            </a:r>
            <a:r>
              <a:rPr lang="fi-FI" dirty="0" smtClean="0"/>
              <a:t>) </a:t>
            </a:r>
            <a:r>
              <a:rPr lang="fi-FI" dirty="0" err="1" smtClean="0"/>
              <a:t>What</a:t>
            </a:r>
            <a:r>
              <a:rPr lang="fi-FI" dirty="0" smtClean="0"/>
              <a:t> is the </a:t>
            </a:r>
            <a:r>
              <a:rPr lang="fi-FI" dirty="0" err="1" smtClean="0"/>
              <a:t>aim</a:t>
            </a:r>
            <a:r>
              <a:rPr lang="fi-FI" dirty="0" smtClean="0"/>
              <a:t> of GDPR ?</a:t>
            </a:r>
            <a:endParaRPr lang="fi-FI" dirty="0"/>
          </a:p>
        </p:txBody>
      </p:sp>
      <p:sp>
        <p:nvSpPr>
          <p:cNvPr id="3" name="Content Placeholder 2"/>
          <p:cNvSpPr>
            <a:spLocks noGrp="1"/>
          </p:cNvSpPr>
          <p:nvPr>
            <p:ph sz="quarter" idx="14"/>
          </p:nvPr>
        </p:nvSpPr>
        <p:spPr>
          <a:xfrm>
            <a:off x="468314" y="1057300"/>
            <a:ext cx="8207374" cy="3324370"/>
          </a:xfrm>
        </p:spPr>
        <p:txBody>
          <a:bodyPr/>
          <a:lstStyle/>
          <a:p>
            <a:pPr marL="342900" indent="-342900">
              <a:buFont typeface="Arial" panose="020B0604020202020204" pitchFamily="34" charset="0"/>
              <a:buChar char="•"/>
            </a:pPr>
            <a:r>
              <a:rPr lang="fi-FI" dirty="0" smtClean="0"/>
              <a:t>The General Data </a:t>
            </a:r>
            <a:r>
              <a:rPr lang="fi-FI" dirty="0" err="1" smtClean="0"/>
              <a:t>Protection</a:t>
            </a:r>
            <a:r>
              <a:rPr lang="fi-FI" dirty="0" smtClean="0"/>
              <a:t> </a:t>
            </a:r>
            <a:r>
              <a:rPr lang="fi-FI" dirty="0" err="1" smtClean="0"/>
              <a:t>Regulation</a:t>
            </a:r>
            <a:r>
              <a:rPr lang="fi-FI" dirty="0" smtClean="0"/>
              <a:t> (GDPR, 2016/679) </a:t>
            </a:r>
            <a:r>
              <a:rPr lang="fi-FI" dirty="0" err="1" smtClean="0"/>
              <a:t>was</a:t>
            </a:r>
            <a:r>
              <a:rPr lang="fi-FI" dirty="0" smtClean="0"/>
              <a:t> </a:t>
            </a:r>
            <a:r>
              <a:rPr lang="fi-FI" dirty="0" err="1" smtClean="0"/>
              <a:t>approved</a:t>
            </a:r>
            <a:r>
              <a:rPr lang="fi-FI" dirty="0" smtClean="0"/>
              <a:t> and </a:t>
            </a:r>
            <a:r>
              <a:rPr lang="fi-FI" dirty="0" err="1" smtClean="0"/>
              <a:t>adopted</a:t>
            </a:r>
            <a:r>
              <a:rPr lang="fi-FI" dirty="0" smtClean="0"/>
              <a:t> </a:t>
            </a:r>
            <a:r>
              <a:rPr lang="fi-FI" dirty="0" err="1" smtClean="0"/>
              <a:t>by</a:t>
            </a:r>
            <a:r>
              <a:rPr lang="fi-FI" dirty="0" smtClean="0"/>
              <a:t> the EU </a:t>
            </a:r>
            <a:r>
              <a:rPr lang="fi-FI" dirty="0" err="1" smtClean="0"/>
              <a:t>Parliament</a:t>
            </a:r>
            <a:r>
              <a:rPr lang="fi-FI" dirty="0" smtClean="0"/>
              <a:t> in </a:t>
            </a:r>
            <a:r>
              <a:rPr lang="fi-FI" dirty="0" err="1" smtClean="0"/>
              <a:t>April</a:t>
            </a:r>
            <a:r>
              <a:rPr lang="fi-FI" dirty="0" smtClean="0"/>
              <a:t> 2016, 2 </a:t>
            </a:r>
            <a:r>
              <a:rPr lang="fi-FI" dirty="0" err="1" smtClean="0"/>
              <a:t>year</a:t>
            </a:r>
            <a:r>
              <a:rPr lang="fi-FI" dirty="0" smtClean="0"/>
              <a:t> </a:t>
            </a:r>
            <a:r>
              <a:rPr lang="fi-FI" dirty="0" err="1" smtClean="0"/>
              <a:t>transition</a:t>
            </a:r>
            <a:r>
              <a:rPr lang="fi-FI" dirty="0" smtClean="0"/>
              <a:t> </a:t>
            </a:r>
            <a:r>
              <a:rPr lang="fi-FI" dirty="0" err="1" smtClean="0"/>
              <a:t>ends</a:t>
            </a:r>
            <a:r>
              <a:rPr lang="fi-FI" dirty="0" smtClean="0"/>
              <a:t> 28.5.2018. </a:t>
            </a:r>
          </a:p>
          <a:p>
            <a:pPr marL="342900" indent="-342900">
              <a:buFont typeface="Arial" panose="020B0604020202020204" pitchFamily="34" charset="0"/>
              <a:buChar char="•"/>
            </a:pPr>
            <a:r>
              <a:rPr lang="fi-FI" dirty="0" err="1" smtClean="0"/>
              <a:t>Resital</a:t>
            </a:r>
            <a:r>
              <a:rPr lang="fi-FI" dirty="0" smtClean="0"/>
              <a:t> 4):</a:t>
            </a:r>
            <a:r>
              <a:rPr lang="en-US" dirty="0" smtClean="0"/>
              <a:t> </a:t>
            </a:r>
            <a:r>
              <a:rPr lang="en-US" dirty="0"/>
              <a:t>The processing of personal data should be designed to serve mankind. The right to the protection of personal data is not an absolute right; it must be considered in relation to its function in society and be balanced against other fundamental rights, in accordance with the principle of proportionality. </a:t>
            </a:r>
            <a:endParaRPr lang="en-US" dirty="0" smtClean="0"/>
          </a:p>
          <a:p>
            <a:pPr marL="342900" indent="-342900">
              <a:buFont typeface="Arial" panose="020B0604020202020204" pitchFamily="34" charset="0"/>
              <a:buChar char="•"/>
            </a:pPr>
            <a:r>
              <a:rPr lang="en-US" dirty="0"/>
              <a:t>U</a:t>
            </a:r>
            <a:r>
              <a:rPr lang="en-US" dirty="0" smtClean="0"/>
              <a:t>niversity research  must balance fundamental rights </a:t>
            </a:r>
            <a:endParaRPr lang="fi-FI" dirty="0" smtClean="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a:t>
            </a:fld>
            <a:endParaRPr lang="fi-FI" dirty="0"/>
          </a:p>
        </p:txBody>
      </p:sp>
    </p:spTree>
    <p:extLst>
      <p:ext uri="{BB962C8B-B14F-4D97-AF65-F5344CB8AC3E}">
        <p14:creationId xmlns:p14="http://schemas.microsoft.com/office/powerpoint/2010/main" val="6227374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69082" y="240868"/>
            <a:ext cx="8207374" cy="3324370"/>
          </a:xfrm>
        </p:spPr>
        <p:txBody>
          <a:bodyPr/>
          <a:lstStyle/>
          <a:p>
            <a:r>
              <a:rPr lang="en-US" sz="1700" dirty="0" smtClean="0"/>
              <a:t>GDPR 28 (1) article: </a:t>
            </a:r>
            <a:r>
              <a:rPr lang="en-US" sz="1700" dirty="0" smtClean="0">
                <a:solidFill>
                  <a:srgbClr val="FF0000"/>
                </a:solidFill>
              </a:rPr>
              <a:t>Where </a:t>
            </a:r>
            <a:r>
              <a:rPr lang="en-US" sz="1700" dirty="0">
                <a:solidFill>
                  <a:srgbClr val="FF0000"/>
                </a:solidFill>
              </a:rPr>
              <a:t>processing is to be carried out on behalf of a controller</a:t>
            </a:r>
            <a:r>
              <a:rPr lang="en-US" sz="1700" dirty="0"/>
              <a:t>, the controller shall use only processors providing sufficient guarantees to implement appropriate technical and </a:t>
            </a:r>
            <a:r>
              <a:rPr lang="en-US" sz="1700" dirty="0" err="1"/>
              <a:t>organisational</a:t>
            </a:r>
            <a:r>
              <a:rPr lang="en-US" sz="1700" dirty="0"/>
              <a:t> measures in such a manner that processing will </a:t>
            </a:r>
            <a:r>
              <a:rPr lang="en-US" sz="1700" dirty="0">
                <a:solidFill>
                  <a:srgbClr val="FF0000"/>
                </a:solidFill>
              </a:rPr>
              <a:t>meet the requirements of this Regulation and ensure the protection of the rights of the data subject</a:t>
            </a:r>
            <a:r>
              <a:rPr lang="en-US" sz="1700" b="0" dirty="0">
                <a:solidFill>
                  <a:srgbClr val="FF0000"/>
                </a:solidFill>
              </a:rPr>
              <a:t>. </a:t>
            </a:r>
            <a:endParaRPr lang="en-US" sz="1700" b="0" dirty="0" smtClean="0">
              <a:solidFill>
                <a:srgbClr val="FF0000"/>
              </a:solidFill>
            </a:endParaRPr>
          </a:p>
          <a:p>
            <a:r>
              <a:rPr lang="en-US" sz="1700" dirty="0" smtClean="0"/>
              <a:t>-&gt; Data controller needs to take requirements of article 28 into account in agreements</a:t>
            </a:r>
            <a:r>
              <a:rPr lang="en-US" sz="1700" dirty="0"/>
              <a:t>. Some of these requirements are already requirements under the Directive (e.g., the requirement that the processor only process personal data on documented instructions from the controller, and the requirement to have appropriate security measures in place), so </a:t>
            </a:r>
            <a:r>
              <a:rPr lang="en-US" sz="1700" dirty="0" smtClean="0"/>
              <a:t>agreements </a:t>
            </a:r>
            <a:r>
              <a:rPr lang="en-US" sz="1700" dirty="0"/>
              <a:t>should already cover them if you are already complying with the Directive. </a:t>
            </a:r>
            <a:r>
              <a:rPr lang="en-US" sz="1700" dirty="0">
                <a:solidFill>
                  <a:srgbClr val="FF0000"/>
                </a:solidFill>
              </a:rPr>
              <a:t>However, Article 28 also adds new requirements that you will need to include in your </a:t>
            </a:r>
            <a:r>
              <a:rPr lang="en-US" sz="1700" dirty="0" smtClean="0">
                <a:solidFill>
                  <a:srgbClr val="FF0000"/>
                </a:solidFill>
              </a:rPr>
              <a:t>third-party </a:t>
            </a:r>
            <a:r>
              <a:rPr lang="en-US" sz="1700" dirty="0">
                <a:solidFill>
                  <a:srgbClr val="FF0000"/>
                </a:solidFill>
              </a:rPr>
              <a:t>agreements. </a:t>
            </a:r>
            <a:r>
              <a:rPr lang="en-US" sz="1700" dirty="0"/>
              <a:t>For example, you may need to add requirements for the </a:t>
            </a:r>
            <a:r>
              <a:rPr lang="en-US" sz="1700" dirty="0" smtClean="0"/>
              <a:t>processor  </a:t>
            </a:r>
            <a:r>
              <a:rPr lang="en-US" sz="1700" dirty="0"/>
              <a:t>to assist you in complying with your various obligations in Articles </a:t>
            </a:r>
            <a:r>
              <a:rPr lang="en-US" sz="1700" dirty="0" smtClean="0"/>
              <a:t>32 </a:t>
            </a:r>
            <a:r>
              <a:rPr lang="en-US" sz="1700" dirty="0"/>
              <a:t>to 36 of the GDPR. These obligations include assisting you with notifying a supervisory authority or a data subject of a data breach and assisting you with carrying out a data protection impact assessment.</a:t>
            </a:r>
            <a:endParaRPr lang="fi-FI" sz="1700"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20</a:t>
            </a:fld>
            <a:endParaRPr lang="fi-FI"/>
          </a:p>
        </p:txBody>
      </p:sp>
    </p:spTree>
    <p:extLst>
      <p:ext uri="{BB962C8B-B14F-4D97-AF65-F5344CB8AC3E}">
        <p14:creationId xmlns:p14="http://schemas.microsoft.com/office/powerpoint/2010/main" val="2148142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2800" dirty="0"/>
              <a:t>9</a:t>
            </a:r>
            <a:r>
              <a:rPr lang="fi-FI" sz="2800" dirty="0" smtClean="0"/>
              <a:t>) Data </a:t>
            </a:r>
            <a:r>
              <a:rPr lang="fi-FI" sz="2800" dirty="0" err="1" smtClean="0"/>
              <a:t>protection</a:t>
            </a:r>
            <a:r>
              <a:rPr lang="fi-FI" sz="2800" dirty="0" smtClean="0"/>
              <a:t> </a:t>
            </a:r>
            <a:r>
              <a:rPr lang="fi-FI" sz="2800" dirty="0" err="1" smtClean="0"/>
              <a:t>by</a:t>
            </a:r>
            <a:r>
              <a:rPr lang="fi-FI" sz="2800" dirty="0" smtClean="0"/>
              <a:t> design and </a:t>
            </a:r>
            <a:r>
              <a:rPr lang="fi-FI" sz="2800" dirty="0" err="1" smtClean="0"/>
              <a:t>by</a:t>
            </a:r>
            <a:r>
              <a:rPr lang="fi-FI" sz="2800" dirty="0" smtClean="0"/>
              <a:t> </a:t>
            </a:r>
            <a:r>
              <a:rPr lang="fi-FI" sz="2800" dirty="0" err="1" smtClean="0"/>
              <a:t>default</a:t>
            </a:r>
            <a:r>
              <a:rPr lang="fi-FI" sz="2800" dirty="0" smtClean="0"/>
              <a:t> (sisäänrakennettu ja oletusarvoinen tietosuoja)</a:t>
            </a:r>
            <a:endParaRPr lang="fi-FI" sz="2800" dirty="0"/>
          </a:p>
        </p:txBody>
      </p:sp>
      <p:sp>
        <p:nvSpPr>
          <p:cNvPr id="3" name="Content Placeholder 2"/>
          <p:cNvSpPr>
            <a:spLocks noGrp="1"/>
          </p:cNvSpPr>
          <p:nvPr>
            <p:ph sz="quarter" idx="14"/>
          </p:nvPr>
        </p:nvSpPr>
        <p:spPr/>
        <p:txBody>
          <a:bodyPr/>
          <a:lstStyle/>
          <a:p>
            <a:r>
              <a:rPr lang="en-US" sz="1800" dirty="0" smtClean="0"/>
              <a:t>Article 25 (2): The </a:t>
            </a:r>
            <a:r>
              <a:rPr lang="en-US" sz="1800" dirty="0"/>
              <a:t>controller </a:t>
            </a:r>
            <a:r>
              <a:rPr lang="en-US" sz="1800" dirty="0" smtClean="0"/>
              <a:t>shall </a:t>
            </a:r>
            <a:r>
              <a:rPr lang="en-US" sz="1800" dirty="0"/>
              <a:t>implement </a:t>
            </a:r>
            <a:r>
              <a:rPr lang="en-US" sz="1800" dirty="0" smtClean="0"/>
              <a:t>appropriate </a:t>
            </a:r>
            <a:r>
              <a:rPr lang="en-US" sz="1800" dirty="0"/>
              <a:t>technical </a:t>
            </a:r>
            <a:r>
              <a:rPr lang="en-US" sz="1800" dirty="0" smtClean="0"/>
              <a:t>and </a:t>
            </a:r>
            <a:r>
              <a:rPr lang="en-US" sz="1800" dirty="0" err="1"/>
              <a:t>organisational</a:t>
            </a:r>
            <a:r>
              <a:rPr lang="en-US" sz="1800" dirty="0"/>
              <a:t> </a:t>
            </a:r>
            <a:r>
              <a:rPr lang="en-US" sz="1800" i="1" dirty="0" smtClean="0">
                <a:solidFill>
                  <a:schemeClr val="accent2"/>
                </a:solidFill>
              </a:rPr>
              <a:t>measures for </a:t>
            </a:r>
            <a:r>
              <a:rPr lang="en-US" sz="1800" i="1" dirty="0">
                <a:solidFill>
                  <a:schemeClr val="accent2"/>
                </a:solidFill>
              </a:rPr>
              <a:t>ensuring that, by default</a:t>
            </a:r>
            <a:r>
              <a:rPr lang="en-US" sz="1800" dirty="0">
                <a:solidFill>
                  <a:schemeClr val="accent2"/>
                </a:solidFill>
              </a:rPr>
              <a:t>, </a:t>
            </a:r>
            <a:r>
              <a:rPr lang="en-US" sz="1800" dirty="0" smtClean="0">
                <a:solidFill>
                  <a:schemeClr val="accent2"/>
                </a:solidFill>
              </a:rPr>
              <a:t>only </a:t>
            </a:r>
            <a:r>
              <a:rPr lang="en-US" sz="1800" dirty="0">
                <a:solidFill>
                  <a:schemeClr val="accent2"/>
                </a:solidFill>
              </a:rPr>
              <a:t>personal </a:t>
            </a:r>
            <a:r>
              <a:rPr lang="en-US" sz="1800" dirty="0" smtClean="0">
                <a:solidFill>
                  <a:schemeClr val="accent2"/>
                </a:solidFill>
              </a:rPr>
              <a:t>data </a:t>
            </a:r>
            <a:r>
              <a:rPr lang="en-US" sz="1800" dirty="0">
                <a:solidFill>
                  <a:schemeClr val="accent2"/>
                </a:solidFill>
              </a:rPr>
              <a:t>which are </a:t>
            </a:r>
            <a:r>
              <a:rPr lang="en-US" sz="1800" dirty="0" smtClean="0">
                <a:solidFill>
                  <a:schemeClr val="accent2"/>
                </a:solidFill>
              </a:rPr>
              <a:t>necessary </a:t>
            </a:r>
            <a:r>
              <a:rPr lang="en-US" sz="1800" dirty="0">
                <a:solidFill>
                  <a:schemeClr val="accent2"/>
                </a:solidFill>
              </a:rPr>
              <a:t>for each specific </a:t>
            </a:r>
            <a:r>
              <a:rPr lang="en-US" sz="1800" dirty="0" smtClean="0">
                <a:solidFill>
                  <a:schemeClr val="accent2"/>
                </a:solidFill>
              </a:rPr>
              <a:t>purpose </a:t>
            </a:r>
            <a:r>
              <a:rPr lang="en-US" sz="1800" dirty="0">
                <a:solidFill>
                  <a:schemeClr val="accent2"/>
                </a:solidFill>
              </a:rPr>
              <a:t>of the processing </a:t>
            </a:r>
            <a:r>
              <a:rPr lang="en-US" sz="1800" dirty="0" smtClean="0">
                <a:solidFill>
                  <a:schemeClr val="accent2"/>
                </a:solidFill>
              </a:rPr>
              <a:t>are processed</a:t>
            </a:r>
            <a:r>
              <a:rPr lang="en-US" sz="1800" dirty="0" smtClean="0"/>
              <a:t>. That </a:t>
            </a:r>
            <a:r>
              <a:rPr lang="en-US" sz="1800" dirty="0"/>
              <a:t>obligation applies </a:t>
            </a:r>
            <a:r>
              <a:rPr lang="en-US" sz="1800" dirty="0" smtClean="0"/>
              <a:t>to </a:t>
            </a:r>
            <a:r>
              <a:rPr lang="en-US" sz="1800" dirty="0"/>
              <a:t>the amount </a:t>
            </a:r>
            <a:r>
              <a:rPr lang="en-US" sz="1800" dirty="0" smtClean="0"/>
              <a:t>of </a:t>
            </a:r>
            <a:r>
              <a:rPr lang="en-US" sz="1800" dirty="0"/>
              <a:t>personal </a:t>
            </a:r>
            <a:r>
              <a:rPr lang="en-US" sz="1800" dirty="0" smtClean="0"/>
              <a:t>data </a:t>
            </a:r>
            <a:r>
              <a:rPr lang="en-US" sz="1800" dirty="0"/>
              <a:t>collected, </a:t>
            </a:r>
            <a:r>
              <a:rPr lang="en-US" sz="1800" dirty="0" smtClean="0"/>
              <a:t>the </a:t>
            </a:r>
            <a:r>
              <a:rPr lang="en-US" sz="1800" dirty="0"/>
              <a:t>extent </a:t>
            </a:r>
            <a:r>
              <a:rPr lang="en-US" sz="1800" dirty="0" smtClean="0"/>
              <a:t>of </a:t>
            </a:r>
            <a:r>
              <a:rPr lang="en-US" sz="1800" dirty="0"/>
              <a:t>their processing, </a:t>
            </a:r>
            <a:r>
              <a:rPr lang="en-US" sz="1800" dirty="0" smtClean="0"/>
              <a:t>the </a:t>
            </a:r>
            <a:r>
              <a:rPr lang="en-US" sz="1800" dirty="0"/>
              <a:t>period of their storage and their </a:t>
            </a:r>
            <a:r>
              <a:rPr lang="en-US" sz="1800" dirty="0" smtClean="0"/>
              <a:t>accessibility. In </a:t>
            </a:r>
            <a:r>
              <a:rPr lang="en-US" sz="1800" dirty="0"/>
              <a:t>particular, such measures </a:t>
            </a:r>
            <a:r>
              <a:rPr lang="en-US" sz="1800" dirty="0" smtClean="0"/>
              <a:t>shall </a:t>
            </a:r>
            <a:r>
              <a:rPr lang="en-US" sz="1800" dirty="0"/>
              <a:t>ensure </a:t>
            </a:r>
            <a:r>
              <a:rPr lang="en-US" sz="1800" dirty="0" smtClean="0"/>
              <a:t>that </a:t>
            </a:r>
            <a:r>
              <a:rPr lang="en-US" sz="1800" dirty="0"/>
              <a:t>by </a:t>
            </a:r>
            <a:r>
              <a:rPr lang="en-US" sz="1800" dirty="0" smtClean="0"/>
              <a:t>default personal data </a:t>
            </a:r>
            <a:r>
              <a:rPr lang="en-US" sz="1800" dirty="0"/>
              <a:t>are not made accessible </a:t>
            </a:r>
            <a:r>
              <a:rPr lang="en-US" sz="1800" dirty="0" smtClean="0"/>
              <a:t>without the individual's intervention to </a:t>
            </a:r>
            <a:r>
              <a:rPr lang="en-US" sz="1800" dirty="0"/>
              <a:t>an indefinite </a:t>
            </a:r>
            <a:r>
              <a:rPr lang="en-US" sz="1800" dirty="0" smtClean="0"/>
              <a:t>number of </a:t>
            </a:r>
            <a:r>
              <a:rPr lang="en-US" sz="1800" dirty="0"/>
              <a:t>natural </a:t>
            </a:r>
            <a:r>
              <a:rPr lang="en-US" sz="1800" dirty="0" smtClean="0"/>
              <a:t>persons</a:t>
            </a:r>
            <a:r>
              <a:rPr lang="en-US" sz="1800" dirty="0"/>
              <a:t>. </a:t>
            </a:r>
            <a:endParaRPr lang="en-US" sz="1800" dirty="0" smtClean="0"/>
          </a:p>
          <a:p>
            <a:r>
              <a:rPr lang="en-US" sz="1800" dirty="0" smtClean="0">
                <a:solidFill>
                  <a:schemeClr val="accent2"/>
                </a:solidFill>
              </a:rPr>
              <a:t>-&gt; </a:t>
            </a:r>
            <a:r>
              <a:rPr lang="en-US" sz="1800" i="1" u="sng" dirty="0" smtClean="0">
                <a:solidFill>
                  <a:schemeClr val="accent2"/>
                </a:solidFill>
              </a:rPr>
              <a:t>Reverse burden of proof, accountability</a:t>
            </a:r>
            <a:r>
              <a:rPr lang="en-US" sz="1800" dirty="0" smtClean="0">
                <a:solidFill>
                  <a:schemeClr val="accent2"/>
                </a:solidFill>
              </a:rPr>
              <a:t>; Data Controller shall be able to demonstrate that the data processing requirements meet the requirements of GDPR, especially data protection by design and default, for example to data ombudsman </a:t>
            </a:r>
            <a:endParaRPr lang="en-US" sz="1800" dirty="0">
              <a:solidFill>
                <a:schemeClr val="accent2"/>
              </a:solidFill>
            </a:endParaRPr>
          </a:p>
          <a:p>
            <a:endParaRPr lang="fi-FI" sz="2000" dirty="0" smtClean="0">
              <a:solidFill>
                <a:srgbClr val="FF0000"/>
              </a:solidFill>
            </a:endParaRPr>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dirty="0"/>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21</a:t>
            </a:fld>
            <a:endParaRPr lang="fi-FI"/>
          </a:p>
        </p:txBody>
      </p:sp>
    </p:spTree>
    <p:extLst>
      <p:ext uri="{BB962C8B-B14F-4D97-AF65-F5344CB8AC3E}">
        <p14:creationId xmlns:p14="http://schemas.microsoft.com/office/powerpoint/2010/main" val="678037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Art</a:t>
            </a:r>
            <a:r>
              <a:rPr lang="fi-FI" dirty="0" smtClean="0"/>
              <a:t> 13   </a:t>
            </a:r>
            <a:r>
              <a:rPr lang="fi-FI" dirty="0" err="1" smtClean="0"/>
              <a:t>Information</a:t>
            </a:r>
            <a:r>
              <a:rPr lang="fi-FI" dirty="0" smtClean="0"/>
              <a:t> to data </a:t>
            </a:r>
            <a:r>
              <a:rPr lang="fi-FI" dirty="0" err="1" smtClean="0"/>
              <a:t>subjects</a:t>
            </a:r>
            <a:r>
              <a:rPr lang="fi-FI" dirty="0" smtClean="0"/>
              <a:t>  </a:t>
            </a:r>
            <a:endParaRPr lang="fi-FI" dirty="0"/>
          </a:p>
        </p:txBody>
      </p:sp>
      <p:sp>
        <p:nvSpPr>
          <p:cNvPr id="3" name="Content Placeholder 2"/>
          <p:cNvSpPr>
            <a:spLocks noGrp="1"/>
          </p:cNvSpPr>
          <p:nvPr>
            <p:ph sz="quarter" idx="14"/>
          </p:nvPr>
        </p:nvSpPr>
        <p:spPr>
          <a:xfrm>
            <a:off x="468314" y="781389"/>
            <a:ext cx="8207374" cy="3324370"/>
          </a:xfrm>
        </p:spPr>
        <p:txBody>
          <a:bodyPr/>
          <a:lstStyle/>
          <a:p>
            <a:r>
              <a:rPr lang="fi-FI" sz="1800" dirty="0" err="1" smtClean="0"/>
              <a:t>Article</a:t>
            </a:r>
            <a:r>
              <a:rPr lang="fi-FI" sz="1800" dirty="0" smtClean="0"/>
              <a:t> 13; </a:t>
            </a:r>
            <a:r>
              <a:rPr lang="fi-FI" sz="1800" dirty="0" err="1" smtClean="0"/>
              <a:t>Information</a:t>
            </a:r>
            <a:r>
              <a:rPr lang="fi-FI" sz="1800" dirty="0" smtClean="0"/>
              <a:t> to </a:t>
            </a:r>
            <a:r>
              <a:rPr lang="fi-FI" sz="1800" dirty="0" err="1" smtClean="0"/>
              <a:t>be</a:t>
            </a:r>
            <a:r>
              <a:rPr lang="fi-FI" sz="1800" dirty="0" smtClean="0"/>
              <a:t> </a:t>
            </a:r>
            <a:r>
              <a:rPr lang="fi-FI" sz="1800" dirty="0" err="1" smtClean="0"/>
              <a:t>provided</a:t>
            </a:r>
            <a:r>
              <a:rPr lang="fi-FI" sz="1800" dirty="0" smtClean="0"/>
              <a:t> </a:t>
            </a:r>
            <a:r>
              <a:rPr lang="fi-FI" sz="1800" dirty="0" err="1" smtClean="0"/>
              <a:t>where</a:t>
            </a:r>
            <a:r>
              <a:rPr lang="fi-FI" sz="1800" dirty="0" smtClean="0"/>
              <a:t> </a:t>
            </a:r>
            <a:r>
              <a:rPr lang="fi-FI" sz="1800" dirty="0" err="1" smtClean="0"/>
              <a:t>personal</a:t>
            </a:r>
            <a:r>
              <a:rPr lang="fi-FI" sz="1800" dirty="0" smtClean="0"/>
              <a:t> data </a:t>
            </a:r>
            <a:r>
              <a:rPr lang="fi-FI" sz="1800" dirty="0" err="1" smtClean="0"/>
              <a:t>are</a:t>
            </a:r>
            <a:r>
              <a:rPr lang="fi-FI" sz="1800" dirty="0" smtClean="0"/>
              <a:t> </a:t>
            </a:r>
            <a:r>
              <a:rPr lang="fi-FI" sz="1800" dirty="0" err="1" smtClean="0"/>
              <a:t>collected</a:t>
            </a:r>
            <a:r>
              <a:rPr lang="fi-FI" sz="1800" dirty="0" smtClean="0"/>
              <a:t> </a:t>
            </a:r>
            <a:r>
              <a:rPr lang="fi-FI" sz="1800" dirty="0" err="1" smtClean="0"/>
              <a:t>from</a:t>
            </a:r>
            <a:r>
              <a:rPr lang="fi-FI" sz="1800" dirty="0" smtClean="0"/>
              <a:t> </a:t>
            </a:r>
            <a:r>
              <a:rPr lang="fi-FI" sz="1800" dirty="0" err="1" smtClean="0"/>
              <a:t>the</a:t>
            </a:r>
            <a:r>
              <a:rPr lang="fi-FI" sz="1800" dirty="0" smtClean="0"/>
              <a:t> data </a:t>
            </a:r>
            <a:r>
              <a:rPr lang="fi-FI" sz="1800" dirty="0" err="1" smtClean="0"/>
              <a:t>subject</a:t>
            </a:r>
            <a:r>
              <a:rPr lang="fi-FI" sz="1800" dirty="0" smtClean="0"/>
              <a:t>:</a:t>
            </a:r>
          </a:p>
          <a:p>
            <a:pPr marL="457200" indent="-457200">
              <a:buAutoNum type="alphaLcParenR"/>
            </a:pPr>
            <a:r>
              <a:rPr lang="fi-FI" sz="1800" dirty="0" err="1" smtClean="0"/>
              <a:t>The</a:t>
            </a:r>
            <a:r>
              <a:rPr lang="fi-FI" sz="1800" dirty="0" smtClean="0"/>
              <a:t> </a:t>
            </a:r>
            <a:r>
              <a:rPr lang="fi-FI" sz="1800" dirty="0" err="1" smtClean="0"/>
              <a:t>identity</a:t>
            </a:r>
            <a:r>
              <a:rPr lang="fi-FI" sz="1800" dirty="0" smtClean="0"/>
              <a:t> and </a:t>
            </a:r>
            <a:r>
              <a:rPr lang="fi-FI" sz="1800" dirty="0" err="1" smtClean="0"/>
              <a:t>the</a:t>
            </a:r>
            <a:r>
              <a:rPr lang="fi-FI" sz="1800" dirty="0" smtClean="0"/>
              <a:t> </a:t>
            </a:r>
            <a:r>
              <a:rPr lang="fi-FI" sz="1800" dirty="0" err="1" smtClean="0"/>
              <a:t>contact</a:t>
            </a:r>
            <a:r>
              <a:rPr lang="fi-FI" sz="1800" dirty="0" smtClean="0"/>
              <a:t> </a:t>
            </a:r>
            <a:r>
              <a:rPr lang="fi-FI" sz="1800" dirty="0" err="1" smtClean="0"/>
              <a:t>details</a:t>
            </a:r>
            <a:r>
              <a:rPr lang="fi-FI" sz="1800" dirty="0" smtClean="0"/>
              <a:t> of </a:t>
            </a:r>
            <a:r>
              <a:rPr lang="fi-FI" sz="1800" dirty="0" err="1" smtClean="0"/>
              <a:t>the</a:t>
            </a:r>
            <a:r>
              <a:rPr lang="fi-FI" sz="1800" dirty="0" smtClean="0"/>
              <a:t> </a:t>
            </a:r>
            <a:r>
              <a:rPr lang="fi-FI" sz="1800" dirty="0" err="1" smtClean="0"/>
              <a:t>controller</a:t>
            </a:r>
            <a:r>
              <a:rPr lang="fi-FI" sz="1800" dirty="0" smtClean="0"/>
              <a:t> and, </a:t>
            </a:r>
            <a:r>
              <a:rPr lang="fi-FI" sz="1800" dirty="0" err="1" smtClean="0"/>
              <a:t>where</a:t>
            </a:r>
            <a:r>
              <a:rPr lang="fi-FI" sz="1800" dirty="0" smtClean="0"/>
              <a:t> </a:t>
            </a:r>
            <a:r>
              <a:rPr lang="fi-FI" sz="1800" dirty="0" err="1" smtClean="0"/>
              <a:t>applicable</a:t>
            </a:r>
            <a:r>
              <a:rPr lang="fi-FI" sz="1800" dirty="0" smtClean="0"/>
              <a:t>, of </a:t>
            </a:r>
            <a:r>
              <a:rPr lang="fi-FI" sz="1800" dirty="0" err="1" smtClean="0"/>
              <a:t>the</a:t>
            </a:r>
            <a:r>
              <a:rPr lang="fi-FI" sz="1800" dirty="0" smtClean="0"/>
              <a:t> </a:t>
            </a:r>
            <a:r>
              <a:rPr lang="fi-FI" sz="1800" dirty="0" err="1" smtClean="0"/>
              <a:t>controller’s</a:t>
            </a:r>
            <a:r>
              <a:rPr lang="fi-FI" sz="1800" dirty="0" smtClean="0"/>
              <a:t> </a:t>
            </a:r>
            <a:r>
              <a:rPr lang="fi-FI" sz="1800" dirty="0" err="1" smtClean="0"/>
              <a:t>representative</a:t>
            </a:r>
            <a:r>
              <a:rPr lang="fi-FI" sz="1800" dirty="0" smtClean="0"/>
              <a:t>;</a:t>
            </a:r>
          </a:p>
          <a:p>
            <a:pPr marL="457200" indent="-457200">
              <a:buAutoNum type="alphaLcParenR"/>
            </a:pPr>
            <a:r>
              <a:rPr lang="fi-FI" sz="1800" dirty="0" err="1" smtClean="0"/>
              <a:t>The</a:t>
            </a:r>
            <a:r>
              <a:rPr lang="fi-FI" sz="1800" dirty="0" smtClean="0"/>
              <a:t> </a:t>
            </a:r>
            <a:r>
              <a:rPr lang="fi-FI" sz="1800" dirty="0" err="1" smtClean="0"/>
              <a:t>contact</a:t>
            </a:r>
            <a:r>
              <a:rPr lang="fi-FI" sz="1800" dirty="0" smtClean="0"/>
              <a:t> </a:t>
            </a:r>
            <a:r>
              <a:rPr lang="fi-FI" sz="1800" dirty="0" err="1" smtClean="0"/>
              <a:t>details</a:t>
            </a:r>
            <a:r>
              <a:rPr lang="fi-FI" sz="1800" dirty="0" smtClean="0"/>
              <a:t> of </a:t>
            </a:r>
            <a:r>
              <a:rPr lang="fi-FI" sz="1800" dirty="0" err="1" smtClean="0"/>
              <a:t>the</a:t>
            </a:r>
            <a:r>
              <a:rPr lang="fi-FI" sz="1800" dirty="0" smtClean="0"/>
              <a:t> data </a:t>
            </a:r>
            <a:r>
              <a:rPr lang="fi-FI" sz="1800" dirty="0" err="1" smtClean="0"/>
              <a:t>protection</a:t>
            </a:r>
            <a:r>
              <a:rPr lang="fi-FI" sz="1800" dirty="0" smtClean="0"/>
              <a:t> </a:t>
            </a:r>
            <a:r>
              <a:rPr lang="fi-FI" sz="1800" dirty="0" err="1" smtClean="0"/>
              <a:t>officer</a:t>
            </a:r>
            <a:r>
              <a:rPr lang="fi-FI" sz="1800" dirty="0" smtClean="0"/>
              <a:t>, </a:t>
            </a:r>
            <a:r>
              <a:rPr lang="fi-FI" sz="1800" dirty="0" err="1" smtClean="0"/>
              <a:t>where</a:t>
            </a:r>
            <a:r>
              <a:rPr lang="fi-FI" sz="1800" dirty="0" smtClean="0"/>
              <a:t> </a:t>
            </a:r>
            <a:r>
              <a:rPr lang="fi-FI" sz="1800" dirty="0" err="1" smtClean="0"/>
              <a:t>applicable</a:t>
            </a:r>
            <a:r>
              <a:rPr lang="fi-FI" sz="1800" dirty="0" smtClean="0"/>
              <a:t>;</a:t>
            </a:r>
          </a:p>
          <a:p>
            <a:pPr marL="457200" indent="-457200">
              <a:buAutoNum type="alphaLcParenR"/>
            </a:pPr>
            <a:r>
              <a:rPr lang="fi-FI" sz="1800" dirty="0" err="1" smtClean="0"/>
              <a:t>The</a:t>
            </a:r>
            <a:r>
              <a:rPr lang="fi-FI" sz="1800" dirty="0" smtClean="0"/>
              <a:t> </a:t>
            </a:r>
            <a:r>
              <a:rPr lang="fi-FI" sz="1800" dirty="0" err="1" smtClean="0"/>
              <a:t>purposes</a:t>
            </a:r>
            <a:r>
              <a:rPr lang="fi-FI" sz="1800" dirty="0" smtClean="0"/>
              <a:t> of </a:t>
            </a:r>
            <a:r>
              <a:rPr lang="fi-FI" sz="1800" dirty="0" err="1" smtClean="0"/>
              <a:t>the</a:t>
            </a:r>
            <a:r>
              <a:rPr lang="fi-FI" sz="1800" dirty="0" smtClean="0"/>
              <a:t> </a:t>
            </a:r>
            <a:r>
              <a:rPr lang="fi-FI" sz="1800" dirty="0" err="1" smtClean="0"/>
              <a:t>processing</a:t>
            </a:r>
            <a:r>
              <a:rPr lang="fi-FI" sz="1800" dirty="0" smtClean="0"/>
              <a:t> for </a:t>
            </a:r>
            <a:r>
              <a:rPr lang="fi-FI" sz="1800" dirty="0" err="1" smtClean="0"/>
              <a:t>which</a:t>
            </a:r>
            <a:r>
              <a:rPr lang="fi-FI" sz="1800" dirty="0" smtClean="0"/>
              <a:t> </a:t>
            </a:r>
            <a:r>
              <a:rPr lang="fi-FI" sz="1800" dirty="0" err="1" smtClean="0"/>
              <a:t>the</a:t>
            </a:r>
            <a:r>
              <a:rPr lang="fi-FI" sz="1800" dirty="0" smtClean="0"/>
              <a:t> </a:t>
            </a:r>
            <a:r>
              <a:rPr lang="fi-FI" sz="1800" dirty="0" err="1" smtClean="0"/>
              <a:t>personal</a:t>
            </a:r>
            <a:r>
              <a:rPr lang="fi-FI" sz="1800" dirty="0" smtClean="0"/>
              <a:t> data </a:t>
            </a:r>
            <a:r>
              <a:rPr lang="fi-FI" sz="1800" dirty="0" err="1" smtClean="0"/>
              <a:t>are</a:t>
            </a:r>
            <a:r>
              <a:rPr lang="fi-FI" sz="1800" dirty="0" smtClean="0"/>
              <a:t> </a:t>
            </a:r>
            <a:r>
              <a:rPr lang="fi-FI" sz="1800" dirty="0" err="1" smtClean="0"/>
              <a:t>intended</a:t>
            </a:r>
            <a:r>
              <a:rPr lang="fi-FI" sz="1800" dirty="0" smtClean="0"/>
              <a:t> as </a:t>
            </a:r>
            <a:r>
              <a:rPr lang="fi-FI" sz="1800" dirty="0" err="1" smtClean="0"/>
              <a:t>well</a:t>
            </a:r>
            <a:r>
              <a:rPr lang="fi-FI" sz="1800" dirty="0" smtClean="0"/>
              <a:t> as </a:t>
            </a:r>
            <a:r>
              <a:rPr lang="fi-FI" sz="1800" dirty="0" err="1" smtClean="0"/>
              <a:t>the</a:t>
            </a:r>
            <a:r>
              <a:rPr lang="fi-FI" sz="1800" dirty="0" smtClean="0"/>
              <a:t> </a:t>
            </a:r>
            <a:r>
              <a:rPr lang="fi-FI" sz="1800" dirty="0" err="1" smtClean="0"/>
              <a:t>legal</a:t>
            </a:r>
            <a:r>
              <a:rPr lang="fi-FI" sz="1800" dirty="0" smtClean="0"/>
              <a:t> </a:t>
            </a:r>
            <a:r>
              <a:rPr lang="fi-FI" sz="1800" dirty="0" err="1" smtClean="0"/>
              <a:t>basis</a:t>
            </a:r>
            <a:r>
              <a:rPr lang="fi-FI" sz="1800" dirty="0" smtClean="0"/>
              <a:t> for </a:t>
            </a:r>
            <a:r>
              <a:rPr lang="fi-FI" sz="1800" dirty="0" err="1" smtClean="0"/>
              <a:t>processing</a:t>
            </a:r>
            <a:r>
              <a:rPr lang="fi-FI" sz="1800" dirty="0" smtClean="0"/>
              <a:t> </a:t>
            </a:r>
          </a:p>
          <a:p>
            <a:pPr marL="457200" indent="-457200">
              <a:buAutoNum type="alphaLcParenR"/>
            </a:pPr>
            <a:r>
              <a:rPr lang="fi-FI" sz="1800" dirty="0" err="1" smtClean="0"/>
              <a:t>Where</a:t>
            </a:r>
            <a:r>
              <a:rPr lang="fi-FI" sz="1800" dirty="0" smtClean="0"/>
              <a:t> </a:t>
            </a:r>
            <a:r>
              <a:rPr lang="fi-FI" sz="1800" dirty="0" err="1" smtClean="0"/>
              <a:t>the</a:t>
            </a:r>
            <a:r>
              <a:rPr lang="fi-FI" sz="1800" dirty="0" smtClean="0"/>
              <a:t> </a:t>
            </a:r>
            <a:r>
              <a:rPr lang="fi-FI" sz="1800" dirty="0" err="1" smtClean="0"/>
              <a:t>processing</a:t>
            </a:r>
            <a:r>
              <a:rPr lang="fi-FI" sz="1800" dirty="0" smtClean="0"/>
              <a:t> is </a:t>
            </a:r>
            <a:r>
              <a:rPr lang="fi-FI" sz="1800" dirty="0" err="1" smtClean="0"/>
              <a:t>based</a:t>
            </a:r>
            <a:r>
              <a:rPr lang="fi-FI" sz="1800" dirty="0" smtClean="0"/>
              <a:t> on </a:t>
            </a:r>
            <a:r>
              <a:rPr lang="fi-FI" sz="1800" dirty="0" err="1" smtClean="0"/>
              <a:t>point</a:t>
            </a:r>
            <a:r>
              <a:rPr lang="fi-FI" sz="1800" dirty="0" smtClean="0"/>
              <a:t> (f) of </a:t>
            </a:r>
            <a:r>
              <a:rPr lang="fi-FI" sz="1800" dirty="0" err="1" smtClean="0"/>
              <a:t>Article</a:t>
            </a:r>
            <a:r>
              <a:rPr lang="fi-FI" sz="1800" dirty="0" smtClean="0"/>
              <a:t> 6(1), </a:t>
            </a:r>
            <a:r>
              <a:rPr lang="fi-FI" sz="1800" dirty="0" err="1" smtClean="0"/>
              <a:t>the</a:t>
            </a:r>
            <a:r>
              <a:rPr lang="fi-FI" sz="1800" dirty="0" smtClean="0"/>
              <a:t> </a:t>
            </a:r>
            <a:r>
              <a:rPr lang="fi-FI" sz="1800" dirty="0" err="1" smtClean="0"/>
              <a:t>legitimate</a:t>
            </a:r>
            <a:r>
              <a:rPr lang="fi-FI" sz="1800" dirty="0" smtClean="0"/>
              <a:t> </a:t>
            </a:r>
            <a:r>
              <a:rPr lang="fi-FI" sz="1800" dirty="0" err="1" smtClean="0"/>
              <a:t>interests</a:t>
            </a:r>
            <a:r>
              <a:rPr lang="fi-FI" sz="1800" dirty="0" smtClean="0"/>
              <a:t> </a:t>
            </a:r>
            <a:r>
              <a:rPr lang="fi-FI" sz="1800" dirty="0" err="1" smtClean="0"/>
              <a:t>pursued</a:t>
            </a:r>
            <a:r>
              <a:rPr lang="fi-FI" sz="1800" dirty="0" smtClean="0"/>
              <a:t> </a:t>
            </a:r>
            <a:r>
              <a:rPr lang="fi-FI" sz="1800" dirty="0" err="1" smtClean="0"/>
              <a:t>by</a:t>
            </a:r>
            <a:r>
              <a:rPr lang="fi-FI" sz="1800" dirty="0" smtClean="0"/>
              <a:t> </a:t>
            </a:r>
            <a:r>
              <a:rPr lang="fi-FI" sz="1800" dirty="0" err="1" smtClean="0"/>
              <a:t>the</a:t>
            </a:r>
            <a:r>
              <a:rPr lang="fi-FI" sz="1800" dirty="0" smtClean="0"/>
              <a:t> </a:t>
            </a:r>
            <a:r>
              <a:rPr lang="fi-FI" sz="1800" dirty="0" err="1" smtClean="0"/>
              <a:t>controller</a:t>
            </a:r>
            <a:r>
              <a:rPr lang="fi-FI" sz="1800" dirty="0" smtClean="0"/>
              <a:t> </a:t>
            </a:r>
            <a:r>
              <a:rPr lang="fi-FI" sz="1800" dirty="0" err="1" smtClean="0"/>
              <a:t>or</a:t>
            </a:r>
            <a:r>
              <a:rPr lang="fi-FI" sz="1800" dirty="0" smtClean="0"/>
              <a:t> </a:t>
            </a:r>
            <a:r>
              <a:rPr lang="fi-FI" sz="1800" dirty="0" err="1" smtClean="0"/>
              <a:t>by</a:t>
            </a:r>
            <a:r>
              <a:rPr lang="fi-FI" sz="1800" dirty="0" smtClean="0"/>
              <a:t> a </a:t>
            </a:r>
            <a:r>
              <a:rPr lang="fi-FI" sz="1800" dirty="0" err="1" smtClean="0"/>
              <a:t>third</a:t>
            </a:r>
            <a:r>
              <a:rPr lang="fi-FI" sz="1800" dirty="0" smtClean="0"/>
              <a:t> party</a:t>
            </a:r>
          </a:p>
          <a:p>
            <a:pPr marL="457200" indent="-457200">
              <a:buAutoNum type="alphaLcParenR"/>
            </a:pPr>
            <a:r>
              <a:rPr lang="fi-FI" sz="1800" dirty="0" err="1" smtClean="0"/>
              <a:t>The</a:t>
            </a:r>
            <a:r>
              <a:rPr lang="fi-FI" sz="1800" dirty="0" smtClean="0"/>
              <a:t> </a:t>
            </a:r>
            <a:r>
              <a:rPr lang="fi-FI" sz="1800" dirty="0" err="1" smtClean="0"/>
              <a:t>recipients</a:t>
            </a:r>
            <a:r>
              <a:rPr lang="fi-FI" sz="1800" dirty="0" smtClean="0"/>
              <a:t> </a:t>
            </a:r>
            <a:r>
              <a:rPr lang="fi-FI" sz="1800" dirty="0" err="1" smtClean="0"/>
              <a:t>or</a:t>
            </a:r>
            <a:r>
              <a:rPr lang="fi-FI" sz="1800" dirty="0" smtClean="0"/>
              <a:t> </a:t>
            </a:r>
            <a:r>
              <a:rPr lang="fi-FI" sz="1800" dirty="0" err="1" smtClean="0"/>
              <a:t>categories</a:t>
            </a:r>
            <a:r>
              <a:rPr lang="fi-FI" sz="1800" dirty="0" smtClean="0"/>
              <a:t> of </a:t>
            </a:r>
            <a:r>
              <a:rPr lang="fi-FI" sz="1800" dirty="0" err="1" smtClean="0"/>
              <a:t>recipients</a:t>
            </a:r>
            <a:r>
              <a:rPr lang="fi-FI" sz="1800" dirty="0" smtClean="0"/>
              <a:t> of </a:t>
            </a:r>
            <a:r>
              <a:rPr lang="fi-FI" sz="1800" dirty="0" err="1" smtClean="0"/>
              <a:t>the</a:t>
            </a:r>
            <a:r>
              <a:rPr lang="fi-FI" sz="1800" dirty="0" smtClean="0"/>
              <a:t> </a:t>
            </a:r>
            <a:r>
              <a:rPr lang="fi-FI" sz="1800" dirty="0" err="1" smtClean="0"/>
              <a:t>personal</a:t>
            </a:r>
            <a:r>
              <a:rPr lang="fi-FI" sz="1800" dirty="0" smtClean="0"/>
              <a:t> data, </a:t>
            </a:r>
            <a:r>
              <a:rPr lang="fi-FI" sz="1800" dirty="0" err="1" smtClean="0"/>
              <a:t>if</a:t>
            </a:r>
            <a:r>
              <a:rPr lang="fi-FI" sz="1800" dirty="0" smtClean="0"/>
              <a:t> </a:t>
            </a:r>
            <a:r>
              <a:rPr lang="fi-FI" sz="1800" dirty="0" err="1" smtClean="0"/>
              <a:t>any</a:t>
            </a:r>
            <a:r>
              <a:rPr lang="fi-FI" sz="1800" dirty="0" smtClean="0"/>
              <a:t>;</a:t>
            </a:r>
          </a:p>
          <a:p>
            <a:pPr marL="457200" indent="-457200">
              <a:buAutoNum type="alphaLcParenR"/>
            </a:pPr>
            <a:r>
              <a:rPr lang="fi-FI" sz="1800" dirty="0" err="1" smtClean="0"/>
              <a:t>Where</a:t>
            </a:r>
            <a:r>
              <a:rPr lang="fi-FI" sz="1800" dirty="0" smtClean="0"/>
              <a:t> </a:t>
            </a:r>
            <a:r>
              <a:rPr lang="fi-FI" sz="1800" dirty="0" err="1" smtClean="0"/>
              <a:t>applicable</a:t>
            </a:r>
            <a:r>
              <a:rPr lang="fi-FI" sz="1800" dirty="0" smtClean="0"/>
              <a:t>, the </a:t>
            </a:r>
            <a:r>
              <a:rPr lang="fi-FI" sz="1800" dirty="0" err="1" smtClean="0"/>
              <a:t>fact</a:t>
            </a:r>
            <a:r>
              <a:rPr lang="fi-FI" sz="1800" dirty="0" smtClean="0"/>
              <a:t> </a:t>
            </a:r>
            <a:r>
              <a:rPr lang="fi-FI" sz="1800" dirty="0" err="1" smtClean="0"/>
              <a:t>that</a:t>
            </a:r>
            <a:r>
              <a:rPr lang="fi-FI" sz="1800" dirty="0" smtClean="0"/>
              <a:t> the </a:t>
            </a:r>
            <a:r>
              <a:rPr lang="fi-FI" sz="1800" dirty="0" err="1" smtClean="0"/>
              <a:t>controller</a:t>
            </a:r>
            <a:r>
              <a:rPr lang="fi-FI" sz="1800" dirty="0" smtClean="0"/>
              <a:t> </a:t>
            </a:r>
            <a:r>
              <a:rPr lang="fi-FI" sz="1800" dirty="0" err="1" smtClean="0"/>
              <a:t>intends</a:t>
            </a:r>
            <a:r>
              <a:rPr lang="fi-FI" sz="1800" dirty="0" smtClean="0"/>
              <a:t> to </a:t>
            </a:r>
            <a:r>
              <a:rPr lang="fi-FI" sz="1800" dirty="0" err="1" smtClean="0"/>
              <a:t>transfer</a:t>
            </a:r>
            <a:r>
              <a:rPr lang="fi-FI" sz="1800" dirty="0" smtClean="0"/>
              <a:t> </a:t>
            </a:r>
            <a:r>
              <a:rPr lang="fi-FI" sz="1800" dirty="0" err="1" smtClean="0"/>
              <a:t>personal</a:t>
            </a:r>
            <a:r>
              <a:rPr lang="fi-FI" sz="1800" dirty="0" smtClean="0"/>
              <a:t> data outside EU and ETA </a:t>
            </a:r>
            <a:r>
              <a:rPr lang="fi-FI" sz="1800" dirty="0" err="1" smtClean="0"/>
              <a:t>area</a:t>
            </a:r>
            <a:r>
              <a:rPr lang="fi-FI" sz="1800" dirty="0" smtClean="0"/>
              <a:t> </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22</a:t>
            </a:fld>
            <a:endParaRPr lang="fi-FI" dirty="0"/>
          </a:p>
        </p:txBody>
      </p:sp>
    </p:spTree>
    <p:extLst>
      <p:ext uri="{BB962C8B-B14F-4D97-AF65-F5344CB8AC3E}">
        <p14:creationId xmlns:p14="http://schemas.microsoft.com/office/powerpoint/2010/main" val="23564117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Record</a:t>
            </a:r>
            <a:r>
              <a:rPr lang="fi-FI" dirty="0" smtClean="0"/>
              <a:t> of </a:t>
            </a:r>
            <a:r>
              <a:rPr lang="fi-FI" dirty="0" err="1" smtClean="0"/>
              <a:t>processing</a:t>
            </a:r>
            <a:r>
              <a:rPr lang="fi-FI" dirty="0" smtClean="0"/>
              <a:t> </a:t>
            </a:r>
            <a:r>
              <a:rPr lang="fi-FI" dirty="0" err="1" smtClean="0"/>
              <a:t>activities</a:t>
            </a:r>
            <a:endParaRPr lang="fi-FI" dirty="0"/>
          </a:p>
        </p:txBody>
      </p:sp>
      <p:sp>
        <p:nvSpPr>
          <p:cNvPr id="3" name="Content Placeholder 2"/>
          <p:cNvSpPr>
            <a:spLocks noGrp="1"/>
          </p:cNvSpPr>
          <p:nvPr>
            <p:ph sz="quarter" idx="14"/>
          </p:nvPr>
        </p:nvSpPr>
        <p:spPr/>
        <p:txBody>
          <a:bodyPr/>
          <a:lstStyle/>
          <a:p>
            <a:pPr marL="457200" indent="-457200">
              <a:buAutoNum type="alphaLcParenR"/>
            </a:pPr>
            <a:r>
              <a:rPr lang="fi-FI" sz="2400" dirty="0"/>
              <a:t>The </a:t>
            </a:r>
            <a:r>
              <a:rPr lang="fi-FI" sz="2400" dirty="0" err="1"/>
              <a:t>identity</a:t>
            </a:r>
            <a:r>
              <a:rPr lang="fi-FI" sz="2400" dirty="0"/>
              <a:t> and the </a:t>
            </a:r>
            <a:r>
              <a:rPr lang="fi-FI" sz="2400" dirty="0" err="1"/>
              <a:t>contact</a:t>
            </a:r>
            <a:r>
              <a:rPr lang="fi-FI" sz="2400" dirty="0"/>
              <a:t> </a:t>
            </a:r>
            <a:r>
              <a:rPr lang="fi-FI" sz="2400" dirty="0" err="1"/>
              <a:t>details</a:t>
            </a:r>
            <a:r>
              <a:rPr lang="fi-FI" sz="2400" dirty="0"/>
              <a:t> of the </a:t>
            </a:r>
            <a:r>
              <a:rPr lang="fi-FI" sz="2400" dirty="0" err="1"/>
              <a:t>controller</a:t>
            </a:r>
            <a:r>
              <a:rPr lang="fi-FI" sz="2400" dirty="0"/>
              <a:t> </a:t>
            </a:r>
            <a:r>
              <a:rPr lang="fi-FI" sz="2400" dirty="0" smtClean="0"/>
              <a:t>and </a:t>
            </a:r>
            <a:r>
              <a:rPr lang="fi-FI" sz="2400" dirty="0" err="1"/>
              <a:t>controller’s</a:t>
            </a:r>
            <a:r>
              <a:rPr lang="fi-FI" sz="2400" dirty="0"/>
              <a:t> </a:t>
            </a:r>
            <a:r>
              <a:rPr lang="fi-FI" sz="2400" dirty="0" err="1" smtClean="0"/>
              <a:t>representative</a:t>
            </a:r>
            <a:endParaRPr lang="fi-FI" sz="2400" dirty="0"/>
          </a:p>
          <a:p>
            <a:pPr marL="457200" indent="-457200">
              <a:buAutoNum type="alphaLcParenR"/>
            </a:pPr>
            <a:r>
              <a:rPr lang="fi-FI" sz="2400" dirty="0"/>
              <a:t>The </a:t>
            </a:r>
            <a:r>
              <a:rPr lang="fi-FI" sz="2400" dirty="0" err="1"/>
              <a:t>contact</a:t>
            </a:r>
            <a:r>
              <a:rPr lang="fi-FI" sz="2400" dirty="0"/>
              <a:t> </a:t>
            </a:r>
            <a:r>
              <a:rPr lang="fi-FI" sz="2400" dirty="0" err="1"/>
              <a:t>details</a:t>
            </a:r>
            <a:r>
              <a:rPr lang="fi-FI" sz="2400" dirty="0"/>
              <a:t> of the data </a:t>
            </a:r>
            <a:r>
              <a:rPr lang="fi-FI" sz="2400" dirty="0" err="1"/>
              <a:t>protection</a:t>
            </a:r>
            <a:r>
              <a:rPr lang="fi-FI" sz="2400" dirty="0"/>
              <a:t> </a:t>
            </a:r>
            <a:r>
              <a:rPr lang="fi-FI" sz="2400" smtClean="0"/>
              <a:t>officer</a:t>
            </a:r>
            <a:endParaRPr lang="fi-FI" sz="2400" dirty="0"/>
          </a:p>
          <a:p>
            <a:pPr marL="457200" indent="-457200">
              <a:buAutoNum type="alphaLcParenR"/>
            </a:pPr>
            <a:r>
              <a:rPr lang="fi-FI" sz="2400" dirty="0"/>
              <a:t>The </a:t>
            </a:r>
            <a:r>
              <a:rPr lang="fi-FI" sz="2400" dirty="0" err="1"/>
              <a:t>purposes</a:t>
            </a:r>
            <a:r>
              <a:rPr lang="fi-FI" sz="2400" dirty="0"/>
              <a:t> of the </a:t>
            </a:r>
            <a:r>
              <a:rPr lang="fi-FI" sz="2400" dirty="0" err="1"/>
              <a:t>processing</a:t>
            </a:r>
            <a:r>
              <a:rPr lang="fi-FI" sz="2400" dirty="0"/>
              <a:t> for </a:t>
            </a:r>
            <a:r>
              <a:rPr lang="fi-FI" sz="2400" dirty="0" err="1"/>
              <a:t>which</a:t>
            </a:r>
            <a:r>
              <a:rPr lang="fi-FI" sz="2400" dirty="0"/>
              <a:t> the </a:t>
            </a:r>
            <a:r>
              <a:rPr lang="fi-FI" sz="2400" dirty="0" err="1"/>
              <a:t>personal</a:t>
            </a:r>
            <a:r>
              <a:rPr lang="fi-FI" sz="2400" dirty="0"/>
              <a:t> data </a:t>
            </a:r>
            <a:r>
              <a:rPr lang="fi-FI" sz="2400" dirty="0" err="1"/>
              <a:t>are</a:t>
            </a:r>
            <a:r>
              <a:rPr lang="fi-FI" sz="2400" dirty="0"/>
              <a:t> </a:t>
            </a:r>
            <a:r>
              <a:rPr lang="fi-FI" sz="2400" dirty="0" err="1"/>
              <a:t>intended</a:t>
            </a:r>
            <a:r>
              <a:rPr lang="fi-FI" sz="2400" dirty="0"/>
              <a:t> as </a:t>
            </a:r>
            <a:r>
              <a:rPr lang="fi-FI" sz="2400" dirty="0" err="1"/>
              <a:t>well</a:t>
            </a:r>
            <a:r>
              <a:rPr lang="fi-FI" sz="2400" dirty="0"/>
              <a:t> as the </a:t>
            </a:r>
            <a:r>
              <a:rPr lang="fi-FI" sz="2400" dirty="0" err="1"/>
              <a:t>legal</a:t>
            </a:r>
            <a:r>
              <a:rPr lang="fi-FI" sz="2400" dirty="0"/>
              <a:t> </a:t>
            </a:r>
            <a:r>
              <a:rPr lang="fi-FI" sz="2400" dirty="0" err="1"/>
              <a:t>basis</a:t>
            </a:r>
            <a:r>
              <a:rPr lang="fi-FI" sz="2400" dirty="0"/>
              <a:t> for </a:t>
            </a:r>
            <a:r>
              <a:rPr lang="fi-FI" sz="2400" dirty="0" err="1"/>
              <a:t>processing</a:t>
            </a:r>
            <a:r>
              <a:rPr lang="fi-FI" sz="2400" dirty="0"/>
              <a:t> </a:t>
            </a:r>
          </a:p>
          <a:p>
            <a:pPr marL="457200" indent="-457200">
              <a:buAutoNum type="alphaLcParenR"/>
            </a:pPr>
            <a:r>
              <a:rPr lang="fi-FI" sz="2400" dirty="0" smtClean="0"/>
              <a:t>The </a:t>
            </a:r>
            <a:r>
              <a:rPr lang="fi-FI" sz="2400" dirty="0" err="1"/>
              <a:t>recipients</a:t>
            </a:r>
            <a:r>
              <a:rPr lang="fi-FI" sz="2400" dirty="0"/>
              <a:t> </a:t>
            </a:r>
            <a:r>
              <a:rPr lang="fi-FI" sz="2400" dirty="0" err="1"/>
              <a:t>or</a:t>
            </a:r>
            <a:r>
              <a:rPr lang="fi-FI" sz="2400" dirty="0"/>
              <a:t> </a:t>
            </a:r>
            <a:r>
              <a:rPr lang="fi-FI" sz="2400" dirty="0" err="1"/>
              <a:t>categories</a:t>
            </a:r>
            <a:r>
              <a:rPr lang="fi-FI" sz="2400" dirty="0"/>
              <a:t> of </a:t>
            </a:r>
            <a:r>
              <a:rPr lang="fi-FI" sz="2400" dirty="0" err="1"/>
              <a:t>recipients</a:t>
            </a:r>
            <a:r>
              <a:rPr lang="fi-FI" sz="2400" dirty="0"/>
              <a:t> of the </a:t>
            </a:r>
            <a:r>
              <a:rPr lang="fi-FI" sz="2400" dirty="0" err="1"/>
              <a:t>personal</a:t>
            </a:r>
            <a:r>
              <a:rPr lang="fi-FI" sz="2400" dirty="0"/>
              <a:t> </a:t>
            </a:r>
            <a:r>
              <a:rPr lang="fi-FI" sz="2400" dirty="0" smtClean="0"/>
              <a:t>data</a:t>
            </a:r>
            <a:endParaRPr lang="fi-FI" sz="2400" dirty="0"/>
          </a:p>
          <a:p>
            <a:pPr marL="457200" indent="-457200">
              <a:buAutoNum type="alphaLcParenR"/>
            </a:pPr>
            <a:r>
              <a:rPr lang="fi-FI" sz="2400" dirty="0" smtClean="0"/>
              <a:t> </a:t>
            </a:r>
            <a:r>
              <a:rPr lang="fi-FI" sz="2400" dirty="0" err="1"/>
              <a:t>transfer</a:t>
            </a:r>
            <a:r>
              <a:rPr lang="fi-FI" sz="2400" dirty="0"/>
              <a:t> </a:t>
            </a:r>
            <a:r>
              <a:rPr lang="fi-FI" sz="2400" dirty="0" smtClean="0"/>
              <a:t>of </a:t>
            </a:r>
            <a:r>
              <a:rPr lang="fi-FI" sz="2400" dirty="0" err="1" smtClean="0"/>
              <a:t>personal</a:t>
            </a:r>
            <a:r>
              <a:rPr lang="fi-FI" sz="2400" dirty="0" smtClean="0"/>
              <a:t> </a:t>
            </a:r>
            <a:r>
              <a:rPr lang="fi-FI" sz="2400" dirty="0"/>
              <a:t>data outside EU and ETA </a:t>
            </a:r>
            <a:r>
              <a:rPr lang="fi-FI" sz="2400" dirty="0" err="1"/>
              <a:t>area</a:t>
            </a:r>
            <a:r>
              <a:rPr lang="fi-FI" sz="2400" dirty="0"/>
              <a:t> </a:t>
            </a:r>
            <a:endParaRPr lang="fi-FI"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23</a:t>
            </a:fld>
            <a:endParaRPr lang="fi-FI"/>
          </a:p>
        </p:txBody>
      </p:sp>
    </p:spTree>
    <p:extLst>
      <p:ext uri="{BB962C8B-B14F-4D97-AF65-F5344CB8AC3E}">
        <p14:creationId xmlns:p14="http://schemas.microsoft.com/office/powerpoint/2010/main" val="1694493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11) </a:t>
            </a:r>
            <a:r>
              <a:rPr lang="fi-FI" dirty="0"/>
              <a:t>Rights of the data </a:t>
            </a:r>
            <a:r>
              <a:rPr lang="fi-FI" dirty="0" err="1"/>
              <a:t>subject</a:t>
            </a:r>
            <a:r>
              <a:rPr lang="fi-FI" dirty="0"/>
              <a:t>, </a:t>
            </a:r>
            <a:r>
              <a:rPr lang="fi-FI" dirty="0" err="1"/>
              <a:t>chapter</a:t>
            </a:r>
            <a:r>
              <a:rPr lang="fi-FI" dirty="0"/>
              <a:t> 3 of </a:t>
            </a:r>
            <a:r>
              <a:rPr lang="fi-FI" dirty="0" smtClean="0"/>
              <a:t>GDPR </a:t>
            </a:r>
            <a:r>
              <a:rPr lang="fi-FI" dirty="0"/>
              <a:t/>
            </a:r>
            <a:br>
              <a:rPr lang="fi-FI" dirty="0"/>
            </a:br>
            <a:endParaRPr lang="fi-FI" dirty="0"/>
          </a:p>
        </p:txBody>
      </p:sp>
      <p:sp>
        <p:nvSpPr>
          <p:cNvPr id="3" name="Content Placeholder 2"/>
          <p:cNvSpPr>
            <a:spLocks noGrp="1"/>
          </p:cNvSpPr>
          <p:nvPr>
            <p:ph sz="quarter" idx="14"/>
          </p:nvPr>
        </p:nvSpPr>
        <p:spPr>
          <a:xfrm>
            <a:off x="468313" y="985292"/>
            <a:ext cx="8207375" cy="3612402"/>
          </a:xfrm>
        </p:spPr>
        <p:txBody>
          <a:bodyPr/>
          <a:lstStyle/>
          <a:p>
            <a:endParaRPr lang="en-US" dirty="0">
              <a:solidFill>
                <a:srgbClr val="FF0000"/>
              </a:solidFill>
            </a:endParaRPr>
          </a:p>
          <a:p>
            <a:r>
              <a:rPr lang="en-US" dirty="0" smtClean="0">
                <a:solidFill>
                  <a:srgbClr val="FF0000"/>
                </a:solidFill>
              </a:rPr>
              <a:t>Right to be Forgotten (</a:t>
            </a:r>
            <a:r>
              <a:rPr lang="en-US" dirty="0" err="1" smtClean="0">
                <a:solidFill>
                  <a:srgbClr val="FF0000"/>
                </a:solidFill>
              </a:rPr>
              <a:t>oikeus</a:t>
            </a:r>
            <a:r>
              <a:rPr lang="en-US" dirty="0" smtClean="0">
                <a:solidFill>
                  <a:srgbClr val="FF0000"/>
                </a:solidFill>
              </a:rPr>
              <a:t> </a:t>
            </a:r>
            <a:r>
              <a:rPr lang="en-US" dirty="0" err="1" smtClean="0">
                <a:solidFill>
                  <a:srgbClr val="FF0000"/>
                </a:solidFill>
              </a:rPr>
              <a:t>tulla</a:t>
            </a:r>
            <a:r>
              <a:rPr lang="en-US" dirty="0" smtClean="0">
                <a:solidFill>
                  <a:srgbClr val="FF0000"/>
                </a:solidFill>
              </a:rPr>
              <a:t> </a:t>
            </a:r>
            <a:r>
              <a:rPr lang="en-US" dirty="0" err="1" smtClean="0">
                <a:solidFill>
                  <a:srgbClr val="FF0000"/>
                </a:solidFill>
              </a:rPr>
              <a:t>unohdetuksi</a:t>
            </a:r>
            <a:r>
              <a:rPr lang="en-US" dirty="0" smtClean="0">
                <a:solidFill>
                  <a:srgbClr val="FF0000"/>
                </a:solidFill>
              </a:rPr>
              <a:t>), article 17</a:t>
            </a:r>
            <a:r>
              <a:rPr lang="en-US" dirty="0"/>
              <a:t/>
            </a:r>
            <a:br>
              <a:rPr lang="en-US" dirty="0"/>
            </a:br>
            <a:r>
              <a:rPr lang="en-US" dirty="0"/>
              <a:t>Also </a:t>
            </a:r>
            <a:r>
              <a:rPr lang="en-US" dirty="0" smtClean="0"/>
              <a:t>known </a:t>
            </a:r>
            <a:r>
              <a:rPr lang="en-US" dirty="0"/>
              <a:t>as Data Erasure, the right to be forgotten entitles the data subject to have the data controller </a:t>
            </a:r>
            <a:r>
              <a:rPr lang="en-US" dirty="0">
                <a:solidFill>
                  <a:srgbClr val="FF0000"/>
                </a:solidFill>
              </a:rPr>
              <a:t>erase his/her personal data, cease further dissemination of the data, and potentially have third parties halt processing of the data. The conditions for erasure, as outlined in article 17, include the data no longer being relevant to original purposes for processing, or a data subjects withdrawing consent.</a:t>
            </a:r>
            <a:r>
              <a:rPr lang="en-US" dirty="0"/>
              <a:t> It should also be noted that this right requires controllers to compare the subjects' rights to "the public interest in the availability of the data" </a:t>
            </a:r>
            <a:r>
              <a:rPr lang="en-US" dirty="0" smtClean="0"/>
              <a:t>(such as freedom of expression etc.) when </a:t>
            </a:r>
            <a:r>
              <a:rPr lang="en-US" dirty="0"/>
              <a:t>considering such requests.</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24</a:t>
            </a:fld>
            <a:endParaRPr lang="fi-FI"/>
          </a:p>
        </p:txBody>
      </p:sp>
    </p:spTree>
    <p:extLst>
      <p:ext uri="{BB962C8B-B14F-4D97-AF65-F5344CB8AC3E}">
        <p14:creationId xmlns:p14="http://schemas.microsoft.com/office/powerpoint/2010/main" val="40624701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11) Rights of </a:t>
            </a:r>
            <a:r>
              <a:rPr lang="fi-FI" dirty="0" err="1" smtClean="0"/>
              <a:t>the</a:t>
            </a:r>
            <a:r>
              <a:rPr lang="fi-FI" dirty="0" smtClean="0"/>
              <a:t> data </a:t>
            </a:r>
            <a:r>
              <a:rPr lang="fi-FI" dirty="0" err="1" smtClean="0"/>
              <a:t>subject</a:t>
            </a:r>
            <a:r>
              <a:rPr lang="fi-FI" dirty="0" smtClean="0"/>
              <a:t>, </a:t>
            </a:r>
            <a:r>
              <a:rPr lang="fi-FI" dirty="0" err="1" smtClean="0"/>
              <a:t>chapter</a:t>
            </a:r>
            <a:r>
              <a:rPr lang="fi-FI" dirty="0" smtClean="0"/>
              <a:t> 3 of GDPR</a:t>
            </a:r>
            <a:r>
              <a:rPr lang="fi-FI" dirty="0"/>
              <a:t/>
            </a:r>
            <a:br>
              <a:rPr lang="fi-FI" dirty="0"/>
            </a:br>
            <a:endParaRPr lang="fi-FI" dirty="0"/>
          </a:p>
        </p:txBody>
      </p:sp>
      <p:sp>
        <p:nvSpPr>
          <p:cNvPr id="3" name="Content Placeholder 2"/>
          <p:cNvSpPr>
            <a:spLocks noGrp="1"/>
          </p:cNvSpPr>
          <p:nvPr>
            <p:ph sz="quarter" idx="14"/>
          </p:nvPr>
        </p:nvSpPr>
        <p:spPr/>
        <p:txBody>
          <a:bodyPr/>
          <a:lstStyle/>
          <a:p>
            <a:r>
              <a:rPr lang="en-US" dirty="0" smtClean="0">
                <a:solidFill>
                  <a:srgbClr val="FF0000"/>
                </a:solidFill>
              </a:rPr>
              <a:t>Right of Access (</a:t>
            </a:r>
            <a:r>
              <a:rPr lang="en-US" dirty="0" err="1" smtClean="0">
                <a:solidFill>
                  <a:srgbClr val="FF0000"/>
                </a:solidFill>
              </a:rPr>
              <a:t>rekisteröidyn</a:t>
            </a:r>
            <a:r>
              <a:rPr lang="en-US" dirty="0" smtClean="0">
                <a:solidFill>
                  <a:srgbClr val="FF0000"/>
                </a:solidFill>
              </a:rPr>
              <a:t> </a:t>
            </a:r>
            <a:r>
              <a:rPr lang="en-US" dirty="0" err="1" smtClean="0">
                <a:solidFill>
                  <a:srgbClr val="FF0000"/>
                </a:solidFill>
              </a:rPr>
              <a:t>oikeus</a:t>
            </a:r>
            <a:r>
              <a:rPr lang="en-US" dirty="0" smtClean="0">
                <a:solidFill>
                  <a:srgbClr val="FF0000"/>
                </a:solidFill>
              </a:rPr>
              <a:t> </a:t>
            </a:r>
            <a:r>
              <a:rPr lang="en-US" dirty="0" err="1" smtClean="0">
                <a:solidFill>
                  <a:srgbClr val="FF0000"/>
                </a:solidFill>
              </a:rPr>
              <a:t>saada</a:t>
            </a:r>
            <a:r>
              <a:rPr lang="en-US" dirty="0" smtClean="0">
                <a:solidFill>
                  <a:srgbClr val="FF0000"/>
                </a:solidFill>
              </a:rPr>
              <a:t> </a:t>
            </a:r>
            <a:r>
              <a:rPr lang="en-US" dirty="0" err="1" smtClean="0">
                <a:solidFill>
                  <a:srgbClr val="FF0000"/>
                </a:solidFill>
              </a:rPr>
              <a:t>pääsy</a:t>
            </a:r>
            <a:r>
              <a:rPr lang="en-US" dirty="0" smtClean="0">
                <a:solidFill>
                  <a:srgbClr val="FF0000"/>
                </a:solidFill>
              </a:rPr>
              <a:t> </a:t>
            </a:r>
            <a:r>
              <a:rPr lang="en-US" dirty="0" err="1" smtClean="0">
                <a:solidFill>
                  <a:srgbClr val="FF0000"/>
                </a:solidFill>
              </a:rPr>
              <a:t>tietoihin</a:t>
            </a:r>
            <a:r>
              <a:rPr lang="en-US" dirty="0" smtClean="0">
                <a:solidFill>
                  <a:srgbClr val="FF0000"/>
                </a:solidFill>
              </a:rPr>
              <a:t>), article 15</a:t>
            </a:r>
            <a:r>
              <a:rPr lang="en-US" dirty="0" smtClean="0"/>
              <a:t/>
            </a:r>
            <a:br>
              <a:rPr lang="en-US" dirty="0" smtClean="0"/>
            </a:br>
            <a:r>
              <a:rPr lang="en-US" dirty="0" smtClean="0"/>
              <a:t>Part of the expanded rights of data subjects outlined by the GDPR is the right for data </a:t>
            </a:r>
            <a:r>
              <a:rPr lang="en-US" dirty="0" smtClean="0">
                <a:solidFill>
                  <a:srgbClr val="FF0000"/>
                </a:solidFill>
              </a:rPr>
              <a:t>subjects to obtain from the data controller confirmation as to whether or not personal data concerning them is being processed, where and for what purpose. </a:t>
            </a:r>
            <a:r>
              <a:rPr lang="en-US" dirty="0" smtClean="0"/>
              <a:t>Further, the controller shall provide a copy of the personal data, free of charge, in an electronic format. This change is a dramatic shift to data transparency and empowerment of data subjects.</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25</a:t>
            </a:fld>
            <a:endParaRPr lang="fi-FI"/>
          </a:p>
        </p:txBody>
      </p:sp>
    </p:spTree>
    <p:extLst>
      <p:ext uri="{BB962C8B-B14F-4D97-AF65-F5344CB8AC3E}">
        <p14:creationId xmlns:p14="http://schemas.microsoft.com/office/powerpoint/2010/main" val="40827866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11) </a:t>
            </a:r>
            <a:r>
              <a:rPr lang="fi-FI" dirty="0"/>
              <a:t>Rights of </a:t>
            </a:r>
            <a:r>
              <a:rPr lang="fi-FI" dirty="0" err="1"/>
              <a:t>the</a:t>
            </a:r>
            <a:r>
              <a:rPr lang="fi-FI" dirty="0"/>
              <a:t> data </a:t>
            </a:r>
            <a:r>
              <a:rPr lang="fi-FI" dirty="0" err="1"/>
              <a:t>subject</a:t>
            </a:r>
            <a:r>
              <a:rPr lang="fi-FI" dirty="0"/>
              <a:t>, </a:t>
            </a:r>
            <a:r>
              <a:rPr lang="fi-FI" dirty="0" err="1"/>
              <a:t>chapter</a:t>
            </a:r>
            <a:r>
              <a:rPr lang="fi-FI" dirty="0"/>
              <a:t> 3 of GDPR</a:t>
            </a:r>
          </a:p>
        </p:txBody>
      </p:sp>
      <p:sp>
        <p:nvSpPr>
          <p:cNvPr id="3" name="Content Placeholder 2"/>
          <p:cNvSpPr>
            <a:spLocks noGrp="1"/>
          </p:cNvSpPr>
          <p:nvPr>
            <p:ph sz="quarter" idx="14"/>
          </p:nvPr>
        </p:nvSpPr>
        <p:spPr>
          <a:xfrm>
            <a:off x="468313" y="913284"/>
            <a:ext cx="8207375" cy="3684410"/>
          </a:xfrm>
        </p:spPr>
        <p:txBody>
          <a:bodyPr/>
          <a:lstStyle/>
          <a:p>
            <a:endParaRPr lang="en-US" dirty="0" smtClean="0">
              <a:solidFill>
                <a:srgbClr val="FF0000"/>
              </a:solidFill>
            </a:endParaRPr>
          </a:p>
          <a:p>
            <a:r>
              <a:rPr lang="en-US" dirty="0" smtClean="0">
                <a:solidFill>
                  <a:srgbClr val="FF0000"/>
                </a:solidFill>
              </a:rPr>
              <a:t>3) Right to </a:t>
            </a:r>
            <a:r>
              <a:rPr lang="en-US" dirty="0">
                <a:solidFill>
                  <a:srgbClr val="FF0000"/>
                </a:solidFill>
              </a:rPr>
              <a:t>d</a:t>
            </a:r>
            <a:r>
              <a:rPr lang="en-US" dirty="0" smtClean="0">
                <a:solidFill>
                  <a:srgbClr val="FF0000"/>
                </a:solidFill>
              </a:rPr>
              <a:t>ata portability (</a:t>
            </a:r>
            <a:r>
              <a:rPr lang="en-US" dirty="0" err="1" smtClean="0">
                <a:solidFill>
                  <a:srgbClr val="FF0000"/>
                </a:solidFill>
              </a:rPr>
              <a:t>oikeus</a:t>
            </a:r>
            <a:r>
              <a:rPr lang="en-US" dirty="0" smtClean="0">
                <a:solidFill>
                  <a:srgbClr val="FF0000"/>
                </a:solidFill>
              </a:rPr>
              <a:t> </a:t>
            </a:r>
            <a:r>
              <a:rPr lang="en-US" dirty="0" err="1" smtClean="0">
                <a:solidFill>
                  <a:srgbClr val="FF0000"/>
                </a:solidFill>
              </a:rPr>
              <a:t>siirtää</a:t>
            </a:r>
            <a:r>
              <a:rPr lang="en-US" dirty="0" smtClean="0">
                <a:solidFill>
                  <a:srgbClr val="FF0000"/>
                </a:solidFill>
              </a:rPr>
              <a:t> </a:t>
            </a:r>
            <a:r>
              <a:rPr lang="en-US" dirty="0" err="1" smtClean="0">
                <a:solidFill>
                  <a:srgbClr val="FF0000"/>
                </a:solidFill>
              </a:rPr>
              <a:t>tiedot</a:t>
            </a:r>
            <a:r>
              <a:rPr lang="en-US" dirty="0" smtClean="0">
                <a:solidFill>
                  <a:srgbClr val="FF0000"/>
                </a:solidFill>
              </a:rPr>
              <a:t> </a:t>
            </a:r>
            <a:r>
              <a:rPr lang="en-US" dirty="0" err="1" smtClean="0">
                <a:solidFill>
                  <a:srgbClr val="FF0000"/>
                </a:solidFill>
              </a:rPr>
              <a:t>järjestelmästä</a:t>
            </a:r>
            <a:r>
              <a:rPr lang="en-US" dirty="0" smtClean="0">
                <a:solidFill>
                  <a:srgbClr val="FF0000"/>
                </a:solidFill>
              </a:rPr>
              <a:t> </a:t>
            </a:r>
            <a:r>
              <a:rPr lang="en-US" dirty="0" err="1" smtClean="0">
                <a:solidFill>
                  <a:srgbClr val="FF0000"/>
                </a:solidFill>
              </a:rPr>
              <a:t>toiseen</a:t>
            </a:r>
            <a:r>
              <a:rPr lang="en-US" dirty="0" smtClean="0">
                <a:solidFill>
                  <a:srgbClr val="FF0000"/>
                </a:solidFill>
              </a:rPr>
              <a:t>)</a:t>
            </a:r>
          </a:p>
          <a:p>
            <a:r>
              <a:rPr lang="en-US" dirty="0"/>
              <a:t/>
            </a:r>
            <a:br>
              <a:rPr lang="en-US" dirty="0"/>
            </a:br>
            <a:r>
              <a:rPr lang="en-US" dirty="0"/>
              <a:t>GDPR introduces data portability - the right for a data subject to receive the personal data concerning them, which they have previously provided in a '</a:t>
            </a:r>
            <a:r>
              <a:rPr lang="en-US" i="1" dirty="0"/>
              <a:t>commonly use and machine readable format</a:t>
            </a:r>
            <a:r>
              <a:rPr lang="en-US" dirty="0"/>
              <a:t>' and have the right to transmit that data to another controller. </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26</a:t>
            </a:fld>
            <a:endParaRPr lang="fi-FI"/>
          </a:p>
        </p:txBody>
      </p:sp>
    </p:spTree>
    <p:extLst>
      <p:ext uri="{BB962C8B-B14F-4D97-AF65-F5344CB8AC3E}">
        <p14:creationId xmlns:p14="http://schemas.microsoft.com/office/powerpoint/2010/main" val="39490624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2400" dirty="0" smtClean="0"/>
              <a:t>11) </a:t>
            </a:r>
            <a:r>
              <a:rPr lang="fi-FI" sz="2400" dirty="0"/>
              <a:t>Rights of </a:t>
            </a:r>
            <a:r>
              <a:rPr lang="fi-FI" sz="2400" dirty="0" err="1"/>
              <a:t>the</a:t>
            </a:r>
            <a:r>
              <a:rPr lang="fi-FI" sz="2400" dirty="0"/>
              <a:t> data </a:t>
            </a:r>
            <a:r>
              <a:rPr lang="fi-FI" sz="2400" dirty="0" err="1"/>
              <a:t>subject</a:t>
            </a:r>
            <a:r>
              <a:rPr lang="fi-FI" sz="2400" dirty="0"/>
              <a:t>, </a:t>
            </a:r>
            <a:r>
              <a:rPr lang="fi-FI" sz="2400" dirty="0" err="1"/>
              <a:t>chapter</a:t>
            </a:r>
            <a:r>
              <a:rPr lang="fi-FI" sz="2400" dirty="0"/>
              <a:t> 3 of </a:t>
            </a:r>
            <a:r>
              <a:rPr lang="fi-FI" sz="2400" dirty="0" smtClean="0"/>
              <a:t>GDPR (automatisoidut yksittäispäätökset, profilointi mukaan luettuna)</a:t>
            </a:r>
            <a:endParaRPr lang="fi-FI" sz="2400" dirty="0"/>
          </a:p>
        </p:txBody>
      </p:sp>
      <p:sp>
        <p:nvSpPr>
          <p:cNvPr id="3" name="Content Placeholder 2"/>
          <p:cNvSpPr>
            <a:spLocks noGrp="1"/>
          </p:cNvSpPr>
          <p:nvPr>
            <p:ph sz="quarter" idx="14"/>
          </p:nvPr>
        </p:nvSpPr>
        <p:spPr>
          <a:xfrm>
            <a:off x="468313" y="1281023"/>
            <a:ext cx="8207374" cy="3324370"/>
          </a:xfrm>
        </p:spPr>
        <p:txBody>
          <a:bodyPr/>
          <a:lstStyle/>
          <a:p>
            <a:r>
              <a:rPr lang="fi-FI" sz="1800" dirty="0" smtClean="0"/>
              <a:t>”</a:t>
            </a:r>
            <a:r>
              <a:rPr lang="fi-FI" sz="1800" dirty="0" err="1" smtClean="0">
                <a:solidFill>
                  <a:srgbClr val="FF0000"/>
                </a:solidFill>
              </a:rPr>
              <a:t>Profiling</a:t>
            </a:r>
            <a:r>
              <a:rPr lang="fi-FI" sz="1800" dirty="0" smtClean="0"/>
              <a:t>” </a:t>
            </a:r>
            <a:r>
              <a:rPr lang="fi-FI" sz="1800" dirty="0" err="1" smtClean="0"/>
              <a:t>means</a:t>
            </a:r>
            <a:r>
              <a:rPr lang="fi-FI" sz="1800" dirty="0" smtClean="0"/>
              <a:t> </a:t>
            </a:r>
            <a:r>
              <a:rPr lang="fi-FI" sz="1800" dirty="0" err="1" smtClean="0"/>
              <a:t>any</a:t>
            </a:r>
            <a:r>
              <a:rPr lang="fi-FI" sz="1800" dirty="0" smtClean="0"/>
              <a:t> </a:t>
            </a:r>
            <a:r>
              <a:rPr lang="fi-FI" sz="1800" dirty="0" err="1" smtClean="0"/>
              <a:t>operation</a:t>
            </a:r>
            <a:r>
              <a:rPr lang="fi-FI" sz="1800" dirty="0" smtClean="0"/>
              <a:t> </a:t>
            </a:r>
            <a:r>
              <a:rPr lang="fi-FI" sz="1800" dirty="0" err="1" smtClean="0"/>
              <a:t>or</a:t>
            </a:r>
            <a:r>
              <a:rPr lang="fi-FI" sz="1800" dirty="0" smtClean="0"/>
              <a:t> set of </a:t>
            </a:r>
            <a:r>
              <a:rPr lang="fi-FI" sz="1800" dirty="0" err="1" smtClean="0"/>
              <a:t>operations</a:t>
            </a:r>
            <a:r>
              <a:rPr lang="fi-FI" sz="1800" dirty="0" smtClean="0"/>
              <a:t> </a:t>
            </a:r>
            <a:r>
              <a:rPr lang="fi-FI" sz="1800" dirty="0" err="1" smtClean="0"/>
              <a:t>which</a:t>
            </a:r>
            <a:r>
              <a:rPr lang="fi-FI" sz="1800" dirty="0" smtClean="0"/>
              <a:t> is </a:t>
            </a:r>
            <a:r>
              <a:rPr lang="fi-FI" sz="1800" dirty="0" err="1" smtClean="0"/>
              <a:t>performed</a:t>
            </a:r>
            <a:r>
              <a:rPr lang="fi-FI" sz="1800" dirty="0" smtClean="0"/>
              <a:t> on </a:t>
            </a:r>
            <a:r>
              <a:rPr lang="fi-FI" sz="1800" dirty="0" err="1" smtClean="0"/>
              <a:t>personal</a:t>
            </a:r>
            <a:r>
              <a:rPr lang="fi-FI" sz="1800" dirty="0" smtClean="0"/>
              <a:t> data </a:t>
            </a:r>
            <a:r>
              <a:rPr lang="fi-FI" sz="1800" dirty="0" err="1" smtClean="0"/>
              <a:t>or</a:t>
            </a:r>
            <a:r>
              <a:rPr lang="fi-FI" sz="1800" dirty="0" smtClean="0"/>
              <a:t> on </a:t>
            </a:r>
            <a:r>
              <a:rPr lang="fi-FI" sz="1800" dirty="0" err="1" smtClean="0"/>
              <a:t>sets</a:t>
            </a:r>
            <a:r>
              <a:rPr lang="fi-FI" sz="1800" dirty="0" smtClean="0"/>
              <a:t> of </a:t>
            </a:r>
            <a:r>
              <a:rPr lang="fi-FI" sz="1800" dirty="0" err="1" smtClean="0"/>
              <a:t>personal</a:t>
            </a:r>
            <a:r>
              <a:rPr lang="fi-FI" sz="1800" dirty="0" smtClean="0"/>
              <a:t> data, </a:t>
            </a:r>
            <a:r>
              <a:rPr lang="fi-FI" sz="1800" dirty="0" err="1" smtClean="0"/>
              <a:t>whether</a:t>
            </a:r>
            <a:r>
              <a:rPr lang="fi-FI" sz="1800" dirty="0" smtClean="0"/>
              <a:t> </a:t>
            </a:r>
            <a:r>
              <a:rPr lang="fi-FI" sz="1800" dirty="0" err="1" smtClean="0"/>
              <a:t>or</a:t>
            </a:r>
            <a:r>
              <a:rPr lang="fi-FI" sz="1800" dirty="0" smtClean="0"/>
              <a:t> </a:t>
            </a:r>
            <a:r>
              <a:rPr lang="fi-FI" sz="1800" dirty="0" err="1" smtClean="0"/>
              <a:t>not</a:t>
            </a:r>
            <a:r>
              <a:rPr lang="fi-FI" sz="1800" dirty="0" smtClean="0"/>
              <a:t> </a:t>
            </a:r>
            <a:r>
              <a:rPr lang="fi-FI" sz="1800" dirty="0" err="1" smtClean="0"/>
              <a:t>by</a:t>
            </a:r>
            <a:r>
              <a:rPr lang="fi-FI" sz="1800" dirty="0" smtClean="0"/>
              <a:t> </a:t>
            </a:r>
            <a:r>
              <a:rPr lang="fi-FI" sz="1800" dirty="0" err="1" smtClean="0"/>
              <a:t>automated</a:t>
            </a:r>
            <a:r>
              <a:rPr lang="fi-FI" sz="1800" dirty="0" smtClean="0"/>
              <a:t> </a:t>
            </a:r>
            <a:r>
              <a:rPr lang="fi-FI" sz="1800" dirty="0" err="1" smtClean="0"/>
              <a:t>means</a:t>
            </a:r>
            <a:r>
              <a:rPr lang="fi-FI" sz="1800" dirty="0" smtClean="0"/>
              <a:t>, </a:t>
            </a:r>
            <a:r>
              <a:rPr lang="fi-FI" sz="1800" dirty="0" err="1" smtClean="0"/>
              <a:t>such</a:t>
            </a:r>
            <a:r>
              <a:rPr lang="fi-FI" sz="1800" dirty="0" smtClean="0"/>
              <a:t> as </a:t>
            </a:r>
            <a:r>
              <a:rPr lang="fi-FI" sz="1800" dirty="0" err="1" smtClean="0"/>
              <a:t>collection</a:t>
            </a:r>
            <a:r>
              <a:rPr lang="fi-FI" sz="1800" dirty="0" smtClean="0"/>
              <a:t>, </a:t>
            </a:r>
            <a:r>
              <a:rPr lang="fi-FI" sz="1800" dirty="0" err="1" smtClean="0"/>
              <a:t>recording</a:t>
            </a:r>
            <a:r>
              <a:rPr lang="fi-FI" sz="1800" dirty="0" smtClean="0"/>
              <a:t>, </a:t>
            </a:r>
            <a:r>
              <a:rPr lang="fi-FI" sz="1800" dirty="0" err="1" smtClean="0"/>
              <a:t>organisation</a:t>
            </a:r>
            <a:r>
              <a:rPr lang="fi-FI" sz="1800" dirty="0" smtClean="0"/>
              <a:t>, </a:t>
            </a:r>
            <a:r>
              <a:rPr lang="fi-FI" sz="1800" dirty="0" err="1" smtClean="0"/>
              <a:t>structuring</a:t>
            </a:r>
            <a:r>
              <a:rPr lang="fi-FI" sz="1800" dirty="0" smtClean="0"/>
              <a:t>, </a:t>
            </a:r>
            <a:r>
              <a:rPr lang="fi-FI" sz="1800" dirty="0" err="1" smtClean="0"/>
              <a:t>storage</a:t>
            </a:r>
            <a:r>
              <a:rPr lang="fi-FI" sz="1800" dirty="0" smtClean="0"/>
              <a:t>, </a:t>
            </a:r>
            <a:r>
              <a:rPr lang="fi-FI" sz="1800" dirty="0" err="1" smtClean="0"/>
              <a:t>adaptation</a:t>
            </a:r>
            <a:r>
              <a:rPr lang="fi-FI" sz="1800" dirty="0" smtClean="0"/>
              <a:t> </a:t>
            </a:r>
            <a:r>
              <a:rPr lang="fi-FI" sz="1800" dirty="0" err="1" smtClean="0"/>
              <a:t>or</a:t>
            </a:r>
            <a:r>
              <a:rPr lang="fi-FI" sz="1800" dirty="0" smtClean="0"/>
              <a:t> </a:t>
            </a:r>
            <a:r>
              <a:rPr lang="fi-FI" sz="1800" dirty="0" err="1" smtClean="0"/>
              <a:t>alteration</a:t>
            </a:r>
            <a:r>
              <a:rPr lang="fi-FI" sz="1800" dirty="0" smtClean="0"/>
              <a:t>, </a:t>
            </a:r>
            <a:r>
              <a:rPr lang="fi-FI" sz="1800" dirty="0" err="1" smtClean="0"/>
              <a:t>retrieval</a:t>
            </a:r>
            <a:r>
              <a:rPr lang="fi-FI" sz="1800" dirty="0" smtClean="0"/>
              <a:t>, </a:t>
            </a:r>
            <a:r>
              <a:rPr lang="fi-FI" sz="1800" dirty="0" err="1" smtClean="0"/>
              <a:t>consultation</a:t>
            </a:r>
            <a:r>
              <a:rPr lang="fi-FI" sz="1800" dirty="0" smtClean="0"/>
              <a:t>, </a:t>
            </a:r>
            <a:r>
              <a:rPr lang="fi-FI" sz="1800" dirty="0" err="1" smtClean="0"/>
              <a:t>use</a:t>
            </a:r>
            <a:r>
              <a:rPr lang="fi-FI" sz="1800" dirty="0" smtClean="0"/>
              <a:t>, </a:t>
            </a:r>
            <a:r>
              <a:rPr lang="fi-FI" sz="1800" dirty="0" err="1" smtClean="0"/>
              <a:t>disclosure</a:t>
            </a:r>
            <a:r>
              <a:rPr lang="fi-FI" sz="1800" dirty="0" smtClean="0"/>
              <a:t> </a:t>
            </a:r>
            <a:r>
              <a:rPr lang="fi-FI" sz="1800" dirty="0" err="1" smtClean="0"/>
              <a:t>by</a:t>
            </a:r>
            <a:r>
              <a:rPr lang="fi-FI" sz="1800" dirty="0" smtClean="0"/>
              <a:t> transmission, </a:t>
            </a:r>
            <a:r>
              <a:rPr lang="fi-FI" sz="1800" dirty="0" err="1" smtClean="0"/>
              <a:t>dissemination</a:t>
            </a:r>
            <a:r>
              <a:rPr lang="fi-FI" sz="1800" dirty="0" smtClean="0"/>
              <a:t> </a:t>
            </a:r>
            <a:r>
              <a:rPr lang="fi-FI" sz="1800" dirty="0" err="1" smtClean="0"/>
              <a:t>or</a:t>
            </a:r>
            <a:r>
              <a:rPr lang="fi-FI" sz="1800" dirty="0" smtClean="0"/>
              <a:t> </a:t>
            </a:r>
            <a:r>
              <a:rPr lang="fi-FI" sz="1800" dirty="0" err="1" smtClean="0"/>
              <a:t>otherwise</a:t>
            </a:r>
            <a:r>
              <a:rPr lang="fi-FI" sz="1800" dirty="0" smtClean="0"/>
              <a:t> </a:t>
            </a:r>
            <a:r>
              <a:rPr lang="fi-FI" sz="1800" dirty="0" err="1" smtClean="0"/>
              <a:t>making</a:t>
            </a:r>
            <a:r>
              <a:rPr lang="fi-FI" sz="1800" dirty="0" smtClean="0"/>
              <a:t> </a:t>
            </a:r>
            <a:r>
              <a:rPr lang="fi-FI" sz="1800" dirty="0" err="1" smtClean="0"/>
              <a:t>available</a:t>
            </a:r>
            <a:r>
              <a:rPr lang="fi-FI" sz="1800" dirty="0" smtClean="0"/>
              <a:t>, </a:t>
            </a:r>
            <a:r>
              <a:rPr lang="fi-FI" sz="1800" dirty="0" err="1" smtClean="0"/>
              <a:t>alignment</a:t>
            </a:r>
            <a:r>
              <a:rPr lang="fi-FI" sz="1800" dirty="0" smtClean="0"/>
              <a:t> </a:t>
            </a:r>
            <a:r>
              <a:rPr lang="fi-FI" sz="1800" dirty="0" err="1" smtClean="0"/>
              <a:t>or</a:t>
            </a:r>
            <a:r>
              <a:rPr lang="fi-FI" sz="1800" dirty="0" smtClean="0"/>
              <a:t> </a:t>
            </a:r>
            <a:r>
              <a:rPr lang="fi-FI" sz="1800" dirty="0" err="1" smtClean="0"/>
              <a:t>combination</a:t>
            </a:r>
            <a:r>
              <a:rPr lang="fi-FI" sz="1800" dirty="0" smtClean="0"/>
              <a:t>, </a:t>
            </a:r>
            <a:r>
              <a:rPr lang="fi-FI" sz="1800" dirty="0" err="1" smtClean="0"/>
              <a:t>restriction</a:t>
            </a:r>
            <a:r>
              <a:rPr lang="fi-FI" sz="1800" dirty="0" smtClean="0"/>
              <a:t>, </a:t>
            </a:r>
            <a:r>
              <a:rPr lang="fi-FI" sz="1800" dirty="0" err="1" smtClean="0"/>
              <a:t>erasure</a:t>
            </a:r>
            <a:r>
              <a:rPr lang="fi-FI" sz="1800" dirty="0" smtClean="0"/>
              <a:t> </a:t>
            </a:r>
            <a:r>
              <a:rPr lang="fi-FI" sz="1800" dirty="0" err="1" smtClean="0"/>
              <a:t>or</a:t>
            </a:r>
            <a:r>
              <a:rPr lang="fi-FI" sz="1800" dirty="0" smtClean="0"/>
              <a:t> </a:t>
            </a:r>
            <a:r>
              <a:rPr lang="fi-FI" sz="1800" dirty="0" err="1" smtClean="0"/>
              <a:t>dustruction</a:t>
            </a:r>
            <a:r>
              <a:rPr lang="fi-FI" sz="1800" dirty="0" smtClean="0"/>
              <a:t>. (</a:t>
            </a:r>
            <a:r>
              <a:rPr lang="fi-FI" sz="1800" dirty="0" err="1" smtClean="0"/>
              <a:t>Article</a:t>
            </a:r>
            <a:r>
              <a:rPr lang="fi-FI" sz="1800" dirty="0" smtClean="0"/>
              <a:t> 4)</a:t>
            </a:r>
          </a:p>
          <a:p>
            <a:r>
              <a:rPr lang="fi-FI" sz="1800" dirty="0" smtClean="0"/>
              <a:t>-&gt; </a:t>
            </a:r>
            <a:r>
              <a:rPr lang="en-US" sz="1800" dirty="0"/>
              <a:t>The data subject shall have </a:t>
            </a:r>
            <a:r>
              <a:rPr lang="en-US" sz="1800" dirty="0">
                <a:solidFill>
                  <a:srgbClr val="FF0000"/>
                </a:solidFill>
              </a:rPr>
              <a:t>the right not to be subject to a decision based solely on automated processing, including profiling, which produces legal effects concerning him or her or similarly significantly affects him or her</a:t>
            </a:r>
            <a:r>
              <a:rPr lang="en-US" sz="1800" dirty="0" smtClean="0">
                <a:solidFill>
                  <a:srgbClr val="FF0000"/>
                </a:solidFill>
              </a:rPr>
              <a:t>. (Article 22)</a:t>
            </a:r>
          </a:p>
          <a:p>
            <a:r>
              <a:rPr lang="en-US" sz="1800" i="1" dirty="0" smtClean="0">
                <a:solidFill>
                  <a:srgbClr val="FF0000"/>
                </a:solidFill>
              </a:rPr>
              <a:t>-&gt; this shall not apply if the decision is based on data subject’s explicit consent</a:t>
            </a:r>
            <a:endParaRPr lang="fi-FI" sz="1800" i="1" dirty="0">
              <a:solidFill>
                <a:srgbClr val="FF0000"/>
              </a:solidFill>
            </a:endParaRPr>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27</a:t>
            </a:fld>
            <a:endParaRPr lang="fi-FI"/>
          </a:p>
        </p:txBody>
      </p:sp>
    </p:spTree>
    <p:extLst>
      <p:ext uri="{BB962C8B-B14F-4D97-AF65-F5344CB8AC3E}">
        <p14:creationId xmlns:p14="http://schemas.microsoft.com/office/powerpoint/2010/main" val="17129602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12) </a:t>
            </a:r>
            <a:r>
              <a:rPr lang="fi-FI" dirty="0" err="1" smtClean="0"/>
              <a:t>Privacy</a:t>
            </a:r>
            <a:r>
              <a:rPr lang="fi-FI" dirty="0" smtClean="0"/>
              <a:t> </a:t>
            </a:r>
            <a:r>
              <a:rPr lang="fi-FI" dirty="0" err="1" smtClean="0"/>
              <a:t>Impact</a:t>
            </a:r>
            <a:r>
              <a:rPr lang="fi-FI" dirty="0" smtClean="0"/>
              <a:t> </a:t>
            </a:r>
            <a:r>
              <a:rPr lang="fi-FI" dirty="0" err="1"/>
              <a:t>A</a:t>
            </a:r>
            <a:r>
              <a:rPr lang="fi-FI" dirty="0" err="1" smtClean="0"/>
              <a:t>ssesment</a:t>
            </a:r>
            <a:r>
              <a:rPr lang="fi-FI" dirty="0" smtClean="0"/>
              <a:t> (PIA)</a:t>
            </a:r>
            <a:endParaRPr lang="fi-FI" dirty="0"/>
          </a:p>
        </p:txBody>
      </p:sp>
      <p:sp>
        <p:nvSpPr>
          <p:cNvPr id="3" name="Content Placeholder 2"/>
          <p:cNvSpPr>
            <a:spLocks noGrp="1"/>
          </p:cNvSpPr>
          <p:nvPr>
            <p:ph sz="quarter" idx="14"/>
          </p:nvPr>
        </p:nvSpPr>
        <p:spPr>
          <a:xfrm>
            <a:off x="468313" y="913284"/>
            <a:ext cx="8207374" cy="3324370"/>
          </a:xfrm>
        </p:spPr>
        <p:txBody>
          <a:bodyPr/>
          <a:lstStyle/>
          <a:p>
            <a:r>
              <a:rPr lang="fi-FI" dirty="0" err="1" smtClean="0"/>
              <a:t>According</a:t>
            </a:r>
            <a:r>
              <a:rPr lang="fi-FI" dirty="0" smtClean="0"/>
              <a:t> to GDPR, </a:t>
            </a:r>
            <a:r>
              <a:rPr lang="fi-FI" dirty="0" err="1" smtClean="0"/>
              <a:t>article</a:t>
            </a:r>
            <a:r>
              <a:rPr lang="fi-FI" dirty="0" smtClean="0"/>
              <a:t> 35 (1):</a:t>
            </a:r>
          </a:p>
          <a:p>
            <a:r>
              <a:rPr lang="fi-FI" dirty="0" err="1" smtClean="0"/>
              <a:t>Where</a:t>
            </a:r>
            <a:r>
              <a:rPr lang="fi-FI" dirty="0" smtClean="0"/>
              <a:t> a </a:t>
            </a:r>
            <a:r>
              <a:rPr lang="fi-FI" dirty="0" err="1" smtClean="0"/>
              <a:t>type</a:t>
            </a:r>
            <a:r>
              <a:rPr lang="fi-FI" dirty="0" smtClean="0"/>
              <a:t> of </a:t>
            </a:r>
            <a:r>
              <a:rPr lang="fi-FI" dirty="0" err="1" smtClean="0"/>
              <a:t>processing</a:t>
            </a:r>
            <a:r>
              <a:rPr lang="fi-FI" dirty="0" smtClean="0"/>
              <a:t> in </a:t>
            </a:r>
            <a:r>
              <a:rPr lang="fi-FI" dirty="0" err="1" smtClean="0"/>
              <a:t>particular</a:t>
            </a:r>
            <a:r>
              <a:rPr lang="fi-FI" dirty="0" smtClean="0"/>
              <a:t> </a:t>
            </a:r>
            <a:r>
              <a:rPr lang="fi-FI" dirty="0" err="1" smtClean="0"/>
              <a:t>using</a:t>
            </a:r>
            <a:r>
              <a:rPr lang="fi-FI" dirty="0" smtClean="0"/>
              <a:t> </a:t>
            </a:r>
            <a:r>
              <a:rPr lang="fi-FI" dirty="0" err="1" smtClean="0"/>
              <a:t>new</a:t>
            </a:r>
            <a:r>
              <a:rPr lang="fi-FI" dirty="0" smtClean="0"/>
              <a:t> </a:t>
            </a:r>
            <a:r>
              <a:rPr lang="fi-FI" dirty="0" err="1" smtClean="0"/>
              <a:t>technologies</a:t>
            </a:r>
            <a:r>
              <a:rPr lang="fi-FI" dirty="0" smtClean="0"/>
              <a:t>, and </a:t>
            </a:r>
            <a:r>
              <a:rPr lang="fi-FI" dirty="0" err="1" smtClean="0"/>
              <a:t>taking</a:t>
            </a:r>
            <a:r>
              <a:rPr lang="fi-FI" dirty="0" smtClean="0"/>
              <a:t> into </a:t>
            </a:r>
            <a:r>
              <a:rPr lang="fi-FI" dirty="0" err="1" smtClean="0"/>
              <a:t>account</a:t>
            </a:r>
            <a:r>
              <a:rPr lang="fi-FI" dirty="0" smtClean="0"/>
              <a:t> </a:t>
            </a:r>
            <a:r>
              <a:rPr lang="fi-FI" dirty="0" err="1" smtClean="0"/>
              <a:t>the</a:t>
            </a:r>
            <a:r>
              <a:rPr lang="fi-FI" dirty="0" smtClean="0"/>
              <a:t> </a:t>
            </a:r>
            <a:r>
              <a:rPr lang="fi-FI" dirty="0" err="1" smtClean="0"/>
              <a:t>nature</a:t>
            </a:r>
            <a:r>
              <a:rPr lang="fi-FI" dirty="0" smtClean="0"/>
              <a:t>, </a:t>
            </a:r>
            <a:r>
              <a:rPr lang="fi-FI" dirty="0" err="1" smtClean="0"/>
              <a:t>scope</a:t>
            </a:r>
            <a:r>
              <a:rPr lang="fi-FI" dirty="0" smtClean="0"/>
              <a:t>, </a:t>
            </a:r>
            <a:r>
              <a:rPr lang="fi-FI" dirty="0" err="1" smtClean="0"/>
              <a:t>context</a:t>
            </a:r>
            <a:r>
              <a:rPr lang="fi-FI" dirty="0" smtClean="0"/>
              <a:t> and </a:t>
            </a:r>
            <a:r>
              <a:rPr lang="fi-FI" dirty="0" err="1" smtClean="0"/>
              <a:t>purposes</a:t>
            </a:r>
            <a:r>
              <a:rPr lang="fi-FI" dirty="0" smtClean="0"/>
              <a:t> of </a:t>
            </a:r>
            <a:r>
              <a:rPr lang="fi-FI" dirty="0" err="1" smtClean="0"/>
              <a:t>the</a:t>
            </a:r>
            <a:r>
              <a:rPr lang="fi-FI" dirty="0" smtClean="0"/>
              <a:t> </a:t>
            </a:r>
            <a:r>
              <a:rPr lang="fi-FI" dirty="0" err="1" smtClean="0"/>
              <a:t>processing</a:t>
            </a:r>
            <a:r>
              <a:rPr lang="fi-FI" dirty="0" smtClean="0"/>
              <a:t>, is </a:t>
            </a:r>
            <a:r>
              <a:rPr lang="fi-FI" dirty="0" err="1" smtClean="0"/>
              <a:t>likely</a:t>
            </a:r>
            <a:r>
              <a:rPr lang="fi-FI" dirty="0" smtClean="0"/>
              <a:t> to </a:t>
            </a:r>
            <a:r>
              <a:rPr lang="fi-FI" dirty="0" err="1" smtClean="0"/>
              <a:t>result</a:t>
            </a:r>
            <a:r>
              <a:rPr lang="fi-FI" dirty="0" smtClean="0"/>
              <a:t> in a </a:t>
            </a:r>
            <a:r>
              <a:rPr lang="fi-FI" dirty="0" err="1" smtClean="0"/>
              <a:t>high</a:t>
            </a:r>
            <a:r>
              <a:rPr lang="fi-FI" dirty="0" smtClean="0"/>
              <a:t> </a:t>
            </a:r>
            <a:r>
              <a:rPr lang="fi-FI" dirty="0" err="1" smtClean="0"/>
              <a:t>risk</a:t>
            </a:r>
            <a:r>
              <a:rPr lang="fi-FI" dirty="0" smtClean="0"/>
              <a:t> to </a:t>
            </a:r>
            <a:r>
              <a:rPr lang="fi-FI" dirty="0" err="1" smtClean="0"/>
              <a:t>the</a:t>
            </a:r>
            <a:r>
              <a:rPr lang="fi-FI" dirty="0" smtClean="0"/>
              <a:t> </a:t>
            </a:r>
            <a:r>
              <a:rPr lang="fi-FI" dirty="0" err="1" smtClean="0"/>
              <a:t>rights</a:t>
            </a:r>
            <a:r>
              <a:rPr lang="fi-FI" dirty="0" smtClean="0"/>
              <a:t> and </a:t>
            </a:r>
            <a:r>
              <a:rPr lang="fi-FI" dirty="0" err="1" smtClean="0"/>
              <a:t>freedoms</a:t>
            </a:r>
            <a:r>
              <a:rPr lang="fi-FI" dirty="0" smtClean="0"/>
              <a:t> of </a:t>
            </a:r>
            <a:r>
              <a:rPr lang="fi-FI" dirty="0" err="1" smtClean="0"/>
              <a:t>natural</a:t>
            </a:r>
            <a:r>
              <a:rPr lang="fi-FI" dirty="0" smtClean="0"/>
              <a:t> </a:t>
            </a:r>
            <a:r>
              <a:rPr lang="fi-FI" dirty="0" err="1" smtClean="0"/>
              <a:t>persons</a:t>
            </a:r>
            <a:r>
              <a:rPr lang="fi-FI" dirty="0" smtClean="0"/>
              <a:t>, </a:t>
            </a:r>
            <a:r>
              <a:rPr lang="fi-FI" dirty="0" err="1" smtClean="0"/>
              <a:t>the</a:t>
            </a:r>
            <a:r>
              <a:rPr lang="fi-FI" dirty="0" smtClean="0"/>
              <a:t> </a:t>
            </a:r>
            <a:r>
              <a:rPr lang="fi-FI" dirty="0" err="1" smtClean="0"/>
              <a:t>controller</a:t>
            </a:r>
            <a:r>
              <a:rPr lang="fi-FI" dirty="0" smtClean="0"/>
              <a:t> </a:t>
            </a:r>
            <a:r>
              <a:rPr lang="fi-FI" dirty="0" err="1" smtClean="0"/>
              <a:t>shall</a:t>
            </a:r>
            <a:r>
              <a:rPr lang="fi-FI" dirty="0" smtClean="0"/>
              <a:t>, </a:t>
            </a:r>
            <a:r>
              <a:rPr lang="fi-FI" dirty="0" err="1" smtClean="0"/>
              <a:t>prior</a:t>
            </a:r>
            <a:r>
              <a:rPr lang="fi-FI" dirty="0" smtClean="0"/>
              <a:t> to </a:t>
            </a:r>
            <a:r>
              <a:rPr lang="fi-FI" dirty="0" err="1" smtClean="0"/>
              <a:t>the</a:t>
            </a:r>
            <a:r>
              <a:rPr lang="fi-FI" dirty="0" smtClean="0"/>
              <a:t> </a:t>
            </a:r>
            <a:r>
              <a:rPr lang="fi-FI" dirty="0" err="1" smtClean="0"/>
              <a:t>processing</a:t>
            </a:r>
            <a:r>
              <a:rPr lang="fi-FI" dirty="0" smtClean="0">
                <a:solidFill>
                  <a:srgbClr val="FF0000"/>
                </a:solidFill>
              </a:rPr>
              <a:t>, </a:t>
            </a:r>
            <a:r>
              <a:rPr lang="fi-FI" dirty="0" err="1" smtClean="0">
                <a:solidFill>
                  <a:srgbClr val="FF0000"/>
                </a:solidFill>
              </a:rPr>
              <a:t>carry</a:t>
            </a:r>
            <a:r>
              <a:rPr lang="fi-FI" dirty="0" smtClean="0">
                <a:solidFill>
                  <a:srgbClr val="FF0000"/>
                </a:solidFill>
              </a:rPr>
              <a:t> out an </a:t>
            </a:r>
            <a:r>
              <a:rPr lang="fi-FI" dirty="0" err="1" smtClean="0">
                <a:solidFill>
                  <a:srgbClr val="FF0000"/>
                </a:solidFill>
              </a:rPr>
              <a:t>assesment</a:t>
            </a:r>
            <a:r>
              <a:rPr lang="fi-FI" dirty="0" smtClean="0">
                <a:solidFill>
                  <a:srgbClr val="FF0000"/>
                </a:solidFill>
              </a:rPr>
              <a:t> of </a:t>
            </a:r>
            <a:r>
              <a:rPr lang="fi-FI" dirty="0" err="1" smtClean="0">
                <a:solidFill>
                  <a:srgbClr val="FF0000"/>
                </a:solidFill>
              </a:rPr>
              <a:t>the</a:t>
            </a:r>
            <a:r>
              <a:rPr lang="fi-FI" dirty="0" smtClean="0">
                <a:solidFill>
                  <a:srgbClr val="FF0000"/>
                </a:solidFill>
              </a:rPr>
              <a:t> </a:t>
            </a:r>
            <a:r>
              <a:rPr lang="fi-FI" dirty="0" err="1" smtClean="0">
                <a:solidFill>
                  <a:srgbClr val="FF0000"/>
                </a:solidFill>
              </a:rPr>
              <a:t>impact</a:t>
            </a:r>
            <a:r>
              <a:rPr lang="fi-FI" dirty="0" smtClean="0">
                <a:solidFill>
                  <a:srgbClr val="FF0000"/>
                </a:solidFill>
              </a:rPr>
              <a:t> of </a:t>
            </a:r>
            <a:r>
              <a:rPr lang="fi-FI" dirty="0" err="1" smtClean="0">
                <a:solidFill>
                  <a:srgbClr val="FF0000"/>
                </a:solidFill>
              </a:rPr>
              <a:t>the</a:t>
            </a:r>
            <a:r>
              <a:rPr lang="fi-FI" dirty="0" smtClean="0">
                <a:solidFill>
                  <a:srgbClr val="FF0000"/>
                </a:solidFill>
              </a:rPr>
              <a:t> </a:t>
            </a:r>
            <a:r>
              <a:rPr lang="fi-FI" dirty="0" err="1" smtClean="0">
                <a:solidFill>
                  <a:srgbClr val="FF0000"/>
                </a:solidFill>
              </a:rPr>
              <a:t>envisaged</a:t>
            </a:r>
            <a:r>
              <a:rPr lang="fi-FI" dirty="0" smtClean="0">
                <a:solidFill>
                  <a:srgbClr val="FF0000"/>
                </a:solidFill>
              </a:rPr>
              <a:t> </a:t>
            </a:r>
            <a:r>
              <a:rPr lang="fi-FI" dirty="0" err="1" smtClean="0">
                <a:solidFill>
                  <a:srgbClr val="FF0000"/>
                </a:solidFill>
              </a:rPr>
              <a:t>processing</a:t>
            </a:r>
            <a:r>
              <a:rPr lang="fi-FI" dirty="0" smtClean="0">
                <a:solidFill>
                  <a:srgbClr val="FF0000"/>
                </a:solidFill>
              </a:rPr>
              <a:t> </a:t>
            </a:r>
            <a:r>
              <a:rPr lang="fi-FI" dirty="0" err="1" smtClean="0">
                <a:solidFill>
                  <a:srgbClr val="FF0000"/>
                </a:solidFill>
              </a:rPr>
              <a:t>operations</a:t>
            </a:r>
            <a:r>
              <a:rPr lang="fi-FI" dirty="0" smtClean="0">
                <a:solidFill>
                  <a:srgbClr val="FF0000"/>
                </a:solidFill>
              </a:rPr>
              <a:t> on </a:t>
            </a:r>
            <a:r>
              <a:rPr lang="fi-FI" dirty="0" err="1" smtClean="0">
                <a:solidFill>
                  <a:srgbClr val="FF0000"/>
                </a:solidFill>
              </a:rPr>
              <a:t>the</a:t>
            </a:r>
            <a:r>
              <a:rPr lang="fi-FI" dirty="0" smtClean="0">
                <a:solidFill>
                  <a:srgbClr val="FF0000"/>
                </a:solidFill>
              </a:rPr>
              <a:t> </a:t>
            </a:r>
            <a:r>
              <a:rPr lang="fi-FI" dirty="0" err="1" smtClean="0">
                <a:solidFill>
                  <a:srgbClr val="FF0000"/>
                </a:solidFill>
              </a:rPr>
              <a:t>protection</a:t>
            </a:r>
            <a:r>
              <a:rPr lang="fi-FI" dirty="0" smtClean="0">
                <a:solidFill>
                  <a:srgbClr val="FF0000"/>
                </a:solidFill>
              </a:rPr>
              <a:t> of </a:t>
            </a:r>
            <a:r>
              <a:rPr lang="fi-FI" dirty="0" err="1" smtClean="0">
                <a:solidFill>
                  <a:srgbClr val="FF0000"/>
                </a:solidFill>
              </a:rPr>
              <a:t>personal</a:t>
            </a:r>
            <a:r>
              <a:rPr lang="fi-FI" dirty="0" smtClean="0">
                <a:solidFill>
                  <a:srgbClr val="FF0000"/>
                </a:solidFill>
              </a:rPr>
              <a:t> data</a:t>
            </a:r>
            <a:r>
              <a:rPr lang="fi-FI" dirty="0" smtClean="0"/>
              <a:t>. A single </a:t>
            </a:r>
            <a:r>
              <a:rPr lang="fi-FI" dirty="0" err="1" smtClean="0"/>
              <a:t>assessment</a:t>
            </a:r>
            <a:r>
              <a:rPr lang="fi-FI" dirty="0" smtClean="0"/>
              <a:t> </a:t>
            </a:r>
            <a:r>
              <a:rPr lang="fi-FI" dirty="0" err="1" smtClean="0"/>
              <a:t>may</a:t>
            </a:r>
            <a:r>
              <a:rPr lang="fi-FI" dirty="0" smtClean="0"/>
              <a:t> </a:t>
            </a:r>
            <a:r>
              <a:rPr lang="fi-FI" dirty="0" err="1" smtClean="0"/>
              <a:t>address</a:t>
            </a:r>
            <a:r>
              <a:rPr lang="fi-FI" dirty="0" smtClean="0"/>
              <a:t> a set of </a:t>
            </a:r>
            <a:r>
              <a:rPr lang="fi-FI" dirty="0" err="1" smtClean="0"/>
              <a:t>similar</a:t>
            </a:r>
            <a:r>
              <a:rPr lang="fi-FI" dirty="0" smtClean="0"/>
              <a:t> </a:t>
            </a:r>
            <a:r>
              <a:rPr lang="fi-FI" dirty="0" err="1" smtClean="0"/>
              <a:t>processing</a:t>
            </a:r>
            <a:r>
              <a:rPr lang="fi-FI" dirty="0" smtClean="0"/>
              <a:t> </a:t>
            </a:r>
            <a:r>
              <a:rPr lang="fi-FI" dirty="0" err="1" smtClean="0"/>
              <a:t>operations</a:t>
            </a:r>
            <a:r>
              <a:rPr lang="fi-FI" dirty="0" smtClean="0"/>
              <a:t> </a:t>
            </a:r>
            <a:r>
              <a:rPr lang="fi-FI" dirty="0" err="1" smtClean="0"/>
              <a:t>that</a:t>
            </a:r>
            <a:r>
              <a:rPr lang="fi-FI" dirty="0" smtClean="0"/>
              <a:t> </a:t>
            </a:r>
            <a:r>
              <a:rPr lang="fi-FI" dirty="0" err="1" smtClean="0"/>
              <a:t>present</a:t>
            </a:r>
            <a:r>
              <a:rPr lang="fi-FI" dirty="0" smtClean="0"/>
              <a:t> </a:t>
            </a:r>
            <a:r>
              <a:rPr lang="fi-FI" dirty="0" err="1" smtClean="0"/>
              <a:t>similar</a:t>
            </a:r>
            <a:r>
              <a:rPr lang="fi-FI" dirty="0" smtClean="0"/>
              <a:t> </a:t>
            </a:r>
            <a:r>
              <a:rPr lang="fi-FI" dirty="0" err="1" smtClean="0"/>
              <a:t>high</a:t>
            </a:r>
            <a:r>
              <a:rPr lang="fi-FI" dirty="0" smtClean="0"/>
              <a:t> </a:t>
            </a:r>
            <a:r>
              <a:rPr lang="fi-FI" dirty="0" err="1" smtClean="0"/>
              <a:t>risks</a:t>
            </a:r>
            <a:r>
              <a:rPr lang="fi-FI" dirty="0" smtClean="0"/>
              <a:t>. </a:t>
            </a:r>
            <a:endParaRPr lang="fi-FI" dirty="0"/>
          </a:p>
          <a:p>
            <a:r>
              <a:rPr lang="fi-FI" dirty="0" smtClean="0"/>
              <a:t>-&gt; A PIA is </a:t>
            </a:r>
            <a:r>
              <a:rPr lang="fi-FI" dirty="0" err="1" smtClean="0"/>
              <a:t>process</a:t>
            </a:r>
            <a:r>
              <a:rPr lang="fi-FI" dirty="0" smtClean="0"/>
              <a:t> </a:t>
            </a:r>
            <a:r>
              <a:rPr lang="fi-FI" dirty="0" err="1" smtClean="0">
                <a:solidFill>
                  <a:srgbClr val="FF0000"/>
                </a:solidFill>
              </a:rPr>
              <a:t>which</a:t>
            </a:r>
            <a:r>
              <a:rPr lang="fi-FI" dirty="0" smtClean="0">
                <a:solidFill>
                  <a:srgbClr val="FF0000"/>
                </a:solidFill>
              </a:rPr>
              <a:t> </a:t>
            </a:r>
            <a:r>
              <a:rPr lang="fi-FI" dirty="0" err="1" smtClean="0">
                <a:solidFill>
                  <a:srgbClr val="FF0000"/>
                </a:solidFill>
              </a:rPr>
              <a:t>assists</a:t>
            </a:r>
            <a:r>
              <a:rPr lang="fi-FI" dirty="0" smtClean="0">
                <a:solidFill>
                  <a:srgbClr val="FF0000"/>
                </a:solidFill>
              </a:rPr>
              <a:t> </a:t>
            </a:r>
            <a:r>
              <a:rPr lang="fi-FI" dirty="0" err="1" smtClean="0">
                <a:solidFill>
                  <a:srgbClr val="FF0000"/>
                </a:solidFill>
              </a:rPr>
              <a:t>organisations</a:t>
            </a:r>
            <a:r>
              <a:rPr lang="fi-FI" dirty="0" smtClean="0">
                <a:solidFill>
                  <a:srgbClr val="FF0000"/>
                </a:solidFill>
              </a:rPr>
              <a:t> in </a:t>
            </a:r>
            <a:r>
              <a:rPr lang="fi-FI" dirty="0" err="1" smtClean="0">
                <a:solidFill>
                  <a:srgbClr val="FF0000"/>
                </a:solidFill>
              </a:rPr>
              <a:t>identifying</a:t>
            </a:r>
            <a:r>
              <a:rPr lang="fi-FI" dirty="0" smtClean="0">
                <a:solidFill>
                  <a:srgbClr val="FF0000"/>
                </a:solidFill>
              </a:rPr>
              <a:t> and </a:t>
            </a:r>
            <a:r>
              <a:rPr lang="fi-FI" dirty="0" err="1" smtClean="0">
                <a:solidFill>
                  <a:srgbClr val="FF0000"/>
                </a:solidFill>
              </a:rPr>
              <a:t>minimising</a:t>
            </a:r>
            <a:r>
              <a:rPr lang="fi-FI" dirty="0" smtClean="0">
                <a:solidFill>
                  <a:srgbClr val="FF0000"/>
                </a:solidFill>
              </a:rPr>
              <a:t> </a:t>
            </a:r>
            <a:r>
              <a:rPr lang="fi-FI" dirty="0" err="1" smtClean="0">
                <a:solidFill>
                  <a:srgbClr val="FF0000"/>
                </a:solidFill>
              </a:rPr>
              <a:t>the</a:t>
            </a:r>
            <a:r>
              <a:rPr lang="fi-FI" dirty="0" smtClean="0">
                <a:solidFill>
                  <a:srgbClr val="FF0000"/>
                </a:solidFill>
              </a:rPr>
              <a:t> </a:t>
            </a:r>
            <a:r>
              <a:rPr lang="fi-FI" dirty="0" err="1" smtClean="0">
                <a:solidFill>
                  <a:srgbClr val="FF0000"/>
                </a:solidFill>
              </a:rPr>
              <a:t>privacy</a:t>
            </a:r>
            <a:r>
              <a:rPr lang="fi-FI" dirty="0" smtClean="0">
                <a:solidFill>
                  <a:srgbClr val="FF0000"/>
                </a:solidFill>
              </a:rPr>
              <a:t> </a:t>
            </a:r>
            <a:r>
              <a:rPr lang="fi-FI" dirty="0" err="1" smtClean="0">
                <a:solidFill>
                  <a:srgbClr val="FF0000"/>
                </a:solidFill>
              </a:rPr>
              <a:t>risks</a:t>
            </a:r>
            <a:r>
              <a:rPr lang="fi-FI" dirty="0" smtClean="0">
                <a:solidFill>
                  <a:srgbClr val="FF0000"/>
                </a:solidFill>
              </a:rPr>
              <a:t> of </a:t>
            </a:r>
            <a:r>
              <a:rPr lang="fi-FI" dirty="0" err="1" smtClean="0">
                <a:solidFill>
                  <a:srgbClr val="FF0000"/>
                </a:solidFill>
              </a:rPr>
              <a:t>new</a:t>
            </a:r>
            <a:r>
              <a:rPr lang="fi-FI" dirty="0" smtClean="0">
                <a:solidFill>
                  <a:srgbClr val="FF0000"/>
                </a:solidFill>
              </a:rPr>
              <a:t> </a:t>
            </a:r>
            <a:r>
              <a:rPr lang="fi-FI" dirty="0" err="1" smtClean="0">
                <a:solidFill>
                  <a:srgbClr val="FF0000"/>
                </a:solidFill>
              </a:rPr>
              <a:t>projects</a:t>
            </a:r>
            <a:r>
              <a:rPr lang="fi-FI" dirty="0" smtClean="0">
                <a:solidFill>
                  <a:srgbClr val="FF0000"/>
                </a:solidFill>
              </a:rPr>
              <a:t> </a:t>
            </a:r>
            <a:r>
              <a:rPr lang="fi-FI" dirty="0" err="1" smtClean="0">
                <a:solidFill>
                  <a:srgbClr val="FF0000"/>
                </a:solidFill>
              </a:rPr>
              <a:t>or</a:t>
            </a:r>
            <a:r>
              <a:rPr lang="fi-FI" dirty="0" smtClean="0">
                <a:solidFill>
                  <a:srgbClr val="FF0000"/>
                </a:solidFill>
              </a:rPr>
              <a:t> </a:t>
            </a:r>
            <a:r>
              <a:rPr lang="fi-FI" dirty="0" err="1" smtClean="0">
                <a:solidFill>
                  <a:srgbClr val="FF0000"/>
                </a:solidFill>
              </a:rPr>
              <a:t>policies</a:t>
            </a:r>
            <a:r>
              <a:rPr lang="fi-FI" dirty="0" smtClean="0"/>
              <a:t>.</a:t>
            </a:r>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28</a:t>
            </a:fld>
            <a:endParaRPr lang="fi-FI"/>
          </a:p>
        </p:txBody>
      </p:sp>
    </p:spTree>
    <p:extLst>
      <p:ext uri="{BB962C8B-B14F-4D97-AF65-F5344CB8AC3E}">
        <p14:creationId xmlns:p14="http://schemas.microsoft.com/office/powerpoint/2010/main" val="10423336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12) </a:t>
            </a:r>
            <a:r>
              <a:rPr lang="fi-FI" dirty="0" err="1" smtClean="0"/>
              <a:t>Privacy</a:t>
            </a:r>
            <a:r>
              <a:rPr lang="fi-FI" dirty="0" smtClean="0"/>
              <a:t> </a:t>
            </a:r>
            <a:r>
              <a:rPr lang="fi-FI" dirty="0" err="1" smtClean="0"/>
              <a:t>Impact</a:t>
            </a:r>
            <a:r>
              <a:rPr lang="fi-FI" dirty="0" smtClean="0"/>
              <a:t> </a:t>
            </a:r>
            <a:r>
              <a:rPr lang="fi-FI" dirty="0" err="1" smtClean="0"/>
              <a:t>Assessment</a:t>
            </a:r>
            <a:r>
              <a:rPr lang="fi-FI" dirty="0" smtClean="0"/>
              <a:t> </a:t>
            </a:r>
            <a:endParaRPr lang="fi-FI" dirty="0"/>
          </a:p>
        </p:txBody>
      </p:sp>
      <p:sp>
        <p:nvSpPr>
          <p:cNvPr id="3" name="Content Placeholder 2"/>
          <p:cNvSpPr>
            <a:spLocks noGrp="1"/>
          </p:cNvSpPr>
          <p:nvPr>
            <p:ph sz="quarter" idx="14"/>
          </p:nvPr>
        </p:nvSpPr>
        <p:spPr>
          <a:xfrm>
            <a:off x="468313" y="913284"/>
            <a:ext cx="8207375" cy="3684410"/>
          </a:xfrm>
        </p:spPr>
        <p:txBody>
          <a:bodyPr/>
          <a:lstStyle/>
          <a:p>
            <a:r>
              <a:rPr lang="fi-FI" sz="1800" dirty="0" smtClean="0"/>
              <a:t>GDPR, </a:t>
            </a:r>
            <a:r>
              <a:rPr lang="fi-FI" sz="1800" dirty="0" err="1" smtClean="0"/>
              <a:t>article</a:t>
            </a:r>
            <a:r>
              <a:rPr lang="fi-FI" sz="1800" dirty="0" smtClean="0"/>
              <a:t> 35 (3):</a:t>
            </a:r>
          </a:p>
          <a:p>
            <a:r>
              <a:rPr lang="fi-FI" sz="1800" dirty="0" smtClean="0"/>
              <a:t>A data </a:t>
            </a:r>
            <a:r>
              <a:rPr lang="fi-FI" sz="1800" dirty="0" err="1" smtClean="0"/>
              <a:t>protection</a:t>
            </a:r>
            <a:r>
              <a:rPr lang="fi-FI" sz="1800" dirty="0" smtClean="0"/>
              <a:t> </a:t>
            </a:r>
            <a:r>
              <a:rPr lang="fi-FI" sz="1800" dirty="0" err="1" smtClean="0"/>
              <a:t>impact</a:t>
            </a:r>
            <a:r>
              <a:rPr lang="fi-FI" sz="1800" dirty="0" smtClean="0"/>
              <a:t> </a:t>
            </a:r>
            <a:r>
              <a:rPr lang="fi-FI" sz="1800" dirty="0" err="1" smtClean="0"/>
              <a:t>assessment</a:t>
            </a:r>
            <a:r>
              <a:rPr lang="fi-FI" sz="1800" dirty="0" smtClean="0"/>
              <a:t> </a:t>
            </a:r>
            <a:r>
              <a:rPr lang="fi-FI" sz="1800" dirty="0" err="1" smtClean="0"/>
              <a:t>referred</a:t>
            </a:r>
            <a:r>
              <a:rPr lang="fi-FI" sz="1800" dirty="0" smtClean="0"/>
              <a:t> to in </a:t>
            </a:r>
            <a:r>
              <a:rPr lang="fi-FI" sz="1800" dirty="0" err="1" smtClean="0"/>
              <a:t>paragraph</a:t>
            </a:r>
            <a:r>
              <a:rPr lang="fi-FI" sz="1800" dirty="0" smtClean="0"/>
              <a:t> 1 </a:t>
            </a:r>
            <a:r>
              <a:rPr lang="fi-FI" sz="1800" dirty="0" err="1" smtClean="0"/>
              <a:t>shall</a:t>
            </a:r>
            <a:r>
              <a:rPr lang="fi-FI" sz="1800" dirty="0" smtClean="0"/>
              <a:t> in </a:t>
            </a:r>
            <a:r>
              <a:rPr lang="fi-FI" sz="1800" dirty="0" err="1" smtClean="0"/>
              <a:t>particular</a:t>
            </a:r>
            <a:r>
              <a:rPr lang="fi-FI" sz="1800" dirty="0" smtClean="0"/>
              <a:t> </a:t>
            </a:r>
            <a:r>
              <a:rPr lang="fi-FI" sz="1800" dirty="0" err="1" smtClean="0"/>
              <a:t>be</a:t>
            </a:r>
            <a:r>
              <a:rPr lang="fi-FI" sz="1800" dirty="0" smtClean="0"/>
              <a:t> </a:t>
            </a:r>
            <a:r>
              <a:rPr lang="fi-FI" sz="1800" dirty="0" err="1" smtClean="0"/>
              <a:t>required</a:t>
            </a:r>
            <a:r>
              <a:rPr lang="fi-FI" sz="1800" dirty="0" smtClean="0"/>
              <a:t> in </a:t>
            </a:r>
            <a:r>
              <a:rPr lang="fi-FI" sz="1800" dirty="0" err="1" smtClean="0"/>
              <a:t>the</a:t>
            </a:r>
            <a:r>
              <a:rPr lang="fi-FI" sz="1800" dirty="0" smtClean="0"/>
              <a:t> case of:</a:t>
            </a:r>
          </a:p>
          <a:p>
            <a:pPr marL="457200" indent="-457200">
              <a:buAutoNum type="alphaLcParenBoth"/>
            </a:pPr>
            <a:r>
              <a:rPr lang="fi-FI" sz="1800" dirty="0" smtClean="0"/>
              <a:t>A </a:t>
            </a:r>
            <a:r>
              <a:rPr lang="fi-FI" sz="1800" dirty="0" err="1" smtClean="0"/>
              <a:t>systematic</a:t>
            </a:r>
            <a:r>
              <a:rPr lang="fi-FI" sz="1800" dirty="0" smtClean="0"/>
              <a:t> and </a:t>
            </a:r>
            <a:r>
              <a:rPr lang="fi-FI" sz="1800" dirty="0" err="1" smtClean="0"/>
              <a:t>extensive</a:t>
            </a:r>
            <a:r>
              <a:rPr lang="fi-FI" sz="1800" dirty="0" smtClean="0"/>
              <a:t> </a:t>
            </a:r>
            <a:r>
              <a:rPr lang="fi-FI" sz="1800" dirty="0" err="1" smtClean="0"/>
              <a:t>evaluation</a:t>
            </a:r>
            <a:r>
              <a:rPr lang="fi-FI" sz="1800" dirty="0" smtClean="0"/>
              <a:t> of </a:t>
            </a:r>
            <a:r>
              <a:rPr lang="fi-FI" sz="1800" dirty="0" err="1" smtClean="0"/>
              <a:t>personal</a:t>
            </a:r>
            <a:r>
              <a:rPr lang="fi-FI" sz="1800" dirty="0" smtClean="0"/>
              <a:t> </a:t>
            </a:r>
            <a:r>
              <a:rPr lang="fi-FI" sz="1800" dirty="0" err="1" smtClean="0"/>
              <a:t>aspects</a:t>
            </a:r>
            <a:r>
              <a:rPr lang="fi-FI" sz="1800" dirty="0" smtClean="0"/>
              <a:t> </a:t>
            </a:r>
            <a:r>
              <a:rPr lang="fi-FI" sz="1800" dirty="0" err="1" smtClean="0"/>
              <a:t>relating</a:t>
            </a:r>
            <a:r>
              <a:rPr lang="fi-FI" sz="1800" dirty="0" smtClean="0"/>
              <a:t> to </a:t>
            </a:r>
            <a:r>
              <a:rPr lang="fi-FI" sz="1800" dirty="0" err="1" smtClean="0"/>
              <a:t>natural</a:t>
            </a:r>
            <a:r>
              <a:rPr lang="fi-FI" sz="1800" dirty="0" smtClean="0"/>
              <a:t> </a:t>
            </a:r>
            <a:r>
              <a:rPr lang="fi-FI" sz="1800" dirty="0" err="1" smtClean="0"/>
              <a:t>persons</a:t>
            </a:r>
            <a:r>
              <a:rPr lang="fi-FI" sz="1800" dirty="0" smtClean="0"/>
              <a:t> </a:t>
            </a:r>
            <a:r>
              <a:rPr lang="fi-FI" sz="1800" dirty="0" err="1" smtClean="0"/>
              <a:t>which</a:t>
            </a:r>
            <a:r>
              <a:rPr lang="fi-FI" sz="1800" dirty="0" smtClean="0"/>
              <a:t> is </a:t>
            </a:r>
            <a:r>
              <a:rPr lang="fi-FI" sz="1800" dirty="0" err="1" smtClean="0"/>
              <a:t>based</a:t>
            </a:r>
            <a:r>
              <a:rPr lang="fi-FI" sz="1800" dirty="0" smtClean="0"/>
              <a:t> on </a:t>
            </a:r>
            <a:r>
              <a:rPr lang="fi-FI" sz="1800" dirty="0" err="1" smtClean="0">
                <a:solidFill>
                  <a:srgbClr val="FF0000"/>
                </a:solidFill>
              </a:rPr>
              <a:t>automated</a:t>
            </a:r>
            <a:r>
              <a:rPr lang="fi-FI" sz="1800" dirty="0" smtClean="0">
                <a:solidFill>
                  <a:srgbClr val="FF0000"/>
                </a:solidFill>
              </a:rPr>
              <a:t> </a:t>
            </a:r>
            <a:r>
              <a:rPr lang="fi-FI" sz="1800" dirty="0" err="1" smtClean="0">
                <a:solidFill>
                  <a:srgbClr val="FF0000"/>
                </a:solidFill>
              </a:rPr>
              <a:t>processing</a:t>
            </a:r>
            <a:r>
              <a:rPr lang="fi-FI" sz="1800" dirty="0" smtClean="0">
                <a:solidFill>
                  <a:srgbClr val="FF0000"/>
                </a:solidFill>
              </a:rPr>
              <a:t>, </a:t>
            </a:r>
            <a:r>
              <a:rPr lang="fi-FI" sz="1800" dirty="0" err="1" smtClean="0">
                <a:solidFill>
                  <a:srgbClr val="FF0000"/>
                </a:solidFill>
              </a:rPr>
              <a:t>including</a:t>
            </a:r>
            <a:r>
              <a:rPr lang="fi-FI" sz="1800" dirty="0" smtClean="0">
                <a:solidFill>
                  <a:srgbClr val="FF0000"/>
                </a:solidFill>
              </a:rPr>
              <a:t> </a:t>
            </a:r>
            <a:r>
              <a:rPr lang="fi-FI" sz="1800" dirty="0" err="1" smtClean="0">
                <a:solidFill>
                  <a:srgbClr val="FF0000"/>
                </a:solidFill>
              </a:rPr>
              <a:t>profiling</a:t>
            </a:r>
            <a:r>
              <a:rPr lang="fi-FI" sz="1800" dirty="0" smtClean="0">
                <a:solidFill>
                  <a:srgbClr val="FF0000"/>
                </a:solidFill>
              </a:rPr>
              <a:t>, </a:t>
            </a:r>
            <a:r>
              <a:rPr lang="fi-FI" sz="1800" dirty="0" smtClean="0"/>
              <a:t>and on </a:t>
            </a:r>
            <a:r>
              <a:rPr lang="fi-FI" sz="1800" dirty="0" err="1" smtClean="0"/>
              <a:t>which</a:t>
            </a:r>
            <a:r>
              <a:rPr lang="fi-FI" sz="1800" dirty="0" smtClean="0"/>
              <a:t> </a:t>
            </a:r>
            <a:r>
              <a:rPr lang="fi-FI" sz="1800" dirty="0" err="1" smtClean="0"/>
              <a:t>decisions</a:t>
            </a:r>
            <a:r>
              <a:rPr lang="fi-FI" sz="1800" dirty="0" smtClean="0"/>
              <a:t> </a:t>
            </a:r>
            <a:r>
              <a:rPr lang="fi-FI" sz="1800" dirty="0" err="1" smtClean="0"/>
              <a:t>are</a:t>
            </a:r>
            <a:r>
              <a:rPr lang="fi-FI" sz="1800" dirty="0" smtClean="0"/>
              <a:t> </a:t>
            </a:r>
            <a:r>
              <a:rPr lang="fi-FI" sz="1800" dirty="0" err="1" smtClean="0"/>
              <a:t>based</a:t>
            </a:r>
            <a:r>
              <a:rPr lang="fi-FI" sz="1800" dirty="0" smtClean="0"/>
              <a:t> </a:t>
            </a:r>
            <a:r>
              <a:rPr lang="fi-FI" sz="1800" dirty="0" err="1" smtClean="0"/>
              <a:t>that</a:t>
            </a:r>
            <a:r>
              <a:rPr lang="fi-FI" sz="1800" dirty="0" smtClean="0"/>
              <a:t> </a:t>
            </a:r>
            <a:r>
              <a:rPr lang="fi-FI" sz="1800" dirty="0" err="1" smtClean="0"/>
              <a:t>produce</a:t>
            </a:r>
            <a:r>
              <a:rPr lang="fi-FI" sz="1800" dirty="0" smtClean="0"/>
              <a:t> </a:t>
            </a:r>
            <a:r>
              <a:rPr lang="fi-FI" sz="1800" dirty="0" err="1" smtClean="0"/>
              <a:t>legal</a:t>
            </a:r>
            <a:r>
              <a:rPr lang="fi-FI" sz="1800" dirty="0" smtClean="0"/>
              <a:t> </a:t>
            </a:r>
            <a:r>
              <a:rPr lang="fi-FI" sz="1800" dirty="0" err="1" smtClean="0"/>
              <a:t>effects</a:t>
            </a:r>
            <a:r>
              <a:rPr lang="fi-FI" sz="1800" dirty="0" smtClean="0"/>
              <a:t> </a:t>
            </a:r>
            <a:r>
              <a:rPr lang="fi-FI" sz="1800" dirty="0" err="1" smtClean="0"/>
              <a:t>concerning</a:t>
            </a:r>
            <a:r>
              <a:rPr lang="fi-FI" sz="1800" dirty="0" smtClean="0"/>
              <a:t> </a:t>
            </a:r>
            <a:r>
              <a:rPr lang="fi-FI" sz="1800" dirty="0" err="1" smtClean="0"/>
              <a:t>the</a:t>
            </a:r>
            <a:r>
              <a:rPr lang="fi-FI" sz="1800" dirty="0" smtClean="0"/>
              <a:t> </a:t>
            </a:r>
            <a:r>
              <a:rPr lang="fi-FI" sz="1800" dirty="0" err="1" smtClean="0"/>
              <a:t>natural</a:t>
            </a:r>
            <a:r>
              <a:rPr lang="fi-FI" sz="1800" dirty="0" smtClean="0"/>
              <a:t> person </a:t>
            </a:r>
            <a:r>
              <a:rPr lang="fi-FI" sz="1800" dirty="0" err="1" smtClean="0"/>
              <a:t>or</a:t>
            </a:r>
            <a:r>
              <a:rPr lang="fi-FI" sz="1800" dirty="0" smtClean="0"/>
              <a:t> </a:t>
            </a:r>
            <a:r>
              <a:rPr lang="fi-FI" sz="1800" dirty="0" err="1" smtClean="0"/>
              <a:t>similarly</a:t>
            </a:r>
            <a:r>
              <a:rPr lang="fi-FI" sz="1800" dirty="0" smtClean="0"/>
              <a:t> </a:t>
            </a:r>
            <a:r>
              <a:rPr lang="fi-FI" sz="1800" dirty="0" err="1" smtClean="0"/>
              <a:t>significantly</a:t>
            </a:r>
            <a:r>
              <a:rPr lang="fi-FI" sz="1800" dirty="0" smtClean="0"/>
              <a:t> </a:t>
            </a:r>
            <a:r>
              <a:rPr lang="fi-FI" sz="1800" dirty="0" err="1" smtClean="0"/>
              <a:t>affect</a:t>
            </a:r>
            <a:r>
              <a:rPr lang="fi-FI" sz="1800" dirty="0" smtClean="0"/>
              <a:t> </a:t>
            </a:r>
            <a:r>
              <a:rPr lang="fi-FI" sz="1800" dirty="0" err="1" smtClean="0"/>
              <a:t>the</a:t>
            </a:r>
            <a:r>
              <a:rPr lang="fi-FI" sz="1800" dirty="0" smtClean="0"/>
              <a:t> </a:t>
            </a:r>
            <a:r>
              <a:rPr lang="fi-FI" sz="1800" dirty="0" err="1" smtClean="0"/>
              <a:t>natural</a:t>
            </a:r>
            <a:r>
              <a:rPr lang="fi-FI" sz="1800" dirty="0" smtClean="0"/>
              <a:t> person. </a:t>
            </a:r>
          </a:p>
          <a:p>
            <a:pPr marL="457200" indent="-457200">
              <a:buAutoNum type="alphaLcParenBoth"/>
            </a:pPr>
            <a:r>
              <a:rPr lang="fi-FI" sz="1800" dirty="0" smtClean="0"/>
              <a:t>Processing on a </a:t>
            </a:r>
            <a:r>
              <a:rPr lang="fi-FI" sz="1800" dirty="0" err="1" smtClean="0"/>
              <a:t>large</a:t>
            </a:r>
            <a:r>
              <a:rPr lang="fi-FI" sz="1800" dirty="0" smtClean="0"/>
              <a:t> </a:t>
            </a:r>
            <a:r>
              <a:rPr lang="fi-FI" sz="1800" dirty="0" err="1" smtClean="0"/>
              <a:t>scale</a:t>
            </a:r>
            <a:r>
              <a:rPr lang="fi-FI" sz="1800" dirty="0" smtClean="0"/>
              <a:t> of </a:t>
            </a:r>
            <a:r>
              <a:rPr lang="fi-FI" sz="1800" dirty="0" err="1" smtClean="0"/>
              <a:t>special</a:t>
            </a:r>
            <a:r>
              <a:rPr lang="fi-FI" sz="1800" dirty="0" smtClean="0"/>
              <a:t> </a:t>
            </a:r>
            <a:r>
              <a:rPr lang="fi-FI" sz="1800" dirty="0" err="1" smtClean="0"/>
              <a:t>categories</a:t>
            </a:r>
            <a:r>
              <a:rPr lang="fi-FI" sz="1800" dirty="0" smtClean="0"/>
              <a:t> of data </a:t>
            </a:r>
            <a:r>
              <a:rPr lang="fi-FI" sz="1800" dirty="0" err="1" smtClean="0"/>
              <a:t>referred</a:t>
            </a:r>
            <a:r>
              <a:rPr lang="fi-FI" sz="1800" dirty="0" smtClean="0"/>
              <a:t> to in </a:t>
            </a:r>
            <a:r>
              <a:rPr lang="fi-FI" sz="1800" dirty="0" err="1" smtClean="0"/>
              <a:t>Article</a:t>
            </a:r>
            <a:r>
              <a:rPr lang="fi-FI" sz="1800" dirty="0" smtClean="0"/>
              <a:t> 9(1), </a:t>
            </a:r>
            <a:r>
              <a:rPr lang="fi-FI" sz="1800" dirty="0" err="1" smtClean="0"/>
              <a:t>or</a:t>
            </a:r>
            <a:r>
              <a:rPr lang="fi-FI" sz="1800" dirty="0" smtClean="0"/>
              <a:t> of </a:t>
            </a:r>
            <a:r>
              <a:rPr lang="fi-FI" sz="1800" dirty="0" err="1" smtClean="0"/>
              <a:t>personal</a:t>
            </a:r>
            <a:r>
              <a:rPr lang="fi-FI" sz="1800" dirty="0" smtClean="0"/>
              <a:t> data </a:t>
            </a:r>
            <a:r>
              <a:rPr lang="fi-FI" sz="1800" dirty="0" err="1" smtClean="0"/>
              <a:t>relating</a:t>
            </a:r>
            <a:r>
              <a:rPr lang="fi-FI" sz="1800" dirty="0" smtClean="0"/>
              <a:t> to </a:t>
            </a:r>
            <a:r>
              <a:rPr lang="fi-FI" sz="1800" dirty="0" err="1" smtClean="0"/>
              <a:t>criminal</a:t>
            </a:r>
            <a:r>
              <a:rPr lang="fi-FI" sz="1800" dirty="0" smtClean="0"/>
              <a:t> </a:t>
            </a:r>
            <a:r>
              <a:rPr lang="fi-FI" sz="1800" dirty="0" err="1" smtClean="0"/>
              <a:t>convictions</a:t>
            </a:r>
            <a:r>
              <a:rPr lang="fi-FI" sz="1800" dirty="0" smtClean="0"/>
              <a:t> and </a:t>
            </a:r>
            <a:r>
              <a:rPr lang="fi-FI" sz="1800" dirty="0" err="1" smtClean="0"/>
              <a:t>offences</a:t>
            </a:r>
            <a:r>
              <a:rPr lang="fi-FI" sz="1800" dirty="0" smtClean="0"/>
              <a:t> </a:t>
            </a:r>
            <a:r>
              <a:rPr lang="fi-FI" sz="1800" dirty="0" err="1" smtClean="0"/>
              <a:t>referred</a:t>
            </a:r>
            <a:r>
              <a:rPr lang="fi-FI" sz="1800" dirty="0" smtClean="0"/>
              <a:t> to in </a:t>
            </a:r>
            <a:r>
              <a:rPr lang="fi-FI" sz="1800" dirty="0" err="1" smtClean="0"/>
              <a:t>Article</a:t>
            </a:r>
            <a:r>
              <a:rPr lang="fi-FI" sz="1800" dirty="0" smtClean="0"/>
              <a:t> 10; </a:t>
            </a:r>
            <a:r>
              <a:rPr lang="fi-FI" sz="1800" dirty="0" err="1" smtClean="0"/>
              <a:t>or</a:t>
            </a:r>
            <a:endParaRPr lang="fi-FI" sz="1800" dirty="0" smtClean="0"/>
          </a:p>
          <a:p>
            <a:pPr marL="457200" indent="-457200">
              <a:buAutoNum type="alphaLcParenBoth"/>
            </a:pPr>
            <a:r>
              <a:rPr lang="fi-FI" sz="1800" dirty="0" smtClean="0"/>
              <a:t>A </a:t>
            </a:r>
            <a:r>
              <a:rPr lang="fi-FI" sz="1800" dirty="0" err="1" smtClean="0"/>
              <a:t>systematic</a:t>
            </a:r>
            <a:r>
              <a:rPr lang="fi-FI" sz="1800" dirty="0" smtClean="0"/>
              <a:t> </a:t>
            </a:r>
            <a:r>
              <a:rPr lang="fi-FI" sz="1800" dirty="0" err="1" smtClean="0"/>
              <a:t>monitoring</a:t>
            </a:r>
            <a:r>
              <a:rPr lang="fi-FI" sz="1800" dirty="0" smtClean="0"/>
              <a:t> of a </a:t>
            </a:r>
            <a:r>
              <a:rPr lang="fi-FI" sz="1800" dirty="0" err="1" smtClean="0"/>
              <a:t>publicly</a:t>
            </a:r>
            <a:r>
              <a:rPr lang="fi-FI" sz="1800" dirty="0" smtClean="0"/>
              <a:t> </a:t>
            </a:r>
            <a:r>
              <a:rPr lang="fi-FI" sz="1800" dirty="0" err="1" smtClean="0"/>
              <a:t>accessible</a:t>
            </a:r>
            <a:r>
              <a:rPr lang="fi-FI" sz="1800" dirty="0" smtClean="0"/>
              <a:t> </a:t>
            </a:r>
            <a:r>
              <a:rPr lang="fi-FI" sz="1800" dirty="0" err="1" smtClean="0"/>
              <a:t>area</a:t>
            </a:r>
            <a:r>
              <a:rPr lang="fi-FI" sz="1800" dirty="0" smtClean="0"/>
              <a:t> on a </a:t>
            </a:r>
            <a:r>
              <a:rPr lang="fi-FI" sz="1800" dirty="0" err="1" smtClean="0"/>
              <a:t>large</a:t>
            </a:r>
            <a:r>
              <a:rPr lang="fi-FI" sz="1800" dirty="0" smtClean="0"/>
              <a:t> </a:t>
            </a:r>
            <a:r>
              <a:rPr lang="fi-FI" sz="1800" dirty="0" err="1" smtClean="0"/>
              <a:t>scale</a:t>
            </a:r>
            <a:r>
              <a:rPr lang="fi-FI" sz="1800" dirty="0" smtClean="0"/>
              <a:t>. </a:t>
            </a:r>
            <a:endParaRPr lang="fi-FI" sz="1800"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29</a:t>
            </a:fld>
            <a:endParaRPr lang="fi-FI"/>
          </a:p>
        </p:txBody>
      </p:sp>
    </p:spTree>
    <p:extLst>
      <p:ext uri="{BB962C8B-B14F-4D97-AF65-F5344CB8AC3E}">
        <p14:creationId xmlns:p14="http://schemas.microsoft.com/office/powerpoint/2010/main" val="553944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Charter of Fundamental Rights of the European </a:t>
            </a:r>
            <a:r>
              <a:rPr lang="en-US" dirty="0" smtClean="0"/>
              <a:t>Union</a:t>
            </a:r>
            <a:endParaRPr lang="fi-FI" dirty="0"/>
          </a:p>
        </p:txBody>
      </p:sp>
      <p:sp>
        <p:nvSpPr>
          <p:cNvPr id="3" name="Content Placeholder 2"/>
          <p:cNvSpPr>
            <a:spLocks noGrp="1"/>
          </p:cNvSpPr>
          <p:nvPr>
            <p:ph sz="quarter" idx="14"/>
          </p:nvPr>
        </p:nvSpPr>
        <p:spPr/>
        <p:txBody>
          <a:bodyPr/>
          <a:lstStyle/>
          <a:p>
            <a:r>
              <a:rPr lang="en-US" dirty="0" smtClean="0"/>
              <a:t>Article 11: Freedom </a:t>
            </a:r>
            <a:r>
              <a:rPr lang="en-US" dirty="0"/>
              <a:t>of expression and </a:t>
            </a:r>
            <a:r>
              <a:rPr lang="en-US" dirty="0" smtClean="0"/>
              <a:t>information</a:t>
            </a:r>
            <a:endParaRPr lang="en-US" dirty="0"/>
          </a:p>
          <a:p>
            <a:r>
              <a:rPr lang="en-US" dirty="0" smtClean="0"/>
              <a:t>1. Everyone </a:t>
            </a:r>
            <a:r>
              <a:rPr lang="en-US" dirty="0"/>
              <a:t>has the right to freedom of expression. This right shall include freedom to hold </a:t>
            </a:r>
            <a:r>
              <a:rPr lang="en-US" dirty="0" smtClean="0"/>
              <a:t>opinions and </a:t>
            </a:r>
            <a:r>
              <a:rPr lang="en-US" dirty="0"/>
              <a:t>to receive and impart information and ideas without interference by public authority and </a:t>
            </a:r>
            <a:r>
              <a:rPr lang="en-US" dirty="0" smtClean="0"/>
              <a:t>regardless of </a:t>
            </a:r>
            <a:r>
              <a:rPr lang="en-US" dirty="0"/>
              <a:t>frontiers.</a:t>
            </a:r>
          </a:p>
          <a:p>
            <a:r>
              <a:rPr lang="en-US" dirty="0" smtClean="0"/>
              <a:t>Article </a:t>
            </a:r>
            <a:r>
              <a:rPr lang="en-US" dirty="0"/>
              <a:t>13</a:t>
            </a:r>
          </a:p>
          <a:p>
            <a:r>
              <a:rPr lang="en-US" dirty="0"/>
              <a:t>Freedom of the arts and sciences</a:t>
            </a:r>
          </a:p>
          <a:p>
            <a:r>
              <a:rPr lang="en-US" dirty="0"/>
              <a:t>The arts and scientific research shall be free of constraint. Academic freedom shall be respected.</a:t>
            </a:r>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a:t>
            </a:fld>
            <a:endParaRPr lang="fi-FI"/>
          </a:p>
        </p:txBody>
      </p:sp>
    </p:spTree>
    <p:extLst>
      <p:ext uri="{BB962C8B-B14F-4D97-AF65-F5344CB8AC3E}">
        <p14:creationId xmlns:p14="http://schemas.microsoft.com/office/powerpoint/2010/main" val="3516147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13) </a:t>
            </a:r>
            <a:r>
              <a:rPr lang="fi-FI" dirty="0" err="1" smtClean="0"/>
              <a:t>Breach</a:t>
            </a:r>
            <a:r>
              <a:rPr lang="fi-FI" dirty="0" smtClean="0"/>
              <a:t> Notification </a:t>
            </a:r>
            <a:endParaRPr lang="fi-FI" dirty="0"/>
          </a:p>
        </p:txBody>
      </p:sp>
      <p:sp>
        <p:nvSpPr>
          <p:cNvPr id="3" name="Content Placeholder 2"/>
          <p:cNvSpPr>
            <a:spLocks noGrp="1"/>
          </p:cNvSpPr>
          <p:nvPr>
            <p:ph sz="quarter" idx="14"/>
          </p:nvPr>
        </p:nvSpPr>
        <p:spPr/>
        <p:txBody>
          <a:bodyPr/>
          <a:lstStyle/>
          <a:p>
            <a:r>
              <a:rPr lang="en-US" dirty="0"/>
              <a:t>Under the GDPR, breach notification will become </a:t>
            </a:r>
            <a:r>
              <a:rPr lang="en-US" dirty="0">
                <a:solidFill>
                  <a:srgbClr val="FF0000"/>
                </a:solidFill>
              </a:rPr>
              <a:t>mandatory in all member states where a data breach is likely to “result in a risk for the rights and freedoms of individuals”</a:t>
            </a:r>
            <a:r>
              <a:rPr lang="en-US" dirty="0"/>
              <a:t>. This must be done within 72 hours of first having become aware of the breach. </a:t>
            </a:r>
            <a:r>
              <a:rPr lang="en-US" dirty="0">
                <a:solidFill>
                  <a:srgbClr val="FF0000"/>
                </a:solidFill>
              </a:rPr>
              <a:t>Data processors will also be required to notify their customers, the controllers, “without undue delay” after first becoming aware of a data breach</a:t>
            </a:r>
            <a:r>
              <a:rPr lang="en-US" dirty="0"/>
              <a:t>. </a:t>
            </a:r>
            <a:br>
              <a:rPr lang="en-US" dirty="0"/>
            </a:br>
            <a:endParaRPr lang="en-US"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30</a:t>
            </a:fld>
            <a:endParaRPr lang="fi-FI"/>
          </a:p>
        </p:txBody>
      </p:sp>
    </p:spTree>
    <p:extLst>
      <p:ext uri="{BB962C8B-B14F-4D97-AF65-F5344CB8AC3E}">
        <p14:creationId xmlns:p14="http://schemas.microsoft.com/office/powerpoint/2010/main" val="33156062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14) </a:t>
            </a:r>
            <a:r>
              <a:rPr lang="fi-FI" dirty="0" err="1" smtClean="0"/>
              <a:t>Penalties</a:t>
            </a:r>
            <a:endParaRPr lang="fi-FI" dirty="0"/>
          </a:p>
        </p:txBody>
      </p:sp>
      <p:sp>
        <p:nvSpPr>
          <p:cNvPr id="3" name="Content Placeholder 2"/>
          <p:cNvSpPr>
            <a:spLocks noGrp="1"/>
          </p:cNvSpPr>
          <p:nvPr>
            <p:ph sz="quarter" idx="14"/>
          </p:nvPr>
        </p:nvSpPr>
        <p:spPr/>
        <p:txBody>
          <a:bodyPr/>
          <a:lstStyle/>
          <a:p>
            <a:r>
              <a:rPr lang="en-US" sz="2000" dirty="0"/>
              <a:t>Under GDPR organizations in breach of </a:t>
            </a:r>
            <a:r>
              <a:rPr lang="en-US" sz="2000" dirty="0">
                <a:solidFill>
                  <a:srgbClr val="FF0000"/>
                </a:solidFill>
              </a:rPr>
              <a:t>GDPR can be fined up to 4% of annual global turnover or €20 Million (whichever is greater</a:t>
            </a:r>
            <a:r>
              <a:rPr lang="en-US" sz="2000" dirty="0"/>
              <a:t>). This is the maximum fine that can be imposed </a:t>
            </a:r>
            <a:r>
              <a:rPr lang="en-US" sz="2000" u="sng" dirty="0"/>
              <a:t>for the most serious infringements e.g</a:t>
            </a:r>
            <a:r>
              <a:rPr lang="en-US" sz="2000" u="sng" dirty="0" smtClean="0"/>
              <a:t>. not </a:t>
            </a:r>
            <a:r>
              <a:rPr lang="en-US" sz="2000" u="sng" dirty="0"/>
              <a:t>having sufficient customer consent to process data or violating the core of Privacy by Design concepts</a:t>
            </a:r>
            <a:r>
              <a:rPr lang="en-US" sz="2000" dirty="0"/>
              <a:t>. There is a tiered approach to fines e.g. a company can be fined 2% for not having their records in order (article 28), not notifying the supervising authority and data subject about a breach or not conducting impact assessment. </a:t>
            </a:r>
            <a:r>
              <a:rPr lang="en-US" sz="2000" u="sng" dirty="0"/>
              <a:t>It is important to note that these rules apply to both controllers and processors</a:t>
            </a:r>
            <a:r>
              <a:rPr lang="en-US" sz="2000" dirty="0"/>
              <a:t> -- meaning 'clouds' will not be exempt from GDPR enforcement.</a:t>
            </a:r>
            <a:endParaRPr lang="fi-FI" sz="2000"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31</a:t>
            </a:fld>
            <a:endParaRPr lang="fi-FI"/>
          </a:p>
        </p:txBody>
      </p:sp>
    </p:spTree>
    <p:extLst>
      <p:ext uri="{BB962C8B-B14F-4D97-AF65-F5344CB8AC3E}">
        <p14:creationId xmlns:p14="http://schemas.microsoft.com/office/powerpoint/2010/main" val="4635492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15) Data </a:t>
            </a:r>
            <a:r>
              <a:rPr lang="fi-FI" dirty="0" err="1" smtClean="0"/>
              <a:t>protection</a:t>
            </a:r>
            <a:r>
              <a:rPr lang="fi-FI" dirty="0" smtClean="0"/>
              <a:t> </a:t>
            </a:r>
            <a:r>
              <a:rPr lang="fi-FI" dirty="0" err="1" smtClean="0"/>
              <a:t>officer</a:t>
            </a:r>
            <a:endParaRPr lang="fi-FI" dirty="0"/>
          </a:p>
        </p:txBody>
      </p:sp>
      <p:sp>
        <p:nvSpPr>
          <p:cNvPr id="3" name="Content Placeholder 2"/>
          <p:cNvSpPr>
            <a:spLocks noGrp="1"/>
          </p:cNvSpPr>
          <p:nvPr>
            <p:ph sz="quarter" idx="14"/>
          </p:nvPr>
        </p:nvSpPr>
        <p:spPr>
          <a:xfrm>
            <a:off x="442851" y="763362"/>
            <a:ext cx="8207374" cy="3324370"/>
          </a:xfrm>
        </p:spPr>
        <p:txBody>
          <a:bodyPr/>
          <a:lstStyle/>
          <a:p>
            <a:r>
              <a:rPr lang="en-US" dirty="0"/>
              <a:t>1. </a:t>
            </a:r>
            <a:r>
              <a:rPr lang="en-US" dirty="0">
                <a:solidFill>
                  <a:srgbClr val="FF0000"/>
                </a:solidFill>
              </a:rPr>
              <a:t>The controller </a:t>
            </a:r>
            <a:r>
              <a:rPr lang="en-US" dirty="0" smtClean="0">
                <a:solidFill>
                  <a:srgbClr val="FF0000"/>
                </a:solidFill>
              </a:rPr>
              <a:t>and </a:t>
            </a:r>
            <a:r>
              <a:rPr lang="en-US" dirty="0">
                <a:solidFill>
                  <a:srgbClr val="FF0000"/>
                </a:solidFill>
              </a:rPr>
              <a:t>the processor </a:t>
            </a:r>
            <a:r>
              <a:rPr lang="en-US" dirty="0" smtClean="0">
                <a:solidFill>
                  <a:srgbClr val="FF0000"/>
                </a:solidFill>
              </a:rPr>
              <a:t>shall designate </a:t>
            </a:r>
            <a:r>
              <a:rPr lang="en-US" i="1" dirty="0">
                <a:solidFill>
                  <a:srgbClr val="FF0000"/>
                </a:solidFill>
              </a:rPr>
              <a:t>a </a:t>
            </a:r>
            <a:r>
              <a:rPr lang="en-US" i="1" dirty="0" smtClean="0">
                <a:solidFill>
                  <a:srgbClr val="FF0000"/>
                </a:solidFill>
              </a:rPr>
              <a:t>data protection officer </a:t>
            </a:r>
            <a:r>
              <a:rPr lang="en-US" dirty="0" smtClean="0">
                <a:solidFill>
                  <a:srgbClr val="FF0000"/>
                </a:solidFill>
              </a:rPr>
              <a:t>. University must have a Data Protection Officer</a:t>
            </a:r>
            <a:r>
              <a:rPr lang="en-US" dirty="0" smtClean="0"/>
              <a:t> </a:t>
            </a:r>
            <a:endParaRPr lang="en-US"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32</a:t>
            </a:fld>
            <a:endParaRPr lang="fi-FI"/>
          </a:p>
        </p:txBody>
      </p:sp>
    </p:spTree>
    <p:extLst>
      <p:ext uri="{BB962C8B-B14F-4D97-AF65-F5344CB8AC3E}">
        <p14:creationId xmlns:p14="http://schemas.microsoft.com/office/powerpoint/2010/main" val="3105036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16) </a:t>
            </a:r>
            <a:r>
              <a:rPr lang="fi-FI" dirty="0" err="1" smtClean="0"/>
              <a:t>Tasks</a:t>
            </a:r>
            <a:r>
              <a:rPr lang="fi-FI" dirty="0" smtClean="0"/>
              <a:t> of </a:t>
            </a:r>
            <a:r>
              <a:rPr lang="fi-FI" dirty="0" err="1" smtClean="0"/>
              <a:t>the</a:t>
            </a:r>
            <a:r>
              <a:rPr lang="fi-FI" dirty="0" smtClean="0"/>
              <a:t> data </a:t>
            </a:r>
            <a:r>
              <a:rPr lang="fi-FI" dirty="0" err="1" smtClean="0"/>
              <a:t>protection</a:t>
            </a:r>
            <a:r>
              <a:rPr lang="fi-FI" dirty="0" smtClean="0"/>
              <a:t> </a:t>
            </a:r>
            <a:r>
              <a:rPr lang="fi-FI" dirty="0" err="1" smtClean="0"/>
              <a:t>officer</a:t>
            </a:r>
            <a:endParaRPr lang="fi-FI" dirty="0"/>
          </a:p>
        </p:txBody>
      </p:sp>
      <p:sp>
        <p:nvSpPr>
          <p:cNvPr id="3" name="Content Placeholder 2"/>
          <p:cNvSpPr>
            <a:spLocks noGrp="1"/>
          </p:cNvSpPr>
          <p:nvPr>
            <p:ph sz="quarter" idx="14"/>
          </p:nvPr>
        </p:nvSpPr>
        <p:spPr>
          <a:xfrm>
            <a:off x="469082" y="985292"/>
            <a:ext cx="8207374" cy="3324370"/>
          </a:xfrm>
        </p:spPr>
        <p:txBody>
          <a:bodyPr/>
          <a:lstStyle/>
          <a:p>
            <a:r>
              <a:rPr lang="fi-FI" dirty="0" smtClean="0"/>
              <a:t>To </a:t>
            </a:r>
            <a:r>
              <a:rPr lang="fi-FI" dirty="0" err="1" smtClean="0"/>
              <a:t>inform</a:t>
            </a:r>
            <a:r>
              <a:rPr lang="fi-FI" dirty="0" smtClean="0"/>
              <a:t> and </a:t>
            </a:r>
            <a:r>
              <a:rPr lang="fi-FI" dirty="0" err="1" smtClean="0"/>
              <a:t>advise</a:t>
            </a:r>
            <a:r>
              <a:rPr lang="fi-FI" dirty="0" smtClean="0"/>
              <a:t> </a:t>
            </a:r>
            <a:r>
              <a:rPr lang="fi-FI" dirty="0" err="1" smtClean="0"/>
              <a:t>the</a:t>
            </a:r>
            <a:r>
              <a:rPr lang="fi-FI" dirty="0" smtClean="0"/>
              <a:t> </a:t>
            </a:r>
            <a:r>
              <a:rPr lang="fi-FI" dirty="0" err="1" smtClean="0"/>
              <a:t>controller</a:t>
            </a:r>
            <a:r>
              <a:rPr lang="fi-FI" dirty="0" smtClean="0"/>
              <a:t> </a:t>
            </a:r>
            <a:r>
              <a:rPr lang="fi-FI" dirty="0" err="1" smtClean="0"/>
              <a:t>or</a:t>
            </a:r>
            <a:r>
              <a:rPr lang="fi-FI" dirty="0" smtClean="0"/>
              <a:t> </a:t>
            </a:r>
            <a:r>
              <a:rPr lang="fi-FI" dirty="0" err="1" smtClean="0"/>
              <a:t>the</a:t>
            </a:r>
            <a:r>
              <a:rPr lang="fi-FI" dirty="0" smtClean="0"/>
              <a:t> </a:t>
            </a:r>
            <a:r>
              <a:rPr lang="fi-FI" dirty="0" err="1" smtClean="0"/>
              <a:t>processor</a:t>
            </a:r>
            <a:r>
              <a:rPr lang="fi-FI" dirty="0" smtClean="0"/>
              <a:t> and </a:t>
            </a:r>
            <a:r>
              <a:rPr lang="fi-FI" dirty="0" err="1" smtClean="0"/>
              <a:t>the</a:t>
            </a:r>
            <a:r>
              <a:rPr lang="fi-FI" dirty="0" smtClean="0"/>
              <a:t> </a:t>
            </a:r>
            <a:r>
              <a:rPr lang="fi-FI" dirty="0" err="1" smtClean="0"/>
              <a:t>employees</a:t>
            </a:r>
            <a:r>
              <a:rPr lang="fi-FI" dirty="0" smtClean="0"/>
              <a:t> </a:t>
            </a:r>
            <a:r>
              <a:rPr lang="fi-FI" dirty="0" err="1" smtClean="0"/>
              <a:t>who</a:t>
            </a:r>
            <a:r>
              <a:rPr lang="fi-FI" dirty="0" smtClean="0"/>
              <a:t> </a:t>
            </a:r>
            <a:r>
              <a:rPr lang="fi-FI" dirty="0" err="1" smtClean="0"/>
              <a:t>carry</a:t>
            </a:r>
            <a:r>
              <a:rPr lang="fi-FI" dirty="0" smtClean="0"/>
              <a:t> out </a:t>
            </a:r>
            <a:r>
              <a:rPr lang="fi-FI" dirty="0" err="1" smtClean="0"/>
              <a:t>processing</a:t>
            </a:r>
            <a:r>
              <a:rPr lang="fi-FI" dirty="0" smtClean="0"/>
              <a:t> of </a:t>
            </a:r>
            <a:r>
              <a:rPr lang="fi-FI" dirty="0" err="1" smtClean="0"/>
              <a:t>their</a:t>
            </a:r>
            <a:r>
              <a:rPr lang="fi-FI" dirty="0" smtClean="0"/>
              <a:t> </a:t>
            </a:r>
            <a:r>
              <a:rPr lang="fi-FI" dirty="0" err="1" smtClean="0"/>
              <a:t>obligations</a:t>
            </a:r>
            <a:r>
              <a:rPr lang="fi-FI" dirty="0" smtClean="0"/>
              <a:t> </a:t>
            </a:r>
            <a:r>
              <a:rPr lang="fi-FI" dirty="0" err="1" smtClean="0"/>
              <a:t>pursuant</a:t>
            </a:r>
            <a:r>
              <a:rPr lang="fi-FI" dirty="0" smtClean="0"/>
              <a:t> to </a:t>
            </a:r>
            <a:r>
              <a:rPr lang="fi-FI" dirty="0" err="1" smtClean="0"/>
              <a:t>this</a:t>
            </a:r>
            <a:r>
              <a:rPr lang="fi-FI" dirty="0" smtClean="0"/>
              <a:t> </a:t>
            </a:r>
            <a:r>
              <a:rPr lang="fi-FI" dirty="0" err="1" smtClean="0"/>
              <a:t>Regulation</a:t>
            </a:r>
            <a:r>
              <a:rPr lang="fi-FI" dirty="0" smtClean="0"/>
              <a:t> and to </a:t>
            </a:r>
            <a:r>
              <a:rPr lang="fi-FI" dirty="0" err="1" smtClean="0"/>
              <a:t>other</a:t>
            </a:r>
            <a:r>
              <a:rPr lang="fi-FI" dirty="0" smtClean="0"/>
              <a:t> Union </a:t>
            </a:r>
            <a:r>
              <a:rPr lang="fi-FI" dirty="0" err="1" smtClean="0"/>
              <a:t>or</a:t>
            </a:r>
            <a:r>
              <a:rPr lang="fi-FI" dirty="0" smtClean="0"/>
              <a:t> </a:t>
            </a:r>
            <a:r>
              <a:rPr lang="fi-FI" dirty="0" err="1" smtClean="0"/>
              <a:t>Member</a:t>
            </a:r>
            <a:r>
              <a:rPr lang="fi-FI" dirty="0" smtClean="0"/>
              <a:t> State data </a:t>
            </a:r>
            <a:r>
              <a:rPr lang="fi-FI" dirty="0" err="1" smtClean="0"/>
              <a:t>protection</a:t>
            </a:r>
            <a:r>
              <a:rPr lang="fi-FI" dirty="0" smtClean="0"/>
              <a:t> </a:t>
            </a:r>
            <a:r>
              <a:rPr lang="fi-FI" dirty="0" err="1" smtClean="0"/>
              <a:t>provisions</a:t>
            </a:r>
            <a:r>
              <a:rPr lang="fi-FI" dirty="0" smtClean="0"/>
              <a:t>;</a:t>
            </a:r>
          </a:p>
          <a:p>
            <a:r>
              <a:rPr lang="fi-FI" dirty="0" smtClean="0"/>
              <a:t>To </a:t>
            </a:r>
            <a:r>
              <a:rPr lang="fi-FI" dirty="0" err="1" smtClean="0"/>
              <a:t>monitor</a:t>
            </a:r>
            <a:r>
              <a:rPr lang="fi-FI" dirty="0" smtClean="0"/>
              <a:t> </a:t>
            </a:r>
            <a:r>
              <a:rPr lang="fi-FI" dirty="0" err="1" smtClean="0"/>
              <a:t>compliance</a:t>
            </a:r>
            <a:r>
              <a:rPr lang="fi-FI" dirty="0" smtClean="0"/>
              <a:t> </a:t>
            </a:r>
            <a:r>
              <a:rPr lang="fi-FI" dirty="0" err="1" smtClean="0"/>
              <a:t>with</a:t>
            </a:r>
            <a:r>
              <a:rPr lang="fi-FI" dirty="0" smtClean="0"/>
              <a:t> </a:t>
            </a:r>
            <a:r>
              <a:rPr lang="fi-FI" dirty="0" err="1" smtClean="0"/>
              <a:t>this</a:t>
            </a:r>
            <a:r>
              <a:rPr lang="fi-FI" dirty="0" smtClean="0"/>
              <a:t> </a:t>
            </a:r>
            <a:r>
              <a:rPr lang="fi-FI" dirty="0" err="1" smtClean="0"/>
              <a:t>Regulation</a:t>
            </a:r>
            <a:endParaRPr lang="fi-FI" dirty="0" smtClean="0"/>
          </a:p>
          <a:p>
            <a:r>
              <a:rPr lang="fi-FI" dirty="0" smtClean="0"/>
              <a:t>To </a:t>
            </a:r>
            <a:r>
              <a:rPr lang="fi-FI" dirty="0" err="1" smtClean="0"/>
              <a:t>provide</a:t>
            </a:r>
            <a:r>
              <a:rPr lang="fi-FI" dirty="0" smtClean="0"/>
              <a:t> </a:t>
            </a:r>
            <a:r>
              <a:rPr lang="fi-FI" dirty="0" err="1" smtClean="0"/>
              <a:t>advise</a:t>
            </a:r>
            <a:r>
              <a:rPr lang="fi-FI" dirty="0" smtClean="0"/>
              <a:t> </a:t>
            </a:r>
            <a:r>
              <a:rPr lang="fi-FI" dirty="0" err="1" smtClean="0"/>
              <a:t>where</a:t>
            </a:r>
            <a:r>
              <a:rPr lang="fi-FI" dirty="0" smtClean="0"/>
              <a:t> </a:t>
            </a:r>
            <a:r>
              <a:rPr lang="fi-FI" dirty="0" err="1" smtClean="0"/>
              <a:t>requested</a:t>
            </a:r>
            <a:r>
              <a:rPr lang="fi-FI" dirty="0" smtClean="0"/>
              <a:t> as </a:t>
            </a:r>
            <a:r>
              <a:rPr lang="fi-FI" dirty="0" err="1" smtClean="0"/>
              <a:t>regards</a:t>
            </a:r>
            <a:r>
              <a:rPr lang="fi-FI" dirty="0" smtClean="0"/>
              <a:t> </a:t>
            </a:r>
            <a:r>
              <a:rPr lang="fi-FI" dirty="0" err="1" smtClean="0"/>
              <a:t>the</a:t>
            </a:r>
            <a:r>
              <a:rPr lang="fi-FI" dirty="0" smtClean="0"/>
              <a:t> data </a:t>
            </a:r>
            <a:r>
              <a:rPr lang="fi-FI" dirty="0" err="1" smtClean="0"/>
              <a:t>protection</a:t>
            </a:r>
            <a:r>
              <a:rPr lang="fi-FI" dirty="0" smtClean="0"/>
              <a:t> </a:t>
            </a:r>
            <a:r>
              <a:rPr lang="fi-FI" dirty="0" err="1" smtClean="0"/>
              <a:t>impact</a:t>
            </a:r>
            <a:r>
              <a:rPr lang="fi-FI" dirty="0" smtClean="0"/>
              <a:t> </a:t>
            </a:r>
            <a:r>
              <a:rPr lang="fi-FI" dirty="0" err="1" smtClean="0"/>
              <a:t>assesment</a:t>
            </a:r>
            <a:r>
              <a:rPr lang="fi-FI" dirty="0" smtClean="0"/>
              <a:t> and </a:t>
            </a:r>
            <a:r>
              <a:rPr lang="fi-FI" dirty="0" err="1" smtClean="0"/>
              <a:t>monitor</a:t>
            </a:r>
            <a:r>
              <a:rPr lang="fi-FI" dirty="0" smtClean="0"/>
              <a:t> </a:t>
            </a:r>
            <a:r>
              <a:rPr lang="fi-FI" dirty="0" err="1" smtClean="0"/>
              <a:t>its</a:t>
            </a:r>
            <a:r>
              <a:rPr lang="fi-FI" dirty="0" smtClean="0"/>
              <a:t> </a:t>
            </a:r>
            <a:r>
              <a:rPr lang="fi-FI" dirty="0" err="1" smtClean="0"/>
              <a:t>performance</a:t>
            </a:r>
            <a:r>
              <a:rPr lang="fi-FI" dirty="0" smtClean="0"/>
              <a:t>.</a:t>
            </a:r>
          </a:p>
          <a:p>
            <a:r>
              <a:rPr lang="fi-FI" dirty="0" smtClean="0"/>
              <a:t>To </a:t>
            </a:r>
            <a:r>
              <a:rPr lang="fi-FI" dirty="0" err="1" smtClean="0"/>
              <a:t>cooperate</a:t>
            </a:r>
            <a:r>
              <a:rPr lang="fi-FI" dirty="0" smtClean="0"/>
              <a:t> </a:t>
            </a:r>
            <a:r>
              <a:rPr lang="fi-FI" dirty="0" err="1" smtClean="0"/>
              <a:t>with</a:t>
            </a:r>
            <a:r>
              <a:rPr lang="fi-FI" dirty="0" smtClean="0"/>
              <a:t> </a:t>
            </a:r>
            <a:r>
              <a:rPr lang="fi-FI" dirty="0" err="1" smtClean="0"/>
              <a:t>the</a:t>
            </a:r>
            <a:r>
              <a:rPr lang="fi-FI" dirty="0" smtClean="0"/>
              <a:t> </a:t>
            </a:r>
            <a:r>
              <a:rPr lang="fi-FI" dirty="0" err="1" smtClean="0"/>
              <a:t>supervisory</a:t>
            </a:r>
            <a:r>
              <a:rPr lang="fi-FI" dirty="0" smtClean="0"/>
              <a:t> </a:t>
            </a:r>
            <a:r>
              <a:rPr lang="fi-FI" dirty="0" err="1" smtClean="0"/>
              <a:t>authority</a:t>
            </a:r>
            <a:r>
              <a:rPr lang="fi-FI" dirty="0" smtClean="0"/>
              <a:t>. </a:t>
            </a:r>
          </a:p>
          <a:p>
            <a:r>
              <a:rPr lang="fi-FI" dirty="0" smtClean="0"/>
              <a:t>To act as </a:t>
            </a:r>
            <a:r>
              <a:rPr lang="fi-FI" dirty="0" err="1" smtClean="0"/>
              <a:t>the</a:t>
            </a:r>
            <a:r>
              <a:rPr lang="fi-FI" dirty="0" smtClean="0"/>
              <a:t> </a:t>
            </a:r>
            <a:r>
              <a:rPr lang="fi-FI" dirty="0" err="1" smtClean="0"/>
              <a:t>contact</a:t>
            </a:r>
            <a:r>
              <a:rPr lang="fi-FI" dirty="0" smtClean="0"/>
              <a:t> </a:t>
            </a:r>
            <a:r>
              <a:rPr lang="fi-FI" dirty="0" err="1" smtClean="0"/>
              <a:t>point</a:t>
            </a:r>
            <a:r>
              <a:rPr lang="fi-FI" dirty="0" smtClean="0"/>
              <a:t> for </a:t>
            </a:r>
            <a:r>
              <a:rPr lang="fi-FI" dirty="0" err="1" smtClean="0"/>
              <a:t>the</a:t>
            </a:r>
            <a:r>
              <a:rPr lang="fi-FI" dirty="0" smtClean="0"/>
              <a:t> </a:t>
            </a:r>
            <a:r>
              <a:rPr lang="fi-FI" dirty="0" err="1" smtClean="0"/>
              <a:t>supervisory</a:t>
            </a:r>
            <a:r>
              <a:rPr lang="fi-FI" dirty="0" smtClean="0"/>
              <a:t> </a:t>
            </a:r>
            <a:r>
              <a:rPr lang="fi-FI" dirty="0" err="1" smtClean="0"/>
              <a:t>authority</a:t>
            </a:r>
            <a:r>
              <a:rPr lang="fi-FI" dirty="0" smtClean="0"/>
              <a:t> on </a:t>
            </a:r>
            <a:r>
              <a:rPr lang="fi-FI" dirty="0" err="1" smtClean="0"/>
              <a:t>issues</a:t>
            </a:r>
            <a:r>
              <a:rPr lang="fi-FI" dirty="0" smtClean="0"/>
              <a:t> </a:t>
            </a:r>
            <a:r>
              <a:rPr lang="fi-FI" dirty="0" err="1" smtClean="0"/>
              <a:t>relating</a:t>
            </a:r>
            <a:r>
              <a:rPr lang="fi-FI" dirty="0" smtClean="0"/>
              <a:t> to </a:t>
            </a:r>
            <a:r>
              <a:rPr lang="fi-FI" dirty="0" err="1" smtClean="0"/>
              <a:t>processing</a:t>
            </a:r>
            <a:r>
              <a:rPr lang="fi-FI" dirty="0" smtClean="0"/>
              <a:t>. </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33</a:t>
            </a:fld>
            <a:endParaRPr lang="fi-FI"/>
          </a:p>
        </p:txBody>
      </p:sp>
    </p:spTree>
    <p:extLst>
      <p:ext uri="{BB962C8B-B14F-4D97-AF65-F5344CB8AC3E}">
        <p14:creationId xmlns:p14="http://schemas.microsoft.com/office/powerpoint/2010/main" val="35596577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17) How to </a:t>
            </a:r>
            <a:r>
              <a:rPr lang="fi-FI" dirty="0" err="1" smtClean="0"/>
              <a:t>ensure</a:t>
            </a:r>
            <a:r>
              <a:rPr lang="fi-FI" dirty="0" smtClean="0"/>
              <a:t> GDPR </a:t>
            </a:r>
            <a:r>
              <a:rPr lang="fi-FI" dirty="0" err="1" smtClean="0"/>
              <a:t>compliance</a:t>
            </a:r>
            <a:r>
              <a:rPr lang="fi-FI" dirty="0" smtClean="0"/>
              <a:t>?</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34</a:t>
            </a:fld>
            <a:endParaRPr lang="fi-FI"/>
          </a:p>
        </p:txBody>
      </p:sp>
      <p:sp>
        <p:nvSpPr>
          <p:cNvPr id="6" name="Rectangle 1"/>
          <p:cNvSpPr>
            <a:spLocks noGrp="1" noChangeArrowheads="1"/>
          </p:cNvSpPr>
          <p:nvPr>
            <p:ph sz="quarter" idx="14"/>
          </p:nvPr>
        </p:nvSpPr>
        <p:spPr bwMode="auto">
          <a:xfrm>
            <a:off x="275867" y="900478"/>
            <a:ext cx="8868133"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AutoNum type="arabicPeriod"/>
              <a:tabLst/>
            </a:pPr>
            <a:r>
              <a:rPr kumimoji="0" lang="fi-FI" altLang="fi-FI" sz="2000" i="0" u="none" strike="noStrike" cap="none" normalizeH="0" baseline="0" dirty="0" err="1" smtClean="0">
                <a:ln>
                  <a:noFill/>
                </a:ln>
                <a:solidFill>
                  <a:schemeClr val="tx1"/>
                </a:solidFill>
                <a:effectLst/>
                <a:latin typeface="Arial" panose="020B0604020202020204" pitchFamily="34" charset="0"/>
              </a:rPr>
              <a:t>Identify</a:t>
            </a:r>
            <a:r>
              <a:rPr kumimoji="0" lang="fi-FI" altLang="fi-FI" sz="2000" i="0" u="none" strike="noStrike" cap="none" normalizeH="0" dirty="0" smtClean="0">
                <a:ln>
                  <a:noFill/>
                </a:ln>
                <a:solidFill>
                  <a:schemeClr val="tx1"/>
                </a:solidFill>
                <a:effectLst/>
                <a:latin typeface="Arial" panose="020B0604020202020204" pitchFamily="34" charset="0"/>
              </a:rPr>
              <a:t> </a:t>
            </a:r>
            <a:r>
              <a:rPr kumimoji="0" lang="fi-FI" altLang="fi-FI" sz="2000" i="0" u="none" strike="noStrike" cap="none" normalizeH="0" dirty="0" err="1" smtClean="0">
                <a:ln>
                  <a:noFill/>
                </a:ln>
                <a:solidFill>
                  <a:schemeClr val="tx1"/>
                </a:solidFill>
                <a:effectLst/>
                <a:latin typeface="Arial" panose="020B0604020202020204" pitchFamily="34" charset="0"/>
              </a:rPr>
              <a:t>your</a:t>
            </a:r>
            <a:r>
              <a:rPr kumimoji="0" lang="fi-FI" altLang="fi-FI" sz="2000" i="0" u="none" strike="noStrike" cap="none" normalizeH="0" dirty="0" smtClean="0">
                <a:ln>
                  <a:noFill/>
                </a:ln>
                <a:solidFill>
                  <a:schemeClr val="tx1"/>
                </a:solidFill>
                <a:effectLst/>
                <a:latin typeface="Arial" panose="020B0604020202020204" pitchFamily="34" charset="0"/>
              </a:rPr>
              <a:t> </a:t>
            </a:r>
            <a:r>
              <a:rPr kumimoji="0" lang="fi-FI" altLang="fi-FI" sz="2000" i="0" u="none" strike="noStrike" cap="none" normalizeH="0" dirty="0" err="1" smtClean="0">
                <a:ln>
                  <a:noFill/>
                </a:ln>
                <a:solidFill>
                  <a:schemeClr val="tx1"/>
                </a:solidFill>
                <a:effectLst/>
                <a:latin typeface="Arial" panose="020B0604020202020204" pitchFamily="34" charset="0"/>
              </a:rPr>
              <a:t>registers</a:t>
            </a:r>
            <a:r>
              <a:rPr kumimoji="0" lang="fi-FI" altLang="fi-FI" sz="2000" i="0" u="none" strike="noStrike" cap="none" normalizeH="0" dirty="0" smtClean="0">
                <a:ln>
                  <a:noFill/>
                </a:ln>
                <a:solidFill>
                  <a:schemeClr val="tx1"/>
                </a:solidFill>
                <a:effectLst/>
                <a:latin typeface="Arial" panose="020B0604020202020204" pitchFamily="34" charset="0"/>
              </a:rPr>
              <a:t>; </a:t>
            </a:r>
          </a:p>
          <a:p>
            <a:pPr marL="342900" marR="0" lvl="0" indent="-342900" algn="l" defTabSz="914400" rtl="0" eaLnBrk="0" fontAlgn="base" latinLnBrk="0" hangingPunct="0">
              <a:lnSpc>
                <a:spcPct val="100000"/>
              </a:lnSpc>
              <a:spcBef>
                <a:spcPct val="0"/>
              </a:spcBef>
              <a:spcAft>
                <a:spcPct val="0"/>
              </a:spcAft>
              <a:buClrTx/>
              <a:buSzTx/>
              <a:buAutoNum type="arabicPeriod"/>
              <a:tabLst/>
            </a:pPr>
            <a:r>
              <a:rPr lang="fi-FI" altLang="fi-FI" sz="2000" dirty="0" err="1">
                <a:latin typeface="Arial" panose="020B0604020202020204" pitchFamily="34" charset="0"/>
              </a:rPr>
              <a:t>W</a:t>
            </a:r>
            <a:r>
              <a:rPr kumimoji="0" lang="fi-FI" altLang="fi-FI" sz="2000" i="0" u="none" strike="noStrike" cap="none" normalizeH="0" dirty="0" err="1" smtClean="0">
                <a:ln>
                  <a:noFill/>
                </a:ln>
                <a:solidFill>
                  <a:schemeClr val="tx1"/>
                </a:solidFill>
                <a:effectLst/>
                <a:latin typeface="Arial" panose="020B0604020202020204" pitchFamily="34" charset="0"/>
              </a:rPr>
              <a:t>here</a:t>
            </a:r>
            <a:r>
              <a:rPr kumimoji="0" lang="fi-FI" altLang="fi-FI" sz="2000" i="0" u="none" strike="noStrike" cap="none" normalizeH="0" dirty="0" smtClean="0">
                <a:ln>
                  <a:noFill/>
                </a:ln>
                <a:solidFill>
                  <a:schemeClr val="tx1"/>
                </a:solidFill>
                <a:effectLst/>
                <a:latin typeface="Arial" panose="020B0604020202020204" pitchFamily="34" charset="0"/>
              </a:rPr>
              <a:t>, </a:t>
            </a:r>
            <a:r>
              <a:rPr kumimoji="0" lang="fi-FI" altLang="fi-FI" sz="2000" i="0" u="none" strike="noStrike" cap="none" normalizeH="0" dirty="0" err="1" smtClean="0">
                <a:ln>
                  <a:noFill/>
                </a:ln>
                <a:solidFill>
                  <a:schemeClr val="tx1"/>
                </a:solidFill>
                <a:effectLst/>
                <a:latin typeface="Arial" panose="020B0604020202020204" pitchFamily="34" charset="0"/>
              </a:rPr>
              <a:t>when</a:t>
            </a:r>
            <a:r>
              <a:rPr kumimoji="0" lang="fi-FI" altLang="fi-FI" sz="2000" i="0" u="none" strike="noStrike" cap="none" normalizeH="0" dirty="0" smtClean="0">
                <a:ln>
                  <a:noFill/>
                </a:ln>
                <a:solidFill>
                  <a:schemeClr val="tx1"/>
                </a:solidFill>
                <a:effectLst/>
                <a:latin typeface="Arial" panose="020B0604020202020204" pitchFamily="34" charset="0"/>
              </a:rPr>
              <a:t> and </a:t>
            </a:r>
            <a:r>
              <a:rPr kumimoji="0" lang="fi-FI" altLang="fi-FI" sz="2000" i="0" u="none" strike="noStrike" cap="none" normalizeH="0" dirty="0" err="1" smtClean="0">
                <a:ln>
                  <a:noFill/>
                </a:ln>
                <a:solidFill>
                  <a:schemeClr val="tx1"/>
                </a:solidFill>
                <a:effectLst/>
                <a:latin typeface="Arial" panose="020B0604020202020204" pitchFamily="34" charset="0"/>
              </a:rPr>
              <a:t>what</a:t>
            </a:r>
            <a:r>
              <a:rPr kumimoji="0" lang="fi-FI" altLang="fi-FI" sz="2000" i="0" u="none" strike="noStrike" cap="none" normalizeH="0" dirty="0" smtClean="0">
                <a:ln>
                  <a:noFill/>
                </a:ln>
                <a:solidFill>
                  <a:schemeClr val="tx1"/>
                </a:solidFill>
                <a:effectLst/>
                <a:latin typeface="Arial" panose="020B0604020202020204" pitchFamily="34" charset="0"/>
              </a:rPr>
              <a:t> is </a:t>
            </a:r>
            <a:r>
              <a:rPr kumimoji="0" lang="fi-FI" altLang="fi-FI" sz="2000" i="0" u="none" strike="noStrike" cap="none" normalizeH="0" dirty="0" err="1" smtClean="0">
                <a:ln>
                  <a:noFill/>
                </a:ln>
                <a:solidFill>
                  <a:schemeClr val="tx1"/>
                </a:solidFill>
                <a:effectLst/>
                <a:latin typeface="Arial" panose="020B0604020202020204" pitchFamily="34" charset="0"/>
              </a:rPr>
              <a:t>legal</a:t>
            </a:r>
            <a:r>
              <a:rPr kumimoji="0" lang="fi-FI" altLang="fi-FI" sz="2000" i="0" u="none" strike="noStrike" cap="none" normalizeH="0" dirty="0" smtClean="0">
                <a:ln>
                  <a:noFill/>
                </a:ln>
                <a:solidFill>
                  <a:schemeClr val="tx1"/>
                </a:solidFill>
                <a:effectLst/>
                <a:latin typeface="Arial" panose="020B0604020202020204" pitchFamily="34" charset="0"/>
              </a:rPr>
              <a:t> </a:t>
            </a:r>
            <a:r>
              <a:rPr kumimoji="0" lang="fi-FI" altLang="fi-FI" sz="2000" i="0" u="none" strike="noStrike" cap="none" normalizeH="0" dirty="0" err="1" smtClean="0">
                <a:ln>
                  <a:noFill/>
                </a:ln>
                <a:solidFill>
                  <a:schemeClr val="tx1"/>
                </a:solidFill>
                <a:effectLst/>
                <a:latin typeface="Arial" panose="020B0604020202020204" pitchFamily="34" charset="0"/>
              </a:rPr>
              <a:t>basis</a:t>
            </a:r>
            <a:r>
              <a:rPr kumimoji="0" lang="fi-FI" altLang="fi-FI" sz="2000" i="0" u="none" strike="noStrike" cap="none" normalizeH="0" dirty="0" smtClean="0">
                <a:ln>
                  <a:noFill/>
                </a:ln>
                <a:solidFill>
                  <a:schemeClr val="tx1"/>
                </a:solidFill>
                <a:effectLst/>
                <a:latin typeface="Arial" panose="020B0604020202020204" pitchFamily="34" charset="0"/>
              </a:rPr>
              <a:t> for</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collecting</a:t>
            </a:r>
            <a:r>
              <a:rPr lang="fi-FI" altLang="fi-FI" sz="2000" dirty="0">
                <a:latin typeface="Arial" panose="020B0604020202020204" pitchFamily="34" charset="0"/>
              </a:rPr>
              <a:t> </a:t>
            </a:r>
            <a:r>
              <a:rPr lang="fi-FI" altLang="fi-FI" sz="2000" dirty="0" smtClean="0">
                <a:latin typeface="Arial" panose="020B0604020202020204" pitchFamily="34" charset="0"/>
              </a:rPr>
              <a:t>a</a:t>
            </a:r>
            <a:r>
              <a:rPr kumimoji="0" lang="fi-FI" altLang="fi-FI" sz="2000" i="0" u="none" strike="noStrike" cap="none" normalizeH="0" baseline="0" dirty="0" smtClean="0">
                <a:ln>
                  <a:noFill/>
                </a:ln>
                <a:solidFill>
                  <a:schemeClr val="tx1"/>
                </a:solidFill>
                <a:effectLst/>
                <a:latin typeface="Arial" panose="020B0604020202020204" pitchFamily="34" charset="0"/>
              </a:rPr>
              <a:t>nd </a:t>
            </a:r>
          </a:p>
          <a:p>
            <a:pPr marR="0" lvl="0" algn="l" defTabSz="914400" rtl="0" eaLnBrk="0" fontAlgn="base" latinLnBrk="0" hangingPunct="0">
              <a:lnSpc>
                <a:spcPct val="100000"/>
              </a:lnSpc>
              <a:spcBef>
                <a:spcPct val="0"/>
              </a:spcBef>
              <a:spcAft>
                <a:spcPct val="0"/>
              </a:spcAft>
              <a:buClrTx/>
              <a:buSzTx/>
              <a:tabLst/>
            </a:pPr>
            <a:r>
              <a:rPr lang="fi-FI" altLang="fi-FI" sz="2000" dirty="0" smtClean="0">
                <a:latin typeface="Arial" panose="020B0604020202020204" pitchFamily="34" charset="0"/>
              </a:rPr>
              <a:t>     </a:t>
            </a:r>
            <a:r>
              <a:rPr kumimoji="0" lang="fi-FI" altLang="fi-FI" sz="2000" i="0" u="none" strike="noStrike" cap="none" normalizeH="0" baseline="0" dirty="0" err="1" smtClean="0">
                <a:ln>
                  <a:noFill/>
                </a:ln>
                <a:solidFill>
                  <a:schemeClr val="tx1"/>
                </a:solidFill>
                <a:effectLst/>
                <a:latin typeface="Arial" panose="020B0604020202020204" pitchFamily="34" charset="0"/>
              </a:rPr>
              <a:t>processing</a:t>
            </a:r>
            <a:r>
              <a:rPr kumimoji="0" lang="fi-FI" altLang="fi-FI" sz="2000" i="0" u="none" strike="noStrike" cap="none" normalizeH="0" baseline="0" dirty="0" smtClean="0">
                <a:ln>
                  <a:noFill/>
                </a:ln>
                <a:solidFill>
                  <a:schemeClr val="tx1"/>
                </a:solidFill>
                <a:effectLst/>
                <a:latin typeface="Arial" panose="020B0604020202020204" pitchFamily="34" charset="0"/>
              </a:rPr>
              <a:t> </a:t>
            </a:r>
            <a:r>
              <a:rPr kumimoji="0" lang="fi-FI" altLang="fi-FI" sz="2000" i="0" u="none" strike="noStrike" cap="none" normalizeH="0" baseline="0" dirty="0" err="1" smtClean="0">
                <a:ln>
                  <a:noFill/>
                </a:ln>
                <a:solidFill>
                  <a:schemeClr val="tx1"/>
                </a:solidFill>
                <a:effectLst/>
                <a:latin typeface="Arial" panose="020B0604020202020204" pitchFamily="34" charset="0"/>
              </a:rPr>
              <a:t>personal</a:t>
            </a:r>
            <a:r>
              <a:rPr kumimoji="0" lang="fi-FI" altLang="fi-FI" sz="2000" i="0" u="none" strike="noStrike" cap="none" normalizeH="0" baseline="0" dirty="0" smtClean="0">
                <a:ln>
                  <a:noFill/>
                </a:ln>
                <a:solidFill>
                  <a:schemeClr val="tx1"/>
                </a:solidFill>
                <a:effectLst/>
                <a:latin typeface="Arial" panose="020B0604020202020204" pitchFamily="34" charset="0"/>
              </a:rPr>
              <a:t> data?</a:t>
            </a:r>
          </a:p>
          <a:p>
            <a:pPr marL="0" marR="0" lvl="0" indent="0" algn="l" defTabSz="914400" rtl="0" eaLnBrk="0" fontAlgn="base" latinLnBrk="0" hangingPunct="0">
              <a:lnSpc>
                <a:spcPct val="100000"/>
              </a:lnSpc>
              <a:spcBef>
                <a:spcPct val="0"/>
              </a:spcBef>
              <a:spcAft>
                <a:spcPct val="0"/>
              </a:spcAft>
              <a:buClrTx/>
              <a:buSzTx/>
              <a:tabLst/>
            </a:pPr>
            <a:r>
              <a:rPr lang="fi-FI" altLang="fi-FI" sz="2000" dirty="0" smtClean="0">
                <a:latin typeface="Arial" panose="020B0604020202020204" pitchFamily="34" charset="0"/>
              </a:rPr>
              <a:t>3.  Is </a:t>
            </a:r>
            <a:r>
              <a:rPr lang="fi-FI" altLang="fi-FI" sz="2000" dirty="0" err="1" smtClean="0">
                <a:latin typeface="Arial" panose="020B0604020202020204" pitchFamily="34" charset="0"/>
              </a:rPr>
              <a:t>personal</a:t>
            </a:r>
            <a:r>
              <a:rPr lang="fi-FI" altLang="fi-FI" sz="2000" dirty="0" smtClean="0">
                <a:latin typeface="Arial" panose="020B0604020202020204" pitchFamily="34" charset="0"/>
              </a:rPr>
              <a:t> data </a:t>
            </a:r>
            <a:r>
              <a:rPr lang="fi-FI" altLang="fi-FI" sz="2000" dirty="0" err="1" smtClean="0">
                <a:latin typeface="Arial" panose="020B0604020202020204" pitchFamily="34" charset="0"/>
              </a:rPr>
              <a:t>transferred</a:t>
            </a:r>
            <a:r>
              <a:rPr lang="fi-FI" altLang="fi-FI" sz="2000" dirty="0" smtClean="0">
                <a:latin typeface="Arial" panose="020B0604020202020204" pitchFamily="34" charset="0"/>
              </a:rPr>
              <a:t> outside EU and  ETA </a:t>
            </a:r>
            <a:r>
              <a:rPr lang="fi-FI" altLang="fi-FI" sz="2000" dirty="0" err="1" smtClean="0">
                <a:latin typeface="Arial" panose="020B0604020202020204" pitchFamily="34" charset="0"/>
              </a:rPr>
              <a:t>area</a:t>
            </a:r>
            <a:r>
              <a:rPr lang="fi-FI" altLang="fi-FI" sz="2000" dirty="0" smtClean="0">
                <a:latin typeface="Arial" panose="020B0604020202020204" pitchFamily="34" charset="0"/>
              </a:rPr>
              <a:t> ?</a:t>
            </a:r>
          </a:p>
          <a:p>
            <a:pPr marL="342900" marR="0" lvl="0" indent="-342900" algn="l" defTabSz="914400" rtl="0" eaLnBrk="0" fontAlgn="base" latinLnBrk="0" hangingPunct="0">
              <a:lnSpc>
                <a:spcPct val="100000"/>
              </a:lnSpc>
              <a:spcBef>
                <a:spcPct val="0"/>
              </a:spcBef>
              <a:spcAft>
                <a:spcPct val="0"/>
              </a:spcAft>
              <a:buClrTx/>
              <a:buSzTx/>
              <a:buAutoNum type="arabicPeriod" startAt="4"/>
              <a:tabLst/>
            </a:pPr>
            <a:r>
              <a:rPr lang="fi-FI" altLang="fi-FI" sz="2000" dirty="0" err="1" smtClean="0">
                <a:latin typeface="Arial" panose="020B0604020202020204" pitchFamily="34" charset="0"/>
              </a:rPr>
              <a:t>Check</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the</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compliance</a:t>
            </a:r>
            <a:r>
              <a:rPr lang="fi-FI" altLang="fi-FI" sz="2000" dirty="0" smtClean="0">
                <a:latin typeface="Arial" panose="020B0604020202020204" pitchFamily="34" charset="0"/>
              </a:rPr>
              <a:t> of </a:t>
            </a:r>
            <a:r>
              <a:rPr lang="fi-FI" altLang="fi-FI" sz="2000" dirty="0" err="1" smtClean="0">
                <a:latin typeface="Arial" panose="020B0604020202020204" pitchFamily="34" charset="0"/>
              </a:rPr>
              <a:t>the</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processing</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legal</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basis</a:t>
            </a:r>
            <a:r>
              <a:rPr lang="fi-FI" altLang="fi-FI" sz="2000" dirty="0" smtClean="0">
                <a:latin typeface="Arial" panose="020B0604020202020204" pitchFamily="34" charset="0"/>
              </a:rPr>
              <a:t> for </a:t>
            </a:r>
            <a:r>
              <a:rPr lang="fi-FI" altLang="fi-FI" sz="2000" dirty="0" err="1" smtClean="0">
                <a:latin typeface="Arial" panose="020B0604020202020204" pitchFamily="34" charset="0"/>
              </a:rPr>
              <a:t>processing</a:t>
            </a:r>
            <a:r>
              <a:rPr lang="fi-FI" altLang="fi-FI" sz="2000" dirty="0" smtClean="0">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lang="fi-FI" altLang="fi-FI" sz="2000" dirty="0">
                <a:latin typeface="Arial" panose="020B0604020202020204" pitchFamily="34" charset="0"/>
              </a:rPr>
              <a:t> </a:t>
            </a:r>
            <a:r>
              <a:rPr lang="fi-FI" altLang="fi-FI" sz="2000" dirty="0" smtClean="0">
                <a:latin typeface="Arial" panose="020B0604020202020204" pitchFamily="34" charset="0"/>
              </a:rPr>
              <a:t>    of </a:t>
            </a:r>
            <a:r>
              <a:rPr lang="fi-FI" altLang="fi-FI" sz="2000" dirty="0" err="1" smtClean="0">
                <a:latin typeface="Arial" panose="020B0604020202020204" pitchFamily="34" charset="0"/>
              </a:rPr>
              <a:t>personal</a:t>
            </a:r>
            <a:r>
              <a:rPr lang="fi-FI" altLang="fi-FI" sz="2000" dirty="0" smtClean="0">
                <a:latin typeface="Arial" panose="020B0604020202020204" pitchFamily="34" charset="0"/>
              </a:rPr>
              <a:t> data? How </a:t>
            </a:r>
            <a:r>
              <a:rPr lang="fi-FI" altLang="fi-FI" sz="2000" dirty="0" err="1" smtClean="0">
                <a:latin typeface="Arial" panose="020B0604020202020204" pitchFamily="34" charset="0"/>
              </a:rPr>
              <a:t>do</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you</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inform</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about</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processing</a:t>
            </a:r>
            <a:r>
              <a:rPr lang="fi-FI" altLang="fi-FI" sz="2000" dirty="0" smtClean="0">
                <a:latin typeface="Arial" panose="020B0604020202020204" pitchFamily="34" charset="0"/>
              </a:rPr>
              <a:t> of  </a:t>
            </a:r>
            <a:r>
              <a:rPr lang="fi-FI" altLang="fi-FI" sz="2000" dirty="0" err="1" smtClean="0">
                <a:latin typeface="Arial" panose="020B0604020202020204" pitchFamily="34" charset="0"/>
              </a:rPr>
              <a:t>personal</a:t>
            </a:r>
            <a:r>
              <a:rPr lang="fi-FI" altLang="fi-FI" sz="2000" dirty="0" smtClean="0">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lang="fi-FI" altLang="fi-FI" sz="2000" dirty="0">
                <a:latin typeface="Arial" panose="020B0604020202020204" pitchFamily="34" charset="0"/>
              </a:rPr>
              <a:t> </a:t>
            </a:r>
            <a:r>
              <a:rPr lang="fi-FI" altLang="fi-FI" sz="2000" dirty="0" smtClean="0">
                <a:latin typeface="Arial" panose="020B0604020202020204" pitchFamily="34" charset="0"/>
              </a:rPr>
              <a:t>    data?</a:t>
            </a:r>
          </a:p>
          <a:p>
            <a:pPr marL="342900" marR="0" lvl="0" indent="-342900" algn="l" defTabSz="914400" rtl="0" eaLnBrk="0" fontAlgn="base" latinLnBrk="0" hangingPunct="0">
              <a:lnSpc>
                <a:spcPct val="100000"/>
              </a:lnSpc>
              <a:spcBef>
                <a:spcPct val="0"/>
              </a:spcBef>
              <a:spcAft>
                <a:spcPct val="0"/>
              </a:spcAft>
              <a:buClrTx/>
              <a:buSzTx/>
              <a:buAutoNum type="arabicPeriod" startAt="5"/>
              <a:tabLst/>
            </a:pPr>
            <a:r>
              <a:rPr lang="fi-FI" altLang="fi-FI" sz="2000" dirty="0" smtClean="0">
                <a:latin typeface="Arial" panose="020B0604020202020204" pitchFamily="34" charset="0"/>
              </a:rPr>
              <a:t>Update </a:t>
            </a:r>
            <a:r>
              <a:rPr lang="fi-FI" altLang="fi-FI" sz="2000" dirty="0" err="1" smtClean="0">
                <a:latin typeface="Arial" panose="020B0604020202020204" pitchFamily="34" charset="0"/>
              </a:rPr>
              <a:t>personal</a:t>
            </a:r>
            <a:r>
              <a:rPr lang="fi-FI" altLang="fi-FI" sz="2000" dirty="0" smtClean="0">
                <a:latin typeface="Arial" panose="020B0604020202020204" pitchFamily="34" charset="0"/>
              </a:rPr>
              <a:t> data </a:t>
            </a:r>
            <a:r>
              <a:rPr lang="fi-FI" altLang="fi-FI" sz="2000" dirty="0" err="1" smtClean="0">
                <a:latin typeface="Arial" panose="020B0604020202020204" pitchFamily="34" charset="0"/>
              </a:rPr>
              <a:t>policy</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privacy</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policies</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consent</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clauses</a:t>
            </a:r>
            <a:r>
              <a:rPr lang="fi-FI" altLang="fi-FI" sz="2000" dirty="0" smtClean="0">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lang="fi-FI" altLang="fi-FI" sz="2000" dirty="0">
                <a:latin typeface="Arial" panose="020B0604020202020204" pitchFamily="34" charset="0"/>
              </a:rPr>
              <a:t>	</a:t>
            </a:r>
            <a:r>
              <a:rPr lang="fi-FI" altLang="fi-FI" sz="2000" dirty="0" smtClean="0">
                <a:latin typeface="Arial" panose="020B0604020202020204" pitchFamily="34" charset="0"/>
              </a:rPr>
              <a:t>and </a:t>
            </a:r>
            <a:r>
              <a:rPr lang="fi-FI" altLang="fi-FI" sz="2000" dirty="0" err="1" smtClean="0">
                <a:latin typeface="Arial" panose="020B0604020202020204" pitchFamily="34" charset="0"/>
              </a:rPr>
              <a:t>other</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documentation</a:t>
            </a:r>
            <a:r>
              <a:rPr lang="fi-FI" altLang="fi-FI" sz="2000" dirty="0" smtClean="0">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lang="fi-FI" altLang="fi-FI" sz="2000" dirty="0" smtClean="0">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lang="fi-FI" altLang="fi-FI" sz="2000" dirty="0" smtClean="0">
                <a:latin typeface="Arial" panose="020B0604020202020204" pitchFamily="34" charset="0"/>
              </a:rPr>
              <a:t>8.  </a:t>
            </a:r>
            <a:r>
              <a:rPr lang="fi-FI" altLang="fi-FI" sz="2000" dirty="0" err="1" smtClean="0">
                <a:latin typeface="Arial" panose="020B0604020202020204" pitchFamily="34" charset="0"/>
              </a:rPr>
              <a:t>Take</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accountability</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reverse</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burden</a:t>
            </a:r>
            <a:r>
              <a:rPr lang="fi-FI" altLang="fi-FI" sz="2000" dirty="0" smtClean="0">
                <a:latin typeface="Arial" panose="020B0604020202020204" pitchFamily="34" charset="0"/>
              </a:rPr>
              <a:t> of </a:t>
            </a:r>
            <a:r>
              <a:rPr lang="fi-FI" altLang="fi-FI" sz="2000" dirty="0" err="1" smtClean="0">
                <a:latin typeface="Arial" panose="020B0604020202020204" pitchFamily="34" charset="0"/>
              </a:rPr>
              <a:t>proof</a:t>
            </a:r>
            <a:r>
              <a:rPr lang="fi-FI" altLang="fi-FI" sz="2000" dirty="0" smtClean="0">
                <a:latin typeface="Arial" panose="020B0604020202020204" pitchFamily="34" charset="0"/>
              </a:rPr>
              <a:t>, into </a:t>
            </a:r>
            <a:r>
              <a:rPr lang="fi-FI" altLang="fi-FI" sz="2000" dirty="0" err="1" smtClean="0">
                <a:latin typeface="Arial" panose="020B0604020202020204" pitchFamily="34" charset="0"/>
              </a:rPr>
              <a:t>account</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when</a:t>
            </a:r>
            <a:r>
              <a:rPr lang="fi-FI" altLang="fi-FI" sz="2000" dirty="0" smtClean="0">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lang="fi-FI" altLang="fi-FI" sz="2000" dirty="0">
                <a:latin typeface="Arial" panose="020B0604020202020204" pitchFamily="34" charset="0"/>
              </a:rPr>
              <a:t> </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documenting</a:t>
            </a:r>
            <a:r>
              <a:rPr lang="fi-FI" altLang="fi-FI" sz="2000" dirty="0" smtClean="0">
                <a:latin typeface="Arial" panose="020B0604020202020204" pitchFamily="34" charset="0"/>
              </a:rPr>
              <a:t> </a:t>
            </a:r>
            <a:r>
              <a:rPr lang="fi-FI" altLang="fi-FI" sz="2000" dirty="0" err="1" smtClean="0">
                <a:latin typeface="Arial" panose="020B0604020202020204" pitchFamily="34" charset="0"/>
              </a:rPr>
              <a:t>processing</a:t>
            </a:r>
            <a:r>
              <a:rPr lang="fi-FI" altLang="fi-FI" sz="2000" dirty="0" smtClean="0">
                <a:latin typeface="Arial" panose="020B0604020202020204" pitchFamily="34" charset="0"/>
              </a:rPr>
              <a:t> of </a:t>
            </a:r>
            <a:r>
              <a:rPr lang="fi-FI" altLang="fi-FI" sz="2000" dirty="0" err="1" smtClean="0">
                <a:latin typeface="Arial" panose="020B0604020202020204" pitchFamily="34" charset="0"/>
              </a:rPr>
              <a:t>personal</a:t>
            </a:r>
            <a:r>
              <a:rPr lang="fi-FI" altLang="fi-FI" sz="2000" dirty="0" smtClean="0">
                <a:latin typeface="Arial" panose="020B0604020202020204" pitchFamily="34" charset="0"/>
              </a:rPr>
              <a:t> data.   </a:t>
            </a:r>
            <a:endParaRPr lang="fi-FI" altLang="fi-FI" sz="2000" dirty="0">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AutoNum type="arabicPeriod" startAt="5"/>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8968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The </a:t>
            </a:r>
            <a:r>
              <a:rPr lang="fi-FI" dirty="0" err="1" smtClean="0"/>
              <a:t>processing</a:t>
            </a:r>
            <a:r>
              <a:rPr lang="fi-FI" dirty="0" smtClean="0"/>
              <a:t> of </a:t>
            </a:r>
            <a:r>
              <a:rPr lang="fi-FI" dirty="0" err="1" smtClean="0"/>
              <a:t>personal</a:t>
            </a:r>
            <a:r>
              <a:rPr lang="fi-FI" dirty="0" smtClean="0"/>
              <a:t> data for </a:t>
            </a:r>
            <a:r>
              <a:rPr lang="fi-FI" dirty="0" err="1" smtClean="0"/>
              <a:t>public</a:t>
            </a:r>
            <a:r>
              <a:rPr lang="fi-FI" dirty="0" smtClean="0"/>
              <a:t> </a:t>
            </a:r>
            <a:r>
              <a:rPr lang="fi-FI" dirty="0" err="1" smtClean="0"/>
              <a:t>interests</a:t>
            </a:r>
            <a:r>
              <a:rPr lang="fi-FI" dirty="0" smtClean="0"/>
              <a:t>, </a:t>
            </a:r>
            <a:r>
              <a:rPr lang="fi-FI" dirty="0" err="1"/>
              <a:t>R</a:t>
            </a:r>
            <a:r>
              <a:rPr lang="fi-FI" dirty="0" err="1" smtClean="0"/>
              <a:t>esital</a:t>
            </a:r>
            <a:r>
              <a:rPr lang="fi-FI" dirty="0" smtClean="0"/>
              <a:t> 156)</a:t>
            </a:r>
            <a:endParaRPr lang="fi-FI" dirty="0"/>
          </a:p>
        </p:txBody>
      </p:sp>
      <p:sp>
        <p:nvSpPr>
          <p:cNvPr id="3" name="Content Placeholder 2"/>
          <p:cNvSpPr>
            <a:spLocks noGrp="1"/>
          </p:cNvSpPr>
          <p:nvPr>
            <p:ph sz="quarter" idx="14"/>
          </p:nvPr>
        </p:nvSpPr>
        <p:spPr/>
        <p:txBody>
          <a:bodyPr/>
          <a:lstStyle/>
          <a:p>
            <a:r>
              <a:rPr lang="en-US" dirty="0" smtClean="0"/>
              <a:t>Member</a:t>
            </a:r>
            <a:r>
              <a:rPr lang="en-US" dirty="0"/>
              <a:t> States should be </a:t>
            </a:r>
            <a:r>
              <a:rPr lang="en-US" dirty="0" err="1"/>
              <a:t>authorised</a:t>
            </a:r>
            <a:r>
              <a:rPr lang="en-US" dirty="0"/>
              <a:t> to </a:t>
            </a:r>
            <a:r>
              <a:rPr lang="en-US" dirty="0" err="1" smtClean="0"/>
              <a:t>provide,subject</a:t>
            </a:r>
            <a:r>
              <a:rPr lang="en-US" dirty="0" smtClean="0"/>
              <a:t> </a:t>
            </a:r>
            <a:r>
              <a:rPr lang="en-US" dirty="0"/>
              <a:t>to appropriate </a:t>
            </a:r>
            <a:r>
              <a:rPr lang="en-US" dirty="0" smtClean="0"/>
              <a:t>safeguards, </a:t>
            </a:r>
            <a:r>
              <a:rPr lang="en-US" dirty="0"/>
              <a:t>specifications and derogations with regard to the information requirements and rights to rectification, to erasure, to be forgotten, to restriction of processing, to data portability, and to object when processing personal data for </a:t>
            </a:r>
            <a:r>
              <a:rPr lang="en-US" dirty="0" smtClean="0"/>
              <a:t> </a:t>
            </a:r>
            <a:r>
              <a:rPr lang="en-US" dirty="0"/>
              <a:t>scientific </a:t>
            </a:r>
            <a:r>
              <a:rPr lang="en-US" dirty="0" smtClean="0"/>
              <a:t> </a:t>
            </a:r>
            <a:r>
              <a:rPr lang="en-US" dirty="0"/>
              <a:t>research </a:t>
            </a:r>
            <a:r>
              <a:rPr lang="en-US" dirty="0" smtClean="0"/>
              <a:t>purposes. </a:t>
            </a:r>
            <a:r>
              <a:rPr lang="en-US" dirty="0"/>
              <a:t>The </a:t>
            </a:r>
            <a:r>
              <a:rPr lang="en-US" dirty="0" smtClean="0"/>
              <a:t>safeguards </a:t>
            </a:r>
            <a:r>
              <a:rPr lang="en-US" dirty="0"/>
              <a:t>in question may entail specific procedures </a:t>
            </a:r>
            <a:r>
              <a:rPr lang="en-US" dirty="0" smtClean="0"/>
              <a:t>and measures </a:t>
            </a:r>
            <a:r>
              <a:rPr lang="en-US" dirty="0"/>
              <a:t>aimed at </a:t>
            </a:r>
            <a:r>
              <a:rPr lang="en-US" dirty="0" err="1"/>
              <a:t>minimising</a:t>
            </a:r>
            <a:r>
              <a:rPr lang="en-US" dirty="0"/>
              <a:t> the processing of personal data in pursuance of the proportionality and necessity </a:t>
            </a:r>
            <a:r>
              <a:rPr lang="en-US" dirty="0" smtClean="0"/>
              <a:t>principles.</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4</a:t>
            </a:fld>
            <a:endParaRPr lang="fi-FI"/>
          </a:p>
        </p:txBody>
      </p:sp>
    </p:spTree>
    <p:extLst>
      <p:ext uri="{BB962C8B-B14F-4D97-AF65-F5344CB8AC3E}">
        <p14:creationId xmlns:p14="http://schemas.microsoft.com/office/powerpoint/2010/main" val="319834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Resital</a:t>
            </a:r>
            <a:r>
              <a:rPr lang="fi-FI" dirty="0" smtClean="0"/>
              <a:t> 157) </a:t>
            </a:r>
            <a:r>
              <a:rPr lang="fi-FI" dirty="0" err="1" smtClean="0"/>
              <a:t>information</a:t>
            </a:r>
            <a:r>
              <a:rPr lang="fi-FI" dirty="0" smtClean="0"/>
              <a:t> </a:t>
            </a:r>
            <a:r>
              <a:rPr lang="fi-FI" dirty="0" err="1" smtClean="0"/>
              <a:t>from</a:t>
            </a:r>
            <a:r>
              <a:rPr lang="fi-FI" dirty="0" smtClean="0"/>
              <a:t> </a:t>
            </a:r>
            <a:r>
              <a:rPr lang="fi-FI" dirty="0" err="1" smtClean="0"/>
              <a:t>registries</a:t>
            </a:r>
            <a:r>
              <a:rPr lang="fi-FI" dirty="0" smtClean="0"/>
              <a:t> </a:t>
            </a:r>
            <a:endParaRPr lang="fi-FI" dirty="0"/>
          </a:p>
        </p:txBody>
      </p:sp>
      <p:sp>
        <p:nvSpPr>
          <p:cNvPr id="3" name="Content Placeholder 2"/>
          <p:cNvSpPr>
            <a:spLocks noGrp="1"/>
          </p:cNvSpPr>
          <p:nvPr>
            <p:ph sz="quarter" idx="14"/>
          </p:nvPr>
        </p:nvSpPr>
        <p:spPr/>
        <p:txBody>
          <a:bodyPr/>
          <a:lstStyle/>
          <a:p>
            <a:r>
              <a:rPr lang="en-US" dirty="0"/>
              <a:t>By coupling information from registries, researchers can obtain new knowledge of great value with regard to widespread medical </a:t>
            </a:r>
            <a:r>
              <a:rPr lang="en-US" dirty="0" smtClean="0"/>
              <a:t>conditions. On </a:t>
            </a:r>
            <a:r>
              <a:rPr lang="en-US" dirty="0"/>
              <a:t>the basis of registries, research results can be enhanced</a:t>
            </a:r>
            <a:r>
              <a:rPr lang="en-US" dirty="0" smtClean="0"/>
              <a:t>, as they </a:t>
            </a:r>
            <a:r>
              <a:rPr lang="en-US" dirty="0"/>
              <a:t>draw on a larger population. Within social science, research on the basis of registries enables researchers to obtain essential knowledge about the long-term correlation of a number of social </a:t>
            </a:r>
            <a:r>
              <a:rPr lang="en-US" dirty="0" smtClean="0"/>
              <a:t>conditions. </a:t>
            </a:r>
            <a:r>
              <a:rPr lang="en-US" dirty="0"/>
              <a:t>Research results obtained through registries provide solid, high-quality </a:t>
            </a:r>
            <a:r>
              <a:rPr lang="en-US" dirty="0" smtClean="0"/>
              <a:t>knowledge. </a:t>
            </a:r>
            <a:r>
              <a:rPr lang="en-US" dirty="0"/>
              <a:t>In order to facilitate scientific research, personal data can be processed for scientific research purposes, subject to appropriate conditions and </a:t>
            </a:r>
            <a:r>
              <a:rPr lang="en-US" dirty="0" smtClean="0"/>
              <a:t>safeguards.</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5</a:t>
            </a:fld>
            <a:endParaRPr lang="fi-FI"/>
          </a:p>
        </p:txBody>
      </p:sp>
    </p:spTree>
    <p:extLst>
      <p:ext uri="{BB962C8B-B14F-4D97-AF65-F5344CB8AC3E}">
        <p14:creationId xmlns:p14="http://schemas.microsoft.com/office/powerpoint/2010/main" val="260649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 GDPR </a:t>
            </a:r>
            <a:r>
              <a:rPr lang="fi-FI" dirty="0" err="1" smtClean="0"/>
              <a:t>Resital</a:t>
            </a:r>
            <a:r>
              <a:rPr lang="fi-FI" dirty="0" smtClean="0"/>
              <a:t> 159) </a:t>
            </a:r>
            <a:r>
              <a:rPr lang="fi-FI" dirty="0" err="1" smtClean="0"/>
              <a:t>scientific</a:t>
            </a:r>
            <a:r>
              <a:rPr lang="fi-FI" dirty="0" smtClean="0"/>
              <a:t> </a:t>
            </a:r>
            <a:r>
              <a:rPr lang="fi-FI" dirty="0" err="1" smtClean="0"/>
              <a:t>research</a:t>
            </a:r>
            <a:r>
              <a:rPr lang="fi-FI" dirty="0" smtClean="0"/>
              <a:t> </a:t>
            </a:r>
            <a:r>
              <a:rPr lang="fi-FI" dirty="0" err="1" smtClean="0"/>
              <a:t>interpreted</a:t>
            </a:r>
            <a:r>
              <a:rPr lang="fi-FI" dirty="0" smtClean="0"/>
              <a:t> in </a:t>
            </a:r>
            <a:r>
              <a:rPr lang="fi-FI" dirty="0" err="1" smtClean="0"/>
              <a:t>broad</a:t>
            </a:r>
            <a:r>
              <a:rPr lang="fi-FI" dirty="0" smtClean="0"/>
              <a:t> manner </a:t>
            </a:r>
            <a:endParaRPr lang="fi-FI" dirty="0"/>
          </a:p>
        </p:txBody>
      </p:sp>
      <p:sp>
        <p:nvSpPr>
          <p:cNvPr id="3" name="Content Placeholder 2"/>
          <p:cNvSpPr>
            <a:spLocks noGrp="1"/>
          </p:cNvSpPr>
          <p:nvPr>
            <p:ph sz="quarter" idx="14"/>
          </p:nvPr>
        </p:nvSpPr>
        <p:spPr/>
        <p:txBody>
          <a:bodyPr/>
          <a:lstStyle/>
          <a:p>
            <a:r>
              <a:rPr lang="en-US" dirty="0"/>
              <a:t>T</a:t>
            </a:r>
            <a:r>
              <a:rPr lang="en-US" dirty="0" smtClean="0"/>
              <a:t>he </a:t>
            </a:r>
            <a:r>
              <a:rPr lang="en-US" dirty="0"/>
              <a:t>processing of personal data for scientific research purposes should be interpreted in a broad manner including for example technological development and demonstration, fundamental research, applied research and privately funded research. In addition, it should take into account the Union's objective under Article 179(1) TFEU of achieving a European Research Area. </a:t>
            </a:r>
            <a:r>
              <a:rPr lang="en-US" dirty="0" smtClean="0"/>
              <a:t>To </a:t>
            </a:r>
            <a:r>
              <a:rPr lang="en-US" dirty="0"/>
              <a:t>meet the specificities of processing personal data for scientific research purposes, specific conditions should apply in particular as regards the publication or otherwise disclosure of personal data in the context of scientific research purposes.</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6</a:t>
            </a:fld>
            <a:endParaRPr lang="fi-FI"/>
          </a:p>
        </p:txBody>
      </p:sp>
    </p:spTree>
    <p:extLst>
      <p:ext uri="{BB962C8B-B14F-4D97-AF65-F5344CB8AC3E}">
        <p14:creationId xmlns:p14="http://schemas.microsoft.com/office/powerpoint/2010/main" val="276792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Article</a:t>
            </a:r>
            <a:r>
              <a:rPr lang="fi-FI" dirty="0" smtClean="0"/>
              <a:t> 5.1 </a:t>
            </a:r>
            <a:r>
              <a:rPr lang="fi-FI" dirty="0" err="1" smtClean="0"/>
              <a:t>Principles</a:t>
            </a:r>
            <a:r>
              <a:rPr lang="fi-FI" dirty="0" smtClean="0"/>
              <a:t> </a:t>
            </a:r>
            <a:r>
              <a:rPr lang="fi-FI" dirty="0" err="1" smtClean="0"/>
              <a:t>related</a:t>
            </a:r>
            <a:r>
              <a:rPr lang="fi-FI" dirty="0" smtClean="0"/>
              <a:t> to </a:t>
            </a:r>
            <a:r>
              <a:rPr lang="fi-FI" dirty="0" err="1" smtClean="0"/>
              <a:t>handling</a:t>
            </a:r>
            <a:r>
              <a:rPr lang="fi-FI" dirty="0" smtClean="0"/>
              <a:t> of </a:t>
            </a:r>
            <a:r>
              <a:rPr lang="fi-FI" dirty="0" err="1" smtClean="0"/>
              <a:t>personal</a:t>
            </a:r>
            <a:r>
              <a:rPr lang="fi-FI" dirty="0" smtClean="0"/>
              <a:t> data  </a:t>
            </a:r>
            <a:endParaRPr lang="fi-FI" dirty="0"/>
          </a:p>
        </p:txBody>
      </p:sp>
      <p:sp>
        <p:nvSpPr>
          <p:cNvPr id="3" name="Content Placeholder 2"/>
          <p:cNvSpPr>
            <a:spLocks noGrp="1"/>
          </p:cNvSpPr>
          <p:nvPr>
            <p:ph sz="quarter" idx="14"/>
          </p:nvPr>
        </p:nvSpPr>
        <p:spPr/>
        <p:txBody>
          <a:bodyPr/>
          <a:lstStyle/>
          <a:p>
            <a:r>
              <a:rPr lang="fi-FI" dirty="0"/>
              <a:t>a</a:t>
            </a:r>
            <a:r>
              <a:rPr lang="fi-FI" dirty="0" smtClean="0"/>
              <a:t>)  </a:t>
            </a:r>
            <a:r>
              <a:rPr lang="fi-FI" dirty="0" err="1" smtClean="0"/>
              <a:t>lawfulness</a:t>
            </a:r>
            <a:r>
              <a:rPr lang="fi-FI" dirty="0"/>
              <a:t>, </a:t>
            </a:r>
            <a:r>
              <a:rPr lang="fi-FI" dirty="0" err="1"/>
              <a:t>fairness</a:t>
            </a:r>
            <a:r>
              <a:rPr lang="fi-FI" dirty="0"/>
              <a:t> and </a:t>
            </a:r>
            <a:r>
              <a:rPr lang="fi-FI" dirty="0" err="1" smtClean="0"/>
              <a:t>transparency</a:t>
            </a:r>
            <a:endParaRPr lang="fi-FI" dirty="0" smtClean="0"/>
          </a:p>
          <a:p>
            <a:r>
              <a:rPr lang="en-US" dirty="0"/>
              <a:t>b</a:t>
            </a:r>
            <a:r>
              <a:rPr lang="en-US" dirty="0" smtClean="0"/>
              <a:t>) collected </a:t>
            </a:r>
            <a:r>
              <a:rPr lang="en-US" dirty="0"/>
              <a:t>for specified, explicit and legitimate purposes and not further processed in a manner that is incompatible with those purposes; further processing for </a:t>
            </a:r>
            <a:r>
              <a:rPr lang="en-US" dirty="0" smtClean="0"/>
              <a:t>scientific  </a:t>
            </a:r>
            <a:r>
              <a:rPr lang="en-US" dirty="0"/>
              <a:t>research </a:t>
            </a:r>
            <a:r>
              <a:rPr lang="en-US" dirty="0" smtClean="0"/>
              <a:t>purposes shall</a:t>
            </a:r>
            <a:r>
              <a:rPr lang="en-US" dirty="0"/>
              <a:t>, in accordance with Article 89(1), not be considered to be incompatible with the initial </a:t>
            </a:r>
            <a:r>
              <a:rPr lang="en-US" dirty="0" smtClean="0"/>
              <a:t>purposes (purpose limitation ) </a:t>
            </a:r>
          </a:p>
          <a:p>
            <a:r>
              <a:rPr lang="en-US" dirty="0"/>
              <a:t>c</a:t>
            </a:r>
            <a:r>
              <a:rPr lang="en-US" dirty="0" smtClean="0"/>
              <a:t>)</a:t>
            </a:r>
            <a:r>
              <a:rPr lang="fi-FI" dirty="0" smtClean="0"/>
              <a:t> </a:t>
            </a:r>
            <a:r>
              <a:rPr lang="fi-FI" dirty="0"/>
              <a:t>data </a:t>
            </a:r>
            <a:r>
              <a:rPr lang="fi-FI" dirty="0" err="1" smtClean="0"/>
              <a:t>minimisation</a:t>
            </a:r>
            <a:r>
              <a:rPr lang="fi-FI" dirty="0" smtClean="0"/>
              <a:t> d) </a:t>
            </a:r>
            <a:r>
              <a:rPr lang="fi-FI" dirty="0" err="1" smtClean="0"/>
              <a:t>accuracy</a:t>
            </a:r>
            <a:r>
              <a:rPr lang="fi-FI" dirty="0" smtClean="0"/>
              <a:t>  e) </a:t>
            </a:r>
            <a:r>
              <a:rPr lang="fi-FI" dirty="0" err="1" smtClean="0"/>
              <a:t>storage</a:t>
            </a:r>
            <a:r>
              <a:rPr lang="fi-FI" dirty="0" smtClean="0"/>
              <a:t> </a:t>
            </a:r>
            <a:r>
              <a:rPr lang="fi-FI" dirty="0" err="1" smtClean="0"/>
              <a:t>limitation</a:t>
            </a:r>
            <a:r>
              <a:rPr lang="fi-FI" dirty="0" smtClean="0"/>
              <a:t> </a:t>
            </a:r>
          </a:p>
          <a:p>
            <a:r>
              <a:rPr lang="fi-FI" dirty="0" smtClean="0"/>
              <a:t>f) </a:t>
            </a:r>
            <a:r>
              <a:rPr lang="fi-FI" dirty="0" err="1" smtClean="0"/>
              <a:t>Integrity</a:t>
            </a:r>
            <a:r>
              <a:rPr lang="fi-FI" dirty="0" smtClean="0"/>
              <a:t> and </a:t>
            </a:r>
            <a:r>
              <a:rPr lang="fi-FI" dirty="0" err="1" smtClean="0"/>
              <a:t>confidentiality</a:t>
            </a:r>
            <a:r>
              <a:rPr lang="fi-FI" dirty="0" smtClean="0"/>
              <a:t> </a:t>
            </a:r>
          </a:p>
          <a:p>
            <a:r>
              <a:rPr lang="fi-FI" dirty="0" smtClean="0"/>
              <a:t>  ACCOUNTABILITY </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7</a:t>
            </a:fld>
            <a:endParaRPr lang="fi-FI"/>
          </a:p>
        </p:txBody>
      </p:sp>
    </p:spTree>
    <p:extLst>
      <p:ext uri="{BB962C8B-B14F-4D97-AF65-F5344CB8AC3E}">
        <p14:creationId xmlns:p14="http://schemas.microsoft.com/office/powerpoint/2010/main" val="4009580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Accountability</a:t>
            </a:r>
            <a:r>
              <a:rPr lang="fi-FI" dirty="0" smtClean="0"/>
              <a:t>, </a:t>
            </a:r>
            <a:r>
              <a:rPr lang="fi-FI" dirty="0" err="1" smtClean="0"/>
              <a:t>Article</a:t>
            </a:r>
            <a:r>
              <a:rPr lang="fi-FI" dirty="0" smtClean="0"/>
              <a:t> 5.2 </a:t>
            </a:r>
            <a:endParaRPr lang="fi-FI" dirty="0"/>
          </a:p>
        </p:txBody>
      </p:sp>
      <p:sp>
        <p:nvSpPr>
          <p:cNvPr id="3" name="Content Placeholder 2"/>
          <p:cNvSpPr>
            <a:spLocks noGrp="1"/>
          </p:cNvSpPr>
          <p:nvPr>
            <p:ph sz="quarter" idx="14"/>
          </p:nvPr>
        </p:nvSpPr>
        <p:spPr/>
        <p:txBody>
          <a:bodyPr/>
          <a:lstStyle/>
          <a:p>
            <a:r>
              <a:rPr lang="en-US" dirty="0" smtClean="0"/>
              <a:t>Controller </a:t>
            </a:r>
            <a:r>
              <a:rPr lang="en-US" dirty="0"/>
              <a:t>shall be responsible for, and be able to demonstrate compliance </a:t>
            </a:r>
            <a:r>
              <a:rPr lang="en-US" dirty="0" smtClean="0"/>
              <a:t>with</a:t>
            </a:r>
            <a:r>
              <a:rPr lang="en-US" dirty="0"/>
              <a:t> </a:t>
            </a:r>
            <a:r>
              <a:rPr lang="en-US" dirty="0" smtClean="0"/>
              <a:t>the principles of handling personal data  </a:t>
            </a:r>
            <a:r>
              <a:rPr lang="en-US" dirty="0"/>
              <a:t>(‘</a:t>
            </a:r>
            <a:r>
              <a:rPr lang="en-US" dirty="0" smtClean="0"/>
              <a:t>accountability’).</a:t>
            </a:r>
          </a:p>
          <a:p>
            <a:r>
              <a:rPr lang="en-US" dirty="0" smtClean="0"/>
              <a:t>Controller means </a:t>
            </a:r>
            <a:r>
              <a:rPr lang="en-US" dirty="0"/>
              <a:t>the natural or legal person, </a:t>
            </a:r>
            <a:r>
              <a:rPr lang="en-US" dirty="0" smtClean="0"/>
              <a:t>which alone </a:t>
            </a:r>
            <a:r>
              <a:rPr lang="en-US" dirty="0"/>
              <a:t>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a:t>
            </a:r>
            <a:r>
              <a:rPr lang="en-US" dirty="0" smtClean="0"/>
              <a:t>State law. </a:t>
            </a:r>
          </a:p>
          <a:p>
            <a:endParaRPr lang="en-US" dirty="0"/>
          </a:p>
          <a:p>
            <a:endParaRPr lang="en-US" dirty="0" smtClean="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8</a:t>
            </a:fld>
            <a:endParaRPr lang="fi-FI"/>
          </a:p>
        </p:txBody>
      </p:sp>
    </p:spTree>
    <p:extLst>
      <p:ext uri="{BB962C8B-B14F-4D97-AF65-F5344CB8AC3E}">
        <p14:creationId xmlns:p14="http://schemas.microsoft.com/office/powerpoint/2010/main" val="3556301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Lawfulness of processing</a:t>
            </a:r>
            <a:br>
              <a:rPr lang="en-US" dirty="0"/>
            </a:br>
            <a:r>
              <a:rPr lang="en-US" dirty="0" smtClean="0"/>
              <a:t>Article 6.1 </a:t>
            </a:r>
            <a:endParaRPr lang="fi-FI" dirty="0"/>
          </a:p>
        </p:txBody>
      </p:sp>
      <p:sp>
        <p:nvSpPr>
          <p:cNvPr id="3" name="Content Placeholder 2"/>
          <p:cNvSpPr>
            <a:spLocks noGrp="1"/>
          </p:cNvSpPr>
          <p:nvPr>
            <p:ph sz="quarter" idx="14"/>
          </p:nvPr>
        </p:nvSpPr>
        <p:spPr/>
        <p:txBody>
          <a:bodyPr/>
          <a:lstStyle/>
          <a:p>
            <a:r>
              <a:rPr lang="en-US" dirty="0" smtClean="0"/>
              <a:t>Processing </a:t>
            </a:r>
            <a:r>
              <a:rPr lang="en-US" dirty="0"/>
              <a:t>shall be lawful only if and to the extent that at least one of the following applies</a:t>
            </a:r>
            <a:r>
              <a:rPr lang="en-US" dirty="0" smtClean="0"/>
              <a:t>: There are 6 grounds but two relevant </a:t>
            </a:r>
            <a:r>
              <a:rPr lang="en-US" dirty="0"/>
              <a:t>to university: </a:t>
            </a:r>
            <a:endParaRPr lang="en-US" dirty="0" smtClean="0"/>
          </a:p>
          <a:p>
            <a:r>
              <a:rPr lang="en-US" dirty="0" smtClean="0"/>
              <a:t>e) processing </a:t>
            </a:r>
            <a:r>
              <a:rPr lang="en-US" dirty="0"/>
              <a:t>is necessary for the performance of a task carried out in the public interest or in the exercise of official authority vested in the controller</a:t>
            </a:r>
            <a:r>
              <a:rPr lang="en-US" dirty="0" smtClean="0"/>
              <a:t>;      and</a:t>
            </a:r>
          </a:p>
          <a:p>
            <a:r>
              <a:rPr lang="en-US" dirty="0" smtClean="0"/>
              <a:t>a) the data </a:t>
            </a:r>
            <a:r>
              <a:rPr lang="en-US" dirty="0"/>
              <a:t>subject has given consent to the processing of his or her personal data for one or more specific purposes;</a:t>
            </a:r>
          </a:p>
          <a:p>
            <a:endParaRPr lang="en-US" dirty="0"/>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8.11.2017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9</a:t>
            </a:fld>
            <a:endParaRPr lang="fi-FI"/>
          </a:p>
        </p:txBody>
      </p:sp>
    </p:spTree>
    <p:extLst>
      <p:ext uri="{BB962C8B-B14F-4D97-AF65-F5344CB8AC3E}">
        <p14:creationId xmlns:p14="http://schemas.microsoft.com/office/powerpoint/2010/main" val="1445928918"/>
      </p:ext>
    </p:extLst>
  </p:cSld>
  <p:clrMapOvr>
    <a:masterClrMapping/>
  </p:clrMapOvr>
</p:sld>
</file>

<file path=ppt/theme/theme1.xml><?xml version="1.0" encoding="utf-8"?>
<a:theme xmlns:a="http://schemas.openxmlformats.org/drawingml/2006/main" name="Aalto University">
  <a:themeElements>
    <a:clrScheme name="Aalto-yliopisto">
      <a:dk1>
        <a:sysClr val="windowText" lastClr="000000"/>
      </a:dk1>
      <a:lt1>
        <a:sysClr val="window" lastClr="FFFFFF"/>
      </a:lt1>
      <a:dk2>
        <a:srgbClr val="005EB8"/>
      </a:dk2>
      <a:lt2>
        <a:srgbClr val="8C857B"/>
      </a:lt2>
      <a:accent1>
        <a:srgbClr val="FFCD00"/>
      </a:accent1>
      <a:accent2>
        <a:srgbClr val="EF3340"/>
      </a:accent2>
      <a:accent3>
        <a:srgbClr val="005EB8"/>
      </a:accent3>
      <a:accent4>
        <a:srgbClr val="8C857B"/>
      </a:accent4>
      <a:accent5>
        <a:srgbClr val="7D55C7"/>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Presentation1" id="{5DFF5384-7925-49C9-826D-99D946B8D539}" vid="{3183760B-E33B-4B04-9A52-658182C5CA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AALTO_EN</Template>
  <TotalTime>0</TotalTime>
  <Words>3036</Words>
  <Application>Microsoft Office PowerPoint</Application>
  <PresentationFormat>On-screen Show (16:10)</PresentationFormat>
  <Paragraphs>207</Paragraphs>
  <Slides>34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MS PGothic</vt:lpstr>
      <vt:lpstr>MS PGothic</vt:lpstr>
      <vt:lpstr>Arial</vt:lpstr>
      <vt:lpstr>Calibri</vt:lpstr>
      <vt:lpstr>Courier New</vt:lpstr>
      <vt:lpstr>Georgia</vt:lpstr>
      <vt:lpstr>Lucida Grande</vt:lpstr>
      <vt:lpstr>ヒラギノ角ゴ Pro W3</vt:lpstr>
      <vt:lpstr>Aalto University</vt:lpstr>
      <vt:lpstr>GDPR and research</vt:lpstr>
      <vt:lpstr>1) What is the aim of GDPR ?</vt:lpstr>
      <vt:lpstr>Charter of Fundamental Rights of the European Union</vt:lpstr>
      <vt:lpstr>The processing of personal data for public interests, Resital 156)</vt:lpstr>
      <vt:lpstr>Resital 157) information from registries </vt:lpstr>
      <vt:lpstr> GDPR Resital 159) scientific research interpreted in broad manner </vt:lpstr>
      <vt:lpstr>Article 5.1 Principles related to handling of personal data  </vt:lpstr>
      <vt:lpstr>Accountability, Article 5.2 </vt:lpstr>
      <vt:lpstr>Lawfulness of processing Article 6.1 </vt:lpstr>
      <vt:lpstr>Ministry of Education proposes </vt:lpstr>
      <vt:lpstr>2) Scope </vt:lpstr>
      <vt:lpstr>3) What is personal data?</vt:lpstr>
      <vt:lpstr>6) Legal basis for processing of personal data</vt:lpstr>
      <vt:lpstr>6) Legal basis for processing of personal data</vt:lpstr>
      <vt:lpstr>6) Legal basis for processing of personal data</vt:lpstr>
      <vt:lpstr>6) Legal basis for processing of personal data</vt:lpstr>
      <vt:lpstr>6) Legal basis for processing of personal data</vt:lpstr>
      <vt:lpstr>7) Requirements concerning collected data</vt:lpstr>
      <vt:lpstr>8) Responsibility of the controller and accountability </vt:lpstr>
      <vt:lpstr>PowerPoint Presentation</vt:lpstr>
      <vt:lpstr>9) Data protection by design and by default (sisäänrakennettu ja oletusarvoinen tietosuoja)</vt:lpstr>
      <vt:lpstr>Art 13   Information to data subjects  </vt:lpstr>
      <vt:lpstr>Record of processing activities</vt:lpstr>
      <vt:lpstr>11) Rights of the data subject, chapter 3 of GDPR  </vt:lpstr>
      <vt:lpstr>11) Rights of the data subject, chapter 3 of GDPR </vt:lpstr>
      <vt:lpstr>11) Rights of the data subject, chapter 3 of GDPR</vt:lpstr>
      <vt:lpstr>11) Rights of the data subject, chapter 3 of GDPR (automatisoidut yksittäispäätökset, profilointi mukaan luettuna)</vt:lpstr>
      <vt:lpstr>12) Privacy Impact Assesment (PIA)</vt:lpstr>
      <vt:lpstr>12) Privacy Impact Assessment </vt:lpstr>
      <vt:lpstr>13) Breach Notification </vt:lpstr>
      <vt:lpstr>14) Penalties</vt:lpstr>
      <vt:lpstr>15) Data protection officer</vt:lpstr>
      <vt:lpstr>16) Tasks of the data protection officer</vt:lpstr>
      <vt:lpstr>17) How to ensure GDPR compliance?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2017-07-17T12:59:20Z</dcterms:created>
  <dcterms:modified xsi:type="dcterms:W3CDTF">2017-11-10T12:30:06Z</dcterms:modified>
</cp:coreProperties>
</file>