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  <p:sldMasterId id="2147483703" r:id="rId3"/>
    <p:sldMasterId id="2147483717" r:id="rId4"/>
    <p:sldMasterId id="2147483729" r:id="rId5"/>
    <p:sldMasterId id="2147483727" r:id="rId6"/>
    <p:sldMasterId id="2147483733" r:id="rId7"/>
    <p:sldMasterId id="2147483743" r:id="rId8"/>
  </p:sldMasterIdLst>
  <p:notesMasterIdLst>
    <p:notesMasterId r:id="rId23"/>
  </p:notesMasterIdLst>
  <p:handoutMasterIdLst>
    <p:handoutMasterId r:id="rId24"/>
  </p:handoutMasterIdLst>
  <p:sldIdLst>
    <p:sldId id="326" r:id="rId9"/>
    <p:sldId id="336" r:id="rId10"/>
    <p:sldId id="337" r:id="rId11"/>
    <p:sldId id="338" r:id="rId12"/>
    <p:sldId id="339" r:id="rId13"/>
    <p:sldId id="347" r:id="rId14"/>
    <p:sldId id="340" r:id="rId15"/>
    <p:sldId id="341" r:id="rId16"/>
    <p:sldId id="346" r:id="rId17"/>
    <p:sldId id="349" r:id="rId18"/>
    <p:sldId id="348" r:id="rId19"/>
    <p:sldId id="350" r:id="rId20"/>
    <p:sldId id="353" r:id="rId21"/>
    <p:sldId id="352" r:id="rId2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235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5" autoAdjust="0"/>
    <p:restoredTop sz="74631" autoAdjust="0"/>
  </p:normalViewPr>
  <p:slideViewPr>
    <p:cSldViewPr snapToGrid="0">
      <p:cViewPr varScale="1">
        <p:scale>
          <a:sx n="68" d="100"/>
          <a:sy n="68" d="100"/>
        </p:scale>
        <p:origin x="4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9E2DD-4D10-4887-87B7-E181CF14E592}" type="datetimeFigureOut">
              <a:rPr lang="nl-BE" smtClean="0"/>
              <a:t>12/06/2018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EEC17-8772-49FD-983B-A053E565631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6145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633FC-78B8-458A-9A21-CDEBD354BF32}" type="datetimeFigureOut">
              <a:rPr lang="nl-BE" smtClean="0"/>
              <a:t>12/06/2018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781DB-C5DB-4108-A009-F8365BF60B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457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err="1"/>
              <a:t>Opportunities</a:t>
            </a:r>
            <a:r>
              <a:rPr lang="nl-BE" baseline="0" dirty="0"/>
              <a:t>: </a:t>
            </a:r>
          </a:p>
          <a:p>
            <a:pPr marL="171450" indent="-171450">
              <a:buFontTx/>
              <a:buChar char="-"/>
            </a:pPr>
            <a:r>
              <a:rPr lang="nl-BE" baseline="0" dirty="0" err="1"/>
              <a:t>From</a:t>
            </a:r>
            <a:r>
              <a:rPr lang="nl-BE" baseline="0" dirty="0"/>
              <a:t> </a:t>
            </a:r>
            <a:r>
              <a:rPr lang="nl-BE" baseline="0" dirty="0" err="1"/>
              <a:t>key</a:t>
            </a:r>
            <a:r>
              <a:rPr lang="nl-BE" baseline="0" dirty="0"/>
              <a:t> </a:t>
            </a:r>
            <a:r>
              <a:rPr lang="nl-BE" baseline="0" dirty="0" err="1"/>
              <a:t>enabling</a:t>
            </a:r>
            <a:r>
              <a:rPr lang="nl-BE" baseline="0" dirty="0"/>
              <a:t> </a:t>
            </a:r>
            <a:r>
              <a:rPr lang="nl-BE" baseline="0" dirty="0" err="1"/>
              <a:t>technologies</a:t>
            </a:r>
            <a:r>
              <a:rPr lang="nl-BE" baseline="0" dirty="0"/>
              <a:t>, </a:t>
            </a:r>
            <a:r>
              <a:rPr lang="nl-BE" baseline="0" dirty="0" err="1"/>
              <a:t>such</a:t>
            </a:r>
            <a:r>
              <a:rPr lang="nl-BE" baseline="0" dirty="0"/>
              <a:t> as micro and </a:t>
            </a:r>
            <a:r>
              <a:rPr lang="nl-BE" baseline="0" dirty="0" err="1"/>
              <a:t>nano</a:t>
            </a:r>
            <a:r>
              <a:rPr lang="nl-BE" baseline="0" dirty="0"/>
              <a:t> electronics</a:t>
            </a:r>
          </a:p>
          <a:p>
            <a:pPr marL="171450" indent="-171450">
              <a:buFontTx/>
              <a:buChar char="-"/>
            </a:pPr>
            <a:r>
              <a:rPr lang="nl-BE" baseline="0" dirty="0" err="1"/>
              <a:t>Digitalization</a:t>
            </a:r>
            <a:endParaRPr lang="nl-BE" baseline="0" dirty="0"/>
          </a:p>
          <a:p>
            <a:pPr marL="171450" indent="-171450">
              <a:buFontTx/>
              <a:buChar char="-"/>
            </a:pPr>
            <a:r>
              <a:rPr lang="nl-BE" baseline="0" dirty="0"/>
              <a:t>Automatization </a:t>
            </a:r>
          </a:p>
          <a:p>
            <a:pPr marL="0" indent="0">
              <a:buFontTx/>
              <a:buNone/>
            </a:pPr>
            <a:r>
              <a:rPr lang="nl-BE" baseline="0" dirty="0"/>
              <a:t>=&gt; </a:t>
            </a:r>
            <a:r>
              <a:rPr lang="nl-BE" baseline="0" dirty="0" err="1"/>
              <a:t>Industry</a:t>
            </a:r>
            <a:r>
              <a:rPr lang="nl-BE" baseline="0" dirty="0"/>
              <a:t> 4.0</a:t>
            </a:r>
          </a:p>
          <a:p>
            <a:r>
              <a:rPr lang="nl-BE" baseline="0" dirty="0"/>
              <a:t>And </a:t>
            </a:r>
            <a:r>
              <a:rPr lang="nl-BE" baseline="0" dirty="0" err="1"/>
              <a:t>everybody</a:t>
            </a:r>
            <a:r>
              <a:rPr lang="nl-BE" baseline="0" dirty="0"/>
              <a:t> is </a:t>
            </a:r>
            <a:r>
              <a:rPr lang="nl-BE" baseline="0" dirty="0" err="1"/>
              <a:t>connected</a:t>
            </a:r>
            <a:r>
              <a:rPr lang="nl-BE" baseline="0" dirty="0"/>
              <a:t>! </a:t>
            </a:r>
          </a:p>
          <a:p>
            <a:endParaRPr lang="nl-BE" baseline="0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781DB-C5DB-4108-A009-F8365BF60B4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34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 live</a:t>
            </a:r>
            <a:r>
              <a:rPr lang="nl-BE" baseline="0" dirty="0"/>
              <a:t> in </a:t>
            </a:r>
            <a:r>
              <a:rPr lang="nl-BE" baseline="0" dirty="0" err="1"/>
              <a:t>an</a:t>
            </a:r>
            <a:r>
              <a:rPr lang="nl-BE" baseline="0" dirty="0"/>
              <a:t> </a:t>
            </a:r>
            <a:r>
              <a:rPr lang="nl-BE" baseline="0" dirty="0" err="1"/>
              <a:t>interconnected</a:t>
            </a:r>
            <a:r>
              <a:rPr lang="nl-BE" baseline="0" dirty="0"/>
              <a:t> </a:t>
            </a:r>
            <a:r>
              <a:rPr lang="nl-BE" baseline="0" dirty="0" err="1"/>
              <a:t>world</a:t>
            </a:r>
            <a:r>
              <a:rPr lang="nl-BE" baseline="0" dirty="0"/>
              <a:t> and </a:t>
            </a:r>
            <a:r>
              <a:rPr lang="nl-BE" baseline="0" dirty="0" err="1"/>
              <a:t>everything</a:t>
            </a:r>
            <a:r>
              <a:rPr lang="nl-BE" baseline="0" dirty="0"/>
              <a:t> is </a:t>
            </a:r>
            <a:r>
              <a:rPr lang="nl-BE" baseline="0" dirty="0" err="1"/>
              <a:t>changing</a:t>
            </a:r>
            <a:r>
              <a:rPr lang="nl-BE" baseline="0" dirty="0"/>
              <a:t> at </a:t>
            </a:r>
            <a:r>
              <a:rPr lang="nl-BE" baseline="0" dirty="0" err="1"/>
              <a:t>an</a:t>
            </a:r>
            <a:r>
              <a:rPr lang="nl-BE" baseline="0" dirty="0"/>
              <a:t> </a:t>
            </a:r>
            <a:r>
              <a:rPr lang="nl-BE" baseline="0" dirty="0" err="1"/>
              <a:t>increasing</a:t>
            </a:r>
            <a:r>
              <a:rPr lang="nl-BE" baseline="0" dirty="0"/>
              <a:t> speed. </a:t>
            </a:r>
          </a:p>
          <a:p>
            <a:r>
              <a:rPr lang="nl-BE" baseline="0" dirty="0"/>
              <a:t>As </a:t>
            </a:r>
            <a:r>
              <a:rPr lang="nl-BE" baseline="0" dirty="0" err="1"/>
              <a:t>individuals</a:t>
            </a:r>
            <a:r>
              <a:rPr lang="nl-BE" baseline="0" dirty="0"/>
              <a:t>, but </a:t>
            </a:r>
            <a:r>
              <a:rPr lang="nl-BE" baseline="0" dirty="0" err="1"/>
              <a:t>also</a:t>
            </a:r>
            <a:r>
              <a:rPr lang="nl-BE" baseline="0" dirty="0"/>
              <a:t> as </a:t>
            </a:r>
            <a:r>
              <a:rPr lang="nl-BE" baseline="0" dirty="0" err="1"/>
              <a:t>industry</a:t>
            </a:r>
            <a:r>
              <a:rPr lang="nl-BE" baseline="0" dirty="0"/>
              <a:t> we </a:t>
            </a:r>
            <a:r>
              <a:rPr lang="nl-BE" baseline="0" dirty="0" err="1"/>
              <a:t>need</a:t>
            </a:r>
            <a:r>
              <a:rPr lang="nl-BE" baseline="0" dirty="0"/>
              <a:t> </a:t>
            </a:r>
            <a:r>
              <a:rPr lang="nl-BE" baseline="0" dirty="0" err="1"/>
              <a:t>to</a:t>
            </a:r>
            <a:r>
              <a:rPr lang="nl-BE" baseline="0" dirty="0"/>
              <a:t> </a:t>
            </a:r>
            <a:r>
              <a:rPr lang="nl-BE" baseline="0" dirty="0" err="1"/>
              <a:t>be</a:t>
            </a:r>
            <a:r>
              <a:rPr lang="nl-BE" baseline="0" dirty="0"/>
              <a:t> </a:t>
            </a:r>
            <a:r>
              <a:rPr lang="nl-BE" baseline="0" dirty="0" err="1"/>
              <a:t>flexible</a:t>
            </a:r>
            <a:r>
              <a:rPr lang="nl-BE" baseline="0" dirty="0"/>
              <a:t> and </a:t>
            </a:r>
            <a:r>
              <a:rPr lang="nl-BE" baseline="0" dirty="0" err="1"/>
              <a:t>adapt</a:t>
            </a:r>
            <a:r>
              <a:rPr lang="nl-BE" baseline="0" dirty="0"/>
              <a:t> </a:t>
            </a:r>
            <a:r>
              <a:rPr lang="nl-BE" baseline="0" dirty="0" err="1"/>
              <a:t>ourselves</a:t>
            </a:r>
            <a:r>
              <a:rPr lang="nl-BE" baseline="0" dirty="0"/>
              <a:t> </a:t>
            </a:r>
            <a:r>
              <a:rPr lang="nl-BE" baseline="0" dirty="0" err="1"/>
              <a:t>to</a:t>
            </a:r>
            <a:r>
              <a:rPr lang="nl-BE" baseline="0" dirty="0"/>
              <a:t> </a:t>
            </a:r>
            <a:r>
              <a:rPr lang="nl-BE" baseline="0" dirty="0" err="1"/>
              <a:t>the</a:t>
            </a:r>
            <a:r>
              <a:rPr lang="nl-BE" baseline="0" dirty="0"/>
              <a:t> </a:t>
            </a:r>
            <a:r>
              <a:rPr lang="nl-BE" baseline="0" dirty="0" err="1"/>
              <a:t>changing</a:t>
            </a:r>
            <a:r>
              <a:rPr lang="nl-BE" baseline="0" dirty="0"/>
              <a:t> and more </a:t>
            </a:r>
            <a:r>
              <a:rPr lang="nl-BE" baseline="0" dirty="0" err="1"/>
              <a:t>demanding</a:t>
            </a:r>
            <a:r>
              <a:rPr lang="nl-BE" baseline="0" dirty="0"/>
              <a:t> environment: </a:t>
            </a:r>
          </a:p>
          <a:p>
            <a:pPr marL="171450" indent="-171450">
              <a:buFontTx/>
              <a:buChar char="-"/>
            </a:pPr>
            <a:r>
              <a:rPr lang="nl-BE" baseline="0" dirty="0"/>
              <a:t>Consumer </a:t>
            </a:r>
            <a:r>
              <a:rPr lang="nl-BE" baseline="0" dirty="0" err="1"/>
              <a:t>demands</a:t>
            </a:r>
            <a:r>
              <a:rPr lang="nl-BE" baseline="0" dirty="0"/>
              <a:t> are </a:t>
            </a:r>
            <a:r>
              <a:rPr lang="nl-BE" baseline="0" dirty="0" err="1"/>
              <a:t>changing</a:t>
            </a:r>
            <a:endParaRPr lang="nl-BE" baseline="0" dirty="0"/>
          </a:p>
          <a:p>
            <a:pPr marL="171450" indent="-171450">
              <a:buFontTx/>
              <a:buChar char="-"/>
            </a:pPr>
            <a:r>
              <a:rPr lang="nl-BE" baseline="0" dirty="0" err="1"/>
              <a:t>Climate</a:t>
            </a:r>
            <a:r>
              <a:rPr lang="nl-BE" baseline="0" dirty="0"/>
              <a:t> change</a:t>
            </a:r>
          </a:p>
          <a:p>
            <a:pPr marL="171450" indent="-171450">
              <a:buFontTx/>
              <a:buChar char="-"/>
            </a:pPr>
            <a:r>
              <a:rPr lang="nl-BE" baseline="0" dirty="0" err="1"/>
              <a:t>Pressure</a:t>
            </a:r>
            <a:r>
              <a:rPr lang="nl-BE" baseline="0" dirty="0"/>
              <a:t> on </a:t>
            </a:r>
            <a:r>
              <a:rPr lang="nl-BE" baseline="0" dirty="0" err="1"/>
              <a:t>natural</a:t>
            </a:r>
            <a:r>
              <a:rPr lang="nl-BE" baseline="0" dirty="0"/>
              <a:t> resources, </a:t>
            </a:r>
            <a:r>
              <a:rPr lang="nl-BE" baseline="0" dirty="0" err="1"/>
              <a:t>due</a:t>
            </a:r>
            <a:r>
              <a:rPr lang="nl-BE" baseline="0" dirty="0"/>
              <a:t> </a:t>
            </a:r>
            <a:r>
              <a:rPr lang="nl-BE" baseline="0" dirty="0" err="1"/>
              <a:t>to</a:t>
            </a:r>
            <a:r>
              <a:rPr lang="nl-BE" baseline="0" dirty="0"/>
              <a:t> </a:t>
            </a:r>
            <a:r>
              <a:rPr lang="nl-BE" baseline="0" dirty="0" err="1"/>
              <a:t>climate</a:t>
            </a:r>
            <a:r>
              <a:rPr lang="nl-BE" baseline="0" dirty="0"/>
              <a:t> change, but </a:t>
            </a:r>
            <a:r>
              <a:rPr lang="nl-BE" baseline="0" dirty="0" err="1"/>
              <a:t>also</a:t>
            </a:r>
            <a:r>
              <a:rPr lang="nl-BE" baseline="0" dirty="0"/>
              <a:t> </a:t>
            </a:r>
            <a:r>
              <a:rPr lang="nl-BE" baseline="0" dirty="0" err="1"/>
              <a:t>due</a:t>
            </a:r>
            <a:r>
              <a:rPr lang="nl-BE" baseline="0" dirty="0"/>
              <a:t> </a:t>
            </a:r>
            <a:r>
              <a:rPr lang="nl-BE" baseline="0" dirty="0" err="1"/>
              <a:t>to</a:t>
            </a:r>
            <a:r>
              <a:rPr lang="nl-BE" baseline="0" dirty="0"/>
              <a:t> </a:t>
            </a:r>
            <a:r>
              <a:rPr lang="nl-BE" baseline="0" dirty="0" err="1"/>
              <a:t>increasing</a:t>
            </a:r>
            <a:r>
              <a:rPr lang="nl-BE" baseline="0" dirty="0"/>
              <a:t> </a:t>
            </a:r>
            <a:r>
              <a:rPr lang="nl-BE" baseline="0" dirty="0" err="1"/>
              <a:t>demand</a:t>
            </a:r>
            <a:r>
              <a:rPr lang="nl-BE" baseline="0" dirty="0"/>
              <a:t> (</a:t>
            </a:r>
            <a:r>
              <a:rPr lang="nl-BE" baseline="0" dirty="0" err="1"/>
              <a:t>from</a:t>
            </a:r>
            <a:r>
              <a:rPr lang="nl-BE" baseline="0" dirty="0"/>
              <a:t> e.g. BRIC-</a:t>
            </a:r>
            <a:r>
              <a:rPr lang="nl-BE" baseline="0" dirty="0" err="1"/>
              <a:t>countries</a:t>
            </a:r>
            <a:r>
              <a:rPr lang="nl-BE" baseline="0" dirty="0"/>
              <a:t>)</a:t>
            </a:r>
          </a:p>
          <a:p>
            <a:pPr marL="0" indent="0">
              <a:buFontTx/>
              <a:buNone/>
            </a:pPr>
            <a:r>
              <a:rPr lang="nl-BE" baseline="0" dirty="0"/>
              <a:t>Are big </a:t>
            </a:r>
            <a:r>
              <a:rPr lang="nl-BE" baseline="0" dirty="0" err="1"/>
              <a:t>challenges</a:t>
            </a:r>
            <a:r>
              <a:rPr lang="nl-BE" baseline="0" dirty="0"/>
              <a:t> we have </a:t>
            </a:r>
            <a:r>
              <a:rPr lang="nl-BE" baseline="0" dirty="0" err="1"/>
              <a:t>to</a:t>
            </a:r>
            <a:r>
              <a:rPr lang="nl-BE" baseline="0" dirty="0"/>
              <a:t> </a:t>
            </a:r>
            <a:r>
              <a:rPr lang="nl-BE" baseline="0" dirty="0" err="1"/>
              <a:t>try</a:t>
            </a:r>
            <a:r>
              <a:rPr lang="nl-BE" baseline="0" dirty="0"/>
              <a:t> </a:t>
            </a:r>
            <a:r>
              <a:rPr lang="nl-BE" baseline="0" dirty="0" err="1"/>
              <a:t>to</a:t>
            </a:r>
            <a:r>
              <a:rPr lang="nl-BE" baseline="0" dirty="0"/>
              <a:t> tackle. </a:t>
            </a:r>
          </a:p>
          <a:p>
            <a:pPr marL="0" indent="0">
              <a:buFontTx/>
              <a:buNone/>
            </a:pPr>
            <a:r>
              <a:rPr lang="nl-BE" baseline="0" dirty="0" err="1"/>
              <a:t>Digitalization</a:t>
            </a:r>
            <a:r>
              <a:rPr lang="nl-BE" baseline="0" dirty="0"/>
              <a:t>, automatization, … </a:t>
            </a:r>
            <a:r>
              <a:rPr lang="nl-BE" baseline="0" dirty="0" err="1"/>
              <a:t>industry</a:t>
            </a:r>
            <a:r>
              <a:rPr lang="nl-BE" baseline="0" dirty="0"/>
              <a:t> 4.0 offers tools </a:t>
            </a:r>
            <a:r>
              <a:rPr lang="nl-BE" baseline="0" dirty="0" err="1"/>
              <a:t>to</a:t>
            </a:r>
            <a:r>
              <a:rPr lang="nl-BE" baseline="0" dirty="0"/>
              <a:t> tackle these </a:t>
            </a:r>
            <a:r>
              <a:rPr lang="nl-BE" baseline="0" dirty="0" err="1"/>
              <a:t>challenges</a:t>
            </a:r>
            <a:r>
              <a:rPr lang="nl-BE" baseline="0" dirty="0"/>
              <a:t> and help </a:t>
            </a:r>
            <a:r>
              <a:rPr lang="nl-BE" baseline="0" dirty="0" err="1"/>
              <a:t>us</a:t>
            </a:r>
            <a:r>
              <a:rPr lang="nl-BE" baseline="0" dirty="0"/>
              <a:t> </a:t>
            </a:r>
            <a:r>
              <a:rPr lang="nl-BE" baseline="0" dirty="0" err="1"/>
              <a:t>to</a:t>
            </a:r>
            <a:r>
              <a:rPr lang="nl-BE" baseline="0" dirty="0"/>
              <a:t> </a:t>
            </a:r>
            <a:r>
              <a:rPr lang="nl-BE" baseline="0" dirty="0" err="1"/>
              <a:t>become</a:t>
            </a:r>
            <a:r>
              <a:rPr lang="nl-BE" baseline="0" dirty="0"/>
              <a:t> </a:t>
            </a:r>
            <a:r>
              <a:rPr lang="nl-BE" baseline="0" dirty="0" err="1"/>
              <a:t>an</a:t>
            </a:r>
            <a:r>
              <a:rPr lang="nl-BE" baseline="0" dirty="0"/>
              <a:t> </a:t>
            </a:r>
            <a:r>
              <a:rPr lang="nl-BE" baseline="0" dirty="0" err="1"/>
              <a:t>interconnected</a:t>
            </a:r>
            <a:r>
              <a:rPr lang="nl-BE" baseline="0" dirty="0"/>
              <a:t>, smart and </a:t>
            </a:r>
            <a:r>
              <a:rPr lang="nl-BE" baseline="0" dirty="0" err="1"/>
              <a:t>resilient</a:t>
            </a:r>
            <a:r>
              <a:rPr lang="nl-BE" baseline="0" dirty="0"/>
              <a:t> </a:t>
            </a:r>
            <a:r>
              <a:rPr lang="nl-BE" baseline="0" dirty="0" err="1"/>
              <a:t>agri</a:t>
            </a:r>
            <a:r>
              <a:rPr lang="nl-BE" baseline="0" dirty="0"/>
              <a:t>-food system.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/>
              <a:t>And cooperation </a:t>
            </a:r>
            <a:r>
              <a:rPr lang="nl-BE" baseline="0" dirty="0" err="1"/>
              <a:t>will</a:t>
            </a:r>
            <a:r>
              <a:rPr lang="nl-BE" baseline="0" dirty="0"/>
              <a:t> </a:t>
            </a:r>
            <a:r>
              <a:rPr lang="nl-BE" baseline="0" dirty="0" err="1"/>
              <a:t>be</a:t>
            </a:r>
            <a:r>
              <a:rPr lang="nl-BE" baseline="0" dirty="0"/>
              <a:t> </a:t>
            </a:r>
            <a:r>
              <a:rPr lang="nl-BE" baseline="0" dirty="0" err="1"/>
              <a:t>key</a:t>
            </a:r>
            <a:r>
              <a:rPr lang="nl-BE" baseline="0" dirty="0"/>
              <a:t> in </a:t>
            </a:r>
            <a:r>
              <a:rPr lang="nl-BE" baseline="0" dirty="0" err="1"/>
              <a:t>this</a:t>
            </a:r>
            <a:r>
              <a:rPr lang="nl-BE" baseline="0" dirty="0"/>
              <a:t> </a:t>
            </a:r>
            <a:r>
              <a:rPr lang="nl-BE" baseline="0" dirty="0" err="1"/>
              <a:t>perspective</a:t>
            </a:r>
            <a:r>
              <a:rPr lang="nl-BE" baseline="0" dirty="0"/>
              <a:t> (</a:t>
            </a:r>
            <a:r>
              <a:rPr lang="nl-BE" baseline="0" dirty="0" err="1"/>
              <a:t>within</a:t>
            </a:r>
            <a:r>
              <a:rPr lang="nl-BE" baseline="0" dirty="0"/>
              <a:t> </a:t>
            </a:r>
            <a:r>
              <a:rPr lang="nl-BE" baseline="0" dirty="0" err="1"/>
              <a:t>the</a:t>
            </a:r>
            <a:r>
              <a:rPr lang="nl-BE" baseline="0" dirty="0"/>
              <a:t> </a:t>
            </a:r>
            <a:r>
              <a:rPr lang="nl-BE" baseline="0" dirty="0" err="1"/>
              <a:t>industry</a:t>
            </a:r>
            <a:r>
              <a:rPr lang="nl-BE" baseline="0" dirty="0"/>
              <a:t>, but </a:t>
            </a:r>
            <a:r>
              <a:rPr lang="nl-BE" baseline="0" dirty="0" err="1"/>
              <a:t>also</a:t>
            </a:r>
            <a:r>
              <a:rPr lang="nl-BE" baseline="0" dirty="0"/>
              <a:t> </a:t>
            </a:r>
            <a:r>
              <a:rPr lang="nl-BE" baseline="0" dirty="0" err="1"/>
              <a:t>with</a:t>
            </a:r>
            <a:r>
              <a:rPr lang="nl-BE" baseline="0" dirty="0"/>
              <a:t> </a:t>
            </a:r>
            <a:r>
              <a:rPr lang="nl-BE" baseline="0" dirty="0" err="1"/>
              <a:t>academia</a:t>
            </a:r>
            <a:r>
              <a:rPr lang="nl-BE" baseline="0" dirty="0"/>
              <a:t> and </a:t>
            </a:r>
            <a:r>
              <a:rPr lang="nl-BE" baseline="0" dirty="0" err="1"/>
              <a:t>the</a:t>
            </a:r>
            <a:r>
              <a:rPr lang="nl-BE" baseline="0" dirty="0"/>
              <a:t> </a:t>
            </a:r>
            <a:r>
              <a:rPr lang="nl-BE" baseline="0" dirty="0" err="1"/>
              <a:t>authorities</a:t>
            </a:r>
            <a:r>
              <a:rPr lang="nl-BE" baseline="0" dirty="0"/>
              <a:t>)</a:t>
            </a:r>
          </a:p>
          <a:p>
            <a:pPr marL="0" indent="0">
              <a:buFontTx/>
              <a:buNone/>
            </a:pPr>
            <a:endParaRPr lang="nl-BE" baseline="0" dirty="0"/>
          </a:p>
          <a:p>
            <a:pPr marL="0" indent="0">
              <a:buFontTx/>
              <a:buNone/>
            </a:pPr>
            <a:endParaRPr lang="nl-BE" baseline="0" dirty="0"/>
          </a:p>
          <a:p>
            <a:pPr marL="171450" indent="-171450">
              <a:buFontTx/>
              <a:buChar char="-"/>
            </a:pPr>
            <a:endParaRPr lang="nl-BE" baseline="0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781DB-C5DB-4108-A009-F8365BF60B4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43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 food companies </a:t>
            </a:r>
            <a:r>
              <a:rPr lang="en-US" dirty="0">
                <a:sym typeface="Wingdings" panose="05000000000000000000" pitchFamily="2" charset="2"/>
              </a:rPr>
              <a:t> not</a:t>
            </a:r>
            <a:r>
              <a:rPr lang="en-US" baseline="0" dirty="0">
                <a:sym typeface="Wingdings" panose="05000000000000000000" pitchFamily="2" charset="2"/>
              </a:rPr>
              <a:t> only the frontrunners and the multinationals, but also the SME’s and followers in this perspective. 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781DB-C5DB-4108-A009-F8365BF60B4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346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Get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know</a:t>
            </a:r>
            <a:r>
              <a:rPr lang="nl-BE" dirty="0"/>
              <a:t> </a:t>
            </a:r>
            <a:r>
              <a:rPr lang="nl-BE" dirty="0" err="1"/>
              <a:t>each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baseline="0" dirty="0"/>
              <a:t> </a:t>
            </a:r>
            <a:r>
              <a:rPr lang="nl-BE" baseline="0" dirty="0">
                <a:sym typeface="Wingdings" panose="05000000000000000000" pitchFamily="2" charset="2"/>
              </a:rPr>
              <a:t> cluster </a:t>
            </a:r>
            <a:r>
              <a:rPr lang="nl-BE" baseline="0" dirty="0" err="1">
                <a:sym typeface="Wingdings" panose="05000000000000000000" pitchFamily="2" charset="2"/>
              </a:rPr>
              <a:t>organizations</a:t>
            </a:r>
            <a:r>
              <a:rPr lang="nl-BE" baseline="0" dirty="0">
                <a:sym typeface="Wingdings" panose="05000000000000000000" pitchFamily="2" charset="2"/>
              </a:rPr>
              <a:t>, </a:t>
            </a:r>
            <a:r>
              <a:rPr lang="nl-BE" baseline="0" dirty="0" err="1">
                <a:sym typeface="Wingdings" panose="05000000000000000000" pitchFamily="2" charset="2"/>
              </a:rPr>
              <a:t>RTO’s</a:t>
            </a:r>
            <a:r>
              <a:rPr lang="nl-BE" baseline="0" dirty="0">
                <a:sym typeface="Wingdings" panose="05000000000000000000" pitchFamily="2" charset="2"/>
              </a:rPr>
              <a:t>, relevant companies (</a:t>
            </a:r>
            <a:r>
              <a:rPr lang="nl-BE" baseline="0" dirty="0" err="1">
                <a:sym typeface="Wingdings" panose="05000000000000000000" pitchFamily="2" charset="2"/>
              </a:rPr>
              <a:t>agri</a:t>
            </a:r>
            <a:r>
              <a:rPr lang="nl-BE" baseline="0" dirty="0">
                <a:sym typeface="Wingdings" panose="05000000000000000000" pitchFamily="2" charset="2"/>
              </a:rPr>
              <a:t>-food, producers of machines, system integrators, etc.)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nl-BE" baseline="0" dirty="0">
                <a:sym typeface="Wingdings" panose="05000000000000000000" pitchFamily="2" charset="2"/>
              </a:rPr>
              <a:t>Networking events, meetings, etc.  </a:t>
            </a:r>
            <a:r>
              <a:rPr lang="nl-BE" baseline="0" dirty="0" err="1">
                <a:sym typeface="Wingdings" panose="05000000000000000000" pitchFamily="2" charset="2"/>
              </a:rPr>
              <a:t>connect</a:t>
            </a:r>
            <a:r>
              <a:rPr lang="nl-BE" baseline="0" dirty="0">
                <a:sym typeface="Wingdings" panose="05000000000000000000" pitchFamily="2" charset="2"/>
              </a:rPr>
              <a:t> and </a:t>
            </a:r>
            <a:r>
              <a:rPr lang="nl-BE" baseline="0" dirty="0" err="1">
                <a:sym typeface="Wingdings" panose="05000000000000000000" pitchFamily="2" charset="2"/>
              </a:rPr>
              <a:t>create</a:t>
            </a:r>
            <a:r>
              <a:rPr lang="nl-BE" baseline="0" dirty="0">
                <a:sym typeface="Wingdings" panose="05000000000000000000" pitchFamily="2" charset="2"/>
              </a:rPr>
              <a:t> trust zone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nl-BE" baseline="0" dirty="0">
                <a:sym typeface="Wingdings" panose="05000000000000000000" pitchFamily="2" charset="2"/>
              </a:rPr>
              <a:t>Important first steps </a:t>
            </a:r>
            <a:r>
              <a:rPr lang="nl-BE" baseline="0" dirty="0" err="1">
                <a:sym typeface="Wingdings" panose="05000000000000000000" pitchFamily="2" charset="2"/>
              </a:rPr>
              <a:t>that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781DB-C5DB-4108-A009-F8365BF60B4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123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Get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know</a:t>
            </a:r>
            <a:r>
              <a:rPr lang="nl-BE" dirty="0"/>
              <a:t> </a:t>
            </a:r>
            <a:r>
              <a:rPr lang="nl-BE" dirty="0" err="1"/>
              <a:t>each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baseline="0" dirty="0"/>
              <a:t> </a:t>
            </a:r>
            <a:r>
              <a:rPr lang="nl-BE" baseline="0" dirty="0">
                <a:sym typeface="Wingdings" panose="05000000000000000000" pitchFamily="2" charset="2"/>
              </a:rPr>
              <a:t> cluster </a:t>
            </a:r>
            <a:r>
              <a:rPr lang="nl-BE" baseline="0" dirty="0" err="1">
                <a:sym typeface="Wingdings" panose="05000000000000000000" pitchFamily="2" charset="2"/>
              </a:rPr>
              <a:t>organizations</a:t>
            </a:r>
            <a:r>
              <a:rPr lang="nl-BE" baseline="0" dirty="0">
                <a:sym typeface="Wingdings" panose="05000000000000000000" pitchFamily="2" charset="2"/>
              </a:rPr>
              <a:t>, </a:t>
            </a:r>
            <a:r>
              <a:rPr lang="nl-BE" baseline="0" dirty="0" err="1">
                <a:sym typeface="Wingdings" panose="05000000000000000000" pitchFamily="2" charset="2"/>
              </a:rPr>
              <a:t>RTO’s</a:t>
            </a:r>
            <a:r>
              <a:rPr lang="nl-BE" baseline="0" dirty="0">
                <a:sym typeface="Wingdings" panose="05000000000000000000" pitchFamily="2" charset="2"/>
              </a:rPr>
              <a:t>, relevant companies (</a:t>
            </a:r>
            <a:r>
              <a:rPr lang="nl-BE" baseline="0" dirty="0" err="1">
                <a:sym typeface="Wingdings" panose="05000000000000000000" pitchFamily="2" charset="2"/>
              </a:rPr>
              <a:t>agri</a:t>
            </a:r>
            <a:r>
              <a:rPr lang="nl-BE" baseline="0" dirty="0">
                <a:sym typeface="Wingdings" panose="05000000000000000000" pitchFamily="2" charset="2"/>
              </a:rPr>
              <a:t>-food, producers of machines, system integrators, etc.)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nl-BE" baseline="0" dirty="0">
                <a:sym typeface="Wingdings" panose="05000000000000000000" pitchFamily="2" charset="2"/>
              </a:rPr>
              <a:t>Networking events, meetings, etc.  </a:t>
            </a:r>
            <a:r>
              <a:rPr lang="nl-BE" baseline="0" dirty="0" err="1">
                <a:sym typeface="Wingdings" panose="05000000000000000000" pitchFamily="2" charset="2"/>
              </a:rPr>
              <a:t>connect</a:t>
            </a:r>
            <a:r>
              <a:rPr lang="nl-BE" baseline="0" dirty="0">
                <a:sym typeface="Wingdings" panose="05000000000000000000" pitchFamily="2" charset="2"/>
              </a:rPr>
              <a:t> and </a:t>
            </a:r>
            <a:r>
              <a:rPr lang="nl-BE" baseline="0" dirty="0" err="1">
                <a:sym typeface="Wingdings" panose="05000000000000000000" pitchFamily="2" charset="2"/>
              </a:rPr>
              <a:t>create</a:t>
            </a:r>
            <a:r>
              <a:rPr lang="nl-BE" baseline="0" dirty="0">
                <a:sym typeface="Wingdings" panose="05000000000000000000" pitchFamily="2" charset="2"/>
              </a:rPr>
              <a:t> trust zone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nl-BE" baseline="0" dirty="0">
                <a:sym typeface="Wingdings" panose="05000000000000000000" pitchFamily="2" charset="2"/>
              </a:rPr>
              <a:t>Important first steps </a:t>
            </a:r>
            <a:r>
              <a:rPr lang="nl-BE" baseline="0" dirty="0" err="1">
                <a:sym typeface="Wingdings" panose="05000000000000000000" pitchFamily="2" charset="2"/>
              </a:rPr>
              <a:t>that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781DB-C5DB-4108-A009-F8365BF60B4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68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 </a:t>
            </a:r>
            <a:r>
              <a:rPr lang="nl-BE" dirty="0" err="1"/>
              <a:t>started</a:t>
            </a:r>
            <a:r>
              <a:rPr lang="nl-BE" dirty="0"/>
              <a:t> in Flanders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experience</a:t>
            </a:r>
            <a:r>
              <a:rPr lang="nl-BE" dirty="0"/>
              <a:t> we </a:t>
            </a:r>
            <a:r>
              <a:rPr lang="nl-BE" dirty="0" err="1"/>
              <a:t>gained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framework</a:t>
            </a:r>
            <a:r>
              <a:rPr lang="nl-BE" dirty="0"/>
              <a:t> of 2 </a:t>
            </a:r>
            <a:r>
              <a:rPr lang="nl-BE" dirty="0" err="1"/>
              <a:t>projects</a:t>
            </a:r>
            <a:r>
              <a:rPr lang="nl-BE" baseline="0" dirty="0"/>
              <a:t> </a:t>
            </a:r>
            <a:r>
              <a:rPr lang="nl-BE" baseline="0" dirty="0" err="1"/>
              <a:t>with</a:t>
            </a:r>
            <a:r>
              <a:rPr lang="nl-BE" baseline="0" dirty="0"/>
              <a:t> Flanders’ FOOD and imec. Via Flanders’ FOOD and DSP </a:t>
            </a:r>
            <a:r>
              <a:rPr lang="nl-BE" baseline="0" dirty="0" err="1"/>
              <a:t>Valley</a:t>
            </a:r>
            <a:r>
              <a:rPr lang="nl-BE" baseline="0" dirty="0"/>
              <a:t> we </a:t>
            </a:r>
            <a:r>
              <a:rPr lang="nl-BE" baseline="0" dirty="0" err="1"/>
              <a:t>bring</a:t>
            </a:r>
            <a:r>
              <a:rPr lang="nl-BE" baseline="0" dirty="0"/>
              <a:t> </a:t>
            </a:r>
            <a:r>
              <a:rPr lang="nl-BE" baseline="0" dirty="0" err="1"/>
              <a:t>together</a:t>
            </a:r>
            <a:r>
              <a:rPr lang="nl-BE" baseline="0" dirty="0"/>
              <a:t> </a:t>
            </a:r>
            <a:r>
              <a:rPr lang="nl-BE" baseline="0" dirty="0" err="1"/>
              <a:t>the</a:t>
            </a:r>
            <a:r>
              <a:rPr lang="nl-BE" baseline="0" dirty="0"/>
              <a:t> </a:t>
            </a:r>
            <a:r>
              <a:rPr lang="nl-BE" baseline="0" dirty="0" err="1"/>
              <a:t>communities</a:t>
            </a:r>
            <a:r>
              <a:rPr lang="nl-BE" baseline="0" dirty="0"/>
              <a:t> of 2 different sectors (</a:t>
            </a:r>
            <a:r>
              <a:rPr lang="nl-BE" baseline="0" dirty="0" err="1"/>
              <a:t>agri</a:t>
            </a:r>
            <a:r>
              <a:rPr lang="nl-BE" baseline="0" dirty="0"/>
              <a:t>-food and electronics).  Via </a:t>
            </a:r>
            <a:r>
              <a:rPr lang="nl-BE" baseline="0" dirty="0" err="1"/>
              <a:t>projects</a:t>
            </a:r>
            <a:r>
              <a:rPr lang="nl-BE" baseline="0" dirty="0"/>
              <a:t>, </a:t>
            </a:r>
            <a:r>
              <a:rPr lang="nl-BE" baseline="0" dirty="0" err="1"/>
              <a:t>networking</a:t>
            </a:r>
            <a:r>
              <a:rPr lang="nl-BE" baseline="0" dirty="0"/>
              <a:t> events, cooperation, </a:t>
            </a:r>
            <a:r>
              <a:rPr lang="nl-BE" baseline="0" dirty="0" err="1"/>
              <a:t>we’ve</a:t>
            </a:r>
            <a:r>
              <a:rPr lang="nl-BE" baseline="0" dirty="0"/>
              <a:t> built a trust zone </a:t>
            </a:r>
            <a:r>
              <a:rPr lang="nl-BE" baseline="0" dirty="0" err="1"/>
              <a:t>between</a:t>
            </a:r>
            <a:r>
              <a:rPr lang="nl-BE" baseline="0" dirty="0"/>
              <a:t> these </a:t>
            </a:r>
            <a:r>
              <a:rPr lang="nl-BE" baseline="0" dirty="0" err="1"/>
              <a:t>communities</a:t>
            </a:r>
            <a:r>
              <a:rPr lang="nl-BE" baseline="0" dirty="0"/>
              <a:t> and </a:t>
            </a:r>
            <a:r>
              <a:rPr lang="nl-BE" baseline="0" dirty="0" err="1"/>
              <a:t>introducted</a:t>
            </a:r>
            <a:r>
              <a:rPr lang="nl-BE" baseline="0" dirty="0"/>
              <a:t> new sensor systems in </a:t>
            </a:r>
            <a:r>
              <a:rPr lang="nl-BE" baseline="0" dirty="0" err="1"/>
              <a:t>the</a:t>
            </a:r>
            <a:r>
              <a:rPr lang="nl-BE" baseline="0" dirty="0"/>
              <a:t> </a:t>
            </a:r>
            <a:r>
              <a:rPr lang="nl-BE" baseline="0" dirty="0" err="1"/>
              <a:t>agri</a:t>
            </a:r>
            <a:r>
              <a:rPr lang="nl-BE" baseline="0" dirty="0"/>
              <a:t>-food </a:t>
            </a:r>
            <a:r>
              <a:rPr lang="nl-BE" baseline="0" dirty="0" err="1"/>
              <a:t>industry</a:t>
            </a:r>
            <a:r>
              <a:rPr lang="nl-BE" baseline="0" dirty="0"/>
              <a:t>. </a:t>
            </a:r>
          </a:p>
          <a:p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roll</a:t>
            </a:r>
            <a:r>
              <a:rPr lang="nl-BE" dirty="0"/>
              <a:t> out </a:t>
            </a:r>
            <a:r>
              <a:rPr lang="nl-BE" dirty="0" err="1"/>
              <a:t>our</a:t>
            </a:r>
            <a:r>
              <a:rPr lang="nl-BE" dirty="0"/>
              <a:t> platform</a:t>
            </a:r>
            <a:r>
              <a:rPr lang="nl-BE" baseline="0" dirty="0"/>
              <a:t> </a:t>
            </a:r>
            <a:r>
              <a:rPr lang="nl-BE" baseline="0" dirty="0" err="1"/>
              <a:t>we’ve</a:t>
            </a:r>
            <a:r>
              <a:rPr lang="nl-BE" baseline="0" dirty="0"/>
              <a:t> </a:t>
            </a:r>
            <a:r>
              <a:rPr lang="nl-BE" baseline="0" dirty="0" err="1"/>
              <a:t>also</a:t>
            </a:r>
            <a:r>
              <a:rPr lang="nl-BE" baseline="0" dirty="0"/>
              <a:t> </a:t>
            </a:r>
            <a:r>
              <a:rPr lang="nl-BE" baseline="0" dirty="0" err="1"/>
              <a:t>introduced</a:t>
            </a:r>
            <a:r>
              <a:rPr lang="nl-BE" baseline="0" dirty="0"/>
              <a:t> </a:t>
            </a:r>
            <a:r>
              <a:rPr lang="nl-BE" baseline="0" dirty="0" err="1"/>
              <a:t>some</a:t>
            </a:r>
            <a:r>
              <a:rPr lang="nl-BE" baseline="0" dirty="0"/>
              <a:t> </a:t>
            </a:r>
            <a:r>
              <a:rPr lang="nl-BE" baseline="0" dirty="0" err="1"/>
              <a:t>other</a:t>
            </a:r>
            <a:r>
              <a:rPr lang="nl-BE" baseline="0" dirty="0"/>
              <a:t> partners like </a:t>
            </a:r>
            <a:r>
              <a:rPr lang="nl-BE" baseline="0" dirty="0" err="1"/>
              <a:t>the</a:t>
            </a:r>
            <a:r>
              <a:rPr lang="nl-BE" baseline="0" dirty="0"/>
              <a:t> Food Pilot, F4P and cluster </a:t>
            </a:r>
            <a:r>
              <a:rPr lang="nl-BE" baseline="0" dirty="0" err="1"/>
              <a:t>about</a:t>
            </a:r>
            <a:r>
              <a:rPr lang="nl-BE" baseline="0" dirty="0"/>
              <a:t> smart farming. </a:t>
            </a:r>
          </a:p>
          <a:p>
            <a:r>
              <a:rPr lang="nl-BE" baseline="0" dirty="0"/>
              <a:t>We </a:t>
            </a:r>
            <a:r>
              <a:rPr lang="nl-BE" baseline="0" dirty="0" err="1"/>
              <a:t>connected</a:t>
            </a:r>
            <a:r>
              <a:rPr lang="nl-BE" baseline="0" dirty="0"/>
              <a:t> </a:t>
            </a:r>
            <a:r>
              <a:rPr lang="nl-BE" baseline="0" dirty="0" err="1"/>
              <a:t>with</a:t>
            </a:r>
            <a:r>
              <a:rPr lang="nl-BE" baseline="0" dirty="0"/>
              <a:t> </a:t>
            </a:r>
            <a:r>
              <a:rPr lang="nl-BE" baseline="0" dirty="0" err="1"/>
              <a:t>other</a:t>
            </a:r>
            <a:r>
              <a:rPr lang="nl-BE" baseline="0" dirty="0"/>
              <a:t> </a:t>
            </a:r>
            <a:r>
              <a:rPr lang="nl-BE" baseline="0" dirty="0" err="1"/>
              <a:t>regions</a:t>
            </a:r>
            <a:r>
              <a:rPr lang="nl-BE" baseline="0" dirty="0"/>
              <a:t> via relevant cluster </a:t>
            </a:r>
            <a:r>
              <a:rPr lang="nl-BE" baseline="0" dirty="0" err="1"/>
              <a:t>organizations</a:t>
            </a:r>
            <a:r>
              <a:rPr lang="nl-BE" baseline="0" dirty="0"/>
              <a:t> we </a:t>
            </a:r>
            <a:r>
              <a:rPr lang="nl-BE" baseline="0" dirty="0" err="1"/>
              <a:t>know</a:t>
            </a:r>
            <a:r>
              <a:rPr lang="nl-BE" baseline="0" dirty="0"/>
              <a:t> </a:t>
            </a:r>
            <a:r>
              <a:rPr lang="nl-BE" baseline="0" dirty="0" err="1"/>
              <a:t>all</a:t>
            </a:r>
            <a:r>
              <a:rPr lang="nl-BE" baseline="0" dirty="0"/>
              <a:t> </a:t>
            </a:r>
            <a:r>
              <a:rPr lang="nl-BE" baseline="0" dirty="0" err="1"/>
              <a:t>around</a:t>
            </a:r>
            <a:r>
              <a:rPr lang="nl-BE" baseline="0" dirty="0"/>
              <a:t> Europe: </a:t>
            </a:r>
          </a:p>
          <a:p>
            <a:pPr marL="171450" indent="-171450">
              <a:buFontTx/>
              <a:buChar char="-"/>
            </a:pPr>
            <a:r>
              <a:rPr lang="nl-BE" baseline="0" dirty="0" err="1"/>
              <a:t>Wallonia</a:t>
            </a:r>
            <a:r>
              <a:rPr lang="nl-BE" baseline="0" dirty="0"/>
              <a:t>, </a:t>
            </a:r>
          </a:p>
          <a:p>
            <a:pPr marL="171450" indent="-171450">
              <a:buFontTx/>
              <a:buChar char="-"/>
            </a:pPr>
            <a:r>
              <a:rPr lang="nl-BE" dirty="0"/>
              <a:t>The</a:t>
            </a:r>
            <a:r>
              <a:rPr lang="nl-BE" baseline="0" dirty="0"/>
              <a:t> South of </a:t>
            </a:r>
            <a:r>
              <a:rPr lang="nl-BE" baseline="0" dirty="0" err="1"/>
              <a:t>the</a:t>
            </a:r>
            <a:r>
              <a:rPr lang="nl-BE" baseline="0" dirty="0"/>
              <a:t> Netherlands</a:t>
            </a:r>
          </a:p>
          <a:p>
            <a:pPr marL="171450" indent="-171450">
              <a:buFontTx/>
              <a:buChar char="-"/>
            </a:pPr>
            <a:r>
              <a:rPr lang="nl-BE" baseline="0" dirty="0" err="1"/>
              <a:t>Lower</a:t>
            </a:r>
            <a:r>
              <a:rPr lang="nl-BE" baseline="0" dirty="0"/>
              <a:t> </a:t>
            </a:r>
            <a:r>
              <a:rPr lang="nl-BE" baseline="0" dirty="0" err="1"/>
              <a:t>Saxony</a:t>
            </a:r>
            <a:r>
              <a:rPr lang="nl-BE" baseline="0" dirty="0"/>
              <a:t> (Germany)</a:t>
            </a:r>
          </a:p>
          <a:p>
            <a:pPr marL="171450" indent="-171450">
              <a:buFontTx/>
              <a:buChar char="-"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North-Rhine Westphalia</a:t>
            </a:r>
            <a:r>
              <a:rPr lang="en-US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Germany)</a:t>
            </a:r>
          </a:p>
          <a:p>
            <a:pPr marL="171450" indent="-171450">
              <a:buFontTx/>
              <a:buChar char="-"/>
            </a:pP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Lombardia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(Italy)</a:t>
            </a:r>
          </a:p>
          <a:p>
            <a:pPr marL="171450" indent="-171450">
              <a:buFontTx/>
              <a:buChar char="-"/>
            </a:pP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Közép-Dunántúl</a:t>
            </a:r>
            <a:r>
              <a:rPr lang="en-US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Hungary)</a:t>
            </a:r>
          </a:p>
          <a:p>
            <a:pPr marL="171450" indent="-171450">
              <a:buFontTx/>
              <a:buChar char="-"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Navarra (Spain)</a:t>
            </a:r>
          </a:p>
          <a:p>
            <a:pPr marL="171450" indent="-171450">
              <a:buFontTx/>
              <a:buChar char="-"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Galicia</a:t>
            </a:r>
            <a:r>
              <a:rPr lang="en-US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(Spain)</a:t>
            </a:r>
          </a:p>
          <a:p>
            <a:pPr marL="171450" indent="-171450">
              <a:buFontTx/>
              <a:buChar char="-"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Asturias</a:t>
            </a:r>
            <a:r>
              <a:rPr lang="en-US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(Spain)</a:t>
            </a:r>
          </a:p>
          <a:p>
            <a:pPr marL="171450" indent="-171450">
              <a:buFontTx/>
              <a:buChar char="-"/>
            </a:pPr>
            <a:r>
              <a:rPr lang="en-US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Auvergne – Rhône-Alpes (France)</a:t>
            </a:r>
          </a:p>
          <a:p>
            <a:pPr marL="171450" indent="-171450">
              <a:buFontTx/>
              <a:buChar char="-"/>
            </a:pPr>
            <a:r>
              <a:rPr lang="en-US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Greece</a:t>
            </a:r>
          </a:p>
          <a:p>
            <a:pPr marL="0" indent="0">
              <a:buFontTx/>
              <a:buNone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nl-BE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781DB-C5DB-4108-A009-F8365BF60B4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73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framework</a:t>
            </a:r>
            <a:r>
              <a:rPr lang="nl-BE" baseline="0" dirty="0"/>
              <a:t> of </a:t>
            </a:r>
            <a:r>
              <a:rPr lang="nl-BE" baseline="0" dirty="0" err="1"/>
              <a:t>the</a:t>
            </a:r>
            <a:r>
              <a:rPr lang="nl-BE" baseline="0" dirty="0"/>
              <a:t> </a:t>
            </a:r>
            <a:r>
              <a:rPr lang="nl-BE" baseline="0" dirty="0" err="1"/>
              <a:t>projects</a:t>
            </a:r>
            <a:r>
              <a:rPr lang="nl-BE" baseline="0" dirty="0"/>
              <a:t> Flanders’ FOOD has </a:t>
            </a:r>
            <a:r>
              <a:rPr lang="nl-BE" baseline="0" dirty="0" err="1"/>
              <a:t>done</a:t>
            </a:r>
            <a:r>
              <a:rPr lang="nl-BE" baseline="0" dirty="0"/>
              <a:t> </a:t>
            </a:r>
            <a:r>
              <a:rPr lang="nl-BE" baseline="0" dirty="0" err="1"/>
              <a:t>with</a:t>
            </a:r>
            <a:r>
              <a:rPr lang="nl-BE" baseline="0" dirty="0"/>
              <a:t> imec, we </a:t>
            </a:r>
            <a:r>
              <a:rPr lang="nl-BE" baseline="0" dirty="0" err="1"/>
              <a:t>worked</a:t>
            </a:r>
            <a:r>
              <a:rPr lang="nl-BE" baseline="0" dirty="0"/>
              <a:t> out a </a:t>
            </a:r>
            <a:r>
              <a:rPr lang="nl-BE" baseline="0" dirty="0" err="1"/>
              <a:t>simple</a:t>
            </a:r>
            <a:r>
              <a:rPr lang="nl-BE" baseline="0" dirty="0"/>
              <a:t> concept </a:t>
            </a:r>
            <a:r>
              <a:rPr lang="nl-BE" baseline="0" dirty="0" err="1"/>
              <a:t>to</a:t>
            </a:r>
            <a:r>
              <a:rPr lang="nl-BE" baseline="0" dirty="0"/>
              <a:t> introduce new </a:t>
            </a:r>
            <a:r>
              <a:rPr lang="nl-BE" baseline="0" dirty="0" err="1"/>
              <a:t>technologies</a:t>
            </a:r>
            <a:r>
              <a:rPr lang="nl-BE" baseline="0" dirty="0"/>
              <a:t> in </a:t>
            </a:r>
            <a:r>
              <a:rPr lang="nl-BE" baseline="0" dirty="0" err="1"/>
              <a:t>the</a:t>
            </a:r>
            <a:r>
              <a:rPr lang="nl-BE" baseline="0" dirty="0"/>
              <a:t> </a:t>
            </a:r>
            <a:r>
              <a:rPr lang="nl-BE" baseline="0" dirty="0" err="1"/>
              <a:t>agri</a:t>
            </a:r>
            <a:r>
              <a:rPr lang="nl-BE" baseline="0" dirty="0"/>
              <a:t>-food system. </a:t>
            </a:r>
          </a:p>
          <a:p>
            <a:r>
              <a:rPr lang="nl-BE" baseline="0" dirty="0"/>
              <a:t>We </a:t>
            </a:r>
            <a:r>
              <a:rPr lang="nl-BE" baseline="0" dirty="0" err="1"/>
              <a:t>defined</a:t>
            </a:r>
            <a:r>
              <a:rPr lang="nl-BE" baseline="0" dirty="0"/>
              <a:t> a </a:t>
            </a:r>
            <a:r>
              <a:rPr lang="nl-BE" baseline="0" dirty="0" err="1"/>
              <a:t>stepwise</a:t>
            </a:r>
            <a:r>
              <a:rPr lang="nl-BE" baseline="0" dirty="0"/>
              <a:t> approach </a:t>
            </a:r>
            <a:r>
              <a:rPr lang="nl-BE" baseline="0" dirty="0" err="1"/>
              <a:t>consisting</a:t>
            </a:r>
            <a:r>
              <a:rPr lang="nl-BE" baseline="0" dirty="0"/>
              <a:t> of 5 steps: </a:t>
            </a:r>
          </a:p>
          <a:p>
            <a:pPr marL="171450" indent="-171450">
              <a:buFontTx/>
              <a:buChar char="-"/>
            </a:pPr>
            <a:r>
              <a:rPr lang="nl-BE" baseline="0" dirty="0"/>
              <a:t>Awareness </a:t>
            </a:r>
            <a:r>
              <a:rPr lang="nl-BE" baseline="0" dirty="0" err="1"/>
              <a:t>creation</a:t>
            </a:r>
            <a:r>
              <a:rPr lang="nl-BE" baseline="0" dirty="0"/>
              <a:t> </a:t>
            </a:r>
            <a:r>
              <a:rPr lang="nl-BE" baseline="0" dirty="0">
                <a:sym typeface="Wingdings" panose="05000000000000000000" pitchFamily="2" charset="2"/>
              </a:rPr>
              <a:t> make </a:t>
            </a:r>
            <a:r>
              <a:rPr lang="nl-BE" baseline="0" dirty="0" err="1">
                <a:sym typeface="Wingdings" panose="05000000000000000000" pitchFamily="2" charset="2"/>
              </a:rPr>
              <a:t>the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involved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communities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aware</a:t>
            </a:r>
            <a:r>
              <a:rPr lang="nl-BE" baseline="0" dirty="0">
                <a:sym typeface="Wingdings" panose="05000000000000000000" pitchFamily="2" charset="2"/>
              </a:rPr>
              <a:t> of </a:t>
            </a:r>
            <a:r>
              <a:rPr lang="nl-BE" baseline="0" dirty="0" err="1">
                <a:sym typeface="Wingdings" panose="05000000000000000000" pitchFamily="2" charset="2"/>
              </a:rPr>
              <a:t>the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possibilities</a:t>
            </a:r>
            <a:r>
              <a:rPr lang="nl-BE" baseline="0" dirty="0">
                <a:sym typeface="Wingdings" panose="05000000000000000000" pitchFamily="2" charset="2"/>
              </a:rPr>
              <a:t> (</a:t>
            </a:r>
            <a:r>
              <a:rPr lang="nl-BE" baseline="0" dirty="0" err="1">
                <a:sym typeface="Wingdings" panose="05000000000000000000" pitchFamily="2" charset="2"/>
              </a:rPr>
              <a:t>inspire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them</a:t>
            </a:r>
            <a:r>
              <a:rPr lang="nl-BE" baseline="0" dirty="0">
                <a:sym typeface="Wingdings" panose="05000000000000000000" pitchFamily="2" charset="2"/>
              </a:rPr>
              <a:t>) and make </a:t>
            </a:r>
            <a:r>
              <a:rPr lang="nl-BE" baseline="0" dirty="0" err="1">
                <a:sym typeface="Wingdings" panose="05000000000000000000" pitchFamily="2" charset="2"/>
              </a:rPr>
              <a:t>them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aware</a:t>
            </a:r>
            <a:r>
              <a:rPr lang="nl-BE" baseline="0" dirty="0">
                <a:sym typeface="Wingdings" panose="05000000000000000000" pitchFamily="2" charset="2"/>
              </a:rPr>
              <a:t> of </a:t>
            </a:r>
            <a:r>
              <a:rPr lang="nl-BE" baseline="0" dirty="0" err="1">
                <a:sym typeface="Wingdings" panose="05000000000000000000" pitchFamily="2" charset="2"/>
              </a:rPr>
              <a:t>the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specific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needs</a:t>
            </a:r>
            <a:r>
              <a:rPr lang="nl-BE" baseline="0" dirty="0">
                <a:sym typeface="Wingdings" panose="05000000000000000000" pitchFamily="2" charset="2"/>
              </a:rPr>
              <a:t> of a sector</a:t>
            </a:r>
          </a:p>
          <a:p>
            <a:pPr marL="171450" indent="-171450">
              <a:buFontTx/>
              <a:buChar char="-"/>
            </a:pPr>
            <a:r>
              <a:rPr lang="nl-BE" dirty="0" err="1"/>
              <a:t>Create</a:t>
            </a:r>
            <a:r>
              <a:rPr lang="nl-BE" baseline="0" dirty="0"/>
              <a:t> a cross-</a:t>
            </a:r>
            <a:r>
              <a:rPr lang="nl-BE" baseline="0" dirty="0" err="1"/>
              <a:t>sectoral</a:t>
            </a:r>
            <a:r>
              <a:rPr lang="nl-BE" baseline="0" dirty="0"/>
              <a:t> community </a:t>
            </a:r>
            <a:r>
              <a:rPr lang="nl-BE" baseline="0" dirty="0">
                <a:sym typeface="Wingdings" panose="05000000000000000000" pitchFamily="2" charset="2"/>
              </a:rPr>
              <a:t> via cluster </a:t>
            </a:r>
            <a:r>
              <a:rPr lang="nl-BE" baseline="0" dirty="0" err="1">
                <a:sym typeface="Wingdings" panose="05000000000000000000" pitchFamily="2" charset="2"/>
              </a:rPr>
              <a:t>organizations</a:t>
            </a:r>
            <a:r>
              <a:rPr lang="nl-BE" baseline="0" dirty="0">
                <a:sym typeface="Wingdings" panose="05000000000000000000" pitchFamily="2" charset="2"/>
              </a:rPr>
              <a:t> (like FF, DSP </a:t>
            </a:r>
            <a:r>
              <a:rPr lang="nl-BE" baseline="0" dirty="0" err="1">
                <a:sym typeface="Wingdings" panose="05000000000000000000" pitchFamily="2" charset="2"/>
              </a:rPr>
              <a:t>Valley</a:t>
            </a:r>
            <a:r>
              <a:rPr lang="nl-BE" baseline="0" dirty="0">
                <a:sym typeface="Wingdings" panose="05000000000000000000" pitchFamily="2" charset="2"/>
              </a:rPr>
              <a:t>, </a:t>
            </a:r>
            <a:r>
              <a:rPr lang="nl-BE" baseline="0" dirty="0" err="1">
                <a:sym typeface="Wingdings" panose="05000000000000000000" pitchFamily="2" charset="2"/>
              </a:rPr>
              <a:t>Sirris</a:t>
            </a:r>
            <a:r>
              <a:rPr lang="nl-BE" baseline="0" dirty="0">
                <a:sym typeface="Wingdings" panose="05000000000000000000" pitchFamily="2" charset="2"/>
              </a:rPr>
              <a:t>) </a:t>
            </a:r>
          </a:p>
          <a:p>
            <a:pPr marL="171450" indent="-171450">
              <a:buFontTx/>
              <a:buChar char="-"/>
            </a:pPr>
            <a:r>
              <a:rPr lang="nl-BE" baseline="0" dirty="0" err="1">
                <a:sym typeface="Wingdings" panose="05000000000000000000" pitchFamily="2" charset="2"/>
              </a:rPr>
              <a:t>Collective</a:t>
            </a:r>
            <a:r>
              <a:rPr lang="nl-BE" baseline="0" dirty="0">
                <a:sym typeface="Wingdings" panose="05000000000000000000" pitchFamily="2" charset="2"/>
              </a:rPr>
              <a:t>, </a:t>
            </a:r>
            <a:r>
              <a:rPr lang="nl-BE" baseline="0" dirty="0" err="1">
                <a:sym typeface="Wingdings" panose="05000000000000000000" pitchFamily="2" charset="2"/>
              </a:rPr>
              <a:t>applied</a:t>
            </a:r>
            <a:r>
              <a:rPr lang="nl-BE" baseline="0" dirty="0">
                <a:sym typeface="Wingdings" panose="05000000000000000000" pitchFamily="2" charset="2"/>
              </a:rPr>
              <a:t> research </a:t>
            </a:r>
            <a:r>
              <a:rPr lang="nl-BE" baseline="0" dirty="0" err="1">
                <a:sym typeface="Wingdings" panose="05000000000000000000" pitchFamily="2" charset="2"/>
              </a:rPr>
              <a:t>to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validate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the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technologies</a:t>
            </a:r>
            <a:r>
              <a:rPr lang="nl-BE" baseline="0" dirty="0">
                <a:sym typeface="Wingdings" panose="05000000000000000000" pitchFamily="2" charset="2"/>
              </a:rPr>
              <a:t> for </a:t>
            </a:r>
            <a:r>
              <a:rPr lang="nl-BE" baseline="0" dirty="0" err="1">
                <a:sym typeface="Wingdings" panose="05000000000000000000" pitchFamily="2" charset="2"/>
              </a:rPr>
              <a:t>the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agri</a:t>
            </a:r>
            <a:r>
              <a:rPr lang="nl-BE" baseline="0" dirty="0">
                <a:sym typeface="Wingdings" panose="05000000000000000000" pitchFamily="2" charset="2"/>
              </a:rPr>
              <a:t>-food companies</a:t>
            </a:r>
          </a:p>
          <a:p>
            <a:pPr marL="171450" indent="-171450">
              <a:buFontTx/>
              <a:buChar char="-"/>
            </a:pPr>
            <a:r>
              <a:rPr lang="nl-BE" baseline="0" dirty="0" err="1">
                <a:sym typeface="Wingdings" panose="05000000000000000000" pitchFamily="2" charset="2"/>
              </a:rPr>
              <a:t>Implement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the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technologies</a:t>
            </a:r>
            <a:r>
              <a:rPr lang="nl-BE" baseline="0" dirty="0">
                <a:sym typeface="Wingdings" panose="05000000000000000000" pitchFamily="2" charset="2"/>
              </a:rPr>
              <a:t>  </a:t>
            </a:r>
            <a:r>
              <a:rPr lang="nl-BE" baseline="0" dirty="0" err="1">
                <a:sym typeface="Wingdings" panose="05000000000000000000" pitchFamily="2" charset="2"/>
              </a:rPr>
              <a:t>involve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other</a:t>
            </a:r>
            <a:r>
              <a:rPr lang="nl-BE" baseline="0" dirty="0">
                <a:sym typeface="Wingdings" panose="05000000000000000000" pitchFamily="2" charset="2"/>
              </a:rPr>
              <a:t> partners like machine builders, integrators, etc. </a:t>
            </a:r>
          </a:p>
          <a:p>
            <a:pPr marL="171450" indent="-171450">
              <a:buFontTx/>
              <a:buChar char="-"/>
            </a:pPr>
            <a:r>
              <a:rPr lang="nl-BE" baseline="0" dirty="0">
                <a:sym typeface="Wingdings" panose="05000000000000000000" pitchFamily="2" charset="2"/>
              </a:rPr>
              <a:t>Go </a:t>
            </a:r>
            <a:r>
              <a:rPr lang="nl-BE" baseline="0" dirty="0" err="1">
                <a:sym typeface="Wingdings" panose="05000000000000000000" pitchFamily="2" charset="2"/>
              </a:rPr>
              <a:t>through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funnel</a:t>
            </a:r>
            <a:r>
              <a:rPr lang="nl-BE" baseline="0" dirty="0">
                <a:sym typeface="Wingdings" panose="05000000000000000000" pitchFamily="2" charset="2"/>
              </a:rPr>
              <a:t> for </a:t>
            </a:r>
            <a:r>
              <a:rPr lang="nl-BE" baseline="0" dirty="0" err="1">
                <a:sym typeface="Wingdings" panose="05000000000000000000" pitchFamily="2" charset="2"/>
              </a:rPr>
              <a:t>the</a:t>
            </a:r>
            <a:r>
              <a:rPr lang="nl-BE" baseline="0" dirty="0">
                <a:sym typeface="Wingdings" panose="05000000000000000000" pitchFamily="2" charset="2"/>
              </a:rPr>
              <a:t> first time </a:t>
            </a:r>
            <a:r>
              <a:rPr lang="nl-BE" baseline="0" dirty="0" err="1">
                <a:sym typeface="Wingdings" panose="05000000000000000000" pitchFamily="2" charset="2"/>
              </a:rPr>
              <a:t>with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the</a:t>
            </a:r>
            <a:r>
              <a:rPr lang="nl-BE" baseline="0" dirty="0">
                <a:sym typeface="Wingdings" panose="05000000000000000000" pitchFamily="2" charset="2"/>
              </a:rPr>
              <a:t> frontrunners  let </a:t>
            </a:r>
            <a:r>
              <a:rPr lang="nl-BE" baseline="0" dirty="0" err="1">
                <a:sym typeface="Wingdings" panose="05000000000000000000" pitchFamily="2" charset="2"/>
              </a:rPr>
              <a:t>them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give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testimonials</a:t>
            </a:r>
            <a:r>
              <a:rPr lang="nl-BE" baseline="0" dirty="0">
                <a:sym typeface="Wingdings" panose="05000000000000000000" pitchFamily="2" charset="2"/>
              </a:rPr>
              <a:t> and </a:t>
            </a:r>
            <a:r>
              <a:rPr lang="nl-BE" baseline="0" dirty="0" err="1">
                <a:sym typeface="Wingdings" panose="05000000000000000000" pitchFamily="2" charset="2"/>
              </a:rPr>
              <a:t>give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demonstrations</a:t>
            </a:r>
            <a:r>
              <a:rPr lang="nl-BE" baseline="0" dirty="0">
                <a:sym typeface="Wingdings" panose="05000000000000000000" pitchFamily="2" charset="2"/>
              </a:rPr>
              <a:t> in living labs </a:t>
            </a:r>
            <a:r>
              <a:rPr lang="nl-BE" baseline="0" dirty="0" err="1">
                <a:sym typeface="Wingdings" panose="05000000000000000000" pitchFamily="2" charset="2"/>
              </a:rPr>
              <a:t>to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create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leverage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781DB-C5DB-4108-A009-F8365BF60B4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774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algn="just">
              <a:buClr>
                <a:srgbClr val="2D5EC1"/>
              </a:buClr>
              <a:buFont typeface="Arial" panose="020B0604020202020204" pitchFamily="34" charset="0"/>
              <a:buChar char="•"/>
            </a:pPr>
            <a:r>
              <a:rPr lang="en-US" sz="1700" b="0" u="sng" dirty="0" err="1" smtClean="0">
                <a:sym typeface="Wingdings" panose="05000000000000000000" pitchFamily="2" charset="2"/>
              </a:rPr>
              <a:t>Connsensys</a:t>
            </a:r>
            <a:r>
              <a:rPr lang="en-US" sz="1700" b="0" dirty="0" smtClean="0">
                <a:sym typeface="Wingdings" panose="05000000000000000000" pitchFamily="2" charset="2"/>
              </a:rPr>
              <a:t>: Connecting smart sensor systems for the food industry</a:t>
            </a:r>
            <a:endParaRPr lang="en-US" sz="1700" dirty="0" smtClean="0">
              <a:sym typeface="Wingdings" panose="05000000000000000000" pitchFamily="2" charset="2"/>
            </a:endParaRPr>
          </a:p>
          <a:p>
            <a:pPr marL="1714500" lvl="3" indent="-342900" algn="just">
              <a:buClr>
                <a:srgbClr val="2D5EC1"/>
              </a:buClr>
              <a:buFont typeface="+mj-lt"/>
              <a:buAutoNum type="arabicPeriod"/>
            </a:pPr>
            <a:r>
              <a:rPr lang="en-US" sz="1600" u="sng" dirty="0" smtClean="0">
                <a:solidFill>
                  <a:srgbClr val="0F5494"/>
                </a:solidFill>
                <a:latin typeface="+mn-lt"/>
                <a:sym typeface="Wingdings" panose="05000000000000000000" pitchFamily="2" charset="2"/>
              </a:rPr>
              <a:t>Strategy and roadmap</a:t>
            </a:r>
            <a:r>
              <a:rPr lang="en-US" sz="1600" dirty="0" smtClean="0">
                <a:solidFill>
                  <a:srgbClr val="0F5494"/>
                </a:solidFill>
                <a:latin typeface="+mn-lt"/>
                <a:sym typeface="Wingdings" panose="05000000000000000000" pitchFamily="2" charset="2"/>
              </a:rPr>
              <a:t> development</a:t>
            </a:r>
          </a:p>
          <a:p>
            <a:pPr marL="1714500" lvl="3" indent="-342900" algn="just">
              <a:buClr>
                <a:srgbClr val="2D5EC1"/>
              </a:buClr>
              <a:buFont typeface="+mj-lt"/>
              <a:buAutoNum type="arabicPeriod"/>
            </a:pPr>
            <a:r>
              <a:rPr lang="en-US" sz="1600" dirty="0" smtClean="0">
                <a:solidFill>
                  <a:srgbClr val="0F5494"/>
                </a:solidFill>
                <a:latin typeface="+mn-lt"/>
                <a:sym typeface="Wingdings" panose="05000000000000000000" pitchFamily="2" charset="2"/>
              </a:rPr>
              <a:t>Establishing an </a:t>
            </a:r>
            <a:r>
              <a:rPr lang="en-US" sz="1600" u="sng" dirty="0" smtClean="0">
                <a:solidFill>
                  <a:srgbClr val="0F5494"/>
                </a:solidFill>
                <a:latin typeface="+mn-lt"/>
                <a:sym typeface="Wingdings" panose="05000000000000000000" pitchFamily="2" charset="2"/>
              </a:rPr>
              <a:t>interregional platform of living labs</a:t>
            </a:r>
            <a:r>
              <a:rPr lang="en-US" sz="1600" dirty="0" smtClean="0">
                <a:solidFill>
                  <a:srgbClr val="0F5494"/>
                </a:solidFill>
                <a:latin typeface="+mn-lt"/>
                <a:sym typeface="Wingdings" panose="05000000000000000000" pitchFamily="2" charset="2"/>
              </a:rPr>
              <a:t> + </a:t>
            </a:r>
            <a:r>
              <a:rPr lang="en-US" sz="1600" dirty="0" err="1" smtClean="0">
                <a:solidFill>
                  <a:srgbClr val="0F5494"/>
                </a:solidFill>
                <a:latin typeface="+mn-lt"/>
                <a:sym typeface="Wingdings" panose="05000000000000000000" pitchFamily="2" charset="2"/>
              </a:rPr>
              <a:t>organise</a:t>
            </a:r>
            <a:r>
              <a:rPr lang="en-US" sz="1600" dirty="0" smtClean="0">
                <a:solidFill>
                  <a:srgbClr val="0F5494"/>
                </a:solidFill>
                <a:latin typeface="+mn-lt"/>
                <a:sym typeface="Wingdings" panose="05000000000000000000" pitchFamily="2" charset="2"/>
              </a:rPr>
              <a:t> study visits and matchmaking events</a:t>
            </a:r>
          </a:p>
          <a:p>
            <a:pPr marL="1714500" lvl="3" indent="-342900" algn="just">
              <a:buClr>
                <a:srgbClr val="2D5EC1"/>
              </a:buClr>
              <a:buFont typeface="+mj-lt"/>
              <a:buAutoNum type="arabicPeriod"/>
            </a:pPr>
            <a:r>
              <a:rPr lang="en-US" sz="1600" dirty="0" smtClean="0">
                <a:solidFill>
                  <a:srgbClr val="0F5494"/>
                </a:solidFill>
                <a:latin typeface="+mn-lt"/>
                <a:sym typeface="Wingdings" panose="05000000000000000000" pitchFamily="2" charset="2"/>
              </a:rPr>
              <a:t>Set-up </a:t>
            </a:r>
            <a:r>
              <a:rPr lang="en-US" sz="1600" u="sng" dirty="0" smtClean="0">
                <a:solidFill>
                  <a:srgbClr val="0F5494"/>
                </a:solidFill>
                <a:latin typeface="+mn-lt"/>
                <a:sym typeface="Wingdings" panose="05000000000000000000" pitchFamily="2" charset="2"/>
              </a:rPr>
              <a:t>inter-regional demo cases and elaborate generic business models</a:t>
            </a:r>
          </a:p>
          <a:p>
            <a:pPr marL="1714500" lvl="3" indent="-342900" algn="just">
              <a:buClr>
                <a:srgbClr val="2D5EC1"/>
              </a:buClr>
              <a:buFont typeface="+mj-lt"/>
              <a:buAutoNum type="arabicPeriod"/>
            </a:pPr>
            <a:r>
              <a:rPr lang="en-US" sz="1600" dirty="0" smtClean="0">
                <a:solidFill>
                  <a:srgbClr val="0F5494"/>
                </a:solidFill>
                <a:latin typeface="+mn-lt"/>
                <a:sym typeface="Wingdings" panose="05000000000000000000" pitchFamily="2" charset="2"/>
              </a:rPr>
              <a:t>Awareness creation towards </a:t>
            </a:r>
            <a:r>
              <a:rPr lang="en-US" sz="1600" dirty="0" err="1" smtClean="0">
                <a:solidFill>
                  <a:srgbClr val="0F5494"/>
                </a:solidFill>
                <a:latin typeface="+mn-lt"/>
                <a:sym typeface="Wingdings" panose="05000000000000000000" pitchFamily="2" charset="2"/>
              </a:rPr>
              <a:t>agri</a:t>
            </a:r>
            <a:r>
              <a:rPr lang="en-US" sz="1600" dirty="0" smtClean="0">
                <a:solidFill>
                  <a:srgbClr val="0F5494"/>
                </a:solidFill>
                <a:latin typeface="+mn-lt"/>
                <a:sym typeface="Wingdings" panose="05000000000000000000" pitchFamily="2" charset="2"/>
              </a:rPr>
              <a:t>-food industry + </a:t>
            </a:r>
            <a:r>
              <a:rPr lang="en-US" sz="1600" u="sng" dirty="0" smtClean="0">
                <a:solidFill>
                  <a:srgbClr val="0F5494"/>
                </a:solidFill>
                <a:latin typeface="+mn-lt"/>
                <a:sym typeface="Wingdings" panose="05000000000000000000" pitchFamily="2" charset="2"/>
              </a:rPr>
              <a:t>building strong community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81DB-C5DB-4108-A009-F8365BF60B40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9289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81DB-C5DB-4108-A009-F8365BF60B40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440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290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-piè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08" y="277783"/>
            <a:ext cx="7884592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774700" y="1916113"/>
            <a:ext cx="3606800" cy="4027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4673600" y="1916113"/>
            <a:ext cx="3632200" cy="4027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761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08" y="277783"/>
            <a:ext cx="7884592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74700" y="1916113"/>
            <a:ext cx="7900988" cy="4154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402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08" y="277783"/>
            <a:ext cx="7884592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9536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Fram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008063" y="1916113"/>
            <a:ext cx="7343775" cy="3673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5033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age Frame Free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0806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"/>
          <p:cNvSpPr txBox="1">
            <a:spLocks/>
          </p:cNvSpPr>
          <p:nvPr userDrawn="1"/>
        </p:nvSpPr>
        <p:spPr>
          <a:xfrm>
            <a:off x="6304984" y="6259170"/>
            <a:ext cx="2133600" cy="26425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rgbClr val="ABD0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92163" y="1916112"/>
            <a:ext cx="7513637" cy="4090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20688" y="266700"/>
            <a:ext cx="7885112" cy="368300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 dirty="0" err="1"/>
              <a:t>Section</a:t>
            </a:r>
            <a:r>
              <a:rPr lang="nl-BE" dirty="0"/>
              <a:t> Header</a:t>
            </a:r>
          </a:p>
        </p:txBody>
      </p:sp>
    </p:spTree>
    <p:extLst>
      <p:ext uri="{BB962C8B-B14F-4D97-AF65-F5344CB8AC3E}">
        <p14:creationId xmlns:p14="http://schemas.microsoft.com/office/powerpoint/2010/main" val="2285433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-piè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08" y="647700"/>
            <a:ext cx="7884592" cy="673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92163" y="1916113"/>
            <a:ext cx="3475037" cy="40401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7400" y="1916113"/>
            <a:ext cx="3708400" cy="40401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0688" y="279400"/>
            <a:ext cx="7885112" cy="368300"/>
          </a:xfrm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nl-BE" b="1" dirty="0" err="1"/>
              <a:t>Section</a:t>
            </a:r>
            <a:r>
              <a:rPr lang="nl-BE" b="1" dirty="0"/>
              <a:t> Header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80741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08" y="647700"/>
            <a:ext cx="7884592" cy="673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812800" y="1916113"/>
            <a:ext cx="7862888" cy="41163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20688" y="266700"/>
            <a:ext cx="7885112" cy="381000"/>
          </a:xfrm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nl-BE" b="1" dirty="0" err="1"/>
              <a:t>Section</a:t>
            </a:r>
            <a:r>
              <a:rPr lang="nl-BE" b="1" dirty="0"/>
              <a:t> Header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7230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20688" y="279400"/>
            <a:ext cx="7886700" cy="355600"/>
          </a:xfrm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nl-BE" b="1" dirty="0" err="1"/>
              <a:t>Section</a:t>
            </a:r>
            <a:r>
              <a:rPr lang="nl-BE" b="1" dirty="0"/>
              <a:t> Header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43514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Fram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008063" y="1916113"/>
            <a:ext cx="7343775" cy="3673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0" y="317500"/>
            <a:ext cx="7912100" cy="311150"/>
          </a:xfrm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nl-BE" b="1" dirty="0" err="1"/>
              <a:t>Section</a:t>
            </a:r>
            <a:r>
              <a:rPr lang="nl-BE" b="1" dirty="0"/>
              <a:t> Header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35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8859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Frame Free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0" y="292100"/>
            <a:ext cx="7912100" cy="336550"/>
          </a:xfrm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nl-BE" b="1" dirty="0" err="1"/>
              <a:t>Section</a:t>
            </a:r>
            <a:r>
              <a:rPr lang="nl-BE" b="1" dirty="0"/>
              <a:t> Header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29938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08" y="277783"/>
            <a:ext cx="7884592" cy="104301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460500" y="1916113"/>
            <a:ext cx="6845300" cy="3673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292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4" name="Picture 2" descr="E:\Flanders' FOOD\Communicatie\Logo's\Combinatielogo met VLAIO\PartnerlogoVLAIO-FlandersFoo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00" y="3456000"/>
            <a:ext cx="320668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2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89268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1372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71882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8635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1243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27334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1513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6328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18246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77383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93167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7289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2899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6132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0648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1029503" y="853015"/>
            <a:ext cx="7066345" cy="5130800"/>
            <a:chOff x="1029503" y="853015"/>
            <a:chExt cx="7066345" cy="5130800"/>
          </a:xfrm>
        </p:grpSpPr>
        <p:sp>
          <p:nvSpPr>
            <p:cNvPr id="4" name="Rectangle 3"/>
            <p:cNvSpPr/>
            <p:nvPr userDrawn="1"/>
          </p:nvSpPr>
          <p:spPr bwMode="auto">
            <a:xfrm>
              <a:off x="1029503" y="853015"/>
              <a:ext cx="6223000" cy="431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6" name="Straight Connector 5"/>
            <p:cNvCxnSpPr/>
            <p:nvPr userDrawn="1"/>
          </p:nvCxnSpPr>
          <p:spPr bwMode="auto">
            <a:xfrm>
              <a:off x="7252503" y="853015"/>
              <a:ext cx="824697" cy="8360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1042203" y="5132915"/>
              <a:ext cx="850900" cy="8509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>
              <a:off x="8077200" y="1689100"/>
              <a:ext cx="18648" cy="429471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>
              <a:off x="1893103" y="5983815"/>
              <a:ext cx="61934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323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445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4907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4132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982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1029503" y="853015"/>
            <a:ext cx="7066345" cy="5130800"/>
            <a:chOff x="1029503" y="853015"/>
            <a:chExt cx="7066345" cy="5130800"/>
          </a:xfrm>
        </p:grpSpPr>
        <p:sp>
          <p:nvSpPr>
            <p:cNvPr id="4" name="Rectangle 3"/>
            <p:cNvSpPr/>
            <p:nvPr userDrawn="1"/>
          </p:nvSpPr>
          <p:spPr bwMode="auto">
            <a:xfrm>
              <a:off x="1029503" y="853015"/>
              <a:ext cx="6223000" cy="431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6" name="Straight Connector 5"/>
            <p:cNvCxnSpPr/>
            <p:nvPr userDrawn="1"/>
          </p:nvCxnSpPr>
          <p:spPr bwMode="auto">
            <a:xfrm>
              <a:off x="7252503" y="853015"/>
              <a:ext cx="824697" cy="8360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1042203" y="5132915"/>
              <a:ext cx="850900" cy="8509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>
              <a:off x="8077200" y="1689100"/>
              <a:ext cx="18648" cy="429471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>
              <a:off x="1893103" y="5983815"/>
              <a:ext cx="61934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980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08" y="277783"/>
            <a:ext cx="7884592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774700" y="1916113"/>
            <a:ext cx="7531100" cy="4116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256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landers_Food_CMYK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35106" y="3739660"/>
            <a:ext cx="2378084" cy="115407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735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4" r:id="rId3"/>
    <p:sldLayoutId id="2147483673" r:id="rId4"/>
    <p:sldLayoutId id="2147483663" r:id="rId5"/>
    <p:sldLayoutId id="2147483664" r:id="rId6"/>
    <p:sldLayoutId id="2147483665" r:id="rId7"/>
    <p:sldLayoutId id="2147483732" r:id="rId8"/>
  </p:sldLayoutIdLst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8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1208" y="277783"/>
            <a:ext cx="8264161" cy="141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4"/>
          <p:cNvSpPr>
            <a:spLocks noGrp="1"/>
          </p:cNvSpPr>
          <p:nvPr>
            <p:ph type="sldNum" sz="quarter" idx="4"/>
          </p:nvPr>
        </p:nvSpPr>
        <p:spPr>
          <a:xfrm>
            <a:off x="6304984" y="6259170"/>
            <a:ext cx="2133600" cy="26425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ABD03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‹Nr.›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700" y="1916113"/>
            <a:ext cx="7542213" cy="4103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19956" y="292100"/>
            <a:ext cx="7886700" cy="103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488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15" r:id="rId3"/>
    <p:sldLayoutId id="2147483722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 Narrow" panose="020B0606020202030204" pitchFamily="34" charset="0"/>
        <a:buChar char="■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94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188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494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50000"/>
        <a:buFont typeface="Arial Narrow" panose="020B0606020202030204" pitchFamily="34" charset="0"/>
        <a:buChar char="■"/>
        <a:tabLst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521" userDrawn="1">
          <p15:clr>
            <a:srgbClr val="F26B43"/>
          </p15:clr>
        </p15:guide>
        <p15:guide id="2" pos="488" userDrawn="1">
          <p15:clr>
            <a:srgbClr val="F26B43"/>
          </p15:clr>
        </p15:guide>
        <p15:guide id="3" orient="horz" pos="1207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5" pos="52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3739" y="247540"/>
            <a:ext cx="8457608" cy="59060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247541"/>
            <a:ext cx="7912100" cy="1111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pic>
        <p:nvPicPr>
          <p:cNvPr id="8" name="image1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2639" y="5814269"/>
            <a:ext cx="709157" cy="70915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xt Placeholder 4"/>
          <p:cNvSpPr>
            <a:spLocks noGrp="1"/>
          </p:cNvSpPr>
          <p:nvPr>
            <p:ph type="body" idx="1"/>
          </p:nvPr>
        </p:nvSpPr>
        <p:spPr>
          <a:xfrm>
            <a:off x="1008062" y="1941291"/>
            <a:ext cx="7343776" cy="3648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695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10000"/>
        <a:buFont typeface="Arial Narrow" panose="020B0606020202030204" pitchFamily="34" charset="0"/>
        <a:buChar char="■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85000"/>
        <a:buFont typeface="Arial Narrow" panose="020B0606020202030204" pitchFamily="34" charset="0"/>
        <a:buChar char="■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Arial Narrow" panose="020B0606020202030204" pitchFamily="34" charset="0"/>
        <a:buChar char="■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Arial Narrow" panose="020B0606020202030204" pitchFamily="34" charset="0"/>
        <a:buChar char="■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Arial Narrow" panose="020B0606020202030204" pitchFamily="34" charset="0"/>
        <a:buChar char="■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07" userDrawn="1">
          <p15:clr>
            <a:srgbClr val="F26B43"/>
          </p15:clr>
        </p15:guide>
        <p15:guide id="2" pos="635" userDrawn="1">
          <p15:clr>
            <a:srgbClr val="F26B43"/>
          </p15:clr>
        </p15:guide>
        <p15:guide id="3" orient="horz" pos="3521" userDrawn="1">
          <p15:clr>
            <a:srgbClr val="F26B43"/>
          </p15:clr>
        </p15:guide>
        <p15:guide id="4" pos="5261" userDrawn="1">
          <p15:clr>
            <a:srgbClr val="F26B43"/>
          </p15:clr>
        </p15:guide>
        <p15:guide id="5" orient="horz" pos="39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1208" y="277783"/>
            <a:ext cx="8264161" cy="141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4"/>
          <p:cNvSpPr>
            <a:spLocks noGrp="1"/>
          </p:cNvSpPr>
          <p:nvPr>
            <p:ph type="sldNum" sz="quarter" idx="4"/>
          </p:nvPr>
        </p:nvSpPr>
        <p:spPr>
          <a:xfrm>
            <a:off x="6304984" y="6259170"/>
            <a:ext cx="2133600" cy="26425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ABD03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‹Nr.›</a:t>
            </a:fld>
            <a:endParaRPr/>
          </a:p>
        </p:txBody>
      </p:sp>
      <p:sp>
        <p:nvSpPr>
          <p:cNvPr id="26" name="Shape 3"/>
          <p:cNvSpPr txBox="1">
            <a:spLocks/>
          </p:cNvSpPr>
          <p:nvPr/>
        </p:nvSpPr>
        <p:spPr>
          <a:xfrm>
            <a:off x="551884" y="23169"/>
            <a:ext cx="8229601" cy="1667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 sz="1800" b="0" cap="none">
                <a:solidFill>
                  <a:srgbClr val="000000"/>
                </a:solidFill>
              </a:defRPr>
            </a:pPr>
            <a:endParaRPr lang="nl-BE" sz="4000" b="1" cap="all" dirty="0">
              <a:solidFill>
                <a:srgbClr val="4C7235"/>
              </a:solidFill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21208" y="635000"/>
            <a:ext cx="7886700" cy="698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87400" y="1941291"/>
            <a:ext cx="7520508" cy="4065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204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0" r:id="rId2"/>
    <p:sldLayoutId id="2147483721" r:id="rId3"/>
    <p:sldLayoutId id="2147483723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 Narrow" panose="020B0606020202030204" pitchFamily="34" charset="0"/>
        <a:buChar char="■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94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4C7235"/>
        </a:buClr>
        <a:buSzPct val="85000"/>
        <a:buFont typeface="Arial Narrow" panose="020B0606020202030204" pitchFamily="34" charset="0"/>
        <a:buChar char="■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188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494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50000"/>
        <a:buFont typeface="Arial Narrow" panose="020B0606020202030204" pitchFamily="34" charset="0"/>
        <a:buChar char="■"/>
        <a:tabLst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521" userDrawn="1">
          <p15:clr>
            <a:srgbClr val="F26B43"/>
          </p15:clr>
        </p15:guide>
        <p15:guide id="2" pos="499" userDrawn="1">
          <p15:clr>
            <a:srgbClr val="F26B43"/>
          </p15:clr>
        </p15:guide>
        <p15:guide id="3" orient="horz" pos="1207" userDrawn="1">
          <p15:clr>
            <a:srgbClr val="F26B43"/>
          </p15:clr>
        </p15:guide>
        <p15:guide id="4" pos="5239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2639" y="247541"/>
            <a:ext cx="8457608" cy="59060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6484" y="627987"/>
            <a:ext cx="7912100" cy="749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pic>
        <p:nvPicPr>
          <p:cNvPr id="8" name="image1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2639" y="5814269"/>
            <a:ext cx="709157" cy="70915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4"/>
          <p:cNvSpPr txBox="1">
            <a:spLocks/>
          </p:cNvSpPr>
          <p:nvPr/>
        </p:nvSpPr>
        <p:spPr>
          <a:xfrm>
            <a:off x="6304984" y="6259170"/>
            <a:ext cx="2133600" cy="26425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rgbClr val="ABD0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idx="1"/>
          </p:nvPr>
        </p:nvSpPr>
        <p:spPr>
          <a:xfrm>
            <a:off x="1008062" y="1941291"/>
            <a:ext cx="7343776" cy="3648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9384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10000"/>
        <a:buFont typeface="Arial Narrow" panose="020B0606020202030204" pitchFamily="34" charset="0"/>
        <a:buChar char="■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85000"/>
        <a:buFont typeface="Arial Narrow" panose="020B0606020202030204" pitchFamily="34" charset="0"/>
        <a:buChar char="■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Arial Narrow" panose="020B0606020202030204" pitchFamily="34" charset="0"/>
        <a:buChar char="■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Arial Narrow" panose="020B0606020202030204" pitchFamily="34" charset="0"/>
        <a:buChar char="■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Arial Narrow" panose="020B0606020202030204" pitchFamily="34" charset="0"/>
        <a:buChar char="■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07">
          <p15:clr>
            <a:srgbClr val="F26B43"/>
          </p15:clr>
        </p15:guide>
        <p15:guide id="2" pos="635">
          <p15:clr>
            <a:srgbClr val="F26B43"/>
          </p15:clr>
        </p15:guide>
        <p15:guide id="3" orient="horz" pos="3521">
          <p15:clr>
            <a:srgbClr val="F26B43"/>
          </p15:clr>
        </p15:guide>
        <p15:guide id="4" pos="5261">
          <p15:clr>
            <a:srgbClr val="F26B43"/>
          </p15:clr>
        </p15:guide>
        <p15:guide id="5" orient="horz" pos="39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208" y="277783"/>
            <a:ext cx="8264161" cy="141290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8900" y="1916113"/>
            <a:ext cx="6958013" cy="36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19956" y="292100"/>
            <a:ext cx="7886700" cy="103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1" name="Shape 4"/>
          <p:cNvSpPr txBox="1">
            <a:spLocks/>
          </p:cNvSpPr>
          <p:nvPr/>
        </p:nvSpPr>
        <p:spPr>
          <a:xfrm>
            <a:off x="6304984" y="6259170"/>
            <a:ext cx="2133600" cy="26425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rgbClr val="ABD0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6" y="5749511"/>
            <a:ext cx="8116433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7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2"/>
        </a:buClr>
        <a:buSzPct val="110000"/>
        <a:buFont typeface="Arial Narrow" panose="020B060602020203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94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188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494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50000"/>
        <a:buFont typeface="Arial Narrow" panose="020B0606020202030204" pitchFamily="34" charset="0"/>
        <a:buChar char="■"/>
        <a:tabLst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521">
          <p15:clr>
            <a:srgbClr val="F26B43"/>
          </p15:clr>
        </p15:guide>
        <p15:guide id="2" pos="488">
          <p15:clr>
            <a:srgbClr val="F26B43"/>
          </p15:clr>
        </p15:guide>
        <p15:guide id="3" orient="horz" pos="1207">
          <p15:clr>
            <a:srgbClr val="F26B43"/>
          </p15:clr>
        </p15:guide>
        <p15:guide id="4" pos="5465">
          <p15:clr>
            <a:srgbClr val="F26B43"/>
          </p15:clr>
        </p15:guide>
        <p15:guide id="5" pos="523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pic>
        <p:nvPicPr>
          <p:cNvPr id="4" name="Picture 2" descr="E:\Flanders' FOOD\Communicatie\Logo's\Combinatielogo met VLAIO\PartnerlogoVLAIO-FlandersFood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00" y="3456000"/>
            <a:ext cx="320668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25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8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landers_Food_CMYK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35106" y="3739660"/>
            <a:ext cx="2378084" cy="115407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5106" y="1130300"/>
            <a:ext cx="5611794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7557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8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38.png"/><Relationship Id="rId3" Type="http://schemas.openxmlformats.org/officeDocument/2006/relationships/image" Target="../media/image17.png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20" Type="http://schemas.openxmlformats.org/officeDocument/2006/relationships/image" Target="../media/image21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24" Type="http://schemas.openxmlformats.org/officeDocument/2006/relationships/image" Target="../media/image36.png"/><Relationship Id="rId5" Type="http://schemas.openxmlformats.org/officeDocument/2006/relationships/image" Target="../media/image18.png"/><Relationship Id="rId15" Type="http://schemas.openxmlformats.org/officeDocument/2006/relationships/image" Target="../media/image29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156" y="1784731"/>
            <a:ext cx="5611794" cy="262869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Upgrading EU agri-food industry to the digital age: </a:t>
            </a:r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Smart sensor systems 4 agri-food</a:t>
            </a:r>
            <a:r>
              <a:rPr lang="en-US" sz="4000" dirty="0">
                <a:latin typeface="Arial Narrow" panose="020B0606020202030204" pitchFamily="34" charset="0"/>
              </a:rPr>
              <a:t/>
            </a:r>
            <a:br>
              <a:rPr lang="en-US" sz="4000" dirty="0">
                <a:latin typeface="Arial Narrow" panose="020B0606020202030204" pitchFamily="34" charset="0"/>
              </a:rPr>
            </a:br>
            <a:endParaRPr lang="nl-BE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/>
              <a:t>Workshop EU Industry Days – brainstorm: </a:t>
            </a:r>
          </a:p>
          <a:p>
            <a:pPr lvl="1" algn="just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/>
              <a:t>Group 1: </a:t>
            </a:r>
            <a:r>
              <a:rPr lang="en-US" dirty="0" err="1"/>
              <a:t>Valorisation</a:t>
            </a:r>
            <a:r>
              <a:rPr lang="en-US" dirty="0"/>
              <a:t> and implementation strategy</a:t>
            </a:r>
          </a:p>
          <a:p>
            <a:pPr lvl="1" algn="just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/>
              <a:t>Group 2: EU funding programs: opportunities and needs</a:t>
            </a:r>
          </a:p>
          <a:p>
            <a:pPr lvl="1" algn="just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/>
              <a:t>Group 3: Regional strategies and role of living labs</a:t>
            </a:r>
          </a:p>
          <a:p>
            <a:pPr lvl="1" algn="just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/>
              <a:t>Group 4: Good practices and bottle necks: case studies</a:t>
            </a:r>
          </a:p>
          <a:p>
            <a:pPr lvl="1" algn="just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Input </a:t>
            </a:r>
            <a:r>
              <a:rPr lang="en-US" dirty="0">
                <a:sym typeface="Wingdings" panose="05000000000000000000" pitchFamily="2" charset="2"/>
              </a:rPr>
              <a:t>used in the scoping note</a:t>
            </a:r>
          </a:p>
          <a:p>
            <a:pPr algn="just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Scoping note finalized:</a:t>
            </a:r>
          </a:p>
          <a:p>
            <a:pPr lvl="1" algn="just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ym typeface="Wingdings" panose="05000000000000000000" pitchFamily="2" charset="2"/>
              </a:rPr>
              <a:t>Overview </a:t>
            </a:r>
            <a:r>
              <a:rPr lang="en-US" dirty="0">
                <a:sym typeface="Wingdings" panose="05000000000000000000" pitchFamily="2" charset="2"/>
              </a:rPr>
              <a:t>of regional strategies, regional expertise and know-how and regional priorities for co-operation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38DC5-3211-41CE-912E-EBEFA1E5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07" y="277783"/>
            <a:ext cx="8050763" cy="1043017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latin typeface="+mn-lt"/>
              </a:rPr>
              <a:t/>
            </a:r>
            <a:br>
              <a:rPr lang="en-GB" sz="4400" dirty="0">
                <a:latin typeface="+mn-lt"/>
              </a:rPr>
            </a:br>
            <a:r>
              <a:rPr lang="en-GB" sz="4000" dirty="0">
                <a:latin typeface="+mn-lt"/>
              </a:rPr>
              <a:t>Progress of our </a:t>
            </a:r>
            <a:r>
              <a:rPr lang="en-GB" sz="4000" dirty="0" smtClean="0">
                <a:latin typeface="+mn-lt"/>
              </a:rPr>
              <a:t>partnership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84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38DC5-3211-41CE-912E-EBEFA1E5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07" y="277783"/>
            <a:ext cx="8050763" cy="1043017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latin typeface="+mn-lt"/>
              </a:rPr>
              <a:t/>
            </a:r>
            <a:br>
              <a:rPr lang="en-GB" sz="4400" dirty="0">
                <a:latin typeface="+mn-lt"/>
              </a:rPr>
            </a:br>
            <a:r>
              <a:rPr lang="en-GB" sz="4000" dirty="0">
                <a:latin typeface="+mn-lt"/>
              </a:rPr>
              <a:t>COSME: COS-CLUSTPARTNS-2017-3-02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181AEA6-E0D5-4507-8417-8924A81BEDF5}"/>
              </a:ext>
            </a:extLst>
          </p:cNvPr>
          <p:cNvPicPr>
            <a:picLocks noGrp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6" y="2142783"/>
            <a:ext cx="4524249" cy="4116387"/>
          </a:xfrm>
          <a:prstGeom prst="rect">
            <a:avLst/>
          </a:prstGeom>
        </p:spPr>
      </p:pic>
      <p:sp>
        <p:nvSpPr>
          <p:cNvPr id="6" name="Shape 532">
            <a:extLst>
              <a:ext uri="{FF2B5EF4-FFF2-40B4-BE49-F238E27FC236}">
                <a16:creationId xmlns:a16="http://schemas.microsoft.com/office/drawing/2014/main" xmlns="" id="{CD557B13-C0CC-4E4B-9FD2-6736E76724BA}"/>
              </a:ext>
            </a:extLst>
          </p:cNvPr>
          <p:cNvSpPr/>
          <p:nvPr/>
        </p:nvSpPr>
        <p:spPr>
          <a:xfrm>
            <a:off x="4721164" y="1842828"/>
            <a:ext cx="3930467" cy="1419587"/>
          </a:xfrm>
          <a:prstGeom prst="rect">
            <a:avLst/>
          </a:prstGeom>
          <a:ln w="381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EBEBEB"/>
                </a:solidFill>
              </a:defRPr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684AD97-6830-4FC0-9DEF-3B97B6972310}"/>
              </a:ext>
            </a:extLst>
          </p:cNvPr>
          <p:cNvSpPr/>
          <p:nvPr/>
        </p:nvSpPr>
        <p:spPr>
          <a:xfrm>
            <a:off x="4751728" y="1869357"/>
            <a:ext cx="345583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European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Strategic Cluster </a:t>
            </a:r>
            <a:r>
              <a:rPr lang="en-GB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Partnerships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for smart </a:t>
            </a:r>
            <a:r>
              <a:rPr lang="en-GB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specialisation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investments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5DA33A-84FF-403B-BB07-22D63D5F7EA8}"/>
              </a:ext>
            </a:extLst>
          </p:cNvPr>
          <p:cNvSpPr/>
          <p:nvPr/>
        </p:nvSpPr>
        <p:spPr>
          <a:xfrm>
            <a:off x="4751728" y="3553862"/>
            <a:ext cx="3899903" cy="279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u="sng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Connsensys</a:t>
            </a:r>
            <a:r>
              <a:rPr lang="en-US" sz="2400" u="sng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project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u="sng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2400" u="sng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ubmitted</a:t>
            </a:r>
            <a:r>
              <a:rPr lang="en-GB" sz="2400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8</a:t>
            </a:r>
            <a:r>
              <a:rPr lang="en-GB" sz="2400" u="sng" baseline="30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2400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of March </a:t>
            </a:r>
            <a:r>
              <a:rPr lang="en-GB" sz="2400" u="sng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’18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sz="2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latform of living labs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GB" sz="2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atchmaking, study visits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Interregional d</a:t>
            </a:r>
            <a:r>
              <a:rPr lang="en-GB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emo cases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Generic business cases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hape 532">
            <a:extLst>
              <a:ext uri="{FF2B5EF4-FFF2-40B4-BE49-F238E27FC236}">
                <a16:creationId xmlns:a16="http://schemas.microsoft.com/office/drawing/2014/main" xmlns="" id="{78F21CC0-9584-41BA-9047-E9BB9772EC7D}"/>
              </a:ext>
            </a:extLst>
          </p:cNvPr>
          <p:cNvSpPr/>
          <p:nvPr/>
        </p:nvSpPr>
        <p:spPr>
          <a:xfrm>
            <a:off x="4721164" y="3466788"/>
            <a:ext cx="3930467" cy="3092337"/>
          </a:xfrm>
          <a:prstGeom prst="rect">
            <a:avLst/>
          </a:prstGeom>
          <a:ln w="38100">
            <a:solidFill>
              <a:srgbClr val="EBEBEB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EBEBEB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974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38DC5-3211-41CE-912E-EBEFA1E5A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+mn-lt"/>
              </a:rPr>
              <a:t>INNOSUP-01-2018-2020</a:t>
            </a:r>
            <a:endParaRPr lang="en-GB" sz="4000" dirty="0">
              <a:latin typeface="+mn-lt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u="sng" dirty="0" smtClean="0">
                <a:sym typeface="Wingdings" panose="05000000000000000000" pitchFamily="2" charset="2"/>
              </a:rPr>
              <a:t>S3Food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smtClean="0">
                <a:sym typeface="Wingdings" panose="05000000000000000000" pitchFamily="2" charset="2"/>
              </a:rPr>
              <a:t>first stage submitted</a:t>
            </a:r>
            <a:r>
              <a:rPr lang="en-US" dirty="0">
                <a:sym typeface="Wingdings" panose="05000000000000000000" pitchFamily="2" charset="2"/>
              </a:rPr>
              <a:t>: 12/04/’18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Smart sensor systems for food safety, quality control and resource efficiency in the food processing </a:t>
            </a: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industry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US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Building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further on COSME </a:t>
            </a: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project</a:t>
            </a: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Establishing support mechanisms for </a:t>
            </a: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SMEs to Facilitate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access to network of regional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agri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-food smart sensor living labs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8097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Planning in terms of demo cases and potential business cases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13</a:t>
            </a:fld>
            <a:endParaRPr lang="nl-B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u="sng" dirty="0"/>
              <a:t>Slow process</a:t>
            </a:r>
            <a:r>
              <a:rPr lang="en-US" dirty="0"/>
              <a:t>: creation of trust zone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cross-organizations + cross-chain + cross-sector ​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u="sng" dirty="0"/>
              <a:t>Involve all the relevant stakeholders</a:t>
            </a:r>
            <a:r>
              <a:rPr lang="en-US" dirty="0"/>
              <a:t>: from ‘problem owner’ over ‘technology supplier’ to ‘system integrator’ and ‘machine builder’​​</a:t>
            </a:r>
          </a:p>
          <a:p>
            <a:pPr marL="400050">
              <a:buClr>
                <a:srgbClr val="92D050"/>
              </a:buClr>
              <a:buFont typeface="Symbol" panose="05050102010706020507" pitchFamily="18" charset="2"/>
              <a:buChar char="Þ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Achieved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on regional level (regional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  projects/funding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investment projects, etc.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00050">
              <a:buClr>
                <a:srgbClr val="92D050"/>
              </a:buClr>
              <a:buFont typeface="Symbol" panose="05050102010706020507" pitchFamily="18" charset="2"/>
              <a:buChar char="Þ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Interregional: still to be set-up</a:t>
            </a:r>
          </a:p>
          <a:p>
            <a:pPr marL="400050">
              <a:buClr>
                <a:srgbClr val="92D050"/>
              </a:buClr>
              <a:buFont typeface="Symbol" panose="05050102010706020507" pitchFamily="18" charset="2"/>
              <a:buChar char="Þ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Steps to be taken defined in COSME and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Innosup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(Go – no go)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766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Plans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14</a:t>
            </a:fld>
            <a:endParaRPr lang="nl-B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Detailed </a:t>
            </a:r>
            <a:r>
              <a:rPr lang="en-US" u="sng" dirty="0" smtClean="0"/>
              <a:t>mapping</a:t>
            </a:r>
            <a:r>
              <a:rPr lang="en-US" dirty="0" smtClean="0"/>
              <a:t> with focus on:</a:t>
            </a:r>
          </a:p>
          <a:p>
            <a:pPr lvl="1" algn="just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Business needs </a:t>
            </a:r>
          </a:p>
          <a:p>
            <a:pPr lvl="1" algn="just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Existing technology providers (academia, companies)</a:t>
            </a:r>
          </a:p>
          <a:p>
            <a:pPr lvl="1" algn="just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Business advisory services and funding mechanisms </a:t>
            </a:r>
          </a:p>
          <a:p>
            <a:pPr algn="just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Start discussion about </a:t>
            </a:r>
            <a:r>
              <a:rPr lang="en-US" u="sng" dirty="0" smtClean="0"/>
              <a:t>governance structure</a:t>
            </a:r>
          </a:p>
          <a:p>
            <a:pPr algn="just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Fall 2018: start developing business model and financial plan to provide a robust </a:t>
            </a:r>
            <a:r>
              <a:rPr lang="en-US" u="sng" dirty="0" smtClean="0"/>
              <a:t>framework for future joint activities</a:t>
            </a:r>
          </a:p>
          <a:p>
            <a:pPr marL="857250" lvl="1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Foresee meeting</a:t>
            </a:r>
          </a:p>
          <a:p>
            <a:pPr marL="514350" indent="-4572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u="sng" dirty="0" smtClean="0"/>
              <a:t>Strategy</a:t>
            </a:r>
            <a:r>
              <a:rPr lang="en-US" dirty="0" smtClean="0"/>
              <a:t> building and </a:t>
            </a:r>
            <a:r>
              <a:rPr lang="en-US" u="sng" dirty="0" smtClean="0"/>
              <a:t>roadmap</a:t>
            </a:r>
            <a:r>
              <a:rPr lang="en-US" dirty="0" smtClean="0"/>
              <a:t> development</a:t>
            </a:r>
          </a:p>
          <a:p>
            <a:pPr marL="514350" indent="-4572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u="sng" dirty="0" smtClean="0"/>
              <a:t>Defining and establishing network of living labs</a:t>
            </a:r>
            <a:endParaRPr lang="en-GB" u="sng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666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Some facts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86330" y="4792974"/>
            <a:ext cx="1441195" cy="1152269"/>
            <a:chOff x="665141" y="3934594"/>
            <a:chExt cx="1441195" cy="11522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67" y="3934594"/>
              <a:ext cx="1152269" cy="11522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41" y="4443111"/>
              <a:ext cx="511346" cy="51134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23" y="4430483"/>
            <a:ext cx="1633151" cy="1633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49" y="4511343"/>
            <a:ext cx="1715530" cy="1715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1089" y="5261920"/>
            <a:ext cx="649158" cy="649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0171" y="4580115"/>
            <a:ext cx="322438" cy="3227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7979" y="4379901"/>
            <a:ext cx="322438" cy="3227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5895" y="4430483"/>
            <a:ext cx="322438" cy="3227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043" y="5005373"/>
            <a:ext cx="189472" cy="1896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8587" y="5005371"/>
            <a:ext cx="189472" cy="1896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5565" y="5258316"/>
            <a:ext cx="649158" cy="6491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5602" y="5005372"/>
            <a:ext cx="189472" cy="1896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72" y="5220592"/>
            <a:ext cx="686882" cy="6868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17" y="4895790"/>
            <a:ext cx="360000" cy="360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17360" y="3653005"/>
            <a:ext cx="616025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D039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The world is changing … opportunities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859331" y="1864826"/>
            <a:ext cx="7703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Agri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-food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Traditional sector + trends towards artisanal, local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SME-driven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Economical important sector in EU…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4170" y="6140855"/>
            <a:ext cx="616025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D039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Lets interconnect and integrate our chain!</a:t>
            </a:r>
          </a:p>
        </p:txBody>
      </p:sp>
    </p:spTree>
    <p:extLst>
      <p:ext uri="{BB962C8B-B14F-4D97-AF65-F5344CB8AC3E}">
        <p14:creationId xmlns:p14="http://schemas.microsoft.com/office/powerpoint/2010/main" val="40139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+mn-lt"/>
              </a:rPr>
              <a:t>Transition is necessary because …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66323" y="3544949"/>
            <a:ext cx="1633151" cy="1682920"/>
            <a:chOff x="1888946" y="5408495"/>
            <a:chExt cx="1633151" cy="16829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946" y="5458264"/>
              <a:ext cx="1633151" cy="16331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30412" y="5408495"/>
              <a:ext cx="322438" cy="32273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5813852" y="3615810"/>
            <a:ext cx="1715530" cy="1715530"/>
            <a:chOff x="5813852" y="3615810"/>
            <a:chExt cx="1715530" cy="17155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852" y="3615810"/>
              <a:ext cx="1715530" cy="171553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0398" y="3707792"/>
              <a:ext cx="322438" cy="32273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65141" y="3773226"/>
            <a:ext cx="1441195" cy="1313637"/>
            <a:chOff x="665141" y="3773226"/>
            <a:chExt cx="1441195" cy="1313637"/>
          </a:xfrm>
        </p:grpSpPr>
        <p:grpSp>
          <p:nvGrpSpPr>
            <p:cNvPr id="19" name="Group 18"/>
            <p:cNvGrpSpPr/>
            <p:nvPr/>
          </p:nvGrpSpPr>
          <p:grpSpPr>
            <a:xfrm>
              <a:off x="665141" y="3934594"/>
              <a:ext cx="1441195" cy="1152269"/>
              <a:chOff x="665141" y="3934594"/>
              <a:chExt cx="1441195" cy="115226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067" y="3934594"/>
                <a:ext cx="1152269" cy="115226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141" y="4443111"/>
                <a:ext cx="511346" cy="511346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8982" y="3773226"/>
              <a:ext cx="322438" cy="32273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9331" y="4288082"/>
              <a:ext cx="189472" cy="189647"/>
            </a:xfrm>
            <a:prstGeom prst="rect">
              <a:avLst/>
            </a:prstGeom>
          </p:spPr>
        </p:pic>
      </p:grpSp>
      <p:cxnSp>
        <p:nvCxnSpPr>
          <p:cNvPr id="39" name="Straight Connector 38"/>
          <p:cNvCxnSpPr/>
          <p:nvPr/>
        </p:nvCxnSpPr>
        <p:spPr bwMode="auto">
          <a:xfrm>
            <a:off x="1685476" y="1987630"/>
            <a:ext cx="0" cy="450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1872150" y="1951375"/>
            <a:ext cx="900000" cy="1126322"/>
            <a:chOff x="1872150" y="1951375"/>
            <a:chExt cx="900000" cy="112632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150" y="2177697"/>
              <a:ext cx="900000" cy="9000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5667" y="1951375"/>
              <a:ext cx="322438" cy="322735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6676367" y="3108478"/>
            <a:ext cx="772438" cy="933806"/>
            <a:chOff x="6060398" y="1754174"/>
            <a:chExt cx="772438" cy="93380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0398" y="1915542"/>
              <a:ext cx="772438" cy="77243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5398" y="1754174"/>
              <a:ext cx="322438" cy="322735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581400" y="3401900"/>
            <a:ext cx="2825436" cy="952899"/>
            <a:chOff x="3634336" y="3398330"/>
            <a:chExt cx="2825436" cy="952899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815" y="3568452"/>
              <a:ext cx="686882" cy="68688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533" y="3556582"/>
              <a:ext cx="733839" cy="73383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237" y="3709184"/>
              <a:ext cx="349999" cy="34999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140" y="3413638"/>
              <a:ext cx="875188" cy="875188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3634336" y="3758220"/>
              <a:ext cx="227190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AD039"/>
                </a:buClr>
                <a:buSzPct val="110000"/>
                <a:buFontTx/>
                <a:buNone/>
                <a:tabLst/>
                <a:defRPr/>
              </a:pPr>
              <a:r>
                <a:rPr kumimoji="0" lang="nl-B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7235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=</a:t>
              </a: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588" y="3398330"/>
              <a:ext cx="900690" cy="95289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2138" y="3708681"/>
              <a:ext cx="526734" cy="52673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614" y="3697725"/>
              <a:ext cx="573505" cy="573505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971" y="3566557"/>
              <a:ext cx="709801" cy="70980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631" y="3698982"/>
              <a:ext cx="545405" cy="545405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8095143" y="4091607"/>
            <a:ext cx="686882" cy="950618"/>
            <a:chOff x="8095143" y="4091607"/>
            <a:chExt cx="686882" cy="95061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5143" y="4355343"/>
              <a:ext cx="686882" cy="6868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913" y="4091607"/>
              <a:ext cx="360000" cy="360000"/>
            </a:xfrm>
            <a:prstGeom prst="rect">
              <a:avLst/>
            </a:prstGeom>
          </p:spPr>
        </p:pic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43" y="1512304"/>
            <a:ext cx="1260000" cy="12600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5979">
            <a:off x="28792" y="1783857"/>
            <a:ext cx="1440000" cy="1440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9" y="3187115"/>
            <a:ext cx="720000" cy="720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0732" y="4213774"/>
            <a:ext cx="720000" cy="720000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122233" y="5428406"/>
            <a:ext cx="1597161" cy="855433"/>
            <a:chOff x="4413210" y="5458736"/>
            <a:chExt cx="2160000" cy="1007152"/>
          </a:xfrm>
        </p:grpSpPr>
        <p:grpSp>
          <p:nvGrpSpPr>
            <p:cNvPr id="90" name="Group 89"/>
            <p:cNvGrpSpPr/>
            <p:nvPr/>
          </p:nvGrpSpPr>
          <p:grpSpPr>
            <a:xfrm>
              <a:off x="4413210" y="5660448"/>
              <a:ext cx="2160000" cy="805440"/>
              <a:chOff x="4413210" y="5660448"/>
              <a:chExt cx="2160000" cy="805440"/>
            </a:xfrm>
          </p:grpSpPr>
          <p:grpSp>
            <p:nvGrpSpPr>
              <p:cNvPr id="80" name="Group 79"/>
              <p:cNvGrpSpPr>
                <a:grpSpLocks noChangeAspect="1"/>
              </p:cNvGrpSpPr>
              <p:nvPr/>
            </p:nvGrpSpPr>
            <p:grpSpPr>
              <a:xfrm>
                <a:off x="4413210" y="5660448"/>
                <a:ext cx="1440000" cy="805440"/>
                <a:chOff x="3344701" y="5509223"/>
                <a:chExt cx="979536" cy="547887"/>
              </a:xfrm>
            </p:grpSpPr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44701" y="5509223"/>
                  <a:ext cx="547887" cy="547887"/>
                </a:xfrm>
                <a:prstGeom prst="rect">
                  <a:avLst/>
                </a:prstGeom>
              </p:spPr>
            </p:pic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7270" y="5559363"/>
                  <a:ext cx="466967" cy="466967"/>
                </a:xfrm>
                <a:prstGeom prst="rect">
                  <a:avLst/>
                </a:prstGeom>
              </p:spPr>
            </p:pic>
          </p:grpSp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3210" y="5700639"/>
                <a:ext cx="720000" cy="720000"/>
              </a:xfrm>
              <a:prstGeom prst="rect">
                <a:avLst/>
              </a:prstGeom>
            </p:spPr>
          </p:pic>
        </p:grp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2630" y="5458736"/>
              <a:ext cx="322438" cy="322735"/>
            </a:xfrm>
            <a:prstGeom prst="rect">
              <a:avLst/>
            </a:prstGeom>
          </p:spPr>
        </p:pic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7" y="3762738"/>
            <a:ext cx="520989" cy="52098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153177" y="1212627"/>
            <a:ext cx="5087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We live in an interconnected world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1D8C87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556" y="816737"/>
            <a:ext cx="899174" cy="90000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34206" y="6201385"/>
            <a:ext cx="9094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Industry</a:t>
            </a: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4.0: Smart, </a:t>
            </a: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interconnected</a:t>
            </a: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and </a:t>
            </a: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resilient</a:t>
            </a: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nl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agri</a:t>
            </a: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-food system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1D8C87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80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5886 0.15695 " pathEditMode="fixed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784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14 0.01528 L 0.15452 0.01528 C 0.24202 0.01528 0.35018 0.04815 0.35018 0.07547 L 0.35018 0.13588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66" y="601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11546 4.81481E-6 C -0.16737 4.81481E-6 -0.23091 -0.07454 -0.23091 -0.13496 L -0.23091 -0.26968 " pathEditMode="fixed" rAng="0" ptsTypes="AA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-1349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-0.67205 -0.103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11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400" dirty="0">
                <a:latin typeface="+mn-lt"/>
              </a:rPr>
              <a:t>Our ambitious goal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ABD03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ABD03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74699" y="1916113"/>
            <a:ext cx="7873355" cy="44846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dirty="0"/>
              <a:t>Prepare </a:t>
            </a:r>
            <a:r>
              <a:rPr lang="nl-BE" b="1" dirty="0"/>
              <a:t>all </a:t>
            </a:r>
            <a:r>
              <a:rPr lang="nl-BE" dirty="0"/>
              <a:t>the food companies to make the leap towards </a:t>
            </a:r>
            <a:r>
              <a:rPr lang="nl-BE" dirty="0" err="1"/>
              <a:t>industry</a:t>
            </a:r>
            <a:r>
              <a:rPr lang="nl-BE" dirty="0"/>
              <a:t> 4.0: </a:t>
            </a:r>
          </a:p>
          <a:p>
            <a:r>
              <a:rPr lang="nl-BE" dirty="0"/>
              <a:t>Introduce new technologies and inspire and </a:t>
            </a:r>
            <a:r>
              <a:rPr lang="nl-BE" dirty="0" err="1"/>
              <a:t>enable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companies </a:t>
            </a:r>
            <a:r>
              <a:rPr lang="nl-BE" dirty="0" err="1"/>
              <a:t>to</a:t>
            </a:r>
            <a:r>
              <a:rPr lang="nl-BE" dirty="0"/>
              <a:t> use these</a:t>
            </a:r>
          </a:p>
          <a:p>
            <a:r>
              <a:rPr lang="nl-BE" dirty="0"/>
              <a:t>Connect </a:t>
            </a:r>
            <a:r>
              <a:rPr lang="nl-BE" dirty="0" err="1"/>
              <a:t>to</a:t>
            </a:r>
            <a:r>
              <a:rPr lang="nl-BE" dirty="0"/>
              <a:t> the cloud</a:t>
            </a:r>
          </a:p>
          <a:p>
            <a:r>
              <a:rPr lang="nl-BE" dirty="0" err="1"/>
              <a:t>Use</a:t>
            </a:r>
            <a:r>
              <a:rPr lang="nl-BE" dirty="0"/>
              <a:t> the available data in the agri-food system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…</a:t>
            </a:r>
            <a:r>
              <a:rPr lang="nl-BE" dirty="0" err="1"/>
              <a:t>and</a:t>
            </a:r>
            <a:r>
              <a:rPr lang="nl-BE" dirty="0"/>
              <a:t> in the end …</a:t>
            </a:r>
          </a:p>
          <a:p>
            <a:pPr marL="0" indent="0">
              <a:buNone/>
            </a:pPr>
            <a:endParaRPr lang="nl-BE" dirty="0"/>
          </a:p>
          <a:p>
            <a:pPr marL="0" indent="0" algn="just">
              <a:buNone/>
            </a:pPr>
            <a:r>
              <a:rPr lang="nl-BE" sz="3200" b="1" dirty="0" err="1">
                <a:solidFill>
                  <a:srgbClr val="1D8C87"/>
                </a:solidFill>
              </a:rPr>
              <a:t>Become</a:t>
            </a:r>
            <a:r>
              <a:rPr lang="nl-BE" sz="3200" b="1" dirty="0">
                <a:solidFill>
                  <a:srgbClr val="1D8C87"/>
                </a:solidFill>
              </a:rPr>
              <a:t> a more </a:t>
            </a:r>
            <a:r>
              <a:rPr lang="nl-BE" sz="3200" b="1" u="sng" dirty="0" err="1">
                <a:solidFill>
                  <a:srgbClr val="1D8C87"/>
                </a:solidFill>
              </a:rPr>
              <a:t>interconnected</a:t>
            </a:r>
            <a:r>
              <a:rPr lang="nl-BE" sz="3200" b="1" dirty="0">
                <a:solidFill>
                  <a:srgbClr val="1D8C87"/>
                </a:solidFill>
              </a:rPr>
              <a:t>, </a:t>
            </a:r>
            <a:r>
              <a:rPr lang="nl-BE" sz="3200" b="1" u="sng" dirty="0" err="1">
                <a:solidFill>
                  <a:srgbClr val="1D8C87"/>
                </a:solidFill>
              </a:rPr>
              <a:t>resilient</a:t>
            </a:r>
            <a:r>
              <a:rPr lang="nl-BE" sz="3200" b="1" dirty="0">
                <a:solidFill>
                  <a:srgbClr val="1D8C87"/>
                </a:solidFill>
              </a:rPr>
              <a:t> and </a:t>
            </a:r>
            <a:r>
              <a:rPr lang="nl-BE" sz="3200" b="1" u="sng" dirty="0">
                <a:solidFill>
                  <a:srgbClr val="1D8C87"/>
                </a:solidFill>
              </a:rPr>
              <a:t>smart </a:t>
            </a:r>
            <a:r>
              <a:rPr lang="nl-BE" sz="3200" b="1" dirty="0" err="1">
                <a:solidFill>
                  <a:srgbClr val="1D8C87"/>
                </a:solidFill>
              </a:rPr>
              <a:t>agri</a:t>
            </a:r>
            <a:r>
              <a:rPr lang="nl-BE" sz="3200" b="1" dirty="0">
                <a:solidFill>
                  <a:srgbClr val="1D8C87"/>
                </a:solidFill>
              </a:rPr>
              <a:t>-food system in Europe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02768"/>
            <a:ext cx="1524000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setting up partnership</a:t>
            </a:r>
            <a:endParaRPr lang="en-US" sz="4000" dirty="0">
              <a:latin typeface="+mn-lt"/>
            </a:endParaRPr>
          </a:p>
        </p:txBody>
      </p:sp>
      <p:sp>
        <p:nvSpPr>
          <p:cNvPr id="4" name="Cloud 3"/>
          <p:cNvSpPr/>
          <p:nvPr/>
        </p:nvSpPr>
        <p:spPr bwMode="auto">
          <a:xfrm rot="227617">
            <a:off x="1511798" y="2301226"/>
            <a:ext cx="5536247" cy="3170181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" charset="0"/>
              <a:ea typeface="ＭＳ Ｐゴシック" pitchFamily="112" charset="-128"/>
              <a:cs typeface="+mn-cs"/>
            </a:endParaRP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6606995" y="2550852"/>
            <a:ext cx="1130672" cy="1101287"/>
          </a:xfrm>
          <a:prstGeom prst="wedgeRoundRectCallout">
            <a:avLst>
              <a:gd name="adj1" fmla="val -90402"/>
              <a:gd name="adj2" fmla="val 91409"/>
              <a:gd name="adj3" fmla="val 16667"/>
            </a:avLst>
          </a:prstGeom>
          <a:solidFill>
            <a:srgbClr val="338A47"/>
          </a:solidFill>
          <a:ln w="9525" cap="flat" cmpd="sng" algn="ctr">
            <a:solidFill>
              <a:srgbClr val="338A4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" charset="0"/>
              <a:ea typeface="ＭＳ Ｐゴシック" pitchFamily="112" charset="-128"/>
              <a:cs typeface="+mn-cs"/>
            </a:endParaRPr>
          </a:p>
        </p:txBody>
      </p:sp>
      <p:sp>
        <p:nvSpPr>
          <p:cNvPr id="19" name="Cloud Callout 18"/>
          <p:cNvSpPr/>
          <p:nvPr/>
        </p:nvSpPr>
        <p:spPr bwMode="auto">
          <a:xfrm>
            <a:off x="1952938" y="5021045"/>
            <a:ext cx="695166" cy="745905"/>
          </a:xfrm>
          <a:prstGeom prst="cloudCallout">
            <a:avLst>
              <a:gd name="adj1" fmla="val 192661"/>
              <a:gd name="adj2" fmla="val -93626"/>
            </a:avLst>
          </a:prstGeom>
          <a:solidFill>
            <a:srgbClr val="1D8C8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" charset="0"/>
              <a:ea typeface="ＭＳ Ｐゴシック" pitchFamily="112" charset="-128"/>
              <a:cs typeface="+mn-cs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5437853" y="2233138"/>
            <a:ext cx="860136" cy="561110"/>
          </a:xfrm>
          <a:prstGeom prst="wedgeRectCallout">
            <a:avLst>
              <a:gd name="adj1" fmla="val -57880"/>
              <a:gd name="adj2" fmla="val 134105"/>
            </a:avLst>
          </a:prstGeom>
          <a:solidFill>
            <a:srgbClr val="1D8C87"/>
          </a:solidFill>
          <a:ln w="9525" cap="flat" cmpd="sng" algn="ctr">
            <a:solidFill>
              <a:srgbClr val="1D8C8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" charset="0"/>
              <a:ea typeface="ＭＳ Ｐゴシック" pitchFamily="112" charset="-128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306456" y="3857771"/>
            <a:ext cx="797727" cy="667762"/>
          </a:xfrm>
          <a:prstGeom prst="wedgeRoundRectCallout">
            <a:avLst>
              <a:gd name="adj1" fmla="val 121581"/>
              <a:gd name="adj2" fmla="val -14266"/>
              <a:gd name="adj3" fmla="val 16667"/>
            </a:avLst>
          </a:prstGeom>
          <a:solidFill>
            <a:srgbClr val="4C723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" charset="0"/>
              <a:ea typeface="ＭＳ Ｐゴシック" pitchFamily="112" charset="-128"/>
              <a:cs typeface="+mn-cs"/>
            </a:endParaRPr>
          </a:p>
        </p:txBody>
      </p:sp>
      <p:sp>
        <p:nvSpPr>
          <p:cNvPr id="11" name="Cloud Callout 10"/>
          <p:cNvSpPr/>
          <p:nvPr/>
        </p:nvSpPr>
        <p:spPr bwMode="auto">
          <a:xfrm>
            <a:off x="2867303" y="1707099"/>
            <a:ext cx="1246910" cy="988290"/>
          </a:xfrm>
          <a:prstGeom prst="cloudCallout">
            <a:avLst>
              <a:gd name="adj1" fmla="val 49166"/>
              <a:gd name="adj2" fmla="val 119977"/>
            </a:avLst>
          </a:prstGeom>
          <a:solidFill>
            <a:srgbClr val="AAD039"/>
          </a:solidFill>
          <a:ln w="9525" cap="flat" cmpd="sng" algn="ctr">
            <a:solidFill>
              <a:srgbClr val="AAD03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" charset="0"/>
              <a:ea typeface="ＭＳ Ｐゴシック" pitchFamily="112" charset="-128"/>
              <a:cs typeface="+mn-cs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6347509" y="4872676"/>
            <a:ext cx="1538419" cy="1042641"/>
          </a:xfrm>
          <a:prstGeom prst="wedgeRectCallout">
            <a:avLst>
              <a:gd name="adj1" fmla="val -108121"/>
              <a:gd name="adj2" fmla="val -68611"/>
            </a:avLst>
          </a:prstGeom>
          <a:solidFill>
            <a:srgbClr val="5BB37E"/>
          </a:solidFill>
          <a:ln w="9525" cap="flat" cmpd="sng" algn="ctr">
            <a:solidFill>
              <a:srgbClr val="5BB37E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" charset="0"/>
              <a:ea typeface="ＭＳ Ｐゴシック" pitchFamily="112" charset="-128"/>
              <a:cs typeface="+mn-cs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1505352" y="2112060"/>
            <a:ext cx="1052945" cy="955964"/>
          </a:xfrm>
          <a:prstGeom prst="wedgeEllipseCallout">
            <a:avLst>
              <a:gd name="adj1" fmla="val 34430"/>
              <a:gd name="adj2" fmla="val 62501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" charset="0"/>
              <a:ea typeface="ＭＳ Ｐゴシック" pitchFamily="112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57" y="2920475"/>
            <a:ext cx="3048000" cy="2077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535392" y="5926784"/>
            <a:ext cx="5087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Connect via clusters </a:t>
            </a:r>
            <a:r>
              <a:rPr kumimoji="0" lang="nl-B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and</a:t>
            </a:r>
            <a:r>
              <a:rPr kumimoji="0" lang="nl-BE" sz="2800" b="1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nl-B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RTOs</a:t>
            </a: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1D8C87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33396D29-56E5-43C0-83FF-043EF6514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58" y="295291"/>
            <a:ext cx="2195719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19" grpId="0" animBg="1"/>
      <p:bldP spid="8" grpId="0" animBg="1"/>
      <p:bldP spid="10" grpId="0" animBg="1"/>
      <p:bldP spid="11" grpId="0" animBg="1"/>
      <p:bldP spid="12" grpId="0" animBg="1"/>
      <p:bldP spid="9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+mn-lt"/>
              </a:rPr>
              <a:t>sPecific</a:t>
            </a:r>
            <a:r>
              <a:rPr lang="en-US" sz="3600" dirty="0" smtClean="0">
                <a:latin typeface="+mn-lt"/>
              </a:rPr>
              <a:t> Objectives</a:t>
            </a:r>
            <a:endParaRPr lang="en-US" sz="4000" dirty="0">
              <a:latin typeface="+mn-lt"/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774699" y="1916113"/>
            <a:ext cx="7873355" cy="44846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 Narrow" panose="020B0606020202030204" pitchFamily="34" charset="0"/>
              <a:buChar char="■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00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Arial Narrow" panose="020B0606020202030204" pitchFamily="34" charset="0"/>
              <a:buChar char="■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Arial Narrow" panose="020B0606020202030204" pitchFamily="34" charset="0"/>
              <a:buChar char="■"/>
              <a:tabLst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18800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Arial Narrow" panose="020B0606020202030204" pitchFamily="34" charset="0"/>
              <a:buChar char="■"/>
              <a:tabLst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49400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50000"/>
              <a:buFont typeface="Arial Narrow" panose="020B0606020202030204" pitchFamily="34" charset="0"/>
              <a:buChar char="■"/>
              <a:tabLst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nl-BE" sz="2600" dirty="0" smtClean="0"/>
              <a:t>Set-up </a:t>
            </a:r>
            <a:r>
              <a:rPr lang="nl-BE" sz="2600" dirty="0"/>
              <a:t>a network of interlinked, open access living labs to </a:t>
            </a:r>
            <a:r>
              <a:rPr lang="en-US" sz="2600" dirty="0"/>
              <a:t>facilitate the implementation of smart sensor systems in the </a:t>
            </a:r>
            <a:r>
              <a:rPr lang="en-US" sz="2600" dirty="0" err="1"/>
              <a:t>agri</a:t>
            </a:r>
            <a:r>
              <a:rPr lang="en-US" sz="2600" dirty="0"/>
              <a:t>-food industry</a:t>
            </a:r>
            <a:r>
              <a:rPr lang="nl-BE" sz="2600" dirty="0"/>
              <a:t>: </a:t>
            </a:r>
            <a:endParaRPr lang="en-US" sz="2600" dirty="0"/>
          </a:p>
          <a:p>
            <a:pPr lvl="1" algn="just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/>
              <a:t>Staffed with competent, multidisciplinary teams 	</a:t>
            </a:r>
          </a:p>
          <a:p>
            <a:pPr lvl="1" algn="just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/>
              <a:t>Facilitate awareness creation, give demonstrations, trainings and workshops</a:t>
            </a:r>
          </a:p>
          <a:p>
            <a:pPr algn="just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Establish support services for business creation and technology intelligence</a:t>
            </a:r>
          </a:p>
          <a:p>
            <a:pPr algn="just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Develop generic business models that can facilitate concrete, interregional investments and investment projects</a:t>
            </a:r>
          </a:p>
        </p:txBody>
      </p:sp>
      <p:pic>
        <p:nvPicPr>
          <p:cNvPr id="18" name="Afbeelding 6">
            <a:extLst>
              <a:ext uri="{FF2B5EF4-FFF2-40B4-BE49-F238E27FC236}">
                <a16:creationId xmlns:a16="http://schemas.microsoft.com/office/drawing/2014/main" xmlns="" id="{33396D29-56E5-43C0-83FF-043EF6514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58" y="295291"/>
            <a:ext cx="2195719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Involved</a:t>
            </a:r>
            <a:r>
              <a:rPr lang="nl-BE" dirty="0"/>
              <a:t> clusters/</a:t>
            </a:r>
            <a:r>
              <a:rPr lang="nl-BE" dirty="0" err="1"/>
              <a:t>regions</a:t>
            </a:r>
            <a:r>
              <a:rPr lang="nl-BE" dirty="0"/>
              <a:t> at this point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ABD03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ABD03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6F656CD2-186C-4569-B1D3-48995AF10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82"/>
            <a:ext cx="9144000" cy="681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600" dirty="0">
                <a:latin typeface="+mn-lt"/>
              </a:rPr>
              <a:t>How?: </a:t>
            </a:r>
            <a:r>
              <a:rPr lang="nl-BE" sz="3600" dirty="0" err="1">
                <a:latin typeface="+mn-lt"/>
              </a:rPr>
              <a:t>roll</a:t>
            </a:r>
            <a:r>
              <a:rPr lang="nl-BE" sz="3600" dirty="0">
                <a:latin typeface="+mn-lt"/>
              </a:rPr>
              <a:t> out </a:t>
            </a:r>
            <a:r>
              <a:rPr lang="nl-BE" sz="3600" dirty="0" err="1">
                <a:latin typeface="+mn-lt"/>
              </a:rPr>
              <a:t>stepwise</a:t>
            </a:r>
            <a:r>
              <a:rPr lang="nl-BE" sz="3600" dirty="0">
                <a:latin typeface="+mn-lt"/>
              </a:rPr>
              <a:t> approach</a:t>
            </a:r>
            <a:br>
              <a:rPr lang="nl-BE" sz="3600" dirty="0">
                <a:latin typeface="+mn-lt"/>
              </a:rPr>
            </a:br>
            <a:r>
              <a:rPr lang="nl-BE" sz="3600" dirty="0">
                <a:latin typeface="+mn-lt"/>
              </a:rPr>
              <a:t>The </a:t>
            </a:r>
            <a:r>
              <a:rPr lang="nl-BE" sz="3600" dirty="0" err="1">
                <a:latin typeface="+mn-lt"/>
              </a:rPr>
              <a:t>funnel</a:t>
            </a:r>
            <a:r>
              <a:rPr lang="nl-BE" sz="3600" dirty="0">
                <a:latin typeface="+mn-lt"/>
              </a:rPr>
              <a:t>!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ABD03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ABD03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377391" y="1733313"/>
            <a:ext cx="46275" cy="38610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65484" tIns="33338" rIns="65484" bIns="33338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400375" y="1702921"/>
            <a:ext cx="33531" cy="395390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65484" tIns="33338" rIns="65484" bIns="33338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3841789" y="1685371"/>
            <a:ext cx="30464" cy="397145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65484" tIns="33338" rIns="65484" bIns="33338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5316999" y="1685370"/>
            <a:ext cx="16026" cy="397145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65484" tIns="33338" rIns="65484" bIns="33338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365443" y="2195972"/>
            <a:ext cx="1042817" cy="27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484" tIns="33338" rIns="65484" bIns="333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Awareness</a:t>
            </a:r>
            <a:endParaRPr kumimoji="0" lang="nl-BE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1D8C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848774" y="2201860"/>
            <a:ext cx="1469215" cy="64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484" tIns="33338" rIns="65484" bIns="333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Validation track: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Define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Test / validate</a:t>
            </a:r>
            <a:endParaRPr kumimoji="0" lang="nl-BE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1D8C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598222" y="2189143"/>
            <a:ext cx="1411444" cy="27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484" tIns="33338" rIns="65484" bIns="333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Implementation</a:t>
            </a:r>
            <a:endParaRPr kumimoji="0" lang="nl-BE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1D8C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2380084" y="2207150"/>
            <a:ext cx="1496402" cy="64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484" tIns="33338" rIns="65484" bIns="333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Platform: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Community creation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Create trust zone</a:t>
            </a:r>
            <a:endParaRPr kumimoji="0" lang="nl-BE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1D8C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388654" y="2494203"/>
            <a:ext cx="1023604" cy="73866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 (commercial) collaborations - spin-offs</a:t>
            </a:r>
            <a:endParaRPr kumimoji="0" lang="en-US" altLang="en-US" sz="500" b="0" i="0" u="none" strike="noStrike" kern="1200" cap="none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AutoShape 84"/>
          <p:cNvSpPr>
            <a:spLocks noChangeArrowheads="1"/>
          </p:cNvSpPr>
          <p:nvPr/>
        </p:nvSpPr>
        <p:spPr bwMode="auto">
          <a:xfrm>
            <a:off x="1494632" y="3609951"/>
            <a:ext cx="797719" cy="54642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7961881 h 21600"/>
              <a:gd name="T4" fmla="*/ 2147483646 w 21600"/>
              <a:gd name="T5" fmla="*/ 55923775 h 21600"/>
              <a:gd name="T6" fmla="*/ 2147483646 w 21600"/>
              <a:gd name="T7" fmla="*/ 279618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4C723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65484" tIns="33338" rIns="65484" bIns="33338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0" y="3138064"/>
            <a:ext cx="1393617" cy="138499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Existing and new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industry 4.0 relevant technologies.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TRL 5 - 9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→ Implementation oriented and demand driven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445083" y="3476976"/>
            <a:ext cx="1370915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Partners: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Companies (cross-</a:t>
            </a:r>
            <a:r>
              <a: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sectoral</a:t>
            </a: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), cluster </a:t>
            </a:r>
            <a:r>
              <a: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organizations</a:t>
            </a: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, </a:t>
            </a:r>
            <a:r>
              <a: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RTO’s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3948223" y="3477521"/>
            <a:ext cx="131199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Collective, applied research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→ on site validation of technology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 Narrow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6412470" y="3505687"/>
            <a:ext cx="99978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Bilateral </a:t>
            </a:r>
            <a:r>
              <a: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projects</a:t>
            </a: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(</a:t>
            </a:r>
            <a:r>
              <a: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im-plementation</a:t>
            </a: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oriented</a:t>
            </a: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)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6442883" y="4592519"/>
            <a:ext cx="987571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New research topics</a:t>
            </a: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1325389" y="5656824"/>
            <a:ext cx="7095112" cy="584775"/>
          </a:xfrm>
          <a:prstGeom prst="rect">
            <a:avLst/>
          </a:prstGeom>
          <a:solidFill>
            <a:srgbClr val="AAD03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Missing partners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Build </a:t>
            </a: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resilient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and </a:t>
            </a:r>
            <a:r>
              <a:rPr kumimoji="0" lang="en-US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interconnected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agri-food system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1375414" y="1335882"/>
            <a:ext cx="6948276" cy="338554"/>
          </a:xfrm>
          <a:prstGeom prst="rect">
            <a:avLst/>
          </a:prstGeom>
          <a:solidFill>
            <a:srgbClr val="AAD03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steps to success</a:t>
            </a:r>
          </a:p>
        </p:txBody>
      </p:sp>
      <p:sp>
        <p:nvSpPr>
          <p:cNvPr id="30" name="AutoShape 84"/>
          <p:cNvSpPr>
            <a:spLocks noChangeArrowheads="1"/>
          </p:cNvSpPr>
          <p:nvPr/>
        </p:nvSpPr>
        <p:spPr bwMode="auto">
          <a:xfrm>
            <a:off x="5381338" y="3641033"/>
            <a:ext cx="934034" cy="54642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4841685 h 21600"/>
              <a:gd name="T4" fmla="*/ 2147483646 w 21600"/>
              <a:gd name="T5" fmla="*/ 9683377 h 21600"/>
              <a:gd name="T6" fmla="*/ 2147483646 w 21600"/>
              <a:gd name="T7" fmla="*/ 484168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4C723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65484" tIns="33338" rIns="65484" bIns="33338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21208" y="277783"/>
            <a:ext cx="7884592" cy="1043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Tw Cen MT Condensed"/>
              <a:ea typeface="+mj-ea"/>
              <a:cs typeface="+mj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77086" y="2251423"/>
            <a:ext cx="7876706" cy="1112645"/>
            <a:chOff x="1202544" y="2251423"/>
            <a:chExt cx="7876706" cy="1112645"/>
          </a:xfrm>
        </p:grpSpPr>
        <p:sp>
          <p:nvSpPr>
            <p:cNvPr id="32" name="Arc 4"/>
            <p:cNvSpPr>
              <a:spLocks/>
            </p:cNvSpPr>
            <p:nvPr/>
          </p:nvSpPr>
          <p:spPr bwMode="auto">
            <a:xfrm rot="10800000">
              <a:off x="1202544" y="2251423"/>
              <a:ext cx="6599975" cy="1112644"/>
            </a:xfrm>
            <a:custGeom>
              <a:avLst/>
              <a:gdLst>
                <a:gd name="T0" fmla="*/ 0 w 21600"/>
                <a:gd name="T1" fmla="*/ 0 h 21600"/>
                <a:gd name="T2" fmla="*/ 108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1D8C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65484" tIns="33338" rIns="65484" bIns="33338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41" name="Arc 4"/>
            <p:cNvSpPr>
              <a:spLocks/>
            </p:cNvSpPr>
            <p:nvPr/>
          </p:nvSpPr>
          <p:spPr bwMode="auto">
            <a:xfrm rot="10800000" flipH="1">
              <a:off x="7799973" y="2629625"/>
              <a:ext cx="1279277" cy="734443"/>
            </a:xfrm>
            <a:custGeom>
              <a:avLst/>
              <a:gdLst>
                <a:gd name="T0" fmla="*/ 0 w 21600"/>
                <a:gd name="T1" fmla="*/ 0 h 21600"/>
                <a:gd name="T2" fmla="*/ 108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1D8C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65484" tIns="33338" rIns="65484" bIns="33338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7394817" y="1720295"/>
            <a:ext cx="46963" cy="393652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65484" tIns="33338" rIns="65484" bIns="33338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9" name="AutoShape 84"/>
          <p:cNvSpPr>
            <a:spLocks noChangeArrowheads="1"/>
          </p:cNvSpPr>
          <p:nvPr/>
        </p:nvSpPr>
        <p:spPr bwMode="auto">
          <a:xfrm rot="-5400000">
            <a:off x="6054390" y="5128358"/>
            <a:ext cx="446413" cy="546428"/>
          </a:xfrm>
          <a:custGeom>
            <a:avLst/>
            <a:gdLst>
              <a:gd name="T0" fmla="*/ 1287221235 w 21600"/>
              <a:gd name="T1" fmla="*/ 0 h 21600"/>
              <a:gd name="T2" fmla="*/ 0 w 21600"/>
              <a:gd name="T3" fmla="*/ 4656366 h 21600"/>
              <a:gd name="T4" fmla="*/ 1287221235 w 21600"/>
              <a:gd name="T5" fmla="*/ 9312732 h 21600"/>
              <a:gd name="T6" fmla="*/ 1716293761 w 21600"/>
              <a:gd name="T7" fmla="*/ 465636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1D8C87"/>
          </a:solidFill>
          <a:ln w="12700">
            <a:solidFill>
              <a:srgbClr val="1D8C87"/>
            </a:solidFill>
            <a:miter lim="800000"/>
            <a:headEnd/>
            <a:tailEnd/>
          </a:ln>
        </p:spPr>
        <p:txBody>
          <a:bodyPr wrap="square" lIns="65484" tIns="33338" rIns="65484" bIns="33338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7556759" y="2189143"/>
            <a:ext cx="892071" cy="27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484" tIns="33338" rIns="65484" bIns="333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Leverage</a:t>
            </a:r>
            <a:endParaRPr kumimoji="0" lang="nl-BE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1D8C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AutoShape 84"/>
          <p:cNvSpPr>
            <a:spLocks noChangeArrowheads="1"/>
          </p:cNvSpPr>
          <p:nvPr/>
        </p:nvSpPr>
        <p:spPr bwMode="auto">
          <a:xfrm rot="-5400000">
            <a:off x="2915145" y="5132547"/>
            <a:ext cx="426440" cy="546428"/>
          </a:xfrm>
          <a:custGeom>
            <a:avLst/>
            <a:gdLst>
              <a:gd name="T0" fmla="*/ 1287221235 w 21600"/>
              <a:gd name="T1" fmla="*/ 0 h 21600"/>
              <a:gd name="T2" fmla="*/ 0 w 21600"/>
              <a:gd name="T3" fmla="*/ 4656307 h 21600"/>
              <a:gd name="T4" fmla="*/ 1287221235 w 21600"/>
              <a:gd name="T5" fmla="*/ 9312622 h 21600"/>
              <a:gd name="T6" fmla="*/ 1716293761 w 21600"/>
              <a:gd name="T7" fmla="*/ 465630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1D8C87"/>
          </a:solidFill>
          <a:ln w="12700">
            <a:solidFill>
              <a:srgbClr val="1D8C87"/>
            </a:solidFill>
            <a:miter lim="800000"/>
            <a:headEnd/>
            <a:tailEnd/>
          </a:ln>
        </p:spPr>
        <p:txBody>
          <a:bodyPr wrap="square" lIns="65484" tIns="33338" rIns="65484" bIns="33338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8" name="AutoShape 84"/>
          <p:cNvSpPr>
            <a:spLocks noChangeArrowheads="1"/>
          </p:cNvSpPr>
          <p:nvPr/>
        </p:nvSpPr>
        <p:spPr bwMode="auto">
          <a:xfrm rot="-5400000">
            <a:off x="4339915" y="5132547"/>
            <a:ext cx="426439" cy="546428"/>
          </a:xfrm>
          <a:custGeom>
            <a:avLst/>
            <a:gdLst>
              <a:gd name="T0" fmla="*/ 1287221235 w 21600"/>
              <a:gd name="T1" fmla="*/ 0 h 21600"/>
              <a:gd name="T2" fmla="*/ 0 w 21600"/>
              <a:gd name="T3" fmla="*/ 4656366 h 21600"/>
              <a:gd name="T4" fmla="*/ 1287221235 w 21600"/>
              <a:gd name="T5" fmla="*/ 9312732 h 21600"/>
              <a:gd name="T6" fmla="*/ 1716293761 w 21600"/>
              <a:gd name="T7" fmla="*/ 465636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1D8C87"/>
          </a:solidFill>
          <a:ln w="12700">
            <a:solidFill>
              <a:srgbClr val="1D8C87"/>
            </a:solidFill>
            <a:miter lim="800000"/>
            <a:headEnd/>
            <a:tailEnd/>
          </a:ln>
        </p:spPr>
        <p:txBody>
          <a:bodyPr wrap="square" lIns="65484" tIns="33338" rIns="65484" bIns="33338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14" y="3394841"/>
            <a:ext cx="1669486" cy="105907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 bwMode="auto">
          <a:xfrm>
            <a:off x="8192928" y="3476976"/>
            <a:ext cx="93790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Living labs + </a:t>
            </a:r>
            <a:r>
              <a:rPr kumimoji="0" lang="nl-B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testimonials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1" name="AutoShape 84"/>
          <p:cNvSpPr>
            <a:spLocks noChangeArrowheads="1"/>
          </p:cNvSpPr>
          <p:nvPr/>
        </p:nvSpPr>
        <p:spPr bwMode="auto">
          <a:xfrm rot="-5400000">
            <a:off x="1698222" y="5133906"/>
            <a:ext cx="429868" cy="546428"/>
          </a:xfrm>
          <a:custGeom>
            <a:avLst/>
            <a:gdLst>
              <a:gd name="T0" fmla="*/ 1287221235 w 21600"/>
              <a:gd name="T1" fmla="*/ 0 h 21600"/>
              <a:gd name="T2" fmla="*/ 0 w 21600"/>
              <a:gd name="T3" fmla="*/ 4656307 h 21600"/>
              <a:gd name="T4" fmla="*/ 1287221235 w 21600"/>
              <a:gd name="T5" fmla="*/ 9312622 h 21600"/>
              <a:gd name="T6" fmla="*/ 1716293761 w 21600"/>
              <a:gd name="T7" fmla="*/ 465630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1D8C87"/>
          </a:solidFill>
          <a:ln w="12700">
            <a:solidFill>
              <a:srgbClr val="1D8C87"/>
            </a:solidFill>
            <a:miter lim="800000"/>
            <a:headEnd/>
            <a:tailEnd/>
          </a:ln>
        </p:spPr>
        <p:txBody>
          <a:bodyPr wrap="square" lIns="65484" tIns="33338" rIns="65484" bIns="33338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1D8C87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14536" y="1720820"/>
            <a:ext cx="555371" cy="410765"/>
            <a:chOff x="1937461" y="1736925"/>
            <a:chExt cx="555371" cy="410765"/>
          </a:xfrm>
        </p:grpSpPr>
        <p:sp>
          <p:nvSpPr>
            <p:cNvPr id="52" name="AutoShape 84"/>
            <p:cNvSpPr>
              <a:spLocks noChangeArrowheads="1"/>
            </p:cNvSpPr>
            <p:nvPr/>
          </p:nvSpPr>
          <p:spPr bwMode="auto">
            <a:xfrm rot="5400000">
              <a:off x="2005292" y="1669094"/>
              <a:ext cx="410765" cy="546428"/>
            </a:xfrm>
            <a:custGeom>
              <a:avLst/>
              <a:gdLst>
                <a:gd name="T0" fmla="*/ 263882113 w 21600"/>
                <a:gd name="T1" fmla="*/ 0 h 21600"/>
                <a:gd name="T2" fmla="*/ 0 w 21600"/>
                <a:gd name="T3" fmla="*/ 2277942 h 21600"/>
                <a:gd name="T4" fmla="*/ 263882113 w 21600"/>
                <a:gd name="T5" fmla="*/ 4555843 h 21600"/>
                <a:gd name="T6" fmla="*/ 351842826 w 21600"/>
                <a:gd name="T7" fmla="*/ 227794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1D8C87"/>
            </a:solidFill>
            <a:ln w="12700">
              <a:solidFill>
                <a:srgbClr val="1D8C87"/>
              </a:solidFill>
              <a:miter lim="800000"/>
              <a:headEnd/>
              <a:tailEnd/>
            </a:ln>
          </p:spPr>
          <p:txBody>
            <a:bodyPr lIns="65484" tIns="33338" rIns="65484" bIns="33338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 w="0"/>
                <a:solidFill>
                  <a:srgbClr val="4C7235"/>
                </a:solidFill>
                <a:effectLst>
                  <a:outerShdw blurRad="38100" dist="19050" dir="2700000" algn="tl" rotWithShape="0">
                    <a:srgbClr val="4C7235">
                      <a:alpha val="40000"/>
                    </a:srgbClr>
                  </a:outerShdw>
                </a:effectLst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64262" y="1738228"/>
              <a:ext cx="42857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AD039"/>
                </a:buClr>
                <a:buSzPct val="110000"/>
                <a:buFontTx/>
                <a:buNone/>
                <a:tabLst/>
                <a:defRPr/>
              </a:pPr>
              <a:r>
                <a:rPr kumimoji="0" lang="nl-B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55151" y="1705984"/>
            <a:ext cx="565692" cy="421012"/>
            <a:chOff x="3180609" y="1720213"/>
            <a:chExt cx="565692" cy="421012"/>
          </a:xfrm>
        </p:grpSpPr>
        <p:sp>
          <p:nvSpPr>
            <p:cNvPr id="49" name="AutoShape 84"/>
            <p:cNvSpPr>
              <a:spLocks noChangeArrowheads="1"/>
            </p:cNvSpPr>
            <p:nvPr/>
          </p:nvSpPr>
          <p:spPr bwMode="auto">
            <a:xfrm rot="5400000">
              <a:off x="3248440" y="1662629"/>
              <a:ext cx="410765" cy="546428"/>
            </a:xfrm>
            <a:custGeom>
              <a:avLst/>
              <a:gdLst>
                <a:gd name="T0" fmla="*/ 263882113 w 21600"/>
                <a:gd name="T1" fmla="*/ 0 h 21600"/>
                <a:gd name="T2" fmla="*/ 0 w 21600"/>
                <a:gd name="T3" fmla="*/ 2277942 h 21600"/>
                <a:gd name="T4" fmla="*/ 263882113 w 21600"/>
                <a:gd name="T5" fmla="*/ 4555843 h 21600"/>
                <a:gd name="T6" fmla="*/ 351842826 w 21600"/>
                <a:gd name="T7" fmla="*/ 227794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1D8C87"/>
            </a:solidFill>
            <a:ln w="12700">
              <a:solidFill>
                <a:srgbClr val="1D8C87"/>
              </a:solidFill>
              <a:miter lim="800000"/>
              <a:headEnd/>
              <a:tailEnd/>
            </a:ln>
          </p:spPr>
          <p:txBody>
            <a:bodyPr lIns="65484" tIns="33338" rIns="65484" bIns="33338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17731" y="1720213"/>
              <a:ext cx="42857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AD039"/>
                </a:buClr>
                <a:buSzPct val="110000"/>
                <a:buFontTx/>
                <a:buNone/>
                <a:tabLst/>
                <a:defRPr/>
              </a:pPr>
              <a:r>
                <a:rPr kumimoji="0" lang="nl-B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69012" y="1703350"/>
            <a:ext cx="577449" cy="425156"/>
            <a:chOff x="4593916" y="1734564"/>
            <a:chExt cx="577449" cy="425156"/>
          </a:xfrm>
        </p:grpSpPr>
        <p:sp>
          <p:nvSpPr>
            <p:cNvPr id="55" name="AutoShape 84"/>
            <p:cNvSpPr>
              <a:spLocks noChangeArrowheads="1"/>
            </p:cNvSpPr>
            <p:nvPr/>
          </p:nvSpPr>
          <p:spPr bwMode="auto">
            <a:xfrm rot="5400000">
              <a:off x="4661747" y="1681124"/>
              <a:ext cx="410765" cy="546428"/>
            </a:xfrm>
            <a:custGeom>
              <a:avLst/>
              <a:gdLst>
                <a:gd name="T0" fmla="*/ 263882113 w 21600"/>
                <a:gd name="T1" fmla="*/ 0 h 21600"/>
                <a:gd name="T2" fmla="*/ 0 w 21600"/>
                <a:gd name="T3" fmla="*/ 2277942 h 21600"/>
                <a:gd name="T4" fmla="*/ 263882113 w 21600"/>
                <a:gd name="T5" fmla="*/ 4555843 h 21600"/>
                <a:gd name="T6" fmla="*/ 351842826 w 21600"/>
                <a:gd name="T7" fmla="*/ 227794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1D8C87"/>
            </a:solidFill>
            <a:ln w="12700">
              <a:solidFill>
                <a:srgbClr val="1D8C87"/>
              </a:solidFill>
              <a:miter lim="800000"/>
              <a:headEnd/>
              <a:tailEnd/>
            </a:ln>
          </p:spPr>
          <p:txBody>
            <a:bodyPr lIns="65484" tIns="33338" rIns="65484" bIns="33338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742795" y="1734564"/>
              <a:ext cx="42857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AD039"/>
                </a:buClr>
                <a:buSzPct val="110000"/>
                <a:buFontTx/>
                <a:buNone/>
                <a:tabLst/>
                <a:defRPr/>
              </a:pPr>
              <a:r>
                <a:rPr kumimoji="0" lang="nl-B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466118" y="1733313"/>
            <a:ext cx="42857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D039"/>
              </a:buClr>
              <a:buSzPct val="110000"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85963" y="1685370"/>
            <a:ext cx="546428" cy="439017"/>
            <a:chOff x="7685963" y="1685370"/>
            <a:chExt cx="546428" cy="439017"/>
          </a:xfrm>
        </p:grpSpPr>
        <p:sp>
          <p:nvSpPr>
            <p:cNvPr id="57" name="AutoShape 84"/>
            <p:cNvSpPr>
              <a:spLocks noChangeArrowheads="1"/>
            </p:cNvSpPr>
            <p:nvPr/>
          </p:nvSpPr>
          <p:spPr bwMode="auto">
            <a:xfrm rot="5400000">
              <a:off x="7753794" y="1645791"/>
              <a:ext cx="410765" cy="546428"/>
            </a:xfrm>
            <a:custGeom>
              <a:avLst/>
              <a:gdLst>
                <a:gd name="T0" fmla="*/ 263882113 w 21600"/>
                <a:gd name="T1" fmla="*/ 0 h 21600"/>
                <a:gd name="T2" fmla="*/ 0 w 21600"/>
                <a:gd name="T3" fmla="*/ 2277942 h 21600"/>
                <a:gd name="T4" fmla="*/ 263882113 w 21600"/>
                <a:gd name="T5" fmla="*/ 4555843 h 21600"/>
                <a:gd name="T6" fmla="*/ 351842826 w 21600"/>
                <a:gd name="T7" fmla="*/ 227794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1D8C87"/>
            </a:solidFill>
            <a:ln w="12700">
              <a:solidFill>
                <a:srgbClr val="1D8C87"/>
              </a:solidFill>
              <a:miter lim="800000"/>
              <a:headEnd/>
              <a:tailEnd/>
            </a:ln>
          </p:spPr>
          <p:txBody>
            <a:bodyPr lIns="65484" tIns="33338" rIns="65484" bIns="33338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25678" y="1685370"/>
              <a:ext cx="356683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AD039"/>
                </a:buClr>
                <a:buSzPct val="110000"/>
                <a:buFontTx/>
                <a:buNone/>
                <a:tabLst/>
                <a:defRPr/>
              </a:pPr>
              <a:r>
                <a:rPr kumimoji="0" lang="nl-B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09284" y="1702921"/>
            <a:ext cx="559946" cy="423193"/>
            <a:chOff x="6334742" y="1733314"/>
            <a:chExt cx="559946" cy="423193"/>
          </a:xfrm>
        </p:grpSpPr>
        <p:sp>
          <p:nvSpPr>
            <p:cNvPr id="63" name="AutoShape 84"/>
            <p:cNvSpPr>
              <a:spLocks noChangeArrowheads="1"/>
            </p:cNvSpPr>
            <p:nvPr/>
          </p:nvSpPr>
          <p:spPr bwMode="auto">
            <a:xfrm rot="5400000">
              <a:off x="6402573" y="1677911"/>
              <a:ext cx="410765" cy="546428"/>
            </a:xfrm>
            <a:custGeom>
              <a:avLst/>
              <a:gdLst>
                <a:gd name="T0" fmla="*/ 263882113 w 21600"/>
                <a:gd name="T1" fmla="*/ 0 h 21600"/>
                <a:gd name="T2" fmla="*/ 0 w 21600"/>
                <a:gd name="T3" fmla="*/ 2277942 h 21600"/>
                <a:gd name="T4" fmla="*/ 263882113 w 21600"/>
                <a:gd name="T5" fmla="*/ 4555843 h 21600"/>
                <a:gd name="T6" fmla="*/ 351842826 w 21600"/>
                <a:gd name="T7" fmla="*/ 227794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1D8C87"/>
            </a:solidFill>
            <a:ln w="12700">
              <a:solidFill>
                <a:srgbClr val="1D8C87"/>
              </a:solidFill>
              <a:miter lim="800000"/>
              <a:headEnd/>
              <a:tailEnd/>
            </a:ln>
          </p:spPr>
          <p:txBody>
            <a:bodyPr lIns="65484" tIns="33338" rIns="65484" bIns="33338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D8C8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66118" y="1733314"/>
              <a:ext cx="42857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AD039"/>
                </a:buClr>
                <a:buSzPct val="110000"/>
                <a:buFontTx/>
                <a:buNone/>
                <a:tabLst/>
                <a:defRPr/>
              </a:pPr>
              <a:r>
                <a:rPr kumimoji="0" lang="nl-B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65" name="AutoShape 84"/>
          <p:cNvSpPr>
            <a:spLocks noChangeArrowheads="1"/>
          </p:cNvSpPr>
          <p:nvPr/>
        </p:nvSpPr>
        <p:spPr bwMode="auto">
          <a:xfrm rot="-5400000">
            <a:off x="7735971" y="5125632"/>
            <a:ext cx="446413" cy="546428"/>
          </a:xfrm>
          <a:custGeom>
            <a:avLst/>
            <a:gdLst>
              <a:gd name="T0" fmla="*/ 1287221235 w 21600"/>
              <a:gd name="T1" fmla="*/ 0 h 21600"/>
              <a:gd name="T2" fmla="*/ 0 w 21600"/>
              <a:gd name="T3" fmla="*/ 4656366 h 21600"/>
              <a:gd name="T4" fmla="*/ 1287221235 w 21600"/>
              <a:gd name="T5" fmla="*/ 9312732 h 21600"/>
              <a:gd name="T6" fmla="*/ 1716293761 w 21600"/>
              <a:gd name="T7" fmla="*/ 465636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1D8C87"/>
          </a:solidFill>
          <a:ln w="12700">
            <a:solidFill>
              <a:srgbClr val="1D8C87"/>
            </a:solidFill>
            <a:miter lim="800000"/>
            <a:headEnd/>
            <a:tailEnd/>
          </a:ln>
        </p:spPr>
        <p:txBody>
          <a:bodyPr wrap="square" lIns="65484" tIns="33338" rIns="65484" bIns="33338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pSp>
        <p:nvGrpSpPr>
          <p:cNvPr id="66" name="Group 65"/>
          <p:cNvGrpSpPr/>
          <p:nvPr/>
        </p:nvGrpSpPr>
        <p:grpSpPr>
          <a:xfrm rot="10800000" flipH="1">
            <a:off x="887996" y="4477803"/>
            <a:ext cx="7876705" cy="1116560"/>
            <a:chOff x="1202544" y="2251423"/>
            <a:chExt cx="7876705" cy="1116560"/>
          </a:xfrm>
        </p:grpSpPr>
        <p:sp>
          <p:nvSpPr>
            <p:cNvPr id="67" name="Arc 4"/>
            <p:cNvSpPr>
              <a:spLocks/>
            </p:cNvSpPr>
            <p:nvPr/>
          </p:nvSpPr>
          <p:spPr bwMode="auto">
            <a:xfrm rot="10800000">
              <a:off x="1202544" y="2251423"/>
              <a:ext cx="6599975" cy="1112644"/>
            </a:xfrm>
            <a:custGeom>
              <a:avLst/>
              <a:gdLst>
                <a:gd name="T0" fmla="*/ 0 w 21600"/>
                <a:gd name="T1" fmla="*/ 0 h 21600"/>
                <a:gd name="T2" fmla="*/ 108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1D8C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65484" tIns="33338" rIns="65484" bIns="33338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68" name="Arc 4"/>
            <p:cNvSpPr>
              <a:spLocks/>
            </p:cNvSpPr>
            <p:nvPr/>
          </p:nvSpPr>
          <p:spPr bwMode="auto">
            <a:xfrm rot="10800000" flipH="1">
              <a:off x="7799972" y="2633540"/>
              <a:ext cx="1279277" cy="734443"/>
            </a:xfrm>
            <a:custGeom>
              <a:avLst/>
              <a:gdLst>
                <a:gd name="T0" fmla="*/ 0 w 21600"/>
                <a:gd name="T1" fmla="*/ 0 h 21600"/>
                <a:gd name="T2" fmla="*/ 108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1D8C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65484" tIns="33338" rIns="65484" bIns="33338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C7235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15" name="AutoShape 84"/>
          <p:cNvSpPr>
            <a:spLocks noChangeArrowheads="1"/>
          </p:cNvSpPr>
          <p:nvPr/>
        </p:nvSpPr>
        <p:spPr bwMode="auto">
          <a:xfrm rot="20003139">
            <a:off x="5299125" y="2907340"/>
            <a:ext cx="1097756" cy="54642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5429933 h 21600"/>
              <a:gd name="T4" fmla="*/ 2147483646 w 21600"/>
              <a:gd name="T5" fmla="*/ 10859857 h 21600"/>
              <a:gd name="T6" fmla="*/ 2147483646 w 21600"/>
              <a:gd name="T7" fmla="*/ 54299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4C723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65484" tIns="33338" rIns="65484" bIns="33338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11084">
            <a:off x="5328210" y="4215786"/>
            <a:ext cx="106689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30" grpId="0" animBg="1"/>
      <p:bldP spid="37" grpId="0" animBg="1"/>
      <p:bldP spid="39" grpId="0" animBg="1"/>
      <p:bldP spid="40" grpId="0"/>
      <p:bldP spid="47" grpId="0" animBg="1"/>
      <p:bldP spid="48" grpId="0" animBg="1"/>
      <p:bldP spid="44" grpId="0" animBg="1"/>
      <p:bldP spid="51" grpId="0" animBg="1"/>
      <p:bldP spid="65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dirty="0"/>
              <a:t>Meeting with the partnership (21/02/’18) – Objectives: </a:t>
            </a:r>
          </a:p>
          <a:p>
            <a:pPr lvl="1" algn="just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/>
              <a:t>Getting to know each other better</a:t>
            </a:r>
          </a:p>
          <a:p>
            <a:pPr lvl="1" algn="just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/>
              <a:t>Presentation draft scoping note + discussion</a:t>
            </a:r>
          </a:p>
          <a:p>
            <a:pPr lvl="1" algn="just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/>
              <a:t>COSME and </a:t>
            </a:r>
            <a:r>
              <a:rPr lang="en-US" dirty="0" err="1"/>
              <a:t>Innosup</a:t>
            </a:r>
            <a:r>
              <a:rPr lang="en-US" dirty="0"/>
              <a:t>-project</a:t>
            </a:r>
          </a:p>
          <a:p>
            <a:pPr algn="just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dirty="0"/>
              <a:t>Workshop in the framework of the EU Industry Days (22/02/’18):</a:t>
            </a:r>
          </a:p>
          <a:p>
            <a:pPr lvl="1" algn="just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/>
              <a:t>"Upgrading EU </a:t>
            </a:r>
            <a:r>
              <a:rPr lang="en-US" dirty="0" err="1"/>
              <a:t>Agri</a:t>
            </a:r>
            <a:r>
              <a:rPr lang="en-US" dirty="0"/>
              <a:t>-food Industry to the Digital Age: Smart Sensor Systems 4 the </a:t>
            </a:r>
            <a:r>
              <a:rPr lang="en-US" dirty="0" err="1"/>
              <a:t>Agri</a:t>
            </a:r>
            <a:r>
              <a:rPr lang="en-US" dirty="0"/>
              <a:t>-Food Industry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38DC5-3211-41CE-912E-EBEFA1E5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07" y="277783"/>
            <a:ext cx="8050763" cy="1043017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latin typeface="+mn-lt"/>
              </a:rPr>
              <a:t/>
            </a:r>
            <a:br>
              <a:rPr lang="en-GB" sz="4400" dirty="0">
                <a:latin typeface="+mn-lt"/>
              </a:rPr>
            </a:br>
            <a:r>
              <a:rPr lang="en-GB" sz="4000" dirty="0">
                <a:latin typeface="+mn-lt"/>
              </a:rPr>
              <a:t>Progress of our </a:t>
            </a:r>
            <a:r>
              <a:rPr lang="en-GB" sz="4000" dirty="0" smtClean="0">
                <a:latin typeface="+mn-lt"/>
              </a:rPr>
              <a:t>partnership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81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anders' FOOD 3.0 - PPT Template Light">
  <a:themeElements>
    <a:clrScheme name="Flanders' FOOD 3.0">
      <a:dk1>
        <a:srgbClr val="4C7235"/>
      </a:dk1>
      <a:lt1>
        <a:srgbClr val="FFFFFF"/>
      </a:lt1>
      <a:dk2>
        <a:srgbClr val="1D8C87"/>
      </a:dk2>
      <a:lt2>
        <a:srgbClr val="E7E7E7"/>
      </a:lt2>
      <a:accent1>
        <a:srgbClr val="4C7235"/>
      </a:accent1>
      <a:accent2>
        <a:srgbClr val="AAD039"/>
      </a:accent2>
      <a:accent3>
        <a:srgbClr val="1D8C87"/>
      </a:accent3>
      <a:accent4>
        <a:srgbClr val="338A47"/>
      </a:accent4>
      <a:accent5>
        <a:srgbClr val="5BB37E"/>
      </a:accent5>
      <a:accent6>
        <a:srgbClr val="E7E7E7"/>
      </a:accent6>
      <a:hlink>
        <a:srgbClr val="1D8C87"/>
      </a:hlink>
      <a:folHlink>
        <a:srgbClr val="5BB37E"/>
      </a:folHlink>
    </a:clrScheme>
    <a:fontScheme name="Custom 2">
      <a:majorFont>
        <a:latin typeface="Tw Cen MT Condense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8800" dirty="0" err="1" smtClean="0">
            <a:solidFill>
              <a:srgbClr val="4C7235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F 3.0 - PPT templat Light Version_V2.potx" id="{A509FE16-B36D-4776-B972-E159F92BC85A}" vid="{52AAB0D6-3C1C-4977-87FA-7F403556E4C9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a_Flanders' FOOD 3.0">
  <a:themeElements>
    <a:clrScheme name="Flanders' FOOD 3.0">
      <a:dk1>
        <a:srgbClr val="4C7235"/>
      </a:dk1>
      <a:lt1>
        <a:srgbClr val="FFFFFF"/>
      </a:lt1>
      <a:dk2>
        <a:srgbClr val="1D8C87"/>
      </a:dk2>
      <a:lt2>
        <a:srgbClr val="E7E7E7"/>
      </a:lt2>
      <a:accent1>
        <a:srgbClr val="4C7235"/>
      </a:accent1>
      <a:accent2>
        <a:srgbClr val="AAD039"/>
      </a:accent2>
      <a:accent3>
        <a:srgbClr val="1D8C87"/>
      </a:accent3>
      <a:accent4>
        <a:srgbClr val="338A47"/>
      </a:accent4>
      <a:accent5>
        <a:srgbClr val="5BB37E"/>
      </a:accent5>
      <a:accent6>
        <a:srgbClr val="E7E7E7"/>
      </a:accent6>
      <a:hlink>
        <a:srgbClr val="1D8C87"/>
      </a:hlink>
      <a:folHlink>
        <a:srgbClr val="5BB37E"/>
      </a:folHlink>
    </a:clrScheme>
    <a:fontScheme name="Custom 2">
      <a:majorFont>
        <a:latin typeface="Tw Cen MT Condense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/>
      <a:bodyPr/>
      <a:lstStyle>
        <a:defPPr marL="342900" indent="-342900">
          <a:buClr>
            <a:schemeClr val="accent2"/>
          </a:buClr>
          <a:buSzPct val="110000"/>
          <a:buFont typeface="Arial Narrow" panose="020B0606020202030204" pitchFamily="34" charset="0"/>
          <a:buChar char="■"/>
          <a:defRPr sz="2800" dirty="0" err="1" smtClean="0">
            <a:solidFill>
              <a:schemeClr val="accent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F 3.0 - PPT templat Light Version_V2.potx" id="{A509FE16-B36D-4776-B972-E159F92BC85A}" vid="{976EC9A9-C957-426C-9EC7-6AAC7A72E181}"/>
    </a:ext>
  </a:extLst>
</a:theme>
</file>

<file path=ppt/theme/theme3.xml><?xml version="1.0" encoding="utf-8"?>
<a:theme xmlns:a="http://schemas.openxmlformats.org/drawingml/2006/main" name="1b_Flanders' FOOD 3.0">
  <a:themeElements>
    <a:clrScheme name="Flanders' FOOD 3.0">
      <a:dk1>
        <a:srgbClr val="4C7235"/>
      </a:dk1>
      <a:lt1>
        <a:srgbClr val="FFFFFF"/>
      </a:lt1>
      <a:dk2>
        <a:srgbClr val="1D8C87"/>
      </a:dk2>
      <a:lt2>
        <a:srgbClr val="E7E7E7"/>
      </a:lt2>
      <a:accent1>
        <a:srgbClr val="4C7235"/>
      </a:accent1>
      <a:accent2>
        <a:srgbClr val="AAD039"/>
      </a:accent2>
      <a:accent3>
        <a:srgbClr val="1D8C87"/>
      </a:accent3>
      <a:accent4>
        <a:srgbClr val="338A47"/>
      </a:accent4>
      <a:accent5>
        <a:srgbClr val="5BB37E"/>
      </a:accent5>
      <a:accent6>
        <a:srgbClr val="E7E7E7"/>
      </a:accent6>
      <a:hlink>
        <a:srgbClr val="1D8C87"/>
      </a:hlink>
      <a:folHlink>
        <a:srgbClr val="5BB37E"/>
      </a:folHlink>
    </a:clrScheme>
    <a:fontScheme name="Custom 2">
      <a:majorFont>
        <a:latin typeface="Tw Cen MT Condense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F 3.0 - PPT templat Light Version_V2.potx" id="{A509FE16-B36D-4776-B972-E159F92BC85A}" vid="{91C958F3-5EE4-47B7-9D75-5EC5AEB5891F}"/>
    </a:ext>
  </a:extLst>
</a:theme>
</file>

<file path=ppt/theme/theme4.xml><?xml version="1.0" encoding="utf-8"?>
<a:theme xmlns:a="http://schemas.openxmlformats.org/drawingml/2006/main" name="2a_Flanders' FOOD 3.0">
  <a:themeElements>
    <a:clrScheme name="Flanders' FOOD 3.0">
      <a:dk1>
        <a:srgbClr val="4C7235"/>
      </a:dk1>
      <a:lt1>
        <a:srgbClr val="FFFFFF"/>
      </a:lt1>
      <a:dk2>
        <a:srgbClr val="1D8C87"/>
      </a:dk2>
      <a:lt2>
        <a:srgbClr val="E7E7E7"/>
      </a:lt2>
      <a:accent1>
        <a:srgbClr val="4C7235"/>
      </a:accent1>
      <a:accent2>
        <a:srgbClr val="AAD039"/>
      </a:accent2>
      <a:accent3>
        <a:srgbClr val="1D8C87"/>
      </a:accent3>
      <a:accent4>
        <a:srgbClr val="338A47"/>
      </a:accent4>
      <a:accent5>
        <a:srgbClr val="5BB37E"/>
      </a:accent5>
      <a:accent6>
        <a:srgbClr val="E7E7E7"/>
      </a:accent6>
      <a:hlink>
        <a:srgbClr val="1D8C87"/>
      </a:hlink>
      <a:folHlink>
        <a:srgbClr val="5BB37E"/>
      </a:folHlink>
    </a:clrScheme>
    <a:fontScheme name="Custom 2">
      <a:majorFont>
        <a:latin typeface="Tw Cen MT Condense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="" xmlns:p="http://schemas.openxmlformats.org/presentationml/2006/main" xmlns:r="http://schemas.openxmlformats.org/officeDocument/2006/relationships" val="1"/>
          </a:ext>
        </a:extLst>
      </a:spPr>
      <a:bodyPr lIns="0" tIns="0" rIns="0" bIns="0" anchor="ctr">
        <a:normAutofit/>
      </a:bodyPr>
      <a:lstStyle>
        <a:defPPr>
          <a:defRPr sz="4000" b="1" cap="all" dirty="0" smtClean="0">
            <a:solidFill>
              <a:srgbClr val="4C7235"/>
            </a:solidFill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F 3.0 - PPT templat Light Version_V2.potx" id="{A509FE16-B36D-4776-B972-E159F92BC85A}" vid="{4210CF58-D4D6-4F96-96CB-AADEEEA004FF}"/>
    </a:ext>
  </a:extLst>
</a:theme>
</file>

<file path=ppt/theme/theme5.xml><?xml version="1.0" encoding="utf-8"?>
<a:theme xmlns:a="http://schemas.openxmlformats.org/drawingml/2006/main" name="2b_Flanders' FOOD 3.0">
  <a:themeElements>
    <a:clrScheme name="Flanders' FOOD 3.0">
      <a:dk1>
        <a:srgbClr val="4C7235"/>
      </a:dk1>
      <a:lt1>
        <a:srgbClr val="FFFFFF"/>
      </a:lt1>
      <a:dk2>
        <a:srgbClr val="1D8C87"/>
      </a:dk2>
      <a:lt2>
        <a:srgbClr val="E7E7E7"/>
      </a:lt2>
      <a:accent1>
        <a:srgbClr val="4C7235"/>
      </a:accent1>
      <a:accent2>
        <a:srgbClr val="AAD039"/>
      </a:accent2>
      <a:accent3>
        <a:srgbClr val="1D8C87"/>
      </a:accent3>
      <a:accent4>
        <a:srgbClr val="338A47"/>
      </a:accent4>
      <a:accent5>
        <a:srgbClr val="5BB37E"/>
      </a:accent5>
      <a:accent6>
        <a:srgbClr val="E7E7E7"/>
      </a:accent6>
      <a:hlink>
        <a:srgbClr val="1D8C87"/>
      </a:hlink>
      <a:folHlink>
        <a:srgbClr val="5BB37E"/>
      </a:folHlink>
    </a:clrScheme>
    <a:fontScheme name="Custom 2">
      <a:majorFont>
        <a:latin typeface="Tw Cen MT Condense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F 3.0 - PPT templat Light Version_V2.potx" id="{A509FE16-B36D-4776-B972-E159F92BC85A}" vid="{D7769E7B-DFAC-41B2-B9BE-3E1EAE9A12AC}"/>
    </a:ext>
  </a:extLst>
</a:theme>
</file>

<file path=ppt/theme/theme6.xml><?xml version="1.0" encoding="utf-8"?>
<a:theme xmlns:a="http://schemas.openxmlformats.org/drawingml/2006/main" name="3_Flanders' FOOD 3.0">
  <a:themeElements>
    <a:clrScheme name="Flanders' FOOD 3.0">
      <a:dk1>
        <a:srgbClr val="4C7235"/>
      </a:dk1>
      <a:lt1>
        <a:srgbClr val="FFFFFF"/>
      </a:lt1>
      <a:dk2>
        <a:srgbClr val="1D8C87"/>
      </a:dk2>
      <a:lt2>
        <a:srgbClr val="E7E7E7"/>
      </a:lt2>
      <a:accent1>
        <a:srgbClr val="4C7235"/>
      </a:accent1>
      <a:accent2>
        <a:srgbClr val="AAD039"/>
      </a:accent2>
      <a:accent3>
        <a:srgbClr val="1D8C87"/>
      </a:accent3>
      <a:accent4>
        <a:srgbClr val="338A47"/>
      </a:accent4>
      <a:accent5>
        <a:srgbClr val="5BB37E"/>
      </a:accent5>
      <a:accent6>
        <a:srgbClr val="E7E7E7"/>
      </a:accent6>
      <a:hlink>
        <a:srgbClr val="1D8C87"/>
      </a:hlink>
      <a:folHlink>
        <a:srgbClr val="5BB37E"/>
      </a:folHlink>
    </a:clrScheme>
    <a:fontScheme name="Custom 2">
      <a:majorFont>
        <a:latin typeface="Tw Cen MT Condense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/>
      <a:bodyPr/>
      <a:lstStyle>
        <a:defPPr marL="342900" indent="-342900">
          <a:buClr>
            <a:schemeClr val="accent2"/>
          </a:buClr>
          <a:buSzPct val="110000"/>
          <a:buFont typeface="Arial Narrow" panose="020B0606020202030204" pitchFamily="34" charset="0"/>
          <a:buChar char="■"/>
          <a:defRPr sz="2800" dirty="0" err="1" smtClean="0">
            <a:solidFill>
              <a:schemeClr val="accent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F 3.0 - PPT templat Light Version_V2.potx" id="{A509FE16-B36D-4776-B972-E159F92BC85A}" vid="{F0663E21-A650-4BEF-9F70-14109E9E839B}"/>
    </a:ext>
  </a:extLst>
</a:theme>
</file>

<file path=ppt/theme/theme7.xml><?xml version="1.0" encoding="utf-8"?>
<a:theme xmlns:a="http://schemas.openxmlformats.org/drawingml/2006/main" name="1_Flanders' FOOD 3.0 - PPT Template Light">
  <a:themeElements>
    <a:clrScheme name="Flanders' FOOD 3.0">
      <a:dk1>
        <a:srgbClr val="4C7235"/>
      </a:dk1>
      <a:lt1>
        <a:srgbClr val="FFFFFF"/>
      </a:lt1>
      <a:dk2>
        <a:srgbClr val="1D8C87"/>
      </a:dk2>
      <a:lt2>
        <a:srgbClr val="E7E7E7"/>
      </a:lt2>
      <a:accent1>
        <a:srgbClr val="4C7235"/>
      </a:accent1>
      <a:accent2>
        <a:srgbClr val="AAD039"/>
      </a:accent2>
      <a:accent3>
        <a:srgbClr val="1D8C87"/>
      </a:accent3>
      <a:accent4>
        <a:srgbClr val="338A47"/>
      </a:accent4>
      <a:accent5>
        <a:srgbClr val="5BB37E"/>
      </a:accent5>
      <a:accent6>
        <a:srgbClr val="E7E7E7"/>
      </a:accent6>
      <a:hlink>
        <a:srgbClr val="1D8C87"/>
      </a:hlink>
      <a:folHlink>
        <a:srgbClr val="5BB37E"/>
      </a:folHlink>
    </a:clrScheme>
    <a:fontScheme name="Custom 2">
      <a:majorFont>
        <a:latin typeface="Tw Cen MT Condense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8800" dirty="0" err="1" smtClean="0">
            <a:solidFill>
              <a:srgbClr val="4C7235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F 3.0 - PPT templat Light Version_V2.potx" id="{A509FE16-B36D-4776-B972-E159F92BC85A}" vid="{52AAB0D6-3C1C-4977-87FA-7F403556E4C9}"/>
    </a:ext>
  </a:extLst>
</a:theme>
</file>

<file path=ppt/theme/theme8.xml><?xml version="1.0" encoding="utf-8"?>
<a:theme xmlns:a="http://schemas.openxmlformats.org/drawingml/2006/main" name="2_Flanders' FOOD 3.0 - PPT Template Light">
  <a:themeElements>
    <a:clrScheme name="Flanders' FOOD 3.0">
      <a:dk1>
        <a:srgbClr val="4C7235"/>
      </a:dk1>
      <a:lt1>
        <a:srgbClr val="FFFFFF"/>
      </a:lt1>
      <a:dk2>
        <a:srgbClr val="1D8C87"/>
      </a:dk2>
      <a:lt2>
        <a:srgbClr val="E7E7E7"/>
      </a:lt2>
      <a:accent1>
        <a:srgbClr val="4C7235"/>
      </a:accent1>
      <a:accent2>
        <a:srgbClr val="AAD039"/>
      </a:accent2>
      <a:accent3>
        <a:srgbClr val="1D8C87"/>
      </a:accent3>
      <a:accent4>
        <a:srgbClr val="338A47"/>
      </a:accent4>
      <a:accent5>
        <a:srgbClr val="5BB37E"/>
      </a:accent5>
      <a:accent6>
        <a:srgbClr val="E7E7E7"/>
      </a:accent6>
      <a:hlink>
        <a:srgbClr val="1D8C87"/>
      </a:hlink>
      <a:folHlink>
        <a:srgbClr val="5BB37E"/>
      </a:folHlink>
    </a:clrScheme>
    <a:fontScheme name="Custom 2">
      <a:majorFont>
        <a:latin typeface="Tw Cen MT Condense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8800" dirty="0" err="1" smtClean="0">
            <a:solidFill>
              <a:srgbClr val="4C7235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F 3.0 - PPT templat Light Version_V2.potx" id="{A509FE16-B36D-4776-B972-E159F92BC85A}" vid="{52AAB0D6-3C1C-4977-87FA-7F403556E4C9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FF_Presentation Template Light Version_V2</Template>
  <TotalTime>0</TotalTime>
  <Words>1221</Words>
  <Application>Microsoft Office PowerPoint</Application>
  <PresentationFormat>Bildschirmpräsentation (4:3)</PresentationFormat>
  <Paragraphs>173</Paragraphs>
  <Slides>14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14</vt:i4>
      </vt:variant>
    </vt:vector>
  </HeadingPairs>
  <TitlesOfParts>
    <vt:vector size="30" baseType="lpstr">
      <vt:lpstr>ＭＳ Ｐゴシック</vt:lpstr>
      <vt:lpstr>Arial</vt:lpstr>
      <vt:lpstr>Arial Narrow</vt:lpstr>
      <vt:lpstr>Calibri</vt:lpstr>
      <vt:lpstr>Symbol</vt:lpstr>
      <vt:lpstr>Times New Roman</vt:lpstr>
      <vt:lpstr>Tw Cen MT Condensed</vt:lpstr>
      <vt:lpstr>Wingdings</vt:lpstr>
      <vt:lpstr>Flanders' FOOD 3.0 - PPT Template Light</vt:lpstr>
      <vt:lpstr>1a_Flanders' FOOD 3.0</vt:lpstr>
      <vt:lpstr>1b_Flanders' FOOD 3.0</vt:lpstr>
      <vt:lpstr>2a_Flanders' FOOD 3.0</vt:lpstr>
      <vt:lpstr>2b_Flanders' FOOD 3.0</vt:lpstr>
      <vt:lpstr>3_Flanders' FOOD 3.0</vt:lpstr>
      <vt:lpstr>1_Flanders' FOOD 3.0 - PPT Template Light</vt:lpstr>
      <vt:lpstr>2_Flanders' FOOD 3.0 - PPT Template Light</vt:lpstr>
      <vt:lpstr>Upgrading EU agri-food industry to the digital age:  Smart sensor systems 4 agri-food </vt:lpstr>
      <vt:lpstr>Some facts</vt:lpstr>
      <vt:lpstr>Transition is necessary because …</vt:lpstr>
      <vt:lpstr>Our ambitious goal</vt:lpstr>
      <vt:lpstr>setting up partnership</vt:lpstr>
      <vt:lpstr>sPecific Objectives</vt:lpstr>
      <vt:lpstr>Involved clusters/regions at this point</vt:lpstr>
      <vt:lpstr>How?: roll out stepwise approach The funnel!  </vt:lpstr>
      <vt:lpstr> Progress of our partnership </vt:lpstr>
      <vt:lpstr> Progress of our partnership </vt:lpstr>
      <vt:lpstr> COSME: COS-CLUSTPARTNS-2017-3-02 </vt:lpstr>
      <vt:lpstr>INNOSUP-01-2018-2020</vt:lpstr>
      <vt:lpstr>Planning in terms of demo cases and potential business cases</vt:lpstr>
      <vt:lpstr>Future Plans</vt:lpstr>
    </vt:vector>
  </TitlesOfParts>
  <Company>Fevia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Benoît Dutordoir</dc:creator>
  <cp:lastModifiedBy>Sabine Brunklaus</cp:lastModifiedBy>
  <cp:revision>227</cp:revision>
  <dcterms:created xsi:type="dcterms:W3CDTF">2016-10-06T08:54:42Z</dcterms:created>
  <dcterms:modified xsi:type="dcterms:W3CDTF">2018-06-13T05:02:22Z</dcterms:modified>
</cp:coreProperties>
</file>