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17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slides/slide26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35"/>
  </p:notesMasterIdLst>
  <p:sldIdLst>
    <p:sldId id="256" r:id="rId2"/>
    <p:sldId id="258" r:id="rId3"/>
    <p:sldId id="260" r:id="rId4"/>
    <p:sldId id="326" r:id="rId5"/>
    <p:sldId id="323" r:id="rId6"/>
    <p:sldId id="328" r:id="rId7"/>
    <p:sldId id="324" r:id="rId8"/>
    <p:sldId id="327" r:id="rId9"/>
    <p:sldId id="272" r:id="rId10"/>
    <p:sldId id="299" r:id="rId11"/>
    <p:sldId id="262" r:id="rId12"/>
    <p:sldId id="306" r:id="rId13"/>
    <p:sldId id="308" r:id="rId14"/>
    <p:sldId id="298" r:id="rId15"/>
    <p:sldId id="307" r:id="rId16"/>
    <p:sldId id="309" r:id="rId17"/>
    <p:sldId id="329" r:id="rId18"/>
    <p:sldId id="330" r:id="rId19"/>
    <p:sldId id="273" r:id="rId20"/>
    <p:sldId id="310" r:id="rId21"/>
    <p:sldId id="311" r:id="rId22"/>
    <p:sldId id="318" r:id="rId23"/>
    <p:sldId id="319" r:id="rId24"/>
    <p:sldId id="320" r:id="rId25"/>
    <p:sldId id="312" r:id="rId26"/>
    <p:sldId id="322" r:id="rId27"/>
    <p:sldId id="321" r:id="rId28"/>
    <p:sldId id="300" r:id="rId29"/>
    <p:sldId id="301" r:id="rId30"/>
    <p:sldId id="302" r:id="rId31"/>
    <p:sldId id="303" r:id="rId32"/>
    <p:sldId id="304" r:id="rId33"/>
    <p:sldId id="305" r:id="rId3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4152"/>
    <a:srgbClr val="233E51"/>
    <a:srgbClr val="AA9165"/>
    <a:srgbClr val="00A3E0"/>
    <a:srgbClr val="00BC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92"/>
    <p:restoredTop sz="93979" autoAdjust="0"/>
  </p:normalViewPr>
  <p:slideViewPr>
    <p:cSldViewPr snapToGrid="0" snapToObjects="1">
      <p:cViewPr varScale="1">
        <p:scale>
          <a:sx n="82" d="100"/>
          <a:sy n="82" d="100"/>
        </p:scale>
        <p:origin x="7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2" d="100"/>
          <a:sy n="52" d="100"/>
        </p:scale>
        <p:origin x="268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customXml" Target="../customXml/item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D031B-3AC2-4DAE-AA53-F6D0C7AF9C5B}" type="datetimeFigureOut">
              <a:rPr lang="fi-FI" smtClean="0"/>
              <a:t>30.10.2019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281BB-9F9C-4B6A-9C44-02D442E2D4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8120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281BB-9F9C-4B6A-9C44-02D442E2D42A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96347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281BB-9F9C-4B6A-9C44-02D442E2D42A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50491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281BB-9F9C-4B6A-9C44-02D442E2D42A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86865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281BB-9F9C-4B6A-9C44-02D442E2D42A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45450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281BB-9F9C-4B6A-9C44-02D442E2D42A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24911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281BB-9F9C-4B6A-9C44-02D442E2D42A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55186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281BB-9F9C-4B6A-9C44-02D442E2D42A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32176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281BB-9F9C-4B6A-9C44-02D442E2D42A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85761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281BB-9F9C-4B6A-9C44-02D442E2D42A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10322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281BB-9F9C-4B6A-9C44-02D442E2D42A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04592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  <a:buFontTx/>
              <a:buChar char="-"/>
            </a:pPr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281BB-9F9C-4B6A-9C44-02D442E2D42A}" type="slidenum">
              <a:rPr lang="fi-FI" smtClean="0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3709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281BB-9F9C-4B6A-9C44-02D442E2D42A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81665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281BB-9F9C-4B6A-9C44-02D442E2D42A}" type="slidenum">
              <a:rPr lang="fi-FI" smtClean="0"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05366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281BB-9F9C-4B6A-9C44-02D442E2D42A}" type="slidenum">
              <a:rPr lang="fi-FI" smtClean="0"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05184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281BB-9F9C-4B6A-9C44-02D442E2D42A}" type="slidenum">
              <a:rPr lang="fi-FI" smtClean="0"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31351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281BB-9F9C-4B6A-9C44-02D442E2D42A}" type="slidenum">
              <a:rPr lang="fi-FI" smtClean="0"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62709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281BB-9F9C-4B6A-9C44-02D442E2D42A}" type="slidenum">
              <a:rPr lang="fi-FI" smtClean="0"/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31850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281BB-9F9C-4B6A-9C44-02D442E2D42A}" type="slidenum">
              <a:rPr lang="fi-FI" smtClean="0"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24108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281BB-9F9C-4B6A-9C44-02D442E2D42A}" type="slidenum">
              <a:rPr lang="fi-FI" smtClean="0"/>
              <a:t>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59108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281BB-9F9C-4B6A-9C44-02D442E2D42A}" type="slidenum">
              <a:rPr lang="fi-FI" smtClean="0"/>
              <a:t>27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60792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281BB-9F9C-4B6A-9C44-02D442E2D42A}" type="slidenum">
              <a:rPr lang="fi-FI" smtClean="0"/>
              <a:t>28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35582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281BB-9F9C-4B6A-9C44-02D442E2D42A}" type="slidenum">
              <a:rPr lang="fi-FI" smtClean="0"/>
              <a:t>29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9441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281BB-9F9C-4B6A-9C44-02D442E2D42A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09737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281BB-9F9C-4B6A-9C44-02D442E2D42A}" type="slidenum">
              <a:rPr lang="fi-FI" smtClean="0"/>
              <a:t>30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77660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281BB-9F9C-4B6A-9C44-02D442E2D42A}" type="slidenum">
              <a:rPr lang="fi-FI" smtClean="0"/>
              <a:t>31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58878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281BB-9F9C-4B6A-9C44-02D442E2D42A}" type="slidenum">
              <a:rPr lang="fi-FI" smtClean="0"/>
              <a:t>32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01498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281BB-9F9C-4B6A-9C44-02D442E2D42A}" type="slidenum">
              <a:rPr lang="fi-FI" smtClean="0"/>
              <a:t>33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779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281BB-9F9C-4B6A-9C44-02D442E2D42A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4072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281BB-9F9C-4B6A-9C44-02D442E2D42A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9430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281BB-9F9C-4B6A-9C44-02D442E2D42A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4833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281BB-9F9C-4B6A-9C44-02D442E2D42A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6003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281BB-9F9C-4B6A-9C44-02D442E2D42A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9074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281BB-9F9C-4B6A-9C44-02D442E2D42A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8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A47A8D63-6EEC-5F43-A194-BD46030C4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669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55B4EBCB-DAA3-DD40-95E1-3E0E6E2A9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488449" cy="702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707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F21D10F1-5B0A-5746-9A3B-8A565686B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784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233EC10B-BA4C-F84F-9A85-B35BE89CA1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748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92CAADF8-2DCD-EC4C-8C91-65235D77A0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12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C206A487-B915-1948-A014-069A798DDE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307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91D16093-86B8-C74A-9DC4-6BECF9CA4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017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7B6B86DC-7AE5-F242-8221-F6BEA945BF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30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F0FFF3EA-E2A6-CA49-A231-E17F31A1C8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5781" y="252849"/>
            <a:ext cx="11423737" cy="1032113"/>
          </a:xfrm>
        </p:spPr>
        <p:txBody>
          <a:bodyPr anchor="b">
            <a:normAutofit/>
          </a:bodyPr>
          <a:lstStyle>
            <a:lvl1pPr algn="l"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10" name="Alaotsikko 2">
            <a:extLst>
              <a:ext uri="{FF2B5EF4-FFF2-40B4-BE49-F238E27FC236}">
                <a16:creationId xmlns:a16="http://schemas.microsoft.com/office/drawing/2014/main" id="{64E441F3-F8B2-6144-B512-0533398C94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9078" y="1537812"/>
            <a:ext cx="11423737" cy="38358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fi-FI" sz="18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</a:t>
            </a:r>
            <a:r>
              <a:rPr lang="fi-FI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ipsum</a:t>
            </a:r>
            <a:r>
              <a:rPr lang="fi-FI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fi-FI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sit</a:t>
            </a:r>
            <a:r>
              <a:rPr lang="fi-FI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fi-FI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fi-FI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fi-FI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elit.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Donec</a:t>
            </a:r>
            <a:r>
              <a:rPr lang="fi-FI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est</a:t>
            </a:r>
            <a:r>
              <a:rPr lang="fi-FI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turpis</a:t>
            </a:r>
            <a:r>
              <a:rPr lang="fi-FI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varius</a:t>
            </a:r>
            <a:r>
              <a:rPr lang="fi-FI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et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quam</a:t>
            </a:r>
            <a:r>
              <a:rPr lang="fi-FI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vel</a:t>
            </a:r>
            <a:r>
              <a:rPr lang="fi-FI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tempus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vehicula</a:t>
            </a:r>
            <a:r>
              <a:rPr lang="fi-FI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lectus</a:t>
            </a:r>
            <a:r>
              <a:rPr lang="fi-FI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Suspendisse</a:t>
            </a:r>
            <a:r>
              <a:rPr lang="fi-FI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hendrerit</a:t>
            </a:r>
            <a:r>
              <a:rPr lang="fi-FI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enim</a:t>
            </a:r>
            <a:r>
              <a:rPr lang="fi-FI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felis</a:t>
            </a:r>
            <a:r>
              <a:rPr lang="fi-FI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non</a:t>
            </a:r>
            <a:r>
              <a:rPr lang="fi-FI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eleifend</a:t>
            </a:r>
            <a:r>
              <a:rPr lang="fi-FI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lacus</a:t>
            </a:r>
            <a:r>
              <a:rPr lang="fi-FI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sagittis</a:t>
            </a:r>
            <a:r>
              <a:rPr lang="fi-FI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vitae.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Nulla</a:t>
            </a:r>
            <a:r>
              <a:rPr lang="fi-FI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egestas</a:t>
            </a:r>
            <a:r>
              <a:rPr lang="fi-FI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metus</a:t>
            </a:r>
            <a:r>
              <a:rPr lang="fi-FI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fi-FI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</a:t>
            </a:r>
            <a:r>
              <a:rPr lang="fi-FI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luctus</a:t>
            </a:r>
            <a:r>
              <a:rPr lang="fi-FI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eget</a:t>
            </a:r>
            <a:r>
              <a:rPr lang="fi-FI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posuere</a:t>
            </a:r>
            <a:r>
              <a:rPr lang="fi-FI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purus</a:t>
            </a:r>
            <a:r>
              <a:rPr lang="fi-FI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pellentesque</a:t>
            </a:r>
            <a:r>
              <a:rPr lang="fi-FI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Mauris</a:t>
            </a:r>
            <a:r>
              <a:rPr lang="fi-FI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mollis</a:t>
            </a:r>
            <a:r>
              <a:rPr lang="fi-FI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enim</a:t>
            </a:r>
            <a:r>
              <a:rPr lang="fi-FI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vulputate</a:t>
            </a:r>
            <a:r>
              <a:rPr lang="fi-FI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tristique</a:t>
            </a:r>
            <a:r>
              <a:rPr lang="fi-FI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dapibus</a:t>
            </a:r>
            <a:r>
              <a:rPr lang="fi-FI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</a:t>
            </a:r>
            <a:r>
              <a:rPr lang="fi-FI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metus</a:t>
            </a:r>
            <a:r>
              <a:rPr lang="fi-FI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fermentum</a:t>
            </a:r>
            <a:r>
              <a:rPr lang="fi-FI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ex,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mattis</a:t>
            </a:r>
            <a:r>
              <a:rPr lang="fi-FI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porttitor</a:t>
            </a:r>
            <a:r>
              <a:rPr lang="fi-FI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erat</a:t>
            </a:r>
            <a:r>
              <a:rPr lang="fi-FI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neque</a:t>
            </a:r>
            <a:r>
              <a:rPr lang="fi-FI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at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enim</a:t>
            </a:r>
            <a:r>
              <a:rPr lang="fi-FI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Nam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semper</a:t>
            </a:r>
            <a:r>
              <a:rPr lang="fi-FI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nisi</a:t>
            </a:r>
            <a:r>
              <a:rPr lang="fi-FI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tempus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dignissim</a:t>
            </a:r>
            <a:r>
              <a:rPr lang="fi-FI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risus</a:t>
            </a:r>
            <a:r>
              <a:rPr lang="fi-FI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ipsum</a:t>
            </a:r>
            <a:r>
              <a:rPr lang="fi-FI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ornare</a:t>
            </a:r>
            <a:r>
              <a:rPr lang="fi-FI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nisi</a:t>
            </a:r>
            <a:r>
              <a:rPr lang="fi-FI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fi-FI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aliquet</a:t>
            </a:r>
            <a:r>
              <a:rPr lang="fi-FI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justo</a:t>
            </a:r>
            <a:r>
              <a:rPr lang="fi-FI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nisl</a:t>
            </a:r>
            <a:r>
              <a:rPr lang="fi-FI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fi-FI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</a:t>
            </a:r>
            <a:r>
              <a:rPr lang="fi-FI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Pellentesque</a:t>
            </a:r>
            <a:r>
              <a:rPr lang="fi-FI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varius</a:t>
            </a:r>
            <a:r>
              <a:rPr lang="fi-FI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aliquet</a:t>
            </a:r>
            <a:r>
              <a:rPr lang="fi-FI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ex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nec</a:t>
            </a:r>
            <a:r>
              <a:rPr lang="fi-FI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feugiat</a:t>
            </a:r>
            <a:r>
              <a:rPr lang="fi-FI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Curabitur</a:t>
            </a:r>
            <a:r>
              <a:rPr lang="fi-FI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at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diam</a:t>
            </a:r>
            <a:r>
              <a:rPr lang="fi-FI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fermentum</a:t>
            </a:r>
            <a:r>
              <a:rPr lang="fi-FI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diam</a:t>
            </a:r>
            <a:r>
              <a:rPr lang="fi-FI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dictum</a:t>
            </a:r>
            <a:r>
              <a:rPr lang="fi-FI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sodales</a:t>
            </a:r>
            <a:r>
              <a:rPr lang="fi-FI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7472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46F012B-C26C-B242-898A-5CEB25411E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DBDF756-6463-D04D-A1DC-0EF181CD5C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C73AE-E703-4E4E-BC20-93008D0C7704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335982E-4D2C-A54C-990C-E6A92D270E5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10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233E51"/>
          </a:solidFill>
          <a:latin typeface="DINOT-Black" panose="02000503030000020003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tietosuoja.fi/arvioi-riskit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ietosuoja.fi/osoitusvelvollisuu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1CF3C98D-B212-EC42-A4D8-EFC07ECA73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9316" y="317500"/>
            <a:ext cx="7424212" cy="5016507"/>
          </a:xfrm>
        </p:spPr>
        <p:txBody>
          <a:bodyPr>
            <a:normAutofit/>
          </a:bodyPr>
          <a:lstStyle/>
          <a:p>
            <a:pPr algn="ctr"/>
            <a:r>
              <a:rPr lang="fi-FI" sz="4400" dirty="0" smtClean="0">
                <a:solidFill>
                  <a:srgbClr val="234152"/>
                </a:solidFill>
                <a:latin typeface="DINOT-Black" panose="02000503030000020003"/>
              </a:rPr>
              <a:t>Markkinaorientaation kehittäminen</a:t>
            </a:r>
            <a:br>
              <a:rPr lang="fi-FI" sz="4400" dirty="0" smtClean="0">
                <a:solidFill>
                  <a:srgbClr val="234152"/>
                </a:solidFill>
                <a:latin typeface="DINOT-Black" panose="02000503030000020003"/>
              </a:rPr>
            </a:br>
            <a:r>
              <a:rPr lang="fi-FI" sz="4400" dirty="0">
                <a:solidFill>
                  <a:srgbClr val="234152"/>
                </a:solidFill>
                <a:latin typeface="DINOT-Black" panose="02000503030000020003"/>
              </a:rPr>
              <a:t/>
            </a:r>
            <a:br>
              <a:rPr lang="fi-FI" sz="4400" dirty="0">
                <a:solidFill>
                  <a:srgbClr val="234152"/>
                </a:solidFill>
                <a:latin typeface="DINOT-Black" panose="02000503030000020003"/>
              </a:rPr>
            </a:br>
            <a:r>
              <a:rPr lang="fi-FI" sz="4400" dirty="0" smtClean="0">
                <a:solidFill>
                  <a:srgbClr val="234152"/>
                </a:solidFill>
                <a:latin typeface="DINOT-Black" panose="02000503030000020003"/>
              </a:rPr>
              <a:t>TYÖPAJA</a:t>
            </a:r>
            <a:br>
              <a:rPr lang="fi-FI" sz="4400" dirty="0" smtClean="0">
                <a:solidFill>
                  <a:srgbClr val="234152"/>
                </a:solidFill>
                <a:latin typeface="DINOT-Black" panose="02000503030000020003"/>
              </a:rPr>
            </a:br>
            <a:r>
              <a:rPr lang="fi-FI" sz="4400" dirty="0">
                <a:solidFill>
                  <a:srgbClr val="234152"/>
                </a:solidFill>
                <a:latin typeface="DINOT-Black" panose="02000503030000020003"/>
              </a:rPr>
              <a:t/>
            </a:r>
            <a:br>
              <a:rPr lang="fi-FI" sz="4400" dirty="0">
                <a:solidFill>
                  <a:srgbClr val="234152"/>
                </a:solidFill>
                <a:latin typeface="DINOT-Black" panose="02000503030000020003"/>
              </a:rPr>
            </a:br>
            <a:r>
              <a:rPr lang="fi-FI" sz="1800" dirty="0">
                <a:solidFill>
                  <a:srgbClr val="234152"/>
                </a:solidFill>
                <a:latin typeface="DINOT-Black" panose="02000503030000020003"/>
              </a:rPr>
              <a:t>Työkalu on tuotettu </a:t>
            </a:r>
            <a:r>
              <a:rPr lang="fi-FI" sz="1800" dirty="0" smtClean="0">
                <a:solidFill>
                  <a:srgbClr val="234152"/>
                </a:solidFill>
                <a:latin typeface="DINOT-Black" panose="02000503030000020003"/>
              </a:rPr>
              <a:t>Pk-yritykset </a:t>
            </a:r>
            <a:r>
              <a:rPr lang="fi-FI" sz="1800" dirty="0" err="1" smtClean="0">
                <a:solidFill>
                  <a:srgbClr val="234152"/>
                </a:solidFill>
                <a:latin typeface="DINOT-Black" panose="02000503030000020003"/>
              </a:rPr>
              <a:t>sote</a:t>
            </a:r>
            <a:r>
              <a:rPr lang="fi-FI" sz="1800" dirty="0" smtClean="0">
                <a:solidFill>
                  <a:srgbClr val="234152"/>
                </a:solidFill>
                <a:latin typeface="DINOT-Black" panose="02000503030000020003"/>
              </a:rPr>
              <a:t>-polulla kasvuun -hankkeessa</a:t>
            </a:r>
            <a:r>
              <a:rPr lang="fi-FI" sz="1800" dirty="0">
                <a:solidFill>
                  <a:srgbClr val="234152"/>
                </a:solidFill>
                <a:latin typeface="DINOT-Black" panose="02000503030000020003"/>
              </a:rPr>
              <a:t/>
            </a:r>
            <a:br>
              <a:rPr lang="fi-FI" sz="1800" dirty="0">
                <a:solidFill>
                  <a:srgbClr val="234152"/>
                </a:solidFill>
                <a:latin typeface="DINOT-Black" panose="02000503030000020003"/>
              </a:rPr>
            </a:br>
            <a:r>
              <a:rPr lang="fi-FI" sz="4400" dirty="0">
                <a:solidFill>
                  <a:srgbClr val="234152"/>
                </a:solidFill>
                <a:latin typeface="DINOT-Black" panose="02000503030000020003"/>
              </a:rPr>
              <a:t/>
            </a:r>
            <a:br>
              <a:rPr lang="fi-FI" sz="4400" dirty="0">
                <a:solidFill>
                  <a:srgbClr val="234152"/>
                </a:solidFill>
                <a:latin typeface="DINOT-Black" panose="02000503030000020003"/>
              </a:rPr>
            </a:br>
            <a:endParaRPr lang="fi-FI" b="0" dirty="0">
              <a:solidFill>
                <a:srgbClr val="234152"/>
              </a:solidFill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36760"/>
            <a:ext cx="3073400" cy="242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59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FCD48-EA10-7145-860C-743A7BF25E9A}"/>
              </a:ext>
            </a:extLst>
          </p:cNvPr>
          <p:cNvSpPr txBox="1">
            <a:spLocks/>
          </p:cNvSpPr>
          <p:nvPr/>
        </p:nvSpPr>
        <p:spPr>
          <a:xfrm>
            <a:off x="508000" y="293589"/>
            <a:ext cx="11366500" cy="4987340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233E51"/>
                </a:solidFill>
                <a:latin typeface="DINOT-Black" panose="02000503030000020003" pitchFamily="2" charset="77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800" dirty="0" err="1" smtClean="0"/>
              <a:t>Asiakastiedon</a:t>
            </a:r>
            <a:r>
              <a:rPr lang="en-US" sz="2800" dirty="0" smtClean="0"/>
              <a:t> </a:t>
            </a:r>
            <a:r>
              <a:rPr lang="en-US" sz="2800" dirty="0" err="1" smtClean="0"/>
              <a:t>kerääminen</a:t>
            </a:r>
            <a:endParaRPr lang="en-US" sz="2800" dirty="0" smtClean="0"/>
          </a:p>
          <a:p>
            <a:pPr>
              <a:lnSpc>
                <a:spcPct val="100000"/>
              </a:lnSpc>
            </a:pPr>
            <a:endParaRPr lang="fi-FI" sz="2800" dirty="0"/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en-US" sz="2400" b="0" dirty="0" err="1" smtClean="0"/>
              <a:t>Seuraavalla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slidella</a:t>
            </a:r>
            <a:r>
              <a:rPr lang="en-US" sz="2400" b="0" dirty="0" smtClean="0"/>
              <a:t> on </a:t>
            </a:r>
            <a:r>
              <a:rPr lang="en-US" sz="2400" b="0" dirty="0" err="1" smtClean="0"/>
              <a:t>esitetty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erilaisia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tapoja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asiakastiedon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keräämiseen</a:t>
            </a:r>
            <a:endParaRPr lang="en-US" sz="2400" b="0" dirty="0" smtClean="0"/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en-US" sz="2400" b="0" dirty="0" err="1" smtClean="0"/>
              <a:t>Arvioi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oman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yrityksesi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kohdalla</a:t>
            </a:r>
            <a:r>
              <a:rPr lang="en-US" sz="2400" b="0" dirty="0" smtClean="0"/>
              <a:t>, </a:t>
            </a:r>
            <a:r>
              <a:rPr lang="en-US" sz="2400" b="0" dirty="0" err="1" smtClean="0"/>
              <a:t>onko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tietty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asiakastiedon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lähde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käytössä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yrityksessä</a:t>
            </a:r>
            <a:r>
              <a:rPr lang="en-US" sz="2400" b="0" dirty="0" smtClean="0"/>
              <a:t>. </a:t>
            </a:r>
            <a:r>
              <a:rPr lang="en-US" sz="2400" b="0" dirty="0" err="1" smtClean="0"/>
              <a:t>Tämän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lisäksi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arvioi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taso</a:t>
            </a:r>
            <a:r>
              <a:rPr lang="en-US" sz="2400" b="0" dirty="0" smtClean="0"/>
              <a:t>. </a:t>
            </a:r>
            <a:r>
              <a:rPr lang="en-US" sz="2400" b="0" dirty="0" err="1" smtClean="0"/>
              <a:t>Tasot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ovat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seuraavat</a:t>
            </a:r>
            <a:r>
              <a:rPr lang="en-US" sz="2400" b="0" dirty="0" smtClean="0"/>
              <a:t>:</a:t>
            </a:r>
          </a:p>
          <a:p>
            <a:pPr>
              <a:lnSpc>
                <a:spcPct val="100000"/>
              </a:lnSpc>
            </a:pPr>
            <a:r>
              <a:rPr lang="en-US" sz="2400" b="0" dirty="0"/>
              <a:t>	</a:t>
            </a:r>
            <a:r>
              <a:rPr lang="en-US" sz="2400" b="0" dirty="0" err="1" smtClean="0"/>
              <a:t>taso</a:t>
            </a:r>
            <a:r>
              <a:rPr lang="en-US" sz="2400" b="0" dirty="0" smtClean="0"/>
              <a:t> 0: </a:t>
            </a:r>
            <a:r>
              <a:rPr lang="en-US" sz="2400" b="0" dirty="0" err="1" smtClean="0"/>
              <a:t>ei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käytössä</a:t>
            </a:r>
            <a:endParaRPr lang="en-US" sz="2400" b="0" dirty="0" smtClean="0"/>
          </a:p>
          <a:p>
            <a:pPr>
              <a:lnSpc>
                <a:spcPct val="100000"/>
              </a:lnSpc>
            </a:pPr>
            <a:r>
              <a:rPr lang="en-US" sz="2400" b="0" dirty="0"/>
              <a:t>	</a:t>
            </a:r>
            <a:r>
              <a:rPr lang="en-US" sz="2400" b="0" dirty="0" err="1" smtClean="0"/>
              <a:t>taso</a:t>
            </a:r>
            <a:r>
              <a:rPr lang="en-US" sz="2400" b="0" dirty="0" smtClean="0"/>
              <a:t> 1: </a:t>
            </a:r>
            <a:r>
              <a:rPr lang="en-US" sz="2400" b="0" dirty="0" err="1" smtClean="0"/>
              <a:t>käytössä</a:t>
            </a:r>
            <a:r>
              <a:rPr lang="en-US" sz="2400" b="0" dirty="0" smtClean="0"/>
              <a:t>, </a:t>
            </a:r>
            <a:r>
              <a:rPr lang="en-US" sz="2400" b="0" dirty="0" err="1" smtClean="0"/>
              <a:t>mutta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ei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dokumentoida</a:t>
            </a:r>
            <a:endParaRPr lang="en-US" sz="2400" b="0" dirty="0" smtClean="0"/>
          </a:p>
          <a:p>
            <a:pPr>
              <a:lnSpc>
                <a:spcPct val="100000"/>
              </a:lnSpc>
            </a:pPr>
            <a:r>
              <a:rPr lang="en-US" sz="2400" b="0" dirty="0"/>
              <a:t>	</a:t>
            </a:r>
            <a:r>
              <a:rPr lang="en-US" sz="2400" b="0" dirty="0" err="1" smtClean="0"/>
              <a:t>taso</a:t>
            </a:r>
            <a:r>
              <a:rPr lang="en-US" sz="2400" b="0" dirty="0" smtClean="0"/>
              <a:t> 2: </a:t>
            </a:r>
            <a:r>
              <a:rPr lang="en-US" sz="2400" b="0" dirty="0" err="1" smtClean="0"/>
              <a:t>käytössä</a:t>
            </a:r>
            <a:r>
              <a:rPr lang="en-US" sz="2400" b="0" dirty="0" smtClean="0"/>
              <a:t> ja </a:t>
            </a:r>
            <a:r>
              <a:rPr lang="en-US" sz="2400" b="0" dirty="0" err="1" smtClean="0"/>
              <a:t>dokumentoidaan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systemaattisesti</a:t>
            </a:r>
            <a:endParaRPr lang="en-US" sz="2400" b="0" dirty="0" smtClean="0"/>
          </a:p>
          <a:p>
            <a:pPr>
              <a:lnSpc>
                <a:spcPct val="100000"/>
              </a:lnSpc>
            </a:pPr>
            <a:r>
              <a:rPr lang="en-US" sz="2400" b="0" dirty="0"/>
              <a:t>	</a:t>
            </a:r>
            <a:r>
              <a:rPr lang="en-US" sz="2400" b="0" dirty="0" err="1" smtClean="0"/>
              <a:t>taso</a:t>
            </a:r>
            <a:r>
              <a:rPr lang="en-US" sz="2400" b="0" dirty="0" smtClean="0"/>
              <a:t> 3: </a:t>
            </a:r>
            <a:r>
              <a:rPr lang="en-US" sz="2400" b="0" dirty="0" err="1" smtClean="0"/>
              <a:t>käytössä</a:t>
            </a:r>
            <a:r>
              <a:rPr lang="en-US" sz="2400" b="0" dirty="0" smtClean="0"/>
              <a:t>, </a:t>
            </a:r>
            <a:r>
              <a:rPr lang="en-US" sz="2400" b="0" dirty="0" err="1" smtClean="0"/>
              <a:t>dokumentoidaan</a:t>
            </a:r>
            <a:r>
              <a:rPr lang="en-US" sz="2400" b="0" dirty="0" smtClean="0"/>
              <a:t> ja </a:t>
            </a:r>
            <a:r>
              <a:rPr lang="en-US" sz="2400" b="0" dirty="0" err="1" smtClean="0"/>
              <a:t>analysoidaan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systemaattisesti</a:t>
            </a:r>
            <a:endParaRPr lang="en-US" sz="2400" b="0" dirty="0" smtClean="0"/>
          </a:p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en-US" sz="2400" b="0" dirty="0" err="1" smtClean="0"/>
              <a:t>Yrityksen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kannattaa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valita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itselleen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tärkeimmät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asiakastiedon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lähteet</a:t>
            </a:r>
            <a:r>
              <a:rPr lang="en-US" sz="2400" b="0" dirty="0" smtClean="0"/>
              <a:t> ja </a:t>
            </a:r>
            <a:r>
              <a:rPr lang="en-US" sz="2400" b="0" dirty="0" err="1" smtClean="0"/>
              <a:t>niiden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kohdalla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pyrkiä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tasoon</a:t>
            </a:r>
            <a:r>
              <a:rPr lang="en-US" sz="2400" b="0" dirty="0" smtClean="0"/>
              <a:t> 3. </a:t>
            </a:r>
            <a:r>
              <a:rPr lang="en-US" sz="2400" b="0" dirty="0" err="1" smtClean="0"/>
              <a:t>Seuraavan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sliden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taulukossa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viimeisessä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sarakkeessa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yritys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asettaa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tavoitteen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asiakastiedon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lähteen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suhteen</a:t>
            </a:r>
            <a:r>
              <a:rPr lang="en-US" sz="2400" b="0" dirty="0" smtClean="0"/>
              <a:t>.</a:t>
            </a:r>
          </a:p>
          <a:p>
            <a:pPr>
              <a:lnSpc>
                <a:spcPct val="100000"/>
              </a:lnSpc>
            </a:pPr>
            <a:endParaRPr lang="en-US" sz="2400" b="0" dirty="0" smtClean="0"/>
          </a:p>
          <a:p>
            <a:pPr marL="914400" lvl="1" indent="-457200">
              <a:buFontTx/>
              <a:buChar char="-"/>
            </a:pPr>
            <a:endParaRPr lang="en-US" sz="100" b="0" dirty="0" smtClean="0"/>
          </a:p>
          <a:p>
            <a:pPr marL="457200" indent="-457200">
              <a:buFontTx/>
              <a:buChar char="-"/>
            </a:pPr>
            <a:endParaRPr lang="en-US" sz="2400" b="0" dirty="0" smtClean="0"/>
          </a:p>
        </p:txBody>
      </p:sp>
    </p:spTree>
    <p:extLst>
      <p:ext uri="{BB962C8B-B14F-4D97-AF65-F5344CB8AC3E}">
        <p14:creationId xmlns:p14="http://schemas.microsoft.com/office/powerpoint/2010/main" val="181686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ulukk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853689"/>
              </p:ext>
            </p:extLst>
          </p:nvPr>
        </p:nvGraphicFramePr>
        <p:xfrm>
          <a:off x="267854" y="350981"/>
          <a:ext cx="11924145" cy="552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0067">
                  <a:extLst>
                    <a:ext uri="{9D8B030D-6E8A-4147-A177-3AD203B41FA5}">
                      <a16:colId xmlns:a16="http://schemas.microsoft.com/office/drawing/2014/main" val="3319957103"/>
                    </a:ext>
                  </a:extLst>
                </a:gridCol>
                <a:gridCol w="3439461">
                  <a:extLst>
                    <a:ext uri="{9D8B030D-6E8A-4147-A177-3AD203B41FA5}">
                      <a16:colId xmlns:a16="http://schemas.microsoft.com/office/drawing/2014/main" val="2162424846"/>
                    </a:ext>
                  </a:extLst>
                </a:gridCol>
                <a:gridCol w="3814617">
                  <a:extLst>
                    <a:ext uri="{9D8B030D-6E8A-4147-A177-3AD203B41FA5}">
                      <a16:colId xmlns:a16="http://schemas.microsoft.com/office/drawing/2014/main" val="20345502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Asiakastiedon</a:t>
                      </a:r>
                      <a:r>
                        <a:rPr lang="fi-FI" baseline="0" dirty="0" smtClean="0"/>
                        <a:t> lähde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Taso (0</a:t>
                      </a:r>
                      <a:r>
                        <a:rPr lang="fi-FI" baseline="0" dirty="0" smtClean="0"/>
                        <a:t> </a:t>
                      </a:r>
                      <a:r>
                        <a:rPr lang="fi-FI" dirty="0" smtClean="0"/>
                        <a:t>ei käytössä,  1 käytetään, 2 dokumentoidaan, 3 analysoidaan)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Tavoitetaso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792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Keskustelut</a:t>
                      </a:r>
                      <a:r>
                        <a:rPr lang="fi-FI" baseline="0" dirty="0" smtClean="0"/>
                        <a:t> asiakkaan kanssa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9977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Asiakaskyselyt/asiakastutkimukset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1984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Asiakastapaamiset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9382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Kokemukset palvelutilanteista (erityisesti</a:t>
                      </a:r>
                      <a:r>
                        <a:rPr lang="fi-FI" baseline="0" dirty="0" smtClean="0"/>
                        <a:t> henkilöstön kokemukset)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7193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Keskustelut eri</a:t>
                      </a:r>
                      <a:r>
                        <a:rPr lang="fi-FI" baseline="0" dirty="0" smtClean="0"/>
                        <a:t> sidosryhmien kanssa (kenellä muulla on tietoa asiakkaidesi tarpeista ym.)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195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Verkkosivujen seuranta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4886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Facebookin hyödyntäminen (kyselyt ja kilpailut asiakastiedon lähteenä)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366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Asiakkaiden ostokäyttäytymisen seuranta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1387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Asiakasraati (</a:t>
                      </a:r>
                      <a:r>
                        <a:rPr lang="fi-FI" dirty="0" err="1" smtClean="0"/>
                        <a:t>focus</a:t>
                      </a:r>
                      <a:r>
                        <a:rPr lang="fi-FI" dirty="0" smtClean="0"/>
                        <a:t> </a:t>
                      </a:r>
                      <a:r>
                        <a:rPr lang="fi-FI" dirty="0" err="1" smtClean="0"/>
                        <a:t>group</a:t>
                      </a:r>
                      <a:r>
                        <a:rPr lang="fi-FI" dirty="0" smtClean="0"/>
                        <a:t>)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4580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Asiakastarinat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2032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Asiakasrekisteri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8105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44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FCD48-EA10-7145-860C-743A7BF25E9A}"/>
              </a:ext>
            </a:extLst>
          </p:cNvPr>
          <p:cNvSpPr txBox="1">
            <a:spLocks/>
          </p:cNvSpPr>
          <p:nvPr/>
        </p:nvSpPr>
        <p:spPr>
          <a:xfrm>
            <a:off x="508000" y="293589"/>
            <a:ext cx="11366500" cy="4987340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233E51"/>
                </a:solidFill>
                <a:latin typeface="DINOT-Black" panose="02000503030000020003" pitchFamily="2" charset="77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800" dirty="0" err="1" smtClean="0"/>
              <a:t>Käytännön</a:t>
            </a:r>
            <a:r>
              <a:rPr lang="en-US" sz="2800" dirty="0" smtClean="0"/>
              <a:t> </a:t>
            </a:r>
            <a:r>
              <a:rPr lang="en-US" sz="2800" dirty="0" err="1" smtClean="0"/>
              <a:t>eteneminen</a:t>
            </a:r>
            <a:endParaRPr lang="en-US" sz="2800" dirty="0" smtClean="0"/>
          </a:p>
          <a:p>
            <a:pPr>
              <a:lnSpc>
                <a:spcPct val="100000"/>
              </a:lnSpc>
            </a:pPr>
            <a:endParaRPr lang="fi-FI" sz="2800" dirty="0"/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en-US" sz="2400" b="0" dirty="0" err="1" smtClean="0"/>
              <a:t>Katsokaa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edellä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tehtyä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taulukkoa</a:t>
            </a:r>
            <a:r>
              <a:rPr lang="en-US" sz="2400" b="0" dirty="0" smtClean="0"/>
              <a:t>. </a:t>
            </a:r>
            <a:r>
              <a:rPr lang="en-US" sz="2400" b="0" dirty="0" err="1" smtClean="0"/>
              <a:t>Muodostakaa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konkreettinen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suunnitelma</a:t>
            </a:r>
            <a:r>
              <a:rPr lang="en-US" sz="2400" b="0" dirty="0" smtClean="0"/>
              <a:t>, </a:t>
            </a:r>
            <a:r>
              <a:rPr lang="en-US" sz="2400" b="0" dirty="0" err="1" smtClean="0"/>
              <a:t>miten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kyseisen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tavoitetason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saavuttamiseksi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edetään</a:t>
            </a:r>
            <a:r>
              <a:rPr lang="en-US" sz="2400" b="0" dirty="0" smtClean="0"/>
              <a:t>. </a:t>
            </a:r>
            <a:r>
              <a:rPr lang="en-US" sz="2400" b="0" dirty="0" err="1" smtClean="0"/>
              <a:t>Kirjatkaa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seuraavaan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taulukkoon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etenemissuunnitelma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kunkin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tavoitetason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saavuttamiseksi</a:t>
            </a:r>
            <a:r>
              <a:rPr lang="en-US" sz="2400" b="0" dirty="0" smtClean="0"/>
              <a:t>:</a:t>
            </a:r>
          </a:p>
          <a:p>
            <a:pPr>
              <a:lnSpc>
                <a:spcPct val="100000"/>
              </a:lnSpc>
            </a:pPr>
            <a:endParaRPr lang="en-US" sz="2400" b="0" dirty="0" smtClean="0"/>
          </a:p>
          <a:p>
            <a:pPr marL="914400" lvl="1" indent="-457200">
              <a:buFontTx/>
              <a:buChar char="-"/>
            </a:pPr>
            <a:endParaRPr lang="en-US" sz="100" b="0" dirty="0" smtClean="0"/>
          </a:p>
          <a:p>
            <a:pPr marL="457200" indent="-457200">
              <a:buFontTx/>
              <a:buChar char="-"/>
            </a:pPr>
            <a:endParaRPr lang="en-US" sz="2400" b="0" dirty="0" smtClean="0"/>
          </a:p>
        </p:txBody>
      </p:sp>
      <p:graphicFrame>
        <p:nvGraphicFramePr>
          <p:cNvPr id="3" name="Taulukk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786018"/>
              </p:ext>
            </p:extLst>
          </p:nvPr>
        </p:nvGraphicFramePr>
        <p:xfrm>
          <a:off x="645737" y="2868539"/>
          <a:ext cx="1109102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1056">
                  <a:extLst>
                    <a:ext uri="{9D8B030D-6E8A-4147-A177-3AD203B41FA5}">
                      <a16:colId xmlns:a16="http://schemas.microsoft.com/office/drawing/2014/main" val="3319957103"/>
                    </a:ext>
                  </a:extLst>
                </a:gridCol>
                <a:gridCol w="2627138">
                  <a:extLst>
                    <a:ext uri="{9D8B030D-6E8A-4147-A177-3AD203B41FA5}">
                      <a16:colId xmlns:a16="http://schemas.microsoft.com/office/drawing/2014/main" val="2162424846"/>
                    </a:ext>
                  </a:extLst>
                </a:gridCol>
                <a:gridCol w="2811416">
                  <a:extLst>
                    <a:ext uri="{9D8B030D-6E8A-4147-A177-3AD203B41FA5}">
                      <a16:colId xmlns:a16="http://schemas.microsoft.com/office/drawing/2014/main" val="2034550293"/>
                    </a:ext>
                  </a:extLst>
                </a:gridCol>
                <a:gridCol w="2811416">
                  <a:extLst>
                    <a:ext uri="{9D8B030D-6E8A-4147-A177-3AD203B41FA5}">
                      <a16:colId xmlns:a16="http://schemas.microsoft.com/office/drawing/2014/main" val="21508087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Asiakastiedon</a:t>
                      </a:r>
                      <a:r>
                        <a:rPr lang="fi-FI" baseline="0" dirty="0" smtClean="0"/>
                        <a:t> lähde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Stepit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Aikataulu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Vastuuhenkilö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792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9977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1984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9382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7193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1954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044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FCD48-EA10-7145-860C-743A7BF25E9A}"/>
              </a:ext>
            </a:extLst>
          </p:cNvPr>
          <p:cNvSpPr txBox="1">
            <a:spLocks/>
          </p:cNvSpPr>
          <p:nvPr/>
        </p:nvSpPr>
        <p:spPr>
          <a:xfrm>
            <a:off x="508000" y="293588"/>
            <a:ext cx="11366500" cy="5802411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233E51"/>
                </a:solidFill>
                <a:latin typeface="DINOT-Black" panose="02000503030000020003" pitchFamily="2" charset="77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800" dirty="0" err="1" smtClean="0"/>
              <a:t>Tärkeimmät</a:t>
            </a:r>
            <a:r>
              <a:rPr lang="en-US" sz="2800" dirty="0" smtClean="0"/>
              <a:t> </a:t>
            </a:r>
            <a:r>
              <a:rPr lang="en-US" sz="2800" dirty="0" err="1" smtClean="0"/>
              <a:t>kysymykset</a:t>
            </a:r>
            <a:endParaRPr lang="en-US" sz="2800" dirty="0" smtClean="0"/>
          </a:p>
          <a:p>
            <a:pPr>
              <a:lnSpc>
                <a:spcPct val="100000"/>
              </a:lnSpc>
            </a:pPr>
            <a:endParaRPr lang="fi-FI" sz="2800" dirty="0"/>
          </a:p>
          <a:p>
            <a:pPr marL="457200" indent="-457200">
              <a:buFontTx/>
              <a:buChar char="-"/>
            </a:pPr>
            <a:r>
              <a:rPr lang="en-US" sz="2400" b="0" dirty="0" err="1" smtClean="0"/>
              <a:t>Seuraavassa</a:t>
            </a:r>
            <a:r>
              <a:rPr lang="en-US" sz="2400" b="0" dirty="0" smtClean="0"/>
              <a:t> on </a:t>
            </a:r>
            <a:r>
              <a:rPr lang="en-US" sz="2400" b="0" dirty="0" err="1" smtClean="0"/>
              <a:t>esitetty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tärkeimmät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kysymykset</a:t>
            </a:r>
            <a:r>
              <a:rPr lang="en-US" sz="2400" b="0" dirty="0" smtClean="0"/>
              <a:t>, </a:t>
            </a:r>
            <a:r>
              <a:rPr lang="en-US" sz="2400" b="0" dirty="0" err="1" smtClean="0"/>
              <a:t>johon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yrityksen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pitäisi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pystyä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vastaamaan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asiakastietonsa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pohjalta</a:t>
            </a:r>
            <a:r>
              <a:rPr lang="en-US" sz="2400" b="0" dirty="0" smtClean="0"/>
              <a:t>. </a:t>
            </a:r>
            <a:r>
              <a:rPr lang="en-US" sz="2400" b="0" dirty="0" err="1" smtClean="0"/>
              <a:t>Arvioi</a:t>
            </a:r>
            <a:r>
              <a:rPr lang="en-US" sz="2400" b="0" dirty="0" smtClean="0"/>
              <a:t>, </a:t>
            </a:r>
            <a:r>
              <a:rPr lang="en-US" sz="2400" b="0" dirty="0" err="1" smtClean="0"/>
              <a:t>pystytkö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vastaamaan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näihin</a:t>
            </a:r>
            <a:r>
              <a:rPr lang="en-US" sz="2400" b="0" dirty="0" smtClean="0"/>
              <a:t> ja </a:t>
            </a:r>
            <a:r>
              <a:rPr lang="en-US" sz="2400" b="0" dirty="0" err="1" smtClean="0"/>
              <a:t>jos</a:t>
            </a:r>
            <a:r>
              <a:rPr lang="en-US" sz="2400" b="0" dirty="0" smtClean="0"/>
              <a:t> et, </a:t>
            </a:r>
            <a:r>
              <a:rPr lang="en-US" sz="2400" b="0" dirty="0" err="1" smtClean="0"/>
              <a:t>mistä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voisit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hankkia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lisää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tietoa</a:t>
            </a:r>
            <a:r>
              <a:rPr lang="en-US" sz="2400" b="0" dirty="0" smtClean="0"/>
              <a:t>.</a:t>
            </a:r>
          </a:p>
          <a:p>
            <a:endParaRPr lang="en-US" sz="2400" b="0" dirty="0"/>
          </a:p>
          <a:p>
            <a:pPr marL="457200" indent="-457200">
              <a:buAutoNum type="arabicPeriod"/>
            </a:pPr>
            <a:r>
              <a:rPr lang="en-US" sz="2400" b="0" dirty="0" err="1"/>
              <a:t>K</a:t>
            </a:r>
            <a:r>
              <a:rPr lang="en-US" sz="2400" b="0" dirty="0" err="1" smtClean="0"/>
              <a:t>uka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asiakkaasi</a:t>
            </a:r>
            <a:r>
              <a:rPr lang="en-US" sz="2400" b="0" dirty="0" smtClean="0"/>
              <a:t> on – </a:t>
            </a:r>
            <a:r>
              <a:rPr lang="en-US" sz="2400" b="0" dirty="0" err="1" smtClean="0"/>
              <a:t>demografiset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tekijät</a:t>
            </a:r>
            <a:r>
              <a:rPr lang="en-US" sz="2400" b="0" dirty="0" smtClean="0"/>
              <a:t> (</a:t>
            </a:r>
            <a:r>
              <a:rPr lang="en-US" sz="2400" b="0" dirty="0" err="1" smtClean="0"/>
              <a:t>ikä</a:t>
            </a:r>
            <a:r>
              <a:rPr lang="en-US" sz="2400" b="0" dirty="0" smtClean="0"/>
              <a:t>, </a:t>
            </a:r>
            <a:r>
              <a:rPr lang="en-US" sz="2400" b="0" dirty="0" err="1" smtClean="0"/>
              <a:t>sukupuoli</a:t>
            </a:r>
            <a:r>
              <a:rPr lang="en-US" sz="2400" b="0" dirty="0" smtClean="0"/>
              <a:t>, </a:t>
            </a:r>
            <a:r>
              <a:rPr lang="en-US" sz="2400" b="0" dirty="0" err="1" smtClean="0"/>
              <a:t>perhekoko</a:t>
            </a:r>
            <a:r>
              <a:rPr lang="en-US" sz="2400" b="0" dirty="0" smtClean="0"/>
              <a:t>, </a:t>
            </a:r>
            <a:r>
              <a:rPr lang="en-US" sz="2400" b="0" dirty="0" err="1" smtClean="0"/>
              <a:t>asuinpaikkakunta</a:t>
            </a:r>
            <a:r>
              <a:rPr lang="en-US" sz="2400" b="0" dirty="0" smtClean="0"/>
              <a:t>)</a:t>
            </a:r>
          </a:p>
          <a:p>
            <a:pPr marL="457200" indent="-457200">
              <a:buAutoNum type="arabicPeriod"/>
            </a:pPr>
            <a:r>
              <a:rPr lang="en-US" sz="2400" b="0" dirty="0" err="1"/>
              <a:t>M</a:t>
            </a:r>
            <a:r>
              <a:rPr lang="en-US" sz="2400" b="0" dirty="0" err="1" smtClean="0"/>
              <a:t>itä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asiakasryhmää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hän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edustaa</a:t>
            </a:r>
            <a:r>
              <a:rPr lang="en-US" sz="2400" b="0" dirty="0" smtClean="0"/>
              <a:t>, </a:t>
            </a:r>
            <a:r>
              <a:rPr lang="en-US" sz="2400" b="0" dirty="0" err="1" smtClean="0"/>
              <a:t>mitä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asioita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arvostaa</a:t>
            </a:r>
            <a:r>
              <a:rPr lang="en-US" sz="2400" b="0" dirty="0" smtClean="0"/>
              <a:t>?</a:t>
            </a:r>
          </a:p>
          <a:p>
            <a:pPr marL="457200" indent="-457200">
              <a:buAutoNum type="arabicPeriod"/>
            </a:pPr>
            <a:r>
              <a:rPr lang="en-US" sz="2400" b="0" dirty="0" err="1"/>
              <a:t>M</a:t>
            </a:r>
            <a:r>
              <a:rPr lang="en-US" sz="2400" b="0" dirty="0" err="1" smtClean="0"/>
              <a:t>iksi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asiakkaasi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tarvitsee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palveluasi</a:t>
            </a:r>
            <a:r>
              <a:rPr lang="en-US" sz="2400" b="0" dirty="0" smtClean="0"/>
              <a:t>/</a:t>
            </a:r>
            <a:r>
              <a:rPr lang="en-US" sz="2400" b="0" dirty="0" err="1" smtClean="0"/>
              <a:t>tuotettasi</a:t>
            </a:r>
            <a:r>
              <a:rPr lang="en-US" sz="2400" b="0" dirty="0" smtClean="0"/>
              <a:t>?</a:t>
            </a:r>
          </a:p>
          <a:p>
            <a:pPr marL="457200" indent="-457200">
              <a:buAutoNum type="arabicPeriod"/>
            </a:pPr>
            <a:r>
              <a:rPr lang="en-US" sz="2400" b="0" dirty="0" err="1"/>
              <a:t>M</a:t>
            </a:r>
            <a:r>
              <a:rPr lang="en-US" sz="2400" b="0" dirty="0" err="1" smtClean="0"/>
              <a:t>iksi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asiakkaasi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valitsi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juuri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sinun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yrityksesi</a:t>
            </a:r>
            <a:r>
              <a:rPr lang="en-US" sz="2400" b="0" dirty="0" smtClean="0"/>
              <a:t>? </a:t>
            </a:r>
            <a:r>
              <a:rPr lang="en-US" sz="2400" b="0" dirty="0" err="1" smtClean="0"/>
              <a:t>Miten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yrityksesi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eroaa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kilpailijoista</a:t>
            </a:r>
            <a:r>
              <a:rPr lang="en-US" sz="2400" b="0" dirty="0" smtClean="0"/>
              <a:t>?</a:t>
            </a:r>
          </a:p>
          <a:p>
            <a:pPr marL="457200" indent="-457200">
              <a:buAutoNum type="arabicPeriod"/>
            </a:pPr>
            <a:r>
              <a:rPr lang="en-US" sz="2400" b="0" dirty="0" err="1"/>
              <a:t>M</a:t>
            </a:r>
            <a:r>
              <a:rPr lang="en-US" sz="2400" b="0" dirty="0" err="1" smtClean="0"/>
              <a:t>istä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asiakkaasi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löysi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yrityksesi</a:t>
            </a:r>
            <a:r>
              <a:rPr lang="en-US" sz="2400" b="0" dirty="0" smtClean="0"/>
              <a:t>, </a:t>
            </a:r>
            <a:r>
              <a:rPr lang="en-US" sz="2400" b="0" dirty="0" err="1" smtClean="0"/>
              <a:t>mitkä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markkinointiviestinnän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kanavat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ovat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tavoittaneet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hänet</a:t>
            </a:r>
            <a:r>
              <a:rPr lang="en-US" sz="2400" b="0" dirty="0" smtClean="0"/>
              <a:t>?</a:t>
            </a:r>
          </a:p>
          <a:p>
            <a:pPr marL="457200" indent="-457200">
              <a:buAutoNum type="arabicPeriod"/>
            </a:pPr>
            <a:endParaRPr lang="en-US" sz="2400" b="0" dirty="0" smtClean="0"/>
          </a:p>
          <a:p>
            <a:pPr marL="342900" indent="-342900">
              <a:buFontTx/>
              <a:buChar char="-"/>
            </a:pPr>
            <a:r>
              <a:rPr lang="en-US" sz="2400" b="0" dirty="0" err="1" smtClean="0"/>
              <a:t>Pohdi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jokaisen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kysymyksen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kohdalla</a:t>
            </a:r>
            <a:r>
              <a:rPr lang="en-US" sz="2400" b="0" dirty="0" smtClean="0"/>
              <a:t>, </a:t>
            </a:r>
            <a:r>
              <a:rPr lang="en-US" sz="2400" b="0" dirty="0" err="1" smtClean="0"/>
              <a:t>mihin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tarvitset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lisää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tietoa</a:t>
            </a:r>
            <a:r>
              <a:rPr lang="en-US" sz="2400" b="0" dirty="0" smtClean="0"/>
              <a:t>, </a:t>
            </a:r>
            <a:r>
              <a:rPr lang="en-US" sz="2400" b="0" dirty="0" err="1" smtClean="0"/>
              <a:t>miten</a:t>
            </a:r>
            <a:r>
              <a:rPr lang="en-US" sz="2400" b="0" dirty="0" smtClean="0"/>
              <a:t> se </a:t>
            </a:r>
            <a:r>
              <a:rPr lang="en-US" sz="2400" b="0" dirty="0" err="1" smtClean="0"/>
              <a:t>hankitaan</a:t>
            </a:r>
            <a:r>
              <a:rPr lang="en-US" sz="2400" b="0" dirty="0" smtClean="0"/>
              <a:t> ja </a:t>
            </a:r>
            <a:r>
              <a:rPr lang="en-US" sz="2400" b="0" dirty="0" err="1" smtClean="0"/>
              <a:t>miten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käytännössä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voisit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edetä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tässä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eteenpäin</a:t>
            </a:r>
            <a:r>
              <a:rPr lang="en-US" sz="2400" b="0" dirty="0" smtClean="0"/>
              <a:t>.</a:t>
            </a:r>
          </a:p>
          <a:p>
            <a:pPr marL="342900" indent="-342900">
              <a:buFontTx/>
              <a:buChar char="-"/>
            </a:pPr>
            <a:endParaRPr lang="en-US" sz="2400" b="0" dirty="0" smtClean="0"/>
          </a:p>
        </p:txBody>
      </p:sp>
    </p:spTree>
    <p:extLst>
      <p:ext uri="{BB962C8B-B14F-4D97-AF65-F5344CB8AC3E}">
        <p14:creationId xmlns:p14="http://schemas.microsoft.com/office/powerpoint/2010/main" val="366033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FCD48-EA10-7145-860C-743A7BF25E9A}"/>
              </a:ext>
            </a:extLst>
          </p:cNvPr>
          <p:cNvSpPr txBox="1">
            <a:spLocks/>
          </p:cNvSpPr>
          <p:nvPr/>
        </p:nvSpPr>
        <p:spPr>
          <a:xfrm>
            <a:off x="508000" y="293588"/>
            <a:ext cx="11366500" cy="5548411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233E51"/>
                </a:solidFill>
                <a:latin typeface="DINOT-Black" panose="02000503030000020003" pitchFamily="2" charset="77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800" dirty="0" err="1" smtClean="0"/>
              <a:t>Asiakasrekisterin</a:t>
            </a:r>
            <a:r>
              <a:rPr lang="en-US" sz="2800" dirty="0" smtClean="0"/>
              <a:t> </a:t>
            </a:r>
            <a:r>
              <a:rPr lang="en-US" sz="2800" dirty="0" err="1" smtClean="0"/>
              <a:t>merkitys</a:t>
            </a:r>
            <a:endParaRPr lang="en-US" sz="2800" dirty="0" smtClean="0"/>
          </a:p>
          <a:p>
            <a:pPr>
              <a:lnSpc>
                <a:spcPct val="100000"/>
              </a:lnSpc>
            </a:pPr>
            <a:endParaRPr lang="fi-FI" sz="2800" dirty="0"/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en-US" sz="2400" b="0" dirty="0" err="1" smtClean="0"/>
              <a:t>Onko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yrityksessä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asiakasrekisteri</a:t>
            </a:r>
            <a:r>
              <a:rPr lang="en-US" sz="2400" b="0" dirty="0" smtClean="0"/>
              <a:t>? Jos </a:t>
            </a:r>
            <a:r>
              <a:rPr lang="en-US" sz="2400" b="0" dirty="0" err="1" smtClean="0"/>
              <a:t>ei</a:t>
            </a:r>
            <a:r>
              <a:rPr lang="en-US" sz="2400" b="0" dirty="0" smtClean="0"/>
              <a:t>, se on </a:t>
            </a:r>
            <a:r>
              <a:rPr lang="en-US" sz="2400" b="0" dirty="0" err="1" smtClean="0"/>
              <a:t>syytä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ottaa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seuraavaksi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kehittämisaskeleeksi</a:t>
            </a:r>
            <a:r>
              <a:rPr lang="en-US" sz="2400" b="0" dirty="0" smtClean="0"/>
              <a:t>.</a:t>
            </a:r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en-US" sz="2400" b="0" dirty="0" err="1" smtClean="0"/>
              <a:t>Mahdollistaako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asiakasrekisteri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suoramarkkinoinnin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asiakkaille</a:t>
            </a:r>
            <a:r>
              <a:rPr lang="en-US" sz="2400" b="0" dirty="0" smtClean="0"/>
              <a:t>? </a:t>
            </a:r>
            <a:r>
              <a:rPr lang="en-US" sz="2400" b="0" dirty="0" err="1" smtClean="0"/>
              <a:t>Onko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tarvittavat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yhteystiedot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olemassa</a:t>
            </a:r>
            <a:r>
              <a:rPr lang="en-US" sz="2400" b="0" dirty="0" smtClean="0"/>
              <a:t>?</a:t>
            </a:r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fi-FI" sz="2400" b="0" dirty="0" smtClean="0"/>
              <a:t>Yhteystietoja voi kerätä esim. oston tai tilauksen yhteydessä, järjestämällä arvontoja ja kyselyjä tai esim. kutsumalla asiakkaita uutiskirjeen tilaajaksi.</a:t>
            </a:r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fi-FI" sz="2400" b="0" dirty="0" smtClean="0"/>
              <a:t>Tallentuuko asiakkaan ostohistoria (määrät + mitä + ajankohta)? </a:t>
            </a:r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fi-FI" sz="2400" b="0" dirty="0" smtClean="0"/>
              <a:t>Jos asiakkaasta on tarpeeksi tietoa, tiedon pohjalta voidaan tehdä asiakasryhmittelyä ja suunnitella markkinointiviestintää eri ryhmille</a:t>
            </a:r>
          </a:p>
          <a:p>
            <a:pPr marL="457200" indent="-457200">
              <a:buFontTx/>
              <a:buChar char="-"/>
            </a:pPr>
            <a:r>
              <a:rPr lang="en-US" sz="2400" b="0" dirty="0" err="1" smtClean="0"/>
              <a:t>Seuraavalla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slidella</a:t>
            </a:r>
            <a:r>
              <a:rPr lang="en-US" sz="2400" b="0" dirty="0" smtClean="0"/>
              <a:t> on </a:t>
            </a:r>
            <a:r>
              <a:rPr lang="en-US" sz="2400" b="0" dirty="0" err="1" smtClean="0"/>
              <a:t>esitetty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perustietoja</a:t>
            </a:r>
            <a:r>
              <a:rPr lang="en-US" sz="2400" b="0" dirty="0" smtClean="0"/>
              <a:t>, </a:t>
            </a:r>
            <a:r>
              <a:rPr lang="en-US" sz="2400" b="0" dirty="0" err="1" smtClean="0"/>
              <a:t>jotka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mahdollistavat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markkinointiviestinnän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kehittämisen</a:t>
            </a:r>
            <a:r>
              <a:rPr lang="en-US" sz="2400" b="0" dirty="0" smtClean="0"/>
              <a:t>. </a:t>
            </a:r>
            <a:r>
              <a:rPr lang="en-US" sz="2400" b="0" dirty="0" err="1" smtClean="0"/>
              <a:t>Käy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läpi</a:t>
            </a:r>
            <a:r>
              <a:rPr lang="en-US" sz="2400" b="0" dirty="0" smtClean="0"/>
              <a:t>, </a:t>
            </a:r>
            <a:r>
              <a:rPr lang="en-US" sz="2400" b="0" dirty="0" err="1" smtClean="0"/>
              <a:t>mitä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asiakasrekisterisi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tällä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hetkellä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sisältää</a:t>
            </a:r>
            <a:r>
              <a:rPr lang="en-US" sz="2400" b="0" dirty="0" smtClean="0"/>
              <a:t> (</a:t>
            </a:r>
            <a:r>
              <a:rPr lang="en-US" sz="2400" b="0" dirty="0" err="1" smtClean="0"/>
              <a:t>kyllä</a:t>
            </a:r>
            <a:r>
              <a:rPr lang="en-US" sz="2400" b="0" dirty="0" smtClean="0"/>
              <a:t>/</a:t>
            </a:r>
            <a:r>
              <a:rPr lang="en-US" sz="2400" b="0" dirty="0" err="1" smtClean="0"/>
              <a:t>ei</a:t>
            </a:r>
            <a:r>
              <a:rPr lang="en-US" sz="2400" b="0" dirty="0" smtClean="0"/>
              <a:t>) ja </a:t>
            </a:r>
            <a:r>
              <a:rPr lang="en-US" sz="2400" b="0" dirty="0" err="1" smtClean="0"/>
              <a:t>miten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voisit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kehittää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tiedon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tallentamista</a:t>
            </a:r>
            <a:r>
              <a:rPr lang="en-US" sz="2400" b="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952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ulukk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369350"/>
              </p:ext>
            </p:extLst>
          </p:nvPr>
        </p:nvGraphicFramePr>
        <p:xfrm>
          <a:off x="1060912" y="660402"/>
          <a:ext cx="9780385" cy="4813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0468">
                  <a:extLst>
                    <a:ext uri="{9D8B030D-6E8A-4147-A177-3AD203B41FA5}">
                      <a16:colId xmlns:a16="http://schemas.microsoft.com/office/drawing/2014/main" val="3319957103"/>
                    </a:ext>
                  </a:extLst>
                </a:gridCol>
                <a:gridCol w="2821104">
                  <a:extLst>
                    <a:ext uri="{9D8B030D-6E8A-4147-A177-3AD203B41FA5}">
                      <a16:colId xmlns:a16="http://schemas.microsoft.com/office/drawing/2014/main" val="2162424846"/>
                    </a:ext>
                  </a:extLst>
                </a:gridCol>
                <a:gridCol w="3128813">
                  <a:extLst>
                    <a:ext uri="{9D8B030D-6E8A-4147-A177-3AD203B41FA5}">
                      <a16:colId xmlns:a16="http://schemas.microsoft.com/office/drawing/2014/main" val="2034550293"/>
                    </a:ext>
                  </a:extLst>
                </a:gridCol>
              </a:tblGrid>
              <a:tr h="645945">
                <a:tc>
                  <a:txBody>
                    <a:bodyPr/>
                    <a:lstStyle/>
                    <a:p>
                      <a:r>
                        <a:rPr lang="fi-FI" dirty="0" smtClean="0"/>
                        <a:t>Asiakasrekisterin</a:t>
                      </a:r>
                      <a:r>
                        <a:rPr lang="fi-FI" baseline="0" dirty="0" smtClean="0"/>
                        <a:t> tiedot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Kyllä</a:t>
                      </a:r>
                      <a:r>
                        <a:rPr lang="fi-FI" baseline="0" dirty="0" smtClean="0"/>
                        <a:t> / Ei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Miten kehitetään/miten tieto</a:t>
                      </a:r>
                      <a:r>
                        <a:rPr lang="fi-FI" baseline="0" dirty="0" smtClean="0"/>
                        <a:t> saadaan, jos sitä ei ole.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792597"/>
                  </a:ext>
                </a:extLst>
              </a:tr>
              <a:tr h="645945">
                <a:tc>
                  <a:txBody>
                    <a:bodyPr/>
                    <a:lstStyle/>
                    <a:p>
                      <a:r>
                        <a:rPr lang="fi-FI" dirty="0" smtClean="0"/>
                        <a:t>Asiakkaan nimi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9977807"/>
                  </a:ext>
                </a:extLst>
              </a:tr>
              <a:tr h="645945">
                <a:tc>
                  <a:txBody>
                    <a:bodyPr/>
                    <a:lstStyle/>
                    <a:p>
                      <a:r>
                        <a:rPr lang="fi-FI" dirty="0" smtClean="0"/>
                        <a:t>Asiakkaan osoitetiedot</a:t>
                      </a:r>
                      <a:r>
                        <a:rPr lang="fi-FI" baseline="0" dirty="0" smtClean="0"/>
                        <a:t> (postiosoite)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1984204"/>
                  </a:ext>
                </a:extLst>
              </a:tr>
              <a:tr h="645945">
                <a:tc>
                  <a:txBody>
                    <a:bodyPr/>
                    <a:lstStyle/>
                    <a:p>
                      <a:r>
                        <a:rPr lang="fi-FI" dirty="0" smtClean="0"/>
                        <a:t>Asiakkaan sähköpostiosoite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9382501"/>
                  </a:ext>
                </a:extLst>
              </a:tr>
              <a:tr h="1114919">
                <a:tc>
                  <a:txBody>
                    <a:bodyPr/>
                    <a:lstStyle/>
                    <a:p>
                      <a:r>
                        <a:rPr lang="fi-FI" dirty="0" smtClean="0"/>
                        <a:t>Asiakkaan ostohistoria</a:t>
                      </a:r>
                      <a:r>
                        <a:rPr lang="fi-FI" baseline="0" dirty="0" smtClean="0"/>
                        <a:t> (mitä palveluita osti ja milloin, jne.)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7193608"/>
                  </a:ext>
                </a:extLst>
              </a:tr>
              <a:tr h="1114919">
                <a:tc>
                  <a:txBody>
                    <a:bodyPr/>
                    <a:lstStyle/>
                    <a:p>
                      <a:r>
                        <a:rPr lang="fi-FI" dirty="0" smtClean="0"/>
                        <a:t>Muut</a:t>
                      </a:r>
                      <a:r>
                        <a:rPr lang="fi-FI" baseline="0" dirty="0" smtClean="0"/>
                        <a:t> tiedot asiakkaasta (esim. mihin yrityksen asiakasryhmään kuuluu, onko kanta-asiakas)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0726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357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FCD48-EA10-7145-860C-743A7BF25E9A}"/>
              </a:ext>
            </a:extLst>
          </p:cNvPr>
          <p:cNvSpPr txBox="1">
            <a:spLocks/>
          </p:cNvSpPr>
          <p:nvPr/>
        </p:nvSpPr>
        <p:spPr>
          <a:xfrm>
            <a:off x="508000" y="131028"/>
            <a:ext cx="11366500" cy="5548411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233E51"/>
                </a:solidFill>
                <a:latin typeface="DINOT-Black" panose="02000503030000020003" pitchFamily="2" charset="77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800" dirty="0" err="1" smtClean="0"/>
              <a:t>Asiakasrekisterin</a:t>
            </a:r>
            <a:r>
              <a:rPr lang="en-US" sz="2800" dirty="0" smtClean="0"/>
              <a:t> </a:t>
            </a:r>
            <a:r>
              <a:rPr lang="en-US" sz="2800" dirty="0" err="1" smtClean="0"/>
              <a:t>hyödyntäminen</a:t>
            </a:r>
            <a:endParaRPr lang="en-US" sz="2800" dirty="0" smtClean="0"/>
          </a:p>
          <a:p>
            <a:pPr>
              <a:lnSpc>
                <a:spcPct val="100000"/>
              </a:lnSpc>
            </a:pPr>
            <a:endParaRPr lang="fi-FI" sz="2800" dirty="0"/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fi-FI" sz="2400" b="0" dirty="0" smtClean="0"/>
              <a:t>Kun tietoja kerätään asiakasrekisteriin pitkällä aikavälillä, mahdollistaa se asiakaskannan analysoinnin. Seuraavista tiedoista voi olla hyötyä yritykselle palveluiden kehittämisessä tai markkinointiviestinnässä edellyttäen, että edellisellä sivulla mainitut tiedot on kerätty rekisteriin:</a:t>
            </a:r>
          </a:p>
          <a:p>
            <a:pPr marL="457200" indent="-457200">
              <a:lnSpc>
                <a:spcPct val="100000"/>
              </a:lnSpc>
              <a:buFontTx/>
              <a:buChar char="-"/>
            </a:pPr>
            <a:endParaRPr lang="fi-FI" sz="2400" b="0" dirty="0" smtClean="0"/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fi-FI" sz="2400" b="0" dirty="0" smtClean="0"/>
              <a:t>Palveluiden käyttö: mitä palveluja eniten käytetään, mistä maksetaan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fi-FI" sz="2400" b="0" dirty="0" smtClean="0"/>
              <a:t>Ryhmittelyt: kuinka paljon eri segmentteihin kuuluvia asiakkaita on ja miten eri segmentit käyttäytyvät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fi-FI" sz="2400" b="0" dirty="0" smtClean="0"/>
              <a:t>Mistä asiakkaat tulevat maantieteellisesti eri </a:t>
            </a:r>
            <a:r>
              <a:rPr lang="fi-FI" sz="2400" b="0" dirty="0" err="1" smtClean="0"/>
              <a:t>segmentittäin</a:t>
            </a:r>
            <a:endParaRPr lang="en-US" sz="2400" b="0" dirty="0"/>
          </a:p>
          <a:p>
            <a:pPr>
              <a:lnSpc>
                <a:spcPct val="100000"/>
              </a:lnSpc>
            </a:pPr>
            <a:endParaRPr lang="en-US" sz="2400" b="0" dirty="0" smtClean="0"/>
          </a:p>
          <a:p>
            <a:pPr algn="ctr">
              <a:lnSpc>
                <a:spcPct val="100000"/>
              </a:lnSpc>
            </a:pPr>
            <a:r>
              <a:rPr lang="en-US" sz="2000" b="0" i="1" dirty="0" err="1" smtClean="0"/>
              <a:t>Voit</a:t>
            </a:r>
            <a:r>
              <a:rPr lang="en-US" sz="2000" b="0" i="1" dirty="0" smtClean="0"/>
              <a:t> </a:t>
            </a:r>
            <a:r>
              <a:rPr lang="en-US" sz="2000" b="0" i="1" dirty="0" err="1" smtClean="0"/>
              <a:t>hyödyntää</a:t>
            </a:r>
            <a:r>
              <a:rPr lang="en-US" sz="2000" b="0" i="1" dirty="0" smtClean="0"/>
              <a:t> </a:t>
            </a:r>
            <a:r>
              <a:rPr lang="en-US" sz="2000" b="0" i="1" dirty="0" err="1" smtClean="0"/>
              <a:t>tätä</a:t>
            </a:r>
            <a:r>
              <a:rPr lang="en-US" sz="2000" b="0" i="1" dirty="0" smtClean="0"/>
              <a:t> </a:t>
            </a:r>
            <a:r>
              <a:rPr lang="en-US" sz="2000" b="0" i="1" dirty="0" err="1" smtClean="0"/>
              <a:t>tietoa</a:t>
            </a:r>
            <a:r>
              <a:rPr lang="en-US" sz="2000" b="0" i="1" dirty="0" smtClean="0"/>
              <a:t> </a:t>
            </a:r>
            <a:r>
              <a:rPr lang="en-US" sz="2000" b="0" i="1" dirty="0" err="1" smtClean="0"/>
              <a:t>esim</a:t>
            </a:r>
            <a:r>
              <a:rPr lang="en-US" sz="2000" b="0" i="1" dirty="0" smtClean="0"/>
              <a:t>. </a:t>
            </a:r>
            <a:r>
              <a:rPr lang="en-US" sz="2000" b="0" i="1" dirty="0" err="1" smtClean="0"/>
              <a:t>ottamalla</a:t>
            </a:r>
            <a:r>
              <a:rPr lang="en-US" sz="2000" b="0" i="1" dirty="0" smtClean="0"/>
              <a:t> </a:t>
            </a:r>
            <a:r>
              <a:rPr lang="en-US" sz="2000" b="0" i="1" dirty="0" err="1" smtClean="0"/>
              <a:t>tietyn</a:t>
            </a:r>
            <a:r>
              <a:rPr lang="en-US" sz="2000" b="0" i="1" dirty="0" smtClean="0"/>
              <a:t> </a:t>
            </a:r>
            <a:r>
              <a:rPr lang="en-US" sz="2000" b="0" i="1" dirty="0" err="1" smtClean="0"/>
              <a:t>segmentin</a:t>
            </a:r>
            <a:r>
              <a:rPr lang="en-US" sz="2000" b="0" i="1" dirty="0" smtClean="0"/>
              <a:t> </a:t>
            </a:r>
            <a:r>
              <a:rPr lang="en-US" sz="2000" b="0" i="1" dirty="0" err="1" smtClean="0"/>
              <a:t>sähköpostiosoitteet</a:t>
            </a:r>
            <a:r>
              <a:rPr lang="en-US" sz="2000" b="0" i="1" dirty="0" smtClean="0"/>
              <a:t> ja </a:t>
            </a:r>
            <a:r>
              <a:rPr lang="en-US" sz="2000" b="0" i="1" dirty="0" err="1" smtClean="0"/>
              <a:t>tekemällä</a:t>
            </a:r>
            <a:r>
              <a:rPr lang="en-US" sz="2000" b="0" i="1" dirty="0" smtClean="0"/>
              <a:t> </a:t>
            </a:r>
            <a:r>
              <a:rPr lang="en-US" sz="2000" b="0" i="1" dirty="0" err="1" smtClean="0"/>
              <a:t>heille</a:t>
            </a:r>
            <a:r>
              <a:rPr lang="en-US" sz="2000" b="0" i="1" dirty="0" smtClean="0"/>
              <a:t> </a:t>
            </a:r>
            <a:r>
              <a:rPr lang="en-US" sz="2000" b="0" i="1" dirty="0" err="1" smtClean="0"/>
              <a:t>suoramarkkinointikampanjan</a:t>
            </a:r>
            <a:r>
              <a:rPr lang="en-US" sz="2000" b="0" i="1" dirty="0" smtClean="0"/>
              <a:t>. </a:t>
            </a:r>
            <a:r>
              <a:rPr lang="en-US" sz="2000" b="0" i="1" dirty="0" err="1" smtClean="0"/>
              <a:t>Analysoimalla</a:t>
            </a:r>
            <a:r>
              <a:rPr lang="en-US" sz="2000" b="0" i="1" dirty="0" smtClean="0"/>
              <a:t> </a:t>
            </a:r>
            <a:r>
              <a:rPr lang="en-US" sz="2000" b="0" i="1" dirty="0" err="1" smtClean="0"/>
              <a:t>tiettyjen</a:t>
            </a:r>
            <a:r>
              <a:rPr lang="en-US" sz="2000" b="0" i="1" dirty="0" smtClean="0"/>
              <a:t> </a:t>
            </a:r>
            <a:r>
              <a:rPr lang="en-US" sz="2000" b="0" i="1" dirty="0" err="1" smtClean="0"/>
              <a:t>asiakkaiden</a:t>
            </a:r>
            <a:r>
              <a:rPr lang="en-US" sz="2000" b="0" i="1" dirty="0" smtClean="0"/>
              <a:t> </a:t>
            </a:r>
            <a:r>
              <a:rPr lang="en-US" sz="2000" b="0" i="1" dirty="0" err="1" smtClean="0"/>
              <a:t>maantieteellisen</a:t>
            </a:r>
            <a:r>
              <a:rPr lang="en-US" sz="2000" b="0" i="1" dirty="0" smtClean="0"/>
              <a:t> </a:t>
            </a:r>
            <a:r>
              <a:rPr lang="en-US" sz="2000" b="0" i="1" dirty="0" err="1" smtClean="0"/>
              <a:t>alueen</a:t>
            </a:r>
            <a:r>
              <a:rPr lang="en-US" sz="2000" b="0" i="1" dirty="0" smtClean="0"/>
              <a:t> </a:t>
            </a:r>
            <a:r>
              <a:rPr lang="en-US" sz="2000" b="0" i="1" dirty="0" err="1" smtClean="0"/>
              <a:t>voit</a:t>
            </a:r>
            <a:r>
              <a:rPr lang="en-US" sz="2000" b="0" i="1" dirty="0" smtClean="0"/>
              <a:t> </a:t>
            </a:r>
            <a:r>
              <a:rPr lang="en-US" sz="2000" b="0" i="1" dirty="0" err="1" smtClean="0"/>
              <a:t>Facebookissa</a:t>
            </a:r>
            <a:r>
              <a:rPr lang="en-US" sz="2000" b="0" i="1" dirty="0" smtClean="0"/>
              <a:t> </a:t>
            </a:r>
            <a:r>
              <a:rPr lang="en-US" sz="2000" b="0" i="1" dirty="0" err="1" smtClean="0"/>
              <a:t>kohdentaa</a:t>
            </a:r>
            <a:r>
              <a:rPr lang="en-US" sz="2000" b="0" i="1" dirty="0" smtClean="0"/>
              <a:t> </a:t>
            </a:r>
            <a:r>
              <a:rPr lang="en-US" sz="2000" b="0" i="1" dirty="0" err="1" smtClean="0"/>
              <a:t>markkinointia</a:t>
            </a:r>
            <a:r>
              <a:rPr lang="en-US" sz="2000" b="0" i="1" dirty="0" smtClean="0"/>
              <a:t> </a:t>
            </a:r>
            <a:r>
              <a:rPr lang="en-US" sz="2000" b="0" i="1" dirty="0" err="1" smtClean="0"/>
              <a:t>kyseiselle</a:t>
            </a:r>
            <a:r>
              <a:rPr lang="en-US" sz="2000" b="0" i="1" dirty="0" smtClean="0"/>
              <a:t> </a:t>
            </a:r>
            <a:r>
              <a:rPr lang="en-US" sz="2000" b="0" i="1" dirty="0" err="1" smtClean="0"/>
              <a:t>alueelle</a:t>
            </a:r>
            <a:r>
              <a:rPr lang="en-US" sz="2000" b="0" i="1" dirty="0" smtClean="0"/>
              <a:t>. </a:t>
            </a:r>
            <a:r>
              <a:rPr lang="en-US" sz="2000" b="0" i="1" dirty="0" err="1" smtClean="0"/>
              <a:t>Soveltamiskohteita</a:t>
            </a:r>
            <a:r>
              <a:rPr lang="en-US" sz="2000" b="0" i="1" dirty="0" smtClean="0"/>
              <a:t> on </a:t>
            </a:r>
            <a:r>
              <a:rPr lang="en-US" sz="2000" b="0" i="1" dirty="0" err="1" smtClean="0"/>
              <a:t>useita</a:t>
            </a:r>
            <a:r>
              <a:rPr lang="en-US" sz="2000" b="0" i="1" dirty="0" smtClean="0"/>
              <a:t>!</a:t>
            </a:r>
            <a:endParaRPr lang="en-US" sz="2000" b="0" i="1" dirty="0"/>
          </a:p>
          <a:p>
            <a:pPr>
              <a:lnSpc>
                <a:spcPct val="100000"/>
              </a:lnSpc>
            </a:pPr>
            <a:endParaRPr lang="fi-FI" sz="2000" b="0" dirty="0" smtClean="0"/>
          </a:p>
        </p:txBody>
      </p:sp>
    </p:spTree>
    <p:extLst>
      <p:ext uri="{BB962C8B-B14F-4D97-AF65-F5344CB8AC3E}">
        <p14:creationId xmlns:p14="http://schemas.microsoft.com/office/powerpoint/2010/main" val="213030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FCD48-EA10-7145-860C-743A7BF25E9A}"/>
              </a:ext>
            </a:extLst>
          </p:cNvPr>
          <p:cNvSpPr txBox="1">
            <a:spLocks/>
          </p:cNvSpPr>
          <p:nvPr/>
        </p:nvSpPr>
        <p:spPr>
          <a:xfrm>
            <a:off x="508000" y="131028"/>
            <a:ext cx="11366500" cy="5548411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233E51"/>
                </a:solidFill>
                <a:latin typeface="DINOT-Black" panose="02000503030000020003" pitchFamily="2" charset="77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800" dirty="0" err="1" smtClean="0"/>
              <a:t>Asiakastiedon</a:t>
            </a:r>
            <a:r>
              <a:rPr lang="en-US" sz="2800" dirty="0" smtClean="0"/>
              <a:t> </a:t>
            </a:r>
            <a:r>
              <a:rPr lang="en-US" sz="2800" dirty="0" err="1" smtClean="0"/>
              <a:t>käyttö</a:t>
            </a:r>
            <a:r>
              <a:rPr lang="en-US" sz="2800" dirty="0" smtClean="0"/>
              <a:t> </a:t>
            </a:r>
            <a:r>
              <a:rPr lang="en-US" sz="2800" dirty="0" err="1" smtClean="0"/>
              <a:t>tuotteiden</a:t>
            </a:r>
            <a:r>
              <a:rPr lang="en-US" sz="2800" dirty="0" smtClean="0"/>
              <a:t>/</a:t>
            </a:r>
            <a:r>
              <a:rPr lang="en-US" sz="2800" dirty="0" err="1" smtClean="0"/>
              <a:t>palveluiden</a:t>
            </a:r>
            <a:r>
              <a:rPr lang="en-US" sz="2800" dirty="0" smtClean="0"/>
              <a:t> </a:t>
            </a:r>
            <a:r>
              <a:rPr lang="en-US" sz="2800" dirty="0" err="1" smtClean="0"/>
              <a:t>kehittämisessä</a:t>
            </a:r>
            <a:endParaRPr lang="en-US" sz="2800" dirty="0" smtClean="0"/>
          </a:p>
          <a:p>
            <a:pPr>
              <a:lnSpc>
                <a:spcPct val="100000"/>
              </a:lnSpc>
            </a:pPr>
            <a:endParaRPr lang="fi-FI" sz="2800" dirty="0"/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fi-FI" sz="2400" b="0" dirty="0" smtClean="0"/>
              <a:t>Asiakastiedolla ei ole merkitystä ellei sitä käytetä</a:t>
            </a:r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fi-FI" sz="2400" b="0" dirty="0" smtClean="0"/>
              <a:t>Jos yrityksellä on henkilökuntaa, on erittäin tärkeää levittää tieto asiakkaiden tarpeista/arvostuksista kaikkien käyttöön</a:t>
            </a:r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fi-FI" sz="2400" b="0" dirty="0" smtClean="0"/>
              <a:t>Usein asiakasrajapinnasta nousee uusia ideoita palveluille – tällöin myös johdon olisi saatava tieto näistä</a:t>
            </a:r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fi-FI" sz="2400" b="0" dirty="0" smtClean="0"/>
              <a:t>Yrityksessä voi olla monenlaisia toimintatapoja asiakastiedon hyödyntämiselle. Seuraavassa </a:t>
            </a:r>
            <a:r>
              <a:rPr lang="fi-FI" sz="2400" b="0" dirty="0" err="1" smtClean="0"/>
              <a:t>slidessa</a:t>
            </a:r>
            <a:r>
              <a:rPr lang="fi-FI" sz="2400" b="0" dirty="0" smtClean="0"/>
              <a:t> on esitetty joitakin tapoja – arvioi, mitkä niistä ovat yrityksessäsi jo käytössä ja mitkä voisit jatkossa ottaa käyttöön. Tapoja on myös monia muita. Tärkeintä on miettiä, miten omassa yrityksessäsi asiakastietoa hyödynnetään säännöllisesti tuotteiden/palveluiden kehittämisessä.</a:t>
            </a:r>
            <a:endParaRPr lang="fi-FI" sz="2000" b="0" dirty="0" smtClean="0"/>
          </a:p>
        </p:txBody>
      </p:sp>
    </p:spTree>
    <p:extLst>
      <p:ext uri="{BB962C8B-B14F-4D97-AF65-F5344CB8AC3E}">
        <p14:creationId xmlns:p14="http://schemas.microsoft.com/office/powerpoint/2010/main" val="229713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ulukk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850771"/>
              </p:ext>
            </p:extLst>
          </p:nvPr>
        </p:nvGraphicFramePr>
        <p:xfrm>
          <a:off x="448236" y="128498"/>
          <a:ext cx="10321344" cy="61086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12658">
                  <a:extLst>
                    <a:ext uri="{9D8B030D-6E8A-4147-A177-3AD203B41FA5}">
                      <a16:colId xmlns:a16="http://schemas.microsoft.com/office/drawing/2014/main" val="3319957103"/>
                    </a:ext>
                  </a:extLst>
                </a:gridCol>
                <a:gridCol w="2106816">
                  <a:extLst>
                    <a:ext uri="{9D8B030D-6E8A-4147-A177-3AD203B41FA5}">
                      <a16:colId xmlns:a16="http://schemas.microsoft.com/office/drawing/2014/main" val="2162424846"/>
                    </a:ext>
                  </a:extLst>
                </a:gridCol>
                <a:gridCol w="3301870">
                  <a:extLst>
                    <a:ext uri="{9D8B030D-6E8A-4147-A177-3AD203B41FA5}">
                      <a16:colId xmlns:a16="http://schemas.microsoft.com/office/drawing/2014/main" val="2034550293"/>
                    </a:ext>
                  </a:extLst>
                </a:gridCol>
              </a:tblGrid>
              <a:tr h="602059">
                <a:tc>
                  <a:txBody>
                    <a:bodyPr/>
                    <a:lstStyle/>
                    <a:p>
                      <a:r>
                        <a:rPr lang="fi-FI" dirty="0" smtClean="0"/>
                        <a:t>Asiakastiedon</a:t>
                      </a:r>
                      <a:r>
                        <a:rPr lang="fi-FI" baseline="0" dirty="0" smtClean="0"/>
                        <a:t> hyödyntäminen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Käytössä (kyllä/ei)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Voisi</a:t>
                      </a:r>
                      <a:r>
                        <a:rPr lang="fi-FI" baseline="0" dirty="0" smtClean="0"/>
                        <a:t> ottaa jatkossa käyttöön (kyllä/ei)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792597"/>
                  </a:ext>
                </a:extLst>
              </a:tr>
              <a:tr h="602059">
                <a:tc>
                  <a:txBody>
                    <a:bodyPr/>
                    <a:lstStyle/>
                    <a:p>
                      <a:r>
                        <a:rPr lang="fi-FI" dirty="0" smtClean="0"/>
                        <a:t>Asiakastarpeiden</a:t>
                      </a:r>
                      <a:r>
                        <a:rPr lang="fi-FI" baseline="0" dirty="0" smtClean="0"/>
                        <a:t> läpikäynti sisäisissä kokouksissa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9977807"/>
                  </a:ext>
                </a:extLst>
              </a:tr>
              <a:tr h="602059">
                <a:tc>
                  <a:txBody>
                    <a:bodyPr/>
                    <a:lstStyle/>
                    <a:p>
                      <a:r>
                        <a:rPr lang="fi-FI" dirty="0" smtClean="0"/>
                        <a:t>Kehittämispäivät henkilöstön</a:t>
                      </a:r>
                      <a:r>
                        <a:rPr lang="fi-FI" baseline="0" dirty="0" smtClean="0"/>
                        <a:t> kanssa, joissa suunnitellaan uusia palveluja asiakastiedon pohjalta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1984204"/>
                  </a:ext>
                </a:extLst>
              </a:tr>
              <a:tr h="860084">
                <a:tc>
                  <a:txBody>
                    <a:bodyPr/>
                    <a:lstStyle/>
                    <a:p>
                      <a:r>
                        <a:rPr lang="fi-FI" dirty="0" err="1" smtClean="0"/>
                        <a:t>Asiakkuusohjelmien</a:t>
                      </a:r>
                      <a:r>
                        <a:rPr lang="fi-FI" baseline="0" dirty="0" smtClean="0"/>
                        <a:t> kehittäminen (esim. kanta-asiakkaat, avainasiakkaat jne.)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9382501"/>
                  </a:ext>
                </a:extLst>
              </a:tr>
              <a:tr h="1118110">
                <a:tc>
                  <a:txBody>
                    <a:bodyPr/>
                    <a:lstStyle/>
                    <a:p>
                      <a:r>
                        <a:rPr lang="fi-FI" dirty="0" smtClean="0"/>
                        <a:t>Henkilöstön</a:t>
                      </a:r>
                      <a:r>
                        <a:rPr lang="fi-FI" baseline="0" dirty="0" smtClean="0"/>
                        <a:t> ideat – joku malli aloitteiden keräämiseksi (ideat uusista palveluista tai nykyisten kehittämisestä)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7193608"/>
                  </a:ext>
                </a:extLst>
              </a:tr>
              <a:tr h="986978">
                <a:tc>
                  <a:txBody>
                    <a:bodyPr/>
                    <a:lstStyle/>
                    <a:p>
                      <a:r>
                        <a:rPr lang="fi-FI" dirty="0" smtClean="0"/>
                        <a:t>Asiakkaiden osallistaminen</a:t>
                      </a:r>
                      <a:r>
                        <a:rPr lang="fi-FI" baseline="0" dirty="0" smtClean="0"/>
                        <a:t> tuotteiden/palveluiden kehittämiseen (esim. avainasiakkaiden kanssa suunniteltavat palvelut, testaukset)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072655"/>
                  </a:ext>
                </a:extLst>
              </a:tr>
              <a:tr h="986978">
                <a:tc>
                  <a:txBody>
                    <a:bodyPr/>
                    <a:lstStyle/>
                    <a:p>
                      <a:r>
                        <a:rPr lang="fi-FI" dirty="0" smtClean="0"/>
                        <a:t>Tiedon käyttö</a:t>
                      </a:r>
                      <a:r>
                        <a:rPr lang="fi-FI" baseline="0" dirty="0" smtClean="0"/>
                        <a:t> markkinoinnin suunnittelussa: segmentoinnissa, viestinnässä, hinnoittelussa, saatavuudessa </a:t>
                      </a:r>
                      <a:r>
                        <a:rPr lang="fi-FI" baseline="0" dirty="0" smtClean="0">
                          <a:sym typeface="Wingdings" panose="05000000000000000000" pitchFamily="2" charset="2"/>
                        </a:rPr>
                        <a:t> esim. suunnittelukokoukset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3755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1693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FCD48-EA10-7145-860C-743A7BF25E9A}"/>
              </a:ext>
            </a:extLst>
          </p:cNvPr>
          <p:cNvSpPr txBox="1">
            <a:spLocks/>
          </p:cNvSpPr>
          <p:nvPr/>
        </p:nvSpPr>
        <p:spPr>
          <a:xfrm>
            <a:off x="434109" y="2262909"/>
            <a:ext cx="11366500" cy="3288145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233E51"/>
                </a:solidFill>
                <a:latin typeface="DINOT-Black" panose="02000503030000020003" pitchFamily="2" charset="77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000" dirty="0" smtClean="0"/>
              <a:t>OSA 2. </a:t>
            </a:r>
            <a:r>
              <a:rPr lang="fi-FI" sz="4000" dirty="0" smtClean="0"/>
              <a:t>Kilpailijatiedon kerääminen</a:t>
            </a:r>
            <a:endParaRPr lang="fi-FI" sz="4000" dirty="0"/>
          </a:p>
        </p:txBody>
      </p:sp>
    </p:spTree>
    <p:extLst>
      <p:ext uri="{BB962C8B-B14F-4D97-AF65-F5344CB8AC3E}">
        <p14:creationId xmlns:p14="http://schemas.microsoft.com/office/powerpoint/2010/main" val="4036465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FCD48-EA10-7145-860C-743A7BF25E9A}"/>
              </a:ext>
            </a:extLst>
          </p:cNvPr>
          <p:cNvSpPr txBox="1">
            <a:spLocks/>
          </p:cNvSpPr>
          <p:nvPr/>
        </p:nvSpPr>
        <p:spPr>
          <a:xfrm>
            <a:off x="508000" y="469080"/>
            <a:ext cx="11366500" cy="4987340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233E51"/>
                </a:solidFill>
                <a:latin typeface="DINOT-Black" panose="02000503030000020003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i-FI" sz="2800" dirty="0" smtClean="0"/>
              <a:t>Tarkoitus ja tavoitteet</a:t>
            </a:r>
          </a:p>
          <a:p>
            <a:pPr>
              <a:lnSpc>
                <a:spcPct val="100000"/>
              </a:lnSpc>
            </a:pPr>
            <a:endParaRPr lang="fi-FI" sz="2800" dirty="0"/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en-US" sz="2400" b="0" dirty="0" err="1" smtClean="0"/>
              <a:t>Tarkoituksena</a:t>
            </a:r>
            <a:r>
              <a:rPr lang="en-US" sz="2400" b="0" dirty="0" smtClean="0"/>
              <a:t> on </a:t>
            </a:r>
            <a:r>
              <a:rPr lang="en-US" sz="2400" b="0" dirty="0" err="1" smtClean="0"/>
              <a:t>kehittää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yrityksessä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asiakas</a:t>
            </a:r>
            <a:r>
              <a:rPr lang="en-US" sz="2400" b="0" dirty="0" smtClean="0"/>
              <a:t>- ja </a:t>
            </a:r>
            <a:r>
              <a:rPr lang="en-US" sz="2400" b="0" dirty="0" err="1" smtClean="0"/>
              <a:t>kilpailijatiedon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keräämistä</a:t>
            </a:r>
            <a:r>
              <a:rPr lang="en-US" sz="2400" b="0" dirty="0" smtClean="0"/>
              <a:t> ja </a:t>
            </a:r>
            <a:r>
              <a:rPr lang="en-US" sz="2400" b="0" dirty="0" err="1" smtClean="0"/>
              <a:t>hyödyntämistä</a:t>
            </a:r>
            <a:endParaRPr lang="en-US" sz="2400" b="0" dirty="0"/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en-US" sz="2400" b="0" dirty="0" err="1" smtClean="0"/>
              <a:t>Ennen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työpajaa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kannattaa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käyttää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nopeaa</a:t>
            </a:r>
            <a:r>
              <a:rPr lang="en-US" sz="2400" b="0" dirty="0" smtClean="0"/>
              <a:t> “</a:t>
            </a:r>
            <a:r>
              <a:rPr lang="en-US" sz="2400" b="0" dirty="0" err="1" smtClean="0"/>
              <a:t>asiakasymmärryksen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työkalua</a:t>
            </a:r>
            <a:r>
              <a:rPr lang="en-US" sz="2400" b="0" dirty="0" smtClean="0"/>
              <a:t>”, </a:t>
            </a:r>
            <a:r>
              <a:rPr lang="en-US" sz="2400" b="0" dirty="0" err="1" smtClean="0"/>
              <a:t>jonka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avulla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voi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hahmottaa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tärkeimmät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kehittämiskohteet</a:t>
            </a:r>
            <a:r>
              <a:rPr lang="en-US" sz="2400" b="0" dirty="0" smtClean="0"/>
              <a:t>. </a:t>
            </a:r>
            <a:r>
              <a:rPr lang="en-US" sz="2400" b="0" dirty="0" err="1" smtClean="0"/>
              <a:t>Työkalu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löytyy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SeAMKin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verkkosivuilta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kohdasta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Yrityksille</a:t>
            </a:r>
            <a:r>
              <a:rPr lang="en-US" sz="2400" b="0" dirty="0" smtClean="0"/>
              <a:t> </a:t>
            </a:r>
            <a:r>
              <a:rPr lang="en-US" sz="2400" b="0" dirty="0" smtClean="0">
                <a:sym typeface="Wingdings" panose="05000000000000000000" pitchFamily="2" charset="2"/>
              </a:rPr>
              <a:t> </a:t>
            </a:r>
            <a:r>
              <a:rPr lang="en-US" sz="2400" b="0" dirty="0" err="1" smtClean="0">
                <a:sym typeface="Wingdings" panose="05000000000000000000" pitchFamily="2" charset="2"/>
              </a:rPr>
              <a:t>K</a:t>
            </a:r>
            <a:r>
              <a:rPr lang="en-US" sz="2400" b="0" dirty="0" err="1" smtClean="0"/>
              <a:t>ehittämistyökalut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yrityksille</a:t>
            </a:r>
            <a:r>
              <a:rPr lang="en-US" sz="2400" b="0" dirty="0" smtClean="0"/>
              <a:t> </a:t>
            </a:r>
            <a:r>
              <a:rPr lang="en-US" sz="2400" b="0" dirty="0" smtClean="0">
                <a:sym typeface="Wingdings" panose="05000000000000000000" pitchFamily="2" charset="2"/>
              </a:rPr>
              <a:t>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Yrittäjyys</a:t>
            </a:r>
            <a:endParaRPr lang="fi-FI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en-US" sz="2400" b="0" dirty="0" err="1" smtClean="0"/>
              <a:t>Työpajaan</a:t>
            </a:r>
            <a:r>
              <a:rPr lang="en-US" sz="2400" b="0" dirty="0" smtClean="0"/>
              <a:t> on </a:t>
            </a:r>
            <a:r>
              <a:rPr lang="en-US" sz="2400" b="0" dirty="0" err="1" smtClean="0"/>
              <a:t>hyvä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osallistua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yrityksestä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kaikki</a:t>
            </a:r>
            <a:r>
              <a:rPr lang="en-US" sz="2400" b="0" dirty="0" smtClean="0"/>
              <a:t> ne </a:t>
            </a:r>
            <a:r>
              <a:rPr lang="en-US" sz="2400" b="0" dirty="0" err="1" smtClean="0"/>
              <a:t>ihmiset</a:t>
            </a:r>
            <a:r>
              <a:rPr lang="en-US" sz="2400" b="0" dirty="0" smtClean="0"/>
              <a:t>, </a:t>
            </a:r>
            <a:r>
              <a:rPr lang="en-US" sz="2400" b="0" dirty="0" err="1" smtClean="0"/>
              <a:t>jotka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ovat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suunnittelemassa</a:t>
            </a:r>
            <a:r>
              <a:rPr lang="en-US" sz="2400" b="0" dirty="0" smtClean="0"/>
              <a:t> ja </a:t>
            </a:r>
            <a:r>
              <a:rPr lang="en-US" sz="2400" b="0" dirty="0" err="1" smtClean="0"/>
              <a:t>toteuttamassa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markkinointia</a:t>
            </a:r>
            <a:endParaRPr lang="en-US" sz="2400" b="0" dirty="0" smtClean="0"/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en-US" sz="2400" b="0" dirty="0" err="1" smtClean="0"/>
              <a:t>Yhden</a:t>
            </a:r>
            <a:r>
              <a:rPr lang="en-US" sz="2400" b="0" dirty="0" smtClean="0"/>
              <a:t> on </a:t>
            </a:r>
            <a:r>
              <a:rPr lang="en-US" sz="2400" b="0" dirty="0" err="1" smtClean="0"/>
              <a:t>toimittava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fasilitaattorina</a:t>
            </a:r>
            <a:r>
              <a:rPr lang="en-US" sz="2400" b="0" dirty="0" smtClean="0"/>
              <a:t>, </a:t>
            </a:r>
            <a:r>
              <a:rPr lang="en-US" sz="2400" b="0" dirty="0" err="1" smtClean="0"/>
              <a:t>joka</a:t>
            </a:r>
            <a:r>
              <a:rPr lang="en-US" sz="2400" b="0" dirty="0" smtClean="0"/>
              <a:t> vie </a:t>
            </a:r>
            <a:r>
              <a:rPr lang="en-US" sz="2400" b="0" dirty="0" err="1" smtClean="0"/>
              <a:t>työpajaa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eteenpäin</a:t>
            </a:r>
            <a:r>
              <a:rPr lang="en-US" sz="2400" b="0" dirty="0" smtClean="0"/>
              <a:t> ja </a:t>
            </a:r>
            <a:r>
              <a:rPr lang="en-US" sz="2400" b="0" dirty="0" err="1" smtClean="0"/>
              <a:t>tekee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muistiinpanoja</a:t>
            </a:r>
            <a:endParaRPr lang="en-US" sz="2400" b="0" dirty="0" smtClean="0"/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en-US" sz="2400" b="0" dirty="0" err="1" smtClean="0"/>
              <a:t>Tämän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ppt-esityksen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lopussa</a:t>
            </a:r>
            <a:r>
              <a:rPr lang="en-US" sz="2400" b="0" dirty="0" smtClean="0"/>
              <a:t> on </a:t>
            </a:r>
            <a:r>
              <a:rPr lang="en-US" sz="2400" b="0" dirty="0" err="1" smtClean="0"/>
              <a:t>tausta-aineistoksi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lyhyt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koonti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siitä</a:t>
            </a:r>
            <a:r>
              <a:rPr lang="en-US" sz="2400" b="0" dirty="0" smtClean="0"/>
              <a:t>, </a:t>
            </a:r>
            <a:r>
              <a:rPr lang="en-US" sz="2400" b="0" dirty="0" err="1" smtClean="0"/>
              <a:t>miten</a:t>
            </a:r>
            <a:r>
              <a:rPr lang="en-US" sz="2400" b="0" dirty="0" smtClean="0"/>
              <a:t> GDPR </a:t>
            </a:r>
            <a:r>
              <a:rPr lang="en-US" sz="2400" b="0" dirty="0" err="1" smtClean="0"/>
              <a:t>vaikuttaa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asiakastiedon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keräämiseen</a:t>
            </a:r>
            <a:r>
              <a:rPr lang="en-US" sz="2400" b="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787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FCD48-EA10-7145-860C-743A7BF25E9A}"/>
              </a:ext>
            </a:extLst>
          </p:cNvPr>
          <p:cNvSpPr txBox="1">
            <a:spLocks/>
          </p:cNvSpPr>
          <p:nvPr/>
        </p:nvSpPr>
        <p:spPr>
          <a:xfrm>
            <a:off x="508000" y="293589"/>
            <a:ext cx="11366500" cy="4987340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233E51"/>
                </a:solidFill>
                <a:latin typeface="DINOT-Black" panose="02000503030000020003" pitchFamily="2" charset="77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800" dirty="0" err="1" smtClean="0"/>
              <a:t>Kilpailijatiedon</a:t>
            </a:r>
            <a:r>
              <a:rPr lang="en-US" sz="2800" dirty="0" smtClean="0"/>
              <a:t> </a:t>
            </a:r>
            <a:r>
              <a:rPr lang="en-US" sz="2800" dirty="0" err="1" smtClean="0"/>
              <a:t>kerääminen</a:t>
            </a:r>
            <a:endParaRPr lang="en-US" sz="2800" dirty="0" smtClean="0"/>
          </a:p>
          <a:p>
            <a:pPr>
              <a:lnSpc>
                <a:spcPct val="100000"/>
              </a:lnSpc>
            </a:pPr>
            <a:endParaRPr lang="fi-FI" sz="2800" dirty="0"/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en-US" sz="2400" b="0" dirty="0" err="1" smtClean="0"/>
              <a:t>Kilpailijat</a:t>
            </a:r>
            <a:r>
              <a:rPr lang="en-US" sz="2400" b="0" dirty="0" smtClean="0"/>
              <a:t> on </a:t>
            </a:r>
            <a:r>
              <a:rPr lang="en-US" sz="2400" b="0" dirty="0" err="1" smtClean="0"/>
              <a:t>hyvä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tunnistaa</a:t>
            </a:r>
            <a:r>
              <a:rPr lang="en-US" sz="2400" b="0" dirty="0" smtClean="0"/>
              <a:t>. </a:t>
            </a:r>
            <a:r>
              <a:rPr lang="en-US" sz="2400" b="0" dirty="0" err="1" smtClean="0"/>
              <a:t>Heidän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kanssaan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voi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tehdä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yhteistyötä</a:t>
            </a:r>
            <a:r>
              <a:rPr lang="en-US" sz="2400" b="0" dirty="0" smtClean="0"/>
              <a:t> ja </a:t>
            </a:r>
            <a:r>
              <a:rPr lang="en-US" sz="2400" b="0" dirty="0" err="1" smtClean="0"/>
              <a:t>sen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lisäksi</a:t>
            </a:r>
            <a:r>
              <a:rPr lang="en-US" sz="2400" b="0" dirty="0" smtClean="0"/>
              <a:t> on </a:t>
            </a:r>
            <a:r>
              <a:rPr lang="en-US" sz="2400" b="0" dirty="0" err="1" smtClean="0"/>
              <a:t>hyvä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miettiä</a:t>
            </a:r>
            <a:r>
              <a:rPr lang="en-US" sz="2400" b="0" dirty="0" smtClean="0"/>
              <a:t>, </a:t>
            </a:r>
            <a:r>
              <a:rPr lang="en-US" sz="2400" b="0" dirty="0" err="1" smtClean="0"/>
              <a:t>miten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erottautuu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muista</a:t>
            </a:r>
            <a:r>
              <a:rPr lang="en-US" sz="2400" b="0" dirty="0"/>
              <a:t>.</a:t>
            </a:r>
            <a:endParaRPr lang="en-US" sz="2400" b="0" dirty="0" smtClean="0"/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en-US" sz="2400" b="0" dirty="0" err="1" smtClean="0"/>
              <a:t>Seuraavalla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slidella</a:t>
            </a:r>
            <a:r>
              <a:rPr lang="en-US" sz="2400" b="0" dirty="0" smtClean="0"/>
              <a:t> on </a:t>
            </a:r>
            <a:r>
              <a:rPr lang="en-US" sz="2400" b="0" dirty="0" err="1" smtClean="0"/>
              <a:t>esitetty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erilaisia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tapoja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kilpailijatiedon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keräämiseen</a:t>
            </a:r>
            <a:endParaRPr lang="en-US" sz="2400" b="0" dirty="0" smtClean="0"/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en-US" sz="2400" b="0" dirty="0" err="1" smtClean="0"/>
              <a:t>Arvioi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oman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yrityksesi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kohdalla</a:t>
            </a:r>
            <a:r>
              <a:rPr lang="en-US" sz="2400" b="0" dirty="0" smtClean="0"/>
              <a:t>, </a:t>
            </a:r>
            <a:r>
              <a:rPr lang="en-US" sz="2400" b="0" dirty="0" err="1" smtClean="0"/>
              <a:t>onko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tietty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kilpailjatiedon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lähde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käytössä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yrityksessä</a:t>
            </a:r>
            <a:r>
              <a:rPr lang="en-US" sz="2400" b="0" dirty="0" smtClean="0"/>
              <a:t>. </a:t>
            </a:r>
            <a:r>
              <a:rPr lang="en-US" sz="2400" b="0" dirty="0" err="1" smtClean="0"/>
              <a:t>Tämän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lisäksi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arvioi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taso</a:t>
            </a:r>
            <a:r>
              <a:rPr lang="en-US" sz="2400" b="0" dirty="0" smtClean="0"/>
              <a:t>. </a:t>
            </a:r>
            <a:r>
              <a:rPr lang="en-US" sz="2400" b="0" dirty="0" err="1" smtClean="0"/>
              <a:t>Tasot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ovat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seuraavat</a:t>
            </a:r>
            <a:r>
              <a:rPr lang="en-US" sz="2400" b="0" dirty="0" smtClean="0"/>
              <a:t>:</a:t>
            </a:r>
          </a:p>
          <a:p>
            <a:pPr>
              <a:lnSpc>
                <a:spcPct val="100000"/>
              </a:lnSpc>
            </a:pPr>
            <a:r>
              <a:rPr lang="en-US" sz="2400" b="0" dirty="0"/>
              <a:t>	</a:t>
            </a:r>
            <a:r>
              <a:rPr lang="en-US" sz="2400" b="0" dirty="0" err="1" smtClean="0"/>
              <a:t>taso</a:t>
            </a:r>
            <a:r>
              <a:rPr lang="en-US" sz="2400" b="0" dirty="0" smtClean="0"/>
              <a:t> 0: </a:t>
            </a:r>
            <a:r>
              <a:rPr lang="en-US" sz="2400" b="0" dirty="0" err="1" smtClean="0"/>
              <a:t>ei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käytössä</a:t>
            </a:r>
            <a:endParaRPr lang="en-US" sz="2400" b="0" dirty="0" smtClean="0"/>
          </a:p>
          <a:p>
            <a:pPr>
              <a:lnSpc>
                <a:spcPct val="100000"/>
              </a:lnSpc>
            </a:pPr>
            <a:r>
              <a:rPr lang="en-US" sz="2400" b="0" dirty="0"/>
              <a:t>	</a:t>
            </a:r>
            <a:r>
              <a:rPr lang="en-US" sz="2400" b="0" dirty="0" err="1" smtClean="0"/>
              <a:t>taso</a:t>
            </a:r>
            <a:r>
              <a:rPr lang="en-US" sz="2400" b="0" dirty="0" smtClean="0"/>
              <a:t> 1: </a:t>
            </a:r>
            <a:r>
              <a:rPr lang="en-US" sz="2400" b="0" dirty="0" err="1" smtClean="0"/>
              <a:t>käytössä</a:t>
            </a:r>
            <a:r>
              <a:rPr lang="en-US" sz="2400" b="0" dirty="0" smtClean="0"/>
              <a:t>, </a:t>
            </a:r>
            <a:r>
              <a:rPr lang="en-US" sz="2400" b="0" dirty="0" err="1" smtClean="0"/>
              <a:t>mutta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ei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dokumentoida</a:t>
            </a:r>
            <a:endParaRPr lang="en-US" sz="2400" b="0" dirty="0" smtClean="0"/>
          </a:p>
          <a:p>
            <a:pPr>
              <a:lnSpc>
                <a:spcPct val="100000"/>
              </a:lnSpc>
            </a:pPr>
            <a:r>
              <a:rPr lang="en-US" sz="2400" b="0" dirty="0"/>
              <a:t>	</a:t>
            </a:r>
            <a:r>
              <a:rPr lang="en-US" sz="2400" b="0" dirty="0" err="1" smtClean="0"/>
              <a:t>taso</a:t>
            </a:r>
            <a:r>
              <a:rPr lang="en-US" sz="2400" b="0" dirty="0" smtClean="0"/>
              <a:t> 2: </a:t>
            </a:r>
            <a:r>
              <a:rPr lang="en-US" sz="2400" b="0" dirty="0" err="1" smtClean="0"/>
              <a:t>käytössä</a:t>
            </a:r>
            <a:r>
              <a:rPr lang="en-US" sz="2400" b="0" dirty="0" smtClean="0"/>
              <a:t> ja </a:t>
            </a:r>
            <a:r>
              <a:rPr lang="en-US" sz="2400" b="0" dirty="0" err="1" smtClean="0"/>
              <a:t>dokumentoidaan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systemaattisesti</a:t>
            </a:r>
            <a:endParaRPr lang="en-US" sz="2400" b="0" dirty="0" smtClean="0"/>
          </a:p>
          <a:p>
            <a:pPr>
              <a:lnSpc>
                <a:spcPct val="100000"/>
              </a:lnSpc>
            </a:pPr>
            <a:r>
              <a:rPr lang="en-US" sz="2400" b="0" dirty="0"/>
              <a:t>	</a:t>
            </a:r>
            <a:r>
              <a:rPr lang="en-US" sz="2400" b="0" dirty="0" err="1" smtClean="0"/>
              <a:t>taso</a:t>
            </a:r>
            <a:r>
              <a:rPr lang="en-US" sz="2400" b="0" dirty="0" smtClean="0"/>
              <a:t> 3: </a:t>
            </a:r>
            <a:r>
              <a:rPr lang="en-US" sz="2400" b="0" dirty="0" err="1" smtClean="0"/>
              <a:t>käytössä</a:t>
            </a:r>
            <a:r>
              <a:rPr lang="en-US" sz="2400" b="0" dirty="0" smtClean="0"/>
              <a:t>, </a:t>
            </a:r>
            <a:r>
              <a:rPr lang="en-US" sz="2400" b="0" dirty="0" err="1" smtClean="0"/>
              <a:t>dokumentoidaan</a:t>
            </a:r>
            <a:r>
              <a:rPr lang="en-US" sz="2400" b="0" dirty="0" smtClean="0"/>
              <a:t> ja </a:t>
            </a:r>
            <a:r>
              <a:rPr lang="en-US" sz="2400" b="0" dirty="0" err="1" smtClean="0"/>
              <a:t>analysoidaan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systemaattisesti</a:t>
            </a:r>
            <a:endParaRPr lang="en-US" sz="2400" b="0" dirty="0" smtClean="0"/>
          </a:p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en-US" sz="2400" b="0" dirty="0" err="1" smtClean="0"/>
              <a:t>Yrityksen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kannattaa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valita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itselleen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tärkeimmät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tiedon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lähteet</a:t>
            </a:r>
            <a:r>
              <a:rPr lang="en-US" sz="2400" b="0" dirty="0" smtClean="0"/>
              <a:t> ja </a:t>
            </a:r>
            <a:r>
              <a:rPr lang="en-US" sz="2400" b="0" dirty="0" err="1" smtClean="0"/>
              <a:t>niiden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kohdalla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pyrkiä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tasoon</a:t>
            </a:r>
            <a:r>
              <a:rPr lang="en-US" sz="2400" b="0" dirty="0" smtClean="0"/>
              <a:t> 3. </a:t>
            </a:r>
            <a:r>
              <a:rPr lang="en-US" sz="2400" b="0" dirty="0" err="1" smtClean="0"/>
              <a:t>Seuraavan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sliden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taulukossa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viimeisessä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sarakkeessa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yritys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asettaa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tavoitteen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kilpailijatiedon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lähteen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suhteen</a:t>
            </a:r>
            <a:r>
              <a:rPr lang="en-US" sz="2400" b="0" dirty="0" smtClean="0"/>
              <a:t>.</a:t>
            </a:r>
          </a:p>
          <a:p>
            <a:pPr>
              <a:lnSpc>
                <a:spcPct val="100000"/>
              </a:lnSpc>
            </a:pPr>
            <a:endParaRPr lang="en-US" sz="2400" b="0" dirty="0" smtClean="0"/>
          </a:p>
          <a:p>
            <a:pPr marL="914400" lvl="1" indent="-457200">
              <a:buFontTx/>
              <a:buChar char="-"/>
            </a:pPr>
            <a:endParaRPr lang="en-US" sz="100" b="0" dirty="0" smtClean="0"/>
          </a:p>
          <a:p>
            <a:pPr marL="457200" indent="-457200">
              <a:buFontTx/>
              <a:buChar char="-"/>
            </a:pPr>
            <a:endParaRPr lang="en-US" sz="2400" b="0" dirty="0" smtClean="0"/>
          </a:p>
        </p:txBody>
      </p:sp>
    </p:spTree>
    <p:extLst>
      <p:ext uri="{BB962C8B-B14F-4D97-AF65-F5344CB8AC3E}">
        <p14:creationId xmlns:p14="http://schemas.microsoft.com/office/powerpoint/2010/main" val="15734367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ulukk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287768"/>
              </p:ext>
            </p:extLst>
          </p:nvPr>
        </p:nvGraphicFramePr>
        <p:xfrm>
          <a:off x="267854" y="96981"/>
          <a:ext cx="11924145" cy="5897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8546">
                  <a:extLst>
                    <a:ext uri="{9D8B030D-6E8A-4147-A177-3AD203B41FA5}">
                      <a16:colId xmlns:a16="http://schemas.microsoft.com/office/drawing/2014/main" val="3319957103"/>
                    </a:ext>
                  </a:extLst>
                </a:gridCol>
                <a:gridCol w="4230806">
                  <a:extLst>
                    <a:ext uri="{9D8B030D-6E8A-4147-A177-3AD203B41FA5}">
                      <a16:colId xmlns:a16="http://schemas.microsoft.com/office/drawing/2014/main" val="2162424846"/>
                    </a:ext>
                  </a:extLst>
                </a:gridCol>
                <a:gridCol w="2474793">
                  <a:extLst>
                    <a:ext uri="{9D8B030D-6E8A-4147-A177-3AD203B41FA5}">
                      <a16:colId xmlns:a16="http://schemas.microsoft.com/office/drawing/2014/main" val="20345502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Kilpailijatiedon</a:t>
                      </a:r>
                      <a:r>
                        <a:rPr lang="fi-FI" baseline="0" dirty="0" smtClean="0"/>
                        <a:t> lähde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Taso (0</a:t>
                      </a:r>
                      <a:r>
                        <a:rPr lang="fi-FI" baseline="0" dirty="0" smtClean="0"/>
                        <a:t> </a:t>
                      </a:r>
                      <a:r>
                        <a:rPr lang="fi-FI" dirty="0" smtClean="0"/>
                        <a:t>ei käytössä,  1 käytetään, </a:t>
                      </a:r>
                    </a:p>
                    <a:p>
                      <a:r>
                        <a:rPr lang="fi-FI" dirty="0" smtClean="0"/>
                        <a:t>2 dokumentoidaan, 3 analysoidaan)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Tavoitetaso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792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Keskustelut</a:t>
                      </a:r>
                      <a:r>
                        <a:rPr lang="fi-FI" baseline="0" dirty="0" smtClean="0"/>
                        <a:t> omien asiakkaiden kanssa kilpailijoista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9977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Kyselyt</a:t>
                      </a:r>
                      <a:r>
                        <a:rPr lang="fi-FI" baseline="0" dirty="0" smtClean="0"/>
                        <a:t> ja selvitykset (osana esim. asiakaskyselyä)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1984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Kilpailijoiden</a:t>
                      </a:r>
                      <a:r>
                        <a:rPr lang="fi-FI" baseline="0" dirty="0" smtClean="0"/>
                        <a:t> tapaamiset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9382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Kilpailijan</a:t>
                      </a:r>
                      <a:r>
                        <a:rPr lang="fi-FI" baseline="0" dirty="0" smtClean="0"/>
                        <a:t> palvelun testaaminen ns. </a:t>
                      </a:r>
                      <a:r>
                        <a:rPr lang="fi-FI" baseline="0" dirty="0" err="1" smtClean="0"/>
                        <a:t>mystery</a:t>
                      </a:r>
                      <a:r>
                        <a:rPr lang="fi-FI" baseline="0" dirty="0" smtClean="0"/>
                        <a:t> </a:t>
                      </a:r>
                      <a:r>
                        <a:rPr lang="fi-FI" baseline="0" dirty="0" err="1" smtClean="0"/>
                        <a:t>shopping</a:t>
                      </a:r>
                      <a:r>
                        <a:rPr lang="fi-FI" baseline="0" dirty="0" smtClean="0"/>
                        <a:t> (huom. ei sovellu kaikille aloille)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7193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Keskustelut eri</a:t>
                      </a:r>
                      <a:r>
                        <a:rPr lang="fi-FI" baseline="0" dirty="0" smtClean="0"/>
                        <a:t> sidosryhmien kanssa (kenellä muulla on tietoa kilpailijoista)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195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Kilpailijoiden</a:t>
                      </a:r>
                      <a:r>
                        <a:rPr lang="fi-FI" baseline="0" dirty="0" smtClean="0"/>
                        <a:t> www-sivut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4886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Kilpailijoiden</a:t>
                      </a:r>
                      <a:r>
                        <a:rPr lang="fi-FI" baseline="0" dirty="0" smtClean="0"/>
                        <a:t> Facebook -sivut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366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Oman alan messut/muut tapahtumat/asiantuntijatapaamiset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1387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Lehdet</a:t>
                      </a:r>
                      <a:r>
                        <a:rPr lang="fi-FI" baseline="0" dirty="0" smtClean="0"/>
                        <a:t> ja artikkelit (ammattilehdet ym.)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4580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baseline="0" dirty="0" smtClean="0"/>
                        <a:t>Omaan erityisalaan liittyvät blogit ym. </a:t>
                      </a:r>
                      <a:r>
                        <a:rPr lang="fi-FI" baseline="0" dirty="0" err="1" smtClean="0"/>
                        <a:t>Some</a:t>
                      </a:r>
                      <a:r>
                        <a:rPr lang="fi-FI" baseline="0" dirty="0" smtClean="0"/>
                        <a:t>-kanavat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2032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Tilastot</a:t>
                      </a:r>
                      <a:r>
                        <a:rPr lang="fi-FI" baseline="0" dirty="0" smtClean="0"/>
                        <a:t> 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8105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Google (yleisesti google-haun</a:t>
                      </a:r>
                      <a:r>
                        <a:rPr lang="fi-FI" baseline="0" dirty="0" smtClean="0"/>
                        <a:t> hyödyntäminen)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5989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35372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FCD48-EA10-7145-860C-743A7BF25E9A}"/>
              </a:ext>
            </a:extLst>
          </p:cNvPr>
          <p:cNvSpPr txBox="1">
            <a:spLocks/>
          </p:cNvSpPr>
          <p:nvPr/>
        </p:nvSpPr>
        <p:spPr>
          <a:xfrm>
            <a:off x="508000" y="293589"/>
            <a:ext cx="11366500" cy="4987340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233E51"/>
                </a:solidFill>
                <a:latin typeface="DINOT-Black" panose="02000503030000020003" pitchFamily="2" charset="77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800" dirty="0" err="1" smtClean="0"/>
              <a:t>Käytännön</a:t>
            </a:r>
            <a:r>
              <a:rPr lang="en-US" sz="2800" dirty="0" smtClean="0"/>
              <a:t> </a:t>
            </a:r>
            <a:r>
              <a:rPr lang="en-US" sz="2800" dirty="0" err="1" smtClean="0"/>
              <a:t>eteneminen</a:t>
            </a:r>
            <a:endParaRPr lang="en-US" sz="2800" dirty="0" smtClean="0"/>
          </a:p>
          <a:p>
            <a:pPr>
              <a:lnSpc>
                <a:spcPct val="100000"/>
              </a:lnSpc>
            </a:pPr>
            <a:endParaRPr lang="fi-FI" sz="2800" dirty="0"/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en-US" sz="2400" b="0" dirty="0" err="1" smtClean="0"/>
              <a:t>Katsokaa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edellä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tehtyä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taulukkoa</a:t>
            </a:r>
            <a:r>
              <a:rPr lang="en-US" sz="2400" b="0" dirty="0" smtClean="0"/>
              <a:t>. </a:t>
            </a:r>
            <a:r>
              <a:rPr lang="en-US" sz="2400" b="0" dirty="0" err="1" smtClean="0"/>
              <a:t>Muodostakaa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konkreettinen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suunnitelma</a:t>
            </a:r>
            <a:r>
              <a:rPr lang="en-US" sz="2400" b="0" dirty="0" smtClean="0"/>
              <a:t>, </a:t>
            </a:r>
            <a:r>
              <a:rPr lang="en-US" sz="2400" b="0" dirty="0" err="1" smtClean="0"/>
              <a:t>miten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kyseisen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tavoitetason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saavuttamiseksi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edetään</a:t>
            </a:r>
            <a:r>
              <a:rPr lang="en-US" sz="2400" b="0" dirty="0" smtClean="0"/>
              <a:t>. </a:t>
            </a:r>
            <a:r>
              <a:rPr lang="en-US" sz="2400" b="0" dirty="0" err="1" smtClean="0"/>
              <a:t>Kirjatkaa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seuraavaan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taulukkoon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etenemissuunnitelma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kunkin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tavoitetason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saavuttamiseksi</a:t>
            </a:r>
            <a:r>
              <a:rPr lang="en-US" sz="2400" b="0" dirty="0" smtClean="0"/>
              <a:t>:</a:t>
            </a:r>
          </a:p>
          <a:p>
            <a:pPr>
              <a:lnSpc>
                <a:spcPct val="100000"/>
              </a:lnSpc>
            </a:pPr>
            <a:endParaRPr lang="en-US" sz="2400" b="0" dirty="0" smtClean="0"/>
          </a:p>
          <a:p>
            <a:pPr marL="914400" lvl="1" indent="-457200">
              <a:buFontTx/>
              <a:buChar char="-"/>
            </a:pPr>
            <a:endParaRPr lang="en-US" sz="100" b="0" dirty="0" smtClean="0"/>
          </a:p>
          <a:p>
            <a:pPr marL="457200" indent="-457200">
              <a:buFontTx/>
              <a:buChar char="-"/>
            </a:pPr>
            <a:endParaRPr lang="en-US" sz="2400" b="0" dirty="0" smtClean="0"/>
          </a:p>
        </p:txBody>
      </p:sp>
      <p:graphicFrame>
        <p:nvGraphicFramePr>
          <p:cNvPr id="3" name="Taulukk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738748"/>
              </p:ext>
            </p:extLst>
          </p:nvPr>
        </p:nvGraphicFramePr>
        <p:xfrm>
          <a:off x="645737" y="2868539"/>
          <a:ext cx="1109102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1056">
                  <a:extLst>
                    <a:ext uri="{9D8B030D-6E8A-4147-A177-3AD203B41FA5}">
                      <a16:colId xmlns:a16="http://schemas.microsoft.com/office/drawing/2014/main" val="3319957103"/>
                    </a:ext>
                  </a:extLst>
                </a:gridCol>
                <a:gridCol w="2627138">
                  <a:extLst>
                    <a:ext uri="{9D8B030D-6E8A-4147-A177-3AD203B41FA5}">
                      <a16:colId xmlns:a16="http://schemas.microsoft.com/office/drawing/2014/main" val="2162424846"/>
                    </a:ext>
                  </a:extLst>
                </a:gridCol>
                <a:gridCol w="2811416">
                  <a:extLst>
                    <a:ext uri="{9D8B030D-6E8A-4147-A177-3AD203B41FA5}">
                      <a16:colId xmlns:a16="http://schemas.microsoft.com/office/drawing/2014/main" val="2034550293"/>
                    </a:ext>
                  </a:extLst>
                </a:gridCol>
                <a:gridCol w="2811416">
                  <a:extLst>
                    <a:ext uri="{9D8B030D-6E8A-4147-A177-3AD203B41FA5}">
                      <a16:colId xmlns:a16="http://schemas.microsoft.com/office/drawing/2014/main" val="21508087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dirty="0" err="1" smtClean="0"/>
                        <a:t>Kilpailjatiedon</a:t>
                      </a:r>
                      <a:r>
                        <a:rPr lang="fi-FI" baseline="0" dirty="0" smtClean="0"/>
                        <a:t> lähde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Stepit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Aikataulu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Vastuuhenkilö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792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9977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1984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9382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7193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1954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20105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FCD48-EA10-7145-860C-743A7BF25E9A}"/>
              </a:ext>
            </a:extLst>
          </p:cNvPr>
          <p:cNvSpPr txBox="1">
            <a:spLocks/>
          </p:cNvSpPr>
          <p:nvPr/>
        </p:nvSpPr>
        <p:spPr>
          <a:xfrm>
            <a:off x="508000" y="293588"/>
            <a:ext cx="11366500" cy="5802411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233E51"/>
                </a:solidFill>
                <a:latin typeface="DINOT-Black" panose="02000503030000020003" pitchFamily="2" charset="77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800" dirty="0" err="1" smtClean="0"/>
              <a:t>Kilpailija-analyysi</a:t>
            </a:r>
            <a:endParaRPr lang="en-US" sz="2800" dirty="0" smtClean="0"/>
          </a:p>
          <a:p>
            <a:pPr>
              <a:lnSpc>
                <a:spcPct val="100000"/>
              </a:lnSpc>
            </a:pPr>
            <a:endParaRPr lang="fi-FI" sz="2800" dirty="0"/>
          </a:p>
          <a:p>
            <a:pPr marL="457200" indent="-457200">
              <a:buFontTx/>
              <a:buChar char="-"/>
            </a:pPr>
            <a:r>
              <a:rPr lang="en-US" sz="2400" b="0" dirty="0" err="1" smtClean="0"/>
              <a:t>Kilpailijatiedon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kerääminen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itsessään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ei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vielä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riitä</a:t>
            </a:r>
            <a:r>
              <a:rPr lang="en-US" sz="2400" b="0" dirty="0" smtClean="0"/>
              <a:t>. </a:t>
            </a:r>
            <a:r>
              <a:rPr lang="en-US" sz="2400" b="0" dirty="0" err="1" smtClean="0"/>
              <a:t>Tietoa</a:t>
            </a:r>
            <a:r>
              <a:rPr lang="en-US" sz="2400" b="0" dirty="0" smtClean="0"/>
              <a:t> on </a:t>
            </a:r>
            <a:r>
              <a:rPr lang="en-US" sz="2400" b="0" dirty="0" err="1" smtClean="0"/>
              <a:t>hyödynnettävä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oman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toiminnan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kehittämisessä</a:t>
            </a:r>
            <a:r>
              <a:rPr lang="en-US" sz="2400" b="0" dirty="0" smtClean="0"/>
              <a:t>.</a:t>
            </a:r>
          </a:p>
          <a:p>
            <a:pPr marL="457200" indent="-457200">
              <a:buFontTx/>
              <a:buChar char="-"/>
            </a:pPr>
            <a:r>
              <a:rPr lang="en-US" sz="2400" b="0" dirty="0" err="1" smtClean="0"/>
              <a:t>Tärkeintä</a:t>
            </a:r>
            <a:r>
              <a:rPr lang="en-US" sz="2400" b="0" dirty="0" smtClean="0"/>
              <a:t> on </a:t>
            </a:r>
            <a:r>
              <a:rPr lang="en-US" sz="2400" b="0" dirty="0" err="1" smtClean="0"/>
              <a:t>ymmärtää</a:t>
            </a:r>
            <a:r>
              <a:rPr lang="en-US" sz="2400" b="0" dirty="0"/>
              <a:t> </a:t>
            </a:r>
            <a:r>
              <a:rPr lang="en-US" sz="2400" b="0" dirty="0" smtClean="0"/>
              <a:t>ja </a:t>
            </a:r>
            <a:r>
              <a:rPr lang="en-US" sz="2400" b="0" dirty="0" err="1" smtClean="0"/>
              <a:t>vastata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seuraaviin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kysymyksiin</a:t>
            </a:r>
            <a:r>
              <a:rPr lang="en-US" sz="2400" b="0" dirty="0" smtClean="0"/>
              <a:t>: </a:t>
            </a:r>
          </a:p>
          <a:p>
            <a:pPr marL="914400" lvl="1" indent="-457200">
              <a:buFontTx/>
              <a:buChar char="-"/>
            </a:pPr>
            <a:r>
              <a:rPr lang="en-US" sz="2400" dirty="0" err="1" smtClean="0">
                <a:solidFill>
                  <a:srgbClr val="234152"/>
                </a:solidFill>
                <a:latin typeface="DINOT-Black" panose="02000503030000020003"/>
              </a:rPr>
              <a:t>Miten</a:t>
            </a:r>
            <a:r>
              <a:rPr lang="en-US" sz="2400" dirty="0" smtClean="0">
                <a:solidFill>
                  <a:srgbClr val="234152"/>
                </a:solidFill>
                <a:latin typeface="DINOT-Black" panose="02000503030000020003"/>
              </a:rPr>
              <a:t> </a:t>
            </a:r>
            <a:r>
              <a:rPr lang="en-US" sz="2400" dirty="0" err="1" smtClean="0">
                <a:solidFill>
                  <a:srgbClr val="234152"/>
                </a:solidFill>
                <a:latin typeface="DINOT-Black" panose="02000503030000020003"/>
              </a:rPr>
              <a:t>yritykseni</a:t>
            </a:r>
            <a:r>
              <a:rPr lang="en-US" sz="2400" dirty="0" smtClean="0">
                <a:solidFill>
                  <a:srgbClr val="234152"/>
                </a:solidFill>
                <a:latin typeface="DINOT-Black" panose="02000503030000020003"/>
              </a:rPr>
              <a:t> </a:t>
            </a:r>
            <a:r>
              <a:rPr lang="en-US" sz="2400" dirty="0" err="1" smtClean="0">
                <a:solidFill>
                  <a:srgbClr val="234152"/>
                </a:solidFill>
                <a:latin typeface="DINOT-Black" panose="02000503030000020003"/>
              </a:rPr>
              <a:t>tuotteet</a:t>
            </a:r>
            <a:r>
              <a:rPr lang="en-US" sz="2400" dirty="0" smtClean="0">
                <a:solidFill>
                  <a:srgbClr val="234152"/>
                </a:solidFill>
                <a:latin typeface="DINOT-Black" panose="02000503030000020003"/>
              </a:rPr>
              <a:t>, </a:t>
            </a:r>
            <a:r>
              <a:rPr lang="en-US" sz="2400" dirty="0" err="1" smtClean="0">
                <a:solidFill>
                  <a:srgbClr val="234152"/>
                </a:solidFill>
                <a:latin typeface="DINOT-Black" panose="02000503030000020003"/>
              </a:rPr>
              <a:t>palvelut</a:t>
            </a:r>
            <a:r>
              <a:rPr lang="en-US" sz="2400" dirty="0" smtClean="0">
                <a:solidFill>
                  <a:srgbClr val="234152"/>
                </a:solidFill>
                <a:latin typeface="DINOT-Black" panose="02000503030000020003"/>
              </a:rPr>
              <a:t>, </a:t>
            </a:r>
            <a:r>
              <a:rPr lang="en-US" sz="2400" dirty="0" err="1" smtClean="0">
                <a:solidFill>
                  <a:srgbClr val="234152"/>
                </a:solidFill>
                <a:latin typeface="DINOT-Black" panose="02000503030000020003"/>
              </a:rPr>
              <a:t>toimintamallit</a:t>
            </a:r>
            <a:r>
              <a:rPr lang="en-US" sz="2400" dirty="0" smtClean="0">
                <a:solidFill>
                  <a:srgbClr val="234152"/>
                </a:solidFill>
                <a:latin typeface="DINOT-Black" panose="02000503030000020003"/>
              </a:rPr>
              <a:t>, </a:t>
            </a:r>
            <a:r>
              <a:rPr lang="en-US" sz="2400" dirty="0" err="1" smtClean="0">
                <a:solidFill>
                  <a:srgbClr val="234152"/>
                </a:solidFill>
                <a:latin typeface="DINOT-Black" panose="02000503030000020003"/>
              </a:rPr>
              <a:t>kulttuuri</a:t>
            </a:r>
            <a:r>
              <a:rPr lang="en-US" sz="2400" dirty="0" smtClean="0">
                <a:solidFill>
                  <a:srgbClr val="234152"/>
                </a:solidFill>
                <a:latin typeface="DINOT-Black" panose="02000503030000020003"/>
              </a:rPr>
              <a:t>, imago, </a:t>
            </a:r>
            <a:r>
              <a:rPr lang="en-US" sz="2400" dirty="0" err="1" smtClean="0">
                <a:solidFill>
                  <a:srgbClr val="234152"/>
                </a:solidFill>
                <a:latin typeface="DINOT-Black" panose="02000503030000020003"/>
              </a:rPr>
              <a:t>maine</a:t>
            </a:r>
            <a:r>
              <a:rPr lang="en-US" sz="2400" dirty="0" smtClean="0">
                <a:solidFill>
                  <a:srgbClr val="234152"/>
                </a:solidFill>
                <a:latin typeface="DINOT-Black" panose="02000503030000020003"/>
              </a:rPr>
              <a:t> </a:t>
            </a:r>
            <a:r>
              <a:rPr lang="en-US" sz="2400" dirty="0" err="1" smtClean="0">
                <a:solidFill>
                  <a:srgbClr val="234152"/>
                </a:solidFill>
                <a:latin typeface="DINOT-Black" panose="02000503030000020003"/>
              </a:rPr>
              <a:t>ym</a:t>
            </a:r>
            <a:r>
              <a:rPr lang="en-US" sz="2400" dirty="0" smtClean="0">
                <a:solidFill>
                  <a:srgbClr val="234152"/>
                </a:solidFill>
                <a:latin typeface="DINOT-Black" panose="02000503030000020003"/>
              </a:rPr>
              <a:t>. </a:t>
            </a:r>
            <a:r>
              <a:rPr lang="en-US" sz="2400" dirty="0" err="1">
                <a:solidFill>
                  <a:srgbClr val="234152"/>
                </a:solidFill>
                <a:latin typeface="DINOT-Black" panose="02000503030000020003"/>
              </a:rPr>
              <a:t>e</a:t>
            </a:r>
            <a:r>
              <a:rPr lang="en-US" sz="2400" dirty="0" err="1" smtClean="0">
                <a:solidFill>
                  <a:srgbClr val="234152"/>
                </a:solidFill>
                <a:latin typeface="DINOT-Black" panose="02000503030000020003"/>
              </a:rPr>
              <a:t>roaa</a:t>
            </a:r>
            <a:r>
              <a:rPr lang="en-US" sz="2400" dirty="0" smtClean="0">
                <a:solidFill>
                  <a:srgbClr val="234152"/>
                </a:solidFill>
                <a:latin typeface="DINOT-Black" panose="02000503030000020003"/>
              </a:rPr>
              <a:t> </a:t>
            </a:r>
            <a:r>
              <a:rPr lang="en-US" sz="2400" dirty="0" err="1" smtClean="0">
                <a:solidFill>
                  <a:srgbClr val="234152"/>
                </a:solidFill>
                <a:latin typeface="DINOT-Black" panose="02000503030000020003"/>
              </a:rPr>
              <a:t>kilpailijoista</a:t>
            </a:r>
            <a:r>
              <a:rPr lang="en-US" sz="2400" dirty="0" smtClean="0">
                <a:solidFill>
                  <a:srgbClr val="234152"/>
                </a:solidFill>
                <a:latin typeface="DINOT-Black" panose="02000503030000020003"/>
              </a:rPr>
              <a:t>?</a:t>
            </a:r>
          </a:p>
          <a:p>
            <a:pPr marL="914400" lvl="1" indent="-457200">
              <a:buFontTx/>
              <a:buChar char="-"/>
            </a:pPr>
            <a:r>
              <a:rPr lang="en-US" sz="2400" b="0" dirty="0" err="1" smtClean="0">
                <a:solidFill>
                  <a:srgbClr val="234152"/>
                </a:solidFill>
                <a:latin typeface="DINOT-Black" panose="02000503030000020003"/>
              </a:rPr>
              <a:t>Missä</a:t>
            </a:r>
            <a:r>
              <a:rPr lang="en-US" sz="2400" b="0" dirty="0" smtClean="0">
                <a:solidFill>
                  <a:srgbClr val="234152"/>
                </a:solidFill>
                <a:latin typeface="DINOT-Black" panose="02000503030000020003"/>
              </a:rPr>
              <a:t> </a:t>
            </a:r>
            <a:r>
              <a:rPr lang="en-US" sz="2400" b="0" dirty="0" err="1" smtClean="0">
                <a:solidFill>
                  <a:srgbClr val="234152"/>
                </a:solidFill>
                <a:latin typeface="DINOT-Black" panose="02000503030000020003"/>
              </a:rPr>
              <a:t>ovat</a:t>
            </a:r>
            <a:r>
              <a:rPr lang="en-US" sz="2400" b="0" dirty="0" smtClean="0">
                <a:solidFill>
                  <a:srgbClr val="234152"/>
                </a:solidFill>
                <a:latin typeface="DINOT-Black" panose="02000503030000020003"/>
              </a:rPr>
              <a:t> </a:t>
            </a:r>
            <a:r>
              <a:rPr lang="en-US" sz="2400" b="0" dirty="0" err="1" smtClean="0">
                <a:solidFill>
                  <a:srgbClr val="234152"/>
                </a:solidFill>
                <a:latin typeface="DINOT-Black" panose="02000503030000020003"/>
              </a:rPr>
              <a:t>kilpailijoiden</a:t>
            </a:r>
            <a:r>
              <a:rPr lang="en-US" sz="2400" b="0" dirty="0" smtClean="0">
                <a:solidFill>
                  <a:srgbClr val="234152"/>
                </a:solidFill>
                <a:latin typeface="DINOT-Black" panose="02000503030000020003"/>
              </a:rPr>
              <a:t> </a:t>
            </a:r>
            <a:r>
              <a:rPr lang="en-US" sz="2400" b="0" dirty="0" err="1" smtClean="0">
                <a:solidFill>
                  <a:srgbClr val="234152"/>
                </a:solidFill>
                <a:latin typeface="DINOT-Black" panose="02000503030000020003"/>
              </a:rPr>
              <a:t>vahvuudet</a:t>
            </a:r>
            <a:r>
              <a:rPr lang="en-US" sz="2400" b="0" dirty="0" smtClean="0">
                <a:solidFill>
                  <a:srgbClr val="234152"/>
                </a:solidFill>
                <a:latin typeface="DINOT-Black" panose="02000503030000020003"/>
              </a:rPr>
              <a:t> ja </a:t>
            </a:r>
            <a:r>
              <a:rPr lang="en-US" sz="2400" b="0" dirty="0" err="1" smtClean="0">
                <a:solidFill>
                  <a:srgbClr val="234152"/>
                </a:solidFill>
                <a:latin typeface="DINOT-Black" panose="02000503030000020003"/>
              </a:rPr>
              <a:t>heikkoudet</a:t>
            </a:r>
            <a:r>
              <a:rPr lang="en-US" sz="2400" b="0" dirty="0" smtClean="0">
                <a:solidFill>
                  <a:srgbClr val="234152"/>
                </a:solidFill>
                <a:latin typeface="DINOT-Black" panose="02000503030000020003"/>
              </a:rPr>
              <a:t> </a:t>
            </a:r>
            <a:r>
              <a:rPr lang="en-US" sz="2400" b="0" dirty="0" err="1" smtClean="0">
                <a:solidFill>
                  <a:srgbClr val="234152"/>
                </a:solidFill>
                <a:latin typeface="DINOT-Black" panose="02000503030000020003"/>
              </a:rPr>
              <a:t>suhteessa</a:t>
            </a:r>
            <a:r>
              <a:rPr lang="en-US" sz="2400" b="0" dirty="0" smtClean="0">
                <a:solidFill>
                  <a:srgbClr val="234152"/>
                </a:solidFill>
                <a:latin typeface="DINOT-Black" panose="02000503030000020003"/>
              </a:rPr>
              <a:t> </a:t>
            </a:r>
            <a:r>
              <a:rPr lang="en-US" sz="2400" b="0" dirty="0" err="1" smtClean="0">
                <a:solidFill>
                  <a:srgbClr val="234152"/>
                </a:solidFill>
                <a:latin typeface="DINOT-Black" panose="02000503030000020003"/>
              </a:rPr>
              <a:t>omaan</a:t>
            </a:r>
            <a:r>
              <a:rPr lang="en-US" sz="2400" b="0" dirty="0" smtClean="0">
                <a:solidFill>
                  <a:srgbClr val="234152"/>
                </a:solidFill>
                <a:latin typeface="DINOT-Black" panose="02000503030000020003"/>
              </a:rPr>
              <a:t> </a:t>
            </a:r>
            <a:r>
              <a:rPr lang="en-US" sz="2400" b="0" dirty="0" err="1" smtClean="0">
                <a:solidFill>
                  <a:srgbClr val="234152"/>
                </a:solidFill>
                <a:latin typeface="DINOT-Black" panose="02000503030000020003"/>
              </a:rPr>
              <a:t>yritykseeni</a:t>
            </a:r>
            <a:r>
              <a:rPr lang="en-US" sz="2400" b="0" dirty="0" smtClean="0">
                <a:solidFill>
                  <a:srgbClr val="234152"/>
                </a:solidFill>
                <a:latin typeface="DINOT-Black" panose="02000503030000020003"/>
              </a:rPr>
              <a:t>?</a:t>
            </a:r>
          </a:p>
          <a:p>
            <a:pPr marL="914400" lvl="1" indent="-457200">
              <a:buFontTx/>
              <a:buChar char="-"/>
            </a:pPr>
            <a:r>
              <a:rPr lang="en-US" sz="2400" dirty="0" err="1" smtClean="0">
                <a:solidFill>
                  <a:srgbClr val="234152"/>
                </a:solidFill>
                <a:latin typeface="DINOT-Black" panose="02000503030000020003"/>
              </a:rPr>
              <a:t>Mitä</a:t>
            </a:r>
            <a:r>
              <a:rPr lang="en-US" sz="2400" dirty="0" smtClean="0">
                <a:solidFill>
                  <a:srgbClr val="234152"/>
                </a:solidFill>
                <a:latin typeface="DINOT-Black" panose="02000503030000020003"/>
              </a:rPr>
              <a:t> </a:t>
            </a:r>
            <a:r>
              <a:rPr lang="en-US" sz="2400" dirty="0" err="1" smtClean="0">
                <a:solidFill>
                  <a:srgbClr val="234152"/>
                </a:solidFill>
                <a:latin typeface="DINOT-Black" panose="02000503030000020003"/>
              </a:rPr>
              <a:t>voin</a:t>
            </a:r>
            <a:r>
              <a:rPr lang="en-US" sz="2400" dirty="0" smtClean="0">
                <a:solidFill>
                  <a:srgbClr val="234152"/>
                </a:solidFill>
                <a:latin typeface="DINOT-Black" panose="02000503030000020003"/>
              </a:rPr>
              <a:t> </a:t>
            </a:r>
            <a:r>
              <a:rPr lang="en-US" sz="2400" dirty="0" err="1" smtClean="0">
                <a:solidFill>
                  <a:srgbClr val="234152"/>
                </a:solidFill>
                <a:latin typeface="DINOT-Black" panose="02000503030000020003"/>
              </a:rPr>
              <a:t>oppia</a:t>
            </a:r>
            <a:r>
              <a:rPr lang="en-US" sz="2400" dirty="0" smtClean="0">
                <a:solidFill>
                  <a:srgbClr val="234152"/>
                </a:solidFill>
                <a:latin typeface="DINOT-Black" panose="02000503030000020003"/>
              </a:rPr>
              <a:t> </a:t>
            </a:r>
            <a:r>
              <a:rPr lang="en-US" sz="2400" dirty="0" err="1" smtClean="0">
                <a:solidFill>
                  <a:srgbClr val="234152"/>
                </a:solidFill>
                <a:latin typeface="DINOT-Black" panose="02000503030000020003"/>
              </a:rPr>
              <a:t>kilpailijoilta</a:t>
            </a:r>
            <a:r>
              <a:rPr lang="en-US" sz="2400" dirty="0" smtClean="0">
                <a:solidFill>
                  <a:srgbClr val="234152"/>
                </a:solidFill>
                <a:latin typeface="DINOT-Black" panose="02000503030000020003"/>
              </a:rPr>
              <a:t>?</a:t>
            </a:r>
          </a:p>
          <a:p>
            <a:pPr marL="914400" lvl="1" indent="-457200">
              <a:buFontTx/>
              <a:buChar char="-"/>
            </a:pPr>
            <a:r>
              <a:rPr lang="en-US" sz="2400" b="0" dirty="0" err="1" smtClean="0">
                <a:solidFill>
                  <a:srgbClr val="234152"/>
                </a:solidFill>
                <a:latin typeface="DINOT-Black" panose="02000503030000020003"/>
              </a:rPr>
              <a:t>Kenen</a:t>
            </a:r>
            <a:r>
              <a:rPr lang="en-US" sz="2400" b="0" dirty="0" smtClean="0">
                <a:solidFill>
                  <a:srgbClr val="234152"/>
                </a:solidFill>
                <a:latin typeface="DINOT-Black" panose="02000503030000020003"/>
              </a:rPr>
              <a:t> </a:t>
            </a:r>
            <a:r>
              <a:rPr lang="en-US" sz="2400" b="0" dirty="0" err="1" smtClean="0">
                <a:solidFill>
                  <a:srgbClr val="234152"/>
                </a:solidFill>
                <a:latin typeface="DINOT-Black" panose="02000503030000020003"/>
              </a:rPr>
              <a:t>kanssa</a:t>
            </a:r>
            <a:r>
              <a:rPr lang="en-US" sz="2400" b="0" dirty="0" smtClean="0">
                <a:solidFill>
                  <a:srgbClr val="234152"/>
                </a:solidFill>
                <a:latin typeface="DINOT-Black" panose="02000503030000020003"/>
              </a:rPr>
              <a:t> </a:t>
            </a:r>
            <a:r>
              <a:rPr lang="en-US" sz="2400" b="0" dirty="0" err="1" smtClean="0">
                <a:solidFill>
                  <a:srgbClr val="234152"/>
                </a:solidFill>
                <a:latin typeface="DINOT-Black" panose="02000503030000020003"/>
              </a:rPr>
              <a:t>kannattaisi</a:t>
            </a:r>
            <a:r>
              <a:rPr lang="en-US" sz="2400" b="0" dirty="0" smtClean="0">
                <a:solidFill>
                  <a:srgbClr val="234152"/>
                </a:solidFill>
                <a:latin typeface="DINOT-Black" panose="02000503030000020003"/>
              </a:rPr>
              <a:t> </a:t>
            </a:r>
            <a:r>
              <a:rPr lang="en-US" sz="2400" b="0" dirty="0" err="1" smtClean="0">
                <a:solidFill>
                  <a:srgbClr val="234152"/>
                </a:solidFill>
                <a:latin typeface="DINOT-Black" panose="02000503030000020003"/>
              </a:rPr>
              <a:t>tehdä</a:t>
            </a:r>
            <a:r>
              <a:rPr lang="en-US" sz="2400" b="0" dirty="0" smtClean="0">
                <a:solidFill>
                  <a:srgbClr val="234152"/>
                </a:solidFill>
                <a:latin typeface="DINOT-Black" panose="02000503030000020003"/>
              </a:rPr>
              <a:t> </a:t>
            </a:r>
            <a:r>
              <a:rPr lang="en-US" sz="2400" b="0" dirty="0" err="1" smtClean="0">
                <a:solidFill>
                  <a:srgbClr val="234152"/>
                </a:solidFill>
                <a:latin typeface="DINOT-Black" panose="02000503030000020003"/>
              </a:rPr>
              <a:t>yhteistyötä</a:t>
            </a:r>
            <a:r>
              <a:rPr lang="en-US" sz="2400" b="0" dirty="0" smtClean="0">
                <a:solidFill>
                  <a:srgbClr val="234152"/>
                </a:solidFill>
                <a:latin typeface="DINOT-Black" panose="02000503030000020003"/>
              </a:rPr>
              <a:t> – </a:t>
            </a:r>
            <a:r>
              <a:rPr lang="en-US" sz="2400" b="0" dirty="0" err="1" smtClean="0">
                <a:solidFill>
                  <a:srgbClr val="234152"/>
                </a:solidFill>
                <a:latin typeface="DINOT-Black" panose="02000503030000020003"/>
              </a:rPr>
              <a:t>kuka</a:t>
            </a:r>
            <a:r>
              <a:rPr lang="en-US" sz="2400" b="0" dirty="0" smtClean="0">
                <a:solidFill>
                  <a:srgbClr val="234152"/>
                </a:solidFill>
                <a:latin typeface="DINOT-Black" panose="02000503030000020003"/>
              </a:rPr>
              <a:t> </a:t>
            </a:r>
            <a:r>
              <a:rPr lang="en-US" sz="2400" b="0" dirty="0" err="1" smtClean="0">
                <a:solidFill>
                  <a:srgbClr val="234152"/>
                </a:solidFill>
                <a:latin typeface="DINOT-Black" panose="02000503030000020003"/>
              </a:rPr>
              <a:t>soveltuu</a:t>
            </a:r>
            <a:r>
              <a:rPr lang="en-US" sz="2400" b="0" dirty="0" smtClean="0">
                <a:solidFill>
                  <a:srgbClr val="234152"/>
                </a:solidFill>
                <a:latin typeface="DINOT-Black" panose="02000503030000020003"/>
              </a:rPr>
              <a:t> </a:t>
            </a:r>
            <a:r>
              <a:rPr lang="en-US" sz="2400" b="0" dirty="0" err="1" smtClean="0">
                <a:solidFill>
                  <a:srgbClr val="234152"/>
                </a:solidFill>
                <a:latin typeface="DINOT-Black" panose="02000503030000020003"/>
              </a:rPr>
              <a:t>parhaiten</a:t>
            </a:r>
            <a:r>
              <a:rPr lang="en-US" sz="2400" b="0" dirty="0" smtClean="0">
                <a:solidFill>
                  <a:srgbClr val="234152"/>
                </a:solidFill>
                <a:latin typeface="DINOT-Black" panose="02000503030000020003"/>
              </a:rPr>
              <a:t> </a:t>
            </a:r>
            <a:r>
              <a:rPr lang="en-US" sz="2400" b="0" dirty="0" err="1" smtClean="0">
                <a:solidFill>
                  <a:srgbClr val="234152"/>
                </a:solidFill>
                <a:latin typeface="DINOT-Black" panose="02000503030000020003"/>
              </a:rPr>
              <a:t>omaan</a:t>
            </a:r>
            <a:r>
              <a:rPr lang="en-US" sz="2400" b="0" dirty="0" smtClean="0">
                <a:solidFill>
                  <a:srgbClr val="234152"/>
                </a:solidFill>
                <a:latin typeface="DINOT-Black" panose="02000503030000020003"/>
              </a:rPr>
              <a:t> </a:t>
            </a:r>
            <a:r>
              <a:rPr lang="en-US" sz="2400" b="0" dirty="0" err="1" smtClean="0">
                <a:solidFill>
                  <a:srgbClr val="234152"/>
                </a:solidFill>
                <a:latin typeface="DINOT-Black" panose="02000503030000020003"/>
              </a:rPr>
              <a:t>toimintatapaani</a:t>
            </a:r>
            <a:r>
              <a:rPr lang="en-US" sz="2400" b="0" dirty="0" smtClean="0">
                <a:solidFill>
                  <a:srgbClr val="234152"/>
                </a:solidFill>
                <a:latin typeface="DINOT-Black" panose="02000503030000020003"/>
              </a:rPr>
              <a:t> ja </a:t>
            </a:r>
            <a:r>
              <a:rPr lang="en-US" sz="2400" b="0" dirty="0" err="1" smtClean="0">
                <a:solidFill>
                  <a:srgbClr val="234152"/>
                </a:solidFill>
                <a:latin typeface="DINOT-Black" panose="02000503030000020003"/>
              </a:rPr>
              <a:t>imagooni</a:t>
            </a:r>
            <a:r>
              <a:rPr lang="en-US" sz="2400" b="0" dirty="0" smtClean="0">
                <a:solidFill>
                  <a:srgbClr val="234152"/>
                </a:solidFill>
                <a:latin typeface="DINOT-Black" panose="02000503030000020003"/>
              </a:rPr>
              <a:t>?</a:t>
            </a:r>
          </a:p>
          <a:p>
            <a:pPr marL="914400" lvl="1" indent="-457200">
              <a:buFontTx/>
              <a:buChar char="-"/>
            </a:pPr>
            <a:r>
              <a:rPr lang="en-US" sz="2400" dirty="0" err="1" smtClean="0">
                <a:solidFill>
                  <a:srgbClr val="234152"/>
                </a:solidFill>
                <a:latin typeface="DINOT-Black" panose="02000503030000020003"/>
              </a:rPr>
              <a:t>Miten</a:t>
            </a:r>
            <a:r>
              <a:rPr lang="en-US" sz="2400" dirty="0" smtClean="0">
                <a:solidFill>
                  <a:srgbClr val="234152"/>
                </a:solidFill>
                <a:latin typeface="DINOT-Black" panose="02000503030000020003"/>
              </a:rPr>
              <a:t> </a:t>
            </a:r>
            <a:r>
              <a:rPr lang="en-US" sz="2400" dirty="0" err="1" smtClean="0">
                <a:solidFill>
                  <a:srgbClr val="234152"/>
                </a:solidFill>
                <a:latin typeface="DINOT-Black" panose="02000503030000020003"/>
              </a:rPr>
              <a:t>kilpailijoita</a:t>
            </a:r>
            <a:r>
              <a:rPr lang="en-US" sz="2400" dirty="0" smtClean="0">
                <a:solidFill>
                  <a:srgbClr val="234152"/>
                </a:solidFill>
                <a:latin typeface="DINOT-Black" panose="02000503030000020003"/>
              </a:rPr>
              <a:t> </a:t>
            </a:r>
            <a:r>
              <a:rPr lang="en-US" sz="2400" dirty="0" err="1" smtClean="0">
                <a:solidFill>
                  <a:srgbClr val="234152"/>
                </a:solidFill>
                <a:latin typeface="DINOT-Black" panose="02000503030000020003"/>
              </a:rPr>
              <a:t>voisi</a:t>
            </a:r>
            <a:r>
              <a:rPr lang="en-US" sz="2400" dirty="0" smtClean="0">
                <a:solidFill>
                  <a:srgbClr val="234152"/>
                </a:solidFill>
                <a:latin typeface="DINOT-Black" panose="02000503030000020003"/>
              </a:rPr>
              <a:t> </a:t>
            </a:r>
            <a:r>
              <a:rPr lang="en-US" sz="2400" dirty="0" err="1" smtClean="0">
                <a:solidFill>
                  <a:srgbClr val="234152"/>
                </a:solidFill>
                <a:latin typeface="DINOT-Black" panose="02000503030000020003"/>
              </a:rPr>
              <a:t>hyödyntää</a:t>
            </a:r>
            <a:r>
              <a:rPr lang="en-US" sz="2400" dirty="0" smtClean="0">
                <a:solidFill>
                  <a:srgbClr val="234152"/>
                </a:solidFill>
                <a:latin typeface="DINOT-Black" panose="02000503030000020003"/>
              </a:rPr>
              <a:t> </a:t>
            </a:r>
            <a:r>
              <a:rPr lang="en-US" sz="2400" dirty="0" err="1" smtClean="0">
                <a:solidFill>
                  <a:srgbClr val="234152"/>
                </a:solidFill>
                <a:latin typeface="DINOT-Black" panose="02000503030000020003"/>
              </a:rPr>
              <a:t>oman</a:t>
            </a:r>
            <a:r>
              <a:rPr lang="en-US" sz="2400" dirty="0" smtClean="0">
                <a:solidFill>
                  <a:srgbClr val="234152"/>
                </a:solidFill>
                <a:latin typeface="DINOT-Black" panose="02000503030000020003"/>
              </a:rPr>
              <a:t> </a:t>
            </a:r>
            <a:r>
              <a:rPr lang="en-US" sz="2400" dirty="0" err="1" smtClean="0">
                <a:solidFill>
                  <a:srgbClr val="234152"/>
                </a:solidFill>
                <a:latin typeface="DINOT-Black" panose="02000503030000020003"/>
              </a:rPr>
              <a:t>yritystoiminnan</a:t>
            </a:r>
            <a:r>
              <a:rPr lang="en-US" sz="2400" dirty="0" smtClean="0">
                <a:solidFill>
                  <a:srgbClr val="234152"/>
                </a:solidFill>
                <a:latin typeface="DINOT-Black" panose="02000503030000020003"/>
              </a:rPr>
              <a:t> </a:t>
            </a:r>
            <a:r>
              <a:rPr lang="en-US" sz="2400" dirty="0" err="1" smtClean="0">
                <a:solidFill>
                  <a:srgbClr val="234152"/>
                </a:solidFill>
                <a:latin typeface="DINOT-Black" panose="02000503030000020003"/>
              </a:rPr>
              <a:t>kehittämisessä</a:t>
            </a:r>
            <a:r>
              <a:rPr lang="en-US" sz="2400" dirty="0" smtClean="0">
                <a:solidFill>
                  <a:srgbClr val="234152"/>
                </a:solidFill>
                <a:latin typeface="DINOT-Black" panose="02000503030000020003"/>
              </a:rPr>
              <a:t> – </a:t>
            </a:r>
            <a:r>
              <a:rPr lang="en-US" sz="2400" dirty="0" err="1" smtClean="0">
                <a:solidFill>
                  <a:srgbClr val="234152"/>
                </a:solidFill>
                <a:latin typeface="DINOT-Black" panose="02000503030000020003"/>
              </a:rPr>
              <a:t>verkostoituminen</a:t>
            </a:r>
            <a:r>
              <a:rPr lang="en-US" sz="2400" dirty="0" smtClean="0">
                <a:solidFill>
                  <a:srgbClr val="234152"/>
                </a:solidFill>
                <a:latin typeface="DINOT-Black" panose="02000503030000020003"/>
              </a:rPr>
              <a:t> ja </a:t>
            </a:r>
            <a:r>
              <a:rPr lang="en-US" sz="2400" dirty="0" err="1" smtClean="0">
                <a:solidFill>
                  <a:srgbClr val="234152"/>
                </a:solidFill>
                <a:latin typeface="DINOT-Black" panose="02000503030000020003"/>
              </a:rPr>
              <a:t>yhteistyössä</a:t>
            </a:r>
            <a:r>
              <a:rPr lang="en-US" sz="2400" dirty="0" smtClean="0">
                <a:solidFill>
                  <a:srgbClr val="234152"/>
                </a:solidFill>
                <a:latin typeface="DINOT-Black" panose="02000503030000020003"/>
              </a:rPr>
              <a:t> </a:t>
            </a:r>
            <a:r>
              <a:rPr lang="en-US" sz="2400" dirty="0" err="1" smtClean="0">
                <a:solidFill>
                  <a:srgbClr val="234152"/>
                </a:solidFill>
                <a:latin typeface="DINOT-Black" panose="02000503030000020003"/>
              </a:rPr>
              <a:t>tarjottavat</a:t>
            </a:r>
            <a:r>
              <a:rPr lang="en-US" sz="2400" dirty="0" smtClean="0">
                <a:solidFill>
                  <a:srgbClr val="234152"/>
                </a:solidFill>
                <a:latin typeface="DINOT-Black" panose="02000503030000020003"/>
              </a:rPr>
              <a:t> </a:t>
            </a:r>
            <a:r>
              <a:rPr lang="en-US" sz="2400" dirty="0" err="1" smtClean="0">
                <a:solidFill>
                  <a:srgbClr val="234152"/>
                </a:solidFill>
                <a:latin typeface="DINOT-Black" panose="02000503030000020003"/>
              </a:rPr>
              <a:t>palvelut</a:t>
            </a:r>
            <a:r>
              <a:rPr lang="en-US" sz="2400" dirty="0" smtClean="0">
                <a:solidFill>
                  <a:srgbClr val="234152"/>
                </a:solidFill>
                <a:latin typeface="DINOT-Black" panose="02000503030000020003"/>
              </a:rPr>
              <a:t>?</a:t>
            </a:r>
          </a:p>
          <a:p>
            <a:pPr marL="914400" lvl="1" indent="-457200">
              <a:buFontTx/>
              <a:buChar char="-"/>
            </a:pPr>
            <a:r>
              <a:rPr lang="en-US" sz="2400" dirty="0" err="1" smtClean="0">
                <a:solidFill>
                  <a:srgbClr val="234152"/>
                </a:solidFill>
                <a:latin typeface="DINOT-Black" panose="02000503030000020003"/>
              </a:rPr>
              <a:t>Mitä</a:t>
            </a:r>
            <a:r>
              <a:rPr lang="en-US" sz="2400" dirty="0" smtClean="0">
                <a:solidFill>
                  <a:srgbClr val="234152"/>
                </a:solidFill>
                <a:latin typeface="DINOT-Black" panose="02000503030000020003"/>
              </a:rPr>
              <a:t> </a:t>
            </a:r>
            <a:r>
              <a:rPr lang="en-US" sz="2400" dirty="0" err="1" smtClean="0">
                <a:solidFill>
                  <a:srgbClr val="234152"/>
                </a:solidFill>
                <a:latin typeface="DINOT-Black" panose="02000503030000020003"/>
              </a:rPr>
              <a:t>asiakas</a:t>
            </a:r>
            <a:r>
              <a:rPr lang="en-US" sz="2400" dirty="0" smtClean="0">
                <a:solidFill>
                  <a:srgbClr val="234152"/>
                </a:solidFill>
                <a:latin typeface="DINOT-Black" panose="02000503030000020003"/>
              </a:rPr>
              <a:t> </a:t>
            </a:r>
            <a:r>
              <a:rPr lang="en-US" sz="2400" dirty="0" err="1" smtClean="0">
                <a:solidFill>
                  <a:srgbClr val="234152"/>
                </a:solidFill>
                <a:latin typeface="DINOT-Black" panose="02000503030000020003"/>
              </a:rPr>
              <a:t>arvostaa</a:t>
            </a:r>
            <a:r>
              <a:rPr lang="en-US" sz="2400" dirty="0" smtClean="0">
                <a:solidFill>
                  <a:srgbClr val="234152"/>
                </a:solidFill>
                <a:latin typeface="DINOT-Black" panose="02000503030000020003"/>
              </a:rPr>
              <a:t> </a:t>
            </a:r>
            <a:r>
              <a:rPr lang="en-US" sz="2400" dirty="0" err="1" smtClean="0">
                <a:solidFill>
                  <a:srgbClr val="234152"/>
                </a:solidFill>
                <a:latin typeface="DINOT-Black" panose="02000503030000020003"/>
              </a:rPr>
              <a:t>kilpailijoiden</a:t>
            </a:r>
            <a:r>
              <a:rPr lang="en-US" sz="2400" dirty="0" smtClean="0">
                <a:solidFill>
                  <a:srgbClr val="234152"/>
                </a:solidFill>
                <a:latin typeface="DINOT-Black" panose="02000503030000020003"/>
              </a:rPr>
              <a:t> </a:t>
            </a:r>
            <a:r>
              <a:rPr lang="en-US" sz="2400" dirty="0" err="1" smtClean="0">
                <a:solidFill>
                  <a:srgbClr val="234152"/>
                </a:solidFill>
                <a:latin typeface="DINOT-Black" panose="02000503030000020003"/>
              </a:rPr>
              <a:t>toiminnassa</a:t>
            </a:r>
            <a:r>
              <a:rPr lang="en-US" sz="2400" dirty="0" smtClean="0">
                <a:solidFill>
                  <a:srgbClr val="234152"/>
                </a:solidFill>
                <a:latin typeface="DINOT-Black" panose="02000503030000020003"/>
              </a:rPr>
              <a:t>, </a:t>
            </a:r>
            <a:r>
              <a:rPr lang="en-US" sz="2400" dirty="0" err="1" smtClean="0">
                <a:solidFill>
                  <a:srgbClr val="234152"/>
                </a:solidFill>
                <a:latin typeface="DINOT-Black" panose="02000503030000020003"/>
              </a:rPr>
              <a:t>entä</a:t>
            </a:r>
            <a:r>
              <a:rPr lang="en-US" sz="2400" dirty="0" smtClean="0">
                <a:solidFill>
                  <a:srgbClr val="234152"/>
                </a:solidFill>
                <a:latin typeface="DINOT-Black" panose="02000503030000020003"/>
              </a:rPr>
              <a:t> </a:t>
            </a:r>
            <a:r>
              <a:rPr lang="en-US" sz="2400" dirty="0" err="1" smtClean="0">
                <a:solidFill>
                  <a:srgbClr val="234152"/>
                </a:solidFill>
                <a:latin typeface="DINOT-Black" panose="02000503030000020003"/>
              </a:rPr>
              <a:t>omassani</a:t>
            </a:r>
            <a:r>
              <a:rPr lang="en-US" sz="2400" dirty="0" smtClean="0">
                <a:solidFill>
                  <a:srgbClr val="234152"/>
                </a:solidFill>
                <a:latin typeface="DINOT-Black" panose="02000503030000020003"/>
              </a:rPr>
              <a:t>?</a:t>
            </a:r>
          </a:p>
          <a:p>
            <a:pPr marL="914400" lvl="1" indent="-457200">
              <a:buFontTx/>
              <a:buChar char="-"/>
            </a:pPr>
            <a:endParaRPr lang="en-US" sz="2400" b="0" dirty="0" smtClean="0">
              <a:solidFill>
                <a:srgbClr val="234152"/>
              </a:solidFill>
              <a:latin typeface="DINOT-Black" panose="02000503030000020003"/>
            </a:endParaRPr>
          </a:p>
          <a:p>
            <a:pPr marL="342900" indent="-342900">
              <a:buFontTx/>
              <a:buChar char="-"/>
            </a:pPr>
            <a:endParaRPr lang="en-US" sz="3200" b="0" dirty="0" smtClean="0">
              <a:solidFill>
                <a:srgbClr val="2341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0633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FCD48-EA10-7145-860C-743A7BF25E9A}"/>
              </a:ext>
            </a:extLst>
          </p:cNvPr>
          <p:cNvSpPr txBox="1">
            <a:spLocks/>
          </p:cNvSpPr>
          <p:nvPr/>
        </p:nvSpPr>
        <p:spPr>
          <a:xfrm>
            <a:off x="508000" y="293588"/>
            <a:ext cx="11366500" cy="5802411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233E51"/>
                </a:solidFill>
                <a:latin typeface="DINOT-Black" panose="02000503030000020003" pitchFamily="2" charset="77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800" dirty="0" err="1" smtClean="0"/>
              <a:t>Kilpailija-analyysin</a:t>
            </a:r>
            <a:r>
              <a:rPr lang="en-US" sz="2800" dirty="0" smtClean="0"/>
              <a:t> </a:t>
            </a:r>
            <a:r>
              <a:rPr lang="en-US" sz="2800" dirty="0" err="1" smtClean="0"/>
              <a:t>pohja</a:t>
            </a:r>
            <a:endParaRPr lang="en-US" sz="2800" dirty="0" smtClean="0"/>
          </a:p>
          <a:p>
            <a:pPr>
              <a:lnSpc>
                <a:spcPct val="100000"/>
              </a:lnSpc>
            </a:pPr>
            <a:endParaRPr lang="fi-FI" sz="2800" dirty="0"/>
          </a:p>
          <a:p>
            <a:pPr marL="457200" indent="-457200">
              <a:buFontTx/>
              <a:buChar char="-"/>
            </a:pPr>
            <a:r>
              <a:rPr lang="en-US" sz="2400" b="0" dirty="0" err="1" smtClean="0"/>
              <a:t>Seuraavalla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slidella</a:t>
            </a:r>
            <a:r>
              <a:rPr lang="en-US" sz="2400" b="0" dirty="0" smtClean="0"/>
              <a:t> on </a:t>
            </a:r>
            <a:r>
              <a:rPr lang="en-US" sz="2400" b="0" dirty="0" err="1" smtClean="0"/>
              <a:t>esitetty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pohja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kilpailja-analyysin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tekemiseksi</a:t>
            </a:r>
            <a:r>
              <a:rPr lang="en-US" sz="2400" b="0" dirty="0" smtClean="0"/>
              <a:t>. </a:t>
            </a:r>
            <a:r>
              <a:rPr lang="en-US" sz="2400" b="0" dirty="0" err="1" smtClean="0"/>
              <a:t>Sitä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voi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yritys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muokata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sen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mukaan</a:t>
            </a:r>
            <a:r>
              <a:rPr lang="en-US" sz="2400" b="0" dirty="0" smtClean="0"/>
              <a:t>, </a:t>
            </a:r>
            <a:r>
              <a:rPr lang="en-US" sz="2400" b="0" dirty="0" err="1" smtClean="0"/>
              <a:t>mitkä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arvioitavat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kohdat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kokee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tärkeiksi</a:t>
            </a:r>
            <a:r>
              <a:rPr lang="en-US" sz="2400" b="0" dirty="0" smtClean="0"/>
              <a:t>.</a:t>
            </a:r>
          </a:p>
          <a:p>
            <a:pPr marL="457200" indent="-457200">
              <a:buFontTx/>
              <a:buChar char="-"/>
            </a:pPr>
            <a:r>
              <a:rPr lang="en-US" sz="2400" b="0" dirty="0" err="1" smtClean="0">
                <a:solidFill>
                  <a:srgbClr val="234152"/>
                </a:solidFill>
                <a:latin typeface="DINOT-Black" panose="02000503030000020003"/>
              </a:rPr>
              <a:t>Pohja</a:t>
            </a:r>
            <a:r>
              <a:rPr lang="en-US" sz="2400" b="0" dirty="0" smtClean="0">
                <a:solidFill>
                  <a:srgbClr val="234152"/>
                </a:solidFill>
                <a:latin typeface="DINOT-Black" panose="02000503030000020003"/>
              </a:rPr>
              <a:t> </a:t>
            </a:r>
            <a:r>
              <a:rPr lang="en-US" sz="2400" b="0" dirty="0" err="1" smtClean="0">
                <a:solidFill>
                  <a:srgbClr val="234152"/>
                </a:solidFill>
                <a:latin typeface="DINOT-Black" panose="02000503030000020003"/>
              </a:rPr>
              <a:t>toimii</a:t>
            </a:r>
            <a:r>
              <a:rPr lang="en-US" sz="2400" b="0" dirty="0" smtClean="0">
                <a:solidFill>
                  <a:srgbClr val="234152"/>
                </a:solidFill>
                <a:latin typeface="DINOT-Black" panose="02000503030000020003"/>
              </a:rPr>
              <a:t> </a:t>
            </a:r>
            <a:r>
              <a:rPr lang="en-US" sz="2400" b="0" dirty="0" err="1" smtClean="0">
                <a:solidFill>
                  <a:srgbClr val="234152"/>
                </a:solidFill>
                <a:latin typeface="DINOT-Black" panose="02000503030000020003"/>
              </a:rPr>
              <a:t>esimerkkinä</a:t>
            </a:r>
            <a:r>
              <a:rPr lang="en-US" sz="2400" b="0" dirty="0" smtClean="0">
                <a:solidFill>
                  <a:srgbClr val="234152"/>
                </a:solidFill>
                <a:latin typeface="DINOT-Black" panose="02000503030000020003"/>
              </a:rPr>
              <a:t> </a:t>
            </a:r>
            <a:r>
              <a:rPr lang="en-US" sz="2400" b="0" dirty="0" err="1" smtClean="0">
                <a:solidFill>
                  <a:srgbClr val="234152"/>
                </a:solidFill>
                <a:latin typeface="DINOT-Black" panose="02000503030000020003"/>
              </a:rPr>
              <a:t>kilpailija-analyysin</a:t>
            </a:r>
            <a:r>
              <a:rPr lang="en-US" sz="2400" b="0" dirty="0" smtClean="0">
                <a:solidFill>
                  <a:srgbClr val="234152"/>
                </a:solidFill>
                <a:latin typeface="DINOT-Black" panose="02000503030000020003"/>
              </a:rPr>
              <a:t> </a:t>
            </a:r>
            <a:r>
              <a:rPr lang="en-US" sz="2400" b="0" dirty="0" err="1" smtClean="0">
                <a:solidFill>
                  <a:srgbClr val="234152"/>
                </a:solidFill>
                <a:latin typeface="DINOT-Black" panose="02000503030000020003"/>
              </a:rPr>
              <a:t>toteuttamiseksi</a:t>
            </a:r>
            <a:r>
              <a:rPr lang="en-US" sz="2400" b="0" dirty="0">
                <a:solidFill>
                  <a:srgbClr val="234152"/>
                </a:solidFill>
                <a:latin typeface="DINOT-Black" panose="02000503030000020003"/>
              </a:rPr>
              <a:t> </a:t>
            </a:r>
            <a:r>
              <a:rPr lang="en-US" sz="2400" b="0" dirty="0" smtClean="0">
                <a:solidFill>
                  <a:srgbClr val="234152"/>
                </a:solidFill>
                <a:latin typeface="DINOT-Black" panose="02000503030000020003"/>
              </a:rPr>
              <a:t>ja </a:t>
            </a:r>
            <a:r>
              <a:rPr lang="en-US" sz="2400" b="0" dirty="0" err="1" smtClean="0">
                <a:solidFill>
                  <a:srgbClr val="234152"/>
                </a:solidFill>
                <a:latin typeface="DINOT-Black" panose="02000503030000020003"/>
              </a:rPr>
              <a:t>sitä</a:t>
            </a:r>
            <a:r>
              <a:rPr lang="en-US" sz="2400" b="0" dirty="0" smtClean="0">
                <a:solidFill>
                  <a:srgbClr val="234152"/>
                </a:solidFill>
                <a:latin typeface="DINOT-Black" panose="02000503030000020003"/>
              </a:rPr>
              <a:t> </a:t>
            </a:r>
            <a:r>
              <a:rPr lang="en-US" sz="2400" b="0" dirty="0" err="1" smtClean="0">
                <a:solidFill>
                  <a:srgbClr val="234152"/>
                </a:solidFill>
                <a:latin typeface="DINOT-Black" panose="02000503030000020003"/>
              </a:rPr>
              <a:t>voi</a:t>
            </a:r>
            <a:r>
              <a:rPr lang="en-US" sz="2400" b="0" dirty="0" smtClean="0">
                <a:solidFill>
                  <a:srgbClr val="234152"/>
                </a:solidFill>
                <a:latin typeface="DINOT-Black" panose="02000503030000020003"/>
              </a:rPr>
              <a:t> </a:t>
            </a:r>
            <a:r>
              <a:rPr lang="en-US" sz="2400" b="0" dirty="0" err="1" smtClean="0">
                <a:solidFill>
                  <a:srgbClr val="234152"/>
                </a:solidFill>
                <a:latin typeface="DINOT-Black" panose="02000503030000020003"/>
              </a:rPr>
              <a:t>muokata</a:t>
            </a:r>
            <a:r>
              <a:rPr lang="en-US" sz="2400" b="0" dirty="0" smtClean="0">
                <a:solidFill>
                  <a:srgbClr val="234152"/>
                </a:solidFill>
                <a:latin typeface="DINOT-Black" panose="02000503030000020003"/>
              </a:rPr>
              <a:t> </a:t>
            </a:r>
            <a:r>
              <a:rPr lang="en-US" sz="2400" b="0" dirty="0" err="1" smtClean="0">
                <a:solidFill>
                  <a:srgbClr val="234152"/>
                </a:solidFill>
                <a:latin typeface="DINOT-Black" panose="02000503030000020003"/>
              </a:rPr>
              <a:t>yrityskohtaisesti</a:t>
            </a:r>
            <a:r>
              <a:rPr lang="en-US" sz="2400" b="0" dirty="0" smtClean="0">
                <a:solidFill>
                  <a:srgbClr val="234152"/>
                </a:solidFill>
                <a:latin typeface="DINOT-Black" panose="02000503030000020003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400" b="0" dirty="0" err="1" smtClean="0">
                <a:solidFill>
                  <a:srgbClr val="234152"/>
                </a:solidFill>
                <a:latin typeface="DINOT-Black" panose="02000503030000020003"/>
              </a:rPr>
              <a:t>Pohjaa</a:t>
            </a:r>
            <a:r>
              <a:rPr lang="en-US" sz="2400" b="0" dirty="0" smtClean="0">
                <a:solidFill>
                  <a:srgbClr val="234152"/>
                </a:solidFill>
                <a:latin typeface="DINOT-Black" panose="02000503030000020003"/>
              </a:rPr>
              <a:t> </a:t>
            </a:r>
            <a:r>
              <a:rPr lang="en-US" sz="2400" b="0" dirty="0" err="1" smtClean="0">
                <a:solidFill>
                  <a:srgbClr val="234152"/>
                </a:solidFill>
                <a:latin typeface="DINOT-Black" panose="02000503030000020003"/>
              </a:rPr>
              <a:t>voi</a:t>
            </a:r>
            <a:r>
              <a:rPr lang="en-US" sz="2400" b="0" dirty="0" smtClean="0">
                <a:solidFill>
                  <a:srgbClr val="234152"/>
                </a:solidFill>
                <a:latin typeface="DINOT-Black" panose="02000503030000020003"/>
              </a:rPr>
              <a:t> </a:t>
            </a:r>
            <a:r>
              <a:rPr lang="en-US" sz="2400" b="0" dirty="0" err="1" smtClean="0">
                <a:solidFill>
                  <a:srgbClr val="234152"/>
                </a:solidFill>
                <a:latin typeface="DINOT-Black" panose="02000503030000020003"/>
              </a:rPr>
              <a:t>käyttää</a:t>
            </a:r>
            <a:r>
              <a:rPr lang="en-US" sz="2400" b="0" dirty="0" smtClean="0">
                <a:solidFill>
                  <a:srgbClr val="234152"/>
                </a:solidFill>
                <a:latin typeface="DINOT-Black" panose="02000503030000020003"/>
              </a:rPr>
              <a:t> </a:t>
            </a:r>
            <a:r>
              <a:rPr lang="en-US" sz="2400" b="0" dirty="0" err="1" smtClean="0">
                <a:solidFill>
                  <a:srgbClr val="234152"/>
                </a:solidFill>
                <a:latin typeface="DINOT-Black" panose="02000503030000020003"/>
              </a:rPr>
              <a:t>kahdella</a:t>
            </a:r>
            <a:r>
              <a:rPr lang="en-US" sz="2400" b="0" dirty="0" smtClean="0">
                <a:solidFill>
                  <a:srgbClr val="234152"/>
                </a:solidFill>
                <a:latin typeface="DINOT-Black" panose="02000503030000020003"/>
              </a:rPr>
              <a:t> </a:t>
            </a:r>
            <a:r>
              <a:rPr lang="en-US" sz="2400" b="0" dirty="0" err="1" smtClean="0">
                <a:solidFill>
                  <a:srgbClr val="234152"/>
                </a:solidFill>
                <a:latin typeface="DINOT-Black" panose="02000503030000020003"/>
              </a:rPr>
              <a:t>tavalla</a:t>
            </a:r>
            <a:r>
              <a:rPr lang="en-US" sz="2400" b="0" dirty="0" smtClean="0">
                <a:solidFill>
                  <a:srgbClr val="234152"/>
                </a:solidFill>
                <a:latin typeface="DINOT-Black" panose="02000503030000020003"/>
              </a:rPr>
              <a:t>:</a:t>
            </a:r>
          </a:p>
          <a:p>
            <a:endParaRPr lang="en-US" sz="2400" b="0" dirty="0" smtClean="0">
              <a:solidFill>
                <a:srgbClr val="234152"/>
              </a:solidFill>
              <a:latin typeface="DINOT-Black" panose="02000503030000020003"/>
            </a:endParaRPr>
          </a:p>
          <a:p>
            <a:pPr lvl="1"/>
            <a:r>
              <a:rPr lang="en-US" sz="2400" dirty="0" smtClean="0">
                <a:solidFill>
                  <a:srgbClr val="234152"/>
                </a:solidFill>
                <a:latin typeface="DINOT-Black" panose="02000503030000020003"/>
              </a:rPr>
              <a:t>A) </a:t>
            </a:r>
            <a:r>
              <a:rPr lang="en-US" sz="2400" dirty="0" err="1" smtClean="0">
                <a:solidFill>
                  <a:srgbClr val="234152"/>
                </a:solidFill>
                <a:latin typeface="DINOT-Black" panose="02000503030000020003"/>
              </a:rPr>
              <a:t>kirjoittamalla</a:t>
            </a:r>
            <a:r>
              <a:rPr lang="en-US" sz="2400" dirty="0" smtClean="0">
                <a:solidFill>
                  <a:srgbClr val="234152"/>
                </a:solidFill>
                <a:latin typeface="DINOT-Black" panose="02000503030000020003"/>
              </a:rPr>
              <a:t> </a:t>
            </a:r>
            <a:r>
              <a:rPr lang="en-US" sz="2400" dirty="0" err="1" smtClean="0">
                <a:solidFill>
                  <a:srgbClr val="234152"/>
                </a:solidFill>
                <a:latin typeface="DINOT-Black" panose="02000503030000020003"/>
              </a:rPr>
              <a:t>auki</a:t>
            </a:r>
            <a:r>
              <a:rPr lang="en-US" sz="2400" dirty="0" smtClean="0">
                <a:solidFill>
                  <a:srgbClr val="234152"/>
                </a:solidFill>
                <a:latin typeface="DINOT-Black" panose="02000503030000020003"/>
              </a:rPr>
              <a:t> </a:t>
            </a:r>
            <a:r>
              <a:rPr lang="en-US" sz="2400" dirty="0" err="1" smtClean="0">
                <a:solidFill>
                  <a:srgbClr val="234152"/>
                </a:solidFill>
                <a:latin typeface="DINOT-Black" panose="02000503030000020003"/>
              </a:rPr>
              <a:t>jokaisen</a:t>
            </a:r>
            <a:r>
              <a:rPr lang="en-US" sz="2400" dirty="0" smtClean="0">
                <a:solidFill>
                  <a:srgbClr val="234152"/>
                </a:solidFill>
                <a:latin typeface="DINOT-Black" panose="02000503030000020003"/>
              </a:rPr>
              <a:t> </a:t>
            </a:r>
            <a:r>
              <a:rPr lang="en-US" sz="2400" dirty="0" err="1" smtClean="0">
                <a:solidFill>
                  <a:srgbClr val="234152"/>
                </a:solidFill>
                <a:latin typeface="DINOT-Black" panose="02000503030000020003"/>
              </a:rPr>
              <a:t>kohdan</a:t>
            </a:r>
            <a:endParaRPr lang="en-US" sz="2400" dirty="0" smtClean="0">
              <a:solidFill>
                <a:srgbClr val="234152"/>
              </a:solidFill>
              <a:latin typeface="DINOT-Black" panose="02000503030000020003"/>
            </a:endParaRPr>
          </a:p>
          <a:p>
            <a:pPr lvl="1"/>
            <a:r>
              <a:rPr lang="en-US" sz="2400" dirty="0" smtClean="0">
                <a:solidFill>
                  <a:srgbClr val="234152"/>
                </a:solidFill>
                <a:latin typeface="DINOT-Black" panose="02000503030000020003"/>
              </a:rPr>
              <a:t>B) </a:t>
            </a:r>
            <a:r>
              <a:rPr lang="en-US" sz="2400" dirty="0" err="1" smtClean="0">
                <a:solidFill>
                  <a:srgbClr val="234152"/>
                </a:solidFill>
                <a:latin typeface="DINOT-Black" panose="02000503030000020003"/>
              </a:rPr>
              <a:t>käyttämällä</a:t>
            </a:r>
            <a:r>
              <a:rPr lang="en-US" sz="2400" dirty="0" smtClean="0">
                <a:solidFill>
                  <a:srgbClr val="234152"/>
                </a:solidFill>
                <a:latin typeface="DINOT-Black" panose="02000503030000020003"/>
              </a:rPr>
              <a:t> </a:t>
            </a:r>
            <a:r>
              <a:rPr lang="en-US" sz="2400" dirty="0" err="1" smtClean="0">
                <a:solidFill>
                  <a:srgbClr val="234152"/>
                </a:solidFill>
                <a:latin typeface="DINOT-Black" panose="02000503030000020003"/>
              </a:rPr>
              <a:t>numeerista</a:t>
            </a:r>
            <a:r>
              <a:rPr lang="en-US" sz="2400" dirty="0" smtClean="0">
                <a:solidFill>
                  <a:srgbClr val="234152"/>
                </a:solidFill>
                <a:latin typeface="DINOT-Black" panose="02000503030000020003"/>
              </a:rPr>
              <a:t> </a:t>
            </a:r>
            <a:r>
              <a:rPr lang="en-US" sz="2400" dirty="0" err="1" smtClean="0">
                <a:solidFill>
                  <a:srgbClr val="234152"/>
                </a:solidFill>
                <a:latin typeface="DINOT-Black" panose="02000503030000020003"/>
              </a:rPr>
              <a:t>arviointia</a:t>
            </a:r>
            <a:r>
              <a:rPr lang="en-US" sz="2400" dirty="0" smtClean="0">
                <a:solidFill>
                  <a:srgbClr val="234152"/>
                </a:solidFill>
                <a:latin typeface="DINOT-Black" panose="02000503030000020003"/>
              </a:rPr>
              <a:t>, </a:t>
            </a:r>
            <a:r>
              <a:rPr lang="en-US" sz="2400" dirty="0" err="1" smtClean="0">
                <a:solidFill>
                  <a:srgbClr val="234152"/>
                </a:solidFill>
                <a:latin typeface="DINOT-Black" panose="02000503030000020003"/>
              </a:rPr>
              <a:t>jossa</a:t>
            </a:r>
            <a:r>
              <a:rPr lang="en-US" sz="2400" dirty="0" smtClean="0">
                <a:solidFill>
                  <a:srgbClr val="234152"/>
                </a:solidFill>
                <a:latin typeface="DINOT-Black" panose="02000503030000020003"/>
              </a:rPr>
              <a:t> </a:t>
            </a:r>
            <a:r>
              <a:rPr lang="en-US" sz="2400" dirty="0" err="1" smtClean="0">
                <a:solidFill>
                  <a:srgbClr val="234152"/>
                </a:solidFill>
                <a:latin typeface="DINOT-Black" panose="02000503030000020003"/>
              </a:rPr>
              <a:t>arvioidaan</a:t>
            </a:r>
            <a:r>
              <a:rPr lang="en-US" sz="2400" dirty="0" smtClean="0">
                <a:solidFill>
                  <a:srgbClr val="234152"/>
                </a:solidFill>
                <a:latin typeface="DINOT-Black" panose="02000503030000020003"/>
              </a:rPr>
              <a:t> </a:t>
            </a:r>
            <a:r>
              <a:rPr lang="en-US" sz="2400" dirty="0" err="1" smtClean="0">
                <a:solidFill>
                  <a:srgbClr val="234152"/>
                </a:solidFill>
                <a:latin typeface="DINOT-Black" panose="02000503030000020003"/>
              </a:rPr>
              <a:t>esim</a:t>
            </a:r>
            <a:r>
              <a:rPr lang="en-US" sz="2400" dirty="0" smtClean="0">
                <a:solidFill>
                  <a:srgbClr val="234152"/>
                </a:solidFill>
                <a:latin typeface="DINOT-Black" panose="02000503030000020003"/>
              </a:rPr>
              <a:t>. </a:t>
            </a:r>
            <a:r>
              <a:rPr lang="en-US" sz="2400" dirty="0" err="1">
                <a:solidFill>
                  <a:srgbClr val="234152"/>
                </a:solidFill>
                <a:latin typeface="DINOT-Black" panose="02000503030000020003"/>
              </a:rPr>
              <a:t>a</a:t>
            </a:r>
            <a:r>
              <a:rPr lang="en-US" sz="2400" dirty="0" err="1" smtClean="0">
                <a:solidFill>
                  <a:srgbClr val="234152"/>
                </a:solidFill>
                <a:latin typeface="DINOT-Black" panose="02000503030000020003"/>
              </a:rPr>
              <a:t>steikolla</a:t>
            </a:r>
            <a:r>
              <a:rPr lang="en-US" sz="2400" dirty="0" smtClean="0">
                <a:solidFill>
                  <a:srgbClr val="234152"/>
                </a:solidFill>
                <a:latin typeface="DINOT-Black" panose="02000503030000020003"/>
              </a:rPr>
              <a:t> 1-5 </a:t>
            </a:r>
            <a:r>
              <a:rPr lang="en-US" sz="2400" dirty="0" err="1" smtClean="0">
                <a:solidFill>
                  <a:srgbClr val="234152"/>
                </a:solidFill>
                <a:latin typeface="DINOT-Black" panose="02000503030000020003"/>
              </a:rPr>
              <a:t>kyseinen</a:t>
            </a:r>
            <a:r>
              <a:rPr lang="en-US" sz="2400" dirty="0" smtClean="0">
                <a:solidFill>
                  <a:srgbClr val="234152"/>
                </a:solidFill>
                <a:latin typeface="DINOT-Black" panose="02000503030000020003"/>
              </a:rPr>
              <a:t> </a:t>
            </a:r>
            <a:r>
              <a:rPr lang="en-US" sz="2400" dirty="0" err="1" smtClean="0">
                <a:solidFill>
                  <a:srgbClr val="234152"/>
                </a:solidFill>
                <a:latin typeface="DINOT-Black" panose="02000503030000020003"/>
              </a:rPr>
              <a:t>kohta</a:t>
            </a:r>
            <a:r>
              <a:rPr lang="en-US" sz="2400" dirty="0" smtClean="0">
                <a:solidFill>
                  <a:srgbClr val="234152"/>
                </a:solidFill>
                <a:latin typeface="DINOT-Black" panose="02000503030000020003"/>
              </a:rPr>
              <a:t>. </a:t>
            </a:r>
            <a:r>
              <a:rPr lang="en-US" sz="2400" dirty="0" err="1" smtClean="0">
                <a:solidFill>
                  <a:srgbClr val="234152"/>
                </a:solidFill>
                <a:latin typeface="DINOT-Black" panose="02000503030000020003"/>
              </a:rPr>
              <a:t>Tällöin</a:t>
            </a:r>
            <a:r>
              <a:rPr lang="en-US" sz="2400" dirty="0" smtClean="0">
                <a:solidFill>
                  <a:srgbClr val="234152"/>
                </a:solidFill>
                <a:latin typeface="DINOT-Black" panose="02000503030000020003"/>
              </a:rPr>
              <a:t> 1 </a:t>
            </a:r>
            <a:r>
              <a:rPr lang="en-US" sz="2400" dirty="0" err="1" smtClean="0">
                <a:solidFill>
                  <a:srgbClr val="234152"/>
                </a:solidFill>
                <a:latin typeface="DINOT-Black" panose="02000503030000020003"/>
              </a:rPr>
              <a:t>tarkoittaisi</a:t>
            </a:r>
            <a:r>
              <a:rPr lang="en-US" sz="2400" dirty="0" smtClean="0">
                <a:solidFill>
                  <a:srgbClr val="234152"/>
                </a:solidFill>
                <a:latin typeface="DINOT-Black" panose="02000503030000020003"/>
              </a:rPr>
              <a:t> </a:t>
            </a:r>
            <a:r>
              <a:rPr lang="en-US" sz="2400" dirty="0" err="1" smtClean="0">
                <a:solidFill>
                  <a:srgbClr val="234152"/>
                </a:solidFill>
                <a:latin typeface="DINOT-Black" panose="02000503030000020003"/>
              </a:rPr>
              <a:t>että</a:t>
            </a:r>
            <a:r>
              <a:rPr lang="en-US" sz="2400" dirty="0" smtClean="0">
                <a:solidFill>
                  <a:srgbClr val="234152"/>
                </a:solidFill>
                <a:latin typeface="DINOT-Black" panose="02000503030000020003"/>
              </a:rPr>
              <a:t> </a:t>
            </a:r>
            <a:r>
              <a:rPr lang="en-US" sz="2400" dirty="0" err="1" smtClean="0">
                <a:solidFill>
                  <a:srgbClr val="234152"/>
                </a:solidFill>
                <a:latin typeface="DINOT-Black" panose="02000503030000020003"/>
              </a:rPr>
              <a:t>yritys</a:t>
            </a:r>
            <a:r>
              <a:rPr lang="en-US" sz="2400" dirty="0" smtClean="0">
                <a:solidFill>
                  <a:srgbClr val="234152"/>
                </a:solidFill>
                <a:latin typeface="DINOT-Black" panose="02000503030000020003"/>
              </a:rPr>
              <a:t> on </a:t>
            </a:r>
            <a:r>
              <a:rPr lang="en-US" sz="2400" dirty="0" err="1" smtClean="0">
                <a:solidFill>
                  <a:srgbClr val="234152"/>
                </a:solidFill>
                <a:latin typeface="DINOT-Black" panose="02000503030000020003"/>
              </a:rPr>
              <a:t>kyseisen</a:t>
            </a:r>
            <a:r>
              <a:rPr lang="en-US" sz="2400" dirty="0" smtClean="0">
                <a:solidFill>
                  <a:srgbClr val="234152"/>
                </a:solidFill>
                <a:latin typeface="DINOT-Black" panose="02000503030000020003"/>
              </a:rPr>
              <a:t> </a:t>
            </a:r>
            <a:r>
              <a:rPr lang="en-US" sz="2400" dirty="0" err="1" smtClean="0">
                <a:solidFill>
                  <a:srgbClr val="234152"/>
                </a:solidFill>
                <a:latin typeface="DINOT-Black" panose="02000503030000020003"/>
              </a:rPr>
              <a:t>arvioitavan</a:t>
            </a:r>
            <a:r>
              <a:rPr lang="en-US" sz="2400" dirty="0" smtClean="0">
                <a:solidFill>
                  <a:srgbClr val="234152"/>
                </a:solidFill>
                <a:latin typeface="DINOT-Black" panose="02000503030000020003"/>
              </a:rPr>
              <a:t> </a:t>
            </a:r>
            <a:r>
              <a:rPr lang="en-US" sz="2400" dirty="0" err="1" smtClean="0">
                <a:solidFill>
                  <a:srgbClr val="234152"/>
                </a:solidFill>
                <a:latin typeface="DINOT-Black" panose="02000503030000020003"/>
              </a:rPr>
              <a:t>asian</a:t>
            </a:r>
            <a:r>
              <a:rPr lang="en-US" sz="2400" dirty="0" smtClean="0">
                <a:solidFill>
                  <a:srgbClr val="234152"/>
                </a:solidFill>
                <a:latin typeface="DINOT-Black" panose="02000503030000020003"/>
              </a:rPr>
              <a:t> </a:t>
            </a:r>
            <a:r>
              <a:rPr lang="en-US" sz="2400" dirty="0" err="1" smtClean="0">
                <a:solidFill>
                  <a:srgbClr val="234152"/>
                </a:solidFill>
                <a:latin typeface="DINOT-Black" panose="02000503030000020003"/>
              </a:rPr>
              <a:t>kohdalla</a:t>
            </a:r>
            <a:r>
              <a:rPr lang="en-US" sz="2400" dirty="0" smtClean="0">
                <a:solidFill>
                  <a:srgbClr val="234152"/>
                </a:solidFill>
                <a:latin typeface="DINOT-Black" panose="02000503030000020003"/>
              </a:rPr>
              <a:t> </a:t>
            </a:r>
            <a:r>
              <a:rPr lang="en-US" sz="2400" dirty="0" err="1" smtClean="0">
                <a:solidFill>
                  <a:srgbClr val="234152"/>
                </a:solidFill>
                <a:latin typeface="DINOT-Black" panose="02000503030000020003"/>
              </a:rPr>
              <a:t>erittäin</a:t>
            </a:r>
            <a:r>
              <a:rPr lang="en-US" sz="2400" dirty="0" smtClean="0">
                <a:solidFill>
                  <a:srgbClr val="234152"/>
                </a:solidFill>
                <a:latin typeface="DINOT-Black" panose="02000503030000020003"/>
              </a:rPr>
              <a:t> </a:t>
            </a:r>
            <a:r>
              <a:rPr lang="en-US" sz="2400" dirty="0" err="1" smtClean="0">
                <a:solidFill>
                  <a:srgbClr val="234152"/>
                </a:solidFill>
                <a:latin typeface="DINOT-Black" panose="02000503030000020003"/>
              </a:rPr>
              <a:t>heikko</a:t>
            </a:r>
            <a:r>
              <a:rPr lang="en-US" sz="2400" dirty="0" smtClean="0">
                <a:solidFill>
                  <a:srgbClr val="234152"/>
                </a:solidFill>
                <a:latin typeface="DINOT-Black" panose="02000503030000020003"/>
              </a:rPr>
              <a:t> ja 5 </a:t>
            </a:r>
            <a:r>
              <a:rPr lang="en-US" sz="2400" dirty="0" err="1" smtClean="0">
                <a:solidFill>
                  <a:srgbClr val="234152"/>
                </a:solidFill>
                <a:latin typeface="DINOT-Black" panose="02000503030000020003"/>
              </a:rPr>
              <a:t>että</a:t>
            </a:r>
            <a:r>
              <a:rPr lang="en-US" sz="2400" dirty="0" smtClean="0">
                <a:solidFill>
                  <a:srgbClr val="234152"/>
                </a:solidFill>
                <a:latin typeface="DINOT-Black" panose="02000503030000020003"/>
              </a:rPr>
              <a:t> </a:t>
            </a:r>
            <a:r>
              <a:rPr lang="en-US" sz="2400" dirty="0" err="1" smtClean="0">
                <a:solidFill>
                  <a:srgbClr val="234152"/>
                </a:solidFill>
                <a:latin typeface="DINOT-Black" panose="02000503030000020003"/>
              </a:rPr>
              <a:t>yritys</a:t>
            </a:r>
            <a:r>
              <a:rPr lang="en-US" sz="2400" dirty="0" smtClean="0">
                <a:solidFill>
                  <a:srgbClr val="234152"/>
                </a:solidFill>
                <a:latin typeface="DINOT-Black" panose="02000503030000020003"/>
              </a:rPr>
              <a:t> on </a:t>
            </a:r>
            <a:r>
              <a:rPr lang="en-US" sz="2400" dirty="0" err="1" smtClean="0">
                <a:solidFill>
                  <a:srgbClr val="234152"/>
                </a:solidFill>
                <a:latin typeface="DINOT-Black" panose="02000503030000020003"/>
              </a:rPr>
              <a:t>erittäin</a:t>
            </a:r>
            <a:r>
              <a:rPr lang="en-US" sz="2400" dirty="0" smtClean="0">
                <a:solidFill>
                  <a:srgbClr val="234152"/>
                </a:solidFill>
                <a:latin typeface="DINOT-Black" panose="02000503030000020003"/>
              </a:rPr>
              <a:t> </a:t>
            </a:r>
            <a:r>
              <a:rPr lang="en-US" sz="2400" dirty="0" err="1" smtClean="0">
                <a:solidFill>
                  <a:srgbClr val="234152"/>
                </a:solidFill>
                <a:latin typeface="DINOT-Black" panose="02000503030000020003"/>
              </a:rPr>
              <a:t>vahva</a:t>
            </a:r>
            <a:r>
              <a:rPr lang="en-US" sz="2400" dirty="0" smtClean="0">
                <a:solidFill>
                  <a:srgbClr val="234152"/>
                </a:solidFill>
                <a:latin typeface="DINOT-Black" panose="02000503030000020003"/>
              </a:rPr>
              <a:t>. </a:t>
            </a:r>
            <a:r>
              <a:rPr lang="en-US" sz="2400" dirty="0" err="1" smtClean="0">
                <a:solidFill>
                  <a:srgbClr val="234152"/>
                </a:solidFill>
                <a:latin typeface="DINOT-Black" panose="02000503030000020003"/>
              </a:rPr>
              <a:t>Joihinkin</a:t>
            </a:r>
            <a:r>
              <a:rPr lang="en-US" sz="2400" dirty="0" smtClean="0">
                <a:solidFill>
                  <a:srgbClr val="234152"/>
                </a:solidFill>
                <a:latin typeface="DINOT-Black" panose="02000503030000020003"/>
              </a:rPr>
              <a:t> </a:t>
            </a:r>
            <a:r>
              <a:rPr lang="en-US" sz="2400" dirty="0" err="1" smtClean="0">
                <a:solidFill>
                  <a:srgbClr val="234152"/>
                </a:solidFill>
                <a:latin typeface="DINOT-Black" panose="02000503030000020003"/>
              </a:rPr>
              <a:t>osioihin</a:t>
            </a:r>
            <a:r>
              <a:rPr lang="en-US" sz="2400" dirty="0" smtClean="0">
                <a:solidFill>
                  <a:srgbClr val="234152"/>
                </a:solidFill>
                <a:latin typeface="DINOT-Black" panose="02000503030000020003"/>
              </a:rPr>
              <a:t> </a:t>
            </a:r>
            <a:r>
              <a:rPr lang="en-US" sz="2400" dirty="0" err="1" smtClean="0">
                <a:solidFill>
                  <a:srgbClr val="234152"/>
                </a:solidFill>
                <a:latin typeface="DINOT-Black" panose="02000503030000020003"/>
              </a:rPr>
              <a:t>tätä</a:t>
            </a:r>
            <a:r>
              <a:rPr lang="en-US" sz="2400" dirty="0" smtClean="0">
                <a:solidFill>
                  <a:srgbClr val="234152"/>
                </a:solidFill>
                <a:latin typeface="DINOT-Black" panose="02000503030000020003"/>
              </a:rPr>
              <a:t> on </a:t>
            </a:r>
            <a:r>
              <a:rPr lang="en-US" sz="2400" dirty="0" err="1" smtClean="0">
                <a:solidFill>
                  <a:srgbClr val="234152"/>
                </a:solidFill>
                <a:latin typeface="DINOT-Black" panose="02000503030000020003"/>
              </a:rPr>
              <a:t>sovellettava</a:t>
            </a:r>
            <a:r>
              <a:rPr lang="en-US" sz="2400" dirty="0" smtClean="0">
                <a:solidFill>
                  <a:srgbClr val="234152"/>
                </a:solidFill>
                <a:latin typeface="DINOT-Black" panose="02000503030000020003"/>
              </a:rPr>
              <a:t> </a:t>
            </a:r>
            <a:r>
              <a:rPr lang="en-US" sz="2400" dirty="0" err="1" smtClean="0">
                <a:solidFill>
                  <a:srgbClr val="234152"/>
                </a:solidFill>
                <a:latin typeface="DINOT-Black" panose="02000503030000020003"/>
              </a:rPr>
              <a:t>eli</a:t>
            </a:r>
            <a:r>
              <a:rPr lang="en-US" sz="2400" dirty="0" smtClean="0">
                <a:solidFill>
                  <a:srgbClr val="234152"/>
                </a:solidFill>
                <a:latin typeface="DINOT-Black" panose="02000503030000020003"/>
              </a:rPr>
              <a:t> </a:t>
            </a:r>
            <a:r>
              <a:rPr lang="en-US" sz="2400" dirty="0" err="1" smtClean="0">
                <a:solidFill>
                  <a:srgbClr val="234152"/>
                </a:solidFill>
                <a:latin typeface="DINOT-Black" panose="02000503030000020003"/>
              </a:rPr>
              <a:t>esim</a:t>
            </a:r>
            <a:r>
              <a:rPr lang="en-US" sz="2400" dirty="0" smtClean="0">
                <a:solidFill>
                  <a:srgbClr val="234152"/>
                </a:solidFill>
                <a:latin typeface="DINOT-Black" panose="02000503030000020003"/>
              </a:rPr>
              <a:t>. </a:t>
            </a:r>
            <a:r>
              <a:rPr lang="en-US" sz="2400" dirty="0" err="1">
                <a:solidFill>
                  <a:srgbClr val="234152"/>
                </a:solidFill>
                <a:latin typeface="DINOT-Black" panose="02000503030000020003"/>
              </a:rPr>
              <a:t>t</a:t>
            </a:r>
            <a:r>
              <a:rPr lang="en-US" sz="2400" dirty="0" err="1" smtClean="0">
                <a:solidFill>
                  <a:srgbClr val="234152"/>
                </a:solidFill>
                <a:latin typeface="DINOT-Black" panose="02000503030000020003"/>
              </a:rPr>
              <a:t>uotteiden</a:t>
            </a:r>
            <a:r>
              <a:rPr lang="en-US" sz="2400" dirty="0" smtClean="0">
                <a:solidFill>
                  <a:srgbClr val="234152"/>
                </a:solidFill>
                <a:latin typeface="DINOT-Black" panose="02000503030000020003"/>
              </a:rPr>
              <a:t> </a:t>
            </a:r>
            <a:r>
              <a:rPr lang="en-US" sz="2400" dirty="0" err="1" smtClean="0">
                <a:solidFill>
                  <a:srgbClr val="234152"/>
                </a:solidFill>
                <a:latin typeface="DINOT-Black" panose="02000503030000020003"/>
              </a:rPr>
              <a:t>kohdalla</a:t>
            </a:r>
            <a:r>
              <a:rPr lang="en-US" sz="2400" dirty="0" smtClean="0">
                <a:solidFill>
                  <a:srgbClr val="234152"/>
                </a:solidFill>
                <a:latin typeface="DINOT-Black" panose="02000503030000020003"/>
              </a:rPr>
              <a:t> </a:t>
            </a:r>
            <a:r>
              <a:rPr lang="en-US" sz="2400" dirty="0" err="1" smtClean="0">
                <a:solidFill>
                  <a:srgbClr val="234152"/>
                </a:solidFill>
                <a:latin typeface="DINOT-Black" panose="02000503030000020003"/>
              </a:rPr>
              <a:t>voi</a:t>
            </a:r>
            <a:r>
              <a:rPr lang="en-US" sz="2400" dirty="0" smtClean="0">
                <a:solidFill>
                  <a:srgbClr val="234152"/>
                </a:solidFill>
                <a:latin typeface="DINOT-Black" panose="02000503030000020003"/>
              </a:rPr>
              <a:t> </a:t>
            </a:r>
            <a:r>
              <a:rPr lang="en-US" sz="2400" dirty="0" err="1" smtClean="0">
                <a:solidFill>
                  <a:srgbClr val="234152"/>
                </a:solidFill>
                <a:latin typeface="DINOT-Black" panose="02000503030000020003"/>
              </a:rPr>
              <a:t>arvoida</a:t>
            </a:r>
            <a:r>
              <a:rPr lang="en-US" sz="2400" dirty="0" smtClean="0">
                <a:solidFill>
                  <a:srgbClr val="234152"/>
                </a:solidFill>
                <a:latin typeface="DINOT-Black" panose="02000503030000020003"/>
              </a:rPr>
              <a:t> </a:t>
            </a:r>
            <a:r>
              <a:rPr lang="en-US" sz="2400" dirty="0" err="1" smtClean="0">
                <a:solidFill>
                  <a:srgbClr val="234152"/>
                </a:solidFill>
                <a:latin typeface="DINOT-Black" panose="02000503030000020003"/>
              </a:rPr>
              <a:t>sitä</a:t>
            </a:r>
            <a:r>
              <a:rPr lang="en-US" sz="2400" dirty="0" smtClean="0">
                <a:solidFill>
                  <a:srgbClr val="234152"/>
                </a:solidFill>
                <a:latin typeface="DINOT-Black" panose="02000503030000020003"/>
              </a:rPr>
              <a:t>, </a:t>
            </a:r>
            <a:r>
              <a:rPr lang="en-US" sz="2400" dirty="0" err="1" smtClean="0">
                <a:solidFill>
                  <a:srgbClr val="234152"/>
                </a:solidFill>
                <a:latin typeface="DINOT-Black" panose="02000503030000020003"/>
              </a:rPr>
              <a:t>kuinka</a:t>
            </a:r>
            <a:r>
              <a:rPr lang="en-US" sz="2400" dirty="0" smtClean="0">
                <a:solidFill>
                  <a:srgbClr val="234152"/>
                </a:solidFill>
                <a:latin typeface="DINOT-Black" panose="02000503030000020003"/>
              </a:rPr>
              <a:t> </a:t>
            </a:r>
            <a:r>
              <a:rPr lang="en-US" sz="2400" dirty="0" err="1" smtClean="0">
                <a:solidFill>
                  <a:srgbClr val="234152"/>
                </a:solidFill>
                <a:latin typeface="DINOT-Black" panose="02000503030000020003"/>
              </a:rPr>
              <a:t>kattava</a:t>
            </a:r>
            <a:r>
              <a:rPr lang="en-US" sz="2400" dirty="0" smtClean="0">
                <a:solidFill>
                  <a:srgbClr val="234152"/>
                </a:solidFill>
                <a:latin typeface="DINOT-Black" panose="02000503030000020003"/>
              </a:rPr>
              <a:t> </a:t>
            </a:r>
            <a:r>
              <a:rPr lang="en-US" sz="2400" dirty="0" err="1" smtClean="0">
                <a:solidFill>
                  <a:srgbClr val="234152"/>
                </a:solidFill>
                <a:latin typeface="DINOT-Black" panose="02000503030000020003"/>
              </a:rPr>
              <a:t>tuote</a:t>
            </a:r>
            <a:r>
              <a:rPr lang="en-US" sz="2400" dirty="0" smtClean="0">
                <a:solidFill>
                  <a:srgbClr val="234152"/>
                </a:solidFill>
                <a:latin typeface="DINOT-Black" panose="02000503030000020003"/>
              </a:rPr>
              <a:t>/</a:t>
            </a:r>
            <a:r>
              <a:rPr lang="en-US" sz="2400" dirty="0" err="1" smtClean="0">
                <a:solidFill>
                  <a:srgbClr val="234152"/>
                </a:solidFill>
                <a:latin typeface="DINOT-Black" panose="02000503030000020003"/>
              </a:rPr>
              <a:t>palveluvalikoima</a:t>
            </a:r>
            <a:r>
              <a:rPr lang="en-US" sz="2400" dirty="0" smtClean="0">
                <a:solidFill>
                  <a:srgbClr val="234152"/>
                </a:solidFill>
                <a:latin typeface="DINOT-Black" panose="02000503030000020003"/>
              </a:rPr>
              <a:t> on.</a:t>
            </a:r>
          </a:p>
          <a:p>
            <a:pPr marL="914400" lvl="1" indent="-457200">
              <a:buFontTx/>
              <a:buChar char="-"/>
            </a:pPr>
            <a:endParaRPr lang="en-US" sz="2800" b="0" dirty="0" smtClean="0">
              <a:solidFill>
                <a:srgbClr val="234152"/>
              </a:solidFill>
              <a:latin typeface="DINOT-Black" panose="02000503030000020003"/>
            </a:endParaRPr>
          </a:p>
          <a:p>
            <a:pPr marL="342900" indent="-342900">
              <a:buFontTx/>
              <a:buChar char="-"/>
            </a:pPr>
            <a:endParaRPr lang="en-US" sz="3200" b="0" dirty="0" smtClean="0">
              <a:solidFill>
                <a:srgbClr val="2341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8290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ulukk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774012"/>
              </p:ext>
            </p:extLst>
          </p:nvPr>
        </p:nvGraphicFramePr>
        <p:xfrm>
          <a:off x="-1" y="46144"/>
          <a:ext cx="12528645" cy="7023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5171">
                  <a:extLst>
                    <a:ext uri="{9D8B030D-6E8A-4147-A177-3AD203B41FA5}">
                      <a16:colId xmlns:a16="http://schemas.microsoft.com/office/drawing/2014/main" val="3319957103"/>
                    </a:ext>
                  </a:extLst>
                </a:gridCol>
                <a:gridCol w="2220017">
                  <a:extLst>
                    <a:ext uri="{9D8B030D-6E8A-4147-A177-3AD203B41FA5}">
                      <a16:colId xmlns:a16="http://schemas.microsoft.com/office/drawing/2014/main" val="2162424846"/>
                    </a:ext>
                  </a:extLst>
                </a:gridCol>
                <a:gridCol w="2728771">
                  <a:extLst>
                    <a:ext uri="{9D8B030D-6E8A-4147-A177-3AD203B41FA5}">
                      <a16:colId xmlns:a16="http://schemas.microsoft.com/office/drawing/2014/main" val="2034550293"/>
                    </a:ext>
                  </a:extLst>
                </a:gridCol>
                <a:gridCol w="2420436">
                  <a:extLst>
                    <a:ext uri="{9D8B030D-6E8A-4147-A177-3AD203B41FA5}">
                      <a16:colId xmlns:a16="http://schemas.microsoft.com/office/drawing/2014/main" val="2150808756"/>
                    </a:ext>
                  </a:extLst>
                </a:gridCol>
                <a:gridCol w="2574250">
                  <a:extLst>
                    <a:ext uri="{9D8B030D-6E8A-4147-A177-3AD203B41FA5}">
                      <a16:colId xmlns:a16="http://schemas.microsoft.com/office/drawing/2014/main" val="3171697284"/>
                    </a:ext>
                  </a:extLst>
                </a:gridCol>
              </a:tblGrid>
              <a:tr h="702310">
                <a:tc>
                  <a:txBody>
                    <a:bodyPr/>
                    <a:lstStyle/>
                    <a:p>
                      <a:r>
                        <a:rPr lang="fi-FI" dirty="0" smtClean="0"/>
                        <a:t>Arvioitava</a:t>
                      </a:r>
                      <a:r>
                        <a:rPr lang="fi-FI" baseline="0" dirty="0" smtClean="0"/>
                        <a:t> kohde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Oma</a:t>
                      </a:r>
                      <a:r>
                        <a:rPr lang="fi-FI" baseline="0" dirty="0" smtClean="0"/>
                        <a:t> yritys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Kilpailija</a:t>
                      </a:r>
                      <a:r>
                        <a:rPr lang="fi-FI" baseline="0" dirty="0" smtClean="0"/>
                        <a:t> 1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Kilpailija</a:t>
                      </a:r>
                      <a:r>
                        <a:rPr lang="fi-FI" baseline="0" dirty="0" smtClean="0"/>
                        <a:t> 2 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Asiakkaan arvostus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792597"/>
                  </a:ext>
                </a:extLst>
              </a:tr>
              <a:tr h="497383">
                <a:tc>
                  <a:txBody>
                    <a:bodyPr/>
                    <a:lstStyle/>
                    <a:p>
                      <a:r>
                        <a:rPr lang="fi-FI" dirty="0" smtClean="0"/>
                        <a:t>Tuotteet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9977807"/>
                  </a:ext>
                </a:extLst>
              </a:tr>
              <a:tr h="455939">
                <a:tc>
                  <a:txBody>
                    <a:bodyPr/>
                    <a:lstStyle/>
                    <a:p>
                      <a:r>
                        <a:rPr lang="fi-FI" dirty="0" smtClean="0"/>
                        <a:t>Palvelut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1984204"/>
                  </a:ext>
                </a:extLst>
              </a:tr>
              <a:tr h="502702">
                <a:tc>
                  <a:txBody>
                    <a:bodyPr/>
                    <a:lstStyle/>
                    <a:p>
                      <a:r>
                        <a:rPr lang="fi-FI" dirty="0" smtClean="0"/>
                        <a:t>Hintataso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9382501"/>
                  </a:ext>
                </a:extLst>
              </a:tr>
              <a:tr h="432557">
                <a:tc>
                  <a:txBody>
                    <a:bodyPr/>
                    <a:lstStyle/>
                    <a:p>
                      <a:r>
                        <a:rPr lang="fi-FI" dirty="0" smtClean="0"/>
                        <a:t>Laatu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7193608"/>
                  </a:ext>
                </a:extLst>
              </a:tr>
              <a:tr h="411320">
                <a:tc>
                  <a:txBody>
                    <a:bodyPr/>
                    <a:lstStyle/>
                    <a:p>
                      <a:r>
                        <a:rPr lang="fi-FI" dirty="0" smtClean="0"/>
                        <a:t>Osaaminen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195465"/>
                  </a:ext>
                </a:extLst>
              </a:tr>
              <a:tr h="414498">
                <a:tc>
                  <a:txBody>
                    <a:bodyPr/>
                    <a:lstStyle/>
                    <a:p>
                      <a:r>
                        <a:rPr lang="fi-FI" dirty="0" smtClean="0"/>
                        <a:t>Maine/luotettavuus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7776876"/>
                  </a:ext>
                </a:extLst>
              </a:tr>
              <a:tr h="496269">
                <a:tc>
                  <a:txBody>
                    <a:bodyPr/>
                    <a:lstStyle/>
                    <a:p>
                      <a:r>
                        <a:rPr lang="fi-FI" dirty="0" smtClean="0"/>
                        <a:t>Sijainti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6730824"/>
                  </a:ext>
                </a:extLst>
              </a:tr>
              <a:tr h="712921">
                <a:tc>
                  <a:txBody>
                    <a:bodyPr/>
                    <a:lstStyle/>
                    <a:p>
                      <a:r>
                        <a:rPr lang="fi-FI" dirty="0" smtClean="0"/>
                        <a:t>Käytetty</a:t>
                      </a:r>
                      <a:r>
                        <a:rPr lang="fi-FI" baseline="0" dirty="0" smtClean="0"/>
                        <a:t> markkinointiviestintä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132883"/>
                  </a:ext>
                </a:extLst>
              </a:tr>
              <a:tr h="531495">
                <a:tc>
                  <a:txBody>
                    <a:bodyPr/>
                    <a:lstStyle/>
                    <a:p>
                      <a:r>
                        <a:rPr lang="fi-FI" dirty="0" smtClean="0"/>
                        <a:t>www-sivut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4251419"/>
                  </a:ext>
                </a:extLst>
              </a:tr>
              <a:tr h="502368">
                <a:tc>
                  <a:txBody>
                    <a:bodyPr/>
                    <a:lstStyle/>
                    <a:p>
                      <a:r>
                        <a:rPr lang="fi-FI" dirty="0" smtClean="0"/>
                        <a:t>Facebook-sivut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6814204"/>
                  </a:ext>
                </a:extLst>
              </a:tr>
              <a:tr h="661325">
                <a:tc>
                  <a:txBody>
                    <a:bodyPr/>
                    <a:lstStyle/>
                    <a:p>
                      <a:r>
                        <a:rPr lang="fi-FI" dirty="0" smtClean="0"/>
                        <a:t>Toimintatavat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874186"/>
                  </a:ext>
                </a:extLst>
              </a:tr>
              <a:tr h="702310">
                <a:tc>
                  <a:txBody>
                    <a:bodyPr/>
                    <a:lstStyle/>
                    <a:p>
                      <a:r>
                        <a:rPr lang="fi-FI" dirty="0" smtClean="0"/>
                        <a:t>Asiakasryhmät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33987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21777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FCD48-EA10-7145-860C-743A7BF25E9A}"/>
              </a:ext>
            </a:extLst>
          </p:cNvPr>
          <p:cNvSpPr txBox="1">
            <a:spLocks/>
          </p:cNvSpPr>
          <p:nvPr/>
        </p:nvSpPr>
        <p:spPr>
          <a:xfrm>
            <a:off x="508000" y="293588"/>
            <a:ext cx="11366500" cy="5802411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233E51"/>
                </a:solidFill>
                <a:latin typeface="DINOT-Black" panose="02000503030000020003" pitchFamily="2" charset="77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800" dirty="0" err="1" smtClean="0"/>
              <a:t>Kilpailija-analyysin</a:t>
            </a:r>
            <a:r>
              <a:rPr lang="en-US" sz="2800" dirty="0"/>
              <a:t> </a:t>
            </a:r>
            <a:r>
              <a:rPr lang="en-US" sz="2800" dirty="0" err="1" smtClean="0"/>
              <a:t>jälkeen</a:t>
            </a:r>
            <a:endParaRPr lang="en-US" sz="2800" dirty="0" smtClean="0"/>
          </a:p>
          <a:p>
            <a:pPr>
              <a:lnSpc>
                <a:spcPct val="100000"/>
              </a:lnSpc>
            </a:pPr>
            <a:endParaRPr lang="fi-FI" sz="2800" dirty="0"/>
          </a:p>
          <a:p>
            <a:pPr marL="457200" indent="-457200">
              <a:buFontTx/>
              <a:buChar char="-"/>
            </a:pPr>
            <a:r>
              <a:rPr lang="en-US" sz="2400" b="0" dirty="0" err="1" smtClean="0"/>
              <a:t>Kilpailja-analyysin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jälkeen</a:t>
            </a:r>
            <a:r>
              <a:rPr lang="en-US" sz="2400" b="0" dirty="0" smtClean="0"/>
              <a:t> on </a:t>
            </a:r>
            <a:r>
              <a:rPr lang="en-US" sz="2400" b="0" dirty="0" err="1" smtClean="0"/>
              <a:t>hyvä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pysähtyä</a:t>
            </a:r>
            <a:r>
              <a:rPr lang="en-US" sz="2400" b="0" dirty="0" smtClean="0"/>
              <a:t> ja </a:t>
            </a:r>
            <a:r>
              <a:rPr lang="en-US" sz="2400" b="0" dirty="0" err="1" smtClean="0"/>
              <a:t>pohtia</a:t>
            </a:r>
            <a:r>
              <a:rPr lang="en-US" sz="2400" b="0" dirty="0" smtClean="0"/>
              <a:t>, </a:t>
            </a:r>
            <a:r>
              <a:rPr lang="en-US" sz="2400" b="0" dirty="0" err="1" smtClean="0"/>
              <a:t>mitä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toimenpiteitä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olisi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järkevä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tehdä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analyysin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perusteella</a:t>
            </a:r>
            <a:r>
              <a:rPr lang="en-US" sz="2400" b="0" dirty="0" smtClean="0"/>
              <a:t>.</a:t>
            </a:r>
          </a:p>
          <a:p>
            <a:pPr marL="457200" indent="-457200">
              <a:buFontTx/>
              <a:buChar char="-"/>
            </a:pPr>
            <a:r>
              <a:rPr lang="en-US" sz="2400" b="0" dirty="0" err="1" smtClean="0">
                <a:solidFill>
                  <a:srgbClr val="234152"/>
                </a:solidFill>
              </a:rPr>
              <a:t>Muodosta</a:t>
            </a:r>
            <a:r>
              <a:rPr lang="en-US" sz="2400" b="0" dirty="0" smtClean="0">
                <a:solidFill>
                  <a:srgbClr val="234152"/>
                </a:solidFill>
              </a:rPr>
              <a:t> </a:t>
            </a:r>
            <a:r>
              <a:rPr lang="en-US" sz="2400" b="0" dirty="0" err="1" smtClean="0">
                <a:solidFill>
                  <a:srgbClr val="234152"/>
                </a:solidFill>
              </a:rPr>
              <a:t>analyysin</a:t>
            </a:r>
            <a:r>
              <a:rPr lang="en-US" sz="2400" b="0" dirty="0" smtClean="0">
                <a:solidFill>
                  <a:srgbClr val="234152"/>
                </a:solidFill>
              </a:rPr>
              <a:t> </a:t>
            </a:r>
            <a:r>
              <a:rPr lang="en-US" sz="2400" b="0" dirty="0" err="1" smtClean="0">
                <a:solidFill>
                  <a:srgbClr val="234152"/>
                </a:solidFill>
              </a:rPr>
              <a:t>perusteella</a:t>
            </a:r>
            <a:r>
              <a:rPr lang="en-US" sz="2400" b="0" dirty="0" smtClean="0">
                <a:solidFill>
                  <a:srgbClr val="234152"/>
                </a:solidFill>
              </a:rPr>
              <a:t> </a:t>
            </a:r>
            <a:r>
              <a:rPr lang="en-US" sz="2400" b="0" dirty="0" err="1" smtClean="0">
                <a:solidFill>
                  <a:srgbClr val="234152"/>
                </a:solidFill>
              </a:rPr>
              <a:t>kolme</a:t>
            </a:r>
            <a:r>
              <a:rPr lang="en-US" sz="2400" b="0" dirty="0" smtClean="0">
                <a:solidFill>
                  <a:srgbClr val="234152"/>
                </a:solidFill>
              </a:rPr>
              <a:t> </a:t>
            </a:r>
            <a:r>
              <a:rPr lang="en-US" sz="2400" b="0" dirty="0" err="1" smtClean="0">
                <a:solidFill>
                  <a:srgbClr val="234152"/>
                </a:solidFill>
              </a:rPr>
              <a:t>tärkeintä</a:t>
            </a:r>
            <a:r>
              <a:rPr lang="en-US" sz="2400" b="0" dirty="0" smtClean="0">
                <a:solidFill>
                  <a:srgbClr val="234152"/>
                </a:solidFill>
              </a:rPr>
              <a:t> </a:t>
            </a:r>
            <a:r>
              <a:rPr lang="en-US" sz="2400" b="0" dirty="0" err="1" smtClean="0">
                <a:solidFill>
                  <a:srgbClr val="234152"/>
                </a:solidFill>
              </a:rPr>
              <a:t>tavoitetta</a:t>
            </a:r>
            <a:r>
              <a:rPr lang="en-US" sz="2400" b="0" dirty="0" smtClean="0">
                <a:solidFill>
                  <a:srgbClr val="234152"/>
                </a:solidFill>
              </a:rPr>
              <a:t> </a:t>
            </a:r>
            <a:r>
              <a:rPr lang="en-US" sz="2400" b="0" dirty="0" err="1" smtClean="0">
                <a:solidFill>
                  <a:srgbClr val="234152"/>
                </a:solidFill>
              </a:rPr>
              <a:t>seuraavan</a:t>
            </a:r>
            <a:r>
              <a:rPr lang="en-US" sz="2400" b="0" dirty="0" smtClean="0">
                <a:solidFill>
                  <a:srgbClr val="234152"/>
                </a:solidFill>
              </a:rPr>
              <a:t> </a:t>
            </a:r>
            <a:r>
              <a:rPr lang="en-US" sz="2400" b="0" dirty="0" err="1" smtClean="0">
                <a:solidFill>
                  <a:srgbClr val="234152"/>
                </a:solidFill>
              </a:rPr>
              <a:t>rungon</a:t>
            </a:r>
            <a:r>
              <a:rPr lang="en-US" sz="2400" b="0" dirty="0" smtClean="0">
                <a:solidFill>
                  <a:srgbClr val="234152"/>
                </a:solidFill>
              </a:rPr>
              <a:t> </a:t>
            </a:r>
            <a:r>
              <a:rPr lang="en-US" sz="2400" b="0" dirty="0" err="1" smtClean="0">
                <a:solidFill>
                  <a:srgbClr val="234152"/>
                </a:solidFill>
              </a:rPr>
              <a:t>avulla</a:t>
            </a:r>
            <a:r>
              <a:rPr lang="en-US" sz="2400" b="0" dirty="0" smtClean="0">
                <a:solidFill>
                  <a:srgbClr val="234152"/>
                </a:solidFill>
              </a:rPr>
              <a:t>:</a:t>
            </a:r>
            <a:endParaRPr lang="en-US" sz="3200" b="0" dirty="0" smtClean="0">
              <a:solidFill>
                <a:srgbClr val="234152"/>
              </a:solidFill>
            </a:endParaRPr>
          </a:p>
        </p:txBody>
      </p:sp>
      <p:graphicFrame>
        <p:nvGraphicFramePr>
          <p:cNvPr id="3" name="Taulukk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950653"/>
              </p:ext>
            </p:extLst>
          </p:nvPr>
        </p:nvGraphicFramePr>
        <p:xfrm>
          <a:off x="645737" y="2868539"/>
          <a:ext cx="11091026" cy="2686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1056">
                  <a:extLst>
                    <a:ext uri="{9D8B030D-6E8A-4147-A177-3AD203B41FA5}">
                      <a16:colId xmlns:a16="http://schemas.microsoft.com/office/drawing/2014/main" val="3319957103"/>
                    </a:ext>
                  </a:extLst>
                </a:gridCol>
                <a:gridCol w="2627138">
                  <a:extLst>
                    <a:ext uri="{9D8B030D-6E8A-4147-A177-3AD203B41FA5}">
                      <a16:colId xmlns:a16="http://schemas.microsoft.com/office/drawing/2014/main" val="2162424846"/>
                    </a:ext>
                  </a:extLst>
                </a:gridCol>
                <a:gridCol w="2811416">
                  <a:extLst>
                    <a:ext uri="{9D8B030D-6E8A-4147-A177-3AD203B41FA5}">
                      <a16:colId xmlns:a16="http://schemas.microsoft.com/office/drawing/2014/main" val="2034550293"/>
                    </a:ext>
                  </a:extLst>
                </a:gridCol>
                <a:gridCol w="2811416">
                  <a:extLst>
                    <a:ext uri="{9D8B030D-6E8A-4147-A177-3AD203B41FA5}">
                      <a16:colId xmlns:a16="http://schemas.microsoft.com/office/drawing/2014/main" val="2150808756"/>
                    </a:ext>
                  </a:extLst>
                </a:gridCol>
              </a:tblGrid>
              <a:tr h="671525">
                <a:tc>
                  <a:txBody>
                    <a:bodyPr/>
                    <a:lstStyle/>
                    <a:p>
                      <a:r>
                        <a:rPr lang="fi-FI" dirty="0" smtClean="0"/>
                        <a:t>Tavoite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Stepit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Aikataulu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Vastuuhenkilö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792597"/>
                  </a:ext>
                </a:extLst>
              </a:tr>
              <a:tr h="671525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9977807"/>
                  </a:ext>
                </a:extLst>
              </a:tr>
              <a:tr h="671525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1984204"/>
                  </a:ext>
                </a:extLst>
              </a:tr>
              <a:tr h="671525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9382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06615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FCD48-EA10-7145-860C-743A7BF25E9A}"/>
              </a:ext>
            </a:extLst>
          </p:cNvPr>
          <p:cNvSpPr txBox="1">
            <a:spLocks/>
          </p:cNvSpPr>
          <p:nvPr/>
        </p:nvSpPr>
        <p:spPr>
          <a:xfrm>
            <a:off x="508000" y="293588"/>
            <a:ext cx="11366500" cy="5802411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233E51"/>
                </a:solidFill>
                <a:latin typeface="DINOT-Black" panose="02000503030000020003" pitchFamily="2" charset="77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800" dirty="0" err="1" smtClean="0"/>
              <a:t>Lopuksi</a:t>
            </a:r>
            <a:endParaRPr lang="en-US" sz="2800" dirty="0" smtClean="0"/>
          </a:p>
          <a:p>
            <a:pPr>
              <a:lnSpc>
                <a:spcPct val="100000"/>
              </a:lnSpc>
            </a:pPr>
            <a:endParaRPr lang="fi-FI" sz="2800" dirty="0"/>
          </a:p>
          <a:p>
            <a:pPr marL="457200" indent="-457200">
              <a:buFontTx/>
              <a:buChar char="-"/>
            </a:pPr>
            <a:r>
              <a:rPr lang="en-US" sz="2400" b="0" dirty="0" err="1" smtClean="0"/>
              <a:t>Työpajan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aikana</a:t>
            </a:r>
            <a:r>
              <a:rPr lang="en-US" sz="2400" b="0" dirty="0" smtClean="0"/>
              <a:t> on </a:t>
            </a:r>
            <a:r>
              <a:rPr lang="en-US" sz="2400" b="0" dirty="0" err="1" smtClean="0"/>
              <a:t>muodostettu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tavoitteita</a:t>
            </a:r>
            <a:r>
              <a:rPr lang="en-US" sz="2400" b="0" dirty="0" smtClean="0"/>
              <a:t> ja </a:t>
            </a:r>
            <a:r>
              <a:rPr lang="en-US" sz="2400" b="0" dirty="0" err="1" smtClean="0"/>
              <a:t>suunnitelmia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eri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osa-alueihin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liittyen</a:t>
            </a:r>
            <a:r>
              <a:rPr lang="en-US" sz="2400" b="0" dirty="0" smtClean="0"/>
              <a:t>. </a:t>
            </a:r>
            <a:r>
              <a:rPr lang="en-US" sz="2400" b="0" dirty="0" err="1" smtClean="0"/>
              <a:t>Nämä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suunnitelmat</a:t>
            </a:r>
            <a:r>
              <a:rPr lang="en-US" sz="2400" b="0" dirty="0" smtClean="0"/>
              <a:t> on </a:t>
            </a:r>
            <a:r>
              <a:rPr lang="en-US" sz="2400" b="0" dirty="0" err="1" smtClean="0"/>
              <a:t>vietävä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seuraavaksi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yrityksen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käytäntöön</a:t>
            </a:r>
            <a:r>
              <a:rPr lang="en-US" sz="2400" b="0" dirty="0" smtClean="0"/>
              <a:t>.</a:t>
            </a:r>
          </a:p>
          <a:p>
            <a:pPr marL="457200" indent="-457200">
              <a:buFontTx/>
              <a:buChar char="-"/>
            </a:pPr>
            <a:r>
              <a:rPr lang="en-US" sz="2400" b="0" dirty="0" err="1" smtClean="0">
                <a:solidFill>
                  <a:srgbClr val="234152"/>
                </a:solidFill>
                <a:latin typeface="DINOT-Black" panose="02000503030000020003"/>
              </a:rPr>
              <a:t>Sopikaa</a:t>
            </a:r>
            <a:r>
              <a:rPr lang="en-US" sz="2400" b="0" dirty="0" smtClean="0">
                <a:solidFill>
                  <a:srgbClr val="234152"/>
                </a:solidFill>
                <a:latin typeface="DINOT-Black" panose="02000503030000020003"/>
              </a:rPr>
              <a:t> </a:t>
            </a:r>
            <a:r>
              <a:rPr lang="en-US" sz="2400" b="0" dirty="0" err="1" smtClean="0">
                <a:solidFill>
                  <a:srgbClr val="234152"/>
                </a:solidFill>
                <a:latin typeface="DINOT-Black" panose="02000503030000020003"/>
              </a:rPr>
              <a:t>yrityksessä</a:t>
            </a:r>
            <a:r>
              <a:rPr lang="en-US" sz="2400" b="0" dirty="0" smtClean="0">
                <a:solidFill>
                  <a:srgbClr val="234152"/>
                </a:solidFill>
                <a:latin typeface="DINOT-Black" panose="02000503030000020003"/>
              </a:rPr>
              <a:t> </a:t>
            </a:r>
            <a:r>
              <a:rPr lang="en-US" sz="2400" b="0" dirty="0" err="1" smtClean="0">
                <a:solidFill>
                  <a:srgbClr val="234152"/>
                </a:solidFill>
                <a:latin typeface="DINOT-Black" panose="02000503030000020003"/>
              </a:rPr>
              <a:t>tarkistuspiste</a:t>
            </a:r>
            <a:r>
              <a:rPr lang="en-US" sz="2400" b="0" dirty="0">
                <a:solidFill>
                  <a:srgbClr val="234152"/>
                </a:solidFill>
                <a:latin typeface="DINOT-Black" panose="02000503030000020003"/>
              </a:rPr>
              <a:t> </a:t>
            </a:r>
            <a:r>
              <a:rPr lang="en-US" sz="2400" b="0" dirty="0" err="1" smtClean="0">
                <a:solidFill>
                  <a:srgbClr val="234152"/>
                </a:solidFill>
                <a:latin typeface="DINOT-Black" panose="02000503030000020003"/>
              </a:rPr>
              <a:t>johonkin</a:t>
            </a:r>
            <a:r>
              <a:rPr lang="en-US" sz="2400" b="0" dirty="0" smtClean="0">
                <a:solidFill>
                  <a:srgbClr val="234152"/>
                </a:solidFill>
                <a:latin typeface="DINOT-Black" panose="02000503030000020003"/>
              </a:rPr>
              <a:t> </a:t>
            </a:r>
            <a:r>
              <a:rPr lang="en-US" sz="2400" b="0" dirty="0" err="1" smtClean="0">
                <a:solidFill>
                  <a:srgbClr val="234152"/>
                </a:solidFill>
                <a:latin typeface="DINOT-Black" panose="02000503030000020003"/>
              </a:rPr>
              <a:t>tulevaisuuteen</a:t>
            </a:r>
            <a:r>
              <a:rPr lang="en-US" sz="2400" b="0" dirty="0" smtClean="0">
                <a:solidFill>
                  <a:srgbClr val="234152"/>
                </a:solidFill>
                <a:latin typeface="DINOT-Black" panose="02000503030000020003"/>
              </a:rPr>
              <a:t>, </a:t>
            </a:r>
            <a:r>
              <a:rPr lang="en-US" sz="2400" b="0" dirty="0" err="1" smtClean="0">
                <a:solidFill>
                  <a:srgbClr val="234152"/>
                </a:solidFill>
                <a:latin typeface="DINOT-Black" panose="02000503030000020003"/>
              </a:rPr>
              <a:t>jossa</a:t>
            </a:r>
            <a:r>
              <a:rPr lang="en-US" sz="2400" b="0" dirty="0" smtClean="0">
                <a:solidFill>
                  <a:srgbClr val="234152"/>
                </a:solidFill>
                <a:latin typeface="DINOT-Black" panose="02000503030000020003"/>
              </a:rPr>
              <a:t> </a:t>
            </a:r>
            <a:r>
              <a:rPr lang="en-US" sz="2400" b="0" dirty="0" err="1" smtClean="0">
                <a:solidFill>
                  <a:srgbClr val="234152"/>
                </a:solidFill>
                <a:latin typeface="DINOT-Black" panose="02000503030000020003"/>
              </a:rPr>
              <a:t>tarkistatte</a:t>
            </a:r>
            <a:r>
              <a:rPr lang="en-US" sz="2400" b="0" dirty="0" smtClean="0">
                <a:solidFill>
                  <a:srgbClr val="234152"/>
                </a:solidFill>
                <a:latin typeface="DINOT-Black" panose="02000503030000020003"/>
              </a:rPr>
              <a:t> </a:t>
            </a:r>
            <a:r>
              <a:rPr lang="en-US" sz="2400" b="0" dirty="0" err="1" smtClean="0">
                <a:solidFill>
                  <a:srgbClr val="234152"/>
                </a:solidFill>
                <a:latin typeface="DINOT-Black" panose="02000503030000020003"/>
              </a:rPr>
              <a:t>miten</a:t>
            </a:r>
            <a:r>
              <a:rPr lang="en-US" sz="2400" b="0" dirty="0" smtClean="0">
                <a:solidFill>
                  <a:srgbClr val="234152"/>
                </a:solidFill>
                <a:latin typeface="DINOT-Black" panose="02000503030000020003"/>
              </a:rPr>
              <a:t> </a:t>
            </a:r>
            <a:r>
              <a:rPr lang="en-US" sz="2400" b="0" dirty="0" err="1" smtClean="0">
                <a:solidFill>
                  <a:srgbClr val="234152"/>
                </a:solidFill>
                <a:latin typeface="DINOT-Black" panose="02000503030000020003"/>
              </a:rPr>
              <a:t>suunnitelmien</a:t>
            </a:r>
            <a:r>
              <a:rPr lang="en-US" sz="2400" b="0" dirty="0" smtClean="0">
                <a:solidFill>
                  <a:srgbClr val="234152"/>
                </a:solidFill>
                <a:latin typeface="DINOT-Black" panose="02000503030000020003"/>
              </a:rPr>
              <a:t> </a:t>
            </a:r>
            <a:r>
              <a:rPr lang="en-US" sz="2400" b="0" dirty="0" err="1" smtClean="0">
                <a:solidFill>
                  <a:srgbClr val="234152"/>
                </a:solidFill>
                <a:latin typeface="DINOT-Black" panose="02000503030000020003"/>
              </a:rPr>
              <a:t>jalkauttaminen</a:t>
            </a:r>
            <a:r>
              <a:rPr lang="en-US" sz="2400" b="0" dirty="0" smtClean="0">
                <a:solidFill>
                  <a:srgbClr val="234152"/>
                </a:solidFill>
                <a:latin typeface="DINOT-Black" panose="02000503030000020003"/>
              </a:rPr>
              <a:t> on </a:t>
            </a:r>
            <a:r>
              <a:rPr lang="en-US" sz="2400" b="0" dirty="0" err="1" smtClean="0">
                <a:solidFill>
                  <a:srgbClr val="234152"/>
                </a:solidFill>
                <a:latin typeface="DINOT-Black" panose="02000503030000020003"/>
              </a:rPr>
              <a:t>onnistunut</a:t>
            </a:r>
            <a:r>
              <a:rPr lang="en-US" sz="2400" b="0" dirty="0" smtClean="0">
                <a:solidFill>
                  <a:srgbClr val="234152"/>
                </a:solidFill>
                <a:latin typeface="DINOT-Black" panose="02000503030000020003"/>
              </a:rPr>
              <a:t>.</a:t>
            </a:r>
            <a:endParaRPr lang="en-US" sz="2400" dirty="0" smtClean="0">
              <a:solidFill>
                <a:srgbClr val="234152"/>
              </a:solidFill>
              <a:latin typeface="DINOT-Black" panose="02000503030000020003"/>
            </a:endParaRPr>
          </a:p>
          <a:p>
            <a:pPr marL="914400" lvl="1" indent="-457200">
              <a:buFontTx/>
              <a:buChar char="-"/>
            </a:pPr>
            <a:endParaRPr lang="en-US" sz="2800" b="0" dirty="0" smtClean="0">
              <a:solidFill>
                <a:srgbClr val="234152"/>
              </a:solidFill>
              <a:latin typeface="DINOT-Black" panose="02000503030000020003"/>
            </a:endParaRPr>
          </a:p>
          <a:p>
            <a:pPr marL="342900" indent="-342900">
              <a:buFontTx/>
              <a:buChar char="-"/>
            </a:pPr>
            <a:endParaRPr lang="en-US" sz="3200" b="0" dirty="0" smtClean="0">
              <a:solidFill>
                <a:srgbClr val="2341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4279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FCD48-EA10-7145-860C-743A7BF25E9A}"/>
              </a:ext>
            </a:extLst>
          </p:cNvPr>
          <p:cNvSpPr txBox="1">
            <a:spLocks/>
          </p:cNvSpPr>
          <p:nvPr/>
        </p:nvSpPr>
        <p:spPr>
          <a:xfrm>
            <a:off x="591127" y="2436425"/>
            <a:ext cx="11366500" cy="1110338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233E51"/>
                </a:solidFill>
                <a:latin typeface="DINOT-Black" panose="02000503030000020003" pitchFamily="2" charset="77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000" dirty="0" smtClean="0"/>
              <a:t>TAUSTA. </a:t>
            </a:r>
            <a:r>
              <a:rPr lang="en-US" sz="4000" dirty="0" err="1" smtClean="0"/>
              <a:t>Gdpr-asetuksen</a:t>
            </a:r>
            <a:r>
              <a:rPr lang="en-US" sz="4000" dirty="0" smtClean="0"/>
              <a:t> </a:t>
            </a:r>
            <a:r>
              <a:rPr lang="en-US" sz="4000" dirty="0" err="1" smtClean="0"/>
              <a:t>huomioiminen</a:t>
            </a:r>
            <a:endParaRPr lang="fi-FI" sz="4000" dirty="0"/>
          </a:p>
        </p:txBody>
      </p:sp>
    </p:spTree>
    <p:extLst>
      <p:ext uri="{BB962C8B-B14F-4D97-AF65-F5344CB8AC3E}">
        <p14:creationId xmlns:p14="http://schemas.microsoft.com/office/powerpoint/2010/main" val="10859705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FCD48-EA10-7145-860C-743A7BF25E9A}"/>
              </a:ext>
            </a:extLst>
          </p:cNvPr>
          <p:cNvSpPr txBox="1">
            <a:spLocks/>
          </p:cNvSpPr>
          <p:nvPr/>
        </p:nvSpPr>
        <p:spPr>
          <a:xfrm>
            <a:off x="508000" y="293589"/>
            <a:ext cx="11366500" cy="4987340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233E51"/>
                </a:solidFill>
                <a:latin typeface="DINOT-Black" panose="02000503030000020003" pitchFamily="2" charset="77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800" dirty="0" smtClean="0"/>
              <a:t>GDPR </a:t>
            </a:r>
            <a:r>
              <a:rPr lang="en-US" sz="2800" dirty="0" err="1" smtClean="0"/>
              <a:t>tavoitteet</a:t>
            </a:r>
            <a:endParaRPr lang="en-US" sz="2800" dirty="0" smtClean="0"/>
          </a:p>
          <a:p>
            <a:pPr>
              <a:lnSpc>
                <a:spcPct val="100000"/>
              </a:lnSpc>
            </a:pPr>
            <a:endParaRPr lang="fi-FI" sz="2800" dirty="0"/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en-US" sz="2400" b="0" dirty="0" smtClean="0"/>
              <a:t>GDPR (</a:t>
            </a:r>
            <a:r>
              <a:rPr lang="fi-FI" sz="2400" b="0" dirty="0"/>
              <a:t>General Data </a:t>
            </a:r>
            <a:r>
              <a:rPr lang="fi-FI" sz="2400" b="0" dirty="0" err="1"/>
              <a:t>Protection</a:t>
            </a:r>
            <a:r>
              <a:rPr lang="fi-FI" sz="2400" b="0" dirty="0"/>
              <a:t> </a:t>
            </a:r>
            <a:r>
              <a:rPr lang="fi-FI" sz="2400" b="0" dirty="0" err="1"/>
              <a:t>Regulation</a:t>
            </a:r>
            <a:r>
              <a:rPr lang="fi-FI" sz="2400" b="0" dirty="0"/>
              <a:t> </a:t>
            </a:r>
            <a:r>
              <a:rPr lang="fi-FI" sz="2400" b="0" dirty="0" smtClean="0"/>
              <a:t>eli yleinen tietosuoja-asetus) on </a:t>
            </a:r>
            <a:r>
              <a:rPr lang="fi-FI" sz="2400" b="0" dirty="0"/>
              <a:t>henkilötietojen käsittelyä sääntelevä laki, jota sovelletaan kaikissa </a:t>
            </a:r>
            <a:r>
              <a:rPr lang="fi-FI" sz="2400" b="0" dirty="0" smtClean="0"/>
              <a:t>EU-maissa (25.5.2018 alkaen).</a:t>
            </a:r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fi-FI" sz="2400" b="0" dirty="0" smtClean="0"/>
              <a:t>Tietosuoja-asetus EI ESTÄ asiakastiedon keräämistä</a:t>
            </a:r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fi-FI" sz="2400" b="0" dirty="0"/>
              <a:t>Uuden lainsäädännön tavoitteena </a:t>
            </a:r>
            <a:r>
              <a:rPr lang="fi-FI" sz="2400" b="0" dirty="0" smtClean="0"/>
              <a:t>on</a:t>
            </a:r>
          </a:p>
          <a:p>
            <a:pPr marL="914400" lvl="1" indent="-457200">
              <a:buFontTx/>
              <a:buChar char="-"/>
            </a:pPr>
            <a:r>
              <a:rPr lang="fi-FI" sz="2000" b="0" dirty="0" smtClean="0"/>
              <a:t>parantaa </a:t>
            </a:r>
            <a:r>
              <a:rPr lang="fi-FI" sz="2000" b="0" dirty="0"/>
              <a:t>henkilötietojen suojaa ja tietosuojaoikeuksia</a:t>
            </a:r>
          </a:p>
          <a:p>
            <a:pPr marL="914400" lvl="1" indent="-457200">
              <a:buFontTx/>
              <a:buChar char="-"/>
            </a:pPr>
            <a:r>
              <a:rPr lang="fi-FI" sz="2000" b="0" dirty="0"/>
              <a:t>vastata uusiin </a:t>
            </a:r>
            <a:r>
              <a:rPr lang="fi-FI" sz="2000" b="0" dirty="0" err="1"/>
              <a:t>digitalisaatioon</a:t>
            </a:r>
            <a:r>
              <a:rPr lang="fi-FI" sz="2000" b="0" dirty="0"/>
              <a:t> ja globalisaatioon liittyviin tietosuojakysymyksiin</a:t>
            </a:r>
          </a:p>
          <a:p>
            <a:pPr marL="914400" lvl="1" indent="-457200">
              <a:buFontTx/>
              <a:buChar char="-"/>
            </a:pPr>
            <a:r>
              <a:rPr lang="fi-FI" sz="2000" b="0" dirty="0"/>
              <a:t>yhtenäistää tietosuojasääntelyä kaikissa EU-maissa</a:t>
            </a:r>
          </a:p>
          <a:p>
            <a:pPr marL="914400" lvl="1" indent="-457200">
              <a:buFontTx/>
              <a:buChar char="-"/>
            </a:pPr>
            <a:r>
              <a:rPr lang="fi-FI" sz="2000" b="0" dirty="0"/>
              <a:t>edistää digitaalisten sisämarkkinoiden </a:t>
            </a:r>
            <a:r>
              <a:rPr lang="fi-FI" sz="2000" b="0" dirty="0" smtClean="0"/>
              <a:t>kehittymistä</a:t>
            </a:r>
            <a:r>
              <a:rPr lang="en-US" sz="2000" dirty="0"/>
              <a:t> </a:t>
            </a:r>
            <a:endParaRPr lang="en-US" sz="2000" dirty="0" smtClean="0"/>
          </a:p>
          <a:p>
            <a:pPr marL="457200" indent="-457200">
              <a:buFontTx/>
              <a:buChar char="-"/>
            </a:pPr>
            <a:r>
              <a:rPr lang="fi-FI" sz="2400" b="0" dirty="0"/>
              <a:t>Henkilötietoja ovat kaikki tiedot, jotka liittyvät tunnistettuun tai tunnistettavissa olevaan </a:t>
            </a:r>
            <a:r>
              <a:rPr lang="fi-FI" sz="2400" b="0" dirty="0" smtClean="0"/>
              <a:t>henkilöön (esim. nimi ja sähköposti).</a:t>
            </a:r>
            <a:endParaRPr lang="fi-FI" sz="2400" dirty="0"/>
          </a:p>
          <a:p>
            <a:endParaRPr lang="fi-FI" sz="1800" b="0" i="1" dirty="0" smtClean="0"/>
          </a:p>
          <a:p>
            <a:endParaRPr lang="fi-FI" sz="1800" b="0" i="1" dirty="0"/>
          </a:p>
          <a:p>
            <a:pPr algn="ctr"/>
            <a:r>
              <a:rPr lang="fi-FI" sz="1800" b="0" i="1" dirty="0" smtClean="0"/>
              <a:t>https</a:t>
            </a:r>
            <a:r>
              <a:rPr lang="fi-FI" sz="1800" b="0" i="1" dirty="0"/>
              <a:t>://tietosuoja.fi/gdpr</a:t>
            </a:r>
          </a:p>
        </p:txBody>
      </p:sp>
    </p:spTree>
    <p:extLst>
      <p:ext uri="{BB962C8B-B14F-4D97-AF65-F5344CB8AC3E}">
        <p14:creationId xmlns:p14="http://schemas.microsoft.com/office/powerpoint/2010/main" val="2651607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FCD48-EA10-7145-860C-743A7BF25E9A}"/>
              </a:ext>
            </a:extLst>
          </p:cNvPr>
          <p:cNvSpPr txBox="1">
            <a:spLocks/>
          </p:cNvSpPr>
          <p:nvPr/>
        </p:nvSpPr>
        <p:spPr>
          <a:xfrm>
            <a:off x="508000" y="293589"/>
            <a:ext cx="11366500" cy="5257466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233E51"/>
                </a:solidFill>
                <a:latin typeface="DINOT-Black" panose="02000503030000020003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i-FI" sz="2800" dirty="0" smtClean="0"/>
              <a:t>Työpaja jakautuu kahteen osaan:</a:t>
            </a:r>
          </a:p>
          <a:p>
            <a:pPr>
              <a:lnSpc>
                <a:spcPct val="100000"/>
              </a:lnSpc>
            </a:pPr>
            <a:endParaRPr lang="fi-FI" sz="2800" dirty="0"/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en-US" sz="2400" b="0" dirty="0" err="1" smtClean="0"/>
              <a:t>Osa</a:t>
            </a:r>
            <a:r>
              <a:rPr lang="en-US" sz="2400" b="0" dirty="0" smtClean="0"/>
              <a:t> 1: </a:t>
            </a:r>
            <a:r>
              <a:rPr lang="en-US" sz="2400" b="0" dirty="0" err="1" smtClean="0"/>
              <a:t>Asiakastiedon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kerääminen</a:t>
            </a:r>
            <a:r>
              <a:rPr lang="en-US" sz="2400" b="0" dirty="0" smtClean="0"/>
              <a:t> ja </a:t>
            </a:r>
            <a:r>
              <a:rPr lang="en-US" sz="2400" b="0" dirty="0" err="1" smtClean="0"/>
              <a:t>hyödyntäminen</a:t>
            </a:r>
            <a:endParaRPr lang="en-US" sz="2400" b="0" dirty="0"/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en-US" sz="2400" b="0" dirty="0" err="1" smtClean="0"/>
              <a:t>Osa</a:t>
            </a:r>
            <a:r>
              <a:rPr lang="en-US" sz="2400" b="0" dirty="0" smtClean="0"/>
              <a:t> 2: </a:t>
            </a:r>
            <a:r>
              <a:rPr lang="en-US" sz="2400" b="0" dirty="0" err="1" smtClean="0"/>
              <a:t>Kilpailijatiedon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kerääminen</a:t>
            </a:r>
            <a:r>
              <a:rPr lang="en-US" sz="2400" b="0" dirty="0" smtClean="0"/>
              <a:t> ja </a:t>
            </a:r>
            <a:r>
              <a:rPr lang="en-US" sz="2400" b="0" dirty="0" err="1" smtClean="0"/>
              <a:t>hyödyntäminen</a:t>
            </a:r>
            <a:endParaRPr lang="en-US" sz="2400" b="0" dirty="0"/>
          </a:p>
          <a:p>
            <a:pPr marL="457200" indent="-457200">
              <a:lnSpc>
                <a:spcPct val="100000"/>
              </a:lnSpc>
              <a:buFontTx/>
              <a:buChar char="-"/>
            </a:pPr>
            <a:endParaRPr lang="en-US" sz="2400" b="0" dirty="0"/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en-US" sz="2400" b="0" dirty="0" err="1" smtClean="0"/>
              <a:t>Työpaja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etenee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siten</a:t>
            </a:r>
            <a:r>
              <a:rPr lang="en-US" sz="2400" b="0" dirty="0" smtClean="0"/>
              <a:t>, </a:t>
            </a:r>
            <a:r>
              <a:rPr lang="en-US" sz="2400" b="0" dirty="0" err="1" smtClean="0"/>
              <a:t>että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ryhmä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vastaa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slideissa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esitettyihin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kysymyksiin</a:t>
            </a:r>
            <a:r>
              <a:rPr lang="en-US" sz="2400" b="0" dirty="0" smtClean="0"/>
              <a:t>. </a:t>
            </a:r>
            <a:r>
              <a:rPr lang="en-US" sz="2400" b="0" dirty="0" err="1" smtClean="0"/>
              <a:t>Tavoitteena</a:t>
            </a:r>
            <a:r>
              <a:rPr lang="en-US" sz="2400" b="0" dirty="0" smtClean="0"/>
              <a:t> on </a:t>
            </a:r>
            <a:r>
              <a:rPr lang="en-US" sz="2400" b="0" dirty="0" err="1" smtClean="0"/>
              <a:t>aktiivinen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keskustelu</a:t>
            </a:r>
            <a:r>
              <a:rPr lang="en-US" sz="2400" b="0" dirty="0" smtClean="0"/>
              <a:t> ja </a:t>
            </a:r>
            <a:r>
              <a:rPr lang="en-US" sz="2400" b="0" dirty="0" err="1" smtClean="0"/>
              <a:t>ideointi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kysymysten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pohjalta</a:t>
            </a:r>
            <a:r>
              <a:rPr lang="en-US" sz="2400" b="0" dirty="0" smtClean="0"/>
              <a:t>.</a:t>
            </a:r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en-US" sz="2400" b="0" dirty="0" err="1" smtClean="0"/>
              <a:t>Muistiinpanojen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tekeminen</a:t>
            </a:r>
            <a:r>
              <a:rPr lang="en-US" sz="2400" b="0" dirty="0" smtClean="0"/>
              <a:t> on </a:t>
            </a:r>
            <a:r>
              <a:rPr lang="en-US" sz="2400" b="0" dirty="0" err="1" smtClean="0"/>
              <a:t>tärkeää</a:t>
            </a:r>
            <a:r>
              <a:rPr lang="en-US" sz="2400" b="0" dirty="0" smtClean="0"/>
              <a:t>, </a:t>
            </a:r>
            <a:r>
              <a:rPr lang="en-US" sz="2400" b="0" dirty="0" err="1" smtClean="0"/>
              <a:t>jotta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kehittämistoimenpiteistä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voidaan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sopia</a:t>
            </a:r>
            <a:endParaRPr lang="en-US" sz="2400" b="0" dirty="0" smtClean="0"/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en-US" sz="2400" b="0" dirty="0" err="1" smtClean="0"/>
              <a:t>Ennen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varsinaisen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työpajan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aloittamista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voi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käydä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läpi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tämän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esityksen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lopusta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löytyvät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asiakastiedon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keräämiseen</a:t>
            </a:r>
            <a:r>
              <a:rPr lang="en-US" sz="2400" b="0" dirty="0" smtClean="0"/>
              <a:t> ja </a:t>
            </a:r>
            <a:r>
              <a:rPr lang="en-US" sz="2400" b="0" dirty="0" err="1" smtClean="0"/>
              <a:t>hyödyntämiseen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liittyvät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reunaehdot</a:t>
            </a:r>
            <a:r>
              <a:rPr lang="en-US" sz="2400" b="0" dirty="0" smtClean="0"/>
              <a:t> GDPR-</a:t>
            </a:r>
            <a:r>
              <a:rPr lang="en-US" sz="2400" b="0" dirty="0" err="1" smtClean="0"/>
              <a:t>asetuksesta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380613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FCD48-EA10-7145-860C-743A7BF25E9A}"/>
              </a:ext>
            </a:extLst>
          </p:cNvPr>
          <p:cNvSpPr txBox="1">
            <a:spLocks/>
          </p:cNvSpPr>
          <p:nvPr/>
        </p:nvSpPr>
        <p:spPr>
          <a:xfrm>
            <a:off x="508000" y="293589"/>
            <a:ext cx="11366500" cy="4987340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233E51"/>
                </a:solidFill>
                <a:latin typeface="DINOT-Black" panose="02000503030000020003" pitchFamily="2" charset="77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800" dirty="0" smtClean="0"/>
              <a:t>GDPR </a:t>
            </a:r>
            <a:r>
              <a:rPr lang="en-US" sz="2800" dirty="0" err="1" smtClean="0"/>
              <a:t>velvoittaa</a:t>
            </a:r>
            <a:r>
              <a:rPr lang="en-US" sz="2800" dirty="0" smtClean="0"/>
              <a:t> </a:t>
            </a:r>
            <a:r>
              <a:rPr lang="en-US" sz="2800" dirty="0" err="1" smtClean="0"/>
              <a:t>yritystä</a:t>
            </a:r>
            <a:endParaRPr lang="en-US" sz="2800" dirty="0" smtClean="0"/>
          </a:p>
          <a:p>
            <a:pPr>
              <a:lnSpc>
                <a:spcPct val="100000"/>
              </a:lnSpc>
            </a:pPr>
            <a:endParaRPr lang="fi-FI" sz="2800" dirty="0"/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fi-FI" sz="2400" b="0" dirty="0" smtClean="0"/>
              <a:t>Yksityishenkilönä sinulla on oikeus:</a:t>
            </a:r>
            <a:endParaRPr lang="fi-FI" sz="2400" b="0" dirty="0"/>
          </a:p>
          <a:p>
            <a:pPr marL="914400" lvl="1" indent="-457200">
              <a:buFontTx/>
              <a:buChar char="-"/>
            </a:pPr>
            <a:r>
              <a:rPr lang="fi-FI" b="0" dirty="0"/>
              <a:t>tietää mitä henkilötietoja organisaatiolla on </a:t>
            </a:r>
            <a:r>
              <a:rPr lang="fi-FI" b="0" dirty="0" smtClean="0"/>
              <a:t>sinusta</a:t>
            </a:r>
            <a:endParaRPr lang="fi-FI" b="0" dirty="0"/>
          </a:p>
          <a:p>
            <a:pPr marL="914400" lvl="1" indent="-457200">
              <a:buFontTx/>
              <a:buChar char="-"/>
            </a:pPr>
            <a:r>
              <a:rPr lang="fi-FI" b="0" dirty="0"/>
              <a:t>tietää miten ja mihin tarkoitukseen </a:t>
            </a:r>
            <a:r>
              <a:rPr lang="fi-FI" b="0" dirty="0" smtClean="0"/>
              <a:t>henkilötietojasi </a:t>
            </a:r>
            <a:r>
              <a:rPr lang="fi-FI" b="0" dirty="0"/>
              <a:t>käsitellään</a:t>
            </a:r>
          </a:p>
          <a:p>
            <a:pPr marL="914400" lvl="1" indent="-457200">
              <a:buFontTx/>
              <a:buChar char="-"/>
            </a:pPr>
            <a:r>
              <a:rPr lang="fi-FI" b="0" dirty="0"/>
              <a:t>pyytää virheellisten, epätarkkojen ja puutteellisten henkilötietojesi korjaamista</a:t>
            </a:r>
          </a:p>
          <a:p>
            <a:pPr marL="914400" lvl="1" indent="-457200">
              <a:buFontTx/>
              <a:buChar char="-"/>
            </a:pPr>
            <a:r>
              <a:rPr lang="fi-FI" b="0" dirty="0"/>
              <a:t>pyytää henkilötietojesi poistamista</a:t>
            </a:r>
          </a:p>
          <a:p>
            <a:pPr marL="914400" lvl="1" indent="-457200">
              <a:buFontTx/>
              <a:buChar char="-"/>
            </a:pPr>
            <a:r>
              <a:rPr lang="fi-FI" b="0" dirty="0"/>
              <a:t>vastustaa henkilötietojesi käsittelyä</a:t>
            </a:r>
          </a:p>
          <a:p>
            <a:pPr marL="914400" lvl="1" indent="-457200">
              <a:buFontTx/>
              <a:buChar char="-"/>
            </a:pPr>
            <a:r>
              <a:rPr lang="fi-FI" b="0" dirty="0"/>
              <a:t>pyytää henkilötietojesi käsittelyn rajoittamista</a:t>
            </a:r>
          </a:p>
          <a:p>
            <a:pPr marL="914400" lvl="1" indent="-457200">
              <a:buFontTx/>
              <a:buChar char="-"/>
            </a:pPr>
            <a:r>
              <a:rPr lang="fi-FI" b="0" dirty="0"/>
              <a:t>siirtää tietosi toiselle organisaatiolle</a:t>
            </a:r>
          </a:p>
          <a:p>
            <a:pPr marL="914400" lvl="1" indent="-457200">
              <a:buFontTx/>
              <a:buChar char="-"/>
            </a:pPr>
            <a:r>
              <a:rPr lang="fi-FI" b="0" dirty="0"/>
              <a:t>olla joutumatta perusteetta automaattisen päätöksenteon </a:t>
            </a:r>
            <a:r>
              <a:rPr lang="fi-FI" b="0" dirty="0" smtClean="0"/>
              <a:t>kohteeksi</a:t>
            </a:r>
          </a:p>
          <a:p>
            <a:pPr marL="457200" indent="-457200">
              <a:buFontTx/>
              <a:buChar char="-"/>
            </a:pPr>
            <a:r>
              <a:rPr lang="fi-FI" sz="2400" b="0" dirty="0" smtClean="0"/>
              <a:t>Henkilön sitä pyytäessä, organisaation </a:t>
            </a:r>
            <a:r>
              <a:rPr lang="fi-FI" sz="2400" b="0" dirty="0"/>
              <a:t>on toimitettava tiedot yleisesti käytetyssä sähköisessä </a:t>
            </a:r>
            <a:r>
              <a:rPr lang="fi-FI" sz="2400" b="0" dirty="0" smtClean="0"/>
              <a:t>muodossa. </a:t>
            </a:r>
          </a:p>
          <a:p>
            <a:pPr marL="457200" indent="-457200">
              <a:buFontTx/>
              <a:buChar char="-"/>
            </a:pPr>
            <a:r>
              <a:rPr lang="fi-FI" sz="2400" b="0" dirty="0" smtClean="0"/>
              <a:t>Organisaation </a:t>
            </a:r>
            <a:r>
              <a:rPr lang="fi-FI" sz="2400" b="0" dirty="0"/>
              <a:t>ei kuitenkaan tarvitse antaa jäljennöstä </a:t>
            </a:r>
            <a:r>
              <a:rPr lang="fi-FI" sz="2400" b="0" dirty="0" smtClean="0"/>
              <a:t>henkilön tiedoista, </a:t>
            </a:r>
            <a:r>
              <a:rPr lang="fi-FI" sz="2400" b="0" dirty="0"/>
              <a:t>jos se vaikuttaa haitallisesti muiden oikeuksiin ja vapauksiin</a:t>
            </a:r>
            <a:r>
              <a:rPr lang="fi-FI" sz="2400" b="0" dirty="0" smtClean="0"/>
              <a:t>.</a:t>
            </a:r>
          </a:p>
          <a:p>
            <a:pPr marL="457200" indent="-457200">
              <a:buFontTx/>
              <a:buChar char="-"/>
            </a:pPr>
            <a:r>
              <a:rPr lang="fi-FI" sz="2400" b="0" dirty="0" smtClean="0"/>
              <a:t>Jos henkilö vaatii tietojen korjaamista, pyyntöön on vastattava kuukauden sisällä.</a:t>
            </a:r>
          </a:p>
          <a:p>
            <a:endParaRPr lang="fi-FI" sz="1800" b="0" i="1" dirty="0"/>
          </a:p>
          <a:p>
            <a:pPr algn="ctr"/>
            <a:r>
              <a:rPr lang="fi-FI" sz="1800" b="0" i="1" dirty="0" smtClean="0"/>
              <a:t>https</a:t>
            </a:r>
            <a:r>
              <a:rPr lang="fi-FI" sz="1800" b="0" i="1" dirty="0"/>
              <a:t>://tietosuoja.fi/gdpr</a:t>
            </a:r>
          </a:p>
        </p:txBody>
      </p:sp>
    </p:spTree>
    <p:extLst>
      <p:ext uri="{BB962C8B-B14F-4D97-AF65-F5344CB8AC3E}">
        <p14:creationId xmlns:p14="http://schemas.microsoft.com/office/powerpoint/2010/main" val="36553680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FCD48-EA10-7145-860C-743A7BF25E9A}"/>
              </a:ext>
            </a:extLst>
          </p:cNvPr>
          <p:cNvSpPr txBox="1">
            <a:spLocks/>
          </p:cNvSpPr>
          <p:nvPr/>
        </p:nvSpPr>
        <p:spPr>
          <a:xfrm>
            <a:off x="508000" y="293589"/>
            <a:ext cx="11366500" cy="4987340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233E51"/>
                </a:solidFill>
                <a:latin typeface="DINOT-Black" panose="02000503030000020003" pitchFamily="2" charset="77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800" dirty="0" err="1" smtClean="0"/>
              <a:t>Milloin</a:t>
            </a:r>
            <a:r>
              <a:rPr lang="en-US" sz="2800" dirty="0" smtClean="0"/>
              <a:t> </a:t>
            </a:r>
            <a:r>
              <a:rPr lang="en-US" sz="2800" dirty="0" err="1" smtClean="0"/>
              <a:t>yritys</a:t>
            </a:r>
            <a:r>
              <a:rPr lang="en-US" sz="2800" dirty="0" smtClean="0"/>
              <a:t> </a:t>
            </a:r>
            <a:r>
              <a:rPr lang="en-US" sz="2800" dirty="0" err="1" smtClean="0"/>
              <a:t>saa</a:t>
            </a:r>
            <a:r>
              <a:rPr lang="en-US" sz="2800" dirty="0" smtClean="0"/>
              <a:t> </a:t>
            </a:r>
            <a:r>
              <a:rPr lang="en-US" sz="2800" dirty="0" err="1" smtClean="0"/>
              <a:t>pitää</a:t>
            </a:r>
            <a:r>
              <a:rPr lang="en-US" sz="2800" dirty="0" smtClean="0"/>
              <a:t> </a:t>
            </a:r>
            <a:r>
              <a:rPr lang="en-US" sz="2800" dirty="0" err="1" smtClean="0"/>
              <a:t>rekisteriä</a:t>
            </a:r>
            <a:r>
              <a:rPr lang="en-US" sz="2800" dirty="0" smtClean="0"/>
              <a:t> ja </a:t>
            </a:r>
            <a:r>
              <a:rPr lang="en-US" sz="2800" dirty="0" err="1" smtClean="0"/>
              <a:t>käsitellä</a:t>
            </a:r>
            <a:r>
              <a:rPr lang="en-US" sz="2800" dirty="0" smtClean="0"/>
              <a:t> </a:t>
            </a:r>
            <a:r>
              <a:rPr lang="en-US" sz="2800" dirty="0" err="1" smtClean="0"/>
              <a:t>asiakastietoa</a:t>
            </a:r>
            <a:r>
              <a:rPr lang="en-US" sz="2800" dirty="0" smtClean="0"/>
              <a:t> (1)</a:t>
            </a:r>
          </a:p>
          <a:p>
            <a:pPr>
              <a:lnSpc>
                <a:spcPct val="100000"/>
              </a:lnSpc>
            </a:pPr>
            <a:endParaRPr lang="fi-FI" sz="2800" dirty="0"/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fi-FI" sz="2400" b="0" dirty="0" smtClean="0"/>
              <a:t>Edellyttää laista löytyvää käsittelyperustetta</a:t>
            </a:r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fi-FI" sz="2400" b="0" dirty="0" smtClean="0"/>
              <a:t>Tällainen voi olla esim. joko rekisteröidyn oma suostumus tai rekisterinpitäjän oikeutettu etu</a:t>
            </a:r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fi-FI" sz="2400" b="0" dirty="0" smtClean="0"/>
              <a:t>Oma suostumus:</a:t>
            </a:r>
            <a:endParaRPr lang="fi-FI" sz="1800" b="0" dirty="0" smtClean="0"/>
          </a:p>
          <a:p>
            <a:pPr marL="914400" lvl="1" indent="-457200">
              <a:buFontTx/>
              <a:buChar char="-"/>
            </a:pPr>
            <a:r>
              <a:rPr lang="fi-FI" b="0" dirty="0" smtClean="0"/>
              <a:t>Rekisteröity </a:t>
            </a:r>
            <a:r>
              <a:rPr lang="fi-FI" b="0" dirty="0"/>
              <a:t>voi antaa suostumuksensa sille, että hänen henkilötietojaan käsitellään yhtä tai useampaa tarkoitusta varten</a:t>
            </a:r>
            <a:r>
              <a:rPr lang="fi-FI" b="0" dirty="0" smtClean="0"/>
              <a:t>.</a:t>
            </a:r>
          </a:p>
          <a:p>
            <a:pPr marL="914400" lvl="1" indent="-457200">
              <a:buFontTx/>
              <a:buChar char="-"/>
            </a:pPr>
            <a:r>
              <a:rPr lang="fi-FI" b="0" dirty="0" smtClean="0"/>
              <a:t>Tällaisen </a:t>
            </a:r>
            <a:r>
              <a:rPr lang="fi-FI" b="0" dirty="0"/>
              <a:t>suostumuksen on oltava vapaaehtoinen, yksilöity, tietoinen ja yksiselitteinen tahdonilmaisu, jolla rekisteröity hyväksyy henkilötietojensa käsittelyn. </a:t>
            </a:r>
            <a:endParaRPr lang="fi-FI" b="0" dirty="0" smtClean="0"/>
          </a:p>
          <a:p>
            <a:pPr marL="914400" lvl="1" indent="-457200">
              <a:buFontTx/>
              <a:buChar char="-"/>
            </a:pPr>
            <a:r>
              <a:rPr lang="fi-FI" b="0" dirty="0" smtClean="0"/>
              <a:t>Rekisteröity </a:t>
            </a:r>
            <a:r>
              <a:rPr lang="fi-FI" b="0" dirty="0"/>
              <a:t>voi esimerkiksi antaa kirjallisen tai suullisen suostumusta koskevan lausuman tai ilmaista suostumuksensa jollakin muulla selkeällä toimella, kuten rastittamalla ruudun internetsivustolla</a:t>
            </a:r>
            <a:r>
              <a:rPr lang="fi-FI" b="0" dirty="0" smtClean="0"/>
              <a:t>.</a:t>
            </a:r>
          </a:p>
          <a:p>
            <a:pPr marL="914400" lvl="1" indent="-457200">
              <a:buFontTx/>
              <a:buChar char="-"/>
            </a:pPr>
            <a:r>
              <a:rPr lang="fi-FI" b="0" dirty="0" smtClean="0"/>
              <a:t>Suostumus </a:t>
            </a:r>
            <a:r>
              <a:rPr lang="fi-FI" b="0" dirty="0"/>
              <a:t>on voitava peruuttaa yhtä helposti kuin sen on voinut antaa</a:t>
            </a:r>
            <a:r>
              <a:rPr lang="fi-FI" b="0" dirty="0" smtClean="0"/>
              <a:t>.</a:t>
            </a:r>
          </a:p>
          <a:p>
            <a:pPr marL="457200" indent="-457200">
              <a:buFontTx/>
              <a:buChar char="-"/>
            </a:pPr>
            <a:r>
              <a:rPr lang="fi-FI" sz="2400" b="0" dirty="0" smtClean="0"/>
              <a:t>Toisin sanoen yritys voi tehdä valmiin pohjan, jossa pyytää suostumusta henkilötietojen käsittelyyn ja kertoo samalla, mihin tarkoitukseen niitä käytetään (esim. suoramarkkinointi)</a:t>
            </a:r>
          </a:p>
        </p:txBody>
      </p:sp>
    </p:spTree>
    <p:extLst>
      <p:ext uri="{BB962C8B-B14F-4D97-AF65-F5344CB8AC3E}">
        <p14:creationId xmlns:p14="http://schemas.microsoft.com/office/powerpoint/2010/main" val="2235679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FCD48-EA10-7145-860C-743A7BF25E9A}"/>
              </a:ext>
            </a:extLst>
          </p:cNvPr>
          <p:cNvSpPr txBox="1">
            <a:spLocks/>
          </p:cNvSpPr>
          <p:nvPr/>
        </p:nvSpPr>
        <p:spPr>
          <a:xfrm>
            <a:off x="508000" y="293588"/>
            <a:ext cx="11366500" cy="5756229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233E51"/>
                </a:solidFill>
                <a:latin typeface="DINOT-Black" panose="02000503030000020003" pitchFamily="2" charset="77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800" dirty="0" err="1" smtClean="0"/>
              <a:t>Milloin</a:t>
            </a:r>
            <a:r>
              <a:rPr lang="en-US" sz="2800" dirty="0" smtClean="0"/>
              <a:t> </a:t>
            </a:r>
            <a:r>
              <a:rPr lang="en-US" sz="2800" dirty="0" err="1" smtClean="0"/>
              <a:t>yritys</a:t>
            </a:r>
            <a:r>
              <a:rPr lang="en-US" sz="2800" dirty="0" smtClean="0"/>
              <a:t> </a:t>
            </a:r>
            <a:r>
              <a:rPr lang="en-US" sz="2800" dirty="0" err="1" smtClean="0"/>
              <a:t>saa</a:t>
            </a:r>
            <a:r>
              <a:rPr lang="en-US" sz="2800" dirty="0" smtClean="0"/>
              <a:t> </a:t>
            </a:r>
            <a:r>
              <a:rPr lang="en-US" sz="2800" dirty="0" err="1" smtClean="0"/>
              <a:t>pitää</a:t>
            </a:r>
            <a:r>
              <a:rPr lang="en-US" sz="2800" dirty="0" smtClean="0"/>
              <a:t> </a:t>
            </a:r>
            <a:r>
              <a:rPr lang="en-US" sz="2800" dirty="0" err="1" smtClean="0"/>
              <a:t>rekisteriä</a:t>
            </a:r>
            <a:r>
              <a:rPr lang="en-US" sz="2800" dirty="0" smtClean="0"/>
              <a:t> ja </a:t>
            </a:r>
            <a:r>
              <a:rPr lang="en-US" sz="2800" dirty="0" err="1" smtClean="0"/>
              <a:t>käsitellä</a:t>
            </a:r>
            <a:r>
              <a:rPr lang="en-US" sz="2800" dirty="0" smtClean="0"/>
              <a:t> </a:t>
            </a:r>
            <a:r>
              <a:rPr lang="en-US" sz="2800" dirty="0" err="1" smtClean="0"/>
              <a:t>asiakastietoa</a:t>
            </a:r>
            <a:r>
              <a:rPr lang="en-US" sz="2800" dirty="0" smtClean="0"/>
              <a:t> (2)</a:t>
            </a:r>
          </a:p>
          <a:p>
            <a:pPr>
              <a:lnSpc>
                <a:spcPct val="100000"/>
              </a:lnSpc>
            </a:pPr>
            <a:endParaRPr lang="fi-FI" sz="2800" dirty="0"/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fi-FI" sz="2400" b="0" dirty="0" smtClean="0"/>
              <a:t>Toinen perusteltu syy voi olla rekisterinpitäjän oikeutettu etu:</a:t>
            </a:r>
          </a:p>
          <a:p>
            <a:pPr marL="914400" lvl="1" indent="-457200">
              <a:buFontTx/>
              <a:buChar char="-"/>
            </a:pPr>
            <a:r>
              <a:rPr lang="fi-FI" b="0" dirty="0" smtClean="0"/>
              <a:t>Oikeutettu </a:t>
            </a:r>
            <a:r>
              <a:rPr lang="fi-FI" b="0" dirty="0"/>
              <a:t>etu käsittelyperusteena edellyttää, että rekisteröidyn edut ja oikeudet huomioidaan erityisen </a:t>
            </a:r>
            <a:r>
              <a:rPr lang="fi-FI" b="0" dirty="0" smtClean="0"/>
              <a:t>tarkkaan (ks. </a:t>
            </a:r>
            <a:r>
              <a:rPr lang="fi-FI" dirty="0"/>
              <a:t>t</a:t>
            </a:r>
            <a:r>
              <a:rPr lang="fi-FI" b="0" dirty="0" smtClean="0"/>
              <a:t>asapainotesti https://tietosuoja.fi/gdpr).</a:t>
            </a:r>
          </a:p>
          <a:p>
            <a:pPr marL="914400" lvl="1" indent="-457200">
              <a:buFontTx/>
              <a:buChar char="-"/>
            </a:pPr>
            <a:r>
              <a:rPr lang="fi-FI" dirty="0" smtClean="0"/>
              <a:t>Perusteluna merkityksellinen suhde eli </a:t>
            </a:r>
            <a:r>
              <a:rPr lang="fi-FI" u="sng" dirty="0" smtClean="0"/>
              <a:t>esimerkiksi asiakassuhde</a:t>
            </a:r>
          </a:p>
          <a:p>
            <a:pPr marL="914400" lvl="1" indent="-457200">
              <a:buFontTx/>
              <a:buChar char="-"/>
            </a:pPr>
            <a:r>
              <a:rPr lang="fi-FI" dirty="0" smtClean="0"/>
              <a:t>Suoramarkkinointi on yksi tällainen oikeutettu etu</a:t>
            </a:r>
          </a:p>
          <a:p>
            <a:pPr marL="914400" lvl="1" indent="-457200">
              <a:buFontTx/>
              <a:buChar char="-"/>
            </a:pPr>
            <a:r>
              <a:rPr lang="fi-FI" b="0" dirty="0" smtClean="0"/>
              <a:t>Asiakkaalle kerrottava, että rekisteriä käytetään suoramarkkinointiin ja annettava mahdollisuus kieltää </a:t>
            </a:r>
          </a:p>
          <a:p>
            <a:pPr marL="914400" lvl="1" indent="-457200">
              <a:buFontTx/>
              <a:buChar char="-"/>
            </a:pPr>
            <a:r>
              <a:rPr lang="fi-FI" dirty="0" smtClean="0"/>
              <a:t>Jos asiakas kieltää suoramarkkinoinnin, sitä ei saa enää tehdä</a:t>
            </a:r>
          </a:p>
          <a:p>
            <a:pPr marL="457200" indent="-457200">
              <a:buFontTx/>
              <a:buChar char="-"/>
            </a:pPr>
            <a:r>
              <a:rPr lang="fi-FI" sz="2400" b="0" dirty="0" smtClean="0"/>
              <a:t>Eli omista asiakkaista </a:t>
            </a:r>
            <a:r>
              <a:rPr lang="fi-FI" sz="2400" b="0" u="sng" dirty="0" smtClean="0"/>
              <a:t>saa pitää rekisteriä </a:t>
            </a:r>
            <a:r>
              <a:rPr lang="fi-FI" sz="2400" b="0" dirty="0" smtClean="0"/>
              <a:t>ja myös suoramarkkinointia voi tehdä omille asiakkaille</a:t>
            </a:r>
          </a:p>
          <a:p>
            <a:pPr marL="457200" indent="-457200">
              <a:buFontTx/>
              <a:buChar char="-"/>
            </a:pPr>
            <a:r>
              <a:rPr lang="fi-FI" sz="2400" b="0" dirty="0" smtClean="0"/>
              <a:t>Kun suoramarkkinointia tekee, on asiakkaalle annettava mahdollisuus kieltää tietojen käyttö suoramarkkinointiin</a:t>
            </a:r>
          </a:p>
          <a:p>
            <a:pPr marL="457200" indent="-457200">
              <a:buFontTx/>
              <a:buChar char="-"/>
            </a:pPr>
            <a:r>
              <a:rPr lang="fi-FI" sz="2400" b="0" dirty="0" smtClean="0"/>
              <a:t>Asiakkaalla oikeus tarkistaa tietonsa</a:t>
            </a:r>
          </a:p>
          <a:p>
            <a:pPr marL="457200" indent="-457200">
              <a:buFontTx/>
              <a:buChar char="-"/>
            </a:pPr>
            <a:endParaRPr lang="fi-FI" sz="2400" b="0" i="1" dirty="0"/>
          </a:p>
          <a:p>
            <a:r>
              <a:rPr lang="fi-FI" sz="2400" b="0" i="1" dirty="0" smtClean="0"/>
              <a:t>TOISIN SANOEN GDPR EI ESTÄ ASIAKASTIEDON KERÄÄMISTÄ JA KÄSITTELYÄ!</a:t>
            </a:r>
            <a:endParaRPr lang="fi-FI" sz="1800" b="0" i="1" dirty="0"/>
          </a:p>
        </p:txBody>
      </p:sp>
    </p:spTree>
    <p:extLst>
      <p:ext uri="{BB962C8B-B14F-4D97-AF65-F5344CB8AC3E}">
        <p14:creationId xmlns:p14="http://schemas.microsoft.com/office/powerpoint/2010/main" val="5916395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FCD48-EA10-7145-860C-743A7BF25E9A}"/>
              </a:ext>
            </a:extLst>
          </p:cNvPr>
          <p:cNvSpPr txBox="1">
            <a:spLocks/>
          </p:cNvSpPr>
          <p:nvPr/>
        </p:nvSpPr>
        <p:spPr>
          <a:xfrm>
            <a:off x="508000" y="293588"/>
            <a:ext cx="11366500" cy="5756229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233E51"/>
                </a:solidFill>
                <a:latin typeface="DINOT-Black" panose="02000503030000020003" pitchFamily="2" charset="77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800" dirty="0" err="1" smtClean="0"/>
              <a:t>Mitä</a:t>
            </a:r>
            <a:r>
              <a:rPr lang="en-US" sz="2800" dirty="0" smtClean="0"/>
              <a:t> </a:t>
            </a:r>
            <a:r>
              <a:rPr lang="en-US" sz="2800" dirty="0" err="1" smtClean="0"/>
              <a:t>vielä</a:t>
            </a:r>
            <a:r>
              <a:rPr lang="en-US" sz="2800" dirty="0" smtClean="0"/>
              <a:t> on </a:t>
            </a:r>
            <a:r>
              <a:rPr lang="en-US" sz="2800" dirty="0" err="1" smtClean="0"/>
              <a:t>huomioitava</a:t>
            </a:r>
            <a:r>
              <a:rPr lang="en-US" sz="2800" dirty="0" smtClean="0"/>
              <a:t> </a:t>
            </a:r>
            <a:r>
              <a:rPr lang="en-US" sz="2800" dirty="0" err="1" smtClean="0"/>
              <a:t>GDPR:n</a:t>
            </a:r>
            <a:r>
              <a:rPr lang="en-US" sz="2800" dirty="0" smtClean="0"/>
              <a:t> </a:t>
            </a:r>
            <a:r>
              <a:rPr lang="en-US" sz="2800" dirty="0" err="1" smtClean="0"/>
              <a:t>osalta</a:t>
            </a:r>
            <a:endParaRPr lang="en-US" sz="2800" dirty="0" smtClean="0"/>
          </a:p>
          <a:p>
            <a:pPr>
              <a:lnSpc>
                <a:spcPct val="100000"/>
              </a:lnSpc>
            </a:pPr>
            <a:endParaRPr lang="fi-FI" sz="2800" dirty="0"/>
          </a:p>
          <a:p>
            <a:pPr marL="457200" indent="-457200">
              <a:buFontTx/>
              <a:buChar char="-"/>
            </a:pPr>
            <a:r>
              <a:rPr lang="fi-FI" sz="2400" b="0" dirty="0"/>
              <a:t>Arvioi riskit (lue lisää </a:t>
            </a:r>
            <a:r>
              <a:rPr lang="fi-FI" sz="2400" b="0" dirty="0">
                <a:hlinkClick r:id="rId3"/>
              </a:rPr>
              <a:t>https://</a:t>
            </a:r>
            <a:r>
              <a:rPr lang="fi-FI" sz="2400" b="0" dirty="0" smtClean="0">
                <a:hlinkClick r:id="rId3"/>
              </a:rPr>
              <a:t>tietosuoja.fi/arvioi-riskit</a:t>
            </a:r>
            <a:r>
              <a:rPr lang="fi-FI" sz="2400" b="0" dirty="0" smtClean="0"/>
              <a:t>)</a:t>
            </a:r>
            <a:endParaRPr lang="fi-FI" sz="2400" b="0" dirty="0"/>
          </a:p>
          <a:p>
            <a:pPr marL="457200" indent="-457200">
              <a:buFontTx/>
              <a:buChar char="-"/>
            </a:pPr>
            <a:r>
              <a:rPr lang="fi-FI" sz="2400" b="0" dirty="0" smtClean="0"/>
              <a:t>Osoita </a:t>
            </a:r>
            <a:r>
              <a:rPr lang="fi-FI" sz="2400" b="0" dirty="0"/>
              <a:t>noudattavasi </a:t>
            </a:r>
            <a:r>
              <a:rPr lang="fi-FI" sz="2400" b="0" dirty="0" smtClean="0"/>
              <a:t>tietosuojasäännöstä laatimalla tarpeelliset dokumentit: lista löytyy: </a:t>
            </a:r>
            <a:r>
              <a:rPr lang="fi-FI" sz="2400" b="0" dirty="0" smtClean="0">
                <a:hlinkClick r:id="rId4"/>
              </a:rPr>
              <a:t>https</a:t>
            </a:r>
            <a:r>
              <a:rPr lang="fi-FI" sz="2400" b="0" dirty="0">
                <a:hlinkClick r:id="rId4"/>
              </a:rPr>
              <a:t>://</a:t>
            </a:r>
            <a:r>
              <a:rPr lang="fi-FI" sz="2400" b="0" dirty="0" smtClean="0">
                <a:hlinkClick r:id="rId4"/>
              </a:rPr>
              <a:t>tietosuoja.fi/osoitusvelvollisuus</a:t>
            </a:r>
            <a:endParaRPr lang="fi-FI" sz="2400" b="0" dirty="0" smtClean="0"/>
          </a:p>
          <a:p>
            <a:pPr marL="457200" indent="-457200">
              <a:buFontTx/>
              <a:buChar char="-"/>
            </a:pPr>
            <a:r>
              <a:rPr lang="fi-FI" sz="2400" b="0" dirty="0" smtClean="0"/>
              <a:t>Käytä tähän asiaan hetki aikaa, niin tiedät yrityksesi asiakastietojen käsittelyn olevan kunnossa.</a:t>
            </a:r>
          </a:p>
          <a:p>
            <a:pPr marL="457200" indent="-457200">
              <a:buFontTx/>
              <a:buChar char="-"/>
            </a:pPr>
            <a:r>
              <a:rPr lang="fi-FI" sz="2400" b="0" dirty="0" smtClean="0"/>
              <a:t>Kun noudatat asetusta, voit hyvillä mielin kehittää yrityksesi asiakastiedon keräämistä ja käsittelyä sekä hyödyntää sitä markkinoinnissa!</a:t>
            </a:r>
          </a:p>
          <a:p>
            <a:pPr marL="457200" indent="-457200">
              <a:buFontTx/>
              <a:buChar char="-"/>
            </a:pPr>
            <a:r>
              <a:rPr lang="fi-FI" sz="2400" b="0" dirty="0" smtClean="0"/>
              <a:t>Muista, että vaikka asetus aiheuttaa hieman ylimääräistä työtä, on sen perustarkoitus hyvä.</a:t>
            </a:r>
          </a:p>
          <a:p>
            <a:pPr marL="457200" indent="-457200">
              <a:buFontTx/>
              <a:buChar char="-"/>
            </a:pPr>
            <a:r>
              <a:rPr lang="fi-FI" sz="2400" b="0" dirty="0" smtClean="0"/>
              <a:t>Osa asiakkaista kerättävästä tiedosta ei vaadi henkilötietojen käsittelyä, voit huoletta dokumentoida nimettöminä esim. palautteet tai keskustelut.</a:t>
            </a:r>
            <a:endParaRPr lang="fi-FI" sz="2400" b="0" dirty="0"/>
          </a:p>
        </p:txBody>
      </p:sp>
    </p:spTree>
    <p:extLst>
      <p:ext uri="{BB962C8B-B14F-4D97-AF65-F5344CB8AC3E}">
        <p14:creationId xmlns:p14="http://schemas.microsoft.com/office/powerpoint/2010/main" val="2349054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FCD48-EA10-7145-860C-743A7BF25E9A}"/>
              </a:ext>
            </a:extLst>
          </p:cNvPr>
          <p:cNvSpPr txBox="1">
            <a:spLocks/>
          </p:cNvSpPr>
          <p:nvPr/>
        </p:nvSpPr>
        <p:spPr>
          <a:xfrm>
            <a:off x="591127" y="2436425"/>
            <a:ext cx="11366500" cy="1110338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233E51"/>
                </a:solidFill>
                <a:latin typeface="DINOT-Black" panose="02000503030000020003" pitchFamily="2" charset="77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000" dirty="0" err="1" smtClean="0"/>
              <a:t>Taustaa</a:t>
            </a:r>
            <a:endParaRPr lang="fi-FI" sz="4000" dirty="0"/>
          </a:p>
        </p:txBody>
      </p:sp>
    </p:spTree>
    <p:extLst>
      <p:ext uri="{BB962C8B-B14F-4D97-AF65-F5344CB8AC3E}">
        <p14:creationId xmlns:p14="http://schemas.microsoft.com/office/powerpoint/2010/main" val="111315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FCD48-EA10-7145-860C-743A7BF25E9A}"/>
              </a:ext>
            </a:extLst>
          </p:cNvPr>
          <p:cNvSpPr txBox="1">
            <a:spLocks/>
          </p:cNvSpPr>
          <p:nvPr/>
        </p:nvSpPr>
        <p:spPr>
          <a:xfrm>
            <a:off x="508000" y="469080"/>
            <a:ext cx="11366500" cy="4987340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233E51"/>
                </a:solidFill>
                <a:latin typeface="DINOT-Black" panose="02000503030000020003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i-FI" sz="2800" dirty="0"/>
              <a:t>Markkinaorientaatio </a:t>
            </a:r>
            <a:r>
              <a:rPr lang="fi-FI" sz="2800" dirty="0" err="1" smtClean="0"/>
              <a:t>sote</a:t>
            </a:r>
            <a:r>
              <a:rPr lang="fi-FI" sz="2800" dirty="0" smtClean="0"/>
              <a:t>-alalla</a:t>
            </a:r>
            <a:endParaRPr lang="fi-FI" sz="2800" dirty="0"/>
          </a:p>
          <a:p>
            <a:pPr>
              <a:lnSpc>
                <a:spcPct val="100000"/>
              </a:lnSpc>
            </a:pPr>
            <a:endParaRPr lang="fi-FI" sz="2800" dirty="0"/>
          </a:p>
          <a:p>
            <a:pPr>
              <a:lnSpc>
                <a:spcPct val="100000"/>
              </a:lnSpc>
            </a:pPr>
            <a:r>
              <a:rPr lang="fi-FI" sz="2400" b="0" dirty="0"/>
              <a:t>Markkinaorientaatio </a:t>
            </a:r>
            <a:r>
              <a:rPr lang="fi-FI" sz="2400" b="0" dirty="0" smtClean="0"/>
              <a:t>on ymmärrystä markkinoista. Käytännön tasolla se kertoo siitä, miten </a:t>
            </a:r>
            <a:r>
              <a:rPr lang="fi-FI" sz="2400" b="0" dirty="0"/>
              <a:t>hyvin yritys </a:t>
            </a:r>
            <a:r>
              <a:rPr lang="fi-FI" sz="2400" b="0" dirty="0" smtClean="0"/>
              <a:t>osaa: </a:t>
            </a:r>
          </a:p>
          <a:p>
            <a:pPr marL="457200" indent="-457200">
              <a:lnSpc>
                <a:spcPct val="100000"/>
              </a:lnSpc>
              <a:buAutoNum type="alphaLcParenR"/>
            </a:pPr>
            <a:r>
              <a:rPr lang="fi-FI" sz="2400" b="0" dirty="0" smtClean="0"/>
              <a:t>Kerätä asiakas- ja kilpailijatietoa</a:t>
            </a:r>
          </a:p>
          <a:p>
            <a:pPr marL="457200" indent="-457200">
              <a:lnSpc>
                <a:spcPct val="100000"/>
              </a:lnSpc>
              <a:buAutoNum type="alphaLcParenR"/>
            </a:pPr>
            <a:r>
              <a:rPr lang="fi-FI" sz="2400" b="0" dirty="0" smtClean="0"/>
              <a:t>Ymmärtää asiakkaiden nykyisiä ja tulevia tarpeita erilaisen tiedon pohjalta</a:t>
            </a:r>
          </a:p>
          <a:p>
            <a:pPr marL="457200" indent="-457200">
              <a:lnSpc>
                <a:spcPct val="100000"/>
              </a:lnSpc>
              <a:buAutoNum type="alphaLcParenR"/>
            </a:pPr>
            <a:r>
              <a:rPr lang="fi-FI" sz="2400" b="0" dirty="0" smtClean="0"/>
              <a:t>Levittää tätä tietoa yrityksen sisällä kaikille osapuolille</a:t>
            </a:r>
          </a:p>
          <a:p>
            <a:pPr marL="457200" indent="-457200">
              <a:lnSpc>
                <a:spcPct val="100000"/>
              </a:lnSpc>
              <a:buAutoNum type="alphaLcParenR"/>
            </a:pPr>
            <a:r>
              <a:rPr lang="fi-FI" sz="2400" b="0" dirty="0" smtClean="0"/>
              <a:t>Hyödyntää tätä tietoa tuotteiden ja palveluiden kehittämisessä</a:t>
            </a:r>
          </a:p>
          <a:p>
            <a:pPr marL="457200" indent="-457200">
              <a:lnSpc>
                <a:spcPct val="100000"/>
              </a:lnSpc>
              <a:buFontTx/>
              <a:buChar char="-"/>
            </a:pPr>
            <a:endParaRPr lang="fi-FI" sz="2400" b="0" dirty="0" smtClean="0"/>
          </a:p>
          <a:p>
            <a:pPr>
              <a:lnSpc>
                <a:spcPct val="100000"/>
              </a:lnSpc>
            </a:pPr>
            <a:r>
              <a:rPr lang="fi-FI" sz="2400" b="0" dirty="0" smtClean="0"/>
              <a:t>Markkinaorientaatio </a:t>
            </a:r>
            <a:r>
              <a:rPr lang="fi-FI" sz="2400" b="0" dirty="0"/>
              <a:t>on yhteydessä yrityksen menestymiseen: sekä taloudelliseen tuloksellisuuteen että liiketoiminnalliseen kehittymiseen. Yritykset, joilla on korkea markkinaorientaatio ovat myös hyviä </a:t>
            </a:r>
            <a:r>
              <a:rPr lang="fi-FI" sz="2400" b="0" dirty="0" smtClean="0"/>
              <a:t>muussa markkinointiosaamisessa</a:t>
            </a:r>
            <a:r>
              <a:rPr lang="fi-FI" sz="2400" b="0" dirty="0"/>
              <a:t>.</a:t>
            </a:r>
          </a:p>
          <a:p>
            <a:pPr>
              <a:lnSpc>
                <a:spcPct val="100000"/>
              </a:lnSpc>
            </a:pPr>
            <a:endParaRPr lang="fi-FI" sz="2400" b="0" dirty="0" smtClean="0"/>
          </a:p>
          <a:p>
            <a:pPr>
              <a:lnSpc>
                <a:spcPct val="100000"/>
              </a:lnSpc>
            </a:pPr>
            <a:r>
              <a:rPr lang="fi-FI" sz="2400" b="0" dirty="0" smtClean="0"/>
              <a:t>Hyvä markkinaorientaatio auttaa yritystä suunnittelemaan strategiaansa!</a:t>
            </a:r>
            <a:endParaRPr lang="fi-FI" sz="2400" b="0" dirty="0"/>
          </a:p>
        </p:txBody>
      </p:sp>
    </p:spTree>
    <p:extLst>
      <p:ext uri="{BB962C8B-B14F-4D97-AF65-F5344CB8AC3E}">
        <p14:creationId xmlns:p14="http://schemas.microsoft.com/office/powerpoint/2010/main" val="391481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FCD48-EA10-7145-860C-743A7BF25E9A}"/>
              </a:ext>
            </a:extLst>
          </p:cNvPr>
          <p:cNvSpPr txBox="1">
            <a:spLocks/>
          </p:cNvSpPr>
          <p:nvPr/>
        </p:nvSpPr>
        <p:spPr>
          <a:xfrm>
            <a:off x="508000" y="469080"/>
            <a:ext cx="11366500" cy="4987340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233E51"/>
                </a:solidFill>
                <a:latin typeface="DINOT-Black" panose="02000503030000020003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i-FI" sz="2800" dirty="0" err="1" smtClean="0"/>
              <a:t>Asiakkuus</a:t>
            </a:r>
            <a:r>
              <a:rPr lang="fi-FI" sz="2800" dirty="0" smtClean="0"/>
              <a:t> </a:t>
            </a:r>
            <a:r>
              <a:rPr lang="fi-FI" sz="2800" dirty="0" err="1" smtClean="0"/>
              <a:t>sote</a:t>
            </a:r>
            <a:r>
              <a:rPr lang="fi-FI" sz="2800" dirty="0" smtClean="0"/>
              <a:t>-alalla</a:t>
            </a:r>
            <a:endParaRPr lang="fi-FI" sz="2800" dirty="0"/>
          </a:p>
          <a:p>
            <a:pPr>
              <a:lnSpc>
                <a:spcPct val="100000"/>
              </a:lnSpc>
            </a:pPr>
            <a:endParaRPr lang="fi-FI" sz="2800" dirty="0"/>
          </a:p>
          <a:p>
            <a:pPr>
              <a:lnSpc>
                <a:spcPct val="100000"/>
              </a:lnSpc>
            </a:pPr>
            <a:r>
              <a:rPr lang="fi-FI" sz="2400" b="0" dirty="0" err="1" smtClean="0"/>
              <a:t>Sote</a:t>
            </a:r>
            <a:r>
              <a:rPr lang="fi-FI" sz="2400" b="0" dirty="0" smtClean="0"/>
              <a:t>-alan yrityksellä voi olla erikseen maksava asiakas (esim. kunta/kaupunki) ja käyttäjäasiakas (esim. vanhus, erityisnuori jne.).</a:t>
            </a:r>
          </a:p>
          <a:p>
            <a:pPr>
              <a:lnSpc>
                <a:spcPct val="100000"/>
              </a:lnSpc>
            </a:pPr>
            <a:endParaRPr lang="fi-FI" sz="2400" b="0" dirty="0"/>
          </a:p>
          <a:p>
            <a:pPr>
              <a:lnSpc>
                <a:spcPct val="100000"/>
              </a:lnSpc>
            </a:pPr>
            <a:r>
              <a:rPr lang="fi-FI" sz="2400" b="0" dirty="0" smtClean="0"/>
              <a:t>Markkinaorientaation osalta pitää ymmärtää molempia </a:t>
            </a:r>
            <a:r>
              <a:rPr lang="fi-FI" sz="2400" b="0" dirty="0" err="1" smtClean="0"/>
              <a:t>asiakkuuksia</a:t>
            </a:r>
            <a:r>
              <a:rPr lang="fi-FI" sz="2400" b="0" dirty="0" smtClean="0"/>
              <a:t>: mitkä ovat maksavan asiakkaan nykyiset ja tulevat tarpeet JA mitkä ovat käyttäjäasiakkaan nykyiset ja tulevat tarpeet.</a:t>
            </a:r>
          </a:p>
          <a:p>
            <a:pPr>
              <a:lnSpc>
                <a:spcPct val="100000"/>
              </a:lnSpc>
            </a:pPr>
            <a:endParaRPr lang="fi-FI" sz="2400" b="0" dirty="0"/>
          </a:p>
          <a:p>
            <a:pPr>
              <a:lnSpc>
                <a:spcPct val="100000"/>
              </a:lnSpc>
            </a:pPr>
            <a:r>
              <a:rPr lang="fi-FI" sz="2400" b="0" dirty="0" smtClean="0"/>
              <a:t>Yrityksen on </a:t>
            </a:r>
            <a:r>
              <a:rPr lang="fi-FI" sz="2400" b="0" u="sng" dirty="0" smtClean="0"/>
              <a:t>tuotettava arvoa </a:t>
            </a:r>
            <a:r>
              <a:rPr lang="fi-FI" sz="2400" b="0" dirty="0" smtClean="0"/>
              <a:t>asiakkailleen – tällöin on erityisen tärkeää ymmärtää, mitkä tarpeet eri asiakkaiden taustalla ovat.</a:t>
            </a:r>
          </a:p>
          <a:p>
            <a:pPr>
              <a:lnSpc>
                <a:spcPct val="100000"/>
              </a:lnSpc>
            </a:pPr>
            <a:endParaRPr lang="fi-FI" sz="2400" b="0" dirty="0"/>
          </a:p>
          <a:p>
            <a:pPr>
              <a:lnSpc>
                <a:spcPct val="100000"/>
              </a:lnSpc>
            </a:pPr>
            <a:r>
              <a:rPr lang="fi-FI" sz="2400" b="0" dirty="0" smtClean="0"/>
              <a:t>Työpajan tehtävät voi tehdä kahdesta eri näkökulmasta, maksavan asiakkaan tai käyttäjäasiakkaan näkökulmasta. Molemmat ovat tärkeitä!</a:t>
            </a:r>
            <a:endParaRPr lang="fi-FI" sz="2400" b="0" dirty="0"/>
          </a:p>
        </p:txBody>
      </p:sp>
    </p:spTree>
    <p:extLst>
      <p:ext uri="{BB962C8B-B14F-4D97-AF65-F5344CB8AC3E}">
        <p14:creationId xmlns:p14="http://schemas.microsoft.com/office/powerpoint/2010/main" val="97337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FCD48-EA10-7145-860C-743A7BF25E9A}"/>
              </a:ext>
            </a:extLst>
          </p:cNvPr>
          <p:cNvSpPr txBox="1">
            <a:spLocks/>
          </p:cNvSpPr>
          <p:nvPr/>
        </p:nvSpPr>
        <p:spPr>
          <a:xfrm>
            <a:off x="508000" y="469080"/>
            <a:ext cx="11366500" cy="4987340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233E51"/>
                </a:solidFill>
                <a:latin typeface="DINOT-Black" panose="02000503030000020003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i-FI" sz="2800" dirty="0" smtClean="0"/>
              <a:t>Markkinaorientaatio käytännön toimissa</a:t>
            </a:r>
            <a:endParaRPr lang="fi-FI" sz="2800" dirty="0"/>
          </a:p>
          <a:p>
            <a:pPr>
              <a:lnSpc>
                <a:spcPct val="100000"/>
              </a:lnSpc>
            </a:pPr>
            <a:endParaRPr lang="fi-FI" sz="2800" dirty="0"/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fi-FI" sz="2400" b="0" dirty="0" smtClean="0"/>
              <a:t>Tiedon kerääminen ja analysointi asiakkaiden nykyisistä ja tulevista tarpeista</a:t>
            </a:r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fi-FI" sz="2400" b="0" dirty="0" smtClean="0"/>
              <a:t>Ulkoisten tekijöiden vaikutuksen seuraaminen (esim. lainsäädäntö, teknologia, yleiset trendit), joilla voi olla vaikutusta asiakkaiden tarpeisiin tai yrityksen toimintaan</a:t>
            </a:r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fi-FI" sz="2400" b="0" dirty="0" smtClean="0"/>
              <a:t>Kilpailijoiden toiminnan seuraaminen ja sen vaikutus asiakkaiden nykyisiin ja tuleviin tarpeisiin</a:t>
            </a:r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fi-FI" sz="2400" b="0" dirty="0" smtClean="0"/>
              <a:t>Sekä viralliset että epäviralliset kanavat seurannassa tärkeitä</a:t>
            </a:r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fi-FI" sz="2400" b="0" dirty="0" smtClean="0"/>
              <a:t>Markkinaorientaatioon liittyy oleellisesti tiedon käyttö: tuotteiden ja palveluiden kehittäminen, markkinointiviestinnän, saatavuuden ja hinnoittelun kehittäminen, markkinoiden segmentointi ja omien tuotteiden asemointi, markkinointistrategioiden miettiminen</a:t>
            </a:r>
            <a:endParaRPr lang="fi-FI" sz="2400" b="0" dirty="0"/>
          </a:p>
        </p:txBody>
      </p:sp>
    </p:spTree>
    <p:extLst>
      <p:ext uri="{BB962C8B-B14F-4D97-AF65-F5344CB8AC3E}">
        <p14:creationId xmlns:p14="http://schemas.microsoft.com/office/powerpoint/2010/main" val="204635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FCD48-EA10-7145-860C-743A7BF25E9A}"/>
              </a:ext>
            </a:extLst>
          </p:cNvPr>
          <p:cNvSpPr txBox="1">
            <a:spLocks/>
          </p:cNvSpPr>
          <p:nvPr/>
        </p:nvSpPr>
        <p:spPr>
          <a:xfrm>
            <a:off x="323273" y="284353"/>
            <a:ext cx="12044218" cy="5562266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233E51"/>
                </a:solidFill>
                <a:latin typeface="DINOT-Black" panose="02000503030000020003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i-FI" sz="2800" dirty="0" smtClean="0"/>
              <a:t>Asiakas- ja kilpailijatiedon merkitys ja hyödyntäminen</a:t>
            </a:r>
            <a:endParaRPr lang="fi-FI" sz="2800" dirty="0"/>
          </a:p>
          <a:p>
            <a:pPr>
              <a:lnSpc>
                <a:spcPct val="100000"/>
              </a:lnSpc>
            </a:pPr>
            <a:endParaRPr lang="fi-FI" sz="2800" dirty="0"/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fi-FI" sz="2400" b="0" dirty="0" smtClean="0"/>
              <a:t>Parhaimmillaan asiakastiedon laaja hyödyntäminen </a:t>
            </a:r>
            <a:r>
              <a:rPr lang="fi-FI" sz="2400" b="0" dirty="0" err="1" smtClean="0"/>
              <a:t>sote</a:t>
            </a:r>
            <a:r>
              <a:rPr lang="fi-FI" sz="2400" b="0" dirty="0" smtClean="0"/>
              <a:t>-alalla auttaa kehittämään parempia palveluja, jotka parantavat asiakkaiden elämänlaatua</a:t>
            </a:r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fi-FI" sz="2400" b="0" dirty="0" smtClean="0"/>
              <a:t>On tärkeää ymmärtää syvällisesti kuka oma asiakas on ja mitä hän tarvitsee </a:t>
            </a:r>
            <a:r>
              <a:rPr lang="fi-FI" sz="2400" b="0" dirty="0" smtClean="0">
                <a:sym typeface="Wingdings" panose="05000000000000000000" pitchFamily="2" charset="2"/>
              </a:rPr>
              <a:t> vain silloin pystyy kehittämään omaa palvelutarjontaa</a:t>
            </a:r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fi-FI" sz="2400" b="0" dirty="0" smtClean="0">
                <a:sym typeface="Wingdings" panose="05000000000000000000" pitchFamily="2" charset="2"/>
              </a:rPr>
              <a:t>Tieto auttaa myös kohdentamaan viestin oikein sekä valitsemaan oikeat kanavat viestinnälle</a:t>
            </a:r>
            <a:endParaRPr lang="fi-FI" sz="2400" b="0" dirty="0" smtClean="0"/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fi-FI" sz="2400" b="0" dirty="0" smtClean="0"/>
              <a:t>Kilpailijatieto auttaa yrittäjää erottautumaan, mutta myös verkostoitumaan oikeiden toimijoiden kanssa</a:t>
            </a:r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fi-FI" sz="2400" b="0" dirty="0" smtClean="0"/>
              <a:t>Tapoja kerätä tietoa on monia! Kun tietoa kerätään, se on hyvä jollakin lailla dokumentoida ja analysoida </a:t>
            </a:r>
            <a:r>
              <a:rPr lang="fi-FI" sz="2400" b="0" dirty="0" smtClean="0">
                <a:sym typeface="Wingdings" panose="05000000000000000000" pitchFamily="2" charset="2"/>
              </a:rPr>
              <a:t> tämä auttaa hyödyntämään tietoa oman toiminnan kehittämisessä</a:t>
            </a:r>
            <a:endParaRPr lang="fi-FI" sz="2400" b="0" dirty="0"/>
          </a:p>
          <a:p>
            <a:pPr marL="457200" indent="-457200">
              <a:lnSpc>
                <a:spcPct val="100000"/>
              </a:lnSpc>
              <a:buFontTx/>
              <a:buChar char="-"/>
            </a:pPr>
            <a:endParaRPr lang="fi-FI" sz="2400" b="0" dirty="0"/>
          </a:p>
        </p:txBody>
      </p:sp>
    </p:spTree>
    <p:extLst>
      <p:ext uri="{BB962C8B-B14F-4D97-AF65-F5344CB8AC3E}">
        <p14:creationId xmlns:p14="http://schemas.microsoft.com/office/powerpoint/2010/main" val="137940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FCD48-EA10-7145-860C-743A7BF25E9A}"/>
              </a:ext>
            </a:extLst>
          </p:cNvPr>
          <p:cNvSpPr txBox="1">
            <a:spLocks/>
          </p:cNvSpPr>
          <p:nvPr/>
        </p:nvSpPr>
        <p:spPr>
          <a:xfrm>
            <a:off x="591127" y="2436425"/>
            <a:ext cx="11366500" cy="1110338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233E51"/>
                </a:solidFill>
                <a:latin typeface="DINOT-Black" panose="02000503030000020003" pitchFamily="2" charset="77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000" dirty="0" smtClean="0"/>
              <a:t>OSA </a:t>
            </a:r>
            <a:r>
              <a:rPr lang="en-US" sz="4000" dirty="0"/>
              <a:t>1. </a:t>
            </a:r>
            <a:r>
              <a:rPr lang="en-US" sz="4000" dirty="0" err="1" smtClean="0"/>
              <a:t>Asiakastiedon</a:t>
            </a:r>
            <a:r>
              <a:rPr lang="en-US" sz="4000" dirty="0" smtClean="0"/>
              <a:t> </a:t>
            </a:r>
            <a:r>
              <a:rPr lang="en-US" sz="4000" dirty="0" err="1" smtClean="0"/>
              <a:t>kerääminen</a:t>
            </a:r>
            <a:r>
              <a:rPr lang="en-US" sz="4000" dirty="0" smtClean="0"/>
              <a:t> ja </a:t>
            </a:r>
            <a:r>
              <a:rPr lang="en-US" sz="4000" dirty="0" err="1" smtClean="0"/>
              <a:t>hyödyntäminen</a:t>
            </a:r>
            <a:endParaRPr lang="fi-FI" sz="4000" dirty="0"/>
          </a:p>
        </p:txBody>
      </p:sp>
    </p:spTree>
    <p:extLst>
      <p:ext uri="{BB962C8B-B14F-4D97-AF65-F5344CB8AC3E}">
        <p14:creationId xmlns:p14="http://schemas.microsoft.com/office/powerpoint/2010/main" val="214671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AMK_Teema 2018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AMK_Teema 2018" id="{9734FB7F-78D3-1B48-8265-8530D9B14EF7}" vid="{E3A81AE0-1A03-4A45-843F-B27072E0DFD9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2249017EFD63F4ABE3E148E77FAB573" ma:contentTypeVersion="15" ma:contentTypeDescription="Luo uusi asiakirja." ma:contentTypeScope="" ma:versionID="50bc2650c05f7a88c4cfcec3585a88fa">
  <xsd:schema xmlns:xsd="http://www.w3.org/2001/XMLSchema" xmlns:xs="http://www.w3.org/2001/XMLSchema" xmlns:p="http://schemas.microsoft.com/office/2006/metadata/properties" xmlns:ns2="9fc5febc-85bf-4aae-9089-d2f5fc89836e" xmlns:ns3="8e483d67-65ba-4610-97af-43334cff02d0" targetNamespace="http://schemas.microsoft.com/office/2006/metadata/properties" ma:root="true" ma:fieldsID="856b2d9eb50a701ca6f44711398c1431" ns2:_="" ns3:_="">
    <xsd:import namespace="9fc5febc-85bf-4aae-9089-d2f5fc89836e"/>
    <xsd:import namespace="8e483d67-65ba-4610-97af-43334cff02d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c5febc-85bf-4aae-9089-d2f5fc89836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Tiedostotunnisteen arvo" ma:description="Tälle kohteelle määritetyn tiedostotunnisteen arvo." ma:internalName="_dlc_DocId" ma:readOnly="true">
      <xsd:simpleType>
        <xsd:restriction base="dms:Text"/>
      </xsd:simpleType>
    </xsd:element>
    <xsd:element name="_dlc_DocIdUrl" ma:index="9" nillable="true" ma:displayName="Tiedostotunniste" ma:description="Tämän tiedoston pysyvä linkki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ysyvä tunniste" ma:description="Tunniste säilytetään lisättäessä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83d67-65ba-4610-97af-43334cff02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7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fc5febc-85bf-4aae-9089-d2f5fc89836e">MPXA2X43NYMF-839434535-289</_dlc_DocId>
    <_dlc_DocIdUrl xmlns="9fc5febc-85bf-4aae-9089-d2f5fc89836e">
      <Url>https://epedufi.sharepoint.com/sites/SeAMKSOTEpolku/_layouts/15/DocIdRedir.aspx?ID=MPXA2X43NYMF-839434535-289</Url>
      <Description>MPXA2X43NYMF-839434535-289</Description>
    </_dlc_DocIdUrl>
  </documentManagement>
</p:properties>
</file>

<file path=customXml/itemProps1.xml><?xml version="1.0" encoding="utf-8"?>
<ds:datastoreItem xmlns:ds="http://schemas.openxmlformats.org/officeDocument/2006/customXml" ds:itemID="{3A337C66-7840-4F61-9299-DA0C5D1DDE68}"/>
</file>

<file path=customXml/itemProps2.xml><?xml version="1.0" encoding="utf-8"?>
<ds:datastoreItem xmlns:ds="http://schemas.openxmlformats.org/officeDocument/2006/customXml" ds:itemID="{7597D173-1FE5-46CC-82E3-C29A2AA988EC}"/>
</file>

<file path=customXml/itemProps3.xml><?xml version="1.0" encoding="utf-8"?>
<ds:datastoreItem xmlns:ds="http://schemas.openxmlformats.org/officeDocument/2006/customXml" ds:itemID="{75E5ABAD-AC4F-4CC9-BAB7-E61CC82BFEB6}"/>
</file>

<file path=customXml/itemProps4.xml><?xml version="1.0" encoding="utf-8"?>
<ds:datastoreItem xmlns:ds="http://schemas.openxmlformats.org/officeDocument/2006/customXml" ds:itemID="{E40143FD-AA66-4C30-B147-5FFAE6E15A2F}"/>
</file>

<file path=docProps/app.xml><?xml version="1.0" encoding="utf-8"?>
<Properties xmlns="http://schemas.openxmlformats.org/officeDocument/2006/extended-properties" xmlns:vt="http://schemas.openxmlformats.org/officeDocument/2006/docPropsVTypes">
  <Template>SeAMK_Teema 2018</Template>
  <TotalTime>1331</TotalTime>
  <Words>2138</Words>
  <Application>Microsoft Office PowerPoint</Application>
  <PresentationFormat>Laajakuva</PresentationFormat>
  <Paragraphs>312</Paragraphs>
  <Slides>33</Slides>
  <Notes>33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33</vt:i4>
      </vt:variant>
    </vt:vector>
  </HeadingPairs>
  <TitlesOfParts>
    <vt:vector size="40" baseType="lpstr">
      <vt:lpstr>Arial</vt:lpstr>
      <vt:lpstr>Arial Black</vt:lpstr>
      <vt:lpstr>Calibri</vt:lpstr>
      <vt:lpstr>DINOT-Black</vt:lpstr>
      <vt:lpstr>Open Sans</vt:lpstr>
      <vt:lpstr>Wingdings</vt:lpstr>
      <vt:lpstr>SeAMK_Teema 2018</vt:lpstr>
      <vt:lpstr>Markkinaorientaation kehittäminen  TYÖPAJA  Työkalu on tuotettu Pk-yritykset sote-polulla kasvuun -hankkeessa  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Sormunen, Sisko-Inkeri</dc:creator>
  <cp:lastModifiedBy>Kettunen, Salla</cp:lastModifiedBy>
  <cp:revision>133</cp:revision>
  <dcterms:created xsi:type="dcterms:W3CDTF">2018-03-22T08:36:18Z</dcterms:created>
  <dcterms:modified xsi:type="dcterms:W3CDTF">2019-10-30T11:37:38Z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0x01010052249017EFD63F4ABE3E148E77FAB573</vt:lpwstr>
  </property>
  <property fmtid="{D5CDD505-2E9C-101B-9397-08002B2CF9AE}" pid="3" name="_dlc_DocIdItemGuid">
    <vt:lpwstr>06a09b6a-cfc2-4737-aa31-806fc999302b</vt:lpwstr>
  </property>
</Properties>
</file>