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10"/>
  </p:handoutMasterIdLst>
  <p:sldIdLst>
    <p:sldId id="256" r:id="rId5"/>
    <p:sldId id="262" r:id="rId6"/>
    <p:sldId id="263" r:id="rId7"/>
    <p:sldId id="264" r:id="rId8"/>
    <p:sldId id="258" r:id="rId9"/>
  </p:sldIdLst>
  <p:sldSz cx="12192000" cy="6858000"/>
  <p:notesSz cx="6858000" cy="9144000"/>
  <p:embeddedFontLst>
    <p:embeddedFont>
      <p:font typeface="Alte DIN 1451 Mittelschrift" panose="020B0603020202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525">
          <p15:clr>
            <a:srgbClr val="A4A3A4"/>
          </p15:clr>
        </p15:guide>
        <p15:guide id="5" orient="horz" pos="3884">
          <p15:clr>
            <a:srgbClr val="A4A3A4"/>
          </p15:clr>
        </p15:guide>
        <p15:guide id="7" orient="horz" pos="1253">
          <p15:clr>
            <a:srgbClr val="A4A3A4"/>
          </p15:clr>
        </p15:guide>
        <p15:guide id="8" orient="horz" pos="2160">
          <p15:clr>
            <a:srgbClr val="A4A3A4"/>
          </p15:clr>
        </p15:guide>
        <p15:guide id="10" pos="7061">
          <p15:clr>
            <a:srgbClr val="A4A3A4"/>
          </p15:clr>
        </p15:guide>
        <p15:guide id="11" pos="619">
          <p15:clr>
            <a:srgbClr val="A4A3A4"/>
          </p15:clr>
        </p15:guide>
        <p15:guide id="1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3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E3F03-599B-492D-92BE-2F734F49B7CF}" v="3" dt="2020-10-06T05:35:05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4"/>
  </p:normalViewPr>
  <p:slideViewPr>
    <p:cSldViewPr snapToGrid="0" snapToObjects="1">
      <p:cViewPr varScale="1">
        <p:scale>
          <a:sx n="67" d="100"/>
          <a:sy n="67" d="100"/>
        </p:scale>
        <p:origin x="644" y="48"/>
      </p:cViewPr>
      <p:guideLst>
        <p:guide orient="horz" pos="1525"/>
        <p:guide orient="horz" pos="3884"/>
        <p:guide orient="horz" pos="1253"/>
        <p:guide orient="horz" pos="2160"/>
        <p:guide pos="7061"/>
        <p:guide pos="6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nmaa, Marjut" userId="b686c204-599b-4907-aad5-0df40f62e2c5" providerId="ADAL" clId="{DA2E3F03-599B-492D-92BE-2F734F49B7CF}"/>
    <pc:docChg chg="custSel modSld">
      <pc:chgData name="Asunmaa, Marjut" userId="b686c204-599b-4907-aad5-0df40f62e2c5" providerId="ADAL" clId="{DA2E3F03-599B-492D-92BE-2F734F49B7CF}" dt="2020-10-06T06:51:15.974" v="1243" actId="20577"/>
      <pc:docMkLst>
        <pc:docMk/>
      </pc:docMkLst>
      <pc:sldChg chg="addSp modSp">
        <pc:chgData name="Asunmaa, Marjut" userId="b686c204-599b-4907-aad5-0df40f62e2c5" providerId="ADAL" clId="{DA2E3F03-599B-492D-92BE-2F734F49B7CF}" dt="2020-10-06T05:36:09.321" v="685" actId="20577"/>
        <pc:sldMkLst>
          <pc:docMk/>
          <pc:sldMk cId="2393523214" sldId="258"/>
        </pc:sldMkLst>
        <pc:spChg chg="add mod">
          <ac:chgData name="Asunmaa, Marjut" userId="b686c204-599b-4907-aad5-0df40f62e2c5" providerId="ADAL" clId="{DA2E3F03-599B-492D-92BE-2F734F49B7CF}" dt="2020-10-06T05:36:09.321" v="685" actId="20577"/>
          <ac:spMkLst>
            <pc:docMk/>
            <pc:sldMk cId="2393523214" sldId="258"/>
            <ac:spMk id="2" creationId="{7D58A1A7-D321-4381-9697-BB65540E7FBB}"/>
          </ac:spMkLst>
        </pc:spChg>
      </pc:sldChg>
      <pc:sldChg chg="modSp">
        <pc:chgData name="Asunmaa, Marjut" userId="b686c204-599b-4907-aad5-0df40f62e2c5" providerId="ADAL" clId="{DA2E3F03-599B-492D-92BE-2F734F49B7CF}" dt="2020-10-06T06:46:12.124" v="963" actId="20577"/>
        <pc:sldMkLst>
          <pc:docMk/>
          <pc:sldMk cId="2363541326" sldId="262"/>
        </pc:sldMkLst>
        <pc:spChg chg="mod">
          <ac:chgData name="Asunmaa, Marjut" userId="b686c204-599b-4907-aad5-0df40f62e2c5" providerId="ADAL" clId="{DA2E3F03-599B-492D-92BE-2F734F49B7CF}" dt="2020-10-06T06:46:12.124" v="963" actId="20577"/>
          <ac:spMkLst>
            <pc:docMk/>
            <pc:sldMk cId="2363541326" sldId="262"/>
            <ac:spMk id="3" creationId="{C944785F-2216-DD40-B471-69D102ED2C13}"/>
          </ac:spMkLst>
        </pc:spChg>
      </pc:sldChg>
      <pc:sldChg chg="modSp">
        <pc:chgData name="Asunmaa, Marjut" userId="b686c204-599b-4907-aad5-0df40f62e2c5" providerId="ADAL" clId="{DA2E3F03-599B-492D-92BE-2F734F49B7CF}" dt="2020-10-06T06:45:52.910" v="960" actId="255"/>
        <pc:sldMkLst>
          <pc:docMk/>
          <pc:sldMk cId="812670204" sldId="263"/>
        </pc:sldMkLst>
        <pc:spChg chg="mod">
          <ac:chgData name="Asunmaa, Marjut" userId="b686c204-599b-4907-aad5-0df40f62e2c5" providerId="ADAL" clId="{DA2E3F03-599B-492D-92BE-2F734F49B7CF}" dt="2020-10-06T05:37:43.277" v="707" actId="14100"/>
          <ac:spMkLst>
            <pc:docMk/>
            <pc:sldMk cId="812670204" sldId="263"/>
            <ac:spMk id="2" creationId="{0848D1FE-4591-4152-9111-07273E2A3AFD}"/>
          </ac:spMkLst>
        </pc:spChg>
        <pc:spChg chg="mod">
          <ac:chgData name="Asunmaa, Marjut" userId="b686c204-599b-4907-aad5-0df40f62e2c5" providerId="ADAL" clId="{DA2E3F03-599B-492D-92BE-2F734F49B7CF}" dt="2020-10-06T06:45:52.910" v="960" actId="255"/>
          <ac:spMkLst>
            <pc:docMk/>
            <pc:sldMk cId="812670204" sldId="263"/>
            <ac:spMk id="3" creationId="{0F04F21B-578C-4A15-8833-9C9F7094FFB1}"/>
          </ac:spMkLst>
        </pc:spChg>
      </pc:sldChg>
      <pc:sldChg chg="modSp">
        <pc:chgData name="Asunmaa, Marjut" userId="b686c204-599b-4907-aad5-0df40f62e2c5" providerId="ADAL" clId="{DA2E3F03-599B-492D-92BE-2F734F49B7CF}" dt="2020-10-06T06:51:15.974" v="1243" actId="20577"/>
        <pc:sldMkLst>
          <pc:docMk/>
          <pc:sldMk cId="375439465" sldId="264"/>
        </pc:sldMkLst>
        <pc:spChg chg="mod">
          <ac:chgData name="Asunmaa, Marjut" userId="b686c204-599b-4907-aad5-0df40f62e2c5" providerId="ADAL" clId="{DA2E3F03-599B-492D-92BE-2F734F49B7CF}" dt="2020-10-06T06:51:15.974" v="1243" actId="20577"/>
          <ac:spMkLst>
            <pc:docMk/>
            <pc:sldMk cId="375439465" sldId="264"/>
            <ac:spMk id="3" creationId="{91345262-C93F-420F-AFA0-0E9B132A22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F111800-42FE-4D4B-94C4-E6F5C5F4C8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4E540E-34B1-AD4E-B743-F20CDC74A7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5F0DA-0CF3-2740-8216-2E2D2F155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6D7F1-9A20-BD46-B57D-C69D2AA2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44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1988840"/>
            <a:ext cx="7705725" cy="1384995"/>
          </a:xfrm>
        </p:spPr>
        <p:txBody>
          <a:bodyPr anchor="b">
            <a:spAutoFit/>
          </a:bodyPr>
          <a:lstStyle>
            <a:lvl1pPr algn="ctr">
              <a:defRPr sz="5000" b="1" i="0">
                <a:solidFill>
                  <a:srgbClr val="20175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576" y="4005064"/>
            <a:ext cx="7705725" cy="43204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2017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D34444-DC8A-47A6-B209-3E287D79B680}" type="datetime1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279576" y="4437112"/>
            <a:ext cx="7705725" cy="432048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2017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4963" y="6377728"/>
            <a:ext cx="11522075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7" y="5328556"/>
            <a:ext cx="2879998" cy="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4" y="1989139"/>
            <a:ext cx="6553496" cy="37266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7C31-228E-4C3D-AB71-F52270B414FA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6" cy="85397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8BC58AC-9241-6443-AB8A-C8BDB36BA4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7367" y="1969691"/>
            <a:ext cx="3311971" cy="2683445"/>
          </a:xfrm>
          <a:prstGeom prst="rect">
            <a:avLst/>
          </a:prstGeom>
          <a:solidFill>
            <a:srgbClr val="DAD9D7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589C0-4F6A-294E-9258-DE37113E1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6200" y="4653136"/>
            <a:ext cx="3313138" cy="10626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ln w="3175">
                  <a:solidFill>
                    <a:srgbClr val="002060">
                      <a:alpha val="3000"/>
                    </a:srgbClr>
                  </a:solidFill>
                </a:ln>
                <a:solidFill>
                  <a:srgbClr val="F5F5F5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5932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856" y="1989139"/>
            <a:ext cx="6409482" cy="37266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937-66E7-422F-B89E-0392D96D2E92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6" cy="85397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79B04C3-D3F7-EA49-BF41-51F195C74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29" y="1969691"/>
            <a:ext cx="3311971" cy="2683445"/>
          </a:xfrm>
          <a:prstGeom prst="rect">
            <a:avLst/>
          </a:prstGeom>
          <a:solidFill>
            <a:srgbClr val="DAD9D7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9D00C-067C-FB4D-B903-38C753942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2" y="4653136"/>
            <a:ext cx="3313138" cy="10626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ln w="3175">
                  <a:solidFill>
                    <a:schemeClr val="accent1">
                      <a:alpha val="56000"/>
                    </a:schemeClr>
                  </a:solidFill>
                </a:ln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296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FEA1-EF9D-42F9-A981-7B06C1B9760E}" type="datetime1">
              <a:rPr lang="fi-FI" smtClean="0"/>
              <a:t>6.10.2020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80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801200" cy="276999"/>
          </a:xfrm>
        </p:spPr>
        <p:txBody>
          <a:bodyPr>
            <a:sp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5F11-4E29-4602-9E1C-46A8E4210C59}" type="datetime1">
              <a:rPr lang="fi-FI" smtClean="0"/>
              <a:t>6.10.2020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95325" y="1268760"/>
            <a:ext cx="10801350" cy="4392488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27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801200" cy="276999"/>
          </a:xfrm>
        </p:spPr>
        <p:txBody>
          <a:bodyPr>
            <a:spAutoFit/>
          </a:bodyPr>
          <a:lstStyle>
            <a:lvl1pPr>
              <a:defRPr sz="2000" b="1" i="0">
                <a:latin typeface="Alte DIN 1451 Mittelschrift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101C-0753-4CF7-A4EC-634A70D4236F}" type="datetime1">
              <a:rPr lang="fi-FI" smtClean="0"/>
              <a:t>6.10.2020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695325" y="1268760"/>
            <a:ext cx="10801350" cy="4320480"/>
          </a:xfrm>
        </p:spPr>
        <p:txBody>
          <a:bodyPr/>
          <a:lstStyle/>
          <a:p>
            <a:r>
              <a:rPr lang="fi-FI"/>
              <a:t>Lisää taulukko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5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A0E0-293C-409C-B1D4-EA05F4B2C510}" type="datetime1">
              <a:rPr lang="fi-FI" smtClean="0"/>
              <a:t>6.10.2020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53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07EAAD-C0F5-43E9-93D2-9E4E0C5F48E6}" type="datetime1">
              <a:rPr lang="fi-FI" smtClean="0"/>
              <a:t>6.10.2020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E1DFCE-B6CD-0E45-99D6-9A7DB006D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768600"/>
            <a:ext cx="3988799" cy="13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334963" y="6377728"/>
                </a:moveTo>
                <a:lnTo>
                  <a:pt x="334963" y="6381328"/>
                </a:lnTo>
                <a:lnTo>
                  <a:pt x="11857038" y="6381328"/>
                </a:lnTo>
                <a:lnTo>
                  <a:pt x="11857038" y="637772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D8F2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663" y="2819837"/>
            <a:ext cx="7705725" cy="553998"/>
          </a:xfrm>
        </p:spPr>
        <p:txBody>
          <a:bodyPr anchor="b">
            <a:spAutoFit/>
          </a:bodyPr>
          <a:lstStyle>
            <a:lvl1pPr algn="l">
              <a:defRPr sz="4000" b="1" i="0">
                <a:solidFill>
                  <a:srgbClr val="001B7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663" y="4005064"/>
            <a:ext cx="7705725" cy="43204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519F-9A79-4687-ADCF-DE9030FC4488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82663" y="4437112"/>
            <a:ext cx="7705725" cy="4320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59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Silu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2B8-4B22-405B-A4B1-1FBE965E5E9F}" type="datetime1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er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2B8-4B22-405B-A4B1-1FBE965E5E9F}" type="datetime1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16B315-7FED-4C46-8C7F-26073CD19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81" y="379516"/>
            <a:ext cx="1181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4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685531AB-3F0F-5A49-B6A5-8CFBD7E9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Clr>
                <a:schemeClr val="bg1"/>
              </a:buClr>
              <a:buSzPct val="85000"/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514350" indent="-5143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6950" indent="-457200">
              <a:buClr>
                <a:schemeClr val="bg1"/>
              </a:buCl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6213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752B8-4B22-405B-A4B1-1FBE965E5E9F}" type="datetime1">
              <a:rPr lang="fi-FI" smtClean="0"/>
              <a:pPr/>
              <a:t>6.10.2020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579D88B-4E39-034A-A01E-30D806B7E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381004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2420938"/>
            <a:ext cx="7705726" cy="553998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917451-F117-4501-B979-1FD474FF4213}" type="datetime1">
              <a:rPr lang="fi-FI" smtClean="0"/>
              <a:pPr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B394D-CB92-954D-8E77-A7B899DE8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381004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1989138"/>
            <a:ext cx="4825305" cy="36721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989138"/>
            <a:ext cx="4825306" cy="36721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2C2-47D8-4ADE-87EF-7C8678D76656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35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1296144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3068959"/>
            <a:ext cx="4825305" cy="25922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3068959"/>
            <a:ext cx="4825306" cy="25922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0EDB-591B-40E4-B82C-5188C45AB474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82663" y="2138684"/>
            <a:ext cx="10226675" cy="504056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7197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7"/>
            <a:ext cx="4825305" cy="51593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663" y="2636912"/>
            <a:ext cx="4825305" cy="29523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989137"/>
            <a:ext cx="4825306" cy="51593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636912"/>
            <a:ext cx="4825306" cy="29523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35E-A2CE-4EA2-ACD2-F2A95F994D19}" type="datetime1">
              <a:rPr lang="fi-FI" smtClean="0"/>
              <a:t>6.10.2020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F68A384-809B-C942-8011-BF776E604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853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9"/>
            <a:ext cx="10226676" cy="3600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9856" y="6525344"/>
            <a:ext cx="2592288" cy="1440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2B8C72-35BB-40AB-BD6E-D824F234D506}" type="datetime1">
              <a:rPr lang="fi-FI" smtClean="0"/>
              <a:pPr/>
              <a:t>6.10.2020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0" y="6525344"/>
            <a:ext cx="4464496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144" y="6525344"/>
            <a:ext cx="4464894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5" name="(c)" hidden="1"/>
          <p:cNvSpPr txBox="1"/>
          <p:nvPr/>
        </p:nvSpPr>
        <p:spPr>
          <a:xfrm>
            <a:off x="11895146" y="6891795"/>
            <a:ext cx="29014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vaasan sahko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">
            <a:extLst>
              <a:ext uri="{FF2B5EF4-FFF2-40B4-BE49-F238E27FC236}">
                <a16:creationId xmlns:a16="http://schemas.microsoft.com/office/drawing/2014/main" id="{B38A25D8-42F8-1941-9CCA-3DEA7C30E5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0" y="381004"/>
            <a:ext cx="1187310" cy="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83" r:id="rId4"/>
    <p:sldLayoutId id="2147483682" r:id="rId5"/>
    <p:sldLayoutId id="2147483680" r:id="rId6"/>
    <p:sldLayoutId id="2147483660" r:id="rId7"/>
    <p:sldLayoutId id="2147483652" r:id="rId8"/>
    <p:sldLayoutId id="2147483653" r:id="rId9"/>
    <p:sldLayoutId id="2147483668" r:id="rId10"/>
    <p:sldLayoutId id="2147483669" r:id="rId11"/>
    <p:sldLayoutId id="2147483654" r:id="rId12"/>
    <p:sldLayoutId id="2147483664" r:id="rId13"/>
    <p:sldLayoutId id="2147483677" r:id="rId14"/>
    <p:sldLayoutId id="2147483655" r:id="rId15"/>
    <p:sldLayoutId id="2147483670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01751"/>
          </a:solidFill>
          <a:latin typeface="Alte DIN 1451 Mittelschrift" panose="020B06030202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Tx/>
        <a:buNone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marR="0" indent="-35718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marR="0" indent="-27463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15582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913" indent="-26511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438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a.zegrea@seamk.fi" TargetMode="External"/><Relationship Id="rId2" Type="http://schemas.openxmlformats.org/officeDocument/2006/relationships/hyperlink" Target="mailto:Marjut.asunmaa@seamk.fi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56E62-AC7A-0A4A-AB4C-1749076FE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76" y="1642591"/>
            <a:ext cx="7705725" cy="1384995"/>
          </a:xfrm>
        </p:spPr>
        <p:txBody>
          <a:bodyPr/>
          <a:lstStyle/>
          <a:p>
            <a:r>
              <a:rPr lang="fi-FI" dirty="0"/>
              <a:t>DP in </a:t>
            </a:r>
            <a:r>
              <a:rPr lang="fi-FI" dirty="0" err="1"/>
              <a:t>Nursing</a:t>
            </a:r>
            <a:br>
              <a:rPr lang="fi-FI" dirty="0"/>
            </a:br>
            <a:r>
              <a:rPr lang="fi-FI" dirty="0"/>
              <a:t>Bachelor of Health Care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7C4F1C-74AE-8744-8084-FB296109C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137" y="3689449"/>
            <a:ext cx="7705725" cy="432048"/>
          </a:xfrm>
        </p:spPr>
        <p:txBody>
          <a:bodyPr/>
          <a:lstStyle/>
          <a:p>
            <a:r>
              <a:rPr lang="fi-FI" dirty="0"/>
              <a:t>Marjut Asunmaa</a:t>
            </a:r>
          </a:p>
          <a:p>
            <a:r>
              <a:rPr lang="fi-FI" dirty="0"/>
              <a:t>Koulutuspäällikkö englanninkielinen sh koulutus</a:t>
            </a:r>
          </a:p>
          <a:p>
            <a:endParaRPr lang="fi-FI" dirty="0"/>
          </a:p>
          <a:p>
            <a:r>
              <a:rPr lang="fi-FI" dirty="0"/>
              <a:t>Suzana Zegrea </a:t>
            </a:r>
          </a:p>
          <a:p>
            <a:r>
              <a:rPr lang="fi-FI" dirty="0"/>
              <a:t>Opinto-ohjaaja englanninkielinen sh koulutus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534D-D628-3A47-9DFE-37E7E0D5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433E81-7A23-8A4C-A4A5-3D4BBBC67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9576" y="6309320"/>
            <a:ext cx="7705725" cy="432048"/>
          </a:xfrm>
        </p:spPr>
        <p:txBody>
          <a:bodyPr/>
          <a:lstStyle/>
          <a:p>
            <a:r>
              <a:rPr lang="fi-FI" dirty="0"/>
              <a:t>6.10.2020</a:t>
            </a:r>
          </a:p>
        </p:txBody>
      </p:sp>
    </p:spTree>
    <p:extLst>
      <p:ext uri="{BB962C8B-B14F-4D97-AF65-F5344CB8AC3E}">
        <p14:creationId xmlns:p14="http://schemas.microsoft.com/office/powerpoint/2010/main" val="64992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1511AE-D5DC-6D44-9FD4-4507EB31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Tietoa sosiaali- ja terveysalan koulutuksista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44785F-2216-DD40-B471-69D102ED2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746252"/>
            <a:ext cx="10226676" cy="3916361"/>
          </a:xfrm>
        </p:spPr>
        <p:txBody>
          <a:bodyPr/>
          <a:lstStyle/>
          <a:p>
            <a:r>
              <a:rPr lang="fi-FI" sz="2400" dirty="0"/>
              <a:t>Meillä voi opiskella:</a:t>
            </a:r>
          </a:p>
          <a:p>
            <a:r>
              <a:rPr lang="fi-FI" sz="2400" dirty="0"/>
              <a:t>Sairaanhoitaja (englannin- ja suomenkielinen koulutusohjelma)</a:t>
            </a:r>
          </a:p>
          <a:p>
            <a:r>
              <a:rPr lang="fi-FI" sz="2400" dirty="0"/>
              <a:t>Terveydenhoitaja</a:t>
            </a:r>
          </a:p>
          <a:p>
            <a:r>
              <a:rPr lang="fi-FI" sz="2400" dirty="0"/>
              <a:t>Bioanalyytikko</a:t>
            </a:r>
          </a:p>
          <a:p>
            <a:r>
              <a:rPr lang="fi-FI" sz="2400" dirty="0"/>
              <a:t>Fysioterapeutti</a:t>
            </a:r>
          </a:p>
          <a:p>
            <a:r>
              <a:rPr lang="fi-FI" sz="2400" dirty="0"/>
              <a:t>Sosionomi</a:t>
            </a:r>
          </a:p>
          <a:p>
            <a:r>
              <a:rPr lang="fi-FI" sz="2400" dirty="0" err="1"/>
              <a:t>Geronomi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5DF4B4-61EF-7545-8AE7-ED669008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54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48D1FE-4591-4152-9111-07273E2A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662769"/>
            <a:ext cx="10226675" cy="642156"/>
          </a:xfrm>
        </p:spPr>
        <p:txBody>
          <a:bodyPr/>
          <a:lstStyle/>
          <a:p>
            <a:r>
              <a:rPr lang="fi-FI" dirty="0"/>
              <a:t>DP in </a:t>
            </a:r>
            <a:r>
              <a:rPr lang="fi-FI" dirty="0" err="1"/>
              <a:t>Nursing</a:t>
            </a:r>
            <a:r>
              <a:rPr lang="fi-FI" dirty="0"/>
              <a:t>/ Bachelor of Health Care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04F21B-578C-4A15-8833-9C9F7094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192895"/>
            <a:ext cx="10153650" cy="3607705"/>
          </a:xfrm>
        </p:spPr>
        <p:txBody>
          <a:bodyPr/>
          <a:lstStyle/>
          <a:p>
            <a:endParaRPr lang="fi-FI" sz="2800" dirty="0"/>
          </a:p>
          <a:p>
            <a:r>
              <a:rPr lang="fi-FI" sz="2400" dirty="0"/>
              <a:t>Englanninkielinen sh koulutus sopii hoitotyöstä kiinnostuneelle henkilölle, joka haluaa opiskella englannin kielellä ja mahdollisesti suorittaa osan opinnoista ulkomailla</a:t>
            </a:r>
          </a:p>
          <a:p>
            <a:r>
              <a:rPr lang="fi-FI" sz="2400" dirty="0"/>
              <a:t>Työllistymismahdollisuudet ovat erinomaiset, </a:t>
            </a:r>
          </a:p>
          <a:p>
            <a:r>
              <a:rPr lang="fi-FI" sz="2400" dirty="0"/>
              <a:t>Sairaanhoitaja on arvostettu ammatti!</a:t>
            </a:r>
          </a:p>
          <a:p>
            <a:r>
              <a:rPr lang="fi-FI" sz="2400" dirty="0"/>
              <a:t>Jatkokoulutukseen useita vaihtoehtoja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6AB68C-F972-4874-9820-B1C3C9D1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7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15E2-C59D-49DD-B2E1-FCCF101E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646212"/>
            <a:ext cx="10226675" cy="620613"/>
          </a:xfrm>
        </p:spPr>
        <p:txBody>
          <a:bodyPr/>
          <a:lstStyle/>
          <a:p>
            <a:r>
              <a:rPr lang="fi-FI" dirty="0"/>
              <a:t>DP in </a:t>
            </a:r>
            <a:r>
              <a:rPr lang="fi-FI" dirty="0" err="1"/>
              <a:t>Nursing</a:t>
            </a:r>
            <a:r>
              <a:rPr lang="fi-FI" dirty="0"/>
              <a:t>/ bachelor of Health Care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345262-C93F-420F-AFA0-0E9B132A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2" y="1266825"/>
            <a:ext cx="10226676" cy="3672109"/>
          </a:xfrm>
        </p:spPr>
        <p:txBody>
          <a:bodyPr/>
          <a:lstStyle/>
          <a:p>
            <a:r>
              <a:rPr lang="fi-FI" sz="2400" dirty="0"/>
              <a:t>Opinnot päivätoteutuksena englanninkielellä</a:t>
            </a:r>
          </a:p>
          <a:p>
            <a:r>
              <a:rPr lang="fi-FI" sz="2400" dirty="0"/>
              <a:t>Opinnot kestävät 3,5 vuotta, 210 opintopistettä</a:t>
            </a:r>
          </a:p>
          <a:p>
            <a:r>
              <a:rPr lang="fi-FI" sz="2400" dirty="0"/>
              <a:t>Opinnoista 75op tapahtuu käytännön harjoittelussa </a:t>
            </a:r>
          </a:p>
          <a:p>
            <a:r>
              <a:rPr lang="fi-FI" sz="2400" dirty="0"/>
              <a:t>	”</a:t>
            </a:r>
            <a:r>
              <a:rPr lang="fi-FI" sz="2400" i="1" dirty="0"/>
              <a:t>harjoittelut avaavat paljon työmahdollisuuksia”</a:t>
            </a:r>
          </a:p>
          <a:p>
            <a:r>
              <a:rPr lang="fi-FI" sz="2400" i="1" dirty="0"/>
              <a:t>	”työllistyminen hyvää opintojen aikana ja jälkeen”</a:t>
            </a:r>
          </a:p>
          <a:p>
            <a:r>
              <a:rPr lang="fi-FI" sz="2400" i="1" dirty="0"/>
              <a:t>	”jokaiselle löytyy hoitotyöstä oma osaamisalue, jolla haluaa 	</a:t>
            </a:r>
            <a:r>
              <a:rPr lang="fi-FI" sz="2400" i="1"/>
              <a:t>työskennellä valmistuttuaan”</a:t>
            </a:r>
            <a:endParaRPr lang="fi-FI" sz="2400" dirty="0"/>
          </a:p>
          <a:p>
            <a:r>
              <a:rPr lang="fi-FI" sz="2400" dirty="0"/>
              <a:t>Harjoittelut toteutetaan pääsääntöisesti Suomessa</a:t>
            </a:r>
          </a:p>
          <a:p>
            <a:r>
              <a:rPr lang="fi-FI" sz="2000" i="1" dirty="0"/>
              <a:t>Opinnot pohjaavat EU direktiiviin 2013/55/EU, joten tutkinto antaa pätevyyden työskennellä EU alueella, mutta maakohtaisia täydennyksiä voi joutua suorittamaan valmistuttuaan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BE77765-3A83-49DB-9428-563E6F11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3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1BDD1-90C2-EF43-B70C-7EBD9C6D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D58A1A7-D321-4381-9697-BB65540E7FBB}"/>
              </a:ext>
            </a:extLst>
          </p:cNvPr>
          <p:cNvSpPr txBox="1"/>
          <p:nvPr/>
        </p:nvSpPr>
        <p:spPr>
          <a:xfrm>
            <a:off x="2739058" y="4278575"/>
            <a:ext cx="5114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Lisätietoja:</a:t>
            </a:r>
          </a:p>
          <a:p>
            <a:r>
              <a:rPr lang="fi-FI" sz="1400" dirty="0"/>
              <a:t>Marjut Asunmaa</a:t>
            </a:r>
          </a:p>
          <a:p>
            <a:r>
              <a:rPr lang="fi-FI" sz="1400" dirty="0"/>
              <a:t>Koulutuspäällikkö englanninkielinen sh koulutus</a:t>
            </a:r>
          </a:p>
          <a:p>
            <a:r>
              <a:rPr lang="fi-FI" sz="1400" dirty="0">
                <a:hlinkClick r:id="rId2"/>
              </a:rPr>
              <a:t>marjut.asunmaa@seamk.fi</a:t>
            </a:r>
            <a:endParaRPr lang="fi-FI" sz="1400" dirty="0"/>
          </a:p>
          <a:p>
            <a:r>
              <a:rPr lang="fi-FI" sz="1400" dirty="0"/>
              <a:t>+358406807117</a:t>
            </a:r>
          </a:p>
          <a:p>
            <a:endParaRPr lang="fi-FI" sz="1400" dirty="0"/>
          </a:p>
          <a:p>
            <a:r>
              <a:rPr lang="fi-FI" sz="1400" dirty="0"/>
              <a:t>Suzana Zegrea</a:t>
            </a:r>
          </a:p>
          <a:p>
            <a:r>
              <a:rPr lang="fi-FI" sz="1400" dirty="0"/>
              <a:t>Opinto-ohjaaja englanninkielinen sh koulutus</a:t>
            </a:r>
          </a:p>
          <a:p>
            <a:r>
              <a:rPr lang="fi-FI" sz="1400" dirty="0">
                <a:hlinkClick r:id="rId3"/>
              </a:rPr>
              <a:t>Suzana.zegrea@seamk.fi</a:t>
            </a:r>
            <a:endParaRPr lang="fi-FI" sz="1400" dirty="0"/>
          </a:p>
          <a:p>
            <a:r>
              <a:rPr lang="fi-FI" sz="1400" dirty="0"/>
              <a:t>+358408302189</a:t>
            </a:r>
          </a:p>
        </p:txBody>
      </p:sp>
    </p:spTree>
    <p:extLst>
      <p:ext uri="{BB962C8B-B14F-4D97-AF65-F5344CB8AC3E}">
        <p14:creationId xmlns:p14="http://schemas.microsoft.com/office/powerpoint/2010/main" val="2393523214"/>
      </p:ext>
    </p:extLst>
  </p:cSld>
  <p:clrMapOvr>
    <a:masterClrMapping/>
  </p:clrMapOvr>
</p:sld>
</file>

<file path=ppt/theme/theme1.xml><?xml version="1.0" encoding="utf-8"?>
<a:theme xmlns:a="http://schemas.openxmlformats.org/drawingml/2006/main" name="SeAMK_powerpoint_sininen">
  <a:themeElements>
    <a:clrScheme name="SeAMK">
      <a:dk1>
        <a:srgbClr val="1E1E1E"/>
      </a:dk1>
      <a:lt1>
        <a:srgbClr val="FEFFFE"/>
      </a:lt1>
      <a:dk2>
        <a:srgbClr val="616365"/>
      </a:dk2>
      <a:lt2>
        <a:srgbClr val="E0E1DD"/>
      </a:lt2>
      <a:accent1>
        <a:srgbClr val="201751"/>
      </a:accent1>
      <a:accent2>
        <a:srgbClr val="FFB964"/>
      </a:accent2>
      <a:accent3>
        <a:srgbClr val="D0D2D2"/>
      </a:accent3>
      <a:accent4>
        <a:srgbClr val="00AEEF"/>
      </a:accent4>
      <a:accent5>
        <a:srgbClr val="989999"/>
      </a:accent5>
      <a:accent6>
        <a:srgbClr val="93C21F"/>
      </a:accent6>
      <a:hlink>
        <a:srgbClr val="00AEEF"/>
      </a:hlink>
      <a:folHlink>
        <a:srgbClr val="CD10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10" id="{8ED6D0F4-D524-ED46-87F8-3F003B2E2DC9}" vid="{A3FAFAA1-2D3F-064A-A220-1AE9323D08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11B0E57FFE26946A2CC240DD26469FF" ma:contentTypeVersion="12" ma:contentTypeDescription="Luo uusi asiakirja." ma:contentTypeScope="" ma:versionID="24d1e57550caa5035d0a809f762b72eb">
  <xsd:schema xmlns:xsd="http://www.w3.org/2001/XMLSchema" xmlns:xs="http://www.w3.org/2001/XMLSchema" xmlns:p="http://schemas.microsoft.com/office/2006/metadata/properties" xmlns:ns3="4b463509-ee0f-4d60-aa5e-899b7ed7639a" xmlns:ns4="c5b00f47-745c-4941-a626-ad59a0b95386" targetNamespace="http://schemas.microsoft.com/office/2006/metadata/properties" ma:root="true" ma:fieldsID="855acecf187ee373458ae570792ebc0e" ns3:_="" ns4:_="">
    <xsd:import namespace="4b463509-ee0f-4d60-aa5e-899b7ed7639a"/>
    <xsd:import namespace="c5b00f47-745c-4941-a626-ad59a0b953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63509-ee0f-4d60-aa5e-899b7ed763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00f47-745c-4941-a626-ad59a0b953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617022-8895-48D7-B1D7-BF9F7F6629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29B7DD-2841-4380-97FF-0E093FC1A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63509-ee0f-4d60-aa5e-899b7ed7639a"/>
    <ds:schemaRef ds:uri="c5b00f47-745c-4941-a626-ad59a0b95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08BBAA-3B43-4B4F-98A4-8A758FB0B42F}">
  <ds:schemaRefs>
    <ds:schemaRef ds:uri="http://purl.org/dc/elements/1.1/"/>
    <ds:schemaRef ds:uri="http://schemas.microsoft.com/office/2006/metadata/properties"/>
    <ds:schemaRef ds:uri="c5b00f47-745c-4941-a626-ad59a0b953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463509-ee0f-4d60-aa5e-899b7ed763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1_SeAMK_ppt_sininen</Template>
  <TotalTime>81</TotalTime>
  <Words>151</Words>
  <Application>Microsoft Office PowerPoint</Application>
  <PresentationFormat>Laajakuva</PresentationFormat>
  <Paragraphs>45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Alte DIN 1451 Mittelschrift</vt:lpstr>
      <vt:lpstr>Calibri</vt:lpstr>
      <vt:lpstr>Nunito</vt:lpstr>
      <vt:lpstr>Arial</vt:lpstr>
      <vt:lpstr>SeAMK_powerpoint_sininen</vt:lpstr>
      <vt:lpstr>DP in Nursing Bachelor of Health Care</vt:lpstr>
      <vt:lpstr>Tietoa sosiaali- ja terveysalan koulutuksista</vt:lpstr>
      <vt:lpstr>DP in Nursing/ Bachelor of Health Care</vt:lpstr>
      <vt:lpstr>DP in Nursing/ bachelor of Health Care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in Nursing Bachelor of Health Care</dc:title>
  <dc:creator>Asunmaa, Marjut</dc:creator>
  <cp:lastModifiedBy>Asunmaa, Marjut</cp:lastModifiedBy>
  <cp:revision>3</cp:revision>
  <dcterms:created xsi:type="dcterms:W3CDTF">2020-10-06T05:04:53Z</dcterms:created>
  <dcterms:modified xsi:type="dcterms:W3CDTF">2020-10-06T06:51:18Z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0x010100811B0E57FFE26946A2CC240DD26469FF</vt:lpwstr>
  </property>
</Properties>
</file>