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sldIdLst>
    <p:sldId id="295" r:id="rId6"/>
    <p:sldId id="296" r:id="rId7"/>
    <p:sldId id="313" r:id="rId8"/>
    <p:sldId id="297" r:id="rId9"/>
    <p:sldId id="298" r:id="rId10"/>
    <p:sldId id="265" r:id="rId11"/>
    <p:sldId id="257" r:id="rId12"/>
    <p:sldId id="258" r:id="rId13"/>
    <p:sldId id="259" r:id="rId14"/>
    <p:sldId id="260" r:id="rId15"/>
    <p:sldId id="261" r:id="rId16"/>
    <p:sldId id="262" r:id="rId17"/>
    <p:sldId id="299" r:id="rId18"/>
    <p:sldId id="301" r:id="rId19"/>
    <p:sldId id="303" r:id="rId20"/>
    <p:sldId id="263" r:id="rId21"/>
    <p:sldId id="264" r:id="rId22"/>
    <p:sldId id="268" r:id="rId23"/>
    <p:sldId id="269" r:id="rId24"/>
    <p:sldId id="270" r:id="rId25"/>
    <p:sldId id="271" r:id="rId26"/>
    <p:sldId id="307" r:id="rId27"/>
    <p:sldId id="304" r:id="rId28"/>
    <p:sldId id="278" r:id="rId29"/>
    <p:sldId id="274" r:id="rId30"/>
    <p:sldId id="275" r:id="rId31"/>
    <p:sldId id="276" r:id="rId32"/>
    <p:sldId id="277" r:id="rId33"/>
    <p:sldId id="279" r:id="rId34"/>
    <p:sldId id="308" r:id="rId35"/>
    <p:sldId id="305" r:id="rId36"/>
    <p:sldId id="280" r:id="rId37"/>
    <p:sldId id="281" r:id="rId38"/>
    <p:sldId id="283" r:id="rId39"/>
    <p:sldId id="284" r:id="rId40"/>
    <p:sldId id="285" r:id="rId41"/>
    <p:sldId id="286" r:id="rId42"/>
    <p:sldId id="288" r:id="rId43"/>
    <p:sldId id="309" r:id="rId44"/>
    <p:sldId id="306" r:id="rId45"/>
    <p:sldId id="294" r:id="rId46"/>
    <p:sldId id="287" r:id="rId47"/>
    <p:sldId id="290" r:id="rId48"/>
    <p:sldId id="291" r:id="rId49"/>
    <p:sldId id="292" r:id="rId50"/>
    <p:sldId id="293" r:id="rId51"/>
    <p:sldId id="310" r:id="rId52"/>
    <p:sldId id="312" r:id="rId53"/>
  </p:sldIdLst>
  <p:sldSz cx="12192000" cy="6858000"/>
  <p:notesSz cx="6797675" cy="9926638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62D3CB4-0400-B8D7-6097-28654D2E42E2}" v="74" dt="2021-06-08T08:48:16.402"/>
    <p1510:client id="{4AAF2C16-0690-455B-B0BF-10C073BA3563}" v="21" dt="2021-04-06T10:05:30.781"/>
    <p1510:client id="{B91A7B85-C4DE-128D-8399-EDD178E81059}" v="63" dt="2021-06-08T10:33:15.209"/>
    <p1510:client id="{CBC7E2FE-F182-490C-9218-AA236D052E13}" v="31" dt="2021-04-06T10:11:57.92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Vaalea tyyli 1 - Korostus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D5ABB26-0587-4C30-8999-92F81FD0307C}" styleName="Ei tyyliä, ei ruudukko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012ECD-51FC-41F1-AA8D-1B2483CD663E}" styleName="Vaalea tyyli 2 - Korostus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14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9" Type="http://schemas.openxmlformats.org/officeDocument/2006/relationships/slide" Target="slides/slide34.xml"/><Relationship Id="rId21" Type="http://schemas.openxmlformats.org/officeDocument/2006/relationships/slide" Target="slides/slide16.xml"/><Relationship Id="rId34" Type="http://schemas.openxmlformats.org/officeDocument/2006/relationships/slide" Target="slides/slide29.xml"/><Relationship Id="rId42" Type="http://schemas.openxmlformats.org/officeDocument/2006/relationships/slide" Target="slides/slide37.xml"/><Relationship Id="rId47" Type="http://schemas.openxmlformats.org/officeDocument/2006/relationships/slide" Target="slides/slide42.xml"/><Relationship Id="rId50" Type="http://schemas.openxmlformats.org/officeDocument/2006/relationships/slide" Target="slides/slide45.xml"/><Relationship Id="rId55" Type="http://schemas.openxmlformats.org/officeDocument/2006/relationships/viewProps" Target="viewProps.xml"/><Relationship Id="rId7" Type="http://schemas.openxmlformats.org/officeDocument/2006/relationships/slide" Target="slides/slide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9" Type="http://schemas.openxmlformats.org/officeDocument/2006/relationships/slide" Target="slides/slide24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slide" Target="slides/slide32.xml"/><Relationship Id="rId40" Type="http://schemas.openxmlformats.org/officeDocument/2006/relationships/slide" Target="slides/slide35.xml"/><Relationship Id="rId45" Type="http://schemas.openxmlformats.org/officeDocument/2006/relationships/slide" Target="slides/slide40.xml"/><Relationship Id="rId53" Type="http://schemas.openxmlformats.org/officeDocument/2006/relationships/slide" Target="slides/slide48.xml"/><Relationship Id="rId58" Type="http://schemas.microsoft.com/office/2016/11/relationships/changesInfo" Target="changesInfos/changesInfo1.xml"/><Relationship Id="rId5" Type="http://schemas.openxmlformats.org/officeDocument/2006/relationships/slideMaster" Target="slideMasters/slideMaster1.xml"/><Relationship Id="rId19" Type="http://schemas.openxmlformats.org/officeDocument/2006/relationships/slide" Target="slides/slide14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slide" Target="slides/slide30.xml"/><Relationship Id="rId43" Type="http://schemas.openxmlformats.org/officeDocument/2006/relationships/slide" Target="slides/slide38.xml"/><Relationship Id="rId48" Type="http://schemas.openxmlformats.org/officeDocument/2006/relationships/slide" Target="slides/slide43.xml"/><Relationship Id="rId56" Type="http://schemas.openxmlformats.org/officeDocument/2006/relationships/theme" Target="theme/theme1.xml"/><Relationship Id="rId8" Type="http://schemas.openxmlformats.org/officeDocument/2006/relationships/slide" Target="slides/slide3.xml"/><Relationship Id="rId51" Type="http://schemas.openxmlformats.org/officeDocument/2006/relationships/slide" Target="slides/slide46.xml"/><Relationship Id="rId3" Type="http://schemas.openxmlformats.org/officeDocument/2006/relationships/customXml" Target="../customXml/item3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slide" Target="slides/slide33.xml"/><Relationship Id="rId46" Type="http://schemas.openxmlformats.org/officeDocument/2006/relationships/slide" Target="slides/slide41.xml"/><Relationship Id="rId59" Type="http://schemas.microsoft.com/office/2015/10/relationships/revisionInfo" Target="revisionInfo.xml"/><Relationship Id="rId20" Type="http://schemas.openxmlformats.org/officeDocument/2006/relationships/slide" Target="slides/slide15.xml"/><Relationship Id="rId41" Type="http://schemas.openxmlformats.org/officeDocument/2006/relationships/slide" Target="slides/slide36.xml"/><Relationship Id="rId54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slide" Target="slides/slide31.xml"/><Relationship Id="rId49" Type="http://schemas.openxmlformats.org/officeDocument/2006/relationships/slide" Target="slides/slide44.xml"/><Relationship Id="rId57" Type="http://schemas.openxmlformats.org/officeDocument/2006/relationships/tableStyles" Target="tableStyles.xml"/><Relationship Id="rId10" Type="http://schemas.openxmlformats.org/officeDocument/2006/relationships/slide" Target="slides/slide5.xml"/><Relationship Id="rId31" Type="http://schemas.openxmlformats.org/officeDocument/2006/relationships/slide" Target="slides/slide26.xml"/><Relationship Id="rId44" Type="http://schemas.openxmlformats.org/officeDocument/2006/relationships/slide" Target="slides/slide39.xml"/><Relationship Id="rId52" Type="http://schemas.openxmlformats.org/officeDocument/2006/relationships/slide" Target="slides/slide4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äkipelkola, Jutta" userId="S::jutta.makipelkola@seamk.fi::2cd42bf3-9e6f-4f66-b1f3-383b28a52dfc" providerId="AD" clId="Web-{4AAF2C16-0690-455B-B0BF-10C073BA3563}"/>
    <pc:docChg chg="modSld">
      <pc:chgData name="Mäkipelkola, Jutta" userId="S::jutta.makipelkola@seamk.fi::2cd42bf3-9e6f-4f66-b1f3-383b28a52dfc" providerId="AD" clId="Web-{4AAF2C16-0690-455B-B0BF-10C073BA3563}" dt="2021-04-06T10:05:30.781" v="10" actId="1076"/>
      <pc:docMkLst>
        <pc:docMk/>
      </pc:docMkLst>
      <pc:sldChg chg="modSp">
        <pc:chgData name="Mäkipelkola, Jutta" userId="S::jutta.makipelkola@seamk.fi::2cd42bf3-9e6f-4f66-b1f3-383b28a52dfc" providerId="AD" clId="Web-{4AAF2C16-0690-455B-B0BF-10C073BA3563}" dt="2021-04-06T10:05:30.781" v="10" actId="1076"/>
        <pc:sldMkLst>
          <pc:docMk/>
          <pc:sldMk cId="766078335" sldId="295"/>
        </pc:sldMkLst>
        <pc:spChg chg="mod">
          <ac:chgData name="Mäkipelkola, Jutta" userId="S::jutta.makipelkola@seamk.fi::2cd42bf3-9e6f-4f66-b1f3-383b28a52dfc" providerId="AD" clId="Web-{4AAF2C16-0690-455B-B0BF-10C073BA3563}" dt="2021-04-06T10:05:24.875" v="7" actId="20577"/>
          <ac:spMkLst>
            <pc:docMk/>
            <pc:sldMk cId="766078335" sldId="295"/>
            <ac:spMk id="2" creationId="{5286DBC5-467E-4DC6-AA25-2F1A2C516506}"/>
          </ac:spMkLst>
        </pc:spChg>
        <pc:picChg chg="mod">
          <ac:chgData name="Mäkipelkola, Jutta" userId="S::jutta.makipelkola@seamk.fi::2cd42bf3-9e6f-4f66-b1f3-383b28a52dfc" providerId="AD" clId="Web-{4AAF2C16-0690-455B-B0BF-10C073BA3563}" dt="2021-04-06T10:05:30.781" v="10" actId="1076"/>
          <ac:picMkLst>
            <pc:docMk/>
            <pc:sldMk cId="766078335" sldId="295"/>
            <ac:picMk id="3" creationId="{93E9CAEF-46EB-4441-A190-8F3B79D796FE}"/>
          </ac:picMkLst>
        </pc:picChg>
      </pc:sldChg>
    </pc:docChg>
  </pc:docChgLst>
  <pc:docChgLst>
    <pc:chgData name="Mäntysaari, Piia-Pauliina" userId="S::piia-pauliina.mantysaari@seamk.fi::8618009e-e330-443e-b8e2-5413fdfa4db2" providerId="AD" clId="Web-{462D3CB4-0400-B8D7-6097-28654D2E42E2}"/>
    <pc:docChg chg="modSld">
      <pc:chgData name="Mäntysaari, Piia-Pauliina" userId="S::piia-pauliina.mantysaari@seamk.fi::8618009e-e330-443e-b8e2-5413fdfa4db2" providerId="AD" clId="Web-{462D3CB4-0400-B8D7-6097-28654D2E42E2}" dt="2021-06-08T08:48:16.168" v="35" actId="20577"/>
      <pc:docMkLst>
        <pc:docMk/>
      </pc:docMkLst>
      <pc:sldChg chg="modSp">
        <pc:chgData name="Mäntysaari, Piia-Pauliina" userId="S::piia-pauliina.mantysaari@seamk.fi::8618009e-e330-443e-b8e2-5413fdfa4db2" providerId="AD" clId="Web-{462D3CB4-0400-B8D7-6097-28654D2E42E2}" dt="2021-06-08T08:48:16.168" v="35" actId="20577"/>
        <pc:sldMkLst>
          <pc:docMk/>
          <pc:sldMk cId="3865000763" sldId="313"/>
        </pc:sldMkLst>
        <pc:spChg chg="mod">
          <ac:chgData name="Mäntysaari, Piia-Pauliina" userId="S::piia-pauliina.mantysaari@seamk.fi::8618009e-e330-443e-b8e2-5413fdfa4db2" providerId="AD" clId="Web-{462D3CB4-0400-B8D7-6097-28654D2E42E2}" dt="2021-06-08T08:48:16.168" v="35" actId="20577"/>
          <ac:spMkLst>
            <pc:docMk/>
            <pc:sldMk cId="3865000763" sldId="313"/>
            <ac:spMk id="3" creationId="{8B9AAD0F-4971-44C4-8B15-36E49533F076}"/>
          </ac:spMkLst>
        </pc:spChg>
      </pc:sldChg>
    </pc:docChg>
  </pc:docChgLst>
  <pc:docChgLst>
    <pc:chgData name="Mäkipelkola, Jutta" userId="2cd42bf3-9e6f-4f66-b1f3-383b28a52dfc" providerId="ADAL" clId="{CBC7E2FE-F182-490C-9218-AA236D052E13}"/>
    <pc:docChg chg="custSel addSld modSld">
      <pc:chgData name="Mäkipelkola, Jutta" userId="2cd42bf3-9e6f-4f66-b1f3-383b28a52dfc" providerId="ADAL" clId="{CBC7E2FE-F182-490C-9218-AA236D052E13}" dt="2021-04-06T10:25:08.045" v="1286" actId="20577"/>
      <pc:docMkLst>
        <pc:docMk/>
      </pc:docMkLst>
      <pc:sldChg chg="modSp mod">
        <pc:chgData name="Mäkipelkola, Jutta" userId="2cd42bf3-9e6f-4f66-b1f3-383b28a52dfc" providerId="ADAL" clId="{CBC7E2FE-F182-490C-9218-AA236D052E13}" dt="2021-04-06T10:25:08.045" v="1286" actId="20577"/>
        <pc:sldMkLst>
          <pc:docMk/>
          <pc:sldMk cId="4027598734" sldId="296"/>
        </pc:sldMkLst>
        <pc:spChg chg="mod">
          <ac:chgData name="Mäkipelkola, Jutta" userId="2cd42bf3-9e6f-4f66-b1f3-383b28a52dfc" providerId="ADAL" clId="{CBC7E2FE-F182-490C-9218-AA236D052E13}" dt="2021-04-06T10:11:26.443" v="61" actId="20577"/>
          <ac:spMkLst>
            <pc:docMk/>
            <pc:sldMk cId="4027598734" sldId="296"/>
            <ac:spMk id="2" creationId="{00000000-0000-0000-0000-000000000000}"/>
          </ac:spMkLst>
        </pc:spChg>
        <pc:spChg chg="mod">
          <ac:chgData name="Mäkipelkola, Jutta" userId="2cd42bf3-9e6f-4f66-b1f3-383b28a52dfc" providerId="ADAL" clId="{CBC7E2FE-F182-490C-9218-AA236D052E13}" dt="2021-04-06T10:25:08.045" v="1286" actId="20577"/>
          <ac:spMkLst>
            <pc:docMk/>
            <pc:sldMk cId="4027598734" sldId="296"/>
            <ac:spMk id="3" creationId="{00000000-0000-0000-0000-000000000000}"/>
          </ac:spMkLst>
        </pc:spChg>
      </pc:sldChg>
      <pc:sldChg chg="modSp mod">
        <pc:chgData name="Mäkipelkola, Jutta" userId="2cd42bf3-9e6f-4f66-b1f3-383b28a52dfc" providerId="ADAL" clId="{CBC7E2FE-F182-490C-9218-AA236D052E13}" dt="2021-04-06T10:08:43.293" v="3" actId="20577"/>
        <pc:sldMkLst>
          <pc:docMk/>
          <pc:sldMk cId="4070921122" sldId="301"/>
        </pc:sldMkLst>
        <pc:graphicFrameChg chg="modGraphic">
          <ac:chgData name="Mäkipelkola, Jutta" userId="2cd42bf3-9e6f-4f66-b1f3-383b28a52dfc" providerId="ADAL" clId="{CBC7E2FE-F182-490C-9218-AA236D052E13}" dt="2021-04-06T10:08:43.293" v="3" actId="20577"/>
          <ac:graphicFrameMkLst>
            <pc:docMk/>
            <pc:sldMk cId="4070921122" sldId="301"/>
            <ac:graphicFrameMk id="6" creationId="{00000000-0000-0000-0000-000000000000}"/>
          </ac:graphicFrameMkLst>
        </pc:graphicFrameChg>
      </pc:sldChg>
      <pc:sldChg chg="modSp mod">
        <pc:chgData name="Mäkipelkola, Jutta" userId="2cd42bf3-9e6f-4f66-b1f3-383b28a52dfc" providerId="ADAL" clId="{CBC7E2FE-F182-490C-9218-AA236D052E13}" dt="2021-04-06T10:08:56.598" v="6" actId="20577"/>
        <pc:sldMkLst>
          <pc:docMk/>
          <pc:sldMk cId="3814230530" sldId="307"/>
        </pc:sldMkLst>
        <pc:graphicFrameChg chg="modGraphic">
          <ac:chgData name="Mäkipelkola, Jutta" userId="2cd42bf3-9e6f-4f66-b1f3-383b28a52dfc" providerId="ADAL" clId="{CBC7E2FE-F182-490C-9218-AA236D052E13}" dt="2021-04-06T10:08:56.598" v="6" actId="20577"/>
          <ac:graphicFrameMkLst>
            <pc:docMk/>
            <pc:sldMk cId="3814230530" sldId="307"/>
            <ac:graphicFrameMk id="6" creationId="{00000000-0000-0000-0000-000000000000}"/>
          </ac:graphicFrameMkLst>
        </pc:graphicFrameChg>
      </pc:sldChg>
      <pc:sldChg chg="modSp mod">
        <pc:chgData name="Mäkipelkola, Jutta" userId="2cd42bf3-9e6f-4f66-b1f3-383b28a52dfc" providerId="ADAL" clId="{CBC7E2FE-F182-490C-9218-AA236D052E13}" dt="2021-04-06T10:09:10.894" v="9" actId="20577"/>
        <pc:sldMkLst>
          <pc:docMk/>
          <pc:sldMk cId="755010157" sldId="308"/>
        </pc:sldMkLst>
        <pc:graphicFrameChg chg="modGraphic">
          <ac:chgData name="Mäkipelkola, Jutta" userId="2cd42bf3-9e6f-4f66-b1f3-383b28a52dfc" providerId="ADAL" clId="{CBC7E2FE-F182-490C-9218-AA236D052E13}" dt="2021-04-06T10:09:10.894" v="9" actId="20577"/>
          <ac:graphicFrameMkLst>
            <pc:docMk/>
            <pc:sldMk cId="755010157" sldId="308"/>
            <ac:graphicFrameMk id="6" creationId="{00000000-0000-0000-0000-000000000000}"/>
          </ac:graphicFrameMkLst>
        </pc:graphicFrameChg>
      </pc:sldChg>
      <pc:sldChg chg="modSp mod">
        <pc:chgData name="Mäkipelkola, Jutta" userId="2cd42bf3-9e6f-4f66-b1f3-383b28a52dfc" providerId="ADAL" clId="{CBC7E2FE-F182-490C-9218-AA236D052E13}" dt="2021-04-06T10:09:32.711" v="12" actId="20577"/>
        <pc:sldMkLst>
          <pc:docMk/>
          <pc:sldMk cId="650014114" sldId="309"/>
        </pc:sldMkLst>
        <pc:graphicFrameChg chg="modGraphic">
          <ac:chgData name="Mäkipelkola, Jutta" userId="2cd42bf3-9e6f-4f66-b1f3-383b28a52dfc" providerId="ADAL" clId="{CBC7E2FE-F182-490C-9218-AA236D052E13}" dt="2021-04-06T10:09:32.711" v="12" actId="20577"/>
          <ac:graphicFrameMkLst>
            <pc:docMk/>
            <pc:sldMk cId="650014114" sldId="309"/>
            <ac:graphicFrameMk id="6" creationId="{00000000-0000-0000-0000-000000000000}"/>
          </ac:graphicFrameMkLst>
        </pc:graphicFrameChg>
      </pc:sldChg>
      <pc:sldChg chg="modSp mod">
        <pc:chgData name="Mäkipelkola, Jutta" userId="2cd42bf3-9e6f-4f66-b1f3-383b28a52dfc" providerId="ADAL" clId="{CBC7E2FE-F182-490C-9218-AA236D052E13}" dt="2021-04-06T10:09:40.571" v="15" actId="20577"/>
        <pc:sldMkLst>
          <pc:docMk/>
          <pc:sldMk cId="3666827200" sldId="310"/>
        </pc:sldMkLst>
        <pc:graphicFrameChg chg="modGraphic">
          <ac:chgData name="Mäkipelkola, Jutta" userId="2cd42bf3-9e6f-4f66-b1f3-383b28a52dfc" providerId="ADAL" clId="{CBC7E2FE-F182-490C-9218-AA236D052E13}" dt="2021-04-06T10:09:40.571" v="15" actId="20577"/>
          <ac:graphicFrameMkLst>
            <pc:docMk/>
            <pc:sldMk cId="3666827200" sldId="310"/>
            <ac:graphicFrameMk id="6" creationId="{00000000-0000-0000-0000-000000000000}"/>
          </ac:graphicFrameMkLst>
        </pc:graphicFrameChg>
      </pc:sldChg>
      <pc:sldChg chg="modSp mod">
        <pc:chgData name="Mäkipelkola, Jutta" userId="2cd42bf3-9e6f-4f66-b1f3-383b28a52dfc" providerId="ADAL" clId="{CBC7E2FE-F182-490C-9218-AA236D052E13}" dt="2021-04-06T10:10:15.499" v="29" actId="13926"/>
        <pc:sldMkLst>
          <pc:docMk/>
          <pc:sldMk cId="557893547" sldId="312"/>
        </pc:sldMkLst>
        <pc:spChg chg="mod">
          <ac:chgData name="Mäkipelkola, Jutta" userId="2cd42bf3-9e6f-4f66-b1f3-383b28a52dfc" providerId="ADAL" clId="{CBC7E2FE-F182-490C-9218-AA236D052E13}" dt="2021-04-06T10:10:15.499" v="29" actId="13926"/>
          <ac:spMkLst>
            <pc:docMk/>
            <pc:sldMk cId="557893547" sldId="312"/>
            <ac:spMk id="2" creationId="{00000000-0000-0000-0000-000000000000}"/>
          </ac:spMkLst>
        </pc:spChg>
      </pc:sldChg>
      <pc:sldChg chg="modSp new mod">
        <pc:chgData name="Mäkipelkola, Jutta" userId="2cd42bf3-9e6f-4f66-b1f3-383b28a52dfc" providerId="ADAL" clId="{CBC7E2FE-F182-490C-9218-AA236D052E13}" dt="2021-04-06T10:12:12.612" v="101" actId="20577"/>
        <pc:sldMkLst>
          <pc:docMk/>
          <pc:sldMk cId="3865000763" sldId="313"/>
        </pc:sldMkLst>
        <pc:spChg chg="mod">
          <ac:chgData name="Mäkipelkola, Jutta" userId="2cd42bf3-9e6f-4f66-b1f3-383b28a52dfc" providerId="ADAL" clId="{CBC7E2FE-F182-490C-9218-AA236D052E13}" dt="2021-04-06T10:12:12.612" v="101" actId="20577"/>
          <ac:spMkLst>
            <pc:docMk/>
            <pc:sldMk cId="3865000763" sldId="313"/>
            <ac:spMk id="2" creationId="{7EF8A8A2-6940-49D9-BAB0-6210A058FF1A}"/>
          </ac:spMkLst>
        </pc:spChg>
      </pc:sldChg>
    </pc:docChg>
  </pc:docChgLst>
  <pc:docChgLst>
    <pc:chgData name="Mäntysaari, Piia-Pauliina" userId="S::piia-pauliina.mantysaari@seamk.fi::8618009e-e330-443e-b8e2-5413fdfa4db2" providerId="AD" clId="Web-{B91A7B85-C4DE-128D-8399-EDD178E81059}"/>
    <pc:docChg chg="modSld">
      <pc:chgData name="Mäntysaari, Piia-Pauliina" userId="S::piia-pauliina.mantysaari@seamk.fi::8618009e-e330-443e-b8e2-5413fdfa4db2" providerId="AD" clId="Web-{B91A7B85-C4DE-128D-8399-EDD178E81059}" dt="2021-06-08T10:33:10.630" v="30" actId="20577"/>
      <pc:docMkLst>
        <pc:docMk/>
      </pc:docMkLst>
      <pc:sldChg chg="modSp">
        <pc:chgData name="Mäntysaari, Piia-Pauliina" userId="S::piia-pauliina.mantysaari@seamk.fi::8618009e-e330-443e-b8e2-5413fdfa4db2" providerId="AD" clId="Web-{B91A7B85-C4DE-128D-8399-EDD178E81059}" dt="2021-06-08T10:33:10.630" v="30" actId="20577"/>
        <pc:sldMkLst>
          <pc:docMk/>
          <pc:sldMk cId="4027598734" sldId="296"/>
        </pc:sldMkLst>
        <pc:spChg chg="mod">
          <ac:chgData name="Mäntysaari, Piia-Pauliina" userId="S::piia-pauliina.mantysaari@seamk.fi::8618009e-e330-443e-b8e2-5413fdfa4db2" providerId="AD" clId="Web-{B91A7B85-C4DE-128D-8399-EDD178E81059}" dt="2021-06-08T10:33:10.630" v="30" actId="20577"/>
          <ac:spMkLst>
            <pc:docMk/>
            <pc:sldMk cId="4027598734" sldId="296"/>
            <ac:spMk id="3" creationId="{00000000-0000-0000-0000-000000000000}"/>
          </ac:spMkLst>
        </pc:spChg>
      </pc:sldChg>
      <pc:sldChg chg="modSp">
        <pc:chgData name="Mäntysaari, Piia-Pauliina" userId="S::piia-pauliina.mantysaari@seamk.fi::8618009e-e330-443e-b8e2-5413fdfa4db2" providerId="AD" clId="Web-{B91A7B85-C4DE-128D-8399-EDD178E81059}" dt="2021-06-08T10:22:20.006" v="3" actId="20577"/>
        <pc:sldMkLst>
          <pc:docMk/>
          <pc:sldMk cId="3865000763" sldId="313"/>
        </pc:sldMkLst>
        <pc:spChg chg="mod">
          <ac:chgData name="Mäntysaari, Piia-Pauliina" userId="S::piia-pauliina.mantysaari@seamk.fi::8618009e-e330-443e-b8e2-5413fdfa4db2" providerId="AD" clId="Web-{B91A7B85-C4DE-128D-8399-EDD178E81059}" dt="2021-06-08T10:22:20.006" v="3" actId="20577"/>
          <ac:spMkLst>
            <pc:docMk/>
            <pc:sldMk cId="3865000763" sldId="313"/>
            <ac:spMk id="3" creationId="{8B9AAD0F-4971-44C4-8B15-36E49533F076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53768-C8EF-4B11-8975-778247408D86}" type="datetimeFigureOut">
              <a:rPr lang="fi-FI" smtClean="0"/>
              <a:t>8.6.2021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354B2-24C6-4F6C-B375-37865450EF9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114723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53768-C8EF-4B11-8975-778247408D86}" type="datetimeFigureOut">
              <a:rPr lang="fi-FI" smtClean="0"/>
              <a:t>8.6.2021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354B2-24C6-4F6C-B375-37865450EF9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712271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53768-C8EF-4B11-8975-778247408D86}" type="datetimeFigureOut">
              <a:rPr lang="fi-FI" smtClean="0"/>
              <a:t>8.6.2021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354B2-24C6-4F6C-B375-37865450EF9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777626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53768-C8EF-4B11-8975-778247408D86}" type="datetimeFigureOut">
              <a:rPr lang="fi-FI" smtClean="0"/>
              <a:t>8.6.2021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354B2-24C6-4F6C-B375-37865450EF9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350938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53768-C8EF-4B11-8975-778247408D86}" type="datetimeFigureOut">
              <a:rPr lang="fi-FI" smtClean="0"/>
              <a:t>8.6.2021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354B2-24C6-4F6C-B375-37865450EF9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073717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53768-C8EF-4B11-8975-778247408D86}" type="datetimeFigureOut">
              <a:rPr lang="fi-FI" smtClean="0"/>
              <a:t>8.6.2021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354B2-24C6-4F6C-B375-37865450EF9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240308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53768-C8EF-4B11-8975-778247408D86}" type="datetimeFigureOut">
              <a:rPr lang="fi-FI" smtClean="0"/>
              <a:t>8.6.2021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354B2-24C6-4F6C-B375-37865450EF9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82558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53768-C8EF-4B11-8975-778247408D86}" type="datetimeFigureOut">
              <a:rPr lang="fi-FI" smtClean="0"/>
              <a:t>8.6.2021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354B2-24C6-4F6C-B375-37865450EF9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652176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53768-C8EF-4B11-8975-778247408D86}" type="datetimeFigureOut">
              <a:rPr lang="fi-FI" smtClean="0"/>
              <a:t>8.6.2021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354B2-24C6-4F6C-B375-37865450EF9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354883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53768-C8EF-4B11-8975-778247408D86}" type="datetimeFigureOut">
              <a:rPr lang="fi-FI" smtClean="0"/>
              <a:t>8.6.2021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354B2-24C6-4F6C-B375-37865450EF9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39903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53768-C8EF-4B11-8975-778247408D86}" type="datetimeFigureOut">
              <a:rPr lang="fi-FI" smtClean="0"/>
              <a:t>8.6.2021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354B2-24C6-4F6C-B375-37865450EF9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971219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553768-C8EF-4B11-8975-778247408D86}" type="datetimeFigureOut">
              <a:rPr lang="fi-FI" smtClean="0"/>
              <a:t>8.6.2021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F354B2-24C6-4F6C-B375-37865450EF9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951930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286DBC5-467E-4DC6-AA25-2F1A2C5165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690338"/>
          </a:xfrm>
        </p:spPr>
        <p:txBody>
          <a:bodyPr>
            <a:normAutofit/>
          </a:bodyPr>
          <a:lstStyle/>
          <a:p>
            <a:pPr algn="ctr"/>
            <a:r>
              <a:rPr lang="fi-FI" sz="6000" dirty="0">
                <a:cs typeface="Calibri Light"/>
              </a:rPr>
              <a:t>Palvelukyvyn ja -kulttuurin</a:t>
            </a:r>
            <a:br>
              <a:rPr lang="fi-FI" sz="6000" dirty="0">
                <a:cs typeface="Calibri Light"/>
              </a:rPr>
            </a:br>
            <a:r>
              <a:rPr lang="fi-FI" sz="6000" dirty="0">
                <a:cs typeface="Calibri Light"/>
              </a:rPr>
              <a:t> arviointityöpaja</a:t>
            </a:r>
            <a:br>
              <a:rPr lang="fi-FI" sz="5400" dirty="0">
                <a:cs typeface="Calibri Light"/>
              </a:rPr>
            </a:br>
            <a:r>
              <a:rPr lang="fi-FI" sz="3600" dirty="0">
                <a:cs typeface="Calibri Light"/>
              </a:rPr>
              <a:t>Yritys| Pvm</a:t>
            </a:r>
            <a:endParaRPr lang="fi-FI" sz="5400" dirty="0">
              <a:cs typeface="Calibri Light"/>
            </a:endParaRPr>
          </a:p>
        </p:txBody>
      </p:sp>
      <p:pic>
        <p:nvPicPr>
          <p:cNvPr id="4" name="Kuva 4" descr="Kuva, joka sisältää kohteen sisä&#10;&#10;Kuvaus luotu, erittäin korkea luotettavuus">
            <a:extLst>
              <a:ext uri="{FF2B5EF4-FFF2-40B4-BE49-F238E27FC236}">
                <a16:creationId xmlns:a16="http://schemas.microsoft.com/office/drawing/2014/main" id="{B9F9C556-FC91-49CF-A654-750E854DC39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15786" y="3212154"/>
            <a:ext cx="9982200" cy="2379543"/>
          </a:xfrm>
          <a:prstGeom prst="rect">
            <a:avLst/>
          </a:prstGeom>
        </p:spPr>
      </p:pic>
      <p:pic>
        <p:nvPicPr>
          <p:cNvPr id="3" name="Kuva 4">
            <a:extLst>
              <a:ext uri="{FF2B5EF4-FFF2-40B4-BE49-F238E27FC236}">
                <a16:creationId xmlns:a16="http://schemas.microsoft.com/office/drawing/2014/main" id="{93E9CAEF-46EB-4441-A190-8F3B79D796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89725" y="5885452"/>
            <a:ext cx="3097794" cy="835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60783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USKOMUKSET KILPAILUKYVYSTÄ</a:t>
            </a:r>
          </a:p>
        </p:txBody>
      </p:sp>
      <p:graphicFrame>
        <p:nvGraphicFramePr>
          <p:cNvPr id="5" name="Taulukk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8447463"/>
              </p:ext>
            </p:extLst>
          </p:nvPr>
        </p:nvGraphicFramePr>
        <p:xfrm>
          <a:off x="1196788" y="1771835"/>
          <a:ext cx="9623187" cy="4050199"/>
        </p:xfrm>
        <a:graphic>
          <a:graphicData uri="http://schemas.openxmlformats.org/drawingml/2006/table">
            <a:tbl>
              <a:tblPr bandRow="1">
                <a:tableStyleId>{69012ECD-51FC-41F1-AA8D-1B2483CD663E}</a:tableStyleId>
              </a:tblPr>
              <a:tblGrid>
                <a:gridCol w="874346">
                  <a:extLst>
                    <a:ext uri="{9D8B030D-6E8A-4147-A177-3AD203B41FA5}">
                      <a16:colId xmlns:a16="http://schemas.microsoft.com/office/drawing/2014/main" val="2623636377"/>
                    </a:ext>
                  </a:extLst>
                </a:gridCol>
                <a:gridCol w="8748841">
                  <a:extLst>
                    <a:ext uri="{9D8B030D-6E8A-4147-A177-3AD203B41FA5}">
                      <a16:colId xmlns:a16="http://schemas.microsoft.com/office/drawing/2014/main" val="4006852976"/>
                    </a:ext>
                  </a:extLst>
                </a:gridCol>
              </a:tblGrid>
              <a:tr h="1178256">
                <a:tc>
                  <a:txBody>
                    <a:bodyPr/>
                    <a:lstStyle/>
                    <a:p>
                      <a:pPr algn="ctr"/>
                      <a:r>
                        <a:rPr lang="fi-FI" sz="2400" dirty="0"/>
                        <a:t>A</a:t>
                      </a:r>
                      <a:endParaRPr lang="fi-FI" sz="2400" b="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i-FI" sz="2400" u="none" strike="noStrike" dirty="0">
                          <a:effectLst/>
                        </a:rPr>
                        <a:t>Huipputuotteet ja/tai tuotantoteknologia takaavat kilpailukykymme myös tulevaisuudessa.</a:t>
                      </a:r>
                      <a:endParaRPr lang="fi-FI" sz="2400" b="0" i="0" u="none" strike="noStrike" dirty="0">
                        <a:solidFill>
                          <a:srgbClr val="3F3F3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96117053"/>
                  </a:ext>
                </a:extLst>
              </a:tr>
              <a:tr h="1178256">
                <a:tc>
                  <a:txBody>
                    <a:bodyPr/>
                    <a:lstStyle/>
                    <a:p>
                      <a:pPr algn="ctr"/>
                      <a:r>
                        <a:rPr lang="fi-FI" sz="2400" b="0" dirty="0"/>
                        <a:t>B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i-FI" sz="2400" u="none" strike="noStrike" dirty="0">
                          <a:effectLst/>
                        </a:rPr>
                        <a:t>Tuote/tuotantotapa on yrityksemme kilpailukyvyn tärkein tukijalka  myös tulevaisuudessa, mutta palvelutkin antavat meille tiettyä kilpailuetua.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36741001"/>
                  </a:ext>
                </a:extLst>
              </a:tr>
              <a:tr h="1683223">
                <a:tc>
                  <a:txBody>
                    <a:bodyPr/>
                    <a:lstStyle/>
                    <a:p>
                      <a:pPr algn="ctr"/>
                      <a:r>
                        <a:rPr lang="fi-FI" sz="2400" dirty="0"/>
                        <a:t>C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i-FI" sz="2400" u="none" strike="noStrike" dirty="0">
                          <a:effectLst/>
                        </a:rPr>
                        <a:t>Asiakkaan ongelmien ratkaiseminen ja/tai hyödyn tuottaminen asiakkaalle on kilpailukykymme avain. Tuote on osa kokonaispalvelua, jonka toimitamme asiakkaalle.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278357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36516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KOKEMUKSET PALVELUJEN KEHITTÄMISESTÄ</a:t>
            </a:r>
          </a:p>
        </p:txBody>
      </p:sp>
      <p:graphicFrame>
        <p:nvGraphicFramePr>
          <p:cNvPr id="5" name="Taulukk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3085105"/>
              </p:ext>
            </p:extLst>
          </p:nvPr>
        </p:nvGraphicFramePr>
        <p:xfrm>
          <a:off x="838200" y="1994741"/>
          <a:ext cx="9623187" cy="3778530"/>
        </p:xfrm>
        <a:graphic>
          <a:graphicData uri="http://schemas.openxmlformats.org/drawingml/2006/table">
            <a:tbl>
              <a:tblPr bandRow="1">
                <a:tableStyleId>{69012ECD-51FC-41F1-AA8D-1B2483CD663E}</a:tableStyleId>
              </a:tblPr>
              <a:tblGrid>
                <a:gridCol w="874346">
                  <a:extLst>
                    <a:ext uri="{9D8B030D-6E8A-4147-A177-3AD203B41FA5}">
                      <a16:colId xmlns:a16="http://schemas.microsoft.com/office/drawing/2014/main" val="2623636377"/>
                    </a:ext>
                  </a:extLst>
                </a:gridCol>
                <a:gridCol w="8748841">
                  <a:extLst>
                    <a:ext uri="{9D8B030D-6E8A-4147-A177-3AD203B41FA5}">
                      <a16:colId xmlns:a16="http://schemas.microsoft.com/office/drawing/2014/main" val="4006852976"/>
                    </a:ext>
                  </a:extLst>
                </a:gridCol>
              </a:tblGrid>
              <a:tr h="1178256">
                <a:tc>
                  <a:txBody>
                    <a:bodyPr/>
                    <a:lstStyle/>
                    <a:p>
                      <a:pPr algn="ctr"/>
                      <a:r>
                        <a:rPr lang="fi-FI" sz="2400" dirty="0"/>
                        <a:t>A</a:t>
                      </a:r>
                      <a:endParaRPr lang="fi-FI" sz="2400" b="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i-FI" sz="24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Palveluliiketoiminta ei ole  tärkeää, mutta kehitämme "</a:t>
                      </a:r>
                      <a:r>
                        <a:rPr lang="fi-FI" sz="240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after</a:t>
                      </a:r>
                      <a:r>
                        <a:rPr lang="fi-FI" sz="24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i-FI" sz="240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sales</a:t>
                      </a:r>
                      <a:r>
                        <a:rPr lang="fi-FI" sz="24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" -palveluja, koska tuotteiden myynti edellyttää sitä.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96117053"/>
                  </a:ext>
                </a:extLst>
              </a:tr>
              <a:tr h="1178256">
                <a:tc>
                  <a:txBody>
                    <a:bodyPr/>
                    <a:lstStyle/>
                    <a:p>
                      <a:pPr algn="ctr"/>
                      <a:r>
                        <a:rPr lang="fi-FI" sz="2400" b="0" dirty="0"/>
                        <a:t>B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i-FI" sz="2400" u="none" strike="noStrike" dirty="0">
                          <a:effectLst/>
                        </a:rPr>
                        <a:t>Palvelujen kehittäminen on tapa sitouttaa asiakkaita, tehostaa tuotemyyntiä. Palvelut ovat myös kasvun väline.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36741001"/>
                  </a:ext>
                </a:extLst>
              </a:tr>
              <a:tr h="1422018">
                <a:tc>
                  <a:txBody>
                    <a:bodyPr/>
                    <a:lstStyle/>
                    <a:p>
                      <a:pPr algn="ctr"/>
                      <a:r>
                        <a:rPr lang="fi-FI" sz="2400" dirty="0"/>
                        <a:t>C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i-FI" sz="2400" u="none" strike="noStrike" dirty="0">
                          <a:effectLst/>
                        </a:rPr>
                        <a:t>Palvelujen kehittäminen on olennaista asiakkaan kokonaishyödyn varmistamisessa ja liiketoiminnan kehittämisessä.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278357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878943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RESURSSIT</a:t>
            </a:r>
          </a:p>
        </p:txBody>
      </p:sp>
      <p:graphicFrame>
        <p:nvGraphicFramePr>
          <p:cNvPr id="5" name="Taulukk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9614822"/>
              </p:ext>
            </p:extLst>
          </p:nvPr>
        </p:nvGraphicFramePr>
        <p:xfrm>
          <a:off x="838200" y="1843553"/>
          <a:ext cx="9623187" cy="4039735"/>
        </p:xfrm>
        <a:graphic>
          <a:graphicData uri="http://schemas.openxmlformats.org/drawingml/2006/table">
            <a:tbl>
              <a:tblPr bandRow="1">
                <a:tableStyleId>{69012ECD-51FC-41F1-AA8D-1B2483CD663E}</a:tableStyleId>
              </a:tblPr>
              <a:tblGrid>
                <a:gridCol w="874346">
                  <a:extLst>
                    <a:ext uri="{9D8B030D-6E8A-4147-A177-3AD203B41FA5}">
                      <a16:colId xmlns:a16="http://schemas.microsoft.com/office/drawing/2014/main" val="2623636377"/>
                    </a:ext>
                  </a:extLst>
                </a:gridCol>
                <a:gridCol w="8748841">
                  <a:extLst>
                    <a:ext uri="{9D8B030D-6E8A-4147-A177-3AD203B41FA5}">
                      <a16:colId xmlns:a16="http://schemas.microsoft.com/office/drawing/2014/main" val="4006852976"/>
                    </a:ext>
                  </a:extLst>
                </a:gridCol>
              </a:tblGrid>
              <a:tr h="1178256">
                <a:tc>
                  <a:txBody>
                    <a:bodyPr/>
                    <a:lstStyle/>
                    <a:p>
                      <a:pPr algn="ctr"/>
                      <a:r>
                        <a:rPr lang="fi-FI" sz="2400" dirty="0"/>
                        <a:t>A</a:t>
                      </a:r>
                      <a:endParaRPr lang="fi-FI" sz="2400" b="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i-FI" sz="2400" u="none" strike="noStrike" dirty="0">
                          <a:effectLst/>
                        </a:rPr>
                        <a:t>Palvelujen tarjoaminen ja kehittäminen on lähinnä "välttämättömän paha", emme panosta siihen enempää kuin on pakko.</a:t>
                      </a:r>
                      <a:endParaRPr lang="fi-FI" sz="2400" b="0" i="0" u="none" strike="noStrike" dirty="0">
                        <a:solidFill>
                          <a:srgbClr val="3F3F3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96117053"/>
                  </a:ext>
                </a:extLst>
              </a:tr>
              <a:tr h="1178256">
                <a:tc>
                  <a:txBody>
                    <a:bodyPr/>
                    <a:lstStyle/>
                    <a:p>
                      <a:pPr algn="ctr"/>
                      <a:r>
                        <a:rPr lang="fi-FI" sz="2400" b="0" dirty="0"/>
                        <a:t>B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i-FI" sz="2400" u="none" strike="noStrike" dirty="0">
                          <a:effectLst/>
                        </a:rPr>
                        <a:t>Panostamme palvelujen kehittämiseen, mutta emme ehkä niin paljon kuin asiakkaat tai liikekumppanit odottavat.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36741001"/>
                  </a:ext>
                </a:extLst>
              </a:tr>
              <a:tr h="1683223">
                <a:tc>
                  <a:txBody>
                    <a:bodyPr/>
                    <a:lstStyle/>
                    <a:p>
                      <a:pPr algn="ctr"/>
                      <a:r>
                        <a:rPr lang="fi-FI" sz="2400" dirty="0"/>
                        <a:t>C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i-FI" sz="2400" u="none" strike="noStrike" dirty="0">
                          <a:effectLst/>
                        </a:rPr>
                        <a:t>Panostamme palvelujen kehittämiseen ja tarjoamiseen riittävästi. Palvelutuotteiden kehittäminen onnistuu näillä resursseilla.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278357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365018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AMMATILLINEN IDENTITEETTI</a:t>
            </a:r>
          </a:p>
        </p:txBody>
      </p:sp>
      <p:graphicFrame>
        <p:nvGraphicFramePr>
          <p:cNvPr id="5" name="Taulukk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6747238"/>
              </p:ext>
            </p:extLst>
          </p:nvPr>
        </p:nvGraphicFramePr>
        <p:xfrm>
          <a:off x="838200" y="1879412"/>
          <a:ext cx="9623187" cy="4060663"/>
        </p:xfrm>
        <a:graphic>
          <a:graphicData uri="http://schemas.openxmlformats.org/drawingml/2006/table">
            <a:tbl>
              <a:tblPr bandRow="1">
                <a:tableStyleId>{69012ECD-51FC-41F1-AA8D-1B2483CD663E}</a:tableStyleId>
              </a:tblPr>
              <a:tblGrid>
                <a:gridCol w="874346">
                  <a:extLst>
                    <a:ext uri="{9D8B030D-6E8A-4147-A177-3AD203B41FA5}">
                      <a16:colId xmlns:a16="http://schemas.microsoft.com/office/drawing/2014/main" val="2623636377"/>
                    </a:ext>
                  </a:extLst>
                </a:gridCol>
                <a:gridCol w="8748841">
                  <a:extLst>
                    <a:ext uri="{9D8B030D-6E8A-4147-A177-3AD203B41FA5}">
                      <a16:colId xmlns:a16="http://schemas.microsoft.com/office/drawing/2014/main" val="4006852976"/>
                    </a:ext>
                  </a:extLst>
                </a:gridCol>
              </a:tblGrid>
              <a:tr h="1178256">
                <a:tc>
                  <a:txBody>
                    <a:bodyPr/>
                    <a:lstStyle/>
                    <a:p>
                      <a:pPr algn="ctr"/>
                      <a:r>
                        <a:rPr lang="fi-FI" sz="2400" dirty="0"/>
                        <a:t>A</a:t>
                      </a:r>
                      <a:endParaRPr lang="fi-FI" sz="2400" b="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i-FI" sz="2400" u="none" strike="noStrike" dirty="0">
                          <a:effectLst/>
                        </a:rPr>
                        <a:t>Ammattilaisiamme motivoi tuote ja/tai tuotantoteknologia ja siihen liittyvä osaaminen, joka koetaan vahvaksi.</a:t>
                      </a:r>
                    </a:p>
                    <a:p>
                      <a:pPr algn="l" fontAlgn="ctr"/>
                      <a:r>
                        <a:rPr lang="fi-FI" sz="2400" u="none" strike="noStrike" dirty="0">
                          <a:effectLst/>
                        </a:rPr>
                        <a:t> </a:t>
                      </a:r>
                      <a:endParaRPr lang="fi-FI" sz="2400" b="0" i="0" u="none" strike="noStrike" dirty="0">
                        <a:solidFill>
                          <a:srgbClr val="3F3F3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96117053"/>
                  </a:ext>
                </a:extLst>
              </a:tr>
              <a:tr h="1178256">
                <a:tc>
                  <a:txBody>
                    <a:bodyPr/>
                    <a:lstStyle/>
                    <a:p>
                      <a:pPr algn="ctr"/>
                      <a:r>
                        <a:rPr lang="fi-FI" sz="2400" b="0" dirty="0"/>
                        <a:t>B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i-FI" sz="2400" u="none" strike="noStrike" dirty="0">
                          <a:effectLst/>
                        </a:rPr>
                        <a:t>Ammattilaisemme ovat huomanneet, että osaamistamme voidaan hyödyntää myös palveluissa, mutta uudenlaiset vaatimukset aiheuttavat epävarmuutta / tyytymättömyyttä.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36741001"/>
                  </a:ext>
                </a:extLst>
              </a:tr>
              <a:tr h="1683223">
                <a:tc>
                  <a:txBody>
                    <a:bodyPr/>
                    <a:lstStyle/>
                    <a:p>
                      <a:pPr algn="ctr"/>
                      <a:r>
                        <a:rPr lang="fi-FI" sz="2400" dirty="0"/>
                        <a:t>C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i-FI" sz="2400" u="none" strike="noStrike" dirty="0">
                          <a:effectLst/>
                        </a:rPr>
                        <a:t>Ammattilaisiamme innostaa asiakkaan ongelmien ratkaiseminen ja/tai asiakkaan liiketoiminnan tukeminen. Uutta osaamista kehitetään  koko ajan.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278357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274674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416424" y="493060"/>
            <a:ext cx="9054353" cy="910198"/>
          </a:xfrm>
        </p:spPr>
        <p:txBody>
          <a:bodyPr>
            <a:normAutofit fontScale="90000"/>
          </a:bodyPr>
          <a:lstStyle/>
          <a:p>
            <a:r>
              <a:rPr lang="fi-FI" dirty="0"/>
              <a:t>Kulttuuri</a:t>
            </a:r>
          </a:p>
        </p:txBody>
      </p:sp>
      <p:sp>
        <p:nvSpPr>
          <p:cNvPr id="5" name="Sisällön paikkamerkki 2"/>
          <p:cNvSpPr txBox="1">
            <a:spLocks/>
          </p:cNvSpPr>
          <p:nvPr/>
        </p:nvSpPr>
        <p:spPr>
          <a:xfrm>
            <a:off x="1026459" y="4460196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fi-FI" dirty="0"/>
              <a:t>Muistiinpanot: </a:t>
            </a:r>
            <a:endParaRPr lang="fi-FI" dirty="0">
              <a:cs typeface="Calibri"/>
            </a:endParaRPr>
          </a:p>
          <a:p>
            <a:pPr algn="l"/>
            <a:endParaRPr lang="fi-FI" dirty="0"/>
          </a:p>
        </p:txBody>
      </p:sp>
      <p:graphicFrame>
        <p:nvGraphicFramePr>
          <p:cNvPr id="6" name="Taulukko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9330033"/>
              </p:ext>
            </p:extLst>
          </p:nvPr>
        </p:nvGraphicFramePr>
        <p:xfrm>
          <a:off x="1026459" y="1582552"/>
          <a:ext cx="4185621" cy="2698350"/>
        </p:xfrm>
        <a:graphic>
          <a:graphicData uri="http://schemas.openxmlformats.org/drawingml/2006/table">
            <a:tbl>
              <a:tblPr bandRow="1">
                <a:tableStyleId>{69012ECD-51FC-41F1-AA8D-1B2483CD663E}</a:tableStyleId>
              </a:tblPr>
              <a:tblGrid>
                <a:gridCol w="1703678">
                  <a:extLst>
                    <a:ext uri="{9D8B030D-6E8A-4147-A177-3AD203B41FA5}">
                      <a16:colId xmlns:a16="http://schemas.microsoft.com/office/drawing/2014/main" val="2623636377"/>
                    </a:ext>
                  </a:extLst>
                </a:gridCol>
                <a:gridCol w="2481943">
                  <a:extLst>
                    <a:ext uri="{9D8B030D-6E8A-4147-A177-3AD203B41FA5}">
                      <a16:colId xmlns:a16="http://schemas.microsoft.com/office/drawing/2014/main" val="4006852976"/>
                    </a:ext>
                  </a:extLst>
                </a:gridCol>
              </a:tblGrid>
              <a:tr h="509345">
                <a:tc gridSpan="2">
                  <a:txBody>
                    <a:bodyPr/>
                    <a:lstStyle/>
                    <a:p>
                      <a:pPr algn="ctr"/>
                      <a:r>
                        <a:rPr lang="fi-FI" sz="2000" b="0" dirty="0"/>
                        <a:t>KULTTUURI | TULOKSET</a:t>
                      </a:r>
                      <a:r>
                        <a:rPr lang="fi-FI" sz="2000" b="0" baseline="0" dirty="0"/>
                        <a:t> YHTEENSÄ</a:t>
                      </a:r>
                      <a:endParaRPr lang="fi-FI" sz="2000" b="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fi-FI" sz="2000" u="none" strike="noStrike" dirty="0">
                        <a:effectLst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27191050"/>
                  </a:ext>
                </a:extLst>
              </a:tr>
              <a:tr h="509345">
                <a:tc>
                  <a:txBody>
                    <a:bodyPr/>
                    <a:lstStyle/>
                    <a:p>
                      <a:pPr algn="ctr"/>
                      <a:r>
                        <a:rPr lang="fi-FI" sz="2000" dirty="0"/>
                        <a:t>A</a:t>
                      </a:r>
                      <a:endParaRPr lang="fi-FI" sz="2000" b="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i-FI" sz="2000" u="none" strike="noStrike" dirty="0">
                        <a:effectLst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96117053"/>
                  </a:ext>
                </a:extLst>
              </a:tr>
              <a:tr h="839830">
                <a:tc>
                  <a:txBody>
                    <a:bodyPr/>
                    <a:lstStyle/>
                    <a:p>
                      <a:pPr algn="ctr"/>
                      <a:r>
                        <a:rPr lang="fi-FI" sz="2000" b="0" dirty="0"/>
                        <a:t>B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2000" u="none" strike="noStrike" dirty="0">
                        <a:effectLst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36741001"/>
                  </a:ext>
                </a:extLst>
              </a:tr>
              <a:tr h="839830">
                <a:tc>
                  <a:txBody>
                    <a:bodyPr/>
                    <a:lstStyle/>
                    <a:p>
                      <a:pPr algn="ctr"/>
                      <a:r>
                        <a:rPr lang="fi-FI" sz="2000" dirty="0"/>
                        <a:t>C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i-FI" sz="2000" u="none" strike="noStrike" dirty="0">
                        <a:effectLst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278357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709211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416424" y="493060"/>
            <a:ext cx="9054353" cy="910198"/>
          </a:xfrm>
        </p:spPr>
        <p:txBody>
          <a:bodyPr>
            <a:normAutofit fontScale="90000"/>
          </a:bodyPr>
          <a:lstStyle/>
          <a:p>
            <a:r>
              <a:rPr lang="fi-FI" dirty="0"/>
              <a:t>Palveluliiketoiminnan ymmärrys</a:t>
            </a:r>
          </a:p>
        </p:txBody>
      </p:sp>
      <p:sp>
        <p:nvSpPr>
          <p:cNvPr id="5" name="Sisällön paikkamerkki 2"/>
          <p:cNvSpPr txBox="1">
            <a:spLocks/>
          </p:cNvSpPr>
          <p:nvPr/>
        </p:nvSpPr>
        <p:spPr>
          <a:xfrm>
            <a:off x="990600" y="2245940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fi-FI" dirty="0"/>
              <a:t>Ohje: lue taulukon väittämät itseksesi ja rastita kohta (A, B tai C), jolle itse sijoittaisit yrityksen. </a:t>
            </a:r>
            <a:r>
              <a:rPr lang="fi-FI" dirty="0">
                <a:solidFill>
                  <a:prstClr val="black"/>
                </a:solidFill>
              </a:rPr>
              <a:t>Viimeisen taulukon jälkeen laske, montako rastia kuhunkin kohtaan tuli. </a:t>
            </a:r>
          </a:p>
          <a:p>
            <a:pPr algn="l"/>
            <a:r>
              <a:rPr lang="fi-FI" dirty="0"/>
              <a:t>Lopuksi käydään yhdessä keskustelu tuloksesta. Mitkä kohdat mietityttivät eniten? Onko arvioissa eroja ja mistä ne syntyvät?</a:t>
            </a:r>
            <a:endParaRPr lang="fi-FI" dirty="0">
              <a:cs typeface="Calibri"/>
            </a:endParaRPr>
          </a:p>
          <a:p>
            <a:pPr algn="l"/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0593678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PALVELUTARJOAMAN ROOLI LIIKETOIMINNASSA</a:t>
            </a:r>
          </a:p>
        </p:txBody>
      </p:sp>
      <p:graphicFrame>
        <p:nvGraphicFramePr>
          <p:cNvPr id="5" name="Taulukk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4582985"/>
              </p:ext>
            </p:extLst>
          </p:nvPr>
        </p:nvGraphicFramePr>
        <p:xfrm>
          <a:off x="838200" y="2076636"/>
          <a:ext cx="9623187" cy="3723529"/>
        </p:xfrm>
        <a:graphic>
          <a:graphicData uri="http://schemas.openxmlformats.org/drawingml/2006/table">
            <a:tbl>
              <a:tblPr bandRow="1">
                <a:tableStyleId>{69012ECD-51FC-41F1-AA8D-1B2483CD663E}</a:tableStyleId>
              </a:tblPr>
              <a:tblGrid>
                <a:gridCol w="874346">
                  <a:extLst>
                    <a:ext uri="{9D8B030D-6E8A-4147-A177-3AD203B41FA5}">
                      <a16:colId xmlns:a16="http://schemas.microsoft.com/office/drawing/2014/main" val="2623636377"/>
                    </a:ext>
                  </a:extLst>
                </a:gridCol>
                <a:gridCol w="8748841">
                  <a:extLst>
                    <a:ext uri="{9D8B030D-6E8A-4147-A177-3AD203B41FA5}">
                      <a16:colId xmlns:a16="http://schemas.microsoft.com/office/drawing/2014/main" val="4006852976"/>
                    </a:ext>
                  </a:extLst>
                </a:gridCol>
              </a:tblGrid>
              <a:tr h="1178256">
                <a:tc>
                  <a:txBody>
                    <a:bodyPr/>
                    <a:lstStyle/>
                    <a:p>
                      <a:pPr algn="ctr"/>
                      <a:r>
                        <a:rPr lang="fi-FI" sz="2400" dirty="0"/>
                        <a:t>A</a:t>
                      </a:r>
                      <a:endParaRPr lang="fi-FI" sz="2400" b="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i-FI" sz="2400" u="none" strike="noStrike" dirty="0">
                          <a:effectLst/>
                        </a:rPr>
                        <a:t>Palveluja on, mutta ne eivät muodosta yhtenäistä tarjoamaa. </a:t>
                      </a:r>
                    </a:p>
                    <a:p>
                      <a:pPr algn="l" fontAlgn="ctr"/>
                      <a:endParaRPr lang="fi-FI" sz="2400" b="0" i="0" u="none" strike="noStrike" dirty="0">
                        <a:solidFill>
                          <a:srgbClr val="3F3F3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96117053"/>
                  </a:ext>
                </a:extLst>
              </a:tr>
              <a:tr h="1178256">
                <a:tc>
                  <a:txBody>
                    <a:bodyPr/>
                    <a:lstStyle/>
                    <a:p>
                      <a:pPr algn="ctr"/>
                      <a:r>
                        <a:rPr lang="fi-FI" sz="2400" b="0" dirty="0"/>
                        <a:t>B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i-FI" sz="2400" u="none" strike="noStrike" dirty="0">
                          <a:effectLst/>
                        </a:rPr>
                        <a:t>Palvelutarjoamaa on kehitetty ja se kytkeytyy tuotekeskeisiin liiketoimintamalleihin.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36741001"/>
                  </a:ext>
                </a:extLst>
              </a:tr>
              <a:tr h="1367017">
                <a:tc>
                  <a:txBody>
                    <a:bodyPr/>
                    <a:lstStyle/>
                    <a:p>
                      <a:pPr algn="ctr"/>
                      <a:r>
                        <a:rPr lang="fi-FI" sz="2400" dirty="0"/>
                        <a:t>C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i-FI" sz="2400" u="none" strike="noStrike" dirty="0">
                          <a:effectLst/>
                        </a:rPr>
                        <a:t>Palvelut ja fyysiset tuotteet muodostavat johdonmukaisen kokonaisuuden. Kokonaistarjoama sisältää tuotteet ja palvelut.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278357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21292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LIIKETOIMINTAMALLIT</a:t>
            </a:r>
          </a:p>
        </p:txBody>
      </p:sp>
      <p:graphicFrame>
        <p:nvGraphicFramePr>
          <p:cNvPr id="5" name="Taulukk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3208642"/>
              </p:ext>
            </p:extLst>
          </p:nvPr>
        </p:nvGraphicFramePr>
        <p:xfrm>
          <a:off x="838200" y="1969059"/>
          <a:ext cx="9623187" cy="3723529"/>
        </p:xfrm>
        <a:graphic>
          <a:graphicData uri="http://schemas.openxmlformats.org/drawingml/2006/table">
            <a:tbl>
              <a:tblPr bandRow="1">
                <a:tableStyleId>{69012ECD-51FC-41F1-AA8D-1B2483CD663E}</a:tableStyleId>
              </a:tblPr>
              <a:tblGrid>
                <a:gridCol w="874346">
                  <a:extLst>
                    <a:ext uri="{9D8B030D-6E8A-4147-A177-3AD203B41FA5}">
                      <a16:colId xmlns:a16="http://schemas.microsoft.com/office/drawing/2014/main" val="2623636377"/>
                    </a:ext>
                  </a:extLst>
                </a:gridCol>
                <a:gridCol w="8748841">
                  <a:extLst>
                    <a:ext uri="{9D8B030D-6E8A-4147-A177-3AD203B41FA5}">
                      <a16:colId xmlns:a16="http://schemas.microsoft.com/office/drawing/2014/main" val="4006852976"/>
                    </a:ext>
                  </a:extLst>
                </a:gridCol>
              </a:tblGrid>
              <a:tr h="1178256">
                <a:tc>
                  <a:txBody>
                    <a:bodyPr/>
                    <a:lstStyle/>
                    <a:p>
                      <a:pPr algn="ctr"/>
                      <a:r>
                        <a:rPr lang="fi-FI" sz="2400" dirty="0"/>
                        <a:t>A</a:t>
                      </a:r>
                      <a:endParaRPr lang="fi-FI" sz="2400" b="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i-FI" sz="2400" u="none" strike="noStrike" dirty="0">
                          <a:effectLst/>
                        </a:rPr>
                        <a:t>Tunnemme erilaisia teollisuuden palveluliiketoiminnan malleja, mutta emme vielä sovella niitä itse.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96117053"/>
                  </a:ext>
                </a:extLst>
              </a:tr>
              <a:tr h="1178256">
                <a:tc>
                  <a:txBody>
                    <a:bodyPr/>
                    <a:lstStyle/>
                    <a:p>
                      <a:pPr algn="ctr"/>
                      <a:r>
                        <a:rPr lang="fi-FI" sz="2400" b="0" dirty="0"/>
                        <a:t>B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i-FI" sz="2400" u="none" strike="noStrike" dirty="0">
                          <a:effectLst/>
                        </a:rPr>
                        <a:t>Olemme arvioineet ja vertailleet sisäisesti erilaisia palveluliiketoimintamalleja. Joitain kokeiluja on tehty.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36741001"/>
                  </a:ext>
                </a:extLst>
              </a:tr>
              <a:tr h="1367017">
                <a:tc>
                  <a:txBody>
                    <a:bodyPr/>
                    <a:lstStyle/>
                    <a:p>
                      <a:pPr algn="ctr"/>
                      <a:r>
                        <a:rPr lang="fi-FI" sz="2400" dirty="0"/>
                        <a:t>C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i-FI" sz="2400" u="none" strike="noStrike" dirty="0">
                          <a:effectLst/>
                        </a:rPr>
                        <a:t>Tarjoamme useita palvelutuotteita ja niille on kehitetty liiketoimintamallit. Palvelutuotteita kehitetään yhdessä asiakkaan kanssa saatujen kokemusten perusteella.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278357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943316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PALVELUJEN HINNOITTELU </a:t>
            </a:r>
          </a:p>
        </p:txBody>
      </p:sp>
      <p:graphicFrame>
        <p:nvGraphicFramePr>
          <p:cNvPr id="5" name="Taulukk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4178601"/>
              </p:ext>
            </p:extLst>
          </p:nvPr>
        </p:nvGraphicFramePr>
        <p:xfrm>
          <a:off x="838200" y="1834588"/>
          <a:ext cx="9623187" cy="4050199"/>
        </p:xfrm>
        <a:graphic>
          <a:graphicData uri="http://schemas.openxmlformats.org/drawingml/2006/table">
            <a:tbl>
              <a:tblPr bandRow="1">
                <a:tableStyleId>{69012ECD-51FC-41F1-AA8D-1B2483CD663E}</a:tableStyleId>
              </a:tblPr>
              <a:tblGrid>
                <a:gridCol w="874346">
                  <a:extLst>
                    <a:ext uri="{9D8B030D-6E8A-4147-A177-3AD203B41FA5}">
                      <a16:colId xmlns:a16="http://schemas.microsoft.com/office/drawing/2014/main" val="2623636377"/>
                    </a:ext>
                  </a:extLst>
                </a:gridCol>
                <a:gridCol w="8748841">
                  <a:extLst>
                    <a:ext uri="{9D8B030D-6E8A-4147-A177-3AD203B41FA5}">
                      <a16:colId xmlns:a16="http://schemas.microsoft.com/office/drawing/2014/main" val="4006852976"/>
                    </a:ext>
                  </a:extLst>
                </a:gridCol>
              </a:tblGrid>
              <a:tr h="1178256">
                <a:tc>
                  <a:txBody>
                    <a:bodyPr/>
                    <a:lstStyle/>
                    <a:p>
                      <a:pPr algn="ctr"/>
                      <a:r>
                        <a:rPr lang="fi-FI" sz="2400" dirty="0"/>
                        <a:t>A</a:t>
                      </a:r>
                      <a:endParaRPr lang="fi-FI" sz="2400" b="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i-FI" sz="2400" u="none" strike="noStrike" dirty="0">
                          <a:effectLst/>
                        </a:rPr>
                        <a:t>Palvelut hinnoitellaan kustannusperustaisesti tuotteiden myynnin yhteydessä osana kokonaiskauppaa.</a:t>
                      </a:r>
                    </a:p>
                    <a:p>
                      <a:pPr algn="l" fontAlgn="ctr"/>
                      <a:r>
                        <a:rPr lang="fi-FI" sz="2400" u="none" strike="noStrike" dirty="0">
                          <a:effectLst/>
                        </a:rPr>
                        <a:t> </a:t>
                      </a:r>
                      <a:endParaRPr lang="fi-FI" sz="2400" b="0" i="0" u="none" strike="noStrike" dirty="0">
                        <a:solidFill>
                          <a:srgbClr val="3F3F3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96117053"/>
                  </a:ext>
                </a:extLst>
              </a:tr>
              <a:tr h="1178256">
                <a:tc>
                  <a:txBody>
                    <a:bodyPr/>
                    <a:lstStyle/>
                    <a:p>
                      <a:pPr algn="ctr"/>
                      <a:r>
                        <a:rPr lang="fi-FI" sz="2400" b="0" dirty="0"/>
                        <a:t>B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i-FI" sz="2400" u="none" strike="noStrike" dirty="0">
                          <a:effectLst/>
                        </a:rPr>
                        <a:t>Palvelut on hinnoiteltu erikseen, mutta kustannuksia on vaikea saada siirrettyä asiakkaalle.</a:t>
                      </a:r>
                      <a:endParaRPr lang="fi-FI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36741001"/>
                  </a:ext>
                </a:extLst>
              </a:tr>
              <a:tr h="1683223">
                <a:tc>
                  <a:txBody>
                    <a:bodyPr/>
                    <a:lstStyle/>
                    <a:p>
                      <a:pPr algn="ctr"/>
                      <a:r>
                        <a:rPr lang="fi-FI" sz="2400" dirty="0"/>
                        <a:t>C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i-FI" sz="2400" u="none" strike="noStrike" dirty="0">
                          <a:effectLst/>
                        </a:rPr>
                        <a:t>Palvelut hinnoitellaan asiakkaan saaman lisäarvon perusteella.</a:t>
                      </a:r>
                      <a:endParaRPr lang="fi-FI" sz="2400" b="1" i="0" u="none" strike="noStrike" dirty="0">
                        <a:solidFill>
                          <a:srgbClr val="3F3F3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278357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097122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PALVELUTARJOAMAN JA LIIKETOIMINTAMALLIN  SUHDE</a:t>
            </a:r>
          </a:p>
        </p:txBody>
      </p:sp>
      <p:graphicFrame>
        <p:nvGraphicFramePr>
          <p:cNvPr id="5" name="Taulukk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0972309"/>
              </p:ext>
            </p:extLst>
          </p:nvPr>
        </p:nvGraphicFramePr>
        <p:xfrm>
          <a:off x="838200" y="2004918"/>
          <a:ext cx="9623187" cy="4039735"/>
        </p:xfrm>
        <a:graphic>
          <a:graphicData uri="http://schemas.openxmlformats.org/drawingml/2006/table">
            <a:tbl>
              <a:tblPr bandRow="1">
                <a:tableStyleId>{69012ECD-51FC-41F1-AA8D-1B2483CD663E}</a:tableStyleId>
              </a:tblPr>
              <a:tblGrid>
                <a:gridCol w="874346">
                  <a:extLst>
                    <a:ext uri="{9D8B030D-6E8A-4147-A177-3AD203B41FA5}">
                      <a16:colId xmlns:a16="http://schemas.microsoft.com/office/drawing/2014/main" val="2623636377"/>
                    </a:ext>
                  </a:extLst>
                </a:gridCol>
                <a:gridCol w="8748841">
                  <a:extLst>
                    <a:ext uri="{9D8B030D-6E8A-4147-A177-3AD203B41FA5}">
                      <a16:colId xmlns:a16="http://schemas.microsoft.com/office/drawing/2014/main" val="4006852976"/>
                    </a:ext>
                  </a:extLst>
                </a:gridCol>
              </a:tblGrid>
              <a:tr h="1178256">
                <a:tc>
                  <a:txBody>
                    <a:bodyPr/>
                    <a:lstStyle/>
                    <a:p>
                      <a:pPr algn="ctr"/>
                      <a:r>
                        <a:rPr lang="fi-FI" sz="2400" dirty="0"/>
                        <a:t>A</a:t>
                      </a:r>
                      <a:endParaRPr lang="fi-FI" sz="2400" b="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i-FI" sz="2400" u="none" strike="noStrike" dirty="0">
                          <a:effectLst/>
                        </a:rPr>
                        <a:t>Palvelujen asema liiketoiminnassamme on vielä haussa.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96117053"/>
                  </a:ext>
                </a:extLst>
              </a:tr>
              <a:tr h="1178256">
                <a:tc>
                  <a:txBody>
                    <a:bodyPr/>
                    <a:lstStyle/>
                    <a:p>
                      <a:pPr algn="ctr"/>
                      <a:r>
                        <a:rPr lang="fi-FI" sz="2400" b="0" dirty="0"/>
                        <a:t>B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i-FI" sz="2400" u="none" strike="noStrike" dirty="0">
                          <a:effectLst/>
                        </a:rPr>
                        <a:t>Palvelutarjoamien ja tuotekeskeisten liiketoimintamallien välillä on yhtymäkohtia.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36741001"/>
                  </a:ext>
                </a:extLst>
              </a:tr>
              <a:tr h="1683223">
                <a:tc>
                  <a:txBody>
                    <a:bodyPr/>
                    <a:lstStyle/>
                    <a:p>
                      <a:pPr algn="ctr"/>
                      <a:r>
                        <a:rPr lang="fi-FI" sz="2400" dirty="0"/>
                        <a:t>C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i-FI" sz="2400" u="none" strike="noStrike" dirty="0">
                          <a:effectLst/>
                        </a:rPr>
                        <a:t>Palvelutarjoamat ja tuotekeskeiset liiketoimintamallit on yhteen sovitettu liiketoiminnassa; kokonaistarjoama sisältää tuotteet ja palvelut.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278357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30617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fi-FI" sz="5400" u="sng" dirty="0"/>
              <a:t>Arviointityöpajan vetäjälle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838200" y="1825625"/>
            <a:ext cx="10833100" cy="4912254"/>
          </a:xfrm>
        </p:spPr>
        <p:txBody>
          <a:bodyPr vert="horz" lIns="91440" tIns="45720" rIns="91440" bIns="45720" rtlCol="0" anchor="t">
            <a:normAutofit fontScale="77500" lnSpcReduction="20000"/>
          </a:bodyPr>
          <a:lstStyle/>
          <a:p>
            <a:r>
              <a:rPr lang="fi-FI" dirty="0"/>
              <a:t>Tämän dokumentin avulla voidaan toteuttaa palvelukyvyn ja –kulttuurin arviointityöpaja teollisen alan pk-yrityksessä</a:t>
            </a:r>
          </a:p>
          <a:p>
            <a:r>
              <a:rPr lang="fi-FI" dirty="0"/>
              <a:t>Työpajan vetäjä voi olla yrityksen ulkopuolelta tai sisältä. Jos vetäjä on yrityksestä, niin on suositeltavaa, että hän suorittaa omalta osaltaan arvioinnin jo etukäteen. Yrityksen johdon tulee osallistua työpajaan.</a:t>
            </a:r>
          </a:p>
          <a:p>
            <a:r>
              <a:rPr lang="fi-FI" dirty="0"/>
              <a:t>Työpajasta saatavan numeraalisen arvioinnin lisäksi, syntyvä </a:t>
            </a:r>
            <a:r>
              <a:rPr lang="fi-FI" i="1" dirty="0"/>
              <a:t>keskustelu </a:t>
            </a:r>
            <a:r>
              <a:rPr lang="fi-FI" dirty="0"/>
              <a:t>palvelukulttuurin eri osa-alueista on keskeistä. Työpajan vetäjän tulee aktiivisesti kirjata ylös muistiinpanoja koko työpajan ajan, jotta tieto on hyödynnettävissä myöhemmin koostettavissa kehittämistoimenpiteissä.</a:t>
            </a:r>
          </a:p>
          <a:p>
            <a:r>
              <a:rPr lang="fi-FI" dirty="0"/>
              <a:t>Jokainen osa-alue: kulttuuri, palvelukulttuurin ymmärrys, johtamiskäytännöt, kehityskäytännöt ja asiakassuhde sisältävät useampia eri näkökulmia.</a:t>
            </a:r>
          </a:p>
          <a:p>
            <a:r>
              <a:rPr lang="fi-FI" dirty="0"/>
              <a:t>Nettisivuilta (paalut.seamk.fi) löytyy valmis Excel, johon tulokset voi kirjata työpajan jälkeen sekä ohjeistus, miten edetä saatujen tulosten (sekä numeraalinen arviointi että syntynyt keskustelu) perusteella kehittämistoimenpiteiden laatimiseen ja toteuttamiseen. </a:t>
            </a:r>
          </a:p>
          <a:p>
            <a:pPr marL="0" indent="0">
              <a:buNone/>
            </a:pPr>
            <a:endParaRPr lang="fi-FI" dirty="0">
              <a:cs typeface="Calibri" panose="020F0502020204030204"/>
            </a:endParaRPr>
          </a:p>
          <a:p>
            <a:pPr marL="0" indent="0" algn="ctr">
              <a:buNone/>
            </a:pPr>
            <a:r>
              <a:rPr lang="fi-FI" i="1" dirty="0"/>
              <a:t>Onnea matkaan!</a:t>
            </a:r>
          </a:p>
        </p:txBody>
      </p:sp>
    </p:spTree>
    <p:extLst>
      <p:ext uri="{BB962C8B-B14F-4D97-AF65-F5344CB8AC3E}">
        <p14:creationId xmlns:p14="http://schemas.microsoft.com/office/powerpoint/2010/main" val="402759873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PALVELUJEN ANSAINTAMALLIT</a:t>
            </a:r>
          </a:p>
        </p:txBody>
      </p:sp>
      <p:graphicFrame>
        <p:nvGraphicFramePr>
          <p:cNvPr id="5" name="Taulukk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6306924"/>
              </p:ext>
            </p:extLst>
          </p:nvPr>
        </p:nvGraphicFramePr>
        <p:xfrm>
          <a:off x="838200" y="1762870"/>
          <a:ext cx="9623187" cy="4039735"/>
        </p:xfrm>
        <a:graphic>
          <a:graphicData uri="http://schemas.openxmlformats.org/drawingml/2006/table">
            <a:tbl>
              <a:tblPr bandRow="1">
                <a:tableStyleId>{69012ECD-51FC-41F1-AA8D-1B2483CD663E}</a:tableStyleId>
              </a:tblPr>
              <a:tblGrid>
                <a:gridCol w="874346">
                  <a:extLst>
                    <a:ext uri="{9D8B030D-6E8A-4147-A177-3AD203B41FA5}">
                      <a16:colId xmlns:a16="http://schemas.microsoft.com/office/drawing/2014/main" val="2623636377"/>
                    </a:ext>
                  </a:extLst>
                </a:gridCol>
                <a:gridCol w="8748841">
                  <a:extLst>
                    <a:ext uri="{9D8B030D-6E8A-4147-A177-3AD203B41FA5}">
                      <a16:colId xmlns:a16="http://schemas.microsoft.com/office/drawing/2014/main" val="4006852976"/>
                    </a:ext>
                  </a:extLst>
                </a:gridCol>
              </a:tblGrid>
              <a:tr h="1178256">
                <a:tc>
                  <a:txBody>
                    <a:bodyPr/>
                    <a:lstStyle/>
                    <a:p>
                      <a:pPr algn="ctr"/>
                      <a:r>
                        <a:rPr lang="fi-FI" sz="2400" dirty="0"/>
                        <a:t>A</a:t>
                      </a:r>
                      <a:endParaRPr lang="fi-FI" sz="2400" b="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i-FI" sz="2400" u="none" strike="noStrike" dirty="0">
                          <a:effectLst/>
                        </a:rPr>
                        <a:t>Käytössä on yksi palvelujen ansaintamalli.</a:t>
                      </a:r>
                    </a:p>
                    <a:p>
                      <a:pPr algn="l" fontAlgn="ctr"/>
                      <a:endParaRPr lang="fi-FI" sz="2400" b="0" i="0" u="none" strike="noStrike" dirty="0">
                        <a:solidFill>
                          <a:srgbClr val="3F3F3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96117053"/>
                  </a:ext>
                </a:extLst>
              </a:tr>
              <a:tr h="1178256">
                <a:tc>
                  <a:txBody>
                    <a:bodyPr/>
                    <a:lstStyle/>
                    <a:p>
                      <a:pPr algn="ctr"/>
                      <a:r>
                        <a:rPr lang="fi-FI" sz="2400" b="0" dirty="0"/>
                        <a:t>B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i-FI" sz="2400" u="none" strike="noStrike" dirty="0">
                          <a:effectLst/>
                        </a:rPr>
                        <a:t>Erilaisia palvelujen ansaintamalleja on vertailtu.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36741001"/>
                  </a:ext>
                </a:extLst>
              </a:tr>
              <a:tr h="1683223">
                <a:tc>
                  <a:txBody>
                    <a:bodyPr/>
                    <a:lstStyle/>
                    <a:p>
                      <a:pPr algn="ctr"/>
                      <a:r>
                        <a:rPr lang="fi-FI" sz="2400" dirty="0"/>
                        <a:t>C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i-FI" sz="2400" u="none" strike="noStrike" dirty="0">
                          <a:effectLst/>
                        </a:rPr>
                        <a:t>Palvelujen ansaintamalleja on useita ja palvelut ovat yritykselle kannattavia.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278357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6591603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VASTUU TAVOITTEISTA</a:t>
            </a:r>
          </a:p>
        </p:txBody>
      </p:sp>
      <p:graphicFrame>
        <p:nvGraphicFramePr>
          <p:cNvPr id="5" name="Taulukk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4750945"/>
              </p:ext>
            </p:extLst>
          </p:nvPr>
        </p:nvGraphicFramePr>
        <p:xfrm>
          <a:off x="999564" y="1807695"/>
          <a:ext cx="9623187" cy="4060663"/>
        </p:xfrm>
        <a:graphic>
          <a:graphicData uri="http://schemas.openxmlformats.org/drawingml/2006/table">
            <a:tbl>
              <a:tblPr bandRow="1">
                <a:tableStyleId>{69012ECD-51FC-41F1-AA8D-1B2483CD663E}</a:tableStyleId>
              </a:tblPr>
              <a:tblGrid>
                <a:gridCol w="874346">
                  <a:extLst>
                    <a:ext uri="{9D8B030D-6E8A-4147-A177-3AD203B41FA5}">
                      <a16:colId xmlns:a16="http://schemas.microsoft.com/office/drawing/2014/main" val="2623636377"/>
                    </a:ext>
                  </a:extLst>
                </a:gridCol>
                <a:gridCol w="8748841">
                  <a:extLst>
                    <a:ext uri="{9D8B030D-6E8A-4147-A177-3AD203B41FA5}">
                      <a16:colId xmlns:a16="http://schemas.microsoft.com/office/drawing/2014/main" val="4006852976"/>
                    </a:ext>
                  </a:extLst>
                </a:gridCol>
              </a:tblGrid>
              <a:tr h="1178256">
                <a:tc>
                  <a:txBody>
                    <a:bodyPr/>
                    <a:lstStyle/>
                    <a:p>
                      <a:pPr algn="ctr"/>
                      <a:r>
                        <a:rPr lang="fi-FI" sz="2400" dirty="0"/>
                        <a:t>A</a:t>
                      </a:r>
                      <a:endParaRPr lang="fi-FI" sz="2400" b="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i-FI" sz="2400" u="none" strike="noStrike" dirty="0">
                          <a:effectLst/>
                        </a:rPr>
                        <a:t>Palveluliiketoiminnan tavoitteet eivät ole selkiytyneet. Palveluliiketoiminnan kehittäminen ei ole selkeästi kenenkään vastuulla.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96117053"/>
                  </a:ext>
                </a:extLst>
              </a:tr>
              <a:tr h="1178256">
                <a:tc>
                  <a:txBody>
                    <a:bodyPr/>
                    <a:lstStyle/>
                    <a:p>
                      <a:pPr algn="ctr"/>
                      <a:r>
                        <a:rPr lang="fi-FI" sz="2400" b="0" dirty="0"/>
                        <a:t>B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i-FI" sz="2400" u="none" strike="noStrike" dirty="0">
                          <a:effectLst/>
                        </a:rPr>
                        <a:t>Palveluliiketoiminnan tavoitteet on mietitty osaksi yrityksen liiketoimintatavoitteita. Avainhenkilöt ymmärtävät roolinsa palveluliiketoiminnan suhteen.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36741001"/>
                  </a:ext>
                </a:extLst>
              </a:tr>
              <a:tr h="1683223">
                <a:tc>
                  <a:txBody>
                    <a:bodyPr/>
                    <a:lstStyle/>
                    <a:p>
                      <a:pPr algn="ctr"/>
                      <a:r>
                        <a:rPr lang="fi-FI" sz="2400" dirty="0"/>
                        <a:t>C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i-FI" sz="2400" u="none" strike="noStrike" dirty="0">
                          <a:effectLst/>
                        </a:rPr>
                        <a:t>Palveluliiketoiminnan tavoitteet koskevat koko yrityksen henkilöstöä. Kaikki yrityksessä tietävät, mitä palveluliiketoiminta tarkoittaa oman työn kannalta.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278357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4292569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416424" y="493060"/>
            <a:ext cx="9054353" cy="910198"/>
          </a:xfrm>
        </p:spPr>
        <p:txBody>
          <a:bodyPr>
            <a:normAutofit fontScale="90000"/>
          </a:bodyPr>
          <a:lstStyle/>
          <a:p>
            <a:r>
              <a:rPr lang="fi-FI" dirty="0"/>
              <a:t>Palveluliiketoiminnan ymmärrys</a:t>
            </a:r>
          </a:p>
        </p:txBody>
      </p:sp>
      <p:sp>
        <p:nvSpPr>
          <p:cNvPr id="5" name="Sisällön paikkamerkki 2"/>
          <p:cNvSpPr txBox="1">
            <a:spLocks/>
          </p:cNvSpPr>
          <p:nvPr/>
        </p:nvSpPr>
        <p:spPr>
          <a:xfrm>
            <a:off x="1026459" y="4460196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fi-FI" dirty="0"/>
              <a:t>Muistiinpanot: </a:t>
            </a:r>
            <a:endParaRPr lang="fi-FI" dirty="0">
              <a:cs typeface="Calibri"/>
            </a:endParaRPr>
          </a:p>
          <a:p>
            <a:pPr algn="l"/>
            <a:endParaRPr lang="fi-FI" dirty="0"/>
          </a:p>
        </p:txBody>
      </p:sp>
      <p:graphicFrame>
        <p:nvGraphicFramePr>
          <p:cNvPr id="6" name="Taulukko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8847577"/>
              </p:ext>
            </p:extLst>
          </p:nvPr>
        </p:nvGraphicFramePr>
        <p:xfrm>
          <a:off x="503945" y="1570151"/>
          <a:ext cx="4603632" cy="2890045"/>
        </p:xfrm>
        <a:graphic>
          <a:graphicData uri="http://schemas.openxmlformats.org/drawingml/2006/table">
            <a:tbl>
              <a:tblPr bandRow="1">
                <a:tableStyleId>{69012ECD-51FC-41F1-AA8D-1B2483CD663E}</a:tableStyleId>
              </a:tblPr>
              <a:tblGrid>
                <a:gridCol w="2043312">
                  <a:extLst>
                    <a:ext uri="{9D8B030D-6E8A-4147-A177-3AD203B41FA5}">
                      <a16:colId xmlns:a16="http://schemas.microsoft.com/office/drawing/2014/main" val="2623636377"/>
                    </a:ext>
                  </a:extLst>
                </a:gridCol>
                <a:gridCol w="2560320">
                  <a:extLst>
                    <a:ext uri="{9D8B030D-6E8A-4147-A177-3AD203B41FA5}">
                      <a16:colId xmlns:a16="http://schemas.microsoft.com/office/drawing/2014/main" val="4006852976"/>
                    </a:ext>
                  </a:extLst>
                </a:gridCol>
              </a:tblGrid>
              <a:tr h="509345">
                <a:tc gridSpan="2">
                  <a:txBody>
                    <a:bodyPr/>
                    <a:lstStyle/>
                    <a:p>
                      <a:pPr algn="ctr"/>
                      <a:r>
                        <a:rPr lang="fi-FI" sz="2000" b="0" dirty="0"/>
                        <a:t>PALVELULIIKETOIMINNAN YMMÄRRYS | TULOKSET</a:t>
                      </a:r>
                      <a:r>
                        <a:rPr lang="fi-FI" sz="2000" b="0" baseline="0" dirty="0"/>
                        <a:t> YHTEENSÄ</a:t>
                      </a:r>
                      <a:endParaRPr lang="fi-FI" sz="2000" b="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fi-FI" sz="2000" u="none" strike="noStrike" dirty="0">
                        <a:effectLst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27191050"/>
                  </a:ext>
                </a:extLst>
              </a:tr>
              <a:tr h="509345">
                <a:tc>
                  <a:txBody>
                    <a:bodyPr/>
                    <a:lstStyle/>
                    <a:p>
                      <a:pPr algn="ctr"/>
                      <a:r>
                        <a:rPr lang="fi-FI" sz="2000" dirty="0"/>
                        <a:t>A</a:t>
                      </a:r>
                      <a:endParaRPr lang="fi-FI" sz="2000" b="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i-FI" sz="2000" u="none" strike="noStrike" dirty="0">
                        <a:effectLst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96117053"/>
                  </a:ext>
                </a:extLst>
              </a:tr>
              <a:tr h="839830">
                <a:tc>
                  <a:txBody>
                    <a:bodyPr/>
                    <a:lstStyle/>
                    <a:p>
                      <a:pPr algn="ctr"/>
                      <a:r>
                        <a:rPr lang="fi-FI" sz="2000" b="0" dirty="0"/>
                        <a:t>B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2000" u="none" strike="noStrike" dirty="0">
                        <a:effectLst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36741001"/>
                  </a:ext>
                </a:extLst>
              </a:tr>
              <a:tr h="839830">
                <a:tc>
                  <a:txBody>
                    <a:bodyPr/>
                    <a:lstStyle/>
                    <a:p>
                      <a:pPr algn="ctr"/>
                      <a:r>
                        <a:rPr lang="fi-FI" sz="2000" dirty="0"/>
                        <a:t>C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i-FI" sz="2000" u="none" strike="noStrike" dirty="0">
                        <a:effectLst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278357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1423053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416424" y="493060"/>
            <a:ext cx="9054353" cy="910198"/>
          </a:xfrm>
        </p:spPr>
        <p:txBody>
          <a:bodyPr>
            <a:normAutofit fontScale="90000"/>
          </a:bodyPr>
          <a:lstStyle/>
          <a:p>
            <a:r>
              <a:rPr lang="fi-FI" dirty="0"/>
              <a:t>Johtamiskäytännöt</a:t>
            </a:r>
          </a:p>
        </p:txBody>
      </p:sp>
      <p:sp>
        <p:nvSpPr>
          <p:cNvPr id="5" name="Sisällön paikkamerkki 2"/>
          <p:cNvSpPr txBox="1">
            <a:spLocks/>
          </p:cNvSpPr>
          <p:nvPr/>
        </p:nvSpPr>
        <p:spPr>
          <a:xfrm>
            <a:off x="990600" y="2245940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fi-FI" dirty="0"/>
              <a:t>Ohje: lue taulukon väittämät itseksesi ja rastita kohta (A, B tai C), jolle itse sijoittaisit yrityksen. </a:t>
            </a:r>
            <a:r>
              <a:rPr lang="fi-FI" dirty="0">
                <a:solidFill>
                  <a:prstClr val="black"/>
                </a:solidFill>
              </a:rPr>
              <a:t>Viimeisen taulukon jälkeen laske, montako rastia kuhunkin kohtaan tuli. </a:t>
            </a:r>
          </a:p>
          <a:p>
            <a:pPr algn="l"/>
            <a:r>
              <a:rPr lang="fi-FI" dirty="0"/>
              <a:t>Lopuksi käydään yhdessä keskustelu tuloksesta. Mitkä kohdat mietityttivät eniten? Onko arvioissa eroja ja mistä ne syntyvät?</a:t>
            </a:r>
            <a:endParaRPr lang="fi-FI" dirty="0">
              <a:cs typeface="Calibri"/>
            </a:endParaRPr>
          </a:p>
          <a:p>
            <a:pPr algn="l"/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48367163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TOIMINNAN ORGANISOINTITAPA</a:t>
            </a:r>
          </a:p>
        </p:txBody>
      </p:sp>
      <p:graphicFrame>
        <p:nvGraphicFramePr>
          <p:cNvPr id="5" name="Taulukk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1272284"/>
              </p:ext>
            </p:extLst>
          </p:nvPr>
        </p:nvGraphicFramePr>
        <p:xfrm>
          <a:off x="936811" y="1690688"/>
          <a:ext cx="9623187" cy="4039735"/>
        </p:xfrm>
        <a:graphic>
          <a:graphicData uri="http://schemas.openxmlformats.org/drawingml/2006/table">
            <a:tbl>
              <a:tblPr bandRow="1">
                <a:tableStyleId>{69012ECD-51FC-41F1-AA8D-1B2483CD663E}</a:tableStyleId>
              </a:tblPr>
              <a:tblGrid>
                <a:gridCol w="874346">
                  <a:extLst>
                    <a:ext uri="{9D8B030D-6E8A-4147-A177-3AD203B41FA5}">
                      <a16:colId xmlns:a16="http://schemas.microsoft.com/office/drawing/2014/main" val="2623636377"/>
                    </a:ext>
                  </a:extLst>
                </a:gridCol>
                <a:gridCol w="8748841">
                  <a:extLst>
                    <a:ext uri="{9D8B030D-6E8A-4147-A177-3AD203B41FA5}">
                      <a16:colId xmlns:a16="http://schemas.microsoft.com/office/drawing/2014/main" val="4006852976"/>
                    </a:ext>
                  </a:extLst>
                </a:gridCol>
              </a:tblGrid>
              <a:tr h="1178256">
                <a:tc>
                  <a:txBody>
                    <a:bodyPr/>
                    <a:lstStyle/>
                    <a:p>
                      <a:pPr algn="ctr"/>
                      <a:r>
                        <a:rPr lang="fi-FI" sz="2400" dirty="0"/>
                        <a:t>A</a:t>
                      </a:r>
                      <a:endParaRPr lang="fi-FI" sz="2400" b="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i-FI" sz="2400" u="none" strike="noStrike" dirty="0">
                          <a:effectLst/>
                        </a:rPr>
                        <a:t>Toiminta on organisoitu tuotteen, tuotantoprosessin tai teknologian mukaan.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96117053"/>
                  </a:ext>
                </a:extLst>
              </a:tr>
              <a:tr h="1178256">
                <a:tc>
                  <a:txBody>
                    <a:bodyPr/>
                    <a:lstStyle/>
                    <a:p>
                      <a:pPr algn="ctr"/>
                      <a:r>
                        <a:rPr lang="fi-FI" sz="2400" b="0" dirty="0"/>
                        <a:t>B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i-FI" sz="2400" u="none" strike="noStrike" dirty="0">
                          <a:effectLst/>
                        </a:rPr>
                        <a:t>Toiminta on organisoitu perinteisesti mutta rinnalle haetaan läpileikkaavia ja verkostomaisia ohjauksen tapoja.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36741001"/>
                  </a:ext>
                </a:extLst>
              </a:tr>
              <a:tr h="1683223">
                <a:tc>
                  <a:txBody>
                    <a:bodyPr/>
                    <a:lstStyle/>
                    <a:p>
                      <a:pPr algn="ctr"/>
                      <a:r>
                        <a:rPr lang="fi-FI" sz="2400" dirty="0"/>
                        <a:t>C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i-FI" sz="2400" u="none" strike="noStrike" dirty="0">
                          <a:effectLst/>
                        </a:rPr>
                        <a:t>Koko organisaation toiminta on integroitua ja sitä johdetaan asiakasarvon kautta, esim. markkinalähtöisesti ja arvoketjupohjaisesti.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278357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3460273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VASTUUNJAKO</a:t>
            </a:r>
          </a:p>
        </p:txBody>
      </p:sp>
      <p:graphicFrame>
        <p:nvGraphicFramePr>
          <p:cNvPr id="5" name="Taulukk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1229727"/>
              </p:ext>
            </p:extLst>
          </p:nvPr>
        </p:nvGraphicFramePr>
        <p:xfrm>
          <a:off x="927847" y="1852800"/>
          <a:ext cx="9623187" cy="4050199"/>
        </p:xfrm>
        <a:graphic>
          <a:graphicData uri="http://schemas.openxmlformats.org/drawingml/2006/table">
            <a:tbl>
              <a:tblPr bandRow="1">
                <a:tableStyleId>{69012ECD-51FC-41F1-AA8D-1B2483CD663E}</a:tableStyleId>
              </a:tblPr>
              <a:tblGrid>
                <a:gridCol w="874346">
                  <a:extLst>
                    <a:ext uri="{9D8B030D-6E8A-4147-A177-3AD203B41FA5}">
                      <a16:colId xmlns:a16="http://schemas.microsoft.com/office/drawing/2014/main" val="2623636377"/>
                    </a:ext>
                  </a:extLst>
                </a:gridCol>
                <a:gridCol w="8748841">
                  <a:extLst>
                    <a:ext uri="{9D8B030D-6E8A-4147-A177-3AD203B41FA5}">
                      <a16:colId xmlns:a16="http://schemas.microsoft.com/office/drawing/2014/main" val="4006852976"/>
                    </a:ext>
                  </a:extLst>
                </a:gridCol>
              </a:tblGrid>
              <a:tr h="1178256">
                <a:tc>
                  <a:txBody>
                    <a:bodyPr/>
                    <a:lstStyle/>
                    <a:p>
                      <a:pPr algn="ctr"/>
                      <a:r>
                        <a:rPr lang="fi-FI" sz="2400" dirty="0"/>
                        <a:t>A</a:t>
                      </a:r>
                      <a:endParaRPr lang="fi-FI" sz="2400" b="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fi-FI" sz="24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Meillä on selvästi määritellyt toimintoihin perustuvat vastuualueet, määritellyt toimintatavat, tarkat osatavoitteet ja mittarit.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96117053"/>
                  </a:ext>
                </a:extLst>
              </a:tr>
              <a:tr h="1178256">
                <a:tc>
                  <a:txBody>
                    <a:bodyPr/>
                    <a:lstStyle/>
                    <a:p>
                      <a:pPr algn="ctr"/>
                      <a:r>
                        <a:rPr lang="fi-FI" sz="2400" b="0" dirty="0"/>
                        <a:t>B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i-FI" sz="2400" u="none" strike="noStrike" dirty="0">
                          <a:effectLst/>
                        </a:rPr>
                        <a:t>Tunnistamme tarpeen kehittää joustavampaa toimintamallia. Kokonaistavoitteet on asetettu, mutta toteutustapa, mittarit ja vastuut ovat vielä osin epäselviä.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36741001"/>
                  </a:ext>
                </a:extLst>
              </a:tr>
              <a:tr h="1683223">
                <a:tc>
                  <a:txBody>
                    <a:bodyPr/>
                    <a:lstStyle/>
                    <a:p>
                      <a:pPr algn="ctr"/>
                      <a:r>
                        <a:rPr lang="fi-FI" sz="2400" dirty="0"/>
                        <a:t>C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i-FI" sz="2400" u="none" strike="noStrike" dirty="0">
                          <a:effectLst/>
                        </a:rPr>
                        <a:t>Meillä on selkeä visio, yhteiset tavoitteet sekä joustavat toimintatavat ja vastuut.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278357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8925300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JOHTAMISJÄRJESTELMÄ</a:t>
            </a:r>
          </a:p>
        </p:txBody>
      </p:sp>
      <p:graphicFrame>
        <p:nvGraphicFramePr>
          <p:cNvPr id="5" name="Taulukk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148836"/>
              </p:ext>
            </p:extLst>
          </p:nvPr>
        </p:nvGraphicFramePr>
        <p:xfrm>
          <a:off x="838200" y="2193176"/>
          <a:ext cx="9623187" cy="4039735"/>
        </p:xfrm>
        <a:graphic>
          <a:graphicData uri="http://schemas.openxmlformats.org/drawingml/2006/table">
            <a:tbl>
              <a:tblPr bandRow="1">
                <a:tableStyleId>{69012ECD-51FC-41F1-AA8D-1B2483CD663E}</a:tableStyleId>
              </a:tblPr>
              <a:tblGrid>
                <a:gridCol w="874346">
                  <a:extLst>
                    <a:ext uri="{9D8B030D-6E8A-4147-A177-3AD203B41FA5}">
                      <a16:colId xmlns:a16="http://schemas.microsoft.com/office/drawing/2014/main" val="2623636377"/>
                    </a:ext>
                  </a:extLst>
                </a:gridCol>
                <a:gridCol w="8748841">
                  <a:extLst>
                    <a:ext uri="{9D8B030D-6E8A-4147-A177-3AD203B41FA5}">
                      <a16:colId xmlns:a16="http://schemas.microsoft.com/office/drawing/2014/main" val="4006852976"/>
                    </a:ext>
                  </a:extLst>
                </a:gridCol>
              </a:tblGrid>
              <a:tr h="1178256">
                <a:tc>
                  <a:txBody>
                    <a:bodyPr/>
                    <a:lstStyle/>
                    <a:p>
                      <a:pPr algn="ctr"/>
                      <a:r>
                        <a:rPr lang="fi-FI" sz="2400" dirty="0"/>
                        <a:t>A</a:t>
                      </a:r>
                      <a:endParaRPr lang="fi-FI" sz="2400" b="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i-FI" sz="2400" u="none" strike="noStrike" dirty="0" err="1">
                          <a:effectLst/>
                        </a:rPr>
                        <a:t>Johtamis</a:t>
                      </a:r>
                      <a:r>
                        <a:rPr lang="fi-FI" sz="2400" u="none" strike="noStrike" dirty="0">
                          <a:effectLst/>
                        </a:rPr>
                        <a:t>- ja kannustinjärjestelmämme perustuu vastuualueisiin.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96117053"/>
                  </a:ext>
                </a:extLst>
              </a:tr>
              <a:tr h="1178256">
                <a:tc>
                  <a:txBody>
                    <a:bodyPr/>
                    <a:lstStyle/>
                    <a:p>
                      <a:pPr algn="ctr"/>
                      <a:r>
                        <a:rPr lang="fi-FI" sz="2400" b="0" dirty="0"/>
                        <a:t>B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i-FI" sz="2400" u="none" strike="noStrike" dirty="0">
                          <a:effectLst/>
                        </a:rPr>
                        <a:t>Tiedostamme, että </a:t>
                      </a:r>
                      <a:r>
                        <a:rPr lang="fi-FI" sz="2400" u="none" strike="noStrike" dirty="0" err="1">
                          <a:effectLst/>
                        </a:rPr>
                        <a:t>johtamis</a:t>
                      </a:r>
                      <a:r>
                        <a:rPr lang="fi-FI" sz="2400" u="none" strike="noStrike" dirty="0">
                          <a:effectLst/>
                        </a:rPr>
                        <a:t>- ja kannustinjärjestelmämme kaipaisivat uudistamista, mutta uudet ratkaisut vielä puuttuvat.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36741001"/>
                  </a:ext>
                </a:extLst>
              </a:tr>
              <a:tr h="1683223">
                <a:tc>
                  <a:txBody>
                    <a:bodyPr/>
                    <a:lstStyle/>
                    <a:p>
                      <a:pPr algn="ctr"/>
                      <a:r>
                        <a:rPr lang="fi-FI" sz="2400" dirty="0"/>
                        <a:t>C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i-FI" sz="2400" u="none" strike="noStrike" dirty="0" err="1">
                          <a:effectLst/>
                        </a:rPr>
                        <a:t>Johtamis</a:t>
                      </a:r>
                      <a:r>
                        <a:rPr lang="fi-FI" sz="2400" u="none" strike="noStrike" dirty="0">
                          <a:effectLst/>
                        </a:rPr>
                        <a:t>- ja kannustinjärjestelmillämme tuetaan asiakasarvosuuntautuneisuutta ja sisäisiä verkostoja.</a:t>
                      </a:r>
                    </a:p>
                    <a:p>
                      <a:pPr algn="l" fontAlgn="ctr"/>
                      <a:endParaRPr lang="fi-FI" sz="2400" b="1" i="0" u="none" strike="noStrike" dirty="0">
                        <a:solidFill>
                          <a:srgbClr val="3F3F3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278357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4513410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SISÄINEN VIESTINTÄ</a:t>
            </a:r>
          </a:p>
        </p:txBody>
      </p:sp>
      <p:graphicFrame>
        <p:nvGraphicFramePr>
          <p:cNvPr id="5" name="Taulukk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7717517"/>
              </p:ext>
            </p:extLst>
          </p:nvPr>
        </p:nvGraphicFramePr>
        <p:xfrm>
          <a:off x="945776" y="2273859"/>
          <a:ext cx="9623187" cy="4050199"/>
        </p:xfrm>
        <a:graphic>
          <a:graphicData uri="http://schemas.openxmlformats.org/drawingml/2006/table">
            <a:tbl>
              <a:tblPr bandRow="1">
                <a:tableStyleId>{69012ECD-51FC-41F1-AA8D-1B2483CD663E}</a:tableStyleId>
              </a:tblPr>
              <a:tblGrid>
                <a:gridCol w="874346">
                  <a:extLst>
                    <a:ext uri="{9D8B030D-6E8A-4147-A177-3AD203B41FA5}">
                      <a16:colId xmlns:a16="http://schemas.microsoft.com/office/drawing/2014/main" val="2623636377"/>
                    </a:ext>
                  </a:extLst>
                </a:gridCol>
                <a:gridCol w="8748841">
                  <a:extLst>
                    <a:ext uri="{9D8B030D-6E8A-4147-A177-3AD203B41FA5}">
                      <a16:colId xmlns:a16="http://schemas.microsoft.com/office/drawing/2014/main" val="4006852976"/>
                    </a:ext>
                  </a:extLst>
                </a:gridCol>
              </a:tblGrid>
              <a:tr h="1178256">
                <a:tc>
                  <a:txBody>
                    <a:bodyPr/>
                    <a:lstStyle/>
                    <a:p>
                      <a:pPr algn="ctr"/>
                      <a:r>
                        <a:rPr lang="fi-FI" sz="2400" dirty="0"/>
                        <a:t>A</a:t>
                      </a:r>
                      <a:endParaRPr lang="fi-FI" sz="2400" b="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i-FI" sz="2400" u="none" strike="noStrike" dirty="0">
                          <a:effectLst/>
                        </a:rPr>
                        <a:t>Meillä on toimintokohtaiset tiedotus-, viestintä- ja kokouskäytännöt.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96117053"/>
                  </a:ext>
                </a:extLst>
              </a:tr>
              <a:tr h="1178256">
                <a:tc>
                  <a:txBody>
                    <a:bodyPr/>
                    <a:lstStyle/>
                    <a:p>
                      <a:pPr algn="ctr"/>
                      <a:r>
                        <a:rPr lang="fi-FI" sz="2400" b="0" dirty="0"/>
                        <a:t>B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i-FI" sz="2400" u="none" strike="noStrike" dirty="0">
                          <a:effectLst/>
                        </a:rPr>
                        <a:t>Olemme lisänneet yhteistoimintaa ja verkostoitumista. Uusia tiedotus-, viestintä- ja kokouskäytäntöjä on vähitellen otettu käyttöön.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36741001"/>
                  </a:ext>
                </a:extLst>
              </a:tr>
              <a:tr h="1683223">
                <a:tc>
                  <a:txBody>
                    <a:bodyPr/>
                    <a:lstStyle/>
                    <a:p>
                      <a:pPr algn="ctr"/>
                      <a:r>
                        <a:rPr lang="fi-FI" sz="2400" dirty="0"/>
                        <a:t>C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i-FI" sz="2400" u="none" strike="noStrike" dirty="0">
                          <a:effectLst/>
                        </a:rPr>
                        <a:t>Meillä on yhteistoimintaa ja verkostoitumista luontevasti tukevat  tiedotus-, viestintä- ja kokouskäytännöt.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278357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2112333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ASIAKASLUPAUKSET</a:t>
            </a:r>
          </a:p>
        </p:txBody>
      </p:sp>
      <p:graphicFrame>
        <p:nvGraphicFramePr>
          <p:cNvPr id="5" name="Taulukk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2252954"/>
              </p:ext>
            </p:extLst>
          </p:nvPr>
        </p:nvGraphicFramePr>
        <p:xfrm>
          <a:off x="838200" y="1888376"/>
          <a:ext cx="9623187" cy="4050199"/>
        </p:xfrm>
        <a:graphic>
          <a:graphicData uri="http://schemas.openxmlformats.org/drawingml/2006/table">
            <a:tbl>
              <a:tblPr bandRow="1">
                <a:tableStyleId>{69012ECD-51FC-41F1-AA8D-1B2483CD663E}</a:tableStyleId>
              </a:tblPr>
              <a:tblGrid>
                <a:gridCol w="874346">
                  <a:extLst>
                    <a:ext uri="{9D8B030D-6E8A-4147-A177-3AD203B41FA5}">
                      <a16:colId xmlns:a16="http://schemas.microsoft.com/office/drawing/2014/main" val="2623636377"/>
                    </a:ext>
                  </a:extLst>
                </a:gridCol>
                <a:gridCol w="8748841">
                  <a:extLst>
                    <a:ext uri="{9D8B030D-6E8A-4147-A177-3AD203B41FA5}">
                      <a16:colId xmlns:a16="http://schemas.microsoft.com/office/drawing/2014/main" val="4006852976"/>
                    </a:ext>
                  </a:extLst>
                </a:gridCol>
              </a:tblGrid>
              <a:tr h="1178256">
                <a:tc>
                  <a:txBody>
                    <a:bodyPr/>
                    <a:lstStyle/>
                    <a:p>
                      <a:pPr algn="ctr"/>
                      <a:r>
                        <a:rPr lang="fi-FI" sz="2400" dirty="0"/>
                        <a:t>A</a:t>
                      </a:r>
                      <a:endParaRPr lang="fi-FI" sz="2400" b="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i-FI" sz="2400" u="none" strike="noStrike" dirty="0">
                          <a:effectLst/>
                        </a:rPr>
                        <a:t>Asiakaslupaukset ja niiden toteuttamisen tavat vaihtelevat merkittävästi liiketoiminta-alueen mukaan.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96117053"/>
                  </a:ext>
                </a:extLst>
              </a:tr>
              <a:tr h="1178256">
                <a:tc>
                  <a:txBody>
                    <a:bodyPr/>
                    <a:lstStyle/>
                    <a:p>
                      <a:pPr algn="ctr"/>
                      <a:r>
                        <a:rPr lang="fi-FI" sz="2400" b="0" dirty="0"/>
                        <a:t>B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i-FI" sz="2400" u="none" strike="noStrike" dirty="0">
                          <a:effectLst/>
                        </a:rPr>
                        <a:t>Asiakaslupauksia ja niiden toteuttamista vertaillaan eri alueilla ja vaihdetaan tietoja. Pyrimme tunnistamaan myös asiakasarvoon perustuvia segmenttejä.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36741001"/>
                  </a:ext>
                </a:extLst>
              </a:tr>
              <a:tr h="1683223">
                <a:tc>
                  <a:txBody>
                    <a:bodyPr/>
                    <a:lstStyle/>
                    <a:p>
                      <a:pPr algn="ctr"/>
                      <a:r>
                        <a:rPr lang="fi-FI" sz="2400" dirty="0"/>
                        <a:t>C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i-FI" sz="2400" u="none" strike="noStrike" dirty="0">
                          <a:effectLst/>
                        </a:rPr>
                        <a:t>Meillä on yhteiset / yhteensopivat asiakaslupaukset. Meillä on yhdenmukainen käsitys siitä, miten asiakaslupaukset täytetään eri liiketoiminta-alueilla.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278357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6346894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PALVELULIIKETOIMINNAN TARPEEN PERUSTELU</a:t>
            </a:r>
          </a:p>
        </p:txBody>
      </p:sp>
      <p:graphicFrame>
        <p:nvGraphicFramePr>
          <p:cNvPr id="5" name="Taulukk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4972477"/>
              </p:ext>
            </p:extLst>
          </p:nvPr>
        </p:nvGraphicFramePr>
        <p:xfrm>
          <a:off x="1017494" y="1913292"/>
          <a:ext cx="9623187" cy="4039735"/>
        </p:xfrm>
        <a:graphic>
          <a:graphicData uri="http://schemas.openxmlformats.org/drawingml/2006/table">
            <a:tbl>
              <a:tblPr bandRow="1">
                <a:tableStyleId>{69012ECD-51FC-41F1-AA8D-1B2483CD663E}</a:tableStyleId>
              </a:tblPr>
              <a:tblGrid>
                <a:gridCol w="874346">
                  <a:extLst>
                    <a:ext uri="{9D8B030D-6E8A-4147-A177-3AD203B41FA5}">
                      <a16:colId xmlns:a16="http://schemas.microsoft.com/office/drawing/2014/main" val="2623636377"/>
                    </a:ext>
                  </a:extLst>
                </a:gridCol>
                <a:gridCol w="8748841">
                  <a:extLst>
                    <a:ext uri="{9D8B030D-6E8A-4147-A177-3AD203B41FA5}">
                      <a16:colId xmlns:a16="http://schemas.microsoft.com/office/drawing/2014/main" val="4006852976"/>
                    </a:ext>
                  </a:extLst>
                </a:gridCol>
              </a:tblGrid>
              <a:tr h="1178256">
                <a:tc>
                  <a:txBody>
                    <a:bodyPr/>
                    <a:lstStyle/>
                    <a:p>
                      <a:pPr algn="ctr"/>
                      <a:r>
                        <a:rPr lang="fi-FI" sz="2400" dirty="0"/>
                        <a:t>A</a:t>
                      </a:r>
                      <a:endParaRPr lang="fi-FI" sz="2400" b="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i-FI" sz="2400" u="none" strike="noStrike" dirty="0">
                          <a:effectLst/>
                        </a:rPr>
                        <a:t>Tarve kehittää palveluliiketoimintaa ja käyttää siihen resursseja ei ole meillä yleisesti hyväksytty.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96117053"/>
                  </a:ext>
                </a:extLst>
              </a:tr>
              <a:tr h="1178256">
                <a:tc>
                  <a:txBody>
                    <a:bodyPr/>
                    <a:lstStyle/>
                    <a:p>
                      <a:pPr algn="ctr"/>
                      <a:r>
                        <a:rPr lang="fi-FI" sz="2400" b="0" dirty="0"/>
                        <a:t>B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i-FI" sz="2400" u="none" strike="noStrike" dirty="0">
                          <a:effectLst/>
                        </a:rPr>
                        <a:t>Palveluliiketoiminnan tarpeellisuudesta ollaan yksimielisiä, mutta resurssien käytöstä ja priorisoinnista on eriäviä näkemyksiä.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36741001"/>
                  </a:ext>
                </a:extLst>
              </a:tr>
              <a:tr h="1683223">
                <a:tc>
                  <a:txBody>
                    <a:bodyPr/>
                    <a:lstStyle/>
                    <a:p>
                      <a:pPr algn="ctr"/>
                      <a:r>
                        <a:rPr lang="fi-FI" sz="2400" dirty="0"/>
                        <a:t>C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i-FI" sz="2400" u="none" strike="noStrike" dirty="0">
                          <a:effectLst/>
                        </a:rPr>
                        <a:t>Palveluliiketoiminnan tärkeys ja tarve käyttää sen kehittämiseen riittävästi resursseja on yleisesti hyväksytty yrityksessämme.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278357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967136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EF8A8A2-6940-49D9-BAB0-6210A058FF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u="sng" dirty="0"/>
              <a:t>Arviointityöpajan osallistujat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B9AAD0F-4971-44C4-8B15-36E49533F0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fi-FI" dirty="0">
                <a:cs typeface="Calibri"/>
              </a:rPr>
              <a:t>Osallistuja 1</a:t>
            </a:r>
          </a:p>
          <a:p>
            <a:r>
              <a:rPr lang="fi-FI" dirty="0">
                <a:cs typeface="Calibri"/>
              </a:rPr>
              <a:t>Osallistuja 2</a:t>
            </a:r>
          </a:p>
          <a:p>
            <a:r>
              <a:rPr lang="fi-FI" dirty="0">
                <a:cs typeface="Calibri"/>
              </a:rPr>
              <a:t>Osallistuja 3 </a:t>
            </a:r>
          </a:p>
          <a:p>
            <a:r>
              <a:rPr lang="fi-FI" dirty="0">
                <a:cs typeface="Calibri"/>
              </a:rPr>
              <a:t>...</a:t>
            </a:r>
          </a:p>
          <a:p>
            <a:endParaRPr lang="fi-FI" dirty="0">
              <a:cs typeface="Calibri"/>
            </a:endParaRPr>
          </a:p>
          <a:p>
            <a:endParaRPr lang="fi-FI" dirty="0">
              <a:cs typeface="Calibri"/>
            </a:endParaRPr>
          </a:p>
          <a:p>
            <a:r>
              <a:rPr lang="fi-FI" dirty="0">
                <a:ea typeface="+mn-lt"/>
                <a:cs typeface="+mn-lt"/>
              </a:rPr>
              <a:t>Työpajan vetäjä </a:t>
            </a:r>
            <a:r>
              <a:rPr lang="fi-FI" dirty="0" err="1">
                <a:ea typeface="+mn-lt"/>
                <a:cs typeface="+mn-lt"/>
              </a:rPr>
              <a:t>HenkilöX</a:t>
            </a:r>
            <a:endParaRPr lang="fi-FI" dirty="0" err="1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6500076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416424" y="493060"/>
            <a:ext cx="9054353" cy="910198"/>
          </a:xfrm>
        </p:spPr>
        <p:txBody>
          <a:bodyPr>
            <a:normAutofit fontScale="90000"/>
          </a:bodyPr>
          <a:lstStyle/>
          <a:p>
            <a:r>
              <a:rPr lang="fi-FI" dirty="0"/>
              <a:t>Johtamiskäytännöt</a:t>
            </a:r>
          </a:p>
        </p:txBody>
      </p:sp>
      <p:sp>
        <p:nvSpPr>
          <p:cNvPr id="5" name="Sisällön paikkamerkki 2"/>
          <p:cNvSpPr txBox="1">
            <a:spLocks/>
          </p:cNvSpPr>
          <p:nvPr/>
        </p:nvSpPr>
        <p:spPr>
          <a:xfrm>
            <a:off x="1026459" y="4460196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fi-FI" dirty="0"/>
              <a:t>Muistiinpanot: </a:t>
            </a:r>
            <a:endParaRPr lang="fi-FI" dirty="0">
              <a:cs typeface="Calibri"/>
            </a:endParaRPr>
          </a:p>
          <a:p>
            <a:pPr algn="l"/>
            <a:endParaRPr lang="fi-FI" dirty="0"/>
          </a:p>
        </p:txBody>
      </p:sp>
      <p:graphicFrame>
        <p:nvGraphicFramePr>
          <p:cNvPr id="6" name="Taulukko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4074491"/>
              </p:ext>
            </p:extLst>
          </p:nvPr>
        </p:nvGraphicFramePr>
        <p:xfrm>
          <a:off x="1026459" y="1582552"/>
          <a:ext cx="4642821" cy="2890045"/>
        </p:xfrm>
        <a:graphic>
          <a:graphicData uri="http://schemas.openxmlformats.org/drawingml/2006/table">
            <a:tbl>
              <a:tblPr bandRow="1">
                <a:tableStyleId>{69012ECD-51FC-41F1-AA8D-1B2483CD663E}</a:tableStyleId>
              </a:tblPr>
              <a:tblGrid>
                <a:gridCol w="2344270">
                  <a:extLst>
                    <a:ext uri="{9D8B030D-6E8A-4147-A177-3AD203B41FA5}">
                      <a16:colId xmlns:a16="http://schemas.microsoft.com/office/drawing/2014/main" val="2623636377"/>
                    </a:ext>
                  </a:extLst>
                </a:gridCol>
                <a:gridCol w="2298551">
                  <a:extLst>
                    <a:ext uri="{9D8B030D-6E8A-4147-A177-3AD203B41FA5}">
                      <a16:colId xmlns:a16="http://schemas.microsoft.com/office/drawing/2014/main" val="4006852976"/>
                    </a:ext>
                  </a:extLst>
                </a:gridCol>
              </a:tblGrid>
              <a:tr h="509345">
                <a:tc gridSpan="2">
                  <a:txBody>
                    <a:bodyPr/>
                    <a:lstStyle/>
                    <a:p>
                      <a:pPr algn="ctr"/>
                      <a:r>
                        <a:rPr lang="fi-FI" sz="2000" b="0" dirty="0"/>
                        <a:t>JOHTAMISKÄYTÄNNÖT | TULOKSET</a:t>
                      </a:r>
                      <a:r>
                        <a:rPr lang="fi-FI" sz="2000" b="0" baseline="0" dirty="0"/>
                        <a:t> YHTEENSÄ</a:t>
                      </a:r>
                      <a:endParaRPr lang="fi-FI" sz="2000" b="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fi-FI" sz="2000" u="none" strike="noStrike" dirty="0">
                        <a:effectLst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27191050"/>
                  </a:ext>
                </a:extLst>
              </a:tr>
              <a:tr h="509345">
                <a:tc>
                  <a:txBody>
                    <a:bodyPr/>
                    <a:lstStyle/>
                    <a:p>
                      <a:pPr algn="ctr"/>
                      <a:r>
                        <a:rPr lang="fi-FI" sz="2000" dirty="0"/>
                        <a:t>A</a:t>
                      </a:r>
                      <a:endParaRPr lang="fi-FI" sz="2000" b="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i-FI" sz="2000" u="none" strike="noStrike" dirty="0">
                        <a:effectLst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96117053"/>
                  </a:ext>
                </a:extLst>
              </a:tr>
              <a:tr h="839830">
                <a:tc>
                  <a:txBody>
                    <a:bodyPr/>
                    <a:lstStyle/>
                    <a:p>
                      <a:pPr algn="ctr"/>
                      <a:r>
                        <a:rPr lang="fi-FI" sz="2000" b="0" dirty="0"/>
                        <a:t>B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2000" u="none" strike="noStrike" dirty="0">
                        <a:effectLst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36741001"/>
                  </a:ext>
                </a:extLst>
              </a:tr>
              <a:tr h="839830">
                <a:tc>
                  <a:txBody>
                    <a:bodyPr/>
                    <a:lstStyle/>
                    <a:p>
                      <a:pPr algn="ctr"/>
                      <a:r>
                        <a:rPr lang="fi-FI" sz="2000" dirty="0"/>
                        <a:t>C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i-FI" sz="2000" u="none" strike="noStrike" dirty="0">
                        <a:effectLst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278357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501015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416424" y="493060"/>
            <a:ext cx="9054353" cy="910198"/>
          </a:xfrm>
        </p:spPr>
        <p:txBody>
          <a:bodyPr>
            <a:normAutofit fontScale="90000"/>
          </a:bodyPr>
          <a:lstStyle/>
          <a:p>
            <a:r>
              <a:rPr lang="fi-FI" dirty="0"/>
              <a:t>Kehityskäytännöt</a:t>
            </a:r>
          </a:p>
        </p:txBody>
      </p:sp>
      <p:sp>
        <p:nvSpPr>
          <p:cNvPr id="5" name="Sisällön paikkamerkki 2"/>
          <p:cNvSpPr txBox="1">
            <a:spLocks/>
          </p:cNvSpPr>
          <p:nvPr/>
        </p:nvSpPr>
        <p:spPr>
          <a:xfrm>
            <a:off x="990600" y="2245940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fi-FI" dirty="0"/>
              <a:t>Ohje: lue taulukon väittämät itseksesi ja rastita kohta (A, B tai C), jolle itse sijoittaisit yrityksen. </a:t>
            </a:r>
            <a:r>
              <a:rPr lang="fi-FI" dirty="0">
                <a:solidFill>
                  <a:prstClr val="black"/>
                </a:solidFill>
              </a:rPr>
              <a:t>Viimeisen taulukon jälkeen laske, montako rastia kuhunkin kohtaan tuli. </a:t>
            </a:r>
          </a:p>
          <a:p>
            <a:pPr algn="l"/>
            <a:r>
              <a:rPr lang="fi-FI" dirty="0"/>
              <a:t>Lopuksi käydään yhdessä keskustelu tuloksesta. Mitkä kohdat mietityttivät eniten? Onko arvioissa eroja ja mistä ne syntyvät?</a:t>
            </a:r>
            <a:endParaRPr lang="fi-FI" dirty="0">
              <a:cs typeface="Calibri"/>
            </a:endParaRPr>
          </a:p>
          <a:p>
            <a:pPr algn="l"/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0797440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IMPULSSI KEHITYKSEEN</a:t>
            </a:r>
          </a:p>
        </p:txBody>
      </p:sp>
      <p:graphicFrame>
        <p:nvGraphicFramePr>
          <p:cNvPr id="5" name="Taulukk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8111918"/>
              </p:ext>
            </p:extLst>
          </p:nvPr>
        </p:nvGraphicFramePr>
        <p:xfrm>
          <a:off x="972670" y="1951130"/>
          <a:ext cx="9623187" cy="4050199"/>
        </p:xfrm>
        <a:graphic>
          <a:graphicData uri="http://schemas.openxmlformats.org/drawingml/2006/table">
            <a:tbl>
              <a:tblPr bandRow="1">
                <a:tableStyleId>{69012ECD-51FC-41F1-AA8D-1B2483CD663E}</a:tableStyleId>
              </a:tblPr>
              <a:tblGrid>
                <a:gridCol w="874346">
                  <a:extLst>
                    <a:ext uri="{9D8B030D-6E8A-4147-A177-3AD203B41FA5}">
                      <a16:colId xmlns:a16="http://schemas.microsoft.com/office/drawing/2014/main" val="2623636377"/>
                    </a:ext>
                  </a:extLst>
                </a:gridCol>
                <a:gridCol w="8748841">
                  <a:extLst>
                    <a:ext uri="{9D8B030D-6E8A-4147-A177-3AD203B41FA5}">
                      <a16:colId xmlns:a16="http://schemas.microsoft.com/office/drawing/2014/main" val="4006852976"/>
                    </a:ext>
                  </a:extLst>
                </a:gridCol>
              </a:tblGrid>
              <a:tr h="1178256">
                <a:tc>
                  <a:txBody>
                    <a:bodyPr/>
                    <a:lstStyle/>
                    <a:p>
                      <a:pPr algn="ctr"/>
                      <a:r>
                        <a:rPr lang="fi-FI" sz="2400" dirty="0"/>
                        <a:t>A</a:t>
                      </a:r>
                      <a:endParaRPr lang="fi-FI" sz="2400" b="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i-FI" sz="2400" u="none" strike="noStrike" dirty="0">
                          <a:effectLst/>
                        </a:rPr>
                        <a:t>Kehitämme palveluja satunnaisesti, lähinnä yksittäisten asiakasvaatimusten ohjaamana.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96117053"/>
                  </a:ext>
                </a:extLst>
              </a:tr>
              <a:tr h="1178256">
                <a:tc>
                  <a:txBody>
                    <a:bodyPr/>
                    <a:lstStyle/>
                    <a:p>
                      <a:pPr algn="ctr"/>
                      <a:r>
                        <a:rPr lang="fi-FI" sz="2400" b="0" dirty="0"/>
                        <a:t>B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i-FI" sz="2400" u="none" strike="noStrike" dirty="0">
                          <a:effectLst/>
                        </a:rPr>
                        <a:t>Keräämme systemaattisesti asiakastietoa ja -kokemusta, mutta palvelujen kehittämisessä lähtökohtana ovat yleensä omat nykyiset resurssimme.</a:t>
                      </a:r>
                      <a:endParaRPr lang="fi-FI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36741001"/>
                  </a:ext>
                </a:extLst>
              </a:tr>
              <a:tr h="1683223">
                <a:tc>
                  <a:txBody>
                    <a:bodyPr/>
                    <a:lstStyle/>
                    <a:p>
                      <a:pPr algn="ctr"/>
                      <a:r>
                        <a:rPr lang="fi-FI" sz="2400" dirty="0"/>
                        <a:t>C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i-FI" sz="2400" u="none" strike="noStrike" dirty="0">
                          <a:effectLst/>
                        </a:rPr>
                        <a:t>Etsimme aktiivisesti ideoita uusiin palveluihin myös yrityksen ulkopuolelta. Palvelujen kehittämistä ohjaa ymmärrys asiakkaasta (ja asiakkaan liiketoiminnasta).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278357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5502534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KEHITYSTAVOITTEIDEN ASETTAMINEN</a:t>
            </a:r>
          </a:p>
        </p:txBody>
      </p:sp>
      <p:graphicFrame>
        <p:nvGraphicFramePr>
          <p:cNvPr id="5" name="Taulukk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5106833"/>
              </p:ext>
            </p:extLst>
          </p:nvPr>
        </p:nvGraphicFramePr>
        <p:xfrm>
          <a:off x="757518" y="2300753"/>
          <a:ext cx="9623187" cy="4039735"/>
        </p:xfrm>
        <a:graphic>
          <a:graphicData uri="http://schemas.openxmlformats.org/drawingml/2006/table">
            <a:tbl>
              <a:tblPr bandRow="1">
                <a:tableStyleId>{69012ECD-51FC-41F1-AA8D-1B2483CD663E}</a:tableStyleId>
              </a:tblPr>
              <a:tblGrid>
                <a:gridCol w="874346">
                  <a:extLst>
                    <a:ext uri="{9D8B030D-6E8A-4147-A177-3AD203B41FA5}">
                      <a16:colId xmlns:a16="http://schemas.microsoft.com/office/drawing/2014/main" val="2623636377"/>
                    </a:ext>
                  </a:extLst>
                </a:gridCol>
                <a:gridCol w="8748841">
                  <a:extLst>
                    <a:ext uri="{9D8B030D-6E8A-4147-A177-3AD203B41FA5}">
                      <a16:colId xmlns:a16="http://schemas.microsoft.com/office/drawing/2014/main" val="4006852976"/>
                    </a:ext>
                  </a:extLst>
                </a:gridCol>
              </a:tblGrid>
              <a:tr h="1178256">
                <a:tc>
                  <a:txBody>
                    <a:bodyPr/>
                    <a:lstStyle/>
                    <a:p>
                      <a:pPr algn="ctr"/>
                      <a:r>
                        <a:rPr lang="fi-FI" sz="2400" dirty="0"/>
                        <a:t>A</a:t>
                      </a:r>
                      <a:endParaRPr lang="fi-FI" sz="2400" b="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i-FI" sz="2400" u="none" strike="noStrike" dirty="0">
                          <a:effectLst/>
                        </a:rPr>
                        <a:t>Palvelujen kehittämisen tavoitteet ovat tuotekohtaisia.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96117053"/>
                  </a:ext>
                </a:extLst>
              </a:tr>
              <a:tr h="1178256">
                <a:tc>
                  <a:txBody>
                    <a:bodyPr/>
                    <a:lstStyle/>
                    <a:p>
                      <a:pPr algn="ctr"/>
                      <a:r>
                        <a:rPr lang="fi-FI" sz="2400" b="0" dirty="0"/>
                        <a:t>B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i-FI" sz="2400" u="none" strike="noStrike" dirty="0">
                          <a:effectLst/>
                        </a:rPr>
                        <a:t>Palvelujen kehittäminen on eriytetty omaksi tavoitteekseen.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36741001"/>
                  </a:ext>
                </a:extLst>
              </a:tr>
              <a:tr h="1683223">
                <a:tc>
                  <a:txBody>
                    <a:bodyPr/>
                    <a:lstStyle/>
                    <a:p>
                      <a:pPr algn="ctr"/>
                      <a:r>
                        <a:rPr lang="fi-FI" sz="2400" dirty="0"/>
                        <a:t>C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i-FI" sz="2400" u="none" strike="noStrike" dirty="0">
                          <a:effectLst/>
                        </a:rPr>
                        <a:t>Palveluliiketoiminnan kehitystavoitteet on määritelty koko yrityksen näkökulmasta.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278357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5338989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YHTEISTYÖ PALVELUIDEN KEHITTÄMISESSÄ</a:t>
            </a:r>
          </a:p>
        </p:txBody>
      </p:sp>
      <p:graphicFrame>
        <p:nvGraphicFramePr>
          <p:cNvPr id="5" name="Taulukk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805428"/>
              </p:ext>
            </p:extLst>
          </p:nvPr>
        </p:nvGraphicFramePr>
        <p:xfrm>
          <a:off x="1017494" y="2076636"/>
          <a:ext cx="9623187" cy="4050199"/>
        </p:xfrm>
        <a:graphic>
          <a:graphicData uri="http://schemas.openxmlformats.org/drawingml/2006/table">
            <a:tbl>
              <a:tblPr bandRow="1">
                <a:tableStyleId>{69012ECD-51FC-41F1-AA8D-1B2483CD663E}</a:tableStyleId>
              </a:tblPr>
              <a:tblGrid>
                <a:gridCol w="874346">
                  <a:extLst>
                    <a:ext uri="{9D8B030D-6E8A-4147-A177-3AD203B41FA5}">
                      <a16:colId xmlns:a16="http://schemas.microsoft.com/office/drawing/2014/main" val="2623636377"/>
                    </a:ext>
                  </a:extLst>
                </a:gridCol>
                <a:gridCol w="8748841">
                  <a:extLst>
                    <a:ext uri="{9D8B030D-6E8A-4147-A177-3AD203B41FA5}">
                      <a16:colId xmlns:a16="http://schemas.microsoft.com/office/drawing/2014/main" val="4006852976"/>
                    </a:ext>
                  </a:extLst>
                </a:gridCol>
              </a:tblGrid>
              <a:tr h="1178256">
                <a:tc>
                  <a:txBody>
                    <a:bodyPr/>
                    <a:lstStyle/>
                    <a:p>
                      <a:pPr algn="ctr"/>
                      <a:r>
                        <a:rPr lang="fi-FI" sz="2400" dirty="0"/>
                        <a:t>A</a:t>
                      </a:r>
                      <a:endParaRPr lang="fi-FI" sz="2400" b="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i-FI" sz="2400" u="none" strike="noStrike" dirty="0">
                          <a:effectLst/>
                        </a:rPr>
                        <a:t>Palveluja kehitetään tuoteryhmittäin.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96117053"/>
                  </a:ext>
                </a:extLst>
              </a:tr>
              <a:tr h="1178256">
                <a:tc>
                  <a:txBody>
                    <a:bodyPr/>
                    <a:lstStyle/>
                    <a:p>
                      <a:pPr algn="ctr"/>
                      <a:r>
                        <a:rPr lang="fi-FI" sz="2400" b="0" dirty="0"/>
                        <a:t>B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i-FI" sz="2400" u="none" strike="noStrike" dirty="0">
                          <a:effectLst/>
                        </a:rPr>
                        <a:t>Palvelujen kehittämiseen etsitään ideoita laajasti koko yrityksessä. Toisinaan osoittautuu, että palvelujen kehittämisessä on tehty päällekkäistä työtä.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36741001"/>
                  </a:ext>
                </a:extLst>
              </a:tr>
              <a:tr h="1683223">
                <a:tc>
                  <a:txBody>
                    <a:bodyPr/>
                    <a:lstStyle/>
                    <a:p>
                      <a:pPr algn="ctr"/>
                      <a:r>
                        <a:rPr lang="fi-FI" sz="2400" dirty="0"/>
                        <a:t>C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i-FI" sz="2400" u="none" strike="noStrike" dirty="0">
                          <a:effectLst/>
                        </a:rPr>
                        <a:t>Palvelut kehitetään asiakassegmenttien mukaan. Tietoa ja kokemuksia voidaan siirtää segmentiltä toiselle.</a:t>
                      </a:r>
                    </a:p>
                    <a:p>
                      <a:pPr algn="l" fontAlgn="ctr"/>
                      <a:endParaRPr lang="fi-FI" sz="2400" b="1" i="0" u="none" strike="noStrike" dirty="0">
                        <a:solidFill>
                          <a:srgbClr val="3F3F3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278357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9443384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KEHITTÄMISEN PAINOPISTE JA TAPA</a:t>
            </a:r>
          </a:p>
        </p:txBody>
      </p:sp>
      <p:graphicFrame>
        <p:nvGraphicFramePr>
          <p:cNvPr id="5" name="Taulukk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2392811"/>
              </p:ext>
            </p:extLst>
          </p:nvPr>
        </p:nvGraphicFramePr>
        <p:xfrm>
          <a:off x="838200" y="2061528"/>
          <a:ext cx="9623187" cy="4060663"/>
        </p:xfrm>
        <a:graphic>
          <a:graphicData uri="http://schemas.openxmlformats.org/drawingml/2006/table">
            <a:tbl>
              <a:tblPr bandRow="1">
                <a:tableStyleId>{69012ECD-51FC-41F1-AA8D-1B2483CD663E}</a:tableStyleId>
              </a:tblPr>
              <a:tblGrid>
                <a:gridCol w="874346">
                  <a:extLst>
                    <a:ext uri="{9D8B030D-6E8A-4147-A177-3AD203B41FA5}">
                      <a16:colId xmlns:a16="http://schemas.microsoft.com/office/drawing/2014/main" val="2623636377"/>
                    </a:ext>
                  </a:extLst>
                </a:gridCol>
                <a:gridCol w="8748841">
                  <a:extLst>
                    <a:ext uri="{9D8B030D-6E8A-4147-A177-3AD203B41FA5}">
                      <a16:colId xmlns:a16="http://schemas.microsoft.com/office/drawing/2014/main" val="4006852976"/>
                    </a:ext>
                  </a:extLst>
                </a:gridCol>
              </a:tblGrid>
              <a:tr h="1178256">
                <a:tc>
                  <a:txBody>
                    <a:bodyPr/>
                    <a:lstStyle/>
                    <a:p>
                      <a:pPr algn="ctr"/>
                      <a:r>
                        <a:rPr lang="fi-FI" sz="2400" dirty="0"/>
                        <a:t>A</a:t>
                      </a:r>
                      <a:endParaRPr lang="fi-FI" sz="2400" b="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i-FI" sz="2400" u="none" strike="noStrike" dirty="0">
                          <a:effectLst/>
                        </a:rPr>
                        <a:t>Tuotesuunnittelussa ei vielä hyödynnetä tuotteen elinkaaren ajalta kertyvää tietämystä. Palvelujen kehittäminen on tapauskohtaista eikä kovin systemaattista.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96117053"/>
                  </a:ext>
                </a:extLst>
              </a:tr>
              <a:tr h="1178256">
                <a:tc>
                  <a:txBody>
                    <a:bodyPr/>
                    <a:lstStyle/>
                    <a:p>
                      <a:pPr algn="ctr"/>
                      <a:r>
                        <a:rPr lang="fi-FI" sz="2400" b="0" dirty="0"/>
                        <a:t>B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i-FI" sz="2400" u="none" strike="noStrike" dirty="0">
                          <a:effectLst/>
                        </a:rPr>
                        <a:t>Teknologiatuotteiden suunnittelussa ja kehittämisessä otetaan peruspalvelu huomioon (esim. huollettavuus). Palveluja kehitetään teknologiatuotteiden tapaan.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36741001"/>
                  </a:ext>
                </a:extLst>
              </a:tr>
              <a:tr h="1683223">
                <a:tc>
                  <a:txBody>
                    <a:bodyPr/>
                    <a:lstStyle/>
                    <a:p>
                      <a:pPr algn="ctr"/>
                      <a:r>
                        <a:rPr lang="fi-FI" sz="2400" dirty="0"/>
                        <a:t>C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i-FI" sz="2400" u="none" strike="noStrike" dirty="0">
                          <a:effectLst/>
                        </a:rPr>
                        <a:t>Tuotteiden ja palvelujen kehittäminen on sulautettua ja asiakasarvolähtöistä.</a:t>
                      </a:r>
                    </a:p>
                    <a:p>
                      <a:pPr algn="l" fontAlgn="ctr"/>
                      <a:r>
                        <a:rPr lang="fi-FI" sz="2400" u="none" strike="noStrike" dirty="0">
                          <a:effectLst/>
                        </a:rPr>
                        <a:t>Uusia palveluita kehitetään systemaattisesti yhteistyössä asiakkaiden kanssa.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278357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745856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VASTUUN KOKEMINEN</a:t>
            </a:r>
          </a:p>
        </p:txBody>
      </p:sp>
      <p:graphicFrame>
        <p:nvGraphicFramePr>
          <p:cNvPr id="5" name="Taulukk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6417269"/>
              </p:ext>
            </p:extLst>
          </p:nvPr>
        </p:nvGraphicFramePr>
        <p:xfrm>
          <a:off x="963706" y="1995953"/>
          <a:ext cx="9623187" cy="4050199"/>
        </p:xfrm>
        <a:graphic>
          <a:graphicData uri="http://schemas.openxmlformats.org/drawingml/2006/table">
            <a:tbl>
              <a:tblPr bandRow="1">
                <a:tableStyleId>{69012ECD-51FC-41F1-AA8D-1B2483CD663E}</a:tableStyleId>
              </a:tblPr>
              <a:tblGrid>
                <a:gridCol w="874346">
                  <a:extLst>
                    <a:ext uri="{9D8B030D-6E8A-4147-A177-3AD203B41FA5}">
                      <a16:colId xmlns:a16="http://schemas.microsoft.com/office/drawing/2014/main" val="2623636377"/>
                    </a:ext>
                  </a:extLst>
                </a:gridCol>
                <a:gridCol w="8748841">
                  <a:extLst>
                    <a:ext uri="{9D8B030D-6E8A-4147-A177-3AD203B41FA5}">
                      <a16:colId xmlns:a16="http://schemas.microsoft.com/office/drawing/2014/main" val="4006852976"/>
                    </a:ext>
                  </a:extLst>
                </a:gridCol>
              </a:tblGrid>
              <a:tr h="1178256">
                <a:tc>
                  <a:txBody>
                    <a:bodyPr/>
                    <a:lstStyle/>
                    <a:p>
                      <a:pPr algn="ctr"/>
                      <a:r>
                        <a:rPr lang="fi-FI" sz="2400" dirty="0"/>
                        <a:t>A</a:t>
                      </a:r>
                      <a:endParaRPr lang="fi-FI" sz="2400" b="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i-FI" sz="2400" u="none" strike="noStrike" dirty="0">
                          <a:effectLst/>
                        </a:rPr>
                        <a:t>Palvelukehitys on meillä lähinnä </a:t>
                      </a:r>
                      <a:r>
                        <a:rPr lang="fi-FI" sz="2400" u="none" strike="noStrike" dirty="0" err="1">
                          <a:effectLst/>
                        </a:rPr>
                        <a:t>after</a:t>
                      </a:r>
                      <a:r>
                        <a:rPr lang="fi-FI" sz="2400" u="none" strike="noStrike" dirty="0">
                          <a:effectLst/>
                        </a:rPr>
                        <a:t> </a:t>
                      </a:r>
                      <a:r>
                        <a:rPr lang="fi-FI" sz="2400" u="none" strike="noStrike" dirty="0" err="1">
                          <a:effectLst/>
                        </a:rPr>
                        <a:t>sales</a:t>
                      </a:r>
                      <a:r>
                        <a:rPr lang="fi-FI" sz="2400" u="none" strike="noStrike" dirty="0">
                          <a:effectLst/>
                        </a:rPr>
                        <a:t>- organisaation vastuulla.</a:t>
                      </a:r>
                    </a:p>
                    <a:p>
                      <a:pPr algn="l" fontAlgn="ctr"/>
                      <a:r>
                        <a:rPr lang="fi-FI" sz="2400" u="none" strike="noStrike" dirty="0">
                          <a:effectLst/>
                        </a:rPr>
                        <a:t> </a:t>
                      </a:r>
                      <a:endParaRPr lang="fi-FI" sz="2400" b="0" i="0" u="none" strike="noStrike" dirty="0">
                        <a:solidFill>
                          <a:srgbClr val="3F3F3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96117053"/>
                  </a:ext>
                </a:extLst>
              </a:tr>
              <a:tr h="1178256">
                <a:tc>
                  <a:txBody>
                    <a:bodyPr/>
                    <a:lstStyle/>
                    <a:p>
                      <a:pPr algn="ctr"/>
                      <a:r>
                        <a:rPr lang="fi-FI" sz="2400" b="0" dirty="0"/>
                        <a:t>B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i-FI" sz="2400" u="none" strike="noStrike" dirty="0">
                          <a:effectLst/>
                        </a:rPr>
                        <a:t>Tiedämme, että palvelukehityksessä pitäisi hyödyntää laajasti koko organisaation osaamista ja kertyvää asiakastietoa, mutta vastuut koetaan epäselviksi.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36741001"/>
                  </a:ext>
                </a:extLst>
              </a:tr>
              <a:tr h="1683223">
                <a:tc>
                  <a:txBody>
                    <a:bodyPr/>
                    <a:lstStyle/>
                    <a:p>
                      <a:pPr algn="ctr"/>
                      <a:r>
                        <a:rPr lang="fi-FI" sz="2400" dirty="0"/>
                        <a:t>C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i-FI" sz="2400" u="none" strike="noStrike" dirty="0">
                          <a:effectLst/>
                        </a:rPr>
                        <a:t>Kaikki yrityksessä kokevat osallistuvansa asiakasratkaisujen kehittämiseen.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278357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490963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dirty="0"/>
              <a:t>PALVELUJEN KEHITTÄMINEN ASIAKASYHTEISTYÖSSÄ</a:t>
            </a:r>
          </a:p>
        </p:txBody>
      </p:sp>
      <p:graphicFrame>
        <p:nvGraphicFramePr>
          <p:cNvPr id="5" name="Taulukk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355165"/>
              </p:ext>
            </p:extLst>
          </p:nvPr>
        </p:nvGraphicFramePr>
        <p:xfrm>
          <a:off x="838200" y="2103530"/>
          <a:ext cx="9623187" cy="3732494"/>
        </p:xfrm>
        <a:graphic>
          <a:graphicData uri="http://schemas.openxmlformats.org/drawingml/2006/table">
            <a:tbl>
              <a:tblPr bandRow="1">
                <a:tableStyleId>{69012ECD-51FC-41F1-AA8D-1B2483CD663E}</a:tableStyleId>
              </a:tblPr>
              <a:tblGrid>
                <a:gridCol w="874346">
                  <a:extLst>
                    <a:ext uri="{9D8B030D-6E8A-4147-A177-3AD203B41FA5}">
                      <a16:colId xmlns:a16="http://schemas.microsoft.com/office/drawing/2014/main" val="2623636377"/>
                    </a:ext>
                  </a:extLst>
                </a:gridCol>
                <a:gridCol w="8748841">
                  <a:extLst>
                    <a:ext uri="{9D8B030D-6E8A-4147-A177-3AD203B41FA5}">
                      <a16:colId xmlns:a16="http://schemas.microsoft.com/office/drawing/2014/main" val="4006852976"/>
                    </a:ext>
                  </a:extLst>
                </a:gridCol>
              </a:tblGrid>
              <a:tr h="1178256">
                <a:tc>
                  <a:txBody>
                    <a:bodyPr/>
                    <a:lstStyle/>
                    <a:p>
                      <a:pPr algn="ctr"/>
                      <a:r>
                        <a:rPr lang="fi-FI" sz="2400" dirty="0"/>
                        <a:t>A</a:t>
                      </a:r>
                      <a:endParaRPr lang="fi-FI" sz="2400" b="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i-FI" sz="2400" u="none" strike="noStrike" dirty="0">
                          <a:effectLst/>
                        </a:rPr>
                        <a:t>Haluamme, että palvelut ovat valmiita ennen kuin markkinoimme niitä asiakkaille.  </a:t>
                      </a:r>
                      <a:endParaRPr lang="fi-FI" sz="2400" b="0" i="0" u="none" strike="noStrike" dirty="0">
                        <a:solidFill>
                          <a:srgbClr val="3F3F3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96117053"/>
                  </a:ext>
                </a:extLst>
              </a:tr>
              <a:tr h="1178256">
                <a:tc>
                  <a:txBody>
                    <a:bodyPr/>
                    <a:lstStyle/>
                    <a:p>
                      <a:pPr algn="ctr"/>
                      <a:r>
                        <a:rPr lang="fi-FI" sz="2400" b="0" dirty="0"/>
                        <a:t>B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i-FI" sz="2400" u="none" strike="noStrike" dirty="0">
                          <a:effectLst/>
                        </a:rPr>
                        <a:t>Asiakaslähtöisyyttä on lisätty palvelujen kehittämisessä.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36741001"/>
                  </a:ext>
                </a:extLst>
              </a:tr>
              <a:tr h="1375982">
                <a:tc>
                  <a:txBody>
                    <a:bodyPr/>
                    <a:lstStyle/>
                    <a:p>
                      <a:pPr algn="ctr"/>
                      <a:r>
                        <a:rPr lang="fi-FI" sz="2400" dirty="0"/>
                        <a:t>C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i-FI" sz="2400" u="none" strike="noStrike" dirty="0">
                          <a:effectLst/>
                        </a:rPr>
                        <a:t>Asiakasarvosuuntautuneisuus ja skaalautuvuus ratkaisevat, kun mietimme palvelujen kehittämistä.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278357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33824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PALVELUIDEN KEHITTÄMISEN JA TUOTTEIDEN SUHDE</a:t>
            </a:r>
          </a:p>
        </p:txBody>
      </p:sp>
      <p:graphicFrame>
        <p:nvGraphicFramePr>
          <p:cNvPr id="5" name="Taulukk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8014775"/>
              </p:ext>
            </p:extLst>
          </p:nvPr>
        </p:nvGraphicFramePr>
        <p:xfrm>
          <a:off x="838200" y="2022847"/>
          <a:ext cx="9623187" cy="4039735"/>
        </p:xfrm>
        <a:graphic>
          <a:graphicData uri="http://schemas.openxmlformats.org/drawingml/2006/table">
            <a:tbl>
              <a:tblPr bandRow="1">
                <a:tableStyleId>{69012ECD-51FC-41F1-AA8D-1B2483CD663E}</a:tableStyleId>
              </a:tblPr>
              <a:tblGrid>
                <a:gridCol w="874346">
                  <a:extLst>
                    <a:ext uri="{9D8B030D-6E8A-4147-A177-3AD203B41FA5}">
                      <a16:colId xmlns:a16="http://schemas.microsoft.com/office/drawing/2014/main" val="2623636377"/>
                    </a:ext>
                  </a:extLst>
                </a:gridCol>
                <a:gridCol w="8748841">
                  <a:extLst>
                    <a:ext uri="{9D8B030D-6E8A-4147-A177-3AD203B41FA5}">
                      <a16:colId xmlns:a16="http://schemas.microsoft.com/office/drawing/2014/main" val="4006852976"/>
                    </a:ext>
                  </a:extLst>
                </a:gridCol>
              </a:tblGrid>
              <a:tr h="1178256">
                <a:tc>
                  <a:txBody>
                    <a:bodyPr/>
                    <a:lstStyle/>
                    <a:p>
                      <a:pPr algn="ctr"/>
                      <a:r>
                        <a:rPr lang="fi-FI" sz="2400" dirty="0"/>
                        <a:t>A</a:t>
                      </a:r>
                      <a:endParaRPr lang="fi-FI" sz="2400" b="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i-FI" sz="2400" u="none" strike="noStrike" dirty="0">
                          <a:effectLst/>
                        </a:rPr>
                        <a:t>Palvelut kytkeytyvät kiinteästi omiin tuotteisiimme.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96117053"/>
                  </a:ext>
                </a:extLst>
              </a:tr>
              <a:tr h="1178256">
                <a:tc>
                  <a:txBody>
                    <a:bodyPr/>
                    <a:lstStyle/>
                    <a:p>
                      <a:pPr algn="ctr"/>
                      <a:r>
                        <a:rPr lang="fi-FI" sz="2400" b="0" dirty="0"/>
                        <a:t>B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i-FI" sz="2400" u="none" strike="noStrike" dirty="0">
                          <a:effectLst/>
                        </a:rPr>
                        <a:t>Lähtökohtana on, että omat tuotteemme ovat keskeinen osa asiakkaille tarjottavia ratkaisuja.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36741001"/>
                  </a:ext>
                </a:extLst>
              </a:tr>
              <a:tr h="1683223">
                <a:tc>
                  <a:txBody>
                    <a:bodyPr/>
                    <a:lstStyle/>
                    <a:p>
                      <a:pPr algn="ctr"/>
                      <a:r>
                        <a:rPr lang="fi-FI" sz="2400" dirty="0"/>
                        <a:t>C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i-FI" sz="2400" u="none" strike="noStrike" dirty="0">
                          <a:effectLst/>
                        </a:rPr>
                        <a:t>Voimme tarkastella kriittisesti myös omia tuotteitamme asiakkaalle tarjottavien kokonaisratkaisujen ja palvelujen näkökulmasta. </a:t>
                      </a:r>
                    </a:p>
                    <a:p>
                      <a:pPr algn="l" fontAlgn="ctr"/>
                      <a:endParaRPr lang="fi-FI" sz="2400" b="1" i="0" u="none" strike="noStrike" dirty="0">
                        <a:solidFill>
                          <a:srgbClr val="3F3F3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278357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2993249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416424" y="493060"/>
            <a:ext cx="9054353" cy="910198"/>
          </a:xfrm>
        </p:spPr>
        <p:txBody>
          <a:bodyPr>
            <a:normAutofit fontScale="90000"/>
          </a:bodyPr>
          <a:lstStyle/>
          <a:p>
            <a:r>
              <a:rPr lang="fi-FI" dirty="0"/>
              <a:t>Kehityskäytännöt</a:t>
            </a:r>
          </a:p>
        </p:txBody>
      </p:sp>
      <p:sp>
        <p:nvSpPr>
          <p:cNvPr id="5" name="Sisällön paikkamerkki 2"/>
          <p:cNvSpPr txBox="1">
            <a:spLocks/>
          </p:cNvSpPr>
          <p:nvPr/>
        </p:nvSpPr>
        <p:spPr>
          <a:xfrm>
            <a:off x="1026459" y="4460196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fi-FI" dirty="0"/>
              <a:t>Muistiinpanot: </a:t>
            </a:r>
            <a:endParaRPr lang="fi-FI" dirty="0">
              <a:cs typeface="Calibri"/>
            </a:endParaRPr>
          </a:p>
          <a:p>
            <a:pPr algn="l"/>
            <a:endParaRPr lang="fi-FI" dirty="0"/>
          </a:p>
        </p:txBody>
      </p:sp>
      <p:graphicFrame>
        <p:nvGraphicFramePr>
          <p:cNvPr id="6" name="Taulukko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7616109"/>
              </p:ext>
            </p:extLst>
          </p:nvPr>
        </p:nvGraphicFramePr>
        <p:xfrm>
          <a:off x="1026459" y="1582552"/>
          <a:ext cx="4525255" cy="2890045"/>
        </p:xfrm>
        <a:graphic>
          <a:graphicData uri="http://schemas.openxmlformats.org/drawingml/2006/table">
            <a:tbl>
              <a:tblPr bandRow="1">
                <a:tableStyleId>{69012ECD-51FC-41F1-AA8D-1B2483CD663E}</a:tableStyleId>
              </a:tblPr>
              <a:tblGrid>
                <a:gridCol w="2344270">
                  <a:extLst>
                    <a:ext uri="{9D8B030D-6E8A-4147-A177-3AD203B41FA5}">
                      <a16:colId xmlns:a16="http://schemas.microsoft.com/office/drawing/2014/main" val="2623636377"/>
                    </a:ext>
                  </a:extLst>
                </a:gridCol>
                <a:gridCol w="2180985">
                  <a:extLst>
                    <a:ext uri="{9D8B030D-6E8A-4147-A177-3AD203B41FA5}">
                      <a16:colId xmlns:a16="http://schemas.microsoft.com/office/drawing/2014/main" val="4006852976"/>
                    </a:ext>
                  </a:extLst>
                </a:gridCol>
              </a:tblGrid>
              <a:tr h="509345">
                <a:tc gridSpan="2">
                  <a:txBody>
                    <a:bodyPr/>
                    <a:lstStyle/>
                    <a:p>
                      <a:pPr algn="ctr"/>
                      <a:r>
                        <a:rPr lang="fi-FI" sz="2000" b="0" dirty="0"/>
                        <a:t>KEHITYSKÄYTÄNNÖT | TULOKSET</a:t>
                      </a:r>
                      <a:r>
                        <a:rPr lang="fi-FI" sz="2000" b="0" baseline="0" dirty="0"/>
                        <a:t> YHTEENSÄ</a:t>
                      </a:r>
                      <a:endParaRPr lang="fi-FI" sz="2000" b="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fi-FI" sz="2000" u="none" strike="noStrike" dirty="0">
                        <a:effectLst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27191050"/>
                  </a:ext>
                </a:extLst>
              </a:tr>
              <a:tr h="509345">
                <a:tc>
                  <a:txBody>
                    <a:bodyPr/>
                    <a:lstStyle/>
                    <a:p>
                      <a:pPr algn="ctr"/>
                      <a:r>
                        <a:rPr lang="fi-FI" sz="2000" dirty="0"/>
                        <a:t>A</a:t>
                      </a:r>
                      <a:endParaRPr lang="fi-FI" sz="2000" b="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i-FI" sz="2000" u="none" strike="noStrike" dirty="0">
                        <a:effectLst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96117053"/>
                  </a:ext>
                </a:extLst>
              </a:tr>
              <a:tr h="839830">
                <a:tc>
                  <a:txBody>
                    <a:bodyPr/>
                    <a:lstStyle/>
                    <a:p>
                      <a:pPr algn="ctr"/>
                      <a:r>
                        <a:rPr lang="fi-FI" sz="2000" b="0" dirty="0"/>
                        <a:t>B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2000" u="none" strike="noStrike" dirty="0">
                        <a:effectLst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36741001"/>
                  </a:ext>
                </a:extLst>
              </a:tr>
              <a:tr h="839830">
                <a:tc>
                  <a:txBody>
                    <a:bodyPr/>
                    <a:lstStyle/>
                    <a:p>
                      <a:pPr algn="ctr"/>
                      <a:r>
                        <a:rPr lang="fi-FI" sz="2000" dirty="0"/>
                        <a:t>C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i-FI" sz="2000" u="none" strike="noStrike" dirty="0">
                        <a:effectLst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278357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500141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z="5400" u="sng" dirty="0"/>
              <a:t>Tavoite ja tulos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457200" indent="-457200"/>
            <a:r>
              <a:rPr lang="fi-FI" b="1" dirty="0">
                <a:cs typeface="Calibri"/>
              </a:rPr>
              <a:t>Tavoite: </a:t>
            </a:r>
            <a:br>
              <a:rPr lang="fi-FI" dirty="0">
                <a:cs typeface="Calibri"/>
              </a:rPr>
            </a:br>
            <a:r>
              <a:rPr lang="fi-FI" dirty="0">
                <a:cs typeface="Calibri"/>
              </a:rPr>
              <a:t>Kirkastaa yhteinen käsitys yrityksen tilasta ja tavoitteista suhteessa palveluliiketoimintaan sekä tunnistaa kehitystarpeet.</a:t>
            </a:r>
            <a:endParaRPr lang="fi-FI" dirty="0"/>
          </a:p>
          <a:p>
            <a:pPr marL="457200" indent="-457200"/>
            <a:r>
              <a:rPr lang="fi-FI" b="1" dirty="0">
                <a:cs typeface="Calibri"/>
              </a:rPr>
              <a:t>Tulos:</a:t>
            </a:r>
            <a:r>
              <a:rPr lang="fi-FI" dirty="0">
                <a:cs typeface="Calibri"/>
              </a:rPr>
              <a:t> </a:t>
            </a:r>
            <a:br>
              <a:rPr lang="fi-FI" dirty="0">
                <a:cs typeface="Calibri"/>
              </a:rPr>
            </a:br>
            <a:r>
              <a:rPr lang="fi-FI" dirty="0">
                <a:cs typeface="Calibri"/>
              </a:rPr>
              <a:t>Päivitetty yhteinen näkemys palveluliiketoiminnan ja –kulttuurin tilasta, tavoitteista ja muutoksen reunaehdoista.</a:t>
            </a:r>
          </a:p>
          <a:p>
            <a:pPr marL="457200" indent="-457200"/>
            <a:endParaRPr lang="fi-FI" dirty="0">
              <a:cs typeface="Calibri"/>
            </a:endParaRPr>
          </a:p>
          <a:p>
            <a:pPr marL="0" indent="0">
              <a:buNone/>
            </a:pPr>
            <a:endParaRPr lang="fi-FI" dirty="0">
              <a:cs typeface="Calibri"/>
            </a:endParaRPr>
          </a:p>
          <a:p>
            <a:pPr marL="457200" indent="-457200"/>
            <a:endParaRPr lang="fi-FI" dirty="0">
              <a:cs typeface="Calibri"/>
            </a:endParaRPr>
          </a:p>
          <a:p>
            <a:pPr marL="457200" indent="-457200"/>
            <a:endParaRPr lang="fi-FI" dirty="0">
              <a:cs typeface="Calibri"/>
            </a:endParaRPr>
          </a:p>
          <a:p>
            <a:endParaRPr lang="fi-FI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2456127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416424" y="493060"/>
            <a:ext cx="9054353" cy="910198"/>
          </a:xfrm>
        </p:spPr>
        <p:txBody>
          <a:bodyPr>
            <a:normAutofit fontScale="90000"/>
          </a:bodyPr>
          <a:lstStyle/>
          <a:p>
            <a:r>
              <a:rPr lang="fi-FI" dirty="0"/>
              <a:t>Asiakassuhde</a:t>
            </a:r>
          </a:p>
        </p:txBody>
      </p:sp>
      <p:sp>
        <p:nvSpPr>
          <p:cNvPr id="5" name="Sisällön paikkamerkki 2"/>
          <p:cNvSpPr txBox="1">
            <a:spLocks/>
          </p:cNvSpPr>
          <p:nvPr/>
        </p:nvSpPr>
        <p:spPr>
          <a:xfrm>
            <a:off x="990600" y="2245940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fi-FI" dirty="0"/>
              <a:t>Ohje: lue taulukon väittämät itseksesi ja rastita kohta (A, B tai C), jolle itse sijoittaisit yrityksen. </a:t>
            </a:r>
            <a:r>
              <a:rPr lang="fi-FI" dirty="0">
                <a:solidFill>
                  <a:prstClr val="black"/>
                </a:solidFill>
              </a:rPr>
              <a:t>Viimeisen taulukon jälkeen laske, montako rastia kuhunkin kohtaan tuli. </a:t>
            </a:r>
          </a:p>
          <a:p>
            <a:pPr algn="l"/>
            <a:r>
              <a:rPr lang="fi-FI" dirty="0"/>
              <a:t>Lopuksi käydään yhdessä keskustelu tuloksesta. Mitkä kohdat mietityttivät eniten? Onko arvioissa eroja ja mistä ne syntyvät?</a:t>
            </a:r>
            <a:endParaRPr lang="fi-FI" dirty="0">
              <a:cs typeface="Calibri"/>
            </a:endParaRPr>
          </a:p>
          <a:p>
            <a:pPr algn="l"/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09912002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ASIAKKAAN NÄKEMYKSET YRITYKSESTÄ</a:t>
            </a:r>
          </a:p>
        </p:txBody>
      </p:sp>
      <p:graphicFrame>
        <p:nvGraphicFramePr>
          <p:cNvPr id="5" name="Taulukk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7595604"/>
              </p:ext>
            </p:extLst>
          </p:nvPr>
        </p:nvGraphicFramePr>
        <p:xfrm>
          <a:off x="1062317" y="1978023"/>
          <a:ext cx="9623187" cy="4050199"/>
        </p:xfrm>
        <a:graphic>
          <a:graphicData uri="http://schemas.openxmlformats.org/drawingml/2006/table">
            <a:tbl>
              <a:tblPr bandRow="1">
                <a:tableStyleId>{69012ECD-51FC-41F1-AA8D-1B2483CD663E}</a:tableStyleId>
              </a:tblPr>
              <a:tblGrid>
                <a:gridCol w="874346">
                  <a:extLst>
                    <a:ext uri="{9D8B030D-6E8A-4147-A177-3AD203B41FA5}">
                      <a16:colId xmlns:a16="http://schemas.microsoft.com/office/drawing/2014/main" val="2623636377"/>
                    </a:ext>
                  </a:extLst>
                </a:gridCol>
                <a:gridCol w="8748841">
                  <a:extLst>
                    <a:ext uri="{9D8B030D-6E8A-4147-A177-3AD203B41FA5}">
                      <a16:colId xmlns:a16="http://schemas.microsoft.com/office/drawing/2014/main" val="4006852976"/>
                    </a:ext>
                  </a:extLst>
                </a:gridCol>
              </a:tblGrid>
              <a:tr h="1178256">
                <a:tc>
                  <a:txBody>
                    <a:bodyPr/>
                    <a:lstStyle/>
                    <a:p>
                      <a:pPr algn="ctr"/>
                      <a:r>
                        <a:rPr lang="fi-FI" sz="2400" dirty="0"/>
                        <a:t>A</a:t>
                      </a:r>
                      <a:endParaRPr lang="fi-FI" sz="2400" b="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i-FI" sz="2400" u="none" strike="noStrike" dirty="0">
                          <a:effectLst/>
                        </a:rPr>
                        <a:t>"Vahva tuotebrändi”. Asiakas ei vaadi eikä arvosta palveluja tai olettaa saavansa ne tuotteen "kylkiäisinä".                                Kilpailutussuhde. </a:t>
                      </a:r>
                      <a:endParaRPr lang="fi-FI" sz="2400" b="0" i="0" u="none" strike="noStrike" dirty="0">
                        <a:solidFill>
                          <a:srgbClr val="3F3F3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96117053"/>
                  </a:ext>
                </a:extLst>
              </a:tr>
              <a:tr h="1178256">
                <a:tc>
                  <a:txBody>
                    <a:bodyPr/>
                    <a:lstStyle/>
                    <a:p>
                      <a:pPr algn="ctr"/>
                      <a:r>
                        <a:rPr lang="fi-FI" sz="2400" b="0" dirty="0"/>
                        <a:t>B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i-FI" sz="2400" u="none" strike="noStrike" dirty="0">
                          <a:effectLst/>
                        </a:rPr>
                        <a:t>"Tuote + brändi”. Osa asiakkaista on valmiita maksamaan palveluista ja odottaa saavansa niitä. Pitkäjänteisempi yhteistyösuhde.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36741001"/>
                  </a:ext>
                </a:extLst>
              </a:tr>
              <a:tr h="1683223">
                <a:tc>
                  <a:txBody>
                    <a:bodyPr/>
                    <a:lstStyle/>
                    <a:p>
                      <a:pPr algn="ctr"/>
                      <a:r>
                        <a:rPr lang="fi-FI" sz="2400" dirty="0"/>
                        <a:t>C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i-FI" sz="2400" u="none" strike="noStrike" dirty="0">
                          <a:effectLst/>
                        </a:rPr>
                        <a:t>"Ratkaisijabrändi”. Asiakas arvostaa meitä palvelujen ja kokonaisratkaisujen tarjoajana. Asiakas arvostaa saamiaan ratkaisuja ja on valmis maksamaan niistä. Molemminpuolinen kumppanuussuhde.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278357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9100705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ASIAKASVUOROVAIKUTUKSEN MOTIIVI</a:t>
            </a:r>
          </a:p>
        </p:txBody>
      </p:sp>
      <p:graphicFrame>
        <p:nvGraphicFramePr>
          <p:cNvPr id="5" name="Taulukk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2550836"/>
              </p:ext>
            </p:extLst>
          </p:nvPr>
        </p:nvGraphicFramePr>
        <p:xfrm>
          <a:off x="667870" y="2049742"/>
          <a:ext cx="9623187" cy="4060663"/>
        </p:xfrm>
        <a:graphic>
          <a:graphicData uri="http://schemas.openxmlformats.org/drawingml/2006/table">
            <a:tbl>
              <a:tblPr bandRow="1">
                <a:tableStyleId>{69012ECD-51FC-41F1-AA8D-1B2483CD663E}</a:tableStyleId>
              </a:tblPr>
              <a:tblGrid>
                <a:gridCol w="874346">
                  <a:extLst>
                    <a:ext uri="{9D8B030D-6E8A-4147-A177-3AD203B41FA5}">
                      <a16:colId xmlns:a16="http://schemas.microsoft.com/office/drawing/2014/main" val="2623636377"/>
                    </a:ext>
                  </a:extLst>
                </a:gridCol>
                <a:gridCol w="8748841">
                  <a:extLst>
                    <a:ext uri="{9D8B030D-6E8A-4147-A177-3AD203B41FA5}">
                      <a16:colId xmlns:a16="http://schemas.microsoft.com/office/drawing/2014/main" val="4006852976"/>
                    </a:ext>
                  </a:extLst>
                </a:gridCol>
              </a:tblGrid>
              <a:tr h="1178256">
                <a:tc>
                  <a:txBody>
                    <a:bodyPr/>
                    <a:lstStyle/>
                    <a:p>
                      <a:pPr algn="ctr"/>
                      <a:r>
                        <a:rPr lang="fi-FI" sz="2400" dirty="0"/>
                        <a:t>A</a:t>
                      </a:r>
                      <a:endParaRPr lang="fi-FI" sz="2400" b="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i-FI" sz="2400" u="none" strike="noStrike" dirty="0">
                          <a:effectLst/>
                        </a:rPr>
                        <a:t>Tavoitteena on mahdollisimman suuri tuotemyynti, palvelut ovat houkuttimia.</a:t>
                      </a:r>
                    </a:p>
                    <a:p>
                      <a:pPr algn="l" fontAlgn="ctr"/>
                      <a:r>
                        <a:rPr lang="fi-FI" sz="2400" u="none" strike="noStrike" dirty="0">
                          <a:effectLst/>
                        </a:rPr>
                        <a:t> </a:t>
                      </a:r>
                      <a:endParaRPr lang="fi-FI" sz="2400" b="0" i="0" u="none" strike="noStrike" dirty="0">
                        <a:solidFill>
                          <a:srgbClr val="3F3F3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96117053"/>
                  </a:ext>
                </a:extLst>
              </a:tr>
              <a:tr h="1178256">
                <a:tc>
                  <a:txBody>
                    <a:bodyPr/>
                    <a:lstStyle/>
                    <a:p>
                      <a:pPr algn="ctr"/>
                      <a:r>
                        <a:rPr lang="fi-FI" sz="2400" b="0" dirty="0"/>
                        <a:t>B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i-FI" sz="2400" u="none" strike="noStrike" dirty="0">
                          <a:effectLst/>
                        </a:rPr>
                        <a:t>Tavoitteena on asiakkaan sitouttaminen palvelukehitykseen. Pilotit eli yhteisprojektit luovat edellytyksiä kannattavalle palveluliiketoiminnalle.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36741001"/>
                  </a:ext>
                </a:extLst>
              </a:tr>
              <a:tr h="1683223">
                <a:tc>
                  <a:txBody>
                    <a:bodyPr/>
                    <a:lstStyle/>
                    <a:p>
                      <a:pPr algn="ctr"/>
                      <a:r>
                        <a:rPr lang="fi-FI" sz="2400" dirty="0"/>
                        <a:t>C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i-FI" sz="2400" u="none" strike="noStrike" dirty="0">
                          <a:effectLst/>
                        </a:rPr>
                        <a:t>Tavoitteena on keskinäisen luottamuksen ilmapiirin rakentaminen ja ylläpitäminen, jotta osaamisen jakaminen onnistuu. Kun päästään yhteiskehittämiseen, saadaan molemminpuolista hyötyä.</a:t>
                      </a:r>
                      <a:endParaRPr lang="fi-FI" sz="2400" b="1" i="0" u="none" strike="noStrike" dirty="0">
                        <a:solidFill>
                          <a:srgbClr val="3F3F3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278357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6314650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YMMÄRRYKSEN MUODOSTAMINEN</a:t>
            </a:r>
          </a:p>
        </p:txBody>
      </p:sp>
      <p:graphicFrame>
        <p:nvGraphicFramePr>
          <p:cNvPr id="5" name="Taulukk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2930805"/>
              </p:ext>
            </p:extLst>
          </p:nvPr>
        </p:nvGraphicFramePr>
        <p:xfrm>
          <a:off x="838200" y="1906306"/>
          <a:ext cx="9623187" cy="4050199"/>
        </p:xfrm>
        <a:graphic>
          <a:graphicData uri="http://schemas.openxmlformats.org/drawingml/2006/table">
            <a:tbl>
              <a:tblPr bandRow="1">
                <a:tableStyleId>{69012ECD-51FC-41F1-AA8D-1B2483CD663E}</a:tableStyleId>
              </a:tblPr>
              <a:tblGrid>
                <a:gridCol w="874346">
                  <a:extLst>
                    <a:ext uri="{9D8B030D-6E8A-4147-A177-3AD203B41FA5}">
                      <a16:colId xmlns:a16="http://schemas.microsoft.com/office/drawing/2014/main" val="2623636377"/>
                    </a:ext>
                  </a:extLst>
                </a:gridCol>
                <a:gridCol w="8748841">
                  <a:extLst>
                    <a:ext uri="{9D8B030D-6E8A-4147-A177-3AD203B41FA5}">
                      <a16:colId xmlns:a16="http://schemas.microsoft.com/office/drawing/2014/main" val="4006852976"/>
                    </a:ext>
                  </a:extLst>
                </a:gridCol>
              </a:tblGrid>
              <a:tr h="1178256">
                <a:tc>
                  <a:txBody>
                    <a:bodyPr/>
                    <a:lstStyle/>
                    <a:p>
                      <a:pPr algn="ctr"/>
                      <a:r>
                        <a:rPr lang="fi-FI" sz="2400" dirty="0"/>
                        <a:t>A</a:t>
                      </a:r>
                      <a:endParaRPr lang="fi-FI" sz="2400" b="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i-FI" sz="2400" u="none" strike="noStrike" dirty="0">
                          <a:effectLst/>
                        </a:rPr>
                        <a:t>Keräämme asiakastyytyväisyystietoa ja se on asiakasymmärryksemme perusta.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96117053"/>
                  </a:ext>
                </a:extLst>
              </a:tr>
              <a:tr h="1178256">
                <a:tc>
                  <a:txBody>
                    <a:bodyPr/>
                    <a:lstStyle/>
                    <a:p>
                      <a:pPr algn="ctr"/>
                      <a:r>
                        <a:rPr lang="fi-FI" sz="2400" b="0" dirty="0"/>
                        <a:t>B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i-FI" sz="2400" u="none" strike="noStrike" dirty="0">
                          <a:effectLst/>
                        </a:rPr>
                        <a:t>Olemme arvioineet asiakassuhteemme ja tunnistaneet palveluliiketoiminnan kehittämisen kannalta potentiaalisimmat </a:t>
                      </a:r>
                      <a:r>
                        <a:rPr lang="fi-FI" sz="2400" u="none" strike="noStrike" dirty="0" err="1">
                          <a:effectLst/>
                        </a:rPr>
                        <a:t>asiakkuudet</a:t>
                      </a:r>
                      <a:r>
                        <a:rPr lang="fi-FI" sz="2400" u="none" strike="noStrike" dirty="0">
                          <a:effectLst/>
                        </a:rPr>
                        <a:t>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36741001"/>
                  </a:ext>
                </a:extLst>
              </a:tr>
              <a:tr h="1683223">
                <a:tc>
                  <a:txBody>
                    <a:bodyPr/>
                    <a:lstStyle/>
                    <a:p>
                      <a:pPr algn="ctr"/>
                      <a:r>
                        <a:rPr lang="fi-FI" sz="2400" dirty="0"/>
                        <a:t>C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i-FI" sz="2400" u="none" strike="noStrike" dirty="0">
                          <a:effectLst/>
                        </a:rPr>
                        <a:t>Meillä on vakiintuneet käytännöt käsitellä tulevaisuuden tarpeita ja tavoitteita yhdessä asiakkaan kanssa.  Tunnemme asiakkaan toiminnan hyvin kaikilla tasoilla.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278357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9859759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YMMÄRRYKSEN TASO </a:t>
            </a:r>
          </a:p>
        </p:txBody>
      </p:sp>
      <p:graphicFrame>
        <p:nvGraphicFramePr>
          <p:cNvPr id="5" name="Taulukk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7358344"/>
              </p:ext>
            </p:extLst>
          </p:nvPr>
        </p:nvGraphicFramePr>
        <p:xfrm>
          <a:off x="909917" y="1888377"/>
          <a:ext cx="9623187" cy="4039735"/>
        </p:xfrm>
        <a:graphic>
          <a:graphicData uri="http://schemas.openxmlformats.org/drawingml/2006/table">
            <a:tbl>
              <a:tblPr bandRow="1">
                <a:tableStyleId>{69012ECD-51FC-41F1-AA8D-1B2483CD663E}</a:tableStyleId>
              </a:tblPr>
              <a:tblGrid>
                <a:gridCol w="874346">
                  <a:extLst>
                    <a:ext uri="{9D8B030D-6E8A-4147-A177-3AD203B41FA5}">
                      <a16:colId xmlns:a16="http://schemas.microsoft.com/office/drawing/2014/main" val="2623636377"/>
                    </a:ext>
                  </a:extLst>
                </a:gridCol>
                <a:gridCol w="8748841">
                  <a:extLst>
                    <a:ext uri="{9D8B030D-6E8A-4147-A177-3AD203B41FA5}">
                      <a16:colId xmlns:a16="http://schemas.microsoft.com/office/drawing/2014/main" val="4006852976"/>
                    </a:ext>
                  </a:extLst>
                </a:gridCol>
              </a:tblGrid>
              <a:tr h="1178256">
                <a:tc>
                  <a:txBody>
                    <a:bodyPr/>
                    <a:lstStyle/>
                    <a:p>
                      <a:pPr algn="ctr"/>
                      <a:r>
                        <a:rPr lang="fi-FI" sz="2400" dirty="0"/>
                        <a:t>A</a:t>
                      </a:r>
                      <a:endParaRPr lang="fi-FI" sz="2400" b="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i-FI" sz="2400" u="none" strike="noStrike" dirty="0">
                          <a:effectLst/>
                        </a:rPr>
                        <a:t>Tunnemme asiakkaan toimintaa yleisellä tasolla. Asiakkaasta saamme pääasiassa asiakkaan itsensä toimittamia tietoja.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96117053"/>
                  </a:ext>
                </a:extLst>
              </a:tr>
              <a:tr h="1178256">
                <a:tc>
                  <a:txBody>
                    <a:bodyPr/>
                    <a:lstStyle/>
                    <a:p>
                      <a:pPr algn="ctr"/>
                      <a:r>
                        <a:rPr lang="fi-FI" sz="2400" b="0" dirty="0"/>
                        <a:t>B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i-FI" sz="2400" u="none" strike="noStrike" dirty="0">
                          <a:effectLst/>
                        </a:rPr>
                        <a:t>Rakennamme tavoitteellisesti ymmärrystä asiakkaan toiminnasta. Asiakaskohtaisen tiedon hankkiminen on tärkeää.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36741001"/>
                  </a:ext>
                </a:extLst>
              </a:tr>
              <a:tr h="1683223">
                <a:tc>
                  <a:txBody>
                    <a:bodyPr/>
                    <a:lstStyle/>
                    <a:p>
                      <a:pPr algn="ctr"/>
                      <a:r>
                        <a:rPr lang="fi-FI" sz="2400" dirty="0"/>
                        <a:t>C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i-FI" sz="2400" u="none" strike="noStrike" dirty="0">
                          <a:effectLst/>
                        </a:rPr>
                        <a:t>Asiakkaat ovat valmiita keskustelemaan kanssamme tulevaisuuden tarpeistaan ja yhteisistä kehitystavoitteista.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278357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644434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KEHITYSMAHDOLLISUUKSIEN ARVIOINTI</a:t>
            </a:r>
          </a:p>
        </p:txBody>
      </p:sp>
      <p:graphicFrame>
        <p:nvGraphicFramePr>
          <p:cNvPr id="5" name="Taulukk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4371138"/>
              </p:ext>
            </p:extLst>
          </p:nvPr>
        </p:nvGraphicFramePr>
        <p:xfrm>
          <a:off x="954741" y="1900517"/>
          <a:ext cx="9623187" cy="4050199"/>
        </p:xfrm>
        <a:graphic>
          <a:graphicData uri="http://schemas.openxmlformats.org/drawingml/2006/table">
            <a:tbl>
              <a:tblPr bandRow="1">
                <a:tableStyleId>{69012ECD-51FC-41F1-AA8D-1B2483CD663E}</a:tableStyleId>
              </a:tblPr>
              <a:tblGrid>
                <a:gridCol w="874346">
                  <a:extLst>
                    <a:ext uri="{9D8B030D-6E8A-4147-A177-3AD203B41FA5}">
                      <a16:colId xmlns:a16="http://schemas.microsoft.com/office/drawing/2014/main" val="2623636377"/>
                    </a:ext>
                  </a:extLst>
                </a:gridCol>
                <a:gridCol w="8748841">
                  <a:extLst>
                    <a:ext uri="{9D8B030D-6E8A-4147-A177-3AD203B41FA5}">
                      <a16:colId xmlns:a16="http://schemas.microsoft.com/office/drawing/2014/main" val="4006852976"/>
                    </a:ext>
                  </a:extLst>
                </a:gridCol>
              </a:tblGrid>
              <a:tr h="897174">
                <a:tc>
                  <a:txBody>
                    <a:bodyPr/>
                    <a:lstStyle/>
                    <a:p>
                      <a:pPr algn="ctr"/>
                      <a:r>
                        <a:rPr lang="fi-FI" sz="2400" dirty="0"/>
                        <a:t>A</a:t>
                      </a:r>
                      <a:endParaRPr lang="fi-FI" sz="2400" b="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i-FI" sz="2400" u="none" strike="noStrike" dirty="0">
                          <a:effectLst/>
                        </a:rPr>
                        <a:t>Asiakasvalitukset pannaan merkille, mutta meillä ei ole systemaattisia käytäntöjä niiden taustojen selvittämiseen tai tarvittavista kehitystoimista päättämiseen.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96117053"/>
                  </a:ext>
                </a:extLst>
              </a:tr>
              <a:tr h="1178256">
                <a:tc>
                  <a:txBody>
                    <a:bodyPr/>
                    <a:lstStyle/>
                    <a:p>
                      <a:pPr algn="ctr"/>
                      <a:r>
                        <a:rPr lang="fi-FI" sz="2400" b="0" dirty="0"/>
                        <a:t>B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i-FI" sz="2400" u="none" strike="noStrike" dirty="0">
                          <a:effectLst/>
                        </a:rPr>
                        <a:t>Ylläpidämme korkeaa palvelun laatua ja reagoimme valituksiin. Kykenemme muuttamaan toimintaa asiakastarpeiden muuttuessa.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36741001"/>
                  </a:ext>
                </a:extLst>
              </a:tr>
              <a:tr h="1683223">
                <a:tc>
                  <a:txBody>
                    <a:bodyPr/>
                    <a:lstStyle/>
                    <a:p>
                      <a:pPr algn="ctr"/>
                      <a:r>
                        <a:rPr lang="fi-FI" sz="2400" dirty="0"/>
                        <a:t>C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i-FI" sz="2400" u="none" strike="noStrike" dirty="0">
                          <a:effectLst/>
                        </a:rPr>
                        <a:t>Tartumme systemaattisesti asiakkailta tuleviin palvelujen kehittämismahdollisuuksiin ja uusiin palveluideoihin. Hyödynnämme asiakkaan toiminnassa havaitut muutokset.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278357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4673696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KEHITYSMAHDOLLISUUKSIEN HYÖDYNTÄMINEN</a:t>
            </a:r>
          </a:p>
        </p:txBody>
      </p:sp>
      <p:graphicFrame>
        <p:nvGraphicFramePr>
          <p:cNvPr id="5" name="Taulukk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1511174"/>
              </p:ext>
            </p:extLst>
          </p:nvPr>
        </p:nvGraphicFramePr>
        <p:xfrm>
          <a:off x="730623" y="1870447"/>
          <a:ext cx="9623187" cy="4050199"/>
        </p:xfrm>
        <a:graphic>
          <a:graphicData uri="http://schemas.openxmlformats.org/drawingml/2006/table">
            <a:tbl>
              <a:tblPr bandRow="1">
                <a:tableStyleId>{69012ECD-51FC-41F1-AA8D-1B2483CD663E}</a:tableStyleId>
              </a:tblPr>
              <a:tblGrid>
                <a:gridCol w="874346">
                  <a:extLst>
                    <a:ext uri="{9D8B030D-6E8A-4147-A177-3AD203B41FA5}">
                      <a16:colId xmlns:a16="http://schemas.microsoft.com/office/drawing/2014/main" val="2623636377"/>
                    </a:ext>
                  </a:extLst>
                </a:gridCol>
                <a:gridCol w="8748841">
                  <a:extLst>
                    <a:ext uri="{9D8B030D-6E8A-4147-A177-3AD203B41FA5}">
                      <a16:colId xmlns:a16="http://schemas.microsoft.com/office/drawing/2014/main" val="4006852976"/>
                    </a:ext>
                  </a:extLst>
                </a:gridCol>
              </a:tblGrid>
              <a:tr h="1178256">
                <a:tc>
                  <a:txBody>
                    <a:bodyPr/>
                    <a:lstStyle/>
                    <a:p>
                      <a:pPr algn="ctr"/>
                      <a:r>
                        <a:rPr lang="fi-FI" sz="2400" dirty="0"/>
                        <a:t>A</a:t>
                      </a:r>
                      <a:endParaRPr lang="fi-FI" sz="2400" b="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i-FI" sz="2400" u="none" strike="noStrike" dirty="0">
                          <a:effectLst/>
                        </a:rPr>
                        <a:t>Kaikki asiakkaalle tarjottavat palvelut ovat mielestämme yhtä tärkeitä, vaikka niiden todellisessa kannattavuudessa on eroja.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96117053"/>
                  </a:ext>
                </a:extLst>
              </a:tr>
              <a:tr h="1178256">
                <a:tc>
                  <a:txBody>
                    <a:bodyPr/>
                    <a:lstStyle/>
                    <a:p>
                      <a:pPr algn="ctr"/>
                      <a:r>
                        <a:rPr lang="fi-FI" sz="2400" b="0" dirty="0"/>
                        <a:t>B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24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Etsimme keinoja ohjata asiakas käyttämään palveluja, jotka vapauttavat molempien resursseja ja vievät kehitystä kannattavasti eteenpäin.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36741001"/>
                  </a:ext>
                </a:extLst>
              </a:tr>
              <a:tr h="1683223">
                <a:tc>
                  <a:txBody>
                    <a:bodyPr/>
                    <a:lstStyle/>
                    <a:p>
                      <a:pPr algn="ctr"/>
                      <a:r>
                        <a:rPr lang="fi-FI" sz="2400" dirty="0"/>
                        <a:t>C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i-FI" sz="2400" u="none" strike="noStrike" dirty="0">
                          <a:effectLst/>
                        </a:rPr>
                        <a:t>Asiakkaille tarjottavat ratkaisut perustuvat jatkuvaan arviointiin niiden molemminpuolisesta kannattavuudesta lyhyellä tai pidemmällä aikavälillä.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278357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0053398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416424" y="493060"/>
            <a:ext cx="9054353" cy="910198"/>
          </a:xfrm>
        </p:spPr>
        <p:txBody>
          <a:bodyPr>
            <a:normAutofit fontScale="90000"/>
          </a:bodyPr>
          <a:lstStyle/>
          <a:p>
            <a:r>
              <a:rPr lang="fi-FI" dirty="0"/>
              <a:t>Asiakassuhde</a:t>
            </a:r>
          </a:p>
        </p:txBody>
      </p:sp>
      <p:sp>
        <p:nvSpPr>
          <p:cNvPr id="5" name="Sisällön paikkamerkki 2"/>
          <p:cNvSpPr txBox="1">
            <a:spLocks/>
          </p:cNvSpPr>
          <p:nvPr/>
        </p:nvSpPr>
        <p:spPr>
          <a:xfrm>
            <a:off x="1026459" y="4460196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fi-FI" dirty="0"/>
              <a:t>Muistiinpanot: </a:t>
            </a:r>
            <a:endParaRPr lang="fi-FI" dirty="0">
              <a:cs typeface="Calibri"/>
            </a:endParaRPr>
          </a:p>
          <a:p>
            <a:pPr algn="l"/>
            <a:endParaRPr lang="fi-FI" dirty="0"/>
          </a:p>
        </p:txBody>
      </p:sp>
      <p:graphicFrame>
        <p:nvGraphicFramePr>
          <p:cNvPr id="6" name="Taulukko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7338942"/>
              </p:ext>
            </p:extLst>
          </p:nvPr>
        </p:nvGraphicFramePr>
        <p:xfrm>
          <a:off x="1026459" y="1582552"/>
          <a:ext cx="4708135" cy="2698350"/>
        </p:xfrm>
        <a:graphic>
          <a:graphicData uri="http://schemas.openxmlformats.org/drawingml/2006/table">
            <a:tbl>
              <a:tblPr bandRow="1">
                <a:tableStyleId>{69012ECD-51FC-41F1-AA8D-1B2483CD663E}</a:tableStyleId>
              </a:tblPr>
              <a:tblGrid>
                <a:gridCol w="2344270">
                  <a:extLst>
                    <a:ext uri="{9D8B030D-6E8A-4147-A177-3AD203B41FA5}">
                      <a16:colId xmlns:a16="http://schemas.microsoft.com/office/drawing/2014/main" val="2623636377"/>
                    </a:ext>
                  </a:extLst>
                </a:gridCol>
                <a:gridCol w="2363865">
                  <a:extLst>
                    <a:ext uri="{9D8B030D-6E8A-4147-A177-3AD203B41FA5}">
                      <a16:colId xmlns:a16="http://schemas.microsoft.com/office/drawing/2014/main" val="4006852976"/>
                    </a:ext>
                  </a:extLst>
                </a:gridCol>
              </a:tblGrid>
              <a:tr h="509345">
                <a:tc gridSpan="2">
                  <a:txBody>
                    <a:bodyPr/>
                    <a:lstStyle/>
                    <a:p>
                      <a:pPr algn="ctr"/>
                      <a:r>
                        <a:rPr lang="fi-FI" sz="2000" b="0" dirty="0"/>
                        <a:t>ASIAKASSUHDE | TULOKSET</a:t>
                      </a:r>
                      <a:r>
                        <a:rPr lang="fi-FI" sz="2000" b="0" baseline="0" dirty="0"/>
                        <a:t> YHTEENSÄ</a:t>
                      </a:r>
                      <a:endParaRPr lang="fi-FI" sz="2000" b="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fi-FI" sz="2000" u="none" strike="noStrike" dirty="0">
                        <a:effectLst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27191050"/>
                  </a:ext>
                </a:extLst>
              </a:tr>
              <a:tr h="509345">
                <a:tc>
                  <a:txBody>
                    <a:bodyPr/>
                    <a:lstStyle/>
                    <a:p>
                      <a:pPr algn="ctr"/>
                      <a:r>
                        <a:rPr lang="fi-FI" sz="2000" dirty="0"/>
                        <a:t>A</a:t>
                      </a:r>
                      <a:endParaRPr lang="fi-FI" sz="2000" b="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i-FI" sz="2000" u="none" strike="noStrike" dirty="0">
                        <a:effectLst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96117053"/>
                  </a:ext>
                </a:extLst>
              </a:tr>
              <a:tr h="839830">
                <a:tc>
                  <a:txBody>
                    <a:bodyPr/>
                    <a:lstStyle/>
                    <a:p>
                      <a:pPr algn="ctr"/>
                      <a:r>
                        <a:rPr lang="fi-FI" sz="2000" b="0" dirty="0"/>
                        <a:t>B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2000" u="none" strike="noStrike" dirty="0">
                        <a:effectLst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36741001"/>
                  </a:ext>
                </a:extLst>
              </a:tr>
              <a:tr h="839830">
                <a:tc>
                  <a:txBody>
                    <a:bodyPr/>
                    <a:lstStyle/>
                    <a:p>
                      <a:pPr algn="ctr"/>
                      <a:r>
                        <a:rPr lang="fi-FI" sz="2000" dirty="0"/>
                        <a:t>C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i-FI" sz="2000" u="none" strike="noStrike" dirty="0">
                        <a:effectLst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278357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6827200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416424" y="493060"/>
            <a:ext cx="9054353" cy="910198"/>
          </a:xfrm>
        </p:spPr>
        <p:txBody>
          <a:bodyPr>
            <a:normAutofit fontScale="90000"/>
          </a:bodyPr>
          <a:lstStyle/>
          <a:p>
            <a:r>
              <a:rPr lang="fi-FI" dirty="0"/>
              <a:t>Yhteensä </a:t>
            </a:r>
            <a:r>
              <a:rPr lang="fi-FI" dirty="0">
                <a:highlight>
                  <a:srgbClr val="FFFF00"/>
                </a:highlight>
              </a:rPr>
              <a:t>VAIHDA KUVA!</a:t>
            </a:r>
          </a:p>
        </p:txBody>
      </p:sp>
      <p:sp>
        <p:nvSpPr>
          <p:cNvPr id="12" name="Sisällön paikkamerkki 2"/>
          <p:cNvSpPr txBox="1">
            <a:spLocks/>
          </p:cNvSpPr>
          <p:nvPr/>
        </p:nvSpPr>
        <p:spPr>
          <a:xfrm>
            <a:off x="273424" y="4594666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fi-FI" dirty="0"/>
              <a:t>Muistiinpanot: </a:t>
            </a:r>
            <a:endParaRPr lang="fi-FI" dirty="0">
              <a:cs typeface="Calibri"/>
            </a:endParaRPr>
          </a:p>
          <a:p>
            <a:pPr algn="l"/>
            <a:endParaRPr lang="fi-FI" dirty="0"/>
          </a:p>
        </p:txBody>
      </p:sp>
      <p:pic>
        <p:nvPicPr>
          <p:cNvPr id="5" name="Kuva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85109"/>
            <a:ext cx="12228441" cy="19373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78935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8200" y="631825"/>
            <a:ext cx="10515600" cy="1325563"/>
          </a:xfrm>
        </p:spPr>
        <p:txBody>
          <a:bodyPr>
            <a:normAutofit/>
          </a:bodyPr>
          <a:lstStyle/>
          <a:p>
            <a:r>
              <a:rPr lang="fi-FI" u="sng"/>
              <a:t>Työpajan kulku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838200" y="2057400"/>
            <a:ext cx="10515600" cy="3871762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fi-FI" sz="2400" dirty="0">
                <a:cs typeface="Calibri"/>
              </a:rPr>
              <a:t>Edetään yksi osa-alue ja kysymys kerrallaan.</a:t>
            </a:r>
          </a:p>
          <a:p>
            <a:r>
              <a:rPr lang="fi-FI" sz="2400" dirty="0">
                <a:cs typeface="Calibri"/>
              </a:rPr>
              <a:t>Osallistuja tekee arvionsa yrityksen nykytilanteesta. </a:t>
            </a:r>
            <a:r>
              <a:rPr lang="fi-FI" sz="2400" dirty="0">
                <a:ea typeface="+mn-lt"/>
                <a:cs typeface="+mn-lt"/>
              </a:rPr>
              <a:t>Tärkeää on pohtia asiaa mahdollisimman avoimesti ja rehellisesti.</a:t>
            </a:r>
            <a:endParaRPr lang="fi-FI" sz="2400" dirty="0"/>
          </a:p>
          <a:p>
            <a:r>
              <a:rPr lang="fi-FI" sz="2400" dirty="0">
                <a:cs typeface="Calibri"/>
              </a:rPr>
              <a:t>Osallistuja merkitsee pistemäärät taulukkoon Yhteensä-riville.</a:t>
            </a:r>
          </a:p>
          <a:p>
            <a:r>
              <a:rPr lang="fi-FI" sz="2400" dirty="0">
                <a:cs typeface="Calibri"/>
              </a:rPr>
              <a:t>Kunkin osa-alueen arvioinnin jälkeen keskustellaan vastauksista. Pääpaino keskusteluissa on osallistujien perusteluilla, ei niinkään pistemäärillä. </a:t>
            </a:r>
          </a:p>
          <a:p>
            <a:endParaRPr lang="fi-FI" sz="2400" dirty="0"/>
          </a:p>
        </p:txBody>
      </p:sp>
    </p:spTree>
    <p:extLst>
      <p:ext uri="{BB962C8B-B14F-4D97-AF65-F5344CB8AC3E}">
        <p14:creationId xmlns:p14="http://schemas.microsoft.com/office/powerpoint/2010/main" val="15876755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416424" y="493060"/>
            <a:ext cx="9054353" cy="910198"/>
          </a:xfrm>
        </p:spPr>
        <p:txBody>
          <a:bodyPr>
            <a:normAutofit fontScale="90000"/>
          </a:bodyPr>
          <a:lstStyle/>
          <a:p>
            <a:r>
              <a:rPr lang="fi-FI" dirty="0"/>
              <a:t>Kulttuuri</a:t>
            </a:r>
          </a:p>
        </p:txBody>
      </p:sp>
      <p:sp>
        <p:nvSpPr>
          <p:cNvPr id="5" name="Sisällön paikkamerkki 2"/>
          <p:cNvSpPr txBox="1">
            <a:spLocks/>
          </p:cNvSpPr>
          <p:nvPr/>
        </p:nvSpPr>
        <p:spPr>
          <a:xfrm>
            <a:off x="990600" y="2245940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fi-FI" dirty="0"/>
              <a:t>Ohje: lue taulukon väittämät itseksesi ja rastita kohta (A, B tai C), jolle itse sijoittaisit yrityksen. </a:t>
            </a:r>
            <a:r>
              <a:rPr lang="fi-FI" dirty="0">
                <a:solidFill>
                  <a:prstClr val="black"/>
                </a:solidFill>
              </a:rPr>
              <a:t>Viimeisen taulukon jälkeen laske, montako rastia kuhunkin kohtaan tuli. </a:t>
            </a:r>
          </a:p>
          <a:p>
            <a:pPr algn="l"/>
            <a:r>
              <a:rPr lang="fi-FI" dirty="0"/>
              <a:t>Lopuksi käydään yhdessä keskustelu tuloksesta. Mitkä kohdat mietityttivät eniten? Onko arvioissa eroja ja mistä ne syntyvät?</a:t>
            </a:r>
            <a:endParaRPr lang="fi-FI" dirty="0">
              <a:cs typeface="Calibri"/>
            </a:endParaRPr>
          </a:p>
          <a:p>
            <a:pPr algn="l"/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2666459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KÄSITYS YRITYKSEN PERUSTEHTÄVÄSTÄ</a:t>
            </a:r>
          </a:p>
        </p:txBody>
      </p:sp>
      <p:graphicFrame>
        <p:nvGraphicFramePr>
          <p:cNvPr id="3" name="Taulukko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130988"/>
              </p:ext>
            </p:extLst>
          </p:nvPr>
        </p:nvGraphicFramePr>
        <p:xfrm>
          <a:off x="918881" y="1825624"/>
          <a:ext cx="9623187" cy="4050199"/>
        </p:xfrm>
        <a:graphic>
          <a:graphicData uri="http://schemas.openxmlformats.org/drawingml/2006/table">
            <a:tbl>
              <a:tblPr bandRow="1">
                <a:tableStyleId>{69012ECD-51FC-41F1-AA8D-1B2483CD663E}</a:tableStyleId>
              </a:tblPr>
              <a:tblGrid>
                <a:gridCol w="874346">
                  <a:extLst>
                    <a:ext uri="{9D8B030D-6E8A-4147-A177-3AD203B41FA5}">
                      <a16:colId xmlns:a16="http://schemas.microsoft.com/office/drawing/2014/main" val="2623636377"/>
                    </a:ext>
                  </a:extLst>
                </a:gridCol>
                <a:gridCol w="8748841">
                  <a:extLst>
                    <a:ext uri="{9D8B030D-6E8A-4147-A177-3AD203B41FA5}">
                      <a16:colId xmlns:a16="http://schemas.microsoft.com/office/drawing/2014/main" val="4006852976"/>
                    </a:ext>
                  </a:extLst>
                </a:gridCol>
              </a:tblGrid>
              <a:tr h="1178256">
                <a:tc>
                  <a:txBody>
                    <a:bodyPr/>
                    <a:lstStyle/>
                    <a:p>
                      <a:pPr algn="ctr"/>
                      <a:r>
                        <a:rPr lang="fi-FI" sz="2400" dirty="0"/>
                        <a:t>A</a:t>
                      </a:r>
                      <a:endParaRPr lang="fi-FI" sz="2400" b="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i-FI" sz="2400" u="none" strike="noStrike" dirty="0">
                          <a:effectLst/>
                        </a:rPr>
                        <a:t>Yrityksen tärkein tehtävä on tuotteiden myynti ja/tai valmistus.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96117053"/>
                  </a:ext>
                </a:extLst>
              </a:tr>
              <a:tr h="1178256">
                <a:tc>
                  <a:txBody>
                    <a:bodyPr/>
                    <a:lstStyle/>
                    <a:p>
                      <a:pPr algn="ctr"/>
                      <a:r>
                        <a:rPr lang="fi-FI" sz="2400" b="0" dirty="0"/>
                        <a:t>B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i-FI" sz="2400" u="none" strike="noStrike" dirty="0">
                          <a:effectLst/>
                        </a:rPr>
                        <a:t>Tuotteiden valmistus ja </a:t>
                      </a:r>
                      <a:r>
                        <a:rPr lang="fi-FI" sz="2400" u="none" strike="noStrike" dirty="0" err="1">
                          <a:effectLst/>
                        </a:rPr>
                        <a:t>aftersales</a:t>
                      </a:r>
                      <a:r>
                        <a:rPr lang="fi-FI" sz="2400" u="none" strike="noStrike" dirty="0">
                          <a:effectLst/>
                        </a:rPr>
                        <a:t>-palvelut ovat molemmat yhtä tärkeitä yrityksessä. Ne toimivat omina liiketoiminta-alueinaan. Joskus on sisäistä kitkaa näiden välillä.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36741001"/>
                  </a:ext>
                </a:extLst>
              </a:tr>
              <a:tr h="1683223">
                <a:tc>
                  <a:txBody>
                    <a:bodyPr/>
                    <a:lstStyle/>
                    <a:p>
                      <a:pPr algn="ctr"/>
                      <a:r>
                        <a:rPr lang="fi-FI" sz="2400" dirty="0"/>
                        <a:t>C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i-FI" sz="2400" u="none" strike="noStrike" dirty="0">
                          <a:effectLst/>
                        </a:rPr>
                        <a:t>Yrityksen tärkein tehtävä on ratkaista asiakkaiden ongelmia ja osallistua asiakasarvon luontiin. Oman yrityksen eri toiminnot ovat yhtenäisiä ja tukevat toisiaan.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278357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351390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LAATUARVOSTUKSET</a:t>
            </a:r>
          </a:p>
        </p:txBody>
      </p:sp>
      <p:graphicFrame>
        <p:nvGraphicFramePr>
          <p:cNvPr id="5" name="Taulukk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3702155"/>
              </p:ext>
            </p:extLst>
          </p:nvPr>
        </p:nvGraphicFramePr>
        <p:xfrm>
          <a:off x="1062316" y="1951129"/>
          <a:ext cx="9623187" cy="4039735"/>
        </p:xfrm>
        <a:graphic>
          <a:graphicData uri="http://schemas.openxmlformats.org/drawingml/2006/table">
            <a:tbl>
              <a:tblPr bandRow="1">
                <a:tableStyleId>{69012ECD-51FC-41F1-AA8D-1B2483CD663E}</a:tableStyleId>
              </a:tblPr>
              <a:tblGrid>
                <a:gridCol w="874346">
                  <a:extLst>
                    <a:ext uri="{9D8B030D-6E8A-4147-A177-3AD203B41FA5}">
                      <a16:colId xmlns:a16="http://schemas.microsoft.com/office/drawing/2014/main" val="2623636377"/>
                    </a:ext>
                  </a:extLst>
                </a:gridCol>
                <a:gridCol w="8748841">
                  <a:extLst>
                    <a:ext uri="{9D8B030D-6E8A-4147-A177-3AD203B41FA5}">
                      <a16:colId xmlns:a16="http://schemas.microsoft.com/office/drawing/2014/main" val="4006852976"/>
                    </a:ext>
                  </a:extLst>
                </a:gridCol>
              </a:tblGrid>
              <a:tr h="1178256">
                <a:tc>
                  <a:txBody>
                    <a:bodyPr/>
                    <a:lstStyle/>
                    <a:p>
                      <a:pPr algn="ctr"/>
                      <a:r>
                        <a:rPr lang="fi-FI" sz="2400" dirty="0"/>
                        <a:t>A</a:t>
                      </a:r>
                      <a:endParaRPr lang="fi-FI" sz="2400" b="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i-FI" sz="2400" u="none" strike="noStrike" dirty="0">
                          <a:effectLst/>
                        </a:rPr>
                        <a:t>Arvostamme ensisijaisesti yrityksen tuotteen laatua ja/tai tuotantomääriä ja/tai tuotantoteknologiaa.</a:t>
                      </a:r>
                      <a:endParaRPr lang="fi-FI" sz="2400" b="0" i="0" u="none" strike="noStrike" dirty="0">
                        <a:solidFill>
                          <a:srgbClr val="3F3F3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96117053"/>
                  </a:ext>
                </a:extLst>
              </a:tr>
              <a:tr h="1178256">
                <a:tc>
                  <a:txBody>
                    <a:bodyPr/>
                    <a:lstStyle/>
                    <a:p>
                      <a:pPr algn="ctr"/>
                      <a:r>
                        <a:rPr lang="fi-FI" sz="2400" b="0" dirty="0"/>
                        <a:t>B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i-FI" sz="2400" u="none" strike="noStrike" dirty="0">
                          <a:effectLst/>
                        </a:rPr>
                        <a:t>Arvostamme sekä palvelujen että tuotteen laatua (ja tuotantomääriä) mutta yrityksessä on erilaisia mielipiteitä.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36741001"/>
                  </a:ext>
                </a:extLst>
              </a:tr>
              <a:tr h="1683223">
                <a:tc>
                  <a:txBody>
                    <a:bodyPr/>
                    <a:lstStyle/>
                    <a:p>
                      <a:pPr algn="ctr"/>
                      <a:r>
                        <a:rPr lang="fi-FI" sz="2400" dirty="0"/>
                        <a:t>C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i-FI" sz="2400" u="none" strike="noStrike" dirty="0">
                          <a:effectLst/>
                        </a:rPr>
                        <a:t>Arvostamme ensisijaisesti laadukkaita palveluja, joissa tuote on keskeisenä osana, sekä kykyä ratkaista asiakkaan ongelmia ja/tai tuottaa asiakasarvoa.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278357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009351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HENKILÖKUNNAN ROOLI</a:t>
            </a:r>
          </a:p>
        </p:txBody>
      </p:sp>
      <p:graphicFrame>
        <p:nvGraphicFramePr>
          <p:cNvPr id="5" name="Taulukk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5737642"/>
              </p:ext>
            </p:extLst>
          </p:nvPr>
        </p:nvGraphicFramePr>
        <p:xfrm>
          <a:off x="945776" y="2040777"/>
          <a:ext cx="9623187" cy="4050199"/>
        </p:xfrm>
        <a:graphic>
          <a:graphicData uri="http://schemas.openxmlformats.org/drawingml/2006/table">
            <a:tbl>
              <a:tblPr bandRow="1">
                <a:tableStyleId>{69012ECD-51FC-41F1-AA8D-1B2483CD663E}</a:tableStyleId>
              </a:tblPr>
              <a:tblGrid>
                <a:gridCol w="874346">
                  <a:extLst>
                    <a:ext uri="{9D8B030D-6E8A-4147-A177-3AD203B41FA5}">
                      <a16:colId xmlns:a16="http://schemas.microsoft.com/office/drawing/2014/main" val="2623636377"/>
                    </a:ext>
                  </a:extLst>
                </a:gridCol>
                <a:gridCol w="8748841">
                  <a:extLst>
                    <a:ext uri="{9D8B030D-6E8A-4147-A177-3AD203B41FA5}">
                      <a16:colId xmlns:a16="http://schemas.microsoft.com/office/drawing/2014/main" val="4006852976"/>
                    </a:ext>
                  </a:extLst>
                </a:gridCol>
              </a:tblGrid>
              <a:tr h="1178256">
                <a:tc>
                  <a:txBody>
                    <a:bodyPr/>
                    <a:lstStyle/>
                    <a:p>
                      <a:pPr algn="ctr"/>
                      <a:r>
                        <a:rPr lang="fi-FI" sz="2400" dirty="0"/>
                        <a:t>A</a:t>
                      </a:r>
                      <a:endParaRPr lang="fi-FI" sz="2400" b="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i-FI" sz="2400" u="none" strike="noStrike" dirty="0">
                          <a:effectLst/>
                        </a:rPr>
                        <a:t>Ei ole täysin selvää kuka meillä kehittää palveluja / palvelujen kehittämistä ei arvosteta erityisemmin.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96117053"/>
                  </a:ext>
                </a:extLst>
              </a:tr>
              <a:tr h="1178256">
                <a:tc>
                  <a:txBody>
                    <a:bodyPr/>
                    <a:lstStyle/>
                    <a:p>
                      <a:pPr algn="ctr"/>
                      <a:r>
                        <a:rPr lang="fi-FI" sz="2400" b="0" dirty="0"/>
                        <a:t>B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i-FI" sz="2400" u="none" strike="noStrike" dirty="0">
                          <a:effectLst/>
                        </a:rPr>
                        <a:t>Työtä elinkaaripalvelujen ja muiden palvelujen kehittämisessä pidetään arvossa ja tiedetään kuka sitä tekee, mutta yrityksessä ei olla yhtä mieltä sen tärkeydestä.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36741001"/>
                  </a:ext>
                </a:extLst>
              </a:tr>
              <a:tr h="1683223">
                <a:tc>
                  <a:txBody>
                    <a:bodyPr/>
                    <a:lstStyle/>
                    <a:p>
                      <a:pPr algn="ctr"/>
                      <a:r>
                        <a:rPr lang="fi-FI" sz="2400" dirty="0"/>
                        <a:t>C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i-FI" sz="2400" u="none" strike="noStrike" dirty="0">
                          <a:effectLst/>
                        </a:rPr>
                        <a:t>Yrityksessä tiedetään ketkä tekevät työtä palvelujen kehittämiseksi ja pidetään palvelujen kehittämistä suuressa arvossa.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278357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558248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2C39ED37A8301B488CF9B645D52A74E1" ma:contentTypeVersion="15" ma:contentTypeDescription="Luo uusi asiakirja." ma:contentTypeScope="" ma:versionID="b696aeac487c13dbf7d8b725c65f4ad4">
  <xsd:schema xmlns:xsd="http://www.w3.org/2001/XMLSchema" xmlns:xs="http://www.w3.org/2001/XMLSchema" xmlns:p="http://schemas.microsoft.com/office/2006/metadata/properties" xmlns:ns2="0d0ab637-22e7-4044-a8e5-b9780f6b98dc" xmlns:ns3="a2c6eb47-9b20-4094-b0bc-ef3a53727010" targetNamespace="http://schemas.microsoft.com/office/2006/metadata/properties" ma:root="true" ma:fieldsID="982546f5c82d017a64932f90d9de15fb" ns2:_="" ns3:_="">
    <xsd:import namespace="0d0ab637-22e7-4044-a8e5-b9780f6b98dc"/>
    <xsd:import namespace="a2c6eb47-9b20-4094-b0bc-ef3a53727010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2:SharedWithUsers" minOccurs="0"/>
                <xsd:element ref="ns2:SharedWithDetails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d0ab637-22e7-4044-a8e5-b9780f6b98dc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Tiedostotunnisteen arvo" ma:description="Tälle kohteelle määritetyn tiedostotunnisteen arvo." ma:internalName="_dlc_DocId" ma:readOnly="true">
      <xsd:simpleType>
        <xsd:restriction base="dms:Text"/>
      </xsd:simpleType>
    </xsd:element>
    <xsd:element name="_dlc_DocIdUrl" ma:index="9" nillable="true" ma:displayName="Tiedostotunniste" ma:description="Tämän tiedoston pysyvä linkki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ysyvä tunniste" ma:description="Tunniste säilytetään lisättäessä." ma:hidden="true" ma:internalName="_dlc_DocIdPersistId" ma:readOnly="true">
      <xsd:simpleType>
        <xsd:restriction base="dms:Boolean"/>
      </xsd:simpleType>
    </xsd:element>
    <xsd:element name="SharedWithUsers" ma:index="19" nillable="true" ma:displayName="Jaettu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Jakamisen tiedot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2c6eb47-9b20-4094-b0bc-ef3a5372701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7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0d0ab637-22e7-4044-a8e5-b9780f6b98dc">EZASE5NYZEXW-130419030-295</_dlc_DocId>
    <_dlc_DocIdUrl xmlns="0d0ab637-22e7-4044-a8e5-b9780f6b98dc">
      <Url>https://epedufi.sharepoint.com/sites/Paalut/_layouts/15/DocIdRedir.aspx?ID=EZASE5NYZEXW-130419030-295</Url>
      <Description>EZASE5NYZEXW-130419030-295</Description>
    </_dlc_DocIdUrl>
  </documentManagement>
</p:properties>
</file>

<file path=customXml/itemProps1.xml><?xml version="1.0" encoding="utf-8"?>
<ds:datastoreItem xmlns:ds="http://schemas.openxmlformats.org/officeDocument/2006/customXml" ds:itemID="{BAAF7E9E-D839-44BD-83C0-E3C7C5470D0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87C91A8-DD90-4876-B8ED-75B409F9D5AB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B4DF3A1E-3412-4B65-A7D1-CE42D2F63C2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d0ab637-22e7-4044-a8e5-b9780f6b98dc"/>
    <ds:schemaRef ds:uri="a2c6eb47-9b20-4094-b0bc-ef3a5372701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DDB678B6-051A-4AC3-903F-AAD214DC1CA3}">
  <ds:schemaRefs>
    <ds:schemaRef ds:uri="0d0ab637-22e7-4044-a8e5-b9780f6b98dc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a2c6eb47-9b20-4094-b0bc-ef3a53727010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303</TotalTime>
  <Words>2056</Words>
  <Application>Microsoft Office PowerPoint</Application>
  <PresentationFormat>Widescreen</PresentationFormat>
  <Paragraphs>296</Paragraphs>
  <Slides>48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48</vt:i4>
      </vt:variant>
    </vt:vector>
  </HeadingPairs>
  <TitlesOfParts>
    <vt:vector size="49" baseType="lpstr">
      <vt:lpstr>Office-teema</vt:lpstr>
      <vt:lpstr>Palvelukyvyn ja -kulttuurin  arviointityöpaja Yritys| Pvm</vt:lpstr>
      <vt:lpstr>Arviointityöpajan vetäjälle</vt:lpstr>
      <vt:lpstr>Arviointityöpajan osallistujat</vt:lpstr>
      <vt:lpstr>Tavoite ja tulos</vt:lpstr>
      <vt:lpstr>Työpajan kulku</vt:lpstr>
      <vt:lpstr>Kulttuuri</vt:lpstr>
      <vt:lpstr>KÄSITYS YRITYKSEN PERUSTEHTÄVÄSTÄ</vt:lpstr>
      <vt:lpstr>LAATUARVOSTUKSET</vt:lpstr>
      <vt:lpstr>HENKILÖKUNNAN ROOLI</vt:lpstr>
      <vt:lpstr>USKOMUKSET KILPAILUKYVYSTÄ</vt:lpstr>
      <vt:lpstr>KOKEMUKSET PALVELUJEN KEHITTÄMISESTÄ</vt:lpstr>
      <vt:lpstr>RESURSSIT</vt:lpstr>
      <vt:lpstr>AMMATILLINEN IDENTITEETTI</vt:lpstr>
      <vt:lpstr>Kulttuuri</vt:lpstr>
      <vt:lpstr>Palveluliiketoiminnan ymmärrys</vt:lpstr>
      <vt:lpstr>PALVELUTARJOAMAN ROOLI LIIKETOIMINNASSA</vt:lpstr>
      <vt:lpstr>LIIKETOIMINTAMALLIT</vt:lpstr>
      <vt:lpstr>PALVELUJEN HINNOITTELU </vt:lpstr>
      <vt:lpstr>PALVELUTARJOAMAN JA LIIKETOIMINTAMALLIN  SUHDE</vt:lpstr>
      <vt:lpstr>PALVELUJEN ANSAINTAMALLIT</vt:lpstr>
      <vt:lpstr>VASTUU TAVOITTEISTA</vt:lpstr>
      <vt:lpstr>Palveluliiketoiminnan ymmärrys</vt:lpstr>
      <vt:lpstr>Johtamiskäytännöt</vt:lpstr>
      <vt:lpstr>TOIMINNAN ORGANISOINTITAPA</vt:lpstr>
      <vt:lpstr>VASTUUNJAKO</vt:lpstr>
      <vt:lpstr>JOHTAMISJÄRJESTELMÄ</vt:lpstr>
      <vt:lpstr>SISÄINEN VIESTINTÄ</vt:lpstr>
      <vt:lpstr>ASIAKASLUPAUKSET</vt:lpstr>
      <vt:lpstr>PALVELULIIKETOIMINNAN TARPEEN PERUSTELU</vt:lpstr>
      <vt:lpstr>Johtamiskäytännöt</vt:lpstr>
      <vt:lpstr>Kehityskäytännöt</vt:lpstr>
      <vt:lpstr>IMPULSSI KEHITYKSEEN</vt:lpstr>
      <vt:lpstr>KEHITYSTAVOITTEIDEN ASETTAMINEN</vt:lpstr>
      <vt:lpstr>YHTEISTYÖ PALVELUIDEN KEHITTÄMISESSÄ</vt:lpstr>
      <vt:lpstr>KEHITTÄMISEN PAINOPISTE JA TAPA</vt:lpstr>
      <vt:lpstr>VASTUUN KOKEMINEN</vt:lpstr>
      <vt:lpstr>PALVELUJEN KEHITTÄMINEN ASIAKASYHTEISTYÖSSÄ</vt:lpstr>
      <vt:lpstr>PALVELUIDEN KEHITTÄMISEN JA TUOTTEIDEN SUHDE</vt:lpstr>
      <vt:lpstr>Kehityskäytännöt</vt:lpstr>
      <vt:lpstr>Asiakassuhde</vt:lpstr>
      <vt:lpstr>ASIAKKAAN NÄKEMYKSET YRITYKSESTÄ</vt:lpstr>
      <vt:lpstr>ASIAKASVUOROVAIKUTUKSEN MOTIIVI</vt:lpstr>
      <vt:lpstr>YMMÄRRYKSEN MUODOSTAMINEN</vt:lpstr>
      <vt:lpstr>YMMÄRRYKSEN TASO </vt:lpstr>
      <vt:lpstr>KEHITYSMAHDOLLISUUKSIEN ARVIOINTI</vt:lpstr>
      <vt:lpstr>KEHITYSMAHDOLLISUUKSIEN HYÖDYNTÄMINEN</vt:lpstr>
      <vt:lpstr>Asiakassuhde</vt:lpstr>
      <vt:lpstr>Yhteensä VAIHDA KUVA!</vt:lpstr>
    </vt:vector>
  </TitlesOfParts>
  <Company>Epedu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Viljamaa, Anmari</dc:creator>
  <cp:lastModifiedBy>Mäkipelkola, Jutta</cp:lastModifiedBy>
  <cp:revision>43</cp:revision>
  <cp:lastPrinted>2019-10-10T14:56:22Z</cp:lastPrinted>
  <dcterms:created xsi:type="dcterms:W3CDTF">2019-10-01T10:19:59Z</dcterms:created>
  <dcterms:modified xsi:type="dcterms:W3CDTF">2021-06-08T10:33:21Z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0x0101002C39ED37A8301B488CF9B645D52A74E1</vt:lpwstr>
  </property>
  <property fmtid="{D5CDD505-2E9C-101B-9397-08002B2CF9AE}" pid="3" name="_dlc_DocIdItemGuid">
    <vt:lpwstr>df3ccca3-c143-4b2e-89fe-e185b429d2c5</vt:lpwstr>
  </property>
</Properties>
</file>