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5" r:id="rId6"/>
    <p:sldId id="296" r:id="rId7"/>
    <p:sldId id="313" r:id="rId8"/>
    <p:sldId id="297" r:id="rId9"/>
    <p:sldId id="298" r:id="rId10"/>
    <p:sldId id="265" r:id="rId11"/>
    <p:sldId id="257" r:id="rId12"/>
    <p:sldId id="258" r:id="rId13"/>
    <p:sldId id="259" r:id="rId14"/>
    <p:sldId id="260" r:id="rId15"/>
    <p:sldId id="261" r:id="rId16"/>
    <p:sldId id="262" r:id="rId17"/>
    <p:sldId id="299" r:id="rId18"/>
    <p:sldId id="301" r:id="rId19"/>
    <p:sldId id="303" r:id="rId20"/>
    <p:sldId id="263" r:id="rId21"/>
    <p:sldId id="264" r:id="rId22"/>
    <p:sldId id="268" r:id="rId23"/>
    <p:sldId id="269" r:id="rId24"/>
    <p:sldId id="270" r:id="rId25"/>
    <p:sldId id="271" r:id="rId26"/>
    <p:sldId id="307" r:id="rId27"/>
    <p:sldId id="304" r:id="rId28"/>
    <p:sldId id="278" r:id="rId29"/>
    <p:sldId id="274" r:id="rId30"/>
    <p:sldId id="275" r:id="rId31"/>
    <p:sldId id="276" r:id="rId32"/>
    <p:sldId id="277" r:id="rId33"/>
    <p:sldId id="279" r:id="rId34"/>
    <p:sldId id="308" r:id="rId35"/>
    <p:sldId id="305" r:id="rId36"/>
    <p:sldId id="280" r:id="rId37"/>
    <p:sldId id="281" r:id="rId38"/>
    <p:sldId id="283" r:id="rId39"/>
    <p:sldId id="284" r:id="rId40"/>
    <p:sldId id="285" r:id="rId41"/>
    <p:sldId id="286" r:id="rId42"/>
    <p:sldId id="288" r:id="rId43"/>
    <p:sldId id="309" r:id="rId44"/>
    <p:sldId id="306" r:id="rId45"/>
    <p:sldId id="294" r:id="rId46"/>
    <p:sldId id="287" r:id="rId47"/>
    <p:sldId id="290" r:id="rId48"/>
    <p:sldId id="291" r:id="rId49"/>
    <p:sldId id="292" r:id="rId50"/>
    <p:sldId id="293" r:id="rId51"/>
    <p:sldId id="310" r:id="rId52"/>
    <p:sldId id="312" r:id="rId5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2D3CB4-0400-B8D7-6097-28654D2E42E2}" v="74" dt="2021-06-08T08:48:16.402"/>
    <p1510:client id="{4AAF2C16-0690-455B-B0BF-10C073BA3563}" v="21" dt="2021-04-06T10:05:30.781"/>
    <p1510:client id="{B91A7B85-C4DE-128D-8399-EDD178E81059}" v="63" dt="2021-06-08T10:33:15.209"/>
    <p1510:client id="{CBC7E2FE-F182-490C-9218-AA236D052E13}" v="31" dt="2021-04-06T10:11:57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microsoft.com/office/2015/10/relationships/revisionInfo" Target="revisionInfo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kipelkola, Jutta" userId="S::jutta.makipelkola@seamk.fi::2cd42bf3-9e6f-4f66-b1f3-383b28a52dfc" providerId="AD" clId="Web-{4AAF2C16-0690-455B-B0BF-10C073BA3563}"/>
    <pc:docChg chg="modSld">
      <pc:chgData name="Mäkipelkola, Jutta" userId="S::jutta.makipelkola@seamk.fi::2cd42bf3-9e6f-4f66-b1f3-383b28a52dfc" providerId="AD" clId="Web-{4AAF2C16-0690-455B-B0BF-10C073BA3563}" dt="2021-04-06T10:05:30.781" v="10" actId="1076"/>
      <pc:docMkLst>
        <pc:docMk/>
      </pc:docMkLst>
      <pc:sldChg chg="modSp">
        <pc:chgData name="Mäkipelkola, Jutta" userId="S::jutta.makipelkola@seamk.fi::2cd42bf3-9e6f-4f66-b1f3-383b28a52dfc" providerId="AD" clId="Web-{4AAF2C16-0690-455B-B0BF-10C073BA3563}" dt="2021-04-06T10:05:30.781" v="10" actId="1076"/>
        <pc:sldMkLst>
          <pc:docMk/>
          <pc:sldMk cId="766078335" sldId="295"/>
        </pc:sldMkLst>
        <pc:spChg chg="mod">
          <ac:chgData name="Mäkipelkola, Jutta" userId="S::jutta.makipelkola@seamk.fi::2cd42bf3-9e6f-4f66-b1f3-383b28a52dfc" providerId="AD" clId="Web-{4AAF2C16-0690-455B-B0BF-10C073BA3563}" dt="2021-04-06T10:05:24.875" v="7" actId="20577"/>
          <ac:spMkLst>
            <pc:docMk/>
            <pc:sldMk cId="766078335" sldId="295"/>
            <ac:spMk id="2" creationId="{5286DBC5-467E-4DC6-AA25-2F1A2C516506}"/>
          </ac:spMkLst>
        </pc:spChg>
        <pc:picChg chg="mod">
          <ac:chgData name="Mäkipelkola, Jutta" userId="S::jutta.makipelkola@seamk.fi::2cd42bf3-9e6f-4f66-b1f3-383b28a52dfc" providerId="AD" clId="Web-{4AAF2C16-0690-455B-B0BF-10C073BA3563}" dt="2021-04-06T10:05:30.781" v="10" actId="1076"/>
          <ac:picMkLst>
            <pc:docMk/>
            <pc:sldMk cId="766078335" sldId="295"/>
            <ac:picMk id="3" creationId="{93E9CAEF-46EB-4441-A190-8F3B79D796FE}"/>
          </ac:picMkLst>
        </pc:picChg>
      </pc:sldChg>
    </pc:docChg>
  </pc:docChgLst>
  <pc:docChgLst>
    <pc:chgData name="Mäntysaari, Piia-Pauliina" userId="S::piia-pauliina.mantysaari@seamk.fi::8618009e-e330-443e-b8e2-5413fdfa4db2" providerId="AD" clId="Web-{462D3CB4-0400-B8D7-6097-28654D2E42E2}"/>
    <pc:docChg chg="modSld">
      <pc:chgData name="Mäntysaari, Piia-Pauliina" userId="S::piia-pauliina.mantysaari@seamk.fi::8618009e-e330-443e-b8e2-5413fdfa4db2" providerId="AD" clId="Web-{462D3CB4-0400-B8D7-6097-28654D2E42E2}" dt="2021-06-08T08:48:16.168" v="35" actId="20577"/>
      <pc:docMkLst>
        <pc:docMk/>
      </pc:docMkLst>
      <pc:sldChg chg="modSp">
        <pc:chgData name="Mäntysaari, Piia-Pauliina" userId="S::piia-pauliina.mantysaari@seamk.fi::8618009e-e330-443e-b8e2-5413fdfa4db2" providerId="AD" clId="Web-{462D3CB4-0400-B8D7-6097-28654D2E42E2}" dt="2021-06-08T08:48:16.168" v="35" actId="20577"/>
        <pc:sldMkLst>
          <pc:docMk/>
          <pc:sldMk cId="3865000763" sldId="313"/>
        </pc:sldMkLst>
        <pc:spChg chg="mod">
          <ac:chgData name="Mäntysaari, Piia-Pauliina" userId="S::piia-pauliina.mantysaari@seamk.fi::8618009e-e330-443e-b8e2-5413fdfa4db2" providerId="AD" clId="Web-{462D3CB4-0400-B8D7-6097-28654D2E42E2}" dt="2021-06-08T08:48:16.168" v="35" actId="20577"/>
          <ac:spMkLst>
            <pc:docMk/>
            <pc:sldMk cId="3865000763" sldId="313"/>
            <ac:spMk id="3" creationId="{8B9AAD0F-4971-44C4-8B15-36E49533F076}"/>
          </ac:spMkLst>
        </pc:spChg>
      </pc:sldChg>
    </pc:docChg>
  </pc:docChgLst>
  <pc:docChgLst>
    <pc:chgData name="Mäkipelkola, Jutta" userId="2cd42bf3-9e6f-4f66-b1f3-383b28a52dfc" providerId="ADAL" clId="{CBC7E2FE-F182-490C-9218-AA236D052E13}"/>
    <pc:docChg chg="custSel addSld modSld">
      <pc:chgData name="Mäkipelkola, Jutta" userId="2cd42bf3-9e6f-4f66-b1f3-383b28a52dfc" providerId="ADAL" clId="{CBC7E2FE-F182-490C-9218-AA236D052E13}" dt="2021-04-06T10:25:08.045" v="1286" actId="20577"/>
      <pc:docMkLst>
        <pc:docMk/>
      </pc:docMkLst>
      <pc:sldChg chg="modSp mod">
        <pc:chgData name="Mäkipelkola, Jutta" userId="2cd42bf3-9e6f-4f66-b1f3-383b28a52dfc" providerId="ADAL" clId="{CBC7E2FE-F182-490C-9218-AA236D052E13}" dt="2021-04-06T10:25:08.045" v="1286" actId="20577"/>
        <pc:sldMkLst>
          <pc:docMk/>
          <pc:sldMk cId="4027598734" sldId="296"/>
        </pc:sldMkLst>
        <pc:spChg chg="mod">
          <ac:chgData name="Mäkipelkola, Jutta" userId="2cd42bf3-9e6f-4f66-b1f3-383b28a52dfc" providerId="ADAL" clId="{CBC7E2FE-F182-490C-9218-AA236D052E13}" dt="2021-04-06T10:11:26.443" v="61" actId="20577"/>
          <ac:spMkLst>
            <pc:docMk/>
            <pc:sldMk cId="4027598734" sldId="296"/>
            <ac:spMk id="2" creationId="{00000000-0000-0000-0000-000000000000}"/>
          </ac:spMkLst>
        </pc:spChg>
        <pc:spChg chg="mod">
          <ac:chgData name="Mäkipelkola, Jutta" userId="2cd42bf3-9e6f-4f66-b1f3-383b28a52dfc" providerId="ADAL" clId="{CBC7E2FE-F182-490C-9218-AA236D052E13}" dt="2021-04-06T10:25:08.045" v="1286" actId="20577"/>
          <ac:spMkLst>
            <pc:docMk/>
            <pc:sldMk cId="4027598734" sldId="296"/>
            <ac:spMk id="3" creationId="{00000000-0000-0000-0000-000000000000}"/>
          </ac:spMkLst>
        </pc:spChg>
      </pc:sldChg>
      <pc:sldChg chg="modSp mod">
        <pc:chgData name="Mäkipelkola, Jutta" userId="2cd42bf3-9e6f-4f66-b1f3-383b28a52dfc" providerId="ADAL" clId="{CBC7E2FE-F182-490C-9218-AA236D052E13}" dt="2021-04-06T10:08:43.293" v="3" actId="20577"/>
        <pc:sldMkLst>
          <pc:docMk/>
          <pc:sldMk cId="4070921122" sldId="301"/>
        </pc:sldMkLst>
        <pc:graphicFrameChg chg="modGraphic">
          <ac:chgData name="Mäkipelkola, Jutta" userId="2cd42bf3-9e6f-4f66-b1f3-383b28a52dfc" providerId="ADAL" clId="{CBC7E2FE-F182-490C-9218-AA236D052E13}" dt="2021-04-06T10:08:43.293" v="3" actId="20577"/>
          <ac:graphicFrameMkLst>
            <pc:docMk/>
            <pc:sldMk cId="4070921122" sldId="301"/>
            <ac:graphicFrameMk id="6" creationId="{00000000-0000-0000-0000-000000000000}"/>
          </ac:graphicFrameMkLst>
        </pc:graphicFrameChg>
      </pc:sldChg>
      <pc:sldChg chg="modSp mod">
        <pc:chgData name="Mäkipelkola, Jutta" userId="2cd42bf3-9e6f-4f66-b1f3-383b28a52dfc" providerId="ADAL" clId="{CBC7E2FE-F182-490C-9218-AA236D052E13}" dt="2021-04-06T10:08:56.598" v="6" actId="20577"/>
        <pc:sldMkLst>
          <pc:docMk/>
          <pc:sldMk cId="3814230530" sldId="307"/>
        </pc:sldMkLst>
        <pc:graphicFrameChg chg="modGraphic">
          <ac:chgData name="Mäkipelkola, Jutta" userId="2cd42bf3-9e6f-4f66-b1f3-383b28a52dfc" providerId="ADAL" clId="{CBC7E2FE-F182-490C-9218-AA236D052E13}" dt="2021-04-06T10:08:56.598" v="6" actId="20577"/>
          <ac:graphicFrameMkLst>
            <pc:docMk/>
            <pc:sldMk cId="3814230530" sldId="307"/>
            <ac:graphicFrameMk id="6" creationId="{00000000-0000-0000-0000-000000000000}"/>
          </ac:graphicFrameMkLst>
        </pc:graphicFrameChg>
      </pc:sldChg>
      <pc:sldChg chg="modSp mod">
        <pc:chgData name="Mäkipelkola, Jutta" userId="2cd42bf3-9e6f-4f66-b1f3-383b28a52dfc" providerId="ADAL" clId="{CBC7E2FE-F182-490C-9218-AA236D052E13}" dt="2021-04-06T10:09:10.894" v="9" actId="20577"/>
        <pc:sldMkLst>
          <pc:docMk/>
          <pc:sldMk cId="755010157" sldId="308"/>
        </pc:sldMkLst>
        <pc:graphicFrameChg chg="modGraphic">
          <ac:chgData name="Mäkipelkola, Jutta" userId="2cd42bf3-9e6f-4f66-b1f3-383b28a52dfc" providerId="ADAL" clId="{CBC7E2FE-F182-490C-9218-AA236D052E13}" dt="2021-04-06T10:09:10.894" v="9" actId="20577"/>
          <ac:graphicFrameMkLst>
            <pc:docMk/>
            <pc:sldMk cId="755010157" sldId="308"/>
            <ac:graphicFrameMk id="6" creationId="{00000000-0000-0000-0000-000000000000}"/>
          </ac:graphicFrameMkLst>
        </pc:graphicFrameChg>
      </pc:sldChg>
      <pc:sldChg chg="modSp mod">
        <pc:chgData name="Mäkipelkola, Jutta" userId="2cd42bf3-9e6f-4f66-b1f3-383b28a52dfc" providerId="ADAL" clId="{CBC7E2FE-F182-490C-9218-AA236D052E13}" dt="2021-04-06T10:09:32.711" v="12" actId="20577"/>
        <pc:sldMkLst>
          <pc:docMk/>
          <pc:sldMk cId="650014114" sldId="309"/>
        </pc:sldMkLst>
        <pc:graphicFrameChg chg="modGraphic">
          <ac:chgData name="Mäkipelkola, Jutta" userId="2cd42bf3-9e6f-4f66-b1f3-383b28a52dfc" providerId="ADAL" clId="{CBC7E2FE-F182-490C-9218-AA236D052E13}" dt="2021-04-06T10:09:32.711" v="12" actId="20577"/>
          <ac:graphicFrameMkLst>
            <pc:docMk/>
            <pc:sldMk cId="650014114" sldId="309"/>
            <ac:graphicFrameMk id="6" creationId="{00000000-0000-0000-0000-000000000000}"/>
          </ac:graphicFrameMkLst>
        </pc:graphicFrameChg>
      </pc:sldChg>
      <pc:sldChg chg="modSp mod">
        <pc:chgData name="Mäkipelkola, Jutta" userId="2cd42bf3-9e6f-4f66-b1f3-383b28a52dfc" providerId="ADAL" clId="{CBC7E2FE-F182-490C-9218-AA236D052E13}" dt="2021-04-06T10:09:40.571" v="15" actId="20577"/>
        <pc:sldMkLst>
          <pc:docMk/>
          <pc:sldMk cId="3666827200" sldId="310"/>
        </pc:sldMkLst>
        <pc:graphicFrameChg chg="modGraphic">
          <ac:chgData name="Mäkipelkola, Jutta" userId="2cd42bf3-9e6f-4f66-b1f3-383b28a52dfc" providerId="ADAL" clId="{CBC7E2FE-F182-490C-9218-AA236D052E13}" dt="2021-04-06T10:09:40.571" v="15" actId="20577"/>
          <ac:graphicFrameMkLst>
            <pc:docMk/>
            <pc:sldMk cId="3666827200" sldId="310"/>
            <ac:graphicFrameMk id="6" creationId="{00000000-0000-0000-0000-000000000000}"/>
          </ac:graphicFrameMkLst>
        </pc:graphicFrameChg>
      </pc:sldChg>
      <pc:sldChg chg="modSp mod">
        <pc:chgData name="Mäkipelkola, Jutta" userId="2cd42bf3-9e6f-4f66-b1f3-383b28a52dfc" providerId="ADAL" clId="{CBC7E2FE-F182-490C-9218-AA236D052E13}" dt="2021-04-06T10:10:15.499" v="29" actId="13926"/>
        <pc:sldMkLst>
          <pc:docMk/>
          <pc:sldMk cId="557893547" sldId="312"/>
        </pc:sldMkLst>
        <pc:spChg chg="mod">
          <ac:chgData name="Mäkipelkola, Jutta" userId="2cd42bf3-9e6f-4f66-b1f3-383b28a52dfc" providerId="ADAL" clId="{CBC7E2FE-F182-490C-9218-AA236D052E13}" dt="2021-04-06T10:10:15.499" v="29" actId="13926"/>
          <ac:spMkLst>
            <pc:docMk/>
            <pc:sldMk cId="557893547" sldId="312"/>
            <ac:spMk id="2" creationId="{00000000-0000-0000-0000-000000000000}"/>
          </ac:spMkLst>
        </pc:spChg>
      </pc:sldChg>
      <pc:sldChg chg="modSp new mod">
        <pc:chgData name="Mäkipelkola, Jutta" userId="2cd42bf3-9e6f-4f66-b1f3-383b28a52dfc" providerId="ADAL" clId="{CBC7E2FE-F182-490C-9218-AA236D052E13}" dt="2021-04-06T10:12:12.612" v="101" actId="20577"/>
        <pc:sldMkLst>
          <pc:docMk/>
          <pc:sldMk cId="3865000763" sldId="313"/>
        </pc:sldMkLst>
        <pc:spChg chg="mod">
          <ac:chgData name="Mäkipelkola, Jutta" userId="2cd42bf3-9e6f-4f66-b1f3-383b28a52dfc" providerId="ADAL" clId="{CBC7E2FE-F182-490C-9218-AA236D052E13}" dt="2021-04-06T10:12:12.612" v="101" actId="20577"/>
          <ac:spMkLst>
            <pc:docMk/>
            <pc:sldMk cId="3865000763" sldId="313"/>
            <ac:spMk id="2" creationId="{7EF8A8A2-6940-49D9-BAB0-6210A058FF1A}"/>
          </ac:spMkLst>
        </pc:spChg>
      </pc:sldChg>
    </pc:docChg>
  </pc:docChgLst>
  <pc:docChgLst>
    <pc:chgData name="Mäntysaari, Piia-Pauliina" userId="S::piia-pauliina.mantysaari@seamk.fi::8618009e-e330-443e-b8e2-5413fdfa4db2" providerId="AD" clId="Web-{B91A7B85-C4DE-128D-8399-EDD178E81059}"/>
    <pc:docChg chg="modSld">
      <pc:chgData name="Mäntysaari, Piia-Pauliina" userId="S::piia-pauliina.mantysaari@seamk.fi::8618009e-e330-443e-b8e2-5413fdfa4db2" providerId="AD" clId="Web-{B91A7B85-C4DE-128D-8399-EDD178E81059}" dt="2021-06-08T10:33:10.630" v="30" actId="20577"/>
      <pc:docMkLst>
        <pc:docMk/>
      </pc:docMkLst>
      <pc:sldChg chg="modSp">
        <pc:chgData name="Mäntysaari, Piia-Pauliina" userId="S::piia-pauliina.mantysaari@seamk.fi::8618009e-e330-443e-b8e2-5413fdfa4db2" providerId="AD" clId="Web-{B91A7B85-C4DE-128D-8399-EDD178E81059}" dt="2021-06-08T10:33:10.630" v="30" actId="20577"/>
        <pc:sldMkLst>
          <pc:docMk/>
          <pc:sldMk cId="4027598734" sldId="296"/>
        </pc:sldMkLst>
        <pc:spChg chg="mod">
          <ac:chgData name="Mäntysaari, Piia-Pauliina" userId="S::piia-pauliina.mantysaari@seamk.fi::8618009e-e330-443e-b8e2-5413fdfa4db2" providerId="AD" clId="Web-{B91A7B85-C4DE-128D-8399-EDD178E81059}" dt="2021-06-08T10:33:10.630" v="30" actId="20577"/>
          <ac:spMkLst>
            <pc:docMk/>
            <pc:sldMk cId="4027598734" sldId="296"/>
            <ac:spMk id="3" creationId="{00000000-0000-0000-0000-000000000000}"/>
          </ac:spMkLst>
        </pc:spChg>
      </pc:sldChg>
      <pc:sldChg chg="modSp">
        <pc:chgData name="Mäntysaari, Piia-Pauliina" userId="S::piia-pauliina.mantysaari@seamk.fi::8618009e-e330-443e-b8e2-5413fdfa4db2" providerId="AD" clId="Web-{B91A7B85-C4DE-128D-8399-EDD178E81059}" dt="2021-06-08T10:22:20.006" v="3" actId="20577"/>
        <pc:sldMkLst>
          <pc:docMk/>
          <pc:sldMk cId="3865000763" sldId="313"/>
        </pc:sldMkLst>
        <pc:spChg chg="mod">
          <ac:chgData name="Mäntysaari, Piia-Pauliina" userId="S::piia-pauliina.mantysaari@seamk.fi::8618009e-e330-443e-b8e2-5413fdfa4db2" providerId="AD" clId="Web-{B91A7B85-C4DE-128D-8399-EDD178E81059}" dt="2021-06-08T10:22:20.006" v="3" actId="20577"/>
          <ac:spMkLst>
            <pc:docMk/>
            <pc:sldMk cId="3865000763" sldId="313"/>
            <ac:spMk id="3" creationId="{8B9AAD0F-4971-44C4-8B15-36E49533F0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147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22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76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509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737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0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5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521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48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990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712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3768-C8EF-4B11-8975-778247408D86}" type="datetimeFigureOut">
              <a:rPr lang="fi-FI" smtClean="0"/>
              <a:t>8.6.2021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354B2-24C6-4F6C-B375-37865450EF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519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86DBC5-467E-4DC6-AA25-2F1A2C51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90338"/>
          </a:xfrm>
        </p:spPr>
        <p:txBody>
          <a:bodyPr>
            <a:normAutofit/>
          </a:bodyPr>
          <a:lstStyle/>
          <a:p>
            <a:pPr algn="ctr"/>
            <a:r>
              <a:rPr lang="fi-FI" sz="6000" dirty="0">
                <a:cs typeface="Calibri Light"/>
              </a:rPr>
              <a:t>Palvelukyvyn ja -kulttuurin</a:t>
            </a:r>
            <a:br>
              <a:rPr lang="fi-FI" sz="6000" dirty="0">
                <a:cs typeface="Calibri Light"/>
              </a:rPr>
            </a:br>
            <a:r>
              <a:rPr lang="fi-FI" sz="6000" dirty="0">
                <a:cs typeface="Calibri Light"/>
              </a:rPr>
              <a:t> arviointityöpaja</a:t>
            </a:r>
            <a:br>
              <a:rPr lang="fi-FI" sz="5400" dirty="0">
                <a:cs typeface="Calibri Light"/>
              </a:rPr>
            </a:br>
            <a:r>
              <a:rPr lang="fi-FI" sz="3600" dirty="0">
                <a:cs typeface="Calibri Light"/>
              </a:rPr>
              <a:t>Yritys| Pvm</a:t>
            </a:r>
            <a:endParaRPr lang="fi-FI" sz="5400" dirty="0">
              <a:cs typeface="Calibri Light"/>
            </a:endParaRPr>
          </a:p>
        </p:txBody>
      </p:sp>
      <p:pic>
        <p:nvPicPr>
          <p:cNvPr id="4" name="Kuva 4" descr="Kuva, joka sisältää kohteen sisä&#10;&#10;Kuvaus luotu, erittäin korkea luotettavuus">
            <a:extLst>
              <a:ext uri="{FF2B5EF4-FFF2-40B4-BE49-F238E27FC236}">
                <a16:creationId xmlns:a16="http://schemas.microsoft.com/office/drawing/2014/main" id="{B9F9C556-FC91-49CF-A654-750E854DC3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786" y="3212154"/>
            <a:ext cx="9982200" cy="2379543"/>
          </a:xfrm>
          <a:prstGeom prst="rect">
            <a:avLst/>
          </a:prstGeom>
        </p:spPr>
      </p:pic>
      <p:pic>
        <p:nvPicPr>
          <p:cNvPr id="3" name="Kuva 4">
            <a:extLst>
              <a:ext uri="{FF2B5EF4-FFF2-40B4-BE49-F238E27FC236}">
                <a16:creationId xmlns:a16="http://schemas.microsoft.com/office/drawing/2014/main" id="{93E9CAEF-46EB-4441-A190-8F3B79D79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9725" y="5885452"/>
            <a:ext cx="3097794" cy="83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7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USKOMUKSET KILPAILUKYVYSTÄ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47463"/>
              </p:ext>
            </p:extLst>
          </p:nvPr>
        </p:nvGraphicFramePr>
        <p:xfrm>
          <a:off x="1196788" y="1771835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Huipputuotteet ja/tai tuotantoteknologia takaavat kilpailukykymme myös tulevaisuudessa.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Tuote/tuotantotapa on yrityksemme kilpailukyvyn tärkein tukijalka  myös tulevaisuudessa, mutta palvelutkin antavat meille tiettyä kilpailuetua.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Asiakkaan ongelmien ratkaiseminen ja/tai hyödyn tuottaminen asiakkaalle on kilpailukykymme avain. Tuote on osa kokonaispalvelua, jonka toimitamme asiakkaalle.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651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KOKEMUKSET PALVELUJEN KEHITTÄMISESTÄ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85105"/>
              </p:ext>
            </p:extLst>
          </p:nvPr>
        </p:nvGraphicFramePr>
        <p:xfrm>
          <a:off x="838200" y="1994741"/>
          <a:ext cx="9623187" cy="377853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Palveluliiketoiminta ei ole  tärkeää, mutta kehitämme "</a:t>
                      </a:r>
                      <a:r>
                        <a:rPr lang="fi-FI" sz="2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</a:t>
                      </a:r>
                      <a:r>
                        <a:rPr lang="fi-FI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2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r>
                        <a:rPr lang="fi-FI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-palveluja, koska tuotteiden myynti edellyttää sitä.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Palvelujen kehittäminen on tapa sitouttaa asiakkaita, tehostaa tuotemyyntiä. Palvelut ovat myös kasvun väline.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422018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Palvelujen kehittäminen on olennaista asiakkaan kokonaishyödyn varmistamisessa ja liiketoiminnan kehittämisessä.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89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RESURSSIT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14822"/>
              </p:ext>
            </p:extLst>
          </p:nvPr>
        </p:nvGraphicFramePr>
        <p:xfrm>
          <a:off x="838200" y="1843553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Palvelujen tarjoaminen ja kehittäminen on lähinnä "välttämättömän paha", emme panosta siihen enempää kuin on pakko.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Panostamme palvelujen kehittämiseen, mutta emme ehkä niin paljon kuin asiakkaat tai liikekumppanit odottavat.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Panostamme palvelujen kehittämiseen ja tarjoamiseen riittävästi. Palvelutuotteiden kehittäminen onnistuu näillä resursseilla.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50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AMMATILLINEN IDENTITEETTI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747238"/>
              </p:ext>
            </p:extLst>
          </p:nvPr>
        </p:nvGraphicFramePr>
        <p:xfrm>
          <a:off x="838200" y="1879412"/>
          <a:ext cx="9623187" cy="4060663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Ammattilaisiamme motivoi tuote ja/tai tuotantoteknologia ja siihen liittyvä osaaminen, joka koetaan vahvaksi.</a:t>
                      </a:r>
                    </a:p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Ammattilaisemme ovat huomanneet, että osaamistamme voidaan hyödyntää myös palveluissa, mutta uudenlaiset vaatimukset aiheuttavat epävarmuutta / tyytymättömyyttä.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Ammattilaisiamme innostaa asiakkaan ongelmien ratkaiseminen ja/tai asiakkaan liiketoiminnan tukeminen. Uutta osaamista kehitetään  koko ajan.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46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Kulttuuri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1026459" y="44601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Muistiinpanot: 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30033"/>
              </p:ext>
            </p:extLst>
          </p:nvPr>
        </p:nvGraphicFramePr>
        <p:xfrm>
          <a:off x="1026459" y="1582552"/>
          <a:ext cx="4185621" cy="269835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1703678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509345">
                <a:tc gridSpan="2"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KULTTUURI | TULOKSET</a:t>
                      </a:r>
                      <a:r>
                        <a:rPr lang="fi-FI" sz="2000" b="0" baseline="0" dirty="0"/>
                        <a:t> YHTEENSÄ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191050"/>
                  </a:ext>
                </a:extLst>
              </a:tr>
              <a:tr h="509345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A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921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Palveluliiketoiminnan ymmärrys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990600" y="22459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Ohje: lue taulukon väittämät itseksesi ja rastita kohta (A, B tai C), jolle itse sijoittaisit yrityksen. </a:t>
            </a:r>
            <a:r>
              <a:rPr lang="fi-FI" dirty="0">
                <a:solidFill>
                  <a:prstClr val="black"/>
                </a:solidFill>
              </a:rPr>
              <a:t>Viimeisen taulukon jälkeen laske, montako rastia kuhunkin kohtaan tuli. </a:t>
            </a:r>
          </a:p>
          <a:p>
            <a:pPr algn="l"/>
            <a:r>
              <a:rPr lang="fi-FI" dirty="0"/>
              <a:t>Lopuksi käydään yhdessä keskustelu tuloksesta. Mitkä kohdat mietityttivät eniten? Onko arvioissa eroja ja mistä ne syntyvät?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9367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PALVELUTARJOAMAN ROOLI LIIKETOIMINNASSA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82985"/>
              </p:ext>
            </p:extLst>
          </p:nvPr>
        </p:nvGraphicFramePr>
        <p:xfrm>
          <a:off x="838200" y="2076636"/>
          <a:ext cx="9623187" cy="372352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Palveluja on, mutta ne eivät muodosta yhtenäistä tarjoamaa. </a:t>
                      </a:r>
                    </a:p>
                    <a:p>
                      <a:pPr algn="l" fontAlgn="ctr"/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Palvelutarjoamaa on kehitetty ja se kytkeytyy tuotekeskeisiin liiketoimintamalleihin.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367017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Palvelut ja fyysiset tuotteet muodostavat johdonmukaisen kokonaisuuden. Kokonaistarjoama sisältää tuotteet ja palvelut.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29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LIIKETOIMINTAMALLIT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208642"/>
              </p:ext>
            </p:extLst>
          </p:nvPr>
        </p:nvGraphicFramePr>
        <p:xfrm>
          <a:off x="838200" y="1969059"/>
          <a:ext cx="9623187" cy="372352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Tunnemme erilaisia teollisuuden palveluliiketoiminnan malleja, mutta emme vielä sovella niitä itse.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Olemme arvioineet ja vertailleet sisäisesti erilaisia palveluliiketoimintamalleja. Joitain kokeiluja on tehty.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367017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Tarjoamme useita palvelutuotteita ja niille on kehitetty liiketoimintamallit. Palvelutuotteita kehitetään yhdessä asiakkaan kanssa saatujen kokemusten perusteella.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33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PALVELUJEN HINNOITTELU 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178601"/>
              </p:ext>
            </p:extLst>
          </p:nvPr>
        </p:nvGraphicFramePr>
        <p:xfrm>
          <a:off x="838200" y="1834588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Palvelut hinnoitellaan kustannusperustaisesti tuotteiden myynnin yhteydessä osana kokonaiskauppaa.</a:t>
                      </a:r>
                    </a:p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Palvelut on hinnoiteltu erikseen, mutta kustannuksia on vaikea saada siirrettyä asiakkaalle.</a:t>
                      </a:r>
                      <a:endParaRPr lang="fi-FI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Palvelut hinnoitellaan asiakkaan saaman lisäarvon perusteella.</a:t>
                      </a:r>
                      <a:endParaRPr lang="fi-FI" sz="24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971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PALVELUTARJOAMAN JA LIIKETOIMINTAMALLIN  SUHDE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72309"/>
              </p:ext>
            </p:extLst>
          </p:nvPr>
        </p:nvGraphicFramePr>
        <p:xfrm>
          <a:off x="838200" y="2004918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Palvelujen asema liiketoiminnassamme on vielä haussa.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Palvelutarjoamien ja tuotekeskeisten liiketoimintamallien välillä on yhtymäkohtia.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Palvelutarjoamat ja tuotekeskeiset liiketoimintamallit on yhteen sovitettu liiketoiminnassa; kokonaistarjoama sisältää tuotteet ja palvelut.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06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5400" u="sng" dirty="0"/>
              <a:t>Arviointityöpajan vetäjälle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3100" cy="4912254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fi-FI" dirty="0"/>
              <a:t>Tämän dokumentin avulla voidaan toteuttaa palvelukyvyn ja –kulttuurin arviointityöpaja teollisen alan pk-yrityksessä</a:t>
            </a:r>
          </a:p>
          <a:p>
            <a:r>
              <a:rPr lang="fi-FI" dirty="0"/>
              <a:t>Työpajan vetäjä voi olla yrityksen ulkopuolelta tai sisältä. Jos vetäjä on yrityksestä, niin on suositeltavaa, että hän suorittaa omalta osaltaan arvioinnin jo etukäteen. Yrityksen johdon tulee osallistua työpajaan.</a:t>
            </a:r>
          </a:p>
          <a:p>
            <a:r>
              <a:rPr lang="fi-FI" dirty="0"/>
              <a:t>Työpajasta saatavan numeraalisen arvioinnin lisäksi, syntyvä </a:t>
            </a:r>
            <a:r>
              <a:rPr lang="fi-FI" i="1" dirty="0"/>
              <a:t>keskustelu </a:t>
            </a:r>
            <a:r>
              <a:rPr lang="fi-FI" dirty="0"/>
              <a:t>palvelukulttuurin eri osa-alueista on keskeistä. Työpajan vetäjän tulee aktiivisesti kirjata ylös muistiinpanoja koko työpajan ajan, jotta tieto on hyödynnettävissä myöhemmin koostettavissa kehittämistoimenpiteissä.</a:t>
            </a:r>
          </a:p>
          <a:p>
            <a:r>
              <a:rPr lang="fi-FI" dirty="0"/>
              <a:t>Jokainen osa-alue: kulttuuri, palvelukulttuurin ymmärrys, johtamiskäytännöt, kehityskäytännöt ja asiakassuhde sisältävät useampia eri näkökulmia.</a:t>
            </a:r>
          </a:p>
          <a:p>
            <a:r>
              <a:rPr lang="fi-FI" dirty="0"/>
              <a:t>Nettisivuilta (paalut.seamk.fi) löytyy valmis Excel, johon tulokset voi kirjata työpajan jälkeen sekä ohjeistus, miten edetä saatujen tulosten (sekä numeraalinen arviointi että syntynyt keskustelu) perusteella kehittämistoimenpiteiden laatimiseen ja toteuttamiseen. </a:t>
            </a:r>
          </a:p>
          <a:p>
            <a:pPr marL="0" indent="0">
              <a:buNone/>
            </a:pPr>
            <a:endParaRPr lang="fi-FI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fi-FI" i="1" dirty="0"/>
              <a:t>Onnea matkaan!</a:t>
            </a:r>
          </a:p>
        </p:txBody>
      </p:sp>
    </p:spTree>
    <p:extLst>
      <p:ext uri="{BB962C8B-B14F-4D97-AF65-F5344CB8AC3E}">
        <p14:creationId xmlns:p14="http://schemas.microsoft.com/office/powerpoint/2010/main" val="4027598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PALVELUJEN ANSAINTAMALLIT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06924"/>
              </p:ext>
            </p:extLst>
          </p:nvPr>
        </p:nvGraphicFramePr>
        <p:xfrm>
          <a:off x="838200" y="1762870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Käytössä on yksi palvelujen ansaintamalli.</a:t>
                      </a:r>
                    </a:p>
                    <a:p>
                      <a:pPr algn="l" fontAlgn="ctr"/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Erilaisia palvelujen ansaintamalleja on vertailtu.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Palvelujen ansaintamalleja on useita ja palvelut ovat yritykselle kannattavia.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916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VASTUU TAVOITTEISTA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50945"/>
              </p:ext>
            </p:extLst>
          </p:nvPr>
        </p:nvGraphicFramePr>
        <p:xfrm>
          <a:off x="999564" y="1807695"/>
          <a:ext cx="9623187" cy="4060663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Palveluliiketoiminnan tavoitteet eivät ole selkiytyneet. Palveluliiketoiminnan kehittäminen ei ole selkeästi kenenkään vastuulla.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Palveluliiketoiminnan tavoitteet on mietitty osaksi yrityksen liiketoimintatavoitteita. Avainhenkilöt ymmärtävät roolinsa palveluliiketoiminnan suhteen.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Palveluliiketoiminnan tavoitteet koskevat koko yrityksen henkilöstöä. Kaikki yrityksessä tietävät, mitä palveluliiketoiminta tarkoittaa oman työn kannalta.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925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Palveluliiketoiminnan ymmärrys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1026459" y="44601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Muistiinpanot: 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47577"/>
              </p:ext>
            </p:extLst>
          </p:nvPr>
        </p:nvGraphicFramePr>
        <p:xfrm>
          <a:off x="503945" y="1570151"/>
          <a:ext cx="4603632" cy="289004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043312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509345">
                <a:tc gridSpan="2"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PALVELULIIKETOIMINNAN YMMÄRRYS | TULOKSET</a:t>
                      </a:r>
                      <a:r>
                        <a:rPr lang="fi-FI" sz="2000" b="0" baseline="0" dirty="0"/>
                        <a:t> YHTEENSÄ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191050"/>
                  </a:ext>
                </a:extLst>
              </a:tr>
              <a:tr h="509345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A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230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Johtamiskäytännöt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990600" y="22459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Ohje: lue taulukon väittämät itseksesi ja rastita kohta (A, B tai C), jolle itse sijoittaisit yrityksen. </a:t>
            </a:r>
            <a:r>
              <a:rPr lang="fi-FI" dirty="0">
                <a:solidFill>
                  <a:prstClr val="black"/>
                </a:solidFill>
              </a:rPr>
              <a:t>Viimeisen taulukon jälkeen laske, montako rastia kuhunkin kohtaan tuli. </a:t>
            </a:r>
          </a:p>
          <a:p>
            <a:pPr algn="l"/>
            <a:r>
              <a:rPr lang="fi-FI" dirty="0"/>
              <a:t>Lopuksi käydään yhdessä keskustelu tuloksesta. Mitkä kohdat mietityttivät eniten? Onko arvioissa eroja ja mistä ne syntyvät?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3671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TOIMINNAN ORGANISOINTITAPA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72284"/>
              </p:ext>
            </p:extLst>
          </p:nvPr>
        </p:nvGraphicFramePr>
        <p:xfrm>
          <a:off x="936811" y="1690688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Toiminta on organisoitu tuotteen, tuotantoprosessin tai teknologian mukaan.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Toiminta on organisoitu perinteisesti mutta rinnalle haetaan läpileikkaavia ja verkostomaisia ohjauksen tapoja.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Koko organisaation toiminta on integroitua ja sitä johdetaan asiakasarvon kautta, esim. markkinalähtöisesti ja arvoketjupohjaisesti.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602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VASTUUNJAKO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29727"/>
              </p:ext>
            </p:extLst>
          </p:nvPr>
        </p:nvGraphicFramePr>
        <p:xfrm>
          <a:off x="927847" y="1852800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i-FI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Meillä on selvästi määritellyt toimintoihin perustuvat vastuualueet, määritellyt toimintatavat, tarkat osatavoitteet ja mittarit.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Tunnistamme tarpeen kehittää joustavampaa toimintamallia. Kokonaistavoitteet on asetettu, mutta toteutustapa, mittarit ja vastuut ovat vielä osin epäselviä.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Meillä on selkeä visio, yhteiset tavoitteet sekä joustavat toimintatavat ja vastuut.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253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JOHTAMISJÄRJESTELMÄ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48836"/>
              </p:ext>
            </p:extLst>
          </p:nvPr>
        </p:nvGraphicFramePr>
        <p:xfrm>
          <a:off x="838200" y="2193176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 err="1">
                          <a:effectLst/>
                        </a:rPr>
                        <a:t>Johtamis</a:t>
                      </a:r>
                      <a:r>
                        <a:rPr lang="fi-FI" sz="2400" u="none" strike="noStrike" dirty="0">
                          <a:effectLst/>
                        </a:rPr>
                        <a:t>- ja kannustinjärjestelmämme perustuu vastuualueisiin.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Tiedostamme, että </a:t>
                      </a:r>
                      <a:r>
                        <a:rPr lang="fi-FI" sz="2400" u="none" strike="noStrike" dirty="0" err="1">
                          <a:effectLst/>
                        </a:rPr>
                        <a:t>johtamis</a:t>
                      </a:r>
                      <a:r>
                        <a:rPr lang="fi-FI" sz="2400" u="none" strike="noStrike" dirty="0">
                          <a:effectLst/>
                        </a:rPr>
                        <a:t>- ja kannustinjärjestelmämme kaipaisivat uudistamista, mutta uudet ratkaisut vielä puuttuvat.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 err="1">
                          <a:effectLst/>
                        </a:rPr>
                        <a:t>Johtamis</a:t>
                      </a:r>
                      <a:r>
                        <a:rPr lang="fi-FI" sz="2400" u="none" strike="noStrike" dirty="0">
                          <a:effectLst/>
                        </a:rPr>
                        <a:t>- ja kannustinjärjestelmillämme tuetaan asiakasarvosuuntautuneisuutta ja sisäisiä verkostoja.</a:t>
                      </a:r>
                    </a:p>
                    <a:p>
                      <a:pPr algn="l" fontAlgn="ctr"/>
                      <a:endParaRPr lang="fi-FI" sz="24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134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SISÄINEN VIESTINTÄ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717517"/>
              </p:ext>
            </p:extLst>
          </p:nvPr>
        </p:nvGraphicFramePr>
        <p:xfrm>
          <a:off x="945776" y="2273859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Meillä on toimintokohtaiset tiedotus-, viestintä- ja kokouskäytännöt.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Olemme lisänneet yhteistoimintaa ja verkostoitumista. Uusia tiedotus-, viestintä- ja kokouskäytäntöjä on vähitellen otettu käyttöön.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Meillä on yhteistoimintaa ja verkostoitumista luontevasti tukevat  tiedotus-, viestintä- ja kokouskäytännöt.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123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ASIAKASLUPAUKSET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52954"/>
              </p:ext>
            </p:extLst>
          </p:nvPr>
        </p:nvGraphicFramePr>
        <p:xfrm>
          <a:off x="838200" y="1888376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Asiakaslupaukset ja niiden toteuttamisen tavat vaihtelevat merkittävästi liiketoiminta-alueen mukaan.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Asiakaslupauksia ja niiden toteuttamista vertaillaan eri alueilla ja vaihdetaan tietoja. Pyrimme tunnistamaan myös asiakasarvoon perustuvia segmenttejä.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Meillä on yhteiset / yhteensopivat asiakaslupaukset. Meillä on yhdenmukainen käsitys siitä, miten asiakaslupaukset täytetään eri liiketoiminta-alueilla.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468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PALVELULIIKETOIMINNAN TARPEEN PERUSTELU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72477"/>
              </p:ext>
            </p:extLst>
          </p:nvPr>
        </p:nvGraphicFramePr>
        <p:xfrm>
          <a:off x="1017494" y="1913292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Tarve kehittää palveluliiketoimintaa ja käyttää siihen resursseja ei ole meillä yleisesti hyväksytty.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Palveluliiketoiminnan tarpeellisuudesta ollaan yksimielisiä, mutta resurssien käytöstä ja priorisoinnista on eriäviä näkemyksiä.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Palveluliiketoiminnan tärkeys ja tarve käyttää sen kehittämiseen riittävästi resursseja on yleisesti hyväksytty yrityksessämme.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71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F8A8A2-6940-49D9-BAB0-6210A058F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Arviointityöpajan osallistujat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9AAD0F-4971-44C4-8B15-36E49533F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Calibri"/>
              </a:rPr>
              <a:t>Osallistuja 1</a:t>
            </a:r>
          </a:p>
          <a:p>
            <a:r>
              <a:rPr lang="fi-FI" dirty="0">
                <a:cs typeface="Calibri"/>
              </a:rPr>
              <a:t>Osallistuja 2</a:t>
            </a:r>
          </a:p>
          <a:p>
            <a:r>
              <a:rPr lang="fi-FI" dirty="0">
                <a:cs typeface="Calibri"/>
              </a:rPr>
              <a:t>Osallistuja 3 </a:t>
            </a:r>
          </a:p>
          <a:p>
            <a:r>
              <a:rPr lang="fi-FI" dirty="0">
                <a:cs typeface="Calibri"/>
              </a:rPr>
              <a:t>...</a:t>
            </a: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r>
              <a:rPr lang="fi-FI" dirty="0">
                <a:ea typeface="+mn-lt"/>
                <a:cs typeface="+mn-lt"/>
              </a:rPr>
              <a:t>Työpajan vetäjä </a:t>
            </a:r>
            <a:r>
              <a:rPr lang="fi-FI" dirty="0" err="1">
                <a:ea typeface="+mn-lt"/>
                <a:cs typeface="+mn-lt"/>
              </a:rPr>
              <a:t>HenkilöX</a:t>
            </a:r>
            <a:endParaRPr lang="fi-FI" dirty="0" err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5000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Johtamiskäytännöt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1026459" y="44601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Muistiinpanot: 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74491"/>
              </p:ext>
            </p:extLst>
          </p:nvPr>
        </p:nvGraphicFramePr>
        <p:xfrm>
          <a:off x="1026459" y="1582552"/>
          <a:ext cx="4642821" cy="289004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344270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229855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509345">
                <a:tc gridSpan="2"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JOHTAMISKÄYTÄNNÖT | TULOKSET</a:t>
                      </a:r>
                      <a:r>
                        <a:rPr lang="fi-FI" sz="2000" b="0" baseline="0" dirty="0"/>
                        <a:t> YHTEENSÄ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191050"/>
                  </a:ext>
                </a:extLst>
              </a:tr>
              <a:tr h="509345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A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010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Kehityskäytännöt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990600" y="22459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Ohje: lue taulukon väittämät itseksesi ja rastita kohta (A, B tai C), jolle itse sijoittaisit yrityksen. </a:t>
            </a:r>
            <a:r>
              <a:rPr lang="fi-FI" dirty="0">
                <a:solidFill>
                  <a:prstClr val="black"/>
                </a:solidFill>
              </a:rPr>
              <a:t>Viimeisen taulukon jälkeen laske, montako rastia kuhunkin kohtaan tuli. </a:t>
            </a:r>
          </a:p>
          <a:p>
            <a:pPr algn="l"/>
            <a:r>
              <a:rPr lang="fi-FI" dirty="0"/>
              <a:t>Lopuksi käydään yhdessä keskustelu tuloksesta. Mitkä kohdat mietityttivät eniten? Onko arvioissa eroja ja mistä ne syntyvät?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974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IMPULSSI KEHITYKSEEN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11918"/>
              </p:ext>
            </p:extLst>
          </p:nvPr>
        </p:nvGraphicFramePr>
        <p:xfrm>
          <a:off x="972670" y="1951130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Kehitämme palveluja satunnaisesti, lähinnä yksittäisten asiakasvaatimusten ohjaamana.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Keräämme systemaattisesti asiakastietoa ja -kokemusta, mutta palvelujen kehittämisessä lähtökohtana ovat yleensä omat nykyiset resurssimme.</a:t>
                      </a:r>
                      <a:endParaRPr lang="fi-FI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Etsimme aktiivisesti ideoita uusiin palveluihin myös yrityksen ulkopuolelta. Palvelujen kehittämistä ohjaa ymmärrys asiakkaasta (ja asiakkaan liiketoiminnasta).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025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KEHITYSTAVOITTEIDEN ASETTAMINEN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106833"/>
              </p:ext>
            </p:extLst>
          </p:nvPr>
        </p:nvGraphicFramePr>
        <p:xfrm>
          <a:off x="757518" y="2300753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Palvelujen kehittämisen tavoitteet ovat tuotekohtaisia.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Palvelujen kehittäminen on eriytetty omaksi tavoitteekseen.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Palveluliiketoiminnan kehitystavoitteet on määritelty koko yrityksen näkökulmasta.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389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YHTEISTYÖ PALVELUIDEN KEHITTÄMISESSÄ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05428"/>
              </p:ext>
            </p:extLst>
          </p:nvPr>
        </p:nvGraphicFramePr>
        <p:xfrm>
          <a:off x="1017494" y="2076636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Palveluja kehitetään tuoteryhmittäin.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Palvelujen kehittämiseen etsitään ideoita laajasti koko yrityksessä. Toisinaan osoittautuu, että palvelujen kehittämisessä on tehty päällekkäistä työtä.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Palvelut kehitetään asiakassegmenttien mukaan. Tietoa ja kokemuksia voidaan siirtää segmentiltä toiselle.</a:t>
                      </a:r>
                    </a:p>
                    <a:p>
                      <a:pPr algn="l" fontAlgn="ctr"/>
                      <a:endParaRPr lang="fi-FI" sz="24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433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KEHITTÄMISEN PAINOPISTE JA TAPA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92811"/>
              </p:ext>
            </p:extLst>
          </p:nvPr>
        </p:nvGraphicFramePr>
        <p:xfrm>
          <a:off x="838200" y="2061528"/>
          <a:ext cx="9623187" cy="4060663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Tuotesuunnittelussa ei vielä hyödynnetä tuotteen elinkaaren ajalta kertyvää tietämystä. Palvelujen kehittäminen on tapauskohtaista eikä kovin systemaattista.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Teknologiatuotteiden suunnittelussa ja kehittämisessä otetaan peruspalvelu huomioon (esim. huollettavuus). Palveluja kehitetään teknologiatuotteiden tapaan.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Tuotteiden ja palvelujen kehittäminen on sulautettua ja asiakasarvolähtöistä.</a:t>
                      </a:r>
                    </a:p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Uusia palveluita kehitetään systemaattisesti yhteistyössä asiakkaiden kanssa.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458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VASTUUN KOKEMINEN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17269"/>
              </p:ext>
            </p:extLst>
          </p:nvPr>
        </p:nvGraphicFramePr>
        <p:xfrm>
          <a:off x="963706" y="1995953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Palvelukehitys on meillä lähinnä </a:t>
                      </a:r>
                      <a:r>
                        <a:rPr lang="fi-FI" sz="2400" u="none" strike="noStrike" dirty="0" err="1">
                          <a:effectLst/>
                        </a:rPr>
                        <a:t>after</a:t>
                      </a:r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</a:rPr>
                        <a:t>sales</a:t>
                      </a:r>
                      <a:r>
                        <a:rPr lang="fi-FI" sz="2400" u="none" strike="noStrike" dirty="0">
                          <a:effectLst/>
                        </a:rPr>
                        <a:t>- organisaation vastuulla.</a:t>
                      </a:r>
                    </a:p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Tiedämme, että palvelukehityksessä pitäisi hyödyntää laajasti koko organisaation osaamista ja kertyvää asiakastietoa, mutta vastuut koetaan epäselviksi.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Kaikki yrityksessä kokevat osallistuvansa asiakasratkaisujen kehittämiseen.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9096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PALVELUJEN KEHITTÄMINEN ASIAKASYHTEISTYÖSSÄ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5165"/>
              </p:ext>
            </p:extLst>
          </p:nvPr>
        </p:nvGraphicFramePr>
        <p:xfrm>
          <a:off x="838200" y="2103530"/>
          <a:ext cx="9623187" cy="3732494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Haluamme, että palvelut ovat valmiita ennen kuin markkinoimme niitä asiakkaille.  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Asiakaslähtöisyyttä on lisätty palvelujen kehittämisessä.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375982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Asiakasarvosuuntautuneisuus ja skaalautuvuus ratkaisevat, kun mietimme palvelujen kehittämistä.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38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PALVELUIDEN KEHITTÄMISEN JA TUOTTEIDEN SUHDE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014775"/>
              </p:ext>
            </p:extLst>
          </p:nvPr>
        </p:nvGraphicFramePr>
        <p:xfrm>
          <a:off x="838200" y="2022847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Palvelut kytkeytyvät kiinteästi omiin tuotteisiimme.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Lähtökohtana on, että omat tuotteemme ovat keskeinen osa asiakkaille tarjottavia ratkaisuja.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Voimme tarkastella kriittisesti myös omia tuotteitamme asiakkaalle tarjottavien kokonaisratkaisujen ja palvelujen näkökulmasta. </a:t>
                      </a:r>
                    </a:p>
                    <a:p>
                      <a:pPr algn="l" fontAlgn="ctr"/>
                      <a:endParaRPr lang="fi-FI" sz="24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9324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Kehityskäytännöt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1026459" y="44601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Muistiinpanot: 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616109"/>
              </p:ext>
            </p:extLst>
          </p:nvPr>
        </p:nvGraphicFramePr>
        <p:xfrm>
          <a:off x="1026459" y="1582552"/>
          <a:ext cx="4525255" cy="289004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344270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2180985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509345">
                <a:tc gridSpan="2"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KEHITYSKÄYTÄNNÖT | TULOKSET</a:t>
                      </a:r>
                      <a:r>
                        <a:rPr lang="fi-FI" sz="2000" b="0" baseline="0" dirty="0"/>
                        <a:t> YHTEENSÄ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191050"/>
                  </a:ext>
                </a:extLst>
              </a:tr>
              <a:tr h="509345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A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01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5400" u="sng" dirty="0"/>
              <a:t>Tavoite ja tulos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fi-FI" b="1" dirty="0">
                <a:cs typeface="Calibri"/>
              </a:rPr>
              <a:t>Tavoite: </a:t>
            </a:r>
            <a:br>
              <a:rPr lang="fi-FI" dirty="0">
                <a:cs typeface="Calibri"/>
              </a:rPr>
            </a:br>
            <a:r>
              <a:rPr lang="fi-FI" dirty="0">
                <a:cs typeface="Calibri"/>
              </a:rPr>
              <a:t>Kirkastaa yhteinen käsitys yrityksen tilasta ja tavoitteista suhteessa palveluliiketoimintaan sekä tunnistaa kehitystarpeet.</a:t>
            </a:r>
            <a:endParaRPr lang="fi-FI" dirty="0"/>
          </a:p>
          <a:p>
            <a:pPr marL="457200" indent="-457200"/>
            <a:r>
              <a:rPr lang="fi-FI" b="1" dirty="0">
                <a:cs typeface="Calibri"/>
              </a:rPr>
              <a:t>Tulos:</a:t>
            </a:r>
            <a:r>
              <a:rPr lang="fi-FI" dirty="0">
                <a:cs typeface="Calibri"/>
              </a:rPr>
              <a:t> </a:t>
            </a:r>
            <a:br>
              <a:rPr lang="fi-FI" dirty="0">
                <a:cs typeface="Calibri"/>
              </a:rPr>
            </a:br>
            <a:r>
              <a:rPr lang="fi-FI" dirty="0">
                <a:cs typeface="Calibri"/>
              </a:rPr>
              <a:t>Päivitetty yhteinen näkemys palveluliiketoiminnan ja –kulttuurin tilasta, tavoitteista ja muutoksen reunaehdoista.</a:t>
            </a:r>
          </a:p>
          <a:p>
            <a:pPr marL="457200" indent="-457200"/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457200" indent="-457200"/>
            <a:endParaRPr lang="fi-FI" dirty="0">
              <a:cs typeface="Calibri"/>
            </a:endParaRPr>
          </a:p>
          <a:p>
            <a:pPr marL="457200" indent="-457200"/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45612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Asiakassuhde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990600" y="22459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Ohje: lue taulukon väittämät itseksesi ja rastita kohta (A, B tai C), jolle itse sijoittaisit yrityksen. </a:t>
            </a:r>
            <a:r>
              <a:rPr lang="fi-FI" dirty="0">
                <a:solidFill>
                  <a:prstClr val="black"/>
                </a:solidFill>
              </a:rPr>
              <a:t>Viimeisen taulukon jälkeen laske, montako rastia kuhunkin kohtaan tuli. </a:t>
            </a:r>
          </a:p>
          <a:p>
            <a:pPr algn="l"/>
            <a:r>
              <a:rPr lang="fi-FI" dirty="0"/>
              <a:t>Lopuksi käydään yhdessä keskustelu tuloksesta. Mitkä kohdat mietityttivät eniten? Onko arvioissa eroja ja mistä ne syntyvät?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9120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ASIAKKAAN NÄKEMYKSET YRITYKSESTÄ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95604"/>
              </p:ext>
            </p:extLst>
          </p:nvPr>
        </p:nvGraphicFramePr>
        <p:xfrm>
          <a:off x="1062317" y="1978023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"Vahva tuotebrändi”. Asiakas ei vaadi eikä arvosta palveluja tai olettaa saavansa ne tuotteen "kylkiäisinä".                                Kilpailutussuhde. 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"Tuote + brändi”. Osa asiakkaista on valmiita maksamaan palveluista ja odottaa saavansa niitä. Pitkäjänteisempi yhteistyösuhde.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"Ratkaisijabrändi”. Asiakas arvostaa meitä palvelujen ja kokonaisratkaisujen tarjoajana. Asiakas arvostaa saamiaan ratkaisuja ja on valmis maksamaan niistä. Molemminpuolinen kumppanuussuhde.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007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ASIAKASVUOROVAIKUTUKSEN MOTIIVI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550836"/>
              </p:ext>
            </p:extLst>
          </p:nvPr>
        </p:nvGraphicFramePr>
        <p:xfrm>
          <a:off x="667870" y="2049742"/>
          <a:ext cx="9623187" cy="4060663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Tavoitteena on mahdollisimman suuri tuotemyynti, palvelut ovat houkuttimia.</a:t>
                      </a:r>
                    </a:p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Tavoitteena on asiakkaan sitouttaminen palvelukehitykseen. Pilotit eli yhteisprojektit luovat edellytyksiä kannattavalle palveluliiketoiminnalle.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Tavoitteena on keskinäisen luottamuksen ilmapiirin rakentaminen ja ylläpitäminen, jotta osaamisen jakaminen onnistuu. Kun päästään yhteiskehittämiseen, saadaan molemminpuolista hyötyä.</a:t>
                      </a:r>
                      <a:endParaRPr lang="fi-FI" sz="2400" b="1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146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YMMÄRRYKSEN MUODOSTAMINEN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930805"/>
              </p:ext>
            </p:extLst>
          </p:nvPr>
        </p:nvGraphicFramePr>
        <p:xfrm>
          <a:off x="838200" y="1906306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Keräämme asiakastyytyväisyystietoa ja se on asiakasymmärryksemme perusta.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Olemme arvioineet asiakassuhteemme ja tunnistaneet palveluliiketoiminnan kehittämisen kannalta potentiaalisimmat </a:t>
                      </a:r>
                      <a:r>
                        <a:rPr lang="fi-FI" sz="2400" u="none" strike="noStrike" dirty="0" err="1">
                          <a:effectLst/>
                        </a:rPr>
                        <a:t>asiakkuudet</a:t>
                      </a:r>
                      <a:r>
                        <a:rPr lang="fi-FI" sz="2400" u="none" strike="noStrike" dirty="0">
                          <a:effectLst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Meillä on vakiintuneet käytännöt käsitellä tulevaisuuden tarpeita ja tavoitteita yhdessä asiakkaan kanssa.  Tunnemme asiakkaan toiminnan hyvin kaikilla tasoilla.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5975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YMMÄRRYKSEN TASO 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58344"/>
              </p:ext>
            </p:extLst>
          </p:nvPr>
        </p:nvGraphicFramePr>
        <p:xfrm>
          <a:off x="909917" y="1888377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Tunnemme asiakkaan toimintaa yleisellä tasolla. Asiakkaasta saamme pääasiassa asiakkaan itsensä toimittamia tietoja.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Rakennamme tavoitteellisesti ymmärrystä asiakkaan toiminnasta. Asiakaskohtaisen tiedon hankkiminen on tärkeää.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Asiakkaat ovat valmiita keskustelemaan kanssamme tulevaisuuden tarpeistaan ja yhteisistä kehitystavoitteista.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4443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KEHITYSMAHDOLLISUUKSIEN ARVIOINTI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371138"/>
              </p:ext>
            </p:extLst>
          </p:nvPr>
        </p:nvGraphicFramePr>
        <p:xfrm>
          <a:off x="954741" y="1900517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897174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Asiakasvalitukset pannaan merkille, mutta meillä ei ole systemaattisia käytäntöjä niiden taustojen selvittämiseen tai tarvittavista kehitystoimista päättämiseen.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Ylläpidämme korkeaa palvelun laatua ja reagoimme valituksiin. Kykenemme muuttamaan toimintaa asiakastarpeiden muuttuessa.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Tartumme systemaattisesti asiakkailta tuleviin palvelujen kehittämismahdollisuuksiin ja uusiin palveluideoihin. Hyödynnämme asiakkaan toiminnassa havaitut muutokset.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6736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KEHITYSMAHDOLLISUUKSIEN HYÖDYNTÄMINEN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11174"/>
              </p:ext>
            </p:extLst>
          </p:nvPr>
        </p:nvGraphicFramePr>
        <p:xfrm>
          <a:off x="730623" y="1870447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Kaikki asiakkaalle tarjottavat palvelut ovat mielestämme yhtä tärkeitä, vaikka niiden todellisessa kannattavuudessa on eroja.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Etsimme keinoja ohjata asiakas käyttämään palveluja, jotka vapauttavat molempien resursseja ja vievät kehitystä kannattavasti eteenpäin.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Asiakkaille tarjottavat ratkaisut perustuvat jatkuvaan arviointiin niiden molemminpuolisesta kannattavuudesta lyhyellä tai pidemmällä aikavälillä.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0533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Asiakassuhde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1026459" y="446019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Muistiinpanot: 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38942"/>
              </p:ext>
            </p:extLst>
          </p:nvPr>
        </p:nvGraphicFramePr>
        <p:xfrm>
          <a:off x="1026459" y="1582552"/>
          <a:ext cx="4708135" cy="269835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2344270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2363865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509345">
                <a:tc gridSpan="2"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ASIAKASSUHDE | TULOKSET</a:t>
                      </a:r>
                      <a:r>
                        <a:rPr lang="fi-FI" sz="2000" b="0" baseline="0" dirty="0"/>
                        <a:t> YHTEENSÄ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191050"/>
                  </a:ext>
                </a:extLst>
              </a:tr>
              <a:tr h="509345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A</a:t>
                      </a:r>
                      <a:endParaRPr lang="fi-FI" sz="20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839830">
                <a:tc>
                  <a:txBody>
                    <a:bodyPr/>
                    <a:lstStyle/>
                    <a:p>
                      <a:pPr algn="ctr"/>
                      <a:r>
                        <a:rPr lang="fi-FI" sz="20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u="none" strike="noStrike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272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Yhteensä </a:t>
            </a:r>
            <a:r>
              <a:rPr lang="fi-FI" dirty="0">
                <a:highlight>
                  <a:srgbClr val="FFFF00"/>
                </a:highlight>
              </a:rPr>
              <a:t>VAIHDA KUVA!</a:t>
            </a:r>
          </a:p>
        </p:txBody>
      </p:sp>
      <p:sp>
        <p:nvSpPr>
          <p:cNvPr id="12" name="Sisällön paikkamerkki 2"/>
          <p:cNvSpPr txBox="1">
            <a:spLocks/>
          </p:cNvSpPr>
          <p:nvPr/>
        </p:nvSpPr>
        <p:spPr>
          <a:xfrm>
            <a:off x="273424" y="459466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Muistiinpanot: 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5109"/>
            <a:ext cx="12228441" cy="193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89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fi-FI" u="sng"/>
              <a:t>Työpajan kulku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400" dirty="0">
                <a:cs typeface="Calibri"/>
              </a:rPr>
              <a:t>Edetään yksi osa-alue ja kysymys kerrallaan.</a:t>
            </a:r>
          </a:p>
          <a:p>
            <a:r>
              <a:rPr lang="fi-FI" sz="2400" dirty="0">
                <a:cs typeface="Calibri"/>
              </a:rPr>
              <a:t>Osallistuja tekee arvionsa yrityksen nykytilanteesta. </a:t>
            </a:r>
            <a:r>
              <a:rPr lang="fi-FI" sz="2400" dirty="0">
                <a:ea typeface="+mn-lt"/>
                <a:cs typeface="+mn-lt"/>
              </a:rPr>
              <a:t>Tärkeää on pohtia asiaa mahdollisimman avoimesti ja rehellisesti.</a:t>
            </a:r>
            <a:endParaRPr lang="fi-FI" sz="2400" dirty="0"/>
          </a:p>
          <a:p>
            <a:r>
              <a:rPr lang="fi-FI" sz="2400" dirty="0">
                <a:cs typeface="Calibri"/>
              </a:rPr>
              <a:t>Osallistuja merkitsee pistemäärät taulukkoon Yhteensä-riville.</a:t>
            </a:r>
          </a:p>
          <a:p>
            <a:r>
              <a:rPr lang="fi-FI" sz="2400" dirty="0">
                <a:cs typeface="Calibri"/>
              </a:rPr>
              <a:t>Kunkin osa-alueen arvioinnin jälkeen keskustellaan vastauksista. Pääpaino keskusteluissa on osallistujien perusteluilla, ei niinkään pistemäärillä. 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8767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16424" y="493060"/>
            <a:ext cx="9054353" cy="910198"/>
          </a:xfrm>
        </p:spPr>
        <p:txBody>
          <a:bodyPr>
            <a:normAutofit fontScale="90000"/>
          </a:bodyPr>
          <a:lstStyle/>
          <a:p>
            <a:r>
              <a:rPr lang="fi-FI" dirty="0"/>
              <a:t>Kulttuuri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990600" y="22459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Ohje: lue taulukon väittämät itseksesi ja rastita kohta (A, B tai C), jolle itse sijoittaisit yrityksen. </a:t>
            </a:r>
            <a:r>
              <a:rPr lang="fi-FI" dirty="0">
                <a:solidFill>
                  <a:prstClr val="black"/>
                </a:solidFill>
              </a:rPr>
              <a:t>Viimeisen taulukon jälkeen laske, montako rastia kuhunkin kohtaan tuli. </a:t>
            </a:r>
          </a:p>
          <a:p>
            <a:pPr algn="l"/>
            <a:r>
              <a:rPr lang="fi-FI" dirty="0"/>
              <a:t>Lopuksi käydään yhdessä keskustelu tuloksesta. Mitkä kohdat mietityttivät eniten? Onko arvioissa eroja ja mistä ne syntyvät?</a:t>
            </a:r>
            <a:endParaRPr lang="fi-FI" dirty="0">
              <a:cs typeface="Calibri"/>
            </a:endParaRP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664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KÄSITYS YRITYKSEN PERUSTEHTÄVÄSTÄ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0988"/>
              </p:ext>
            </p:extLst>
          </p:nvPr>
        </p:nvGraphicFramePr>
        <p:xfrm>
          <a:off x="918881" y="1825624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Yrityksen tärkein tehtävä on tuotteiden myynti ja/tai valmistus.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Tuotteiden valmistus ja </a:t>
                      </a:r>
                      <a:r>
                        <a:rPr lang="fi-FI" sz="2400" u="none" strike="noStrike" dirty="0" err="1">
                          <a:effectLst/>
                        </a:rPr>
                        <a:t>aftersales</a:t>
                      </a:r>
                      <a:r>
                        <a:rPr lang="fi-FI" sz="2400" u="none" strike="noStrike" dirty="0">
                          <a:effectLst/>
                        </a:rPr>
                        <a:t>-palvelut ovat molemmat yhtä tärkeitä yrityksessä. Ne toimivat omina liiketoiminta-alueinaan. Joskus on sisäistä kitkaa näiden välillä.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Yrityksen tärkein tehtävä on ratkaista asiakkaiden ongelmia ja osallistua asiakasarvon luontiin. Oman yrityksen eri toiminnot ovat yhtenäisiä ja tukevat toisiaan.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13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LAATUARVOSTUKSET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02155"/>
              </p:ext>
            </p:extLst>
          </p:nvPr>
        </p:nvGraphicFramePr>
        <p:xfrm>
          <a:off x="1062316" y="1951129"/>
          <a:ext cx="9623187" cy="4039735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Arvostamme ensisijaisesti yrityksen tuotteen laatua ja/tai tuotantomääriä ja/tai tuotantoteknologiaa.</a:t>
                      </a:r>
                      <a:endParaRPr lang="fi-FI" sz="2400" b="0" i="0" u="none" strike="noStrike" dirty="0">
                        <a:solidFill>
                          <a:srgbClr val="3F3F3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Arvostamme sekä palvelujen että tuotteen laatua (ja tuotantomääriä) mutta yrityksessä on erilaisia mielipiteitä.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Arvostamme ensisijaisesti laadukkaita palveluja, joissa tuote on keskeisenä osana, sekä kykyä ratkaista asiakkaan ongelmia ja/tai tuottaa asiakasarvoa.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3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HENKILÖKUNNAN ROOLI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737642"/>
              </p:ext>
            </p:extLst>
          </p:nvPr>
        </p:nvGraphicFramePr>
        <p:xfrm>
          <a:off x="945776" y="2040777"/>
          <a:ext cx="9623187" cy="4050199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874346">
                  <a:extLst>
                    <a:ext uri="{9D8B030D-6E8A-4147-A177-3AD203B41FA5}">
                      <a16:colId xmlns:a16="http://schemas.microsoft.com/office/drawing/2014/main" val="2623636377"/>
                    </a:ext>
                  </a:extLst>
                </a:gridCol>
                <a:gridCol w="8748841">
                  <a:extLst>
                    <a:ext uri="{9D8B030D-6E8A-4147-A177-3AD203B41FA5}">
                      <a16:colId xmlns:a16="http://schemas.microsoft.com/office/drawing/2014/main" val="4006852976"/>
                    </a:ext>
                  </a:extLst>
                </a:gridCol>
              </a:tblGrid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A</a:t>
                      </a:r>
                      <a:endParaRPr lang="fi-FI" sz="24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Ei ole täysin selvää kuka meillä kehittää palveluja / palvelujen kehittämistä ei arvosteta erityisemmin.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6117053"/>
                  </a:ext>
                </a:extLst>
              </a:tr>
              <a:tr h="1178256">
                <a:tc>
                  <a:txBody>
                    <a:bodyPr/>
                    <a:lstStyle/>
                    <a:p>
                      <a:pPr algn="ctr"/>
                      <a:r>
                        <a:rPr lang="fi-FI" sz="2400" b="0" dirty="0"/>
                        <a:t>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2400" u="none" strike="noStrike" dirty="0">
                          <a:effectLst/>
                        </a:rPr>
                        <a:t>Työtä elinkaaripalvelujen ja muiden palvelujen kehittämisessä pidetään arvossa ja tiedetään kuka sitä tekee, mutta yrityksessä ei olla yhtä mieltä sen tärkeydestä.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6741001"/>
                  </a:ext>
                </a:extLst>
              </a:tr>
              <a:tr h="1683223">
                <a:tc>
                  <a:txBody>
                    <a:bodyPr/>
                    <a:lstStyle/>
                    <a:p>
                      <a:pPr algn="ctr"/>
                      <a:r>
                        <a:rPr lang="fi-FI" sz="2400" dirty="0"/>
                        <a:t>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400" u="none" strike="noStrike" dirty="0">
                          <a:effectLst/>
                        </a:rPr>
                        <a:t>Yrityksessä tiedetään ketkä tekevät työtä palvelujen kehittämiseksi ja pidetään palvelujen kehittämistä suuressa arvossa.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83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82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C39ED37A8301B488CF9B645D52A74E1" ma:contentTypeVersion="15" ma:contentTypeDescription="Luo uusi asiakirja." ma:contentTypeScope="" ma:versionID="b696aeac487c13dbf7d8b725c65f4ad4">
  <xsd:schema xmlns:xsd="http://www.w3.org/2001/XMLSchema" xmlns:xs="http://www.w3.org/2001/XMLSchema" xmlns:p="http://schemas.microsoft.com/office/2006/metadata/properties" xmlns:ns2="0d0ab637-22e7-4044-a8e5-b9780f6b98dc" xmlns:ns3="a2c6eb47-9b20-4094-b0bc-ef3a53727010" targetNamespace="http://schemas.microsoft.com/office/2006/metadata/properties" ma:root="true" ma:fieldsID="982546f5c82d017a64932f90d9de15fb" ns2:_="" ns3:_="">
    <xsd:import namespace="0d0ab637-22e7-4044-a8e5-b9780f6b98dc"/>
    <xsd:import namespace="a2c6eb47-9b20-4094-b0bc-ef3a5372701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0ab637-22e7-4044-a8e5-b9780f6b98d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  <xsd:element name="SharedWithUsers" ma:index="19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6eb47-9b20-4094-b0bc-ef3a53727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7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0ab637-22e7-4044-a8e5-b9780f6b98dc">EZASE5NYZEXW-130419030-295</_dlc_DocId>
    <_dlc_DocIdUrl xmlns="0d0ab637-22e7-4044-a8e5-b9780f6b98dc">
      <Url>https://epedufi.sharepoint.com/sites/Paalut/_layouts/15/DocIdRedir.aspx?ID=EZASE5NYZEXW-130419030-295</Url>
      <Description>EZASE5NYZEXW-130419030-295</Description>
    </_dlc_DocIdUrl>
  </documentManagement>
</p:properties>
</file>

<file path=customXml/itemProps1.xml><?xml version="1.0" encoding="utf-8"?>
<ds:datastoreItem xmlns:ds="http://schemas.openxmlformats.org/officeDocument/2006/customXml" ds:itemID="{BAAF7E9E-D839-44BD-83C0-E3C7C5470D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C91A8-DD90-4876-B8ED-75B409F9D5A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4DF3A1E-3412-4B65-A7D1-CE42D2F63C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0ab637-22e7-4044-a8e5-b9780f6b98dc"/>
    <ds:schemaRef ds:uri="a2c6eb47-9b20-4094-b0bc-ef3a53727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DB678B6-051A-4AC3-903F-AAD214DC1CA3}">
  <ds:schemaRefs>
    <ds:schemaRef ds:uri="0d0ab637-22e7-4044-a8e5-b9780f6b98d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2c6eb47-9b20-4094-b0bc-ef3a5372701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2056</Words>
  <Application>Microsoft Office PowerPoint</Application>
  <PresentationFormat>Widescreen</PresentationFormat>
  <Paragraphs>296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Office-teema</vt:lpstr>
      <vt:lpstr>Palvelukyvyn ja -kulttuurin  arviointityöpaja Yritys| Pvm</vt:lpstr>
      <vt:lpstr>Arviointityöpajan vetäjälle</vt:lpstr>
      <vt:lpstr>Arviointityöpajan osallistujat</vt:lpstr>
      <vt:lpstr>Tavoite ja tulos</vt:lpstr>
      <vt:lpstr>Työpajan kulku</vt:lpstr>
      <vt:lpstr>Kulttuuri</vt:lpstr>
      <vt:lpstr>KÄSITYS YRITYKSEN PERUSTEHTÄVÄSTÄ</vt:lpstr>
      <vt:lpstr>LAATUARVOSTUKSET</vt:lpstr>
      <vt:lpstr>HENKILÖKUNNAN ROOLI</vt:lpstr>
      <vt:lpstr>USKOMUKSET KILPAILUKYVYSTÄ</vt:lpstr>
      <vt:lpstr>KOKEMUKSET PALVELUJEN KEHITTÄMISESTÄ</vt:lpstr>
      <vt:lpstr>RESURSSIT</vt:lpstr>
      <vt:lpstr>AMMATILLINEN IDENTITEETTI</vt:lpstr>
      <vt:lpstr>Kulttuuri</vt:lpstr>
      <vt:lpstr>Palveluliiketoiminnan ymmärrys</vt:lpstr>
      <vt:lpstr>PALVELUTARJOAMAN ROOLI LIIKETOIMINNASSA</vt:lpstr>
      <vt:lpstr>LIIKETOIMINTAMALLIT</vt:lpstr>
      <vt:lpstr>PALVELUJEN HINNOITTELU </vt:lpstr>
      <vt:lpstr>PALVELUTARJOAMAN JA LIIKETOIMINTAMALLIN  SUHDE</vt:lpstr>
      <vt:lpstr>PALVELUJEN ANSAINTAMALLIT</vt:lpstr>
      <vt:lpstr>VASTUU TAVOITTEISTA</vt:lpstr>
      <vt:lpstr>Palveluliiketoiminnan ymmärrys</vt:lpstr>
      <vt:lpstr>Johtamiskäytännöt</vt:lpstr>
      <vt:lpstr>TOIMINNAN ORGANISOINTITAPA</vt:lpstr>
      <vt:lpstr>VASTUUNJAKO</vt:lpstr>
      <vt:lpstr>JOHTAMISJÄRJESTELMÄ</vt:lpstr>
      <vt:lpstr>SISÄINEN VIESTINTÄ</vt:lpstr>
      <vt:lpstr>ASIAKASLUPAUKSET</vt:lpstr>
      <vt:lpstr>PALVELULIIKETOIMINNAN TARPEEN PERUSTELU</vt:lpstr>
      <vt:lpstr>Johtamiskäytännöt</vt:lpstr>
      <vt:lpstr>Kehityskäytännöt</vt:lpstr>
      <vt:lpstr>IMPULSSI KEHITYKSEEN</vt:lpstr>
      <vt:lpstr>KEHITYSTAVOITTEIDEN ASETTAMINEN</vt:lpstr>
      <vt:lpstr>YHTEISTYÖ PALVELUIDEN KEHITTÄMISESSÄ</vt:lpstr>
      <vt:lpstr>KEHITTÄMISEN PAINOPISTE JA TAPA</vt:lpstr>
      <vt:lpstr>VASTUUN KOKEMINEN</vt:lpstr>
      <vt:lpstr>PALVELUJEN KEHITTÄMINEN ASIAKASYHTEISTYÖSSÄ</vt:lpstr>
      <vt:lpstr>PALVELUIDEN KEHITTÄMISEN JA TUOTTEIDEN SUHDE</vt:lpstr>
      <vt:lpstr>Kehityskäytännöt</vt:lpstr>
      <vt:lpstr>Asiakassuhde</vt:lpstr>
      <vt:lpstr>ASIAKKAAN NÄKEMYKSET YRITYKSESTÄ</vt:lpstr>
      <vt:lpstr>ASIAKASVUOROVAIKUTUKSEN MOTIIVI</vt:lpstr>
      <vt:lpstr>YMMÄRRYKSEN MUODOSTAMINEN</vt:lpstr>
      <vt:lpstr>YMMÄRRYKSEN TASO </vt:lpstr>
      <vt:lpstr>KEHITYSMAHDOLLISUUKSIEN ARVIOINTI</vt:lpstr>
      <vt:lpstr>KEHITYSMAHDOLLISUUKSIEN HYÖDYNTÄMINEN</vt:lpstr>
      <vt:lpstr>Asiakassuhde</vt:lpstr>
      <vt:lpstr>Yhteensä VAIHDA KUVA!</vt:lpstr>
    </vt:vector>
  </TitlesOfParts>
  <Company>Epedu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Viljamaa, Anmari</dc:creator>
  <cp:lastModifiedBy>Mäkipelkola, Jutta</cp:lastModifiedBy>
  <cp:revision>43</cp:revision>
  <cp:lastPrinted>2019-10-10T14:56:22Z</cp:lastPrinted>
  <dcterms:created xsi:type="dcterms:W3CDTF">2019-10-01T10:19:59Z</dcterms:created>
  <dcterms:modified xsi:type="dcterms:W3CDTF">2021-06-08T10:33:21Z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0x0101002C39ED37A8301B488CF9B645D52A74E1</vt:lpwstr>
  </property>
  <property fmtid="{D5CDD505-2E9C-101B-9397-08002B2CF9AE}" pid="3" name="_dlc_DocIdItemGuid">
    <vt:lpwstr>df3ccca3-c143-4b2e-89fe-e185b429d2c5</vt:lpwstr>
  </property>
</Properties>
</file>