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2" r:id="rId2"/>
    <p:sldId id="349" r:id="rId3"/>
    <p:sldId id="383" r:id="rId4"/>
    <p:sldId id="381"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FABF460-AC22-4CC0-8F0F-4D6059A55BF7}" type="datetimeFigureOut">
              <a:rPr lang="fi-FI" smtClean="0"/>
              <a:t>21.8.2024</a:t>
            </a:fld>
            <a:endParaRPr lang="fi-FI"/>
          </a:p>
        </p:txBody>
      </p:sp>
      <p:sp>
        <p:nvSpPr>
          <p:cNvPr id="5" name="Footer Placeholder 4"/>
          <p:cNvSpPr>
            <a:spLocks noGrp="1"/>
          </p:cNvSpPr>
          <p:nvPr>
            <p:ph type="ftr" sz="quarter" idx="11"/>
          </p:nvPr>
        </p:nvSpPr>
        <p:spPr>
          <a:xfrm>
            <a:off x="2416500" y="329307"/>
            <a:ext cx="4973915" cy="309201"/>
          </a:xfrm>
        </p:spPr>
        <p:txBody>
          <a:bodyPr/>
          <a:lstStyle/>
          <a:p>
            <a:endParaRPr lang="fi-FI"/>
          </a:p>
        </p:txBody>
      </p:sp>
      <p:sp>
        <p:nvSpPr>
          <p:cNvPr id="6" name="Slide Number Placeholder 5"/>
          <p:cNvSpPr>
            <a:spLocks noGrp="1"/>
          </p:cNvSpPr>
          <p:nvPr>
            <p:ph type="sldNum" sz="quarter" idx="12"/>
          </p:nvPr>
        </p:nvSpPr>
        <p:spPr>
          <a:xfrm>
            <a:off x="1437664" y="798973"/>
            <a:ext cx="811019" cy="503578"/>
          </a:xfrm>
        </p:spPr>
        <p:txBody>
          <a:bodyPr/>
          <a:lstStyle/>
          <a:p>
            <a:fld id="{74F685C7-E57D-4DBB-983D-60BCDDAAD7C5}" type="slidenum">
              <a:rPr lang="fi-FI" smtClean="0"/>
              <a:t>‹#›</a:t>
            </a:fld>
            <a:endParaRPr lang="fi-FI"/>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2945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FABF460-AC22-4CC0-8F0F-4D6059A55BF7}" type="datetimeFigureOut">
              <a:rPr lang="fi-FI" smtClean="0"/>
              <a:t>21.8.2024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4F685C7-E57D-4DBB-983D-60BCDDAAD7C5}" type="slidenum">
              <a:rPr lang="fi-FI" smtClean="0"/>
              <a:t>‹#›</a:t>
            </a:fld>
            <a:endParaRPr lang="fi-FI"/>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607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FABF460-AC22-4CC0-8F0F-4D6059A55BF7}" type="datetimeFigureOut">
              <a:rPr lang="fi-FI" smtClean="0"/>
              <a:t>21.8.2024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4F685C7-E57D-4DBB-983D-60BCDDAAD7C5}" type="slidenum">
              <a:rPr lang="fi-FI" smtClean="0"/>
              <a:t>‹#›</a:t>
            </a:fld>
            <a:endParaRPr lang="fi-FI"/>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054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51579" y="310250"/>
            <a:ext cx="9603275" cy="1049235"/>
          </a:xfrm>
        </p:spPr>
        <p:txBody>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p:txBody>
          <a:bodyPr ancho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FABF460-AC22-4CC0-8F0F-4D6059A55BF7}" type="datetimeFigureOut">
              <a:rPr lang="fi-FI" smtClean="0"/>
              <a:t>21.8.2024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4F685C7-E57D-4DBB-983D-60BCDDAAD7C5}" type="slidenum">
              <a:rPr lang="fi-FI" smtClean="0"/>
              <a:t>‹#›</a:t>
            </a:fld>
            <a:endParaRPr lang="fi-FI"/>
          </a:p>
        </p:txBody>
      </p:sp>
      <p:cxnSp>
        <p:nvCxnSpPr>
          <p:cNvPr id="33" name="Straight Connector 32"/>
          <p:cNvCxnSpPr/>
          <p:nvPr/>
        </p:nvCxnSpPr>
        <p:spPr>
          <a:xfrm>
            <a:off x="1447331" y="1032511"/>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598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FFABF460-AC22-4CC0-8F0F-4D6059A55BF7}" type="datetimeFigureOut">
              <a:rPr lang="fi-FI" smtClean="0"/>
              <a:t>21.8.2024</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4F685C7-E57D-4DBB-983D-60BCDDAAD7C5}" type="slidenum">
              <a:rPr lang="fi-FI" smtClean="0"/>
              <a:t>‹#›</a:t>
            </a:fld>
            <a:endParaRPr lang="fi-FI"/>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345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343571"/>
            <a:ext cx="9605635" cy="1059305"/>
          </a:xfrm>
        </p:spPr>
        <p:txBody>
          <a:bodyPr/>
          <a:lstStyle/>
          <a:p>
            <a:r>
              <a:rPr lang="fi-FI"/>
              <a:t>Muokkaa perustyyl. napsautt.</a:t>
            </a:r>
            <a:endParaRPr lang="en-US" dirty="0"/>
          </a:p>
        </p:txBody>
      </p:sp>
      <p:sp>
        <p:nvSpPr>
          <p:cNvPr id="3" name="Content Placeholder 2"/>
          <p:cNvSpPr>
            <a:spLocks noGrp="1"/>
          </p:cNvSpPr>
          <p:nvPr>
            <p:ph sz="half" idx="1"/>
          </p:nvPr>
        </p:nvSpPr>
        <p:spPr>
          <a:xfrm>
            <a:off x="1447331" y="1672282"/>
            <a:ext cx="4645152" cy="378719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1746422"/>
            <a:ext cx="4645152" cy="371244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FABF460-AC22-4CC0-8F0F-4D6059A55BF7}" type="datetimeFigureOut">
              <a:rPr lang="fi-FI" smtClean="0"/>
              <a:t>21.8.2024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4F685C7-E57D-4DBB-983D-60BCDDAAD7C5}" type="slidenum">
              <a:rPr lang="fi-FI" smtClean="0"/>
              <a:t>‹#›</a:t>
            </a:fld>
            <a:endParaRPr lang="fi-FI"/>
          </a:p>
        </p:txBody>
      </p:sp>
      <p:cxnSp>
        <p:nvCxnSpPr>
          <p:cNvPr id="35" name="Straight Connector 34"/>
          <p:cNvCxnSpPr/>
          <p:nvPr/>
        </p:nvCxnSpPr>
        <p:spPr>
          <a:xfrm>
            <a:off x="1363280" y="85030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334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FFABF460-AC22-4CC0-8F0F-4D6059A55BF7}" type="datetimeFigureOut">
              <a:rPr lang="fi-FI" smtClean="0"/>
              <a:t>21.8.2024</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4F685C7-E57D-4DBB-983D-60BCDDAAD7C5}" type="slidenum">
              <a:rPr lang="fi-FI" smtClean="0"/>
              <a:t>‹#›</a:t>
            </a:fld>
            <a:endParaRPr lang="fi-FI"/>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68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FFABF460-AC22-4CC0-8F0F-4D6059A55BF7}" type="datetimeFigureOut">
              <a:rPr lang="fi-FI" smtClean="0"/>
              <a:t>21.8.2024</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4F685C7-E57D-4DBB-983D-60BCDDAAD7C5}" type="slidenum">
              <a:rPr lang="fi-FI" smtClean="0"/>
              <a:t>‹#›</a:t>
            </a:fld>
            <a:endParaRPr lang="fi-FI"/>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11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BF460-AC22-4CC0-8F0F-4D6059A55BF7}" type="datetimeFigureOut">
              <a:rPr lang="fi-FI" smtClean="0"/>
              <a:t>21.8.2024</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4F685C7-E57D-4DBB-983D-60BCDDAAD7C5}" type="slidenum">
              <a:rPr lang="fi-FI" smtClean="0"/>
              <a:t>‹#›</a:t>
            </a:fld>
            <a:endParaRPr lang="fi-FI"/>
          </a:p>
        </p:txBody>
      </p:sp>
    </p:spTree>
    <p:extLst>
      <p:ext uri="{BB962C8B-B14F-4D97-AF65-F5344CB8AC3E}">
        <p14:creationId xmlns:p14="http://schemas.microsoft.com/office/powerpoint/2010/main" val="170918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FFABF460-AC22-4CC0-8F0F-4D6059A55BF7}" type="datetimeFigureOut">
              <a:rPr lang="fi-FI" smtClean="0"/>
              <a:t>21.8.2024</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4F685C7-E57D-4DBB-983D-60BCDDAAD7C5}" type="slidenum">
              <a:rPr lang="fi-FI" smtClean="0"/>
              <a:t>‹#›</a:t>
            </a:fld>
            <a:endParaRPr lang="fi-FI"/>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089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FABF460-AC22-4CC0-8F0F-4D6059A55BF7}" type="datetimeFigureOut">
              <a:rPr lang="fi-FI" smtClean="0"/>
              <a:t>21.8.2024</a:t>
            </a:fld>
            <a:endParaRPr lang="fi-FI"/>
          </a:p>
        </p:txBody>
      </p:sp>
      <p:sp>
        <p:nvSpPr>
          <p:cNvPr id="6" name="Footer Placeholder 5"/>
          <p:cNvSpPr>
            <a:spLocks noGrp="1"/>
          </p:cNvSpPr>
          <p:nvPr>
            <p:ph type="ftr" sz="quarter" idx="11"/>
          </p:nvPr>
        </p:nvSpPr>
        <p:spPr>
          <a:xfrm>
            <a:off x="1447382" y="318640"/>
            <a:ext cx="5541004" cy="320931"/>
          </a:xfrm>
        </p:spPr>
        <p:txBody>
          <a:bodyPr/>
          <a:lstStyle/>
          <a:p>
            <a:endParaRPr lang="fi-FI"/>
          </a:p>
        </p:txBody>
      </p:sp>
      <p:sp>
        <p:nvSpPr>
          <p:cNvPr id="7" name="Slide Number Placeholder 6"/>
          <p:cNvSpPr>
            <a:spLocks noGrp="1"/>
          </p:cNvSpPr>
          <p:nvPr>
            <p:ph type="sldNum" sz="quarter" idx="12"/>
          </p:nvPr>
        </p:nvSpPr>
        <p:spPr/>
        <p:txBody>
          <a:bodyPr/>
          <a:lstStyle/>
          <a:p>
            <a:fld id="{74F685C7-E57D-4DBB-983D-60BCDDAAD7C5}" type="slidenum">
              <a:rPr lang="fi-FI" smtClean="0"/>
              <a:t>‹#›</a:t>
            </a:fld>
            <a:endParaRPr lang="fi-FI"/>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368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FABF460-AC22-4CC0-8F0F-4D6059A55BF7}" type="datetimeFigureOut">
              <a:rPr lang="fi-FI" smtClean="0"/>
              <a:t>21.8.2024</a:t>
            </a:fld>
            <a:endParaRPr lang="fi-FI"/>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4F685C7-E57D-4DBB-983D-60BCDDAAD7C5}" type="slidenum">
              <a:rPr lang="fi-FI" smtClean="0"/>
              <a:t>‹#›</a:t>
            </a:fld>
            <a:endParaRPr lang="fi-FI"/>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033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52615" y="301752"/>
            <a:ext cx="4704903" cy="3127248"/>
          </a:xfrm>
        </p:spPr>
        <p:txBody>
          <a:bodyPr>
            <a:normAutofit/>
          </a:bodyPr>
          <a:lstStyle/>
          <a:p>
            <a:r>
              <a:rPr lang="fi-FI" sz="2800" dirty="0"/>
              <a:t>Perheyhdessä-Hanke</a:t>
            </a:r>
            <a:br>
              <a:rPr lang="fi-FI" sz="2800" dirty="0"/>
            </a:br>
            <a:br>
              <a:rPr lang="fi-FI" sz="2800" dirty="0"/>
            </a:br>
            <a:r>
              <a:rPr lang="fi-FI" sz="2800" dirty="0"/>
              <a:t>Perheen jälleenyhdistäminen</a:t>
            </a:r>
            <a:br>
              <a:rPr lang="fi-FI" sz="2800" dirty="0"/>
            </a:br>
            <a:br>
              <a:rPr lang="fi-FI" sz="2800" dirty="0"/>
            </a:br>
            <a:r>
              <a:rPr lang="fi-FI" sz="2800" dirty="0"/>
              <a:t>mitä laki edellyttää</a:t>
            </a:r>
            <a:br>
              <a:rPr lang="fi-FI" sz="2800" dirty="0"/>
            </a:br>
            <a:endParaRPr lang="fi-FI" sz="2800" dirty="0"/>
          </a:p>
        </p:txBody>
      </p:sp>
      <p:sp>
        <p:nvSpPr>
          <p:cNvPr id="3" name="Alaotsikko 2"/>
          <p:cNvSpPr>
            <a:spLocks noGrp="1"/>
          </p:cNvSpPr>
          <p:nvPr>
            <p:ph type="subTitle" idx="1"/>
          </p:nvPr>
        </p:nvSpPr>
        <p:spPr>
          <a:xfrm>
            <a:off x="1452617" y="3531203"/>
            <a:ext cx="4171479" cy="1610643"/>
          </a:xfrm>
        </p:spPr>
        <p:txBody>
          <a:bodyPr>
            <a:normAutofit/>
          </a:bodyPr>
          <a:lstStyle/>
          <a:p>
            <a:r>
              <a:rPr lang="fi-FI" sz="1600" dirty="0"/>
              <a:t>Tapio </a:t>
            </a:r>
            <a:r>
              <a:rPr lang="fi-FI" sz="1600"/>
              <a:t>Räty </a:t>
            </a:r>
          </a:p>
          <a:p>
            <a:r>
              <a:rPr lang="fi-FI" sz="1600"/>
              <a:t>koulutus</a:t>
            </a:r>
            <a:r>
              <a:rPr lang="fi-FI" sz="1600" dirty="0"/>
              <a:t>@tapioraty.fi </a:t>
            </a:r>
          </a:p>
          <a:p>
            <a:r>
              <a:rPr lang="fi-FI" sz="1600" dirty="0"/>
              <a:t>10.9.2024</a:t>
            </a:r>
          </a:p>
        </p:txBody>
      </p:sp>
      <p:pic>
        <p:nvPicPr>
          <p:cNvPr id="4" name="Kuva 3">
            <a:extLst>
              <a:ext uri="{FF2B5EF4-FFF2-40B4-BE49-F238E27FC236}">
                <a16:creationId xmlns:a16="http://schemas.microsoft.com/office/drawing/2014/main" id="{B4AFFA4C-95ED-3B88-F7B0-3E5B7EFA849C}"/>
              </a:ext>
            </a:extLst>
          </p:cNvPr>
          <p:cNvPicPr/>
          <p:nvPr/>
        </p:nvPicPr>
        <p:blipFill rotWithShape="1">
          <a:blip r:embed="rId2"/>
          <a:srcRect l="51525" t="17155" r="17255" b="3708"/>
          <a:stretch/>
        </p:blipFill>
        <p:spPr bwMode="auto">
          <a:xfrm>
            <a:off x="6940234" y="805583"/>
            <a:ext cx="3268796" cy="466076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18454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CDD6FF-D96B-4FFC-99FA-66AE0EED28E2}"/>
              </a:ext>
            </a:extLst>
          </p:cNvPr>
          <p:cNvSpPr>
            <a:spLocks noGrp="1"/>
          </p:cNvSpPr>
          <p:nvPr>
            <p:ph type="title"/>
          </p:nvPr>
        </p:nvSpPr>
        <p:spPr/>
        <p:txBody>
          <a:bodyPr/>
          <a:lstStyle/>
          <a:p>
            <a:r>
              <a:rPr lang="fi-FI" dirty="0"/>
              <a:t>Perheen jälleenyhdistäminen</a:t>
            </a:r>
          </a:p>
        </p:txBody>
      </p:sp>
      <p:sp>
        <p:nvSpPr>
          <p:cNvPr id="3" name="Sisällön paikkamerkki 2">
            <a:extLst>
              <a:ext uri="{FF2B5EF4-FFF2-40B4-BE49-F238E27FC236}">
                <a16:creationId xmlns:a16="http://schemas.microsoft.com/office/drawing/2014/main" id="{33A7ADBC-37E2-41D6-BF93-0ADDBB97BA7F}"/>
              </a:ext>
            </a:extLst>
          </p:cNvPr>
          <p:cNvSpPr>
            <a:spLocks noGrp="1"/>
          </p:cNvSpPr>
          <p:nvPr>
            <p:ph idx="1"/>
          </p:nvPr>
        </p:nvSpPr>
        <p:spPr>
          <a:xfrm>
            <a:off x="176169" y="1152525"/>
            <a:ext cx="11937534" cy="4313821"/>
          </a:xfrm>
        </p:spPr>
        <p:txBody>
          <a:bodyPr>
            <a:normAutofit fontScale="77500" lnSpcReduction="20000"/>
          </a:bodyPr>
          <a:lstStyle/>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Lapsen huostaanotto on väliaikainen toimenpide. Tämä asettaa viranomaiselle sijaishuoltoa järjestettäessä </a:t>
            </a:r>
            <a:r>
              <a:rPr lang="fi-FI" sz="2200">
                <a:solidFill>
                  <a:srgbClr val="000000"/>
                </a:solidFill>
                <a:effectLst/>
                <a:latin typeface="Utopia"/>
                <a:ea typeface="Times New Roman" panose="02020603050405020304" pitchFamily="18" charset="0"/>
                <a:cs typeface="Arial" panose="020B0604020202020204" pitchFamily="34" charset="0"/>
              </a:rPr>
              <a:t>erityisiä velvollisuuksia.</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Lastensuojelulain 4 §:n 3 momentissa on säädetty sijaishuollon järjestämisen keskeiseksi tavoitteeksi perheen jälleenyhdistäminen. </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Perheen jälleenyhdistämistä on aina arvioitava lapsen edun kannalta; </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Perheen jälleenyhdistämisen suunnittelu on aloitettava heti; viranomaisella on suunnittelussa ja toteuttamisessa aktiivinen ja positiivinen rooli, viranomainen ei voi olla passiivinen ja jäädä odottelemaan vanhempien tai lapsen aloitetta; </a:t>
            </a:r>
          </a:p>
          <a:p>
            <a:pPr marL="342900" lvl="0" indent="-342900" algn="just">
              <a:lnSpc>
                <a:spcPts val="1360"/>
              </a:lnSpc>
              <a:buFont typeface="Utopia"/>
              <a:buChar char="-"/>
            </a:pPr>
            <a:r>
              <a:rPr lang="fi-FI" sz="2200" dirty="0">
                <a:effectLst/>
                <a:latin typeface="Utopia"/>
                <a:ea typeface="Times New Roman" panose="02020603050405020304" pitchFamily="18" charset="0"/>
                <a:cs typeface="Times New Roman" panose="02020603050405020304" pitchFamily="18" charset="0"/>
              </a:rPr>
              <a:t>Sijaishuoltoa järjestettäessä ja varsinkin perheen jälleenyhdistämistä suunniteltaessa ja sitä vaiheittain toteutettaessa on välttämätöntä, että asiaan osalliset tahot (viranomainen, vanhemmat ja sijaisperhe, lastensuojelulaitos, lapsen edunvalvoja) voivat toimia yhdessä tavoitteen saavuttamiseksi. </a:t>
            </a:r>
          </a:p>
          <a:p>
            <a:pPr marL="342900" lvl="0" indent="-342900" algn="just">
              <a:lnSpc>
                <a:spcPts val="1360"/>
              </a:lnSpc>
              <a:buFont typeface="Utopia"/>
              <a:buChar char="-"/>
            </a:pPr>
            <a:r>
              <a:rPr lang="fi-FI" sz="2200" dirty="0">
                <a:effectLst/>
                <a:latin typeface="Utopia"/>
                <a:ea typeface="Times New Roman" panose="02020603050405020304" pitchFamily="18" charset="0"/>
                <a:cs typeface="Times New Roman" panose="02020603050405020304" pitchFamily="18" charset="0"/>
              </a:rPr>
              <a:t>Suunnittelu ja tavoitteet lapsen ja myös vanhempien suunnitelmissa; </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Saattaa merkitä yhteydenpidon lisäämistä eri tavoin; Saattaa vaikuttaa siihen, miten lapsen päivittäistä hoitoa ja huolenpitoa sijaishuoltopaikassa järjestetään ottaen huomioon lapsen äidinkieli, ja hänen uskonnollinen ja kulttuurinen tausta; </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Saattaa merkitä erityisen tuen järjestämistä lapselle, erityisesti oman äidinkielen taidon ylläpitämisessä; </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Perheen jälleenyhdistäminen tai sen tavoitteiden saavuttaminen saattaa merkitä erityisen tuen järjestämistä vanhemmille, esimerkiksi asunnon järjestämistä, päihdehuollon palvelujen järjestämistä, taloudellisen tuen maksamista tai vanhempien muuta toimeentuloedellytysten edistämistä, tukea opiskeluun tai tukea työelämässä, terveydenhuollon palvelujen järjestämistä; </a:t>
            </a:r>
          </a:p>
          <a:p>
            <a:pPr marL="342900" lvl="0" indent="-342900" algn="just">
              <a:lnSpc>
                <a:spcPts val="1360"/>
              </a:lnSpc>
              <a:buFont typeface="Utopia"/>
              <a:buChar char="-"/>
            </a:pPr>
            <a:r>
              <a:rPr lang="fi-FI" sz="2200" dirty="0">
                <a:solidFill>
                  <a:srgbClr val="000000"/>
                </a:solidFill>
                <a:effectLst/>
                <a:latin typeface="Utopia"/>
                <a:ea typeface="Times New Roman" panose="02020603050405020304" pitchFamily="18" charset="0"/>
                <a:cs typeface="Arial" panose="020B0604020202020204" pitchFamily="34" charset="0"/>
              </a:rPr>
              <a:t>Vanhempien tukeminen edellyttää lähes aina vanhemmuutta tukevan suunnitelman ja monialaisen yhteistyön tekemistä.</a:t>
            </a:r>
          </a:p>
          <a:p>
            <a:endParaRPr lang="fi-FI" dirty="0"/>
          </a:p>
        </p:txBody>
      </p:sp>
    </p:spTree>
    <p:extLst>
      <p:ext uri="{BB962C8B-B14F-4D97-AF65-F5344CB8AC3E}">
        <p14:creationId xmlns:p14="http://schemas.microsoft.com/office/powerpoint/2010/main" val="29919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A21E1E-1791-E9D4-62AF-94E97C98996A}"/>
              </a:ext>
            </a:extLst>
          </p:cNvPr>
          <p:cNvSpPr>
            <a:spLocks noGrp="1"/>
          </p:cNvSpPr>
          <p:nvPr>
            <p:ph type="title"/>
          </p:nvPr>
        </p:nvSpPr>
        <p:spPr/>
        <p:txBody>
          <a:bodyPr/>
          <a:lstStyle/>
          <a:p>
            <a:r>
              <a:rPr lang="fi-FI" dirty="0"/>
              <a:t>Puutteita ja HAVAINTOJA</a:t>
            </a:r>
          </a:p>
        </p:txBody>
      </p:sp>
      <p:sp>
        <p:nvSpPr>
          <p:cNvPr id="3" name="Sisällön paikkamerkki 2">
            <a:extLst>
              <a:ext uri="{FF2B5EF4-FFF2-40B4-BE49-F238E27FC236}">
                <a16:creationId xmlns:a16="http://schemas.microsoft.com/office/drawing/2014/main" id="{FA98C45A-65AF-5FC2-E096-DCF3C08D96A7}"/>
              </a:ext>
            </a:extLst>
          </p:cNvPr>
          <p:cNvSpPr>
            <a:spLocks noGrp="1"/>
          </p:cNvSpPr>
          <p:nvPr>
            <p:ph idx="1"/>
          </p:nvPr>
        </p:nvSpPr>
        <p:spPr>
          <a:xfrm>
            <a:off x="1451579" y="1289304"/>
            <a:ext cx="9603275" cy="4177041"/>
          </a:xfrm>
        </p:spPr>
        <p:txBody>
          <a:bodyPr>
            <a:normAutofit/>
          </a:bodyPr>
          <a:lstStyle/>
          <a:p>
            <a:r>
              <a:rPr lang="fi-FI" dirty="0"/>
              <a:t>Sosiaalityöntekijän roolin ja sosiaalityön merkitys</a:t>
            </a:r>
          </a:p>
          <a:p>
            <a:r>
              <a:rPr lang="fi-FI" dirty="0"/>
              <a:t>Asiakassuunnitelma keskiössä </a:t>
            </a:r>
          </a:p>
          <a:p>
            <a:r>
              <a:rPr lang="fi-FI" dirty="0"/>
              <a:t>Asiakassuunnitelmassa ei perheen jälleenyhdistämistä aina suunnitella, ”tällä hetkellä ei ole edellytyksiä perheen jälleenyhdistämiseen”</a:t>
            </a:r>
          </a:p>
          <a:p>
            <a:r>
              <a:rPr lang="fi-FI" dirty="0"/>
              <a:t>Asiakassuunnitelmassa vanhentuneita tai merkityksettömiä tietoja</a:t>
            </a:r>
          </a:p>
          <a:p>
            <a:r>
              <a:rPr lang="fi-FI" dirty="0"/>
              <a:t>Lapsen (ja vanhempien) kielelliset ja kulttuuriset oikeudet huomioitava</a:t>
            </a:r>
          </a:p>
          <a:p>
            <a:r>
              <a:rPr lang="fi-FI" dirty="0"/>
              <a:t>Vanhemmuutta tukevia suunnitelmia ei juuri tehdä</a:t>
            </a:r>
          </a:p>
          <a:p>
            <a:r>
              <a:rPr lang="fi-FI" dirty="0"/>
              <a:t>Monialaisen yhteistyön puutteet</a:t>
            </a:r>
          </a:p>
        </p:txBody>
      </p:sp>
    </p:spTree>
    <p:extLst>
      <p:ext uri="{BB962C8B-B14F-4D97-AF65-F5344CB8AC3E}">
        <p14:creationId xmlns:p14="http://schemas.microsoft.com/office/powerpoint/2010/main" val="360339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04363E-402F-4298-A7BA-FAE2974B9793}"/>
              </a:ext>
            </a:extLst>
          </p:cNvPr>
          <p:cNvSpPr>
            <a:spLocks noGrp="1"/>
          </p:cNvSpPr>
          <p:nvPr>
            <p:ph type="title"/>
          </p:nvPr>
        </p:nvSpPr>
        <p:spPr/>
        <p:txBody>
          <a:bodyPr/>
          <a:lstStyle/>
          <a:p>
            <a:r>
              <a:rPr lang="fi-FI" dirty="0"/>
              <a:t>päätöksiä</a:t>
            </a:r>
          </a:p>
        </p:txBody>
      </p:sp>
      <p:sp>
        <p:nvSpPr>
          <p:cNvPr id="3" name="Sisällön paikkamerkki 2">
            <a:extLst>
              <a:ext uri="{FF2B5EF4-FFF2-40B4-BE49-F238E27FC236}">
                <a16:creationId xmlns:a16="http://schemas.microsoft.com/office/drawing/2014/main" id="{45248B07-6F9E-4C11-9395-AFD01710DB00}"/>
              </a:ext>
            </a:extLst>
          </p:cNvPr>
          <p:cNvSpPr>
            <a:spLocks noGrp="1"/>
          </p:cNvSpPr>
          <p:nvPr>
            <p:ph idx="1"/>
          </p:nvPr>
        </p:nvSpPr>
        <p:spPr>
          <a:xfrm>
            <a:off x="67113" y="1115735"/>
            <a:ext cx="12029812" cy="4924337"/>
          </a:xfrm>
        </p:spPr>
        <p:txBody>
          <a:bodyPr>
            <a:normAutofit fontScale="62500" lnSpcReduction="20000"/>
          </a:bodyPr>
          <a:lstStyle/>
          <a:p>
            <a:r>
              <a:rPr lang="fi-FI" b="1" dirty="0"/>
              <a:t>KHO 28.1.2019 T 225. </a:t>
            </a:r>
            <a:r>
              <a:rPr lang="fi-FI" dirty="0"/>
              <a:t>Huostaanotto merkitsee sekä vanhemman että lapsen näkökulmasta perhe-elämää koskevan perusoikeuden rajoittamista ja mahdollistaa viranomaisten puuttumisen lapsen henkilökohtaiseen koskemattomuuteen ja yksityisyyteen lastensuojelulaissa säädetyn edellytyksin.  Huostaanoton yhteydessä vanhemman perhe-elämää koskevan perusoikeuden turvaamiseen liittyy erityisesti lastensuojelulain 47 §:n sääntely huostassapidon lopettamisesta ja perheenyhdistämisestä.</a:t>
            </a:r>
          </a:p>
          <a:p>
            <a:r>
              <a:rPr lang="fi-FI" b="1" dirty="0"/>
              <a:t>AOA 7.12.2018 Dnro 1377/2018. </a:t>
            </a:r>
            <a:r>
              <a:rPr lang="fi-FI" dirty="0"/>
              <a:t>Huostaanotto on luonteeltaan väliaikainen toimenpide. Huostaanotto tulee lopettaa heti, kun perheen ja lapsen olosuhteet ovat muuttuneet siinä määrin, että perheen jälleenyhdistäminen on mahdollista. Olosuhteilta edellytetään kuitenkin pysyvyyttä ja vakiintumista. Lähtökohtaisesti huostaanoton väliaikaisesta luonteesta johtuen huostaanoton toimeenpanon tulee olla sopusoinnussa lastensuojelulaissa asetetun nimenomaisen tavoitteen eli perheen jälleenyhdistämisen kanssa.</a:t>
            </a:r>
          </a:p>
          <a:p>
            <a:r>
              <a:rPr lang="fi-FI" b="1" dirty="0"/>
              <a:t>AOA 29.6.2022 Dnro 3502/2021. </a:t>
            </a:r>
            <a:r>
              <a:rPr lang="fi-FI" dirty="0"/>
              <a:t>Sosiaalityöntekijän on ryhdyttävä perheen jälleenyhdistämiseen tähtääviin toimenpiteisiin heti, kun se on lapsen edun kannalta mahdollista. Perheen jälleenyhdistämisen tavoitetta ja sen edellytyksiä on arvioitava lapsen asiakassuunnitelmassa. Lapsen asiakassuunnitelmaan on kirjattava, millä edellytyksillä perheen jälleenyhdistämistä voidaan suunnitella ja mitä tukitoimia ja palveluja lapselle ja hänen vanhemmilleen voidaan järjestää, jotta tavoite perheen jälleenyhdistämisestä voisi toteutua. Lapsen ja hänen vanhempiensa välisen suhteen tukeminen ja ylläpitäminen on olennainen lapsen asioista vastaavan sosiaalityöntekijän tehtävä perheen jälleenyhdistämisen tavoitteen toteuttamiseksi. Lasta ei saa lastensuojelun toimenpiteillä vieraannuttaa vanhemmistaan.</a:t>
            </a:r>
          </a:p>
          <a:p>
            <a:r>
              <a:rPr lang="fi-FI" b="1" dirty="0"/>
              <a:t>AOA 29.12.2022 Dnro 3166/2021. </a:t>
            </a:r>
            <a:r>
              <a:rPr lang="fi-FI" dirty="0"/>
              <a:t>Perheen jälleenyhdistämistä suunniteltaessa ja siihen tähtääviä toimenpiteitä toteutettaessa perheen ja lapsen tilannetta on arvioitava ajantasaisten tietojen avulla. Mikäli arvioinnissa käytetään vanhoja historiatietoja, on tähän oltava perusteltu syy. Mitä kauemmin aikaa tapahtumista on kulunut, sitä painavampia syitä on pystyttävä esittämään sille, että tapahtumat ovat edelleen asian ratkaisemisen kannalta merkityksellisiä ja välttämättömiä.</a:t>
            </a:r>
          </a:p>
          <a:p>
            <a:r>
              <a:rPr lang="fi-FI" b="1" dirty="0"/>
              <a:t>KHO 1.2.2018 T 424. </a:t>
            </a:r>
            <a:r>
              <a:rPr lang="fi-FI" dirty="0"/>
              <a:t>Lapsen etua arvioitaessa on lastensuojelulain 4 §:n 2 momentin mukaan kiinnitettävä huomiota muun muassa lasten läheisten ja jatkuvien ihmissuhteiden turvaamiseen sekä hänen kielellisen, kulttuurisen ja uskonnollisen taustansa huomioon ottamiseen</a:t>
            </a:r>
          </a:p>
          <a:p>
            <a:r>
              <a:rPr lang="fi-FI" b="1" dirty="0"/>
              <a:t>Helsingin </a:t>
            </a:r>
            <a:r>
              <a:rPr lang="fi-FI" b="1" dirty="0" err="1"/>
              <a:t>HaO</a:t>
            </a:r>
            <a:r>
              <a:rPr lang="fi-FI" b="1" dirty="0"/>
              <a:t> 20.12.2019 07296/18/6133. </a:t>
            </a:r>
            <a:r>
              <a:rPr lang="fi-FI" dirty="0"/>
              <a:t>Kun otetaan huomioon, että [lapsi] on ollut sijoitettuna yli kuuden vuoden ajan, eikä hän ole toistaiseksi viettänyt aikaa äidin luona yhdessä isäpuolensa, pikkuveljensä ja velipuolensa kanssa, tulee sosiaalitoimen toimia tässä vaiheessa aktiivisesti perheen jälleenyhdistämisen mahdollistamiseksi tarjoten perheelle riittäviä tukitoimia. Hallinto-oikeus korosti ratkaisussaan lastensuojelulaistakin ilmenevää sijoittajakunnalle kuuluvaa oma-aloitteista velvollisuutta ryhtyä sijaishuollon aikana niihin toimenpiteisiin, joiden tarkoituksena on mahdollistaa lapsen perheen jälleenyhdistäminen. </a:t>
            </a:r>
          </a:p>
          <a:p>
            <a:endParaRPr lang="fi-FI" dirty="0"/>
          </a:p>
          <a:p>
            <a:endParaRPr lang="fi-FI" dirty="0"/>
          </a:p>
          <a:p>
            <a:endParaRPr lang="fi-FI" dirty="0"/>
          </a:p>
        </p:txBody>
      </p:sp>
    </p:spTree>
    <p:extLst>
      <p:ext uri="{BB962C8B-B14F-4D97-AF65-F5344CB8AC3E}">
        <p14:creationId xmlns:p14="http://schemas.microsoft.com/office/powerpoint/2010/main" val="405714377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1692AC31D218D4F98CD28295C16B822" ma:contentTypeVersion="13" ma:contentTypeDescription="Luo uusi asiakirja." ma:contentTypeScope="" ma:versionID="8609f15ce3151861be3ff2cc256911a6">
  <xsd:schema xmlns:xsd="http://www.w3.org/2001/XMLSchema" xmlns:xs="http://www.w3.org/2001/XMLSchema" xmlns:p="http://schemas.microsoft.com/office/2006/metadata/properties" xmlns:ns2="fca645e6-c2c4-48dc-80f5-c9469b86f72e" xmlns:ns3="882c3e4f-0eeb-4310-b099-f6ae45734b70" targetNamespace="http://schemas.microsoft.com/office/2006/metadata/properties" ma:root="true" ma:fieldsID="cd70ea2f763980e84e46844e10b7f745" ns2:_="" ns3:_="">
    <xsd:import namespace="fca645e6-c2c4-48dc-80f5-c9469b86f72e"/>
    <xsd:import namespace="882c3e4f-0eeb-4310-b099-f6ae45734b7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a645e6-c2c4-48dc-80f5-c9469b86f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5ac15f4-6dc5-41cc-ab39-7de0bf43c2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2c3e4f-0eeb-4310-b099-f6ae45734b7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0070fb-24c0-4358-afd5-e2510c19b1eb}" ma:internalName="TaxCatchAll" ma:showField="CatchAllData" ma:web="882c3e4f-0eeb-4310-b099-f6ae45734b7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2c3e4f-0eeb-4310-b099-f6ae45734b70" xsi:nil="true"/>
    <lcf76f155ced4ddcb4097134ff3c332f xmlns="fca645e6-c2c4-48dc-80f5-c9469b86f72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6FEBA7-D388-470C-B4DE-E97ABCBE91BC}"/>
</file>

<file path=customXml/itemProps2.xml><?xml version="1.0" encoding="utf-8"?>
<ds:datastoreItem xmlns:ds="http://schemas.openxmlformats.org/officeDocument/2006/customXml" ds:itemID="{C22FD2C2-92EC-4B01-966A-8E3764626C08}"/>
</file>

<file path=customXml/itemProps3.xml><?xml version="1.0" encoding="utf-8"?>
<ds:datastoreItem xmlns:ds="http://schemas.openxmlformats.org/officeDocument/2006/customXml" ds:itemID="{DB31E273-EB41-4B65-8A9A-A6B51AE21E07}"/>
</file>

<file path=docProps/app.xml><?xml version="1.0" encoding="utf-8"?>
<Properties xmlns="http://schemas.openxmlformats.org/officeDocument/2006/extended-properties" xmlns:vt="http://schemas.openxmlformats.org/officeDocument/2006/docPropsVTypes">
  <TotalTime>111</TotalTime>
  <Words>651</Words>
  <Application>Microsoft Office PowerPoint</Application>
  <PresentationFormat>Laajakuva</PresentationFormat>
  <Paragraphs>31</Paragraphs>
  <Slides>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Arial</vt:lpstr>
      <vt:lpstr>Gill Sans MT</vt:lpstr>
      <vt:lpstr>Utopia</vt:lpstr>
      <vt:lpstr>Gallery</vt:lpstr>
      <vt:lpstr>Perheyhdessä-Hanke  Perheen jälleenyhdistäminen  mitä laki edellyttää </vt:lpstr>
      <vt:lpstr>Perheen jälleenyhdistäminen</vt:lpstr>
      <vt:lpstr>Puutteita ja HAVAINTOJA</vt:lpstr>
      <vt:lpstr>päätöksiä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Räty Tapio</dc:creator>
  <cp:lastModifiedBy>Räty Tapio</cp:lastModifiedBy>
  <cp:revision>8</cp:revision>
  <dcterms:created xsi:type="dcterms:W3CDTF">2024-08-21T05:43:32Z</dcterms:created>
  <dcterms:modified xsi:type="dcterms:W3CDTF">2024-08-21T08:01:47Z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0x01010031692AC31D218D4F98CD28295C16B822</vt:lpwstr>
  </property>
</Properties>
</file>