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4" r:id="rId4"/>
  </p:sldMasterIdLst>
  <p:notesMasterIdLst>
    <p:notesMasterId r:id="rId36"/>
  </p:notesMasterIdLst>
  <p:sldIdLst>
    <p:sldId id="330" r:id="rId5"/>
    <p:sldId id="257" r:id="rId6"/>
    <p:sldId id="286" r:id="rId7"/>
    <p:sldId id="258" r:id="rId8"/>
    <p:sldId id="261" r:id="rId9"/>
    <p:sldId id="283" r:id="rId10"/>
    <p:sldId id="318" r:id="rId11"/>
    <p:sldId id="262" r:id="rId12"/>
    <p:sldId id="291" r:id="rId13"/>
    <p:sldId id="327" r:id="rId14"/>
    <p:sldId id="328" r:id="rId15"/>
    <p:sldId id="329" r:id="rId16"/>
    <p:sldId id="264" r:id="rId17"/>
    <p:sldId id="294" r:id="rId18"/>
    <p:sldId id="297" r:id="rId19"/>
    <p:sldId id="265" r:id="rId20"/>
    <p:sldId id="263" r:id="rId21"/>
    <p:sldId id="335" r:id="rId22"/>
    <p:sldId id="337" r:id="rId23"/>
    <p:sldId id="267" r:id="rId24"/>
    <p:sldId id="268" r:id="rId25"/>
    <p:sldId id="270" r:id="rId26"/>
    <p:sldId id="285" r:id="rId27"/>
    <p:sldId id="272" r:id="rId28"/>
    <p:sldId id="273" r:id="rId29"/>
    <p:sldId id="274" r:id="rId30"/>
    <p:sldId id="275" r:id="rId31"/>
    <p:sldId id="331" r:id="rId32"/>
    <p:sldId id="333" r:id="rId33"/>
    <p:sldId id="332" r:id="rId34"/>
    <p:sldId id="338"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00"/>
    <a:srgbClr val="66FFF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05" autoAdjust="0"/>
    <p:restoredTop sz="94660"/>
  </p:normalViewPr>
  <p:slideViewPr>
    <p:cSldViewPr snapToGrid="0">
      <p:cViewPr varScale="1">
        <p:scale>
          <a:sx n="114" d="100"/>
          <a:sy n="114" d="100"/>
        </p:scale>
        <p:origin x="948" y="102"/>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DD2D4-3600-44B5-BA2E-41B964729A33}"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fi-FI"/>
        </a:p>
      </dgm:t>
    </dgm:pt>
    <dgm:pt modelId="{866FD627-2FDF-4D68-A54C-0EDAD090E420}">
      <dgm:prSet phldrT="[Teksti]"/>
      <dgm:spPr>
        <a:solidFill>
          <a:schemeClr val="accent6"/>
        </a:solidFill>
      </dgm:spPr>
      <dgm:t>
        <a:bodyPr/>
        <a:lstStyle/>
        <a:p>
          <a:r>
            <a:rPr lang="fi-FI" dirty="0"/>
            <a:t>Kunnan johtoryhmä</a:t>
          </a:r>
        </a:p>
        <a:p>
          <a:r>
            <a:rPr lang="fi-FI" dirty="0"/>
            <a:t>Maakunnan Lape-työryhmä</a:t>
          </a:r>
        </a:p>
        <a:p>
          <a:r>
            <a:rPr lang="fi-FI" dirty="0"/>
            <a:t>Ohjaavat asiakirjat:</a:t>
          </a:r>
        </a:p>
        <a:p>
          <a:r>
            <a:rPr lang="fi-FI" dirty="0"/>
            <a:t>- Lasten ja nuorten hyvinvointisuunnitelma</a:t>
          </a:r>
        </a:p>
        <a:p>
          <a:r>
            <a:rPr lang="fi-FI" dirty="0"/>
            <a:t>- Hyvinvointikertomus</a:t>
          </a:r>
        </a:p>
        <a:p>
          <a:r>
            <a:rPr lang="fi-FI" dirty="0"/>
            <a:t>Kuntastrategia</a:t>
          </a:r>
        </a:p>
      </dgm:t>
    </dgm:pt>
    <dgm:pt modelId="{26639051-E8FD-4E4D-8AB5-09A44D719C21}" type="parTrans" cxnId="{01971021-8785-4369-87D0-98FF0D4CD6DE}">
      <dgm:prSet/>
      <dgm:spPr/>
      <dgm:t>
        <a:bodyPr/>
        <a:lstStyle/>
        <a:p>
          <a:endParaRPr lang="fi-FI"/>
        </a:p>
      </dgm:t>
    </dgm:pt>
    <dgm:pt modelId="{AC067847-D9F7-4547-A8A2-8A4FF2F3F93A}" type="sibTrans" cxnId="{01971021-8785-4369-87D0-98FF0D4CD6DE}">
      <dgm:prSet/>
      <dgm:spPr/>
      <dgm:t>
        <a:bodyPr/>
        <a:lstStyle/>
        <a:p>
          <a:endParaRPr lang="fi-FI"/>
        </a:p>
      </dgm:t>
    </dgm:pt>
    <dgm:pt modelId="{9370EBDF-2DA7-4F39-8096-D9B01477EB81}">
      <dgm:prSet phldrT="[Teksti]"/>
      <dgm:spPr>
        <a:solidFill>
          <a:schemeClr val="accent6">
            <a:lumMod val="60000"/>
            <a:lumOff val="40000"/>
          </a:schemeClr>
        </a:solidFill>
      </dgm:spPr>
      <dgm:t>
        <a:bodyPr/>
        <a:lstStyle/>
        <a:p>
          <a:r>
            <a:rPr lang="fi-FI" dirty="0"/>
            <a:t>Kunnan Lape-työryhmä</a:t>
          </a:r>
        </a:p>
        <a:p>
          <a:r>
            <a:rPr lang="fi-FI" dirty="0"/>
            <a:t>Kunnan </a:t>
          </a:r>
          <a:r>
            <a:rPr lang="fi-FI" dirty="0" err="1"/>
            <a:t>Hyte</a:t>
          </a:r>
          <a:r>
            <a:rPr lang="fi-FI" dirty="0"/>
            <a:t>-työryhmä</a:t>
          </a:r>
        </a:p>
        <a:p>
          <a:r>
            <a:rPr lang="fi-FI" dirty="0"/>
            <a:t>Oppilashuollon ohjausryhmä</a:t>
          </a:r>
        </a:p>
        <a:p>
          <a:r>
            <a:rPr lang="fi-FI" dirty="0"/>
            <a:t>Järjestöfoorumi</a:t>
          </a:r>
        </a:p>
        <a:p>
          <a:r>
            <a:rPr lang="fi-FI" dirty="0"/>
            <a:t>Perheentaloverkosto</a:t>
          </a:r>
        </a:p>
        <a:p>
          <a:r>
            <a:rPr lang="fi-FI" dirty="0"/>
            <a:t>Ohjaavat asiakirjat:</a:t>
          </a:r>
        </a:p>
        <a:p>
          <a:r>
            <a:rPr lang="fi-FI" dirty="0"/>
            <a:t>- perhekeskustoimintasuunnitelma</a:t>
          </a:r>
        </a:p>
      </dgm:t>
    </dgm:pt>
    <dgm:pt modelId="{861E603B-7172-40AC-AE4F-D9E1A2BE37C3}" type="parTrans" cxnId="{9DCA996D-AC9B-423D-8DB1-0A7CEB33E270}">
      <dgm:prSet/>
      <dgm:spPr/>
      <dgm:t>
        <a:bodyPr/>
        <a:lstStyle/>
        <a:p>
          <a:endParaRPr lang="fi-FI"/>
        </a:p>
      </dgm:t>
    </dgm:pt>
    <dgm:pt modelId="{F7AE56F6-6C1A-4FF2-B418-E3C92A3BC389}" type="sibTrans" cxnId="{9DCA996D-AC9B-423D-8DB1-0A7CEB33E270}">
      <dgm:prSet/>
      <dgm:spPr/>
      <dgm:t>
        <a:bodyPr/>
        <a:lstStyle/>
        <a:p>
          <a:endParaRPr lang="fi-FI"/>
        </a:p>
      </dgm:t>
    </dgm:pt>
    <dgm:pt modelId="{B95B6FE2-49C9-4550-97F5-9BC59046FFCC}">
      <dgm:prSet phldrT="[Teksti]"/>
      <dgm:spPr>
        <a:solidFill>
          <a:srgbClr val="92D050"/>
        </a:solidFill>
      </dgm:spPr>
      <dgm:t>
        <a:bodyPr/>
        <a:lstStyle/>
        <a:p>
          <a:r>
            <a:rPr lang="fi-FI" dirty="0"/>
            <a:t>Lähiesimiesten tiimit</a:t>
          </a:r>
        </a:p>
        <a:p>
          <a:r>
            <a:rPr lang="fi-FI" dirty="0"/>
            <a:t>Yksikkökohtaiset yhteisöllisen oppilashuollon työryhmät</a:t>
          </a:r>
        </a:p>
        <a:p>
          <a:r>
            <a:rPr lang="fi-FI" dirty="0"/>
            <a:t>Ohjaavat asiakirjat:</a:t>
          </a:r>
        </a:p>
        <a:p>
          <a:r>
            <a:rPr lang="fi-FI" dirty="0"/>
            <a:t>- Kunkin toiminnon omat suunnitelmat, esim. oppilashuollon suunnitelma</a:t>
          </a:r>
        </a:p>
      </dgm:t>
    </dgm:pt>
    <dgm:pt modelId="{9BE60926-DEE0-4276-B960-ED70215D8CE0}" type="parTrans" cxnId="{B059F46B-DCA6-49D9-83B2-9C37BC451233}">
      <dgm:prSet/>
      <dgm:spPr/>
      <dgm:t>
        <a:bodyPr/>
        <a:lstStyle/>
        <a:p>
          <a:endParaRPr lang="fi-FI"/>
        </a:p>
      </dgm:t>
    </dgm:pt>
    <dgm:pt modelId="{AAC903EB-8B8F-4C48-A780-373A7730271D}" type="sibTrans" cxnId="{B059F46B-DCA6-49D9-83B2-9C37BC451233}">
      <dgm:prSet/>
      <dgm:spPr/>
      <dgm:t>
        <a:bodyPr/>
        <a:lstStyle/>
        <a:p>
          <a:endParaRPr lang="fi-FI"/>
        </a:p>
      </dgm:t>
    </dgm:pt>
    <dgm:pt modelId="{4607EA14-056E-4016-B824-EA056DD77F9D}" type="pres">
      <dgm:prSet presAssocID="{A19DD2D4-3600-44B5-BA2E-41B964729A33}" presName="Name0" presStyleCnt="0">
        <dgm:presLayoutVars>
          <dgm:dir/>
          <dgm:resizeHandles val="exact"/>
        </dgm:presLayoutVars>
      </dgm:prSet>
      <dgm:spPr/>
    </dgm:pt>
    <dgm:pt modelId="{C0F7C3BB-821D-4D1F-AC7B-A55119C18030}" type="pres">
      <dgm:prSet presAssocID="{A19DD2D4-3600-44B5-BA2E-41B964729A33}" presName="fgShape" presStyleLbl="fgShp" presStyleIdx="0" presStyleCnt="1" custLinFactNeighborX="344" custLinFactNeighborY="36937"/>
      <dgm:spPr/>
    </dgm:pt>
    <dgm:pt modelId="{B7F62FC3-F369-47E7-8144-DCA2455BCE92}" type="pres">
      <dgm:prSet presAssocID="{A19DD2D4-3600-44B5-BA2E-41B964729A33}" presName="linComp" presStyleCnt="0"/>
      <dgm:spPr/>
    </dgm:pt>
    <dgm:pt modelId="{F34F9D56-DB6F-4417-8B65-DC75EE55ED86}" type="pres">
      <dgm:prSet presAssocID="{866FD627-2FDF-4D68-A54C-0EDAD090E420}" presName="compNode" presStyleCnt="0"/>
      <dgm:spPr/>
    </dgm:pt>
    <dgm:pt modelId="{5022EA5C-8A53-4591-9415-AE6D383639FE}" type="pres">
      <dgm:prSet presAssocID="{866FD627-2FDF-4D68-A54C-0EDAD090E420}" presName="bkgdShape" presStyleLbl="node1" presStyleIdx="0" presStyleCnt="3" custLinFactNeighborX="970" custLinFactNeighborY="238"/>
      <dgm:spPr/>
    </dgm:pt>
    <dgm:pt modelId="{DAE07BD5-A5A5-40A1-B292-8BDC0230FA14}" type="pres">
      <dgm:prSet presAssocID="{866FD627-2FDF-4D68-A54C-0EDAD090E420}" presName="nodeTx" presStyleLbl="node1" presStyleIdx="0" presStyleCnt="3">
        <dgm:presLayoutVars>
          <dgm:bulletEnabled val="1"/>
        </dgm:presLayoutVars>
      </dgm:prSet>
      <dgm:spPr/>
    </dgm:pt>
    <dgm:pt modelId="{F658D052-4331-4C16-B6F3-D7BF17111E6A}" type="pres">
      <dgm:prSet presAssocID="{866FD627-2FDF-4D68-A54C-0EDAD090E420}" presName="invisiNode" presStyleLbl="node1" presStyleIdx="0" presStyleCnt="3"/>
      <dgm:spPr/>
    </dgm:pt>
    <dgm:pt modelId="{5D093ED9-A6E5-4902-BD6E-44DFDC8E737B}" type="pres">
      <dgm:prSet presAssocID="{866FD627-2FDF-4D68-A54C-0EDAD090E420}" presName="imagNode" presStyleLbl="fgImgPlace1" presStyleIdx="0" presStyleCnt="3"/>
      <dgm:spPr>
        <a:blipFill rotWithShape="1">
          <a:blip xmlns:r="http://schemas.openxmlformats.org/officeDocument/2006/relationships" r:embed="rId1"/>
          <a:stretch>
            <a:fillRect/>
          </a:stretch>
        </a:blipFill>
      </dgm:spPr>
    </dgm:pt>
    <dgm:pt modelId="{AB79203A-9E27-41A7-A2E8-E875A09890A6}" type="pres">
      <dgm:prSet presAssocID="{AC067847-D9F7-4547-A8A2-8A4FF2F3F93A}" presName="sibTrans" presStyleLbl="sibTrans2D1" presStyleIdx="0" presStyleCnt="0"/>
      <dgm:spPr/>
    </dgm:pt>
    <dgm:pt modelId="{AF3A9170-F6A8-4608-BF70-1C3C2104326A}" type="pres">
      <dgm:prSet presAssocID="{9370EBDF-2DA7-4F39-8096-D9B01477EB81}" presName="compNode" presStyleCnt="0"/>
      <dgm:spPr/>
    </dgm:pt>
    <dgm:pt modelId="{1414CF9C-E105-4D30-B430-53E8CBE8A5FF}" type="pres">
      <dgm:prSet presAssocID="{9370EBDF-2DA7-4F39-8096-D9B01477EB81}" presName="bkgdShape" presStyleLbl="node1" presStyleIdx="1" presStyleCnt="3" custLinFactNeighborX="485" custLinFactNeighborY="396"/>
      <dgm:spPr/>
    </dgm:pt>
    <dgm:pt modelId="{9A7194FE-64D8-4782-9F91-76CCA1F6E5A9}" type="pres">
      <dgm:prSet presAssocID="{9370EBDF-2DA7-4F39-8096-D9B01477EB81}" presName="nodeTx" presStyleLbl="node1" presStyleIdx="1" presStyleCnt="3">
        <dgm:presLayoutVars>
          <dgm:bulletEnabled val="1"/>
        </dgm:presLayoutVars>
      </dgm:prSet>
      <dgm:spPr/>
    </dgm:pt>
    <dgm:pt modelId="{1059ED8F-409B-49AA-A6D1-ADB90C7E9DDB}" type="pres">
      <dgm:prSet presAssocID="{9370EBDF-2DA7-4F39-8096-D9B01477EB81}" presName="invisiNode" presStyleLbl="node1" presStyleIdx="1" presStyleCnt="3"/>
      <dgm:spPr/>
    </dgm:pt>
    <dgm:pt modelId="{44EC24F3-B55E-49B4-A1AD-4B4CF714426B}" type="pres">
      <dgm:prSet presAssocID="{9370EBDF-2DA7-4F39-8096-D9B01477EB81}" presName="imagNode" presStyleLbl="fgImgPlace1" presStyleIdx="1" presStyleCnt="3"/>
      <dgm:spPr>
        <a:blipFill rotWithShape="1">
          <a:blip xmlns:r="http://schemas.openxmlformats.org/officeDocument/2006/relationships" r:embed="rId2"/>
          <a:stretch>
            <a:fillRect/>
          </a:stretch>
        </a:blipFill>
      </dgm:spPr>
    </dgm:pt>
    <dgm:pt modelId="{67FB11CF-A0DB-4A10-9083-FE7D6A8D57A1}" type="pres">
      <dgm:prSet presAssocID="{F7AE56F6-6C1A-4FF2-B418-E3C92A3BC389}" presName="sibTrans" presStyleLbl="sibTrans2D1" presStyleIdx="0" presStyleCnt="0"/>
      <dgm:spPr/>
    </dgm:pt>
    <dgm:pt modelId="{2EFC6DB0-3BA4-451B-932B-2925FBCB49FB}" type="pres">
      <dgm:prSet presAssocID="{B95B6FE2-49C9-4550-97F5-9BC59046FFCC}" presName="compNode" presStyleCnt="0"/>
      <dgm:spPr/>
    </dgm:pt>
    <dgm:pt modelId="{207E9A9E-C593-4D67-8FC4-4A245EC7D050}" type="pres">
      <dgm:prSet presAssocID="{B95B6FE2-49C9-4550-97F5-9BC59046FFCC}" presName="bkgdShape" presStyleLbl="node1" presStyleIdx="2" presStyleCnt="3"/>
      <dgm:spPr/>
    </dgm:pt>
    <dgm:pt modelId="{E7C57D09-B4EF-4117-8FA5-D29C8908C0A5}" type="pres">
      <dgm:prSet presAssocID="{B95B6FE2-49C9-4550-97F5-9BC59046FFCC}" presName="nodeTx" presStyleLbl="node1" presStyleIdx="2" presStyleCnt="3">
        <dgm:presLayoutVars>
          <dgm:bulletEnabled val="1"/>
        </dgm:presLayoutVars>
      </dgm:prSet>
      <dgm:spPr/>
    </dgm:pt>
    <dgm:pt modelId="{396A1E77-EFEE-4BC5-B226-D0EC1B0D600E}" type="pres">
      <dgm:prSet presAssocID="{B95B6FE2-49C9-4550-97F5-9BC59046FFCC}" presName="invisiNode" presStyleLbl="node1" presStyleIdx="2" presStyleCnt="3"/>
      <dgm:spPr/>
    </dgm:pt>
    <dgm:pt modelId="{3ADCE355-5212-46B9-A027-7FB87BE70734}" type="pres">
      <dgm:prSet presAssocID="{B95B6FE2-49C9-4550-97F5-9BC59046FFCC}" presName="imagNode" presStyleLbl="fgImgPlace1" presStyleIdx="2" presStyleCnt="3"/>
      <dgm:spPr>
        <a:blipFill rotWithShape="1">
          <a:blip xmlns:r="http://schemas.openxmlformats.org/officeDocument/2006/relationships" r:embed="rId3"/>
          <a:stretch>
            <a:fillRect/>
          </a:stretch>
        </a:blipFill>
      </dgm:spPr>
    </dgm:pt>
  </dgm:ptLst>
  <dgm:cxnLst>
    <dgm:cxn modelId="{693B1D1C-AEF3-4027-8766-E34846420DA7}" type="presOf" srcId="{B95B6FE2-49C9-4550-97F5-9BC59046FFCC}" destId="{207E9A9E-C593-4D67-8FC4-4A245EC7D050}" srcOrd="0" destOrd="0" presId="urn:microsoft.com/office/officeart/2005/8/layout/hList7"/>
    <dgm:cxn modelId="{01971021-8785-4369-87D0-98FF0D4CD6DE}" srcId="{A19DD2D4-3600-44B5-BA2E-41B964729A33}" destId="{866FD627-2FDF-4D68-A54C-0EDAD090E420}" srcOrd="0" destOrd="0" parTransId="{26639051-E8FD-4E4D-8AB5-09A44D719C21}" sibTransId="{AC067847-D9F7-4547-A8A2-8A4FF2F3F93A}"/>
    <dgm:cxn modelId="{99151338-3663-4BE2-B8EE-C6797CEC3763}" type="presOf" srcId="{B95B6FE2-49C9-4550-97F5-9BC59046FFCC}" destId="{E7C57D09-B4EF-4117-8FA5-D29C8908C0A5}" srcOrd="1" destOrd="0" presId="urn:microsoft.com/office/officeart/2005/8/layout/hList7"/>
    <dgm:cxn modelId="{B030483F-69FA-4ABC-8363-BADB17158C0F}" type="presOf" srcId="{A19DD2D4-3600-44B5-BA2E-41B964729A33}" destId="{4607EA14-056E-4016-B824-EA056DD77F9D}" srcOrd="0" destOrd="0" presId="urn:microsoft.com/office/officeart/2005/8/layout/hList7"/>
    <dgm:cxn modelId="{13B1934A-FE22-472F-B02F-E75BA3789904}" type="presOf" srcId="{866FD627-2FDF-4D68-A54C-0EDAD090E420}" destId="{DAE07BD5-A5A5-40A1-B292-8BDC0230FA14}" srcOrd="1" destOrd="0" presId="urn:microsoft.com/office/officeart/2005/8/layout/hList7"/>
    <dgm:cxn modelId="{B059F46B-DCA6-49D9-83B2-9C37BC451233}" srcId="{A19DD2D4-3600-44B5-BA2E-41B964729A33}" destId="{B95B6FE2-49C9-4550-97F5-9BC59046FFCC}" srcOrd="2" destOrd="0" parTransId="{9BE60926-DEE0-4276-B960-ED70215D8CE0}" sibTransId="{AAC903EB-8B8F-4C48-A780-373A7730271D}"/>
    <dgm:cxn modelId="{9DCA996D-AC9B-423D-8DB1-0A7CEB33E270}" srcId="{A19DD2D4-3600-44B5-BA2E-41B964729A33}" destId="{9370EBDF-2DA7-4F39-8096-D9B01477EB81}" srcOrd="1" destOrd="0" parTransId="{861E603B-7172-40AC-AE4F-D9E1A2BE37C3}" sibTransId="{F7AE56F6-6C1A-4FF2-B418-E3C92A3BC389}"/>
    <dgm:cxn modelId="{77C9DA75-CA8E-4508-894D-2795D0D0FBEA}" type="presOf" srcId="{9370EBDF-2DA7-4F39-8096-D9B01477EB81}" destId="{9A7194FE-64D8-4782-9F91-76CCA1F6E5A9}" srcOrd="1" destOrd="0" presId="urn:microsoft.com/office/officeart/2005/8/layout/hList7"/>
    <dgm:cxn modelId="{8301EB92-3C7A-493D-BB3F-30973C503EDD}" type="presOf" srcId="{F7AE56F6-6C1A-4FF2-B418-E3C92A3BC389}" destId="{67FB11CF-A0DB-4A10-9083-FE7D6A8D57A1}" srcOrd="0" destOrd="0" presId="urn:microsoft.com/office/officeart/2005/8/layout/hList7"/>
    <dgm:cxn modelId="{D9E805B5-AFAF-4AFC-A1A9-0DB1A6CD9BF1}" type="presOf" srcId="{9370EBDF-2DA7-4F39-8096-D9B01477EB81}" destId="{1414CF9C-E105-4D30-B430-53E8CBE8A5FF}" srcOrd="0" destOrd="0" presId="urn:microsoft.com/office/officeart/2005/8/layout/hList7"/>
    <dgm:cxn modelId="{B2387BD4-3993-465F-AE2E-7EB94A5B7C12}" type="presOf" srcId="{866FD627-2FDF-4D68-A54C-0EDAD090E420}" destId="{5022EA5C-8A53-4591-9415-AE6D383639FE}" srcOrd="0" destOrd="0" presId="urn:microsoft.com/office/officeart/2005/8/layout/hList7"/>
    <dgm:cxn modelId="{99B85CEA-5DCC-48DA-984A-9CE7FD12EBF4}" type="presOf" srcId="{AC067847-D9F7-4547-A8A2-8A4FF2F3F93A}" destId="{AB79203A-9E27-41A7-A2E8-E875A09890A6}" srcOrd="0" destOrd="0" presId="urn:microsoft.com/office/officeart/2005/8/layout/hList7"/>
    <dgm:cxn modelId="{BA98CE51-2C6D-4C15-9691-4C2969AABFD9}" type="presParOf" srcId="{4607EA14-056E-4016-B824-EA056DD77F9D}" destId="{C0F7C3BB-821D-4D1F-AC7B-A55119C18030}" srcOrd="0" destOrd="0" presId="urn:microsoft.com/office/officeart/2005/8/layout/hList7"/>
    <dgm:cxn modelId="{C971FFEE-C65D-42FF-86F8-D8167FB0678C}" type="presParOf" srcId="{4607EA14-056E-4016-B824-EA056DD77F9D}" destId="{B7F62FC3-F369-47E7-8144-DCA2455BCE92}" srcOrd="1" destOrd="0" presId="urn:microsoft.com/office/officeart/2005/8/layout/hList7"/>
    <dgm:cxn modelId="{107DF2DB-C7A3-4E29-B89E-BEF3313B4577}" type="presParOf" srcId="{B7F62FC3-F369-47E7-8144-DCA2455BCE92}" destId="{F34F9D56-DB6F-4417-8B65-DC75EE55ED86}" srcOrd="0" destOrd="0" presId="urn:microsoft.com/office/officeart/2005/8/layout/hList7"/>
    <dgm:cxn modelId="{7538A91A-11E4-4783-815A-1DD1C6F0C1E8}" type="presParOf" srcId="{F34F9D56-DB6F-4417-8B65-DC75EE55ED86}" destId="{5022EA5C-8A53-4591-9415-AE6D383639FE}" srcOrd="0" destOrd="0" presId="urn:microsoft.com/office/officeart/2005/8/layout/hList7"/>
    <dgm:cxn modelId="{2C2A6E97-D8D8-4FDD-819F-14BBA7111B0F}" type="presParOf" srcId="{F34F9D56-DB6F-4417-8B65-DC75EE55ED86}" destId="{DAE07BD5-A5A5-40A1-B292-8BDC0230FA14}" srcOrd="1" destOrd="0" presId="urn:microsoft.com/office/officeart/2005/8/layout/hList7"/>
    <dgm:cxn modelId="{5C4B2A5F-B4C3-4F61-8E5A-C7F5FD7152FE}" type="presParOf" srcId="{F34F9D56-DB6F-4417-8B65-DC75EE55ED86}" destId="{F658D052-4331-4C16-B6F3-D7BF17111E6A}" srcOrd="2" destOrd="0" presId="urn:microsoft.com/office/officeart/2005/8/layout/hList7"/>
    <dgm:cxn modelId="{416AD926-6E7D-4FEB-8EA9-A4C40239F958}" type="presParOf" srcId="{F34F9D56-DB6F-4417-8B65-DC75EE55ED86}" destId="{5D093ED9-A6E5-4902-BD6E-44DFDC8E737B}" srcOrd="3" destOrd="0" presId="urn:microsoft.com/office/officeart/2005/8/layout/hList7"/>
    <dgm:cxn modelId="{35D0AA01-7478-4C78-B6FF-F023870D29E3}" type="presParOf" srcId="{B7F62FC3-F369-47E7-8144-DCA2455BCE92}" destId="{AB79203A-9E27-41A7-A2E8-E875A09890A6}" srcOrd="1" destOrd="0" presId="urn:microsoft.com/office/officeart/2005/8/layout/hList7"/>
    <dgm:cxn modelId="{828D32F3-9ED9-4CCB-8D99-77B4D01C59E9}" type="presParOf" srcId="{B7F62FC3-F369-47E7-8144-DCA2455BCE92}" destId="{AF3A9170-F6A8-4608-BF70-1C3C2104326A}" srcOrd="2" destOrd="0" presId="urn:microsoft.com/office/officeart/2005/8/layout/hList7"/>
    <dgm:cxn modelId="{EFE8E384-4735-4DFB-9EEC-E4D0005965F9}" type="presParOf" srcId="{AF3A9170-F6A8-4608-BF70-1C3C2104326A}" destId="{1414CF9C-E105-4D30-B430-53E8CBE8A5FF}" srcOrd="0" destOrd="0" presId="urn:microsoft.com/office/officeart/2005/8/layout/hList7"/>
    <dgm:cxn modelId="{86A23637-B8A4-4D10-A0FA-27233EC5FE3A}" type="presParOf" srcId="{AF3A9170-F6A8-4608-BF70-1C3C2104326A}" destId="{9A7194FE-64D8-4782-9F91-76CCA1F6E5A9}" srcOrd="1" destOrd="0" presId="urn:microsoft.com/office/officeart/2005/8/layout/hList7"/>
    <dgm:cxn modelId="{3E35DDCA-41AA-466D-ACD7-FBBE2989FD1A}" type="presParOf" srcId="{AF3A9170-F6A8-4608-BF70-1C3C2104326A}" destId="{1059ED8F-409B-49AA-A6D1-ADB90C7E9DDB}" srcOrd="2" destOrd="0" presId="urn:microsoft.com/office/officeart/2005/8/layout/hList7"/>
    <dgm:cxn modelId="{8325BF71-47F3-464B-BC2D-9F95C49F50E3}" type="presParOf" srcId="{AF3A9170-F6A8-4608-BF70-1C3C2104326A}" destId="{44EC24F3-B55E-49B4-A1AD-4B4CF714426B}" srcOrd="3" destOrd="0" presId="urn:microsoft.com/office/officeart/2005/8/layout/hList7"/>
    <dgm:cxn modelId="{9AF749D5-A550-4C41-8B9A-756697ED4EF2}" type="presParOf" srcId="{B7F62FC3-F369-47E7-8144-DCA2455BCE92}" destId="{67FB11CF-A0DB-4A10-9083-FE7D6A8D57A1}" srcOrd="3" destOrd="0" presId="urn:microsoft.com/office/officeart/2005/8/layout/hList7"/>
    <dgm:cxn modelId="{C35FD9EB-50D8-457C-82F9-16AA07E4EB16}" type="presParOf" srcId="{B7F62FC3-F369-47E7-8144-DCA2455BCE92}" destId="{2EFC6DB0-3BA4-451B-932B-2925FBCB49FB}" srcOrd="4" destOrd="0" presId="urn:microsoft.com/office/officeart/2005/8/layout/hList7"/>
    <dgm:cxn modelId="{37CD8BB4-F4B9-421B-B0ED-F0B10DC97B10}" type="presParOf" srcId="{2EFC6DB0-3BA4-451B-932B-2925FBCB49FB}" destId="{207E9A9E-C593-4D67-8FC4-4A245EC7D050}" srcOrd="0" destOrd="0" presId="urn:microsoft.com/office/officeart/2005/8/layout/hList7"/>
    <dgm:cxn modelId="{66D916EA-C874-4CEB-ABAC-AE9FC4E228A4}" type="presParOf" srcId="{2EFC6DB0-3BA4-451B-932B-2925FBCB49FB}" destId="{E7C57D09-B4EF-4117-8FA5-D29C8908C0A5}" srcOrd="1" destOrd="0" presId="urn:microsoft.com/office/officeart/2005/8/layout/hList7"/>
    <dgm:cxn modelId="{AB07B4D1-80FE-472D-9BB0-D0E27DED5CB2}" type="presParOf" srcId="{2EFC6DB0-3BA4-451B-932B-2925FBCB49FB}" destId="{396A1E77-EFEE-4BC5-B226-D0EC1B0D600E}" srcOrd="2" destOrd="0" presId="urn:microsoft.com/office/officeart/2005/8/layout/hList7"/>
    <dgm:cxn modelId="{941B471C-63FB-4111-A8C4-7289CAAE85EA}" type="presParOf" srcId="{2EFC6DB0-3BA4-451B-932B-2925FBCB49FB}" destId="{3ADCE355-5212-46B9-A027-7FB87BE7073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2EA5C-8A53-4591-9415-AE6D383639FE}">
      <dsp:nvSpPr>
        <dsp:cNvPr id="0" name=""/>
        <dsp:cNvSpPr/>
      </dsp:nvSpPr>
      <dsp:spPr>
        <a:xfrm>
          <a:off x="30366" y="0"/>
          <a:ext cx="2936028" cy="541866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Kunnan johtoryhmä</a:t>
          </a:r>
        </a:p>
        <a:p>
          <a:pPr marL="0" lvl="0" indent="0" algn="ctr" defTabSz="666750">
            <a:lnSpc>
              <a:spcPct val="90000"/>
            </a:lnSpc>
            <a:spcBef>
              <a:spcPct val="0"/>
            </a:spcBef>
            <a:spcAft>
              <a:spcPct val="35000"/>
            </a:spcAft>
            <a:buNone/>
          </a:pPr>
          <a:r>
            <a:rPr lang="fi-FI" sz="1500" kern="1200" dirty="0"/>
            <a:t>Maakunnan Lape-työryhmä</a:t>
          </a:r>
        </a:p>
        <a:p>
          <a:pPr marL="0" lvl="0" indent="0" algn="ctr" defTabSz="666750">
            <a:lnSpc>
              <a:spcPct val="90000"/>
            </a:lnSpc>
            <a:spcBef>
              <a:spcPct val="0"/>
            </a:spcBef>
            <a:spcAft>
              <a:spcPct val="35000"/>
            </a:spcAft>
            <a:buNone/>
          </a:pPr>
          <a:r>
            <a:rPr lang="fi-FI" sz="1500" kern="1200" dirty="0"/>
            <a:t>Ohjaavat asiakirjat:</a:t>
          </a:r>
        </a:p>
        <a:p>
          <a:pPr marL="0" lvl="0" indent="0" algn="ctr" defTabSz="666750">
            <a:lnSpc>
              <a:spcPct val="90000"/>
            </a:lnSpc>
            <a:spcBef>
              <a:spcPct val="0"/>
            </a:spcBef>
            <a:spcAft>
              <a:spcPct val="35000"/>
            </a:spcAft>
            <a:buNone/>
          </a:pPr>
          <a:r>
            <a:rPr lang="fi-FI" sz="1500" kern="1200" dirty="0"/>
            <a:t>- Lasten ja nuorten hyvinvointisuunnitelma</a:t>
          </a:r>
        </a:p>
        <a:p>
          <a:pPr marL="0" lvl="0" indent="0" algn="ctr" defTabSz="666750">
            <a:lnSpc>
              <a:spcPct val="90000"/>
            </a:lnSpc>
            <a:spcBef>
              <a:spcPct val="0"/>
            </a:spcBef>
            <a:spcAft>
              <a:spcPct val="35000"/>
            </a:spcAft>
            <a:buNone/>
          </a:pPr>
          <a:r>
            <a:rPr lang="fi-FI" sz="1500" kern="1200" dirty="0"/>
            <a:t>- Hyvinvointikertomus</a:t>
          </a:r>
        </a:p>
        <a:p>
          <a:pPr marL="0" lvl="0" indent="0" algn="ctr" defTabSz="666750">
            <a:lnSpc>
              <a:spcPct val="90000"/>
            </a:lnSpc>
            <a:spcBef>
              <a:spcPct val="0"/>
            </a:spcBef>
            <a:spcAft>
              <a:spcPct val="35000"/>
            </a:spcAft>
            <a:buNone/>
          </a:pPr>
          <a:r>
            <a:rPr lang="fi-FI" sz="1500" kern="1200" dirty="0"/>
            <a:t>Kuntastrategia</a:t>
          </a:r>
        </a:p>
      </dsp:txBody>
      <dsp:txXfrm>
        <a:off x="30366" y="2167466"/>
        <a:ext cx="2936028" cy="2167466"/>
      </dsp:txXfrm>
    </dsp:sp>
    <dsp:sp modelId="{5D093ED9-A6E5-4902-BD6E-44DFDC8E737B}">
      <dsp:nvSpPr>
        <dsp:cNvPr id="0" name=""/>
        <dsp:cNvSpPr/>
      </dsp:nvSpPr>
      <dsp:spPr>
        <a:xfrm>
          <a:off x="567693" y="325120"/>
          <a:ext cx="1804416" cy="180441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4CF9C-E105-4D30-B430-53E8CBE8A5FF}">
      <dsp:nvSpPr>
        <dsp:cNvPr id="0" name=""/>
        <dsp:cNvSpPr/>
      </dsp:nvSpPr>
      <dsp:spPr>
        <a:xfrm>
          <a:off x="3040236" y="0"/>
          <a:ext cx="2936028" cy="5418667"/>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Kunnan Lape-työryhmä</a:t>
          </a:r>
        </a:p>
        <a:p>
          <a:pPr marL="0" lvl="0" indent="0" algn="ctr" defTabSz="666750">
            <a:lnSpc>
              <a:spcPct val="90000"/>
            </a:lnSpc>
            <a:spcBef>
              <a:spcPct val="0"/>
            </a:spcBef>
            <a:spcAft>
              <a:spcPct val="35000"/>
            </a:spcAft>
            <a:buNone/>
          </a:pPr>
          <a:r>
            <a:rPr lang="fi-FI" sz="1500" kern="1200" dirty="0"/>
            <a:t>Kunnan </a:t>
          </a:r>
          <a:r>
            <a:rPr lang="fi-FI" sz="1500" kern="1200" dirty="0" err="1"/>
            <a:t>Hyte</a:t>
          </a:r>
          <a:r>
            <a:rPr lang="fi-FI" sz="1500" kern="1200" dirty="0"/>
            <a:t>-työryhmä</a:t>
          </a:r>
        </a:p>
        <a:p>
          <a:pPr marL="0" lvl="0" indent="0" algn="ctr" defTabSz="666750">
            <a:lnSpc>
              <a:spcPct val="90000"/>
            </a:lnSpc>
            <a:spcBef>
              <a:spcPct val="0"/>
            </a:spcBef>
            <a:spcAft>
              <a:spcPct val="35000"/>
            </a:spcAft>
            <a:buNone/>
          </a:pPr>
          <a:r>
            <a:rPr lang="fi-FI" sz="1500" kern="1200" dirty="0"/>
            <a:t>Oppilashuollon ohjausryhmä</a:t>
          </a:r>
        </a:p>
        <a:p>
          <a:pPr marL="0" lvl="0" indent="0" algn="ctr" defTabSz="666750">
            <a:lnSpc>
              <a:spcPct val="90000"/>
            </a:lnSpc>
            <a:spcBef>
              <a:spcPct val="0"/>
            </a:spcBef>
            <a:spcAft>
              <a:spcPct val="35000"/>
            </a:spcAft>
            <a:buNone/>
          </a:pPr>
          <a:r>
            <a:rPr lang="fi-FI" sz="1500" kern="1200" dirty="0"/>
            <a:t>Järjestöfoorumi</a:t>
          </a:r>
        </a:p>
        <a:p>
          <a:pPr marL="0" lvl="0" indent="0" algn="ctr" defTabSz="666750">
            <a:lnSpc>
              <a:spcPct val="90000"/>
            </a:lnSpc>
            <a:spcBef>
              <a:spcPct val="0"/>
            </a:spcBef>
            <a:spcAft>
              <a:spcPct val="35000"/>
            </a:spcAft>
            <a:buNone/>
          </a:pPr>
          <a:r>
            <a:rPr lang="fi-FI" sz="1500" kern="1200" dirty="0"/>
            <a:t>Perheentaloverkosto</a:t>
          </a:r>
        </a:p>
        <a:p>
          <a:pPr marL="0" lvl="0" indent="0" algn="ctr" defTabSz="666750">
            <a:lnSpc>
              <a:spcPct val="90000"/>
            </a:lnSpc>
            <a:spcBef>
              <a:spcPct val="0"/>
            </a:spcBef>
            <a:spcAft>
              <a:spcPct val="35000"/>
            </a:spcAft>
            <a:buNone/>
          </a:pPr>
          <a:r>
            <a:rPr lang="fi-FI" sz="1500" kern="1200" dirty="0"/>
            <a:t>Ohjaavat asiakirjat:</a:t>
          </a:r>
        </a:p>
        <a:p>
          <a:pPr marL="0" lvl="0" indent="0" algn="ctr" defTabSz="666750">
            <a:lnSpc>
              <a:spcPct val="90000"/>
            </a:lnSpc>
            <a:spcBef>
              <a:spcPct val="0"/>
            </a:spcBef>
            <a:spcAft>
              <a:spcPct val="35000"/>
            </a:spcAft>
            <a:buNone/>
          </a:pPr>
          <a:r>
            <a:rPr lang="fi-FI" sz="1500" kern="1200" dirty="0"/>
            <a:t>- perhekeskustoimintasuunnitelma</a:t>
          </a:r>
        </a:p>
      </dsp:txBody>
      <dsp:txXfrm>
        <a:off x="3040236" y="2167466"/>
        <a:ext cx="2936028" cy="2167466"/>
      </dsp:txXfrm>
    </dsp:sp>
    <dsp:sp modelId="{44EC24F3-B55E-49B4-A1AD-4B4CF714426B}">
      <dsp:nvSpPr>
        <dsp:cNvPr id="0" name=""/>
        <dsp:cNvSpPr/>
      </dsp:nvSpPr>
      <dsp:spPr>
        <a:xfrm>
          <a:off x="3591802" y="325120"/>
          <a:ext cx="1804416" cy="180441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7E9A9E-C593-4D67-8FC4-4A245EC7D050}">
      <dsp:nvSpPr>
        <dsp:cNvPr id="0" name=""/>
        <dsp:cNvSpPr/>
      </dsp:nvSpPr>
      <dsp:spPr>
        <a:xfrm>
          <a:off x="6050106" y="0"/>
          <a:ext cx="2936028" cy="541866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Lähiesimiesten tiimit</a:t>
          </a:r>
        </a:p>
        <a:p>
          <a:pPr marL="0" lvl="0" indent="0" algn="ctr" defTabSz="666750">
            <a:lnSpc>
              <a:spcPct val="90000"/>
            </a:lnSpc>
            <a:spcBef>
              <a:spcPct val="0"/>
            </a:spcBef>
            <a:spcAft>
              <a:spcPct val="35000"/>
            </a:spcAft>
            <a:buNone/>
          </a:pPr>
          <a:r>
            <a:rPr lang="fi-FI" sz="1500" kern="1200" dirty="0"/>
            <a:t>Yksikkökohtaiset yhteisöllisen oppilashuollon työryhmät</a:t>
          </a:r>
        </a:p>
        <a:p>
          <a:pPr marL="0" lvl="0" indent="0" algn="ctr" defTabSz="666750">
            <a:lnSpc>
              <a:spcPct val="90000"/>
            </a:lnSpc>
            <a:spcBef>
              <a:spcPct val="0"/>
            </a:spcBef>
            <a:spcAft>
              <a:spcPct val="35000"/>
            </a:spcAft>
            <a:buNone/>
          </a:pPr>
          <a:r>
            <a:rPr lang="fi-FI" sz="1500" kern="1200" dirty="0"/>
            <a:t>Ohjaavat asiakirjat:</a:t>
          </a:r>
        </a:p>
        <a:p>
          <a:pPr marL="0" lvl="0" indent="0" algn="ctr" defTabSz="666750">
            <a:lnSpc>
              <a:spcPct val="90000"/>
            </a:lnSpc>
            <a:spcBef>
              <a:spcPct val="0"/>
            </a:spcBef>
            <a:spcAft>
              <a:spcPct val="35000"/>
            </a:spcAft>
            <a:buNone/>
          </a:pPr>
          <a:r>
            <a:rPr lang="fi-FI" sz="1500" kern="1200" dirty="0"/>
            <a:t>- Kunkin toiminnon omat suunnitelmat, esim. oppilashuollon suunnitelma</a:t>
          </a:r>
        </a:p>
      </dsp:txBody>
      <dsp:txXfrm>
        <a:off x="6050106" y="2167466"/>
        <a:ext cx="2936028" cy="2167466"/>
      </dsp:txXfrm>
    </dsp:sp>
    <dsp:sp modelId="{3ADCE355-5212-46B9-A027-7FB87BE70734}">
      <dsp:nvSpPr>
        <dsp:cNvPr id="0" name=""/>
        <dsp:cNvSpPr/>
      </dsp:nvSpPr>
      <dsp:spPr>
        <a:xfrm>
          <a:off x="6615912" y="325120"/>
          <a:ext cx="1804416" cy="1804416"/>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7C3BB-821D-4D1F-AC7B-A55119C18030}">
      <dsp:nvSpPr>
        <dsp:cNvPr id="0" name=""/>
        <dsp:cNvSpPr/>
      </dsp:nvSpPr>
      <dsp:spPr>
        <a:xfrm>
          <a:off x="387966" y="4605866"/>
          <a:ext cx="8268980" cy="812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8BD2C-35D6-4581-8310-51401ADE31F4}" type="datetimeFigureOut">
              <a:rPr lang="fi-FI" smtClean="0"/>
              <a:t>10.12.2021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8FC57-CDD7-4249-B7A6-B75AA6F20023}" type="slidenum">
              <a:rPr lang="fi-FI" smtClean="0"/>
              <a:t>‹#›</a:t>
            </a:fld>
            <a:endParaRPr lang="fi-FI"/>
          </a:p>
        </p:txBody>
      </p:sp>
    </p:spTree>
    <p:extLst>
      <p:ext uri="{BB962C8B-B14F-4D97-AF65-F5344CB8AC3E}">
        <p14:creationId xmlns:p14="http://schemas.microsoft.com/office/powerpoint/2010/main" val="337875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0A9A181-6AA3-364C-9D97-EE54981EBD6D}" type="slidenum">
              <a:rPr lang="fi-FI" smtClean="0">
                <a:solidFill>
                  <a:prstClr val="black"/>
                </a:solidFill>
              </a:rPr>
              <a:pPr>
                <a:defRPr/>
              </a:pPr>
              <a:t>2</a:t>
            </a:fld>
            <a:endParaRPr lang="fi-FI">
              <a:solidFill>
                <a:prstClr val="black"/>
              </a:solidFill>
            </a:endParaRPr>
          </a:p>
        </p:txBody>
      </p:sp>
    </p:spTree>
    <p:extLst>
      <p:ext uri="{BB962C8B-B14F-4D97-AF65-F5344CB8AC3E}">
        <p14:creationId xmlns:p14="http://schemas.microsoft.com/office/powerpoint/2010/main" val="131537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a:t>
            </a:r>
            <a:r>
              <a:rPr lang="fi-FI" baseline="0" dirty="0"/>
              <a:t> päivitetty 21.1.21 (</a:t>
            </a:r>
            <a:r>
              <a:rPr lang="fi-FI" baseline="0" dirty="0" err="1"/>
              <a:t>Kixit</a:t>
            </a:r>
            <a:r>
              <a:rPr lang="fi-FI" baseline="0" dirty="0"/>
              <a:t>, Päivi Varonen </a:t>
            </a:r>
            <a:r>
              <a:rPr lang="fi-FI" baseline="0" dirty="0" err="1"/>
              <a:t>yhteyshlö</a:t>
            </a:r>
            <a:r>
              <a:rPr lang="fi-FI" baseline="0" dirty="0"/>
              <a:t>) &gt; tallennettu </a:t>
            </a:r>
            <a:r>
              <a:rPr lang="fi-FI" baseline="0" dirty="0" err="1"/>
              <a:t>Documents-perhekeskus-viestintä</a:t>
            </a:r>
            <a:r>
              <a:rPr lang="fi-FI" baseline="0" dirty="0"/>
              <a:t> HUOM KUVAA MUOKATTU 4.2.21</a:t>
            </a:r>
            <a:endParaRPr lang="fi-FI" dirty="0"/>
          </a:p>
        </p:txBody>
      </p:sp>
      <p:sp>
        <p:nvSpPr>
          <p:cNvPr id="4" name="Dian numeron paikkamerkki 3"/>
          <p:cNvSpPr>
            <a:spLocks noGrp="1"/>
          </p:cNvSpPr>
          <p:nvPr>
            <p:ph type="sldNum" sz="quarter" idx="10"/>
          </p:nvPr>
        </p:nvSpPr>
        <p:spPr/>
        <p:txBody>
          <a:bodyPr/>
          <a:lstStyle/>
          <a:p>
            <a:fld id="{DCB49F89-0B23-414D-8772-6E2DE0F977C7}" type="slidenum">
              <a:rPr lang="fi-FI" smtClean="0">
                <a:solidFill>
                  <a:prstClr val="black"/>
                </a:solidFill>
              </a:rPr>
              <a:pPr/>
              <a:t>7</a:t>
            </a:fld>
            <a:endParaRPr lang="fi-FI">
              <a:solidFill>
                <a:prstClr val="black"/>
              </a:solidFill>
            </a:endParaRPr>
          </a:p>
        </p:txBody>
      </p:sp>
    </p:spTree>
    <p:extLst>
      <p:ext uri="{BB962C8B-B14F-4D97-AF65-F5344CB8AC3E}">
        <p14:creationId xmlns:p14="http://schemas.microsoft.com/office/powerpoint/2010/main" val="286342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t>10.12.2021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206708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t>10.12.2021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348016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t>10.12.2021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247602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ahankkeen aloitu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735105" y="1818041"/>
            <a:ext cx="9144000" cy="358569"/>
          </a:xfrm>
        </p:spPr>
        <p:txBody>
          <a:bodyPr>
            <a:noAutofit/>
          </a:bodyPr>
          <a:lstStyle>
            <a:lvl1pPr marL="0" indent="0" algn="l">
              <a:buNone/>
              <a:defRPr sz="1800" b="1"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ALAHANKKEEN NIMI</a:t>
            </a:r>
          </a:p>
        </p:txBody>
      </p:sp>
      <p:sp>
        <p:nvSpPr>
          <p:cNvPr id="7" name="Otsikko 1"/>
          <p:cNvSpPr>
            <a:spLocks noGrp="1"/>
          </p:cNvSpPr>
          <p:nvPr>
            <p:ph type="ctrTitle" hasCustomPrompt="1"/>
          </p:nvPr>
        </p:nvSpPr>
        <p:spPr>
          <a:xfrm>
            <a:off x="735105" y="2553130"/>
            <a:ext cx="9144000" cy="2387600"/>
          </a:xfrm>
        </p:spPr>
        <p:txBody>
          <a:bodyPr anchor="b">
            <a:noAutofit/>
          </a:bodyPr>
          <a:lstStyle>
            <a:lvl1pPr algn="l">
              <a:lnSpc>
                <a:spcPct val="114000"/>
              </a:lnSpc>
              <a:defRPr sz="4000">
                <a:latin typeface="+mj-lt"/>
              </a:defRPr>
            </a:lvl1pPr>
          </a:lstStyle>
          <a:p>
            <a:r>
              <a:rPr lang="fi-FI" dirty="0"/>
              <a:t>NAPAKKA</a:t>
            </a:r>
            <a:br>
              <a:rPr lang="fi-FI" dirty="0"/>
            </a:br>
            <a:r>
              <a:rPr lang="fi-FI" dirty="0"/>
              <a:t>ESITYKSEN OTSIKKO</a:t>
            </a:r>
            <a:br>
              <a:rPr lang="fi-FI" dirty="0"/>
            </a:br>
            <a:r>
              <a:rPr lang="fi-FI" dirty="0"/>
              <a:t>TÄHÄN</a:t>
            </a:r>
          </a:p>
        </p:txBody>
      </p:sp>
    </p:spTree>
    <p:extLst>
      <p:ext uri="{BB962C8B-B14F-4D97-AF65-F5344CB8AC3E}">
        <p14:creationId xmlns:p14="http://schemas.microsoft.com/office/powerpoint/2010/main" val="225414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to, kuvallinen sisältö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0" y="707728"/>
            <a:ext cx="6583680" cy="615027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dirty="0"/>
          </a:p>
        </p:txBody>
      </p:sp>
      <p:sp>
        <p:nvSpPr>
          <p:cNvPr id="4" name="Tekstin paikkamerkki 3"/>
          <p:cNvSpPr>
            <a:spLocks noGrp="1"/>
          </p:cNvSpPr>
          <p:nvPr>
            <p:ph type="body" sz="half" idx="2" hasCustomPrompt="1"/>
          </p:nvPr>
        </p:nvSpPr>
        <p:spPr>
          <a:xfrm>
            <a:off x="7595591" y="1971339"/>
            <a:ext cx="3932237" cy="3144671"/>
          </a:xfrm>
        </p:spPr>
        <p:txBody>
          <a:bodyPr>
            <a:noAutofit/>
          </a:bodyPr>
          <a:lstStyle>
            <a:lvl1pPr marL="0" indent="0">
              <a:lnSpc>
                <a:spcPct val="100000"/>
              </a:lnSpc>
              <a:buNone/>
              <a:defRPr sz="2000" baseline="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elit. </a:t>
            </a:r>
            <a:r>
              <a:rPr lang="fi-FI" dirty="0" err="1"/>
              <a:t>Aenean</a:t>
            </a:r>
            <a:r>
              <a:rPr lang="fi-FI" dirty="0"/>
              <a:t> </a:t>
            </a:r>
            <a:r>
              <a:rPr lang="fi-FI" dirty="0" err="1"/>
              <a:t>mollis</a:t>
            </a:r>
            <a:r>
              <a:rPr lang="fi-FI" dirty="0"/>
              <a:t> </a:t>
            </a:r>
            <a:r>
              <a:rPr lang="fi-FI" dirty="0" err="1"/>
              <a:t>dolor</a:t>
            </a:r>
            <a:r>
              <a:rPr lang="fi-FI" dirty="0"/>
              <a:t> </a:t>
            </a:r>
            <a:r>
              <a:rPr lang="fi-FI" dirty="0" err="1"/>
              <a:t>ligula</a:t>
            </a:r>
            <a:r>
              <a:rPr lang="fi-FI" dirty="0"/>
              <a:t>, id </a:t>
            </a:r>
            <a:r>
              <a:rPr lang="fi-FI" dirty="0" err="1"/>
              <a:t>consectetur</a:t>
            </a:r>
            <a:r>
              <a:rPr lang="fi-FI" dirty="0"/>
              <a:t> </a:t>
            </a:r>
            <a:r>
              <a:rPr lang="fi-FI" dirty="0" err="1"/>
              <a:t>nulla</a:t>
            </a:r>
            <a:r>
              <a:rPr lang="fi-FI" dirty="0"/>
              <a:t> </a:t>
            </a:r>
            <a:r>
              <a:rPr lang="fi-FI" dirty="0" err="1"/>
              <a:t>blandit</a:t>
            </a:r>
            <a:r>
              <a:rPr lang="fi-FI" dirty="0"/>
              <a:t> a. </a:t>
            </a:r>
            <a:r>
              <a:rPr lang="fi-FI" dirty="0" err="1"/>
              <a:t>Sed</a:t>
            </a:r>
            <a:r>
              <a:rPr lang="fi-FI" dirty="0"/>
              <a:t> </a:t>
            </a:r>
            <a:r>
              <a:rPr lang="fi-FI" dirty="0" err="1"/>
              <a:t>eget</a:t>
            </a:r>
            <a:r>
              <a:rPr lang="fi-FI" dirty="0"/>
              <a:t> tellus </a:t>
            </a:r>
            <a:r>
              <a:rPr lang="fi-FI" dirty="0" err="1"/>
              <a:t>neque</a:t>
            </a:r>
            <a:r>
              <a:rPr lang="fi-FI" dirty="0"/>
              <a:t>. </a:t>
            </a:r>
            <a:r>
              <a:rPr lang="fi-FI" dirty="0" err="1"/>
              <a:t>Nulla</a:t>
            </a:r>
            <a:r>
              <a:rPr lang="fi-FI" dirty="0"/>
              <a:t> </a:t>
            </a:r>
            <a:r>
              <a:rPr lang="fi-FI" dirty="0" err="1"/>
              <a:t>condimentum</a:t>
            </a:r>
            <a:r>
              <a:rPr lang="fi-FI" dirty="0"/>
              <a:t> </a:t>
            </a:r>
            <a:r>
              <a:rPr lang="fi-FI" dirty="0" err="1"/>
              <a:t>ullamcorper</a:t>
            </a:r>
            <a:r>
              <a:rPr lang="fi-FI" dirty="0"/>
              <a:t> </a:t>
            </a:r>
            <a:r>
              <a:rPr lang="fi-FI" dirty="0" err="1"/>
              <a:t>tincidunt</a:t>
            </a:r>
            <a:r>
              <a:rPr lang="fi-FI" dirty="0"/>
              <a:t>. </a:t>
            </a:r>
          </a:p>
        </p:txBody>
      </p:sp>
    </p:spTree>
    <p:extLst>
      <p:ext uri="{BB962C8B-B14F-4D97-AF65-F5344CB8AC3E}">
        <p14:creationId xmlns:p14="http://schemas.microsoft.com/office/powerpoint/2010/main" val="941992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af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2944248" y="214490"/>
            <a:ext cx="10515600" cy="348296"/>
          </a:xfrm>
        </p:spPr>
        <p:txBody>
          <a:bodyPr>
            <a:noAutofit/>
          </a:bodyPr>
          <a:lstStyle>
            <a:lvl1pPr marL="0" indent="0" algn="l">
              <a:buNone/>
              <a:defRPr sz="20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dirty="0"/>
              <a:t>DIAN OTSIKKO</a:t>
            </a:r>
          </a:p>
        </p:txBody>
      </p:sp>
      <p:sp>
        <p:nvSpPr>
          <p:cNvPr id="4" name="Kuvan paikkamerkki 2"/>
          <p:cNvSpPr>
            <a:spLocks noGrp="1"/>
          </p:cNvSpPr>
          <p:nvPr>
            <p:ph type="pic" idx="10"/>
          </p:nvPr>
        </p:nvSpPr>
        <p:spPr>
          <a:xfrm>
            <a:off x="0" y="711201"/>
            <a:ext cx="12192000" cy="614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dirty="0"/>
          </a:p>
        </p:txBody>
      </p:sp>
    </p:spTree>
    <p:extLst>
      <p:ext uri="{BB962C8B-B14F-4D97-AF65-F5344CB8AC3E}">
        <p14:creationId xmlns:p14="http://schemas.microsoft.com/office/powerpoint/2010/main" val="2595146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1"/>
            <a:ext cx="12192000" cy="68580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dirty="0"/>
          </a:p>
        </p:txBody>
      </p:sp>
    </p:spTree>
    <p:extLst>
      <p:ext uri="{BB962C8B-B14F-4D97-AF65-F5344CB8AC3E}">
        <p14:creationId xmlns:p14="http://schemas.microsoft.com/office/powerpoint/2010/main" val="273047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Välileh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1850" y="1709740"/>
            <a:ext cx="11058935" cy="2163014"/>
          </a:xfrm>
        </p:spPr>
        <p:txBody>
          <a:bodyPr anchor="b">
            <a:noAutofit/>
          </a:bodyPr>
          <a:lstStyle>
            <a:lvl1pPr algn="ctr">
              <a:defRPr sz="4500" baseline="0">
                <a:latin typeface="+mj-lt"/>
              </a:defRPr>
            </a:lvl1pPr>
          </a:lstStyle>
          <a:p>
            <a:r>
              <a:rPr lang="fi-FI" dirty="0"/>
              <a:t>Väliotsikko </a:t>
            </a:r>
            <a:br>
              <a:rPr lang="fi-FI" dirty="0"/>
            </a:br>
            <a:r>
              <a:rPr lang="fi-FI" dirty="0"/>
              <a:t>ytimekkäästi tähän</a:t>
            </a:r>
          </a:p>
        </p:txBody>
      </p:sp>
      <p:sp>
        <p:nvSpPr>
          <p:cNvPr id="3" name="Tekstin paikkamerkki 2"/>
          <p:cNvSpPr>
            <a:spLocks noGrp="1"/>
          </p:cNvSpPr>
          <p:nvPr>
            <p:ph type="body" idx="1" hasCustomPrompt="1"/>
          </p:nvPr>
        </p:nvSpPr>
        <p:spPr>
          <a:xfrm>
            <a:off x="831851" y="4589465"/>
            <a:ext cx="11058933" cy="1500187"/>
          </a:xfrm>
        </p:spPr>
        <p:txBody>
          <a:bodyPr>
            <a:noAutofit/>
          </a:bodyPr>
          <a:lstStyle>
            <a:lvl1pPr marL="0" indent="0" algn="ctr">
              <a:buNone/>
              <a:defRPr sz="20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dirty="0"/>
              <a:t>Välilehdet rytmittävät ja jäsentävät esityksen. </a:t>
            </a:r>
          </a:p>
          <a:p>
            <a:pPr lvl="0"/>
            <a:r>
              <a:rPr lang="fi-FI" dirty="0"/>
              <a:t>Samalla ne muodostavat hengähdystauon aiheiden välille.</a:t>
            </a:r>
          </a:p>
          <a:p>
            <a:pPr lvl="0"/>
            <a:r>
              <a:rPr lang="fi-FI" dirty="0"/>
              <a:t>Kannattaa käyttää!</a:t>
            </a:r>
          </a:p>
        </p:txBody>
      </p:sp>
    </p:spTree>
    <p:extLst>
      <p:ext uri="{BB962C8B-B14F-4D97-AF65-F5344CB8AC3E}">
        <p14:creationId xmlns:p14="http://schemas.microsoft.com/office/powerpoint/2010/main" val="53881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lehti-omalla-kuvall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0"/>
            <a:ext cx="12192000" cy="6858000"/>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dirty="0"/>
          </a:p>
        </p:txBody>
      </p:sp>
      <p:sp>
        <p:nvSpPr>
          <p:cNvPr id="2" name="Otsikko 1"/>
          <p:cNvSpPr>
            <a:spLocks noGrp="1"/>
          </p:cNvSpPr>
          <p:nvPr>
            <p:ph type="title" hasCustomPrompt="1"/>
          </p:nvPr>
        </p:nvSpPr>
        <p:spPr>
          <a:xfrm>
            <a:off x="831851" y="1709740"/>
            <a:ext cx="4901685" cy="2163014"/>
          </a:xfrm>
        </p:spPr>
        <p:txBody>
          <a:bodyPr anchor="b">
            <a:noAutofit/>
          </a:bodyPr>
          <a:lstStyle>
            <a:lvl1pPr algn="l">
              <a:defRPr sz="4500" baseline="0">
                <a:solidFill>
                  <a:schemeClr val="tx1"/>
                </a:solidFill>
                <a:latin typeface="+mj-lt"/>
              </a:defRPr>
            </a:lvl1pPr>
          </a:lstStyle>
          <a:p>
            <a:r>
              <a:rPr lang="fi-FI" dirty="0"/>
              <a:t>Väliotsikko </a:t>
            </a:r>
            <a:br>
              <a:rPr lang="fi-FI" dirty="0"/>
            </a:br>
            <a:r>
              <a:rPr lang="fi-FI" dirty="0"/>
              <a:t>ytimekkäästi </a:t>
            </a:r>
            <a:br>
              <a:rPr lang="fi-FI" dirty="0"/>
            </a:br>
            <a:r>
              <a:rPr lang="fi-FI" dirty="0"/>
              <a:t>tähän</a:t>
            </a:r>
          </a:p>
        </p:txBody>
      </p:sp>
    </p:spTree>
    <p:extLst>
      <p:ext uri="{BB962C8B-B14F-4D97-AF65-F5344CB8AC3E}">
        <p14:creationId xmlns:p14="http://schemas.microsoft.com/office/powerpoint/2010/main" val="392303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äätö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6001680" y="2946367"/>
            <a:ext cx="5780443" cy="3203089"/>
          </a:xfrm>
        </p:spPr>
        <p:txBody>
          <a:bodyPr>
            <a:noAutofit/>
          </a:bodyPr>
          <a:lstStyle>
            <a:lvl1pPr marL="0" indent="0">
              <a:lnSpc>
                <a:spcPct val="100000"/>
              </a:lnSpc>
              <a:buNone/>
              <a:defRPr sz="1800" baseline="0">
                <a:solidFill>
                  <a:schemeClr val="tx1">
                    <a:lumMod val="50000"/>
                    <a:lumOff val="50000"/>
                  </a:schemeClr>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i-FI" b="1" dirty="0"/>
              <a:t>ETUNIMI SUKUNIMI</a:t>
            </a:r>
            <a:br>
              <a:rPr lang="fi-FI" b="1" dirty="0"/>
            </a:br>
            <a:r>
              <a:rPr lang="fi-FI" b="1" dirty="0"/>
              <a:t>sähköpostiosoite</a:t>
            </a:r>
          </a:p>
          <a:p>
            <a:r>
              <a:rPr lang="fi-FI" b="1" baseline="0" dirty="0" err="1">
                <a:latin typeface="Myriad Pro" charset="0"/>
                <a:ea typeface="Myriad Pro" charset="0"/>
                <a:cs typeface="Myriad Pro" charset="0"/>
              </a:rPr>
              <a:t>stm.fi</a:t>
            </a:r>
            <a:r>
              <a:rPr lang="fi-FI" b="1" baseline="0" dirty="0">
                <a:latin typeface="Myriad Pro" charset="0"/>
                <a:ea typeface="Myriad Pro" charset="0"/>
                <a:cs typeface="Myriad Pro" charset="0"/>
              </a:rPr>
              <a:t>/hankkeet/terveys ja hyvinvointi</a:t>
            </a:r>
            <a:br>
              <a:rPr lang="fi-FI" b="1" baseline="0" dirty="0">
                <a:latin typeface="Myriad Pro" charset="0"/>
                <a:ea typeface="Myriad Pro" charset="0"/>
                <a:cs typeface="Myriad Pro" charset="0"/>
              </a:rPr>
            </a:br>
            <a:r>
              <a:rPr lang="fi-FI" b="1" baseline="0" dirty="0">
                <a:latin typeface="Myriad Pro" charset="0"/>
                <a:ea typeface="Myriad Pro" charset="0"/>
                <a:cs typeface="Myriad Pro" charset="0"/>
              </a:rPr>
              <a:t>#lapemuutos</a:t>
            </a:r>
            <a:br>
              <a:rPr lang="fi-FI" b="1" baseline="0" dirty="0">
                <a:latin typeface="Myriad Pro" charset="0"/>
                <a:ea typeface="Myriad Pro" charset="0"/>
                <a:cs typeface="Myriad Pro" charset="0"/>
              </a:rPr>
            </a:br>
            <a:r>
              <a:rPr lang="fi-FI" b="1" baseline="0" dirty="0">
                <a:latin typeface="Myriad Pro" charset="0"/>
                <a:ea typeface="Myriad Pro" charset="0"/>
                <a:cs typeface="Myriad Pro" charset="0"/>
              </a:rPr>
              <a:t>#kärkihanke</a:t>
            </a:r>
          </a:p>
        </p:txBody>
      </p:sp>
      <p:sp>
        <p:nvSpPr>
          <p:cNvPr id="3" name="Otsikko 1"/>
          <p:cNvSpPr>
            <a:spLocks noGrp="1"/>
          </p:cNvSpPr>
          <p:nvPr>
            <p:ph type="ctrTitle" hasCustomPrompt="1"/>
          </p:nvPr>
        </p:nvSpPr>
        <p:spPr>
          <a:xfrm>
            <a:off x="6001680" y="457167"/>
            <a:ext cx="5780443" cy="2387600"/>
          </a:xfrm>
        </p:spPr>
        <p:txBody>
          <a:bodyPr anchor="b">
            <a:noAutofit/>
          </a:bodyPr>
          <a:lstStyle>
            <a:lvl1pPr algn="l">
              <a:defRPr sz="2600" baseline="0">
                <a:solidFill>
                  <a:schemeClr val="tx1"/>
                </a:solidFill>
                <a:latin typeface="+mj-lt"/>
              </a:defRPr>
            </a:lvl1pPr>
          </a:lstStyle>
          <a:p>
            <a:r>
              <a:rPr lang="fi-FI" dirty="0"/>
              <a:t>NAPAKKA ESITYKSEN </a:t>
            </a:r>
            <a:br>
              <a:rPr lang="fi-FI" dirty="0"/>
            </a:br>
            <a:r>
              <a:rPr lang="fi-FI" dirty="0"/>
              <a:t>OTSIKKO TÄHÄN</a:t>
            </a:r>
          </a:p>
        </p:txBody>
      </p:sp>
      <p:grpSp>
        <p:nvGrpSpPr>
          <p:cNvPr id="33" name="Ryhmitä 32"/>
          <p:cNvGrpSpPr/>
          <p:nvPr userDrawn="1"/>
        </p:nvGrpSpPr>
        <p:grpSpPr>
          <a:xfrm>
            <a:off x="6862792" y="6284384"/>
            <a:ext cx="5306248" cy="519873"/>
            <a:chOff x="5147094" y="6284383"/>
            <a:chExt cx="3979686" cy="519873"/>
          </a:xfrm>
        </p:grpSpPr>
        <p:pic>
          <p:nvPicPr>
            <p:cNvPr id="34" name="Kuva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2640" y="6378045"/>
              <a:ext cx="1514140" cy="372857"/>
            </a:xfrm>
            <a:prstGeom prst="rect">
              <a:avLst/>
            </a:prstGeom>
          </p:spPr>
        </p:pic>
        <p:pic>
          <p:nvPicPr>
            <p:cNvPr id="35" name="Kuva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99621" y="6284383"/>
              <a:ext cx="803005" cy="519873"/>
            </a:xfrm>
            <a:prstGeom prst="rect">
              <a:avLst/>
            </a:prstGeom>
          </p:spPr>
        </p:pic>
        <p:pic>
          <p:nvPicPr>
            <p:cNvPr id="36" name="Kuva 3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7094" y="6427853"/>
              <a:ext cx="1326668" cy="315023"/>
            </a:xfrm>
            <a:prstGeom prst="rect">
              <a:avLst/>
            </a:prstGeom>
          </p:spPr>
        </p:pic>
        <p:cxnSp>
          <p:nvCxnSpPr>
            <p:cNvPr id="37" name="Suora yhdysviiva 36"/>
            <p:cNvCxnSpPr/>
            <p:nvPr userDrawn="1"/>
          </p:nvCxnSpPr>
          <p:spPr>
            <a:xfrm>
              <a:off x="6602855" y="6308087"/>
              <a:ext cx="0" cy="43560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uora yhdysviiva 37"/>
            <p:cNvCxnSpPr/>
            <p:nvPr userDrawn="1"/>
          </p:nvCxnSpPr>
          <p:spPr>
            <a:xfrm>
              <a:off x="7608315" y="6307138"/>
              <a:ext cx="0" cy="43560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14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2539291" y="2529337"/>
            <a:ext cx="4528930" cy="1794185"/>
          </a:xfrm>
        </p:spPr>
        <p:txBody>
          <a:bodyPr anchor="b">
            <a:noAutofit/>
          </a:bodyPr>
          <a:lstStyle>
            <a:lvl1pPr algn="l">
              <a:defRPr lang="fi-FI" sz="3600" b="0" i="0" baseline="0" smtClean="0">
                <a:effectLst/>
                <a:latin typeface="Arial" charset="0"/>
                <a:ea typeface="Arial" charset="0"/>
                <a:cs typeface="Arial" charset="0"/>
              </a:defRPr>
            </a:lvl1pPr>
          </a:lstStyle>
          <a:p>
            <a:endParaRPr lang="fi-FI" dirty="0">
              <a:solidFill>
                <a:srgbClr val="778C96"/>
              </a:solidFill>
              <a:effectLst/>
              <a:latin typeface="Myriad Pro" charset="0"/>
            </a:endParaRPr>
          </a:p>
        </p:txBody>
      </p:sp>
      <p:sp>
        <p:nvSpPr>
          <p:cNvPr id="4" name="Päivämäärän paikkamerkki 3"/>
          <p:cNvSpPr>
            <a:spLocks noGrp="1"/>
          </p:cNvSpPr>
          <p:nvPr>
            <p:ph type="dt" sz="half" idx="10"/>
          </p:nvPr>
        </p:nvSpPr>
        <p:spPr>
          <a:xfrm>
            <a:off x="2539291" y="4467367"/>
            <a:ext cx="2743200" cy="365125"/>
          </a:xfrm>
        </p:spPr>
        <p:txBody>
          <a:bodyPr/>
          <a:lstStyle/>
          <a:p>
            <a:fld id="{939619AC-17E0-A345-900B-AD9D12BCC3CD}" type="datetimeFigureOut">
              <a:rPr lang="fi-FI" smtClean="0">
                <a:solidFill>
                  <a:prstClr val="black">
                    <a:tint val="75000"/>
                  </a:prstClr>
                </a:solidFill>
              </a:rPr>
              <a:pPr/>
              <a:t>10.12.2021</a:t>
            </a:fld>
            <a:endParaRPr lang="fi-FI">
              <a:solidFill>
                <a:prstClr val="black">
                  <a:tint val="75000"/>
                </a:prstClr>
              </a:solidFill>
            </a:endParaRPr>
          </a:p>
        </p:txBody>
      </p:sp>
    </p:spTree>
    <p:extLst>
      <p:ext uri="{BB962C8B-B14F-4D97-AF65-F5344CB8AC3E}">
        <p14:creationId xmlns:p14="http://schemas.microsoft.com/office/powerpoint/2010/main" val="248777919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t>10.12.2021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2350380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505200" y="1800962"/>
            <a:ext cx="7848600" cy="4289047"/>
          </a:xfrm>
        </p:spPr>
        <p:txBody>
          <a:bodyPr>
            <a:normAutofit/>
          </a:bodyPr>
          <a:lstStyle>
            <a:lvl1pPr>
              <a:defRPr lang="fi-FI" sz="2000" b="0" i="0" smtClean="0">
                <a:effectLst/>
                <a:latin typeface="Arial" charset="0"/>
                <a:ea typeface="Arial" charset="0"/>
                <a:cs typeface="Arial" charset="0"/>
              </a:defRPr>
            </a:lvl1pPr>
          </a:lstStyle>
          <a:p>
            <a:endParaRPr lang="fi-FI" dirty="0">
              <a:effectLst/>
              <a:latin typeface="Myriad Pro" charset="0"/>
            </a:endParaRPr>
          </a:p>
        </p:txBody>
      </p:sp>
      <p:sp>
        <p:nvSpPr>
          <p:cNvPr id="10" name="Otsikko 1"/>
          <p:cNvSpPr>
            <a:spLocks noGrp="1"/>
          </p:cNvSpPr>
          <p:nvPr>
            <p:ph type="title"/>
          </p:nvPr>
        </p:nvSpPr>
        <p:spPr>
          <a:xfrm>
            <a:off x="327991" y="1113183"/>
            <a:ext cx="3177209" cy="3053936"/>
          </a:xfrm>
        </p:spPr>
        <p:txBody>
          <a:bodyPr>
            <a:normAutofit/>
          </a:bodyPr>
          <a:lstStyle>
            <a:lvl1pPr>
              <a:defRPr lang="fi-FI" sz="3200" b="0" i="0" smtClean="0">
                <a:effectLst/>
                <a:latin typeface="Arial" charset="0"/>
              </a:defRPr>
            </a:lvl1pPr>
          </a:lstStyle>
          <a:p>
            <a:endParaRPr lang="fi-FI" dirty="0">
              <a:solidFill>
                <a:srgbClr val="778C96"/>
              </a:solidFill>
              <a:effectLst/>
              <a:latin typeface="Myriad Pro" charset="0"/>
            </a:endParaRPr>
          </a:p>
        </p:txBody>
      </p:sp>
    </p:spTree>
    <p:extLst>
      <p:ext uri="{BB962C8B-B14F-4D97-AF65-F5344CB8AC3E}">
        <p14:creationId xmlns:p14="http://schemas.microsoft.com/office/powerpoint/2010/main" val="242394641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dia">
    <p:spTree>
      <p:nvGrpSpPr>
        <p:cNvPr id="1" name=""/>
        <p:cNvGrpSpPr/>
        <p:nvPr/>
      </p:nvGrpSpPr>
      <p:grpSpPr>
        <a:xfrm>
          <a:off x="0" y="0"/>
          <a:ext cx="0" cy="0"/>
          <a:chOff x="0" y="0"/>
          <a:chExt cx="0" cy="0"/>
        </a:xfrm>
      </p:grpSpPr>
      <p:sp>
        <p:nvSpPr>
          <p:cNvPr id="14" name="Sisällön paikkamerkki 2"/>
          <p:cNvSpPr>
            <a:spLocks noGrp="1"/>
          </p:cNvSpPr>
          <p:nvPr>
            <p:ph sz="half" idx="1"/>
          </p:nvPr>
        </p:nvSpPr>
        <p:spPr>
          <a:xfrm>
            <a:off x="0" y="0"/>
            <a:ext cx="12192000" cy="6858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Otsikko 12"/>
          <p:cNvSpPr txBox="1">
            <a:spLocks/>
          </p:cNvSpPr>
          <p:nvPr userDrawn="1"/>
        </p:nvSpPr>
        <p:spPr>
          <a:xfrm>
            <a:off x="8083826" y="3031433"/>
            <a:ext cx="3425687" cy="829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i-FI" sz="4400" b="1" kern="1200" baseline="0" smtClean="0">
                <a:solidFill>
                  <a:schemeClr val="tx1"/>
                </a:solidFill>
                <a:effectLst/>
                <a:latin typeface="+mj-lt"/>
                <a:ea typeface="+mj-ea"/>
                <a:cs typeface="+mj-cs"/>
              </a:defRPr>
            </a:lvl1pPr>
          </a:lstStyle>
          <a:p>
            <a:endParaRPr sz="2000" dirty="0">
              <a:solidFill>
                <a:prstClr val="black"/>
              </a:solidFill>
            </a:endParaRPr>
          </a:p>
        </p:txBody>
      </p:sp>
      <p:sp>
        <p:nvSpPr>
          <p:cNvPr id="17" name="Otsikko 3"/>
          <p:cNvSpPr txBox="1">
            <a:spLocks noGrp="1"/>
          </p:cNvSpPr>
          <p:nvPr>
            <p:ph type="title"/>
          </p:nvPr>
        </p:nvSpPr>
        <p:spPr>
          <a:xfrm>
            <a:off x="7848694" y="1448782"/>
            <a:ext cx="4108174" cy="605294"/>
          </a:xfrm>
          <a:prstGeom prst="rect">
            <a:avLst/>
          </a:prstGeom>
          <a:noFill/>
        </p:spPr>
        <p:txBody>
          <a:bodyPr wrap="square" rtlCol="0">
            <a:spAutoFit/>
          </a:bodyPr>
          <a:lstStyle>
            <a:lvl1pPr>
              <a:lnSpc>
                <a:spcPts val="4000"/>
              </a:lnSpc>
              <a:defRPr sz="4000" b="0" i="0">
                <a:latin typeface="Arial" charset="0"/>
                <a:ea typeface="Arial" charset="0"/>
                <a:cs typeface="Arial" charset="0"/>
              </a:defRPr>
            </a:lvl1pPr>
          </a:lstStyle>
          <a:p>
            <a:endParaRPr lang="fi-FI" dirty="0">
              <a:latin typeface="Myriad Pro" charset="0"/>
              <a:ea typeface="Myriad Pro" charset="0"/>
              <a:cs typeface="Myriad Pro" charset="0"/>
            </a:endParaRPr>
          </a:p>
        </p:txBody>
      </p:sp>
    </p:spTree>
    <p:extLst>
      <p:ext uri="{BB962C8B-B14F-4D97-AF65-F5344CB8AC3E}">
        <p14:creationId xmlns:p14="http://schemas.microsoft.com/office/powerpoint/2010/main" val="99256720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afi-di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505200" y="1113183"/>
            <a:ext cx="8332304" cy="5436704"/>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835044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418211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920666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38690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335069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758843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83370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60420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t>10.12.2021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3456518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71716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753041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74856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38253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oko dian kuv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1"/>
            <a:ext cx="12192000" cy="68580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dirty="0"/>
          </a:p>
        </p:txBody>
      </p:sp>
    </p:spTree>
    <p:extLst>
      <p:ext uri="{BB962C8B-B14F-4D97-AF65-F5344CB8AC3E}">
        <p14:creationId xmlns:p14="http://schemas.microsoft.com/office/powerpoint/2010/main" val="284113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E917FAD-7157-4826-B69E-6590EB3C1B08}" type="datetimeFigureOut">
              <a:rPr lang="fi-FI" smtClean="0"/>
              <a:t>10.12.2021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289372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E917FAD-7157-4826-B69E-6590EB3C1B08}" type="datetimeFigureOut">
              <a:rPr lang="fi-FI" smtClean="0"/>
              <a:t>10.12.2021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82572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E917FAD-7157-4826-B69E-6590EB3C1B08}" type="datetimeFigureOut">
              <a:rPr lang="fi-FI" smtClean="0"/>
              <a:t>10.12.2021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278813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E917FAD-7157-4826-B69E-6590EB3C1B08}" type="datetimeFigureOut">
              <a:rPr lang="fi-FI" smtClean="0"/>
              <a:t>10.12.2021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385270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E917FAD-7157-4826-B69E-6590EB3C1B08}" type="datetimeFigureOut">
              <a:rPr lang="fi-FI" smtClean="0"/>
              <a:t>10.12.2021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388230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E917FAD-7157-4826-B69E-6590EB3C1B08}" type="datetimeFigureOut">
              <a:rPr lang="fi-FI" smtClean="0"/>
              <a:t>10.12.2021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CD86E9E-2632-49E9-BC8A-CA070AF7680C}" type="slidenum">
              <a:rPr lang="fi-FI" smtClean="0"/>
              <a:t>‹#›</a:t>
            </a:fld>
            <a:endParaRPr lang="fi-FI"/>
          </a:p>
        </p:txBody>
      </p:sp>
    </p:spTree>
    <p:extLst>
      <p:ext uri="{BB962C8B-B14F-4D97-AF65-F5344CB8AC3E}">
        <p14:creationId xmlns:p14="http://schemas.microsoft.com/office/powerpoint/2010/main" val="186949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17FAD-7157-4826-B69E-6590EB3C1B08}" type="datetimeFigureOut">
              <a:rPr lang="fi-FI" smtClean="0"/>
              <a:t>10.12.2021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86E9E-2632-49E9-BC8A-CA070AF7680C}" type="slidenum">
              <a:rPr lang="fi-FI" smtClean="0"/>
              <a:t>‹#›</a:t>
            </a:fld>
            <a:endParaRPr lang="fi-FI"/>
          </a:p>
        </p:txBody>
      </p:sp>
    </p:spTree>
    <p:extLst>
      <p:ext uri="{BB962C8B-B14F-4D97-AF65-F5344CB8AC3E}">
        <p14:creationId xmlns:p14="http://schemas.microsoft.com/office/powerpoint/2010/main" val="3240745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i-FI" dirty="0"/>
              <a:t>OTSIKKO</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p:txBody>
      </p:sp>
      <p:sp>
        <p:nvSpPr>
          <p:cNvPr id="4" name="Päivämäärän paikkamerkki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dirty="0">
              <a:solidFill>
                <a:srgbClr val="000000">
                  <a:tint val="75000"/>
                </a:srgbClr>
              </a:solidFill>
            </a:endParaRPr>
          </a:p>
        </p:txBody>
      </p:sp>
      <p:sp>
        <p:nvSpPr>
          <p:cNvPr id="5" name="Alatunnisteen paikkamerkki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fi-FI">
                <a:solidFill>
                  <a:srgbClr val="000000">
                    <a:tint val="75000"/>
                  </a:srgbClr>
                </a:solidFill>
              </a:rPr>
              <a:t>&gt; Lisää &gt; alatunniste: lisää oma nimi</a:t>
            </a:r>
            <a:endParaRPr lang="fi-FI" dirty="0">
              <a:solidFill>
                <a:srgbClr val="000000">
                  <a:tint val="75000"/>
                </a:srgbClr>
              </a:solidFill>
            </a:endParaRPr>
          </a:p>
        </p:txBody>
      </p:sp>
      <p:sp>
        <p:nvSpPr>
          <p:cNvPr id="6" name="Dian numeron paikkamerkki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D86D91-149E-9E4A-8EA6-630E54DCC7D9}"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988294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l" defTabSz="685800" rtl="0" eaLnBrk="1" latinLnBrk="0" hangingPunct="1">
        <a:lnSpc>
          <a:spcPct val="90000"/>
        </a:lnSpc>
        <a:spcBef>
          <a:spcPct val="0"/>
        </a:spcBef>
        <a:buNone/>
        <a:defRPr sz="4000" b="1" kern="1200">
          <a:solidFill>
            <a:schemeClr val="bg1"/>
          </a:solidFill>
          <a:latin typeface="Myriad Pro" charset="0"/>
          <a:ea typeface="Myriad Pro" charset="0"/>
          <a:cs typeface="Myriad Pro" charset="0"/>
        </a:defRPr>
      </a:lvl1pPr>
    </p:titleStyle>
    <p:bodyStyle>
      <a:lvl1pPr marL="171450" indent="-171450" algn="l" defTabSz="685800" rtl="0" eaLnBrk="1" latinLnBrk="0" hangingPunct="1">
        <a:lnSpc>
          <a:spcPct val="90000"/>
        </a:lnSpc>
        <a:spcBef>
          <a:spcPts val="750"/>
        </a:spcBef>
        <a:buClr>
          <a:schemeClr val="accent1"/>
        </a:buClr>
        <a:buSzPct val="150000"/>
        <a:buFont typeface="Arial"/>
        <a:buChar char="•"/>
        <a:defRPr sz="2100" kern="1200">
          <a:solidFill>
            <a:schemeClr val="tx1"/>
          </a:solidFill>
          <a:latin typeface="+mn-lt"/>
          <a:ea typeface="Myriad Pro" charset="0"/>
          <a:cs typeface="Myriad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619AC-17E0-A345-900B-AD9D12BCC3CD}"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07C61-54D8-7B48-A156-A2B0E7AE6D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037822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17FAD-7157-4826-B69E-6590EB3C1B08}" type="datetimeFigureOut">
              <a:rPr lang="fi-FI" smtClean="0">
                <a:solidFill>
                  <a:prstClr val="black">
                    <a:tint val="75000"/>
                  </a:prstClr>
                </a:solidFill>
              </a:rPr>
              <a:pPr/>
              <a:t>10.12.2021</a:t>
            </a:fld>
            <a:endParaRPr lang="fi-FI">
              <a:solidFill>
                <a:prstClr val="black">
                  <a:tint val="75000"/>
                </a:prstClr>
              </a:solidFill>
            </a:endParaRP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86E9E-2632-49E9-BC8A-CA070AF7680C}"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339026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finlex.fi/fi/laki/alkup/2014/20141325" TargetMode="External"/><Relationship Id="rId7" Type="http://schemas.openxmlformats.org/officeDocument/2006/relationships/image" Target="../media/image10.png"/><Relationship Id="rId2" Type="http://schemas.openxmlformats.org/officeDocument/2006/relationships/hyperlink" Target="https://www.unicef.fi/lapsen-oikeudet/sopimus-lyhennettyna/"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vm.fi/saavutettavuusdirektiivi" TargetMode="External"/><Relationship Id="rId4" Type="http://schemas.openxmlformats.org/officeDocument/2006/relationships/hyperlink" Target="https://www.invalidiliitto.fi/tietoa/liikkuminen-ja-esteettomyys/esteettomyys" TargetMode="Externa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ieli.fi/fi/kehitt%C3%A4mistoiminta/lapset-ja-nuoret/toimiva-lapsi-perhe-ty%C3%B6/lapset-puheeksi-lp-menetelm%C3%A4" TargetMode="External"/><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A06DA8B-3DDB-48C0-929E-4A3B5A6B2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23" y="2374841"/>
            <a:ext cx="4850296" cy="3280013"/>
          </a:xfrm>
          <a:prstGeom prst="rect">
            <a:avLst/>
          </a:prstGeom>
        </p:spPr>
      </p:pic>
      <p:pic>
        <p:nvPicPr>
          <p:cNvPr id="1027" name="Kuva 3" descr="perhekeskukse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597" y="2374842"/>
            <a:ext cx="3876380" cy="32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p:cNvSpPr txBox="1"/>
          <p:nvPr/>
        </p:nvSpPr>
        <p:spPr>
          <a:xfrm>
            <a:off x="1080475" y="300625"/>
            <a:ext cx="9620518" cy="1938992"/>
          </a:xfrm>
          <a:prstGeom prst="rect">
            <a:avLst/>
          </a:prstGeom>
          <a:noFill/>
        </p:spPr>
        <p:txBody>
          <a:bodyPr wrap="square" rtlCol="0">
            <a:spAutoFit/>
          </a:bodyPr>
          <a:lstStyle/>
          <a:p>
            <a:pPr algn="ctr"/>
            <a:r>
              <a:rPr lang="fi-FI" sz="4000" dirty="0"/>
              <a:t>SIILINJÄRVEN PERHEKESKUKSEN TOIMINTASUUNNITELMA</a:t>
            </a:r>
          </a:p>
          <a:p>
            <a:pPr algn="ctr"/>
            <a:r>
              <a:rPr lang="fi-FI" sz="4000" dirty="0"/>
              <a:t>2022 - 2024</a:t>
            </a:r>
          </a:p>
        </p:txBody>
      </p:sp>
      <p:sp>
        <p:nvSpPr>
          <p:cNvPr id="2" name="Tekstiruutu 1">
            <a:extLst>
              <a:ext uri="{FF2B5EF4-FFF2-40B4-BE49-F238E27FC236}">
                <a16:creationId xmlns:a16="http://schemas.microsoft.com/office/drawing/2014/main" id="{961870EE-9167-4D34-9564-35787152C39C}"/>
              </a:ext>
            </a:extLst>
          </p:cNvPr>
          <p:cNvSpPr txBox="1"/>
          <p:nvPr/>
        </p:nvSpPr>
        <p:spPr>
          <a:xfrm>
            <a:off x="1957215" y="5790078"/>
            <a:ext cx="4708628" cy="369332"/>
          </a:xfrm>
          <a:prstGeom prst="rect">
            <a:avLst/>
          </a:prstGeom>
          <a:noFill/>
        </p:spPr>
        <p:txBody>
          <a:bodyPr wrap="square" rtlCol="0">
            <a:spAutoFit/>
          </a:bodyPr>
          <a:lstStyle/>
          <a:p>
            <a:endParaRPr lang="fi-FI" dirty="0"/>
          </a:p>
        </p:txBody>
      </p:sp>
    </p:spTree>
    <p:extLst>
      <p:ext uri="{BB962C8B-B14F-4D97-AF65-F5344CB8AC3E}">
        <p14:creationId xmlns:p14="http://schemas.microsoft.com/office/powerpoint/2010/main" val="110934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97539" y="240957"/>
            <a:ext cx="9376013" cy="978243"/>
          </a:xfrm>
        </p:spPr>
        <p:txBody>
          <a:bodyPr>
            <a:normAutofit/>
          </a:bodyPr>
          <a:lstStyle/>
          <a:p>
            <a:r>
              <a:rPr lang="fi-FI" sz="2800" dirty="0"/>
              <a:t>Yhteistyön muotoja, alle kouluikäiset lapset ja heidän perheet</a:t>
            </a:r>
          </a:p>
        </p:txBody>
      </p:sp>
      <p:sp>
        <p:nvSpPr>
          <p:cNvPr id="3" name="Sisällön paikkamerkki 2"/>
          <p:cNvSpPr>
            <a:spLocks noGrp="1"/>
          </p:cNvSpPr>
          <p:nvPr>
            <p:ph idx="1"/>
          </p:nvPr>
        </p:nvSpPr>
        <p:spPr>
          <a:xfrm>
            <a:off x="2297099" y="1369181"/>
            <a:ext cx="5203632" cy="5247862"/>
          </a:xfrm>
          <a:ln>
            <a:solidFill>
              <a:schemeClr val="accent1"/>
            </a:solidFill>
          </a:ln>
        </p:spPr>
        <p:txBody>
          <a:bodyPr>
            <a:normAutofit lnSpcReduction="10000"/>
          </a:bodyPr>
          <a:lstStyle/>
          <a:p>
            <a:pPr marL="0" indent="0">
              <a:buNone/>
            </a:pPr>
            <a:r>
              <a:rPr lang="fi-FI" sz="2000" b="1" dirty="0"/>
              <a:t>YDINPALVELUT JA VARHAISKASVATUS</a:t>
            </a:r>
          </a:p>
          <a:p>
            <a:pPr marL="0" indent="0">
              <a:buNone/>
            </a:pPr>
            <a:r>
              <a:rPr lang="fi-FI" sz="1400" b="1" dirty="0"/>
              <a:t>Kaikkien lasten hyvinvointia edistävät yhteistyön muodot:</a:t>
            </a:r>
          </a:p>
          <a:p>
            <a:pPr>
              <a:buFontTx/>
              <a:buChar char="-"/>
            </a:pPr>
            <a:r>
              <a:rPr lang="fi-FI" sz="1400" dirty="0"/>
              <a:t>Varhaiskasvatuksen ja lastenneuvolan yhteistyö esimerkiksi 4 v laajoissa terveystarkastuksissa </a:t>
            </a:r>
          </a:p>
          <a:p>
            <a:pPr>
              <a:buFontTx/>
              <a:buChar char="-"/>
            </a:pPr>
            <a:r>
              <a:rPr lang="fi-FI" sz="1400" dirty="0"/>
              <a:t>Esiopetuksen yhteisölliseen oppilashuoltoon osallistuvat lastenneuvola, aluepsykologit, kuraattorit ja perhesosiaalityö </a:t>
            </a:r>
          </a:p>
          <a:p>
            <a:pPr marL="0" indent="0">
              <a:buNone/>
            </a:pPr>
            <a:r>
              <a:rPr lang="fi-FI" sz="1400" b="1" dirty="0"/>
              <a:t>Yksittäisen lapsen ja perheen hyvinvointia edistävä tapauskohtainen yhteistyö:</a:t>
            </a:r>
          </a:p>
          <a:p>
            <a:pPr lvl="0">
              <a:buFontTx/>
              <a:buChar char="-"/>
            </a:pPr>
            <a:r>
              <a:rPr lang="fi-FI" sz="1400" dirty="0">
                <a:solidFill>
                  <a:prstClr val="black"/>
                </a:solidFill>
              </a:rPr>
              <a:t>Eskarissa oppimista tuetaan yhdessä aluepsykologin kanssa.</a:t>
            </a:r>
          </a:p>
          <a:p>
            <a:pPr>
              <a:buFontTx/>
              <a:buChar char="-"/>
            </a:pPr>
            <a:r>
              <a:rPr lang="fi-FI" sz="1400" dirty="0">
                <a:solidFill>
                  <a:prstClr val="black"/>
                </a:solidFill>
              </a:rPr>
              <a:t>Esiopetuksessa yksilökohtainen oppilashuolto; psykologi, perhesosiaalityö, hyvinvointineuvolan erityispalvelut, lasten terapiapalvelut</a:t>
            </a:r>
          </a:p>
          <a:p>
            <a:pPr lvl="0">
              <a:buFontTx/>
              <a:buChar char="-"/>
            </a:pPr>
            <a:r>
              <a:rPr lang="fi-FI" sz="1400" dirty="0">
                <a:solidFill>
                  <a:prstClr val="black"/>
                </a:solidFill>
              </a:rPr>
              <a:t>Eskarin ja varhaiskasvatusikäisen lapsen hyvinvointia tuetaan tapauskohtaisesti. Tukemiseen osallistuu mm. psykologit, puhe- ja toimintaterapia, perhetyö  </a:t>
            </a:r>
            <a:endParaRPr lang="fi-FI" sz="1400" dirty="0"/>
          </a:p>
          <a:p>
            <a:pPr>
              <a:buFontTx/>
              <a:buChar char="-"/>
            </a:pPr>
            <a:r>
              <a:rPr lang="fi-FI" sz="1400" dirty="0"/>
              <a:t>Yhdessä aika</a:t>
            </a:r>
          </a:p>
          <a:p>
            <a:pPr>
              <a:buFontTx/>
              <a:buChar char="-"/>
            </a:pPr>
            <a:r>
              <a:rPr lang="fi-FI" sz="1400" dirty="0"/>
              <a:t>Varhaiskasvatuksen ja lastensuojelun yhteistyö osana palveluntarpeenarviointia</a:t>
            </a:r>
          </a:p>
          <a:p>
            <a:pPr marL="0" lvl="0" indent="0">
              <a:lnSpc>
                <a:spcPct val="100000"/>
              </a:lnSpc>
              <a:spcBef>
                <a:spcPts val="0"/>
              </a:spcBef>
              <a:buNone/>
            </a:pPr>
            <a:r>
              <a:rPr lang="fi-FI" sz="2000" b="1" dirty="0">
                <a:solidFill>
                  <a:prstClr val="black"/>
                </a:solidFill>
              </a:rPr>
              <a:t>YDINPALVELUT, VARHAISKASVATUS, JÄRJESTÖT</a:t>
            </a:r>
            <a:endParaRPr lang="fi-FI" sz="2000" dirty="0">
              <a:solidFill>
                <a:prstClr val="black"/>
              </a:solidFill>
            </a:endParaRPr>
          </a:p>
          <a:p>
            <a:pPr marL="0" lvl="0" indent="0">
              <a:lnSpc>
                <a:spcPct val="100000"/>
              </a:lnSpc>
              <a:spcBef>
                <a:spcPts val="0"/>
              </a:spcBef>
              <a:buFontTx/>
              <a:buChar char="-"/>
            </a:pPr>
            <a:r>
              <a:rPr lang="fi-FI" sz="1400" dirty="0">
                <a:solidFill>
                  <a:prstClr val="black"/>
                </a:solidFill>
              </a:rPr>
              <a:t>Varhaiskasvatus, lastenneuvola, perheneuvola ja perhesosiaalityö osallistuvat perheentalon toimintaan </a:t>
            </a:r>
          </a:p>
          <a:p>
            <a:pPr marL="0" lvl="0" indent="0">
              <a:lnSpc>
                <a:spcPct val="100000"/>
              </a:lnSpc>
              <a:spcBef>
                <a:spcPts val="0"/>
              </a:spcBef>
              <a:buFontTx/>
              <a:buChar char="-"/>
            </a:pPr>
            <a:r>
              <a:rPr lang="fi-FI" sz="1400" dirty="0">
                <a:solidFill>
                  <a:prstClr val="black"/>
                </a:solidFill>
              </a:rPr>
              <a:t> Yhteistyö seurakunnan kanssa</a:t>
            </a:r>
          </a:p>
          <a:p>
            <a:pPr>
              <a:buFontTx/>
              <a:buChar char="-"/>
            </a:pPr>
            <a:endParaRPr lang="fi-FI" sz="1400" dirty="0"/>
          </a:p>
        </p:txBody>
      </p:sp>
      <p:sp>
        <p:nvSpPr>
          <p:cNvPr id="6" name="Sisällön paikkamerkki 2"/>
          <p:cNvSpPr txBox="1">
            <a:spLocks/>
          </p:cNvSpPr>
          <p:nvPr/>
        </p:nvSpPr>
        <p:spPr>
          <a:xfrm>
            <a:off x="7929193" y="1369181"/>
            <a:ext cx="3931416" cy="357388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b="1" dirty="0">
                <a:solidFill>
                  <a:prstClr val="black"/>
                </a:solidFill>
              </a:rPr>
              <a:t>YDINPALVELUIDEN SISÄISET</a:t>
            </a:r>
          </a:p>
          <a:p>
            <a:pPr marL="0" indent="0">
              <a:buFont typeface="Arial" panose="020B0604020202020204" pitchFamily="34" charset="0"/>
              <a:buNone/>
            </a:pPr>
            <a:r>
              <a:rPr lang="fi-FI" sz="1400" b="1" dirty="0">
                <a:solidFill>
                  <a:prstClr val="black"/>
                </a:solidFill>
              </a:rPr>
              <a:t>Kaikkien perheiden ja lasten hyvinvointia edistävät yhteistyön muodot:</a:t>
            </a:r>
          </a:p>
          <a:p>
            <a:pPr>
              <a:buFontTx/>
              <a:buChar char="-"/>
            </a:pPr>
            <a:r>
              <a:rPr lang="fi-FI" sz="1400" dirty="0">
                <a:solidFill>
                  <a:prstClr val="black"/>
                </a:solidFill>
              </a:rPr>
              <a:t>Moniammatillinen perhevalmennus, jota toteuttaa äitiysneuvola ja lastenneuvola, seurakunta ja perheentalo, </a:t>
            </a:r>
            <a:r>
              <a:rPr lang="fi-FI" sz="1400" dirty="0" err="1">
                <a:solidFill>
                  <a:prstClr val="black"/>
                </a:solidFill>
              </a:rPr>
              <a:t>pene</a:t>
            </a:r>
            <a:r>
              <a:rPr lang="fi-FI" sz="1400" dirty="0">
                <a:solidFill>
                  <a:prstClr val="black"/>
                </a:solidFill>
              </a:rPr>
              <a:t>, lapsiperheiden sosiaalipalvelut, fysioterapia, hammashuolto, muita lapsiperheiden järjestöjä.</a:t>
            </a:r>
          </a:p>
          <a:p>
            <a:pPr marL="0" indent="0">
              <a:buFont typeface="Arial" panose="020B0604020202020204" pitchFamily="34" charset="0"/>
              <a:buNone/>
            </a:pPr>
            <a:r>
              <a:rPr lang="fi-FI" sz="1400" b="1" dirty="0">
                <a:solidFill>
                  <a:prstClr val="black"/>
                </a:solidFill>
              </a:rPr>
              <a:t>Yksittäisen lapsen ja perheen hyvinvointia edistävä tapauskohtainen yhteistyö:</a:t>
            </a:r>
          </a:p>
          <a:p>
            <a:pPr>
              <a:buFontTx/>
              <a:buChar char="-"/>
            </a:pPr>
            <a:r>
              <a:rPr lang="fi-FI" sz="1400" dirty="0">
                <a:solidFill>
                  <a:prstClr val="black"/>
                </a:solidFill>
              </a:rPr>
              <a:t>Palveluohjauksen monitoimijainen yhteistyö palvelutarpeen arvioinnissa</a:t>
            </a:r>
          </a:p>
          <a:p>
            <a:pPr>
              <a:buFontTx/>
              <a:buChar char="-"/>
            </a:pPr>
            <a:r>
              <a:rPr lang="fi-FI" sz="1400" dirty="0">
                <a:solidFill>
                  <a:prstClr val="black"/>
                </a:solidFill>
              </a:rPr>
              <a:t>Tarvittava monitoimijainen yhteistyö lapsen ja perheen tukemiseksi</a:t>
            </a:r>
          </a:p>
        </p:txBody>
      </p:sp>
      <p:sp>
        <p:nvSpPr>
          <p:cNvPr id="7" name="Suorakulmio 6">
            <a:extLst>
              <a:ext uri="{FF2B5EF4-FFF2-40B4-BE49-F238E27FC236}">
                <a16:creationId xmlns:a16="http://schemas.microsoft.com/office/drawing/2014/main" id="{50EA875D-EDE1-4E72-8ABD-3B604FE57C48}"/>
              </a:ext>
            </a:extLst>
          </p:cNvPr>
          <p:cNvSpPr/>
          <p:nvPr/>
        </p:nvSpPr>
        <p:spPr>
          <a:xfrm>
            <a:off x="276505" y="271097"/>
            <a:ext cx="1920406" cy="4066384"/>
          </a:xfrm>
          <a:prstGeom prst="rect">
            <a:avLst/>
          </a:prstGeom>
          <a:solidFill>
            <a:srgbClr val="8BB836">
              <a:lumMod val="60000"/>
              <a:lumOff val="40000"/>
            </a:srgb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Palvelu- ja yhteistyö-verkosto</a:t>
            </a:r>
          </a:p>
        </p:txBody>
      </p:sp>
      <p:pic>
        <p:nvPicPr>
          <p:cNvPr id="8" name="Kuva 7">
            <a:extLst>
              <a:ext uri="{FF2B5EF4-FFF2-40B4-BE49-F238E27FC236}">
                <a16:creationId xmlns:a16="http://schemas.microsoft.com/office/drawing/2014/main" id="{59673317-04A8-44C8-8603-44FAC39E385C}"/>
              </a:ext>
            </a:extLst>
          </p:cNvPr>
          <p:cNvPicPr>
            <a:picLocks noChangeAspect="1"/>
          </p:cNvPicPr>
          <p:nvPr/>
        </p:nvPicPr>
        <p:blipFill>
          <a:blip r:embed="rId2"/>
          <a:stretch>
            <a:fillRect/>
          </a:stretch>
        </p:blipFill>
        <p:spPr>
          <a:xfrm>
            <a:off x="8781800" y="5218034"/>
            <a:ext cx="2423370" cy="1639966"/>
          </a:xfrm>
          <a:prstGeom prst="rect">
            <a:avLst/>
          </a:prstGeom>
        </p:spPr>
      </p:pic>
    </p:spTree>
    <p:extLst>
      <p:ext uri="{BB962C8B-B14F-4D97-AF65-F5344CB8AC3E}">
        <p14:creationId xmlns:p14="http://schemas.microsoft.com/office/powerpoint/2010/main" val="410616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85391" y="240957"/>
            <a:ext cx="9656355" cy="1325563"/>
          </a:xfrm>
        </p:spPr>
        <p:txBody>
          <a:bodyPr>
            <a:normAutofit/>
          </a:bodyPr>
          <a:lstStyle/>
          <a:p>
            <a:r>
              <a:rPr lang="fi-FI" sz="2800" dirty="0"/>
              <a:t>Yhteistyön muotoja, kouluikäiset lapset ja heidän perheet</a:t>
            </a:r>
          </a:p>
        </p:txBody>
      </p:sp>
      <p:sp>
        <p:nvSpPr>
          <p:cNvPr id="3" name="Sisällön paikkamerkki 2"/>
          <p:cNvSpPr>
            <a:spLocks noGrp="1"/>
          </p:cNvSpPr>
          <p:nvPr>
            <p:ph idx="1"/>
          </p:nvPr>
        </p:nvSpPr>
        <p:spPr>
          <a:xfrm>
            <a:off x="2401903" y="1464400"/>
            <a:ext cx="3859788" cy="3628332"/>
          </a:xfrm>
          <a:ln>
            <a:solidFill>
              <a:schemeClr val="accent1"/>
            </a:solidFill>
          </a:ln>
        </p:spPr>
        <p:txBody>
          <a:bodyPr>
            <a:normAutofit lnSpcReduction="10000"/>
          </a:bodyPr>
          <a:lstStyle/>
          <a:p>
            <a:pPr marL="0" indent="0">
              <a:buNone/>
            </a:pPr>
            <a:r>
              <a:rPr lang="fi-FI" sz="2000" b="1" dirty="0"/>
              <a:t>YDINPALVELUT JA OPETUSPALVELUT</a:t>
            </a:r>
          </a:p>
          <a:p>
            <a:pPr marL="0" indent="0">
              <a:buNone/>
            </a:pPr>
            <a:r>
              <a:rPr lang="fi-FI" sz="1400" b="1" dirty="0"/>
              <a:t>Kaikkien oppilaiden hyvinvointia edistävät yhteistyön muodot:</a:t>
            </a:r>
          </a:p>
          <a:p>
            <a:pPr>
              <a:buFontTx/>
              <a:buChar char="-"/>
            </a:pPr>
            <a:r>
              <a:rPr lang="fi-FI" sz="1400" dirty="0"/>
              <a:t>Yhteisöllinen oppilashuolto; kuraattori, kouluterveydenhuolto, psykologi, perhesosiaalityö</a:t>
            </a:r>
          </a:p>
          <a:p>
            <a:pPr>
              <a:buFontTx/>
              <a:buChar char="-"/>
            </a:pPr>
            <a:r>
              <a:rPr lang="fi-FI" sz="1400" dirty="0">
                <a:latin typeface="Calibri" panose="020F0502020204030204" pitchFamily="34" charset="0"/>
                <a:ea typeface="Times New Roman" panose="02020603050405020304" pitchFamily="18" charset="0"/>
              </a:rPr>
              <a:t>monialaiset vanhempainillat </a:t>
            </a:r>
            <a:endParaRPr lang="fi-FI" sz="1400" dirty="0"/>
          </a:p>
          <a:p>
            <a:pPr marL="0" indent="0">
              <a:buNone/>
            </a:pPr>
            <a:r>
              <a:rPr lang="fi-FI" sz="1400" b="1" dirty="0"/>
              <a:t>Yksittäisen oppilaan ja perheen hyvinvointia edistävä tapauskohtainen yhteistyö:</a:t>
            </a:r>
          </a:p>
          <a:p>
            <a:pPr lvl="0">
              <a:buFontTx/>
              <a:buChar char="-"/>
            </a:pPr>
            <a:r>
              <a:rPr lang="fi-FI" sz="1400" dirty="0">
                <a:solidFill>
                  <a:prstClr val="black"/>
                </a:solidFill>
              </a:rPr>
              <a:t>Yksilökohtainen oppilashuolto; kouluterveydenhuolto, psykologi, perhesosiaalityö, hyvinvointineuvolan erityispalvelut, lasten terapiapalvelut</a:t>
            </a:r>
          </a:p>
          <a:p>
            <a:pPr>
              <a:buFontTx/>
              <a:buChar char="-"/>
            </a:pPr>
            <a:r>
              <a:rPr lang="fi-FI" sz="1400" dirty="0"/>
              <a:t>Yhdessä aika </a:t>
            </a:r>
            <a:endParaRPr lang="fi-FI" dirty="0"/>
          </a:p>
          <a:p>
            <a:pPr>
              <a:buFontTx/>
              <a:buChar char="-"/>
            </a:pPr>
            <a:endParaRPr lang="fi-FI" sz="1400" dirty="0"/>
          </a:p>
          <a:p>
            <a:pPr>
              <a:buFontTx/>
              <a:buChar char="-"/>
            </a:pPr>
            <a:endParaRPr lang="fi-FI" sz="1400" dirty="0"/>
          </a:p>
        </p:txBody>
      </p:sp>
      <p:sp>
        <p:nvSpPr>
          <p:cNvPr id="6" name="Sisällön paikkamerkki 2"/>
          <p:cNvSpPr txBox="1">
            <a:spLocks/>
          </p:cNvSpPr>
          <p:nvPr/>
        </p:nvSpPr>
        <p:spPr>
          <a:xfrm>
            <a:off x="6387921" y="2512304"/>
            <a:ext cx="5653825" cy="1736763"/>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b="1" dirty="0">
                <a:solidFill>
                  <a:prstClr val="black"/>
                </a:solidFill>
              </a:rPr>
              <a:t>YDINPALVELUIDEN SISÄISET</a:t>
            </a:r>
          </a:p>
          <a:p>
            <a:pPr marL="0" indent="0">
              <a:buFont typeface="Arial" panose="020B0604020202020204" pitchFamily="34" charset="0"/>
              <a:buNone/>
            </a:pPr>
            <a:r>
              <a:rPr lang="fi-FI" sz="1400" b="1" dirty="0">
                <a:solidFill>
                  <a:prstClr val="black"/>
                </a:solidFill>
              </a:rPr>
              <a:t>Yksittäisen lapsen ja perheen hyvinvointia edistävä tapauskohtainen yhteistyö:</a:t>
            </a:r>
          </a:p>
          <a:p>
            <a:pPr>
              <a:buFontTx/>
              <a:buChar char="-"/>
            </a:pPr>
            <a:r>
              <a:rPr lang="fi-FI" sz="1400" dirty="0">
                <a:solidFill>
                  <a:prstClr val="black"/>
                </a:solidFill>
              </a:rPr>
              <a:t>Palveluohjauksen monitoimijainen yhteistyö palvelutarpeen arvioinnissa</a:t>
            </a:r>
          </a:p>
          <a:p>
            <a:pPr>
              <a:buFontTx/>
              <a:buChar char="-"/>
            </a:pPr>
            <a:r>
              <a:rPr lang="fi-FI" sz="1400" dirty="0">
                <a:solidFill>
                  <a:prstClr val="black"/>
                </a:solidFill>
              </a:rPr>
              <a:t>Tarvittava monitoimijainen yhteistyö lapsen ja perheen tukemiseksi</a:t>
            </a:r>
          </a:p>
          <a:p>
            <a:pPr>
              <a:buFontTx/>
              <a:buChar char="-"/>
            </a:pPr>
            <a:endParaRPr lang="fi-FI" sz="1400" dirty="0">
              <a:solidFill>
                <a:prstClr val="black"/>
              </a:solidFill>
            </a:endParaRPr>
          </a:p>
        </p:txBody>
      </p:sp>
      <p:sp>
        <p:nvSpPr>
          <p:cNvPr id="7" name="Suorakulmio 6">
            <a:extLst>
              <a:ext uri="{FF2B5EF4-FFF2-40B4-BE49-F238E27FC236}">
                <a16:creationId xmlns:a16="http://schemas.microsoft.com/office/drawing/2014/main" id="{12168B88-EFBA-4DB8-802A-61669F976817}"/>
              </a:ext>
            </a:extLst>
          </p:cNvPr>
          <p:cNvSpPr/>
          <p:nvPr/>
        </p:nvSpPr>
        <p:spPr>
          <a:xfrm>
            <a:off x="276505" y="271097"/>
            <a:ext cx="1920406" cy="4066384"/>
          </a:xfrm>
          <a:prstGeom prst="rect">
            <a:avLst/>
          </a:prstGeom>
          <a:solidFill>
            <a:srgbClr val="8BB836">
              <a:lumMod val="60000"/>
              <a:lumOff val="40000"/>
            </a:srgb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Palvelu- ja yhteistyö-verkosto</a:t>
            </a:r>
          </a:p>
        </p:txBody>
      </p:sp>
      <p:grpSp>
        <p:nvGrpSpPr>
          <p:cNvPr id="8" name="Ryhmä 7">
            <a:extLst>
              <a:ext uri="{FF2B5EF4-FFF2-40B4-BE49-F238E27FC236}">
                <a16:creationId xmlns:a16="http://schemas.microsoft.com/office/drawing/2014/main" id="{ED82B550-A506-42AC-9B6F-5844D6F92FFB}"/>
              </a:ext>
            </a:extLst>
          </p:cNvPr>
          <p:cNvGrpSpPr/>
          <p:nvPr/>
        </p:nvGrpSpPr>
        <p:grpSpPr>
          <a:xfrm>
            <a:off x="0" y="5847983"/>
            <a:ext cx="12220492" cy="1080000"/>
            <a:chOff x="23225" y="1187999"/>
            <a:chExt cx="12220492" cy="1080000"/>
          </a:xfrm>
        </p:grpSpPr>
        <p:pic>
          <p:nvPicPr>
            <p:cNvPr id="9" name="Kuva 8">
              <a:extLst>
                <a:ext uri="{FF2B5EF4-FFF2-40B4-BE49-F238E27FC236}">
                  <a16:creationId xmlns:a16="http://schemas.microsoft.com/office/drawing/2014/main" id="{AE29D5C1-4CAC-4DE1-8F5A-326DD9A4C3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32" t="47306" r="42853" b="38667"/>
            <a:stretch/>
          </p:blipFill>
          <p:spPr>
            <a:xfrm>
              <a:off x="1956422" y="1187999"/>
              <a:ext cx="2791169" cy="1080000"/>
            </a:xfrm>
            <a:prstGeom prst="rect">
              <a:avLst/>
            </a:prstGeom>
          </p:spPr>
        </p:pic>
        <p:grpSp>
          <p:nvGrpSpPr>
            <p:cNvPr id="10" name="Ryhmä 9">
              <a:extLst>
                <a:ext uri="{FF2B5EF4-FFF2-40B4-BE49-F238E27FC236}">
                  <a16:creationId xmlns:a16="http://schemas.microsoft.com/office/drawing/2014/main" id="{F57718B0-8771-49BC-9694-D4F3B9CFE27D}"/>
                </a:ext>
              </a:extLst>
            </p:cNvPr>
            <p:cNvGrpSpPr/>
            <p:nvPr/>
          </p:nvGrpSpPr>
          <p:grpSpPr>
            <a:xfrm>
              <a:off x="23225" y="1187999"/>
              <a:ext cx="12220492" cy="1080000"/>
              <a:chOff x="23225" y="1187999"/>
              <a:chExt cx="12220492" cy="1080000"/>
            </a:xfrm>
          </p:grpSpPr>
          <p:grpSp>
            <p:nvGrpSpPr>
              <p:cNvPr id="11" name="Ryhmä 10">
                <a:extLst>
                  <a:ext uri="{FF2B5EF4-FFF2-40B4-BE49-F238E27FC236}">
                    <a16:creationId xmlns:a16="http://schemas.microsoft.com/office/drawing/2014/main" id="{2A87FCDB-93D1-48F4-9896-148C71F076CA}"/>
                  </a:ext>
                </a:extLst>
              </p:cNvPr>
              <p:cNvGrpSpPr/>
              <p:nvPr/>
            </p:nvGrpSpPr>
            <p:grpSpPr>
              <a:xfrm>
                <a:off x="23225" y="1187999"/>
                <a:ext cx="12220492" cy="1080000"/>
                <a:chOff x="0" y="5778000"/>
                <a:chExt cx="12220492" cy="1080000"/>
              </a:xfrm>
            </p:grpSpPr>
            <p:pic>
              <p:nvPicPr>
                <p:cNvPr id="13" name="Kuva 12">
                  <a:extLst>
                    <a:ext uri="{FF2B5EF4-FFF2-40B4-BE49-F238E27FC236}">
                      <a16:creationId xmlns:a16="http://schemas.microsoft.com/office/drawing/2014/main" id="{799B917A-86D0-4AFB-8572-80E5663FEBDF}"/>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4" name="Kuva 13">
                  <a:extLst>
                    <a:ext uri="{FF2B5EF4-FFF2-40B4-BE49-F238E27FC236}">
                      <a16:creationId xmlns:a16="http://schemas.microsoft.com/office/drawing/2014/main" id="{1847A2F6-DCD8-4CF6-885D-8E886DD1393C}"/>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5" name="Kuva 14">
                  <a:extLst>
                    <a:ext uri="{FF2B5EF4-FFF2-40B4-BE49-F238E27FC236}">
                      <a16:creationId xmlns:a16="http://schemas.microsoft.com/office/drawing/2014/main" id="{EDDC3742-27B0-471C-94D9-7B354BEA907E}"/>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6" name="Kuva 15">
                  <a:extLst>
                    <a:ext uri="{FF2B5EF4-FFF2-40B4-BE49-F238E27FC236}">
                      <a16:creationId xmlns:a16="http://schemas.microsoft.com/office/drawing/2014/main" id="{8E6EF57B-AB04-4D00-9C4B-29BA12169231}"/>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2" name="Kuva 11">
                <a:extLst>
                  <a:ext uri="{FF2B5EF4-FFF2-40B4-BE49-F238E27FC236}">
                    <a16:creationId xmlns:a16="http://schemas.microsoft.com/office/drawing/2014/main" id="{955932E4-BCC0-4D10-9FE5-F216ACA7A9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142" t="24520" r="27072" b="64254"/>
              <a:stretch/>
            </p:blipFill>
            <p:spPr>
              <a:xfrm>
                <a:off x="9405952" y="1187999"/>
                <a:ext cx="2814540" cy="1080000"/>
              </a:xfrm>
              <a:prstGeom prst="rect">
                <a:avLst/>
              </a:prstGeom>
            </p:spPr>
          </p:pic>
        </p:grpSp>
      </p:grpSp>
    </p:spTree>
    <p:extLst>
      <p:ext uri="{BB962C8B-B14F-4D97-AF65-F5344CB8AC3E}">
        <p14:creationId xmlns:p14="http://schemas.microsoft.com/office/powerpoint/2010/main" val="370335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40729" y="240957"/>
            <a:ext cx="8713072" cy="1325563"/>
          </a:xfrm>
        </p:spPr>
        <p:txBody>
          <a:bodyPr>
            <a:normAutofit/>
          </a:bodyPr>
          <a:lstStyle/>
          <a:p>
            <a:r>
              <a:rPr lang="fi-FI" sz="2800" dirty="0"/>
              <a:t>Yhteistyön muotoja, nuoret ja heidän perheet</a:t>
            </a:r>
          </a:p>
        </p:txBody>
      </p:sp>
      <p:sp>
        <p:nvSpPr>
          <p:cNvPr id="3" name="Sisällön paikkamerkki 2"/>
          <p:cNvSpPr>
            <a:spLocks noGrp="1"/>
          </p:cNvSpPr>
          <p:nvPr>
            <p:ph idx="1"/>
          </p:nvPr>
        </p:nvSpPr>
        <p:spPr>
          <a:xfrm>
            <a:off x="2640728" y="1645854"/>
            <a:ext cx="3163352" cy="3566291"/>
          </a:xfrm>
          <a:ln>
            <a:solidFill>
              <a:schemeClr val="accent1"/>
            </a:solidFill>
          </a:ln>
        </p:spPr>
        <p:txBody>
          <a:bodyPr>
            <a:normAutofit/>
          </a:bodyPr>
          <a:lstStyle/>
          <a:p>
            <a:pPr marL="0" indent="0">
              <a:buNone/>
            </a:pPr>
            <a:r>
              <a:rPr lang="fi-FI" sz="2000" b="1" dirty="0"/>
              <a:t>YDINPALVELUT JA OPPILAITOKSET</a:t>
            </a:r>
          </a:p>
          <a:p>
            <a:pPr marL="0" indent="0">
              <a:buNone/>
            </a:pPr>
            <a:r>
              <a:rPr lang="fi-FI" sz="1400" b="1" dirty="0"/>
              <a:t>Kaikkien opiskelijoiden hyvinvointia edistävät yhteistyön muodot:</a:t>
            </a:r>
          </a:p>
          <a:p>
            <a:pPr>
              <a:buFontTx/>
              <a:buChar char="-"/>
            </a:pPr>
            <a:r>
              <a:rPr lang="fi-FI" sz="1400" dirty="0"/>
              <a:t>Yhteisöllinen opiskelijahuolto; kuraattori, opiskeluterveydenhuolto, psykologi, perhesosiaalityö</a:t>
            </a:r>
          </a:p>
          <a:p>
            <a:pPr marL="0" indent="0">
              <a:buNone/>
            </a:pPr>
            <a:r>
              <a:rPr lang="fi-FI" sz="1400" b="1" dirty="0"/>
              <a:t>Yksittäisen nuoren ja perheen hyvinvointia edistävä tapauskohtainen yhteistyö:</a:t>
            </a:r>
          </a:p>
          <a:p>
            <a:pPr lvl="0">
              <a:buFontTx/>
              <a:buChar char="-"/>
            </a:pPr>
            <a:r>
              <a:rPr lang="fi-FI" sz="1400" dirty="0">
                <a:solidFill>
                  <a:prstClr val="black"/>
                </a:solidFill>
              </a:rPr>
              <a:t>Yksilökohtainen opiskelijahuolto; opiskeluterveydenhuolto, psykologi, perhesosiaalityö, hyvinvointineuvolan erityispalvelut, lasten terapiapalvelut</a:t>
            </a:r>
          </a:p>
          <a:p>
            <a:pPr>
              <a:buFontTx/>
              <a:buChar char="-"/>
            </a:pPr>
            <a:endParaRPr lang="fi-FI" sz="1400" dirty="0"/>
          </a:p>
          <a:p>
            <a:pPr>
              <a:buFontTx/>
              <a:buChar char="-"/>
            </a:pPr>
            <a:endParaRPr lang="fi-FI" sz="1400" dirty="0"/>
          </a:p>
        </p:txBody>
      </p:sp>
      <p:sp>
        <p:nvSpPr>
          <p:cNvPr id="6" name="Sisällön paikkamerkki 2"/>
          <p:cNvSpPr txBox="1">
            <a:spLocks/>
          </p:cNvSpPr>
          <p:nvPr/>
        </p:nvSpPr>
        <p:spPr>
          <a:xfrm>
            <a:off x="6387922" y="2468197"/>
            <a:ext cx="5653825" cy="186928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b="1" dirty="0">
                <a:solidFill>
                  <a:prstClr val="black"/>
                </a:solidFill>
              </a:rPr>
              <a:t>YDINPALVELUIDEN SISÄISET</a:t>
            </a:r>
          </a:p>
          <a:p>
            <a:pPr marL="0" indent="0">
              <a:buFont typeface="Arial" panose="020B0604020202020204" pitchFamily="34" charset="0"/>
              <a:buNone/>
            </a:pPr>
            <a:r>
              <a:rPr lang="fi-FI" sz="1400" b="1" dirty="0">
                <a:solidFill>
                  <a:prstClr val="black"/>
                </a:solidFill>
              </a:rPr>
              <a:t>Yksittäisen nuoren ja perheen hyvinvointia edistävä tapauskohtainen yhteistyö:</a:t>
            </a:r>
          </a:p>
          <a:p>
            <a:pPr>
              <a:buFontTx/>
              <a:buChar char="-"/>
            </a:pPr>
            <a:r>
              <a:rPr lang="fi-FI" sz="1400" dirty="0">
                <a:solidFill>
                  <a:prstClr val="black"/>
                </a:solidFill>
              </a:rPr>
              <a:t>Nuorten mielenterveyspalveluiden, päihdepalveluiden ja opiskeluterveydenhuollon välinen yhteistyö</a:t>
            </a:r>
          </a:p>
          <a:p>
            <a:pPr>
              <a:buFontTx/>
              <a:buChar char="-"/>
            </a:pPr>
            <a:r>
              <a:rPr lang="fi-FI" sz="1400" dirty="0">
                <a:solidFill>
                  <a:prstClr val="black"/>
                </a:solidFill>
              </a:rPr>
              <a:t>Palveluohjauksen monitoimijainen yhteistyö palvelutarpeen arvioinnissa</a:t>
            </a:r>
          </a:p>
        </p:txBody>
      </p:sp>
      <p:sp>
        <p:nvSpPr>
          <p:cNvPr id="7" name="Suorakulmio 6">
            <a:extLst>
              <a:ext uri="{FF2B5EF4-FFF2-40B4-BE49-F238E27FC236}">
                <a16:creationId xmlns:a16="http://schemas.microsoft.com/office/drawing/2014/main" id="{FE486ECA-A474-46F9-A1B9-650BE0A7EEA8}"/>
              </a:ext>
            </a:extLst>
          </p:cNvPr>
          <p:cNvSpPr/>
          <p:nvPr/>
        </p:nvSpPr>
        <p:spPr>
          <a:xfrm>
            <a:off x="276505" y="271097"/>
            <a:ext cx="1920406" cy="4066384"/>
          </a:xfrm>
          <a:prstGeom prst="rect">
            <a:avLst/>
          </a:prstGeom>
          <a:solidFill>
            <a:srgbClr val="8BB836">
              <a:lumMod val="60000"/>
              <a:lumOff val="40000"/>
            </a:srgb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Palvelu- ja yhteistyö-verkosto</a:t>
            </a:r>
          </a:p>
        </p:txBody>
      </p:sp>
      <p:grpSp>
        <p:nvGrpSpPr>
          <p:cNvPr id="8" name="Ryhmä 7">
            <a:extLst>
              <a:ext uri="{FF2B5EF4-FFF2-40B4-BE49-F238E27FC236}">
                <a16:creationId xmlns:a16="http://schemas.microsoft.com/office/drawing/2014/main" id="{F947315D-54E3-46A0-BBE9-C2120ABA1743}"/>
              </a:ext>
            </a:extLst>
          </p:cNvPr>
          <p:cNvGrpSpPr/>
          <p:nvPr/>
        </p:nvGrpSpPr>
        <p:grpSpPr>
          <a:xfrm>
            <a:off x="-28492" y="5779960"/>
            <a:ext cx="12220492" cy="1080001"/>
            <a:chOff x="23225" y="2267999"/>
            <a:chExt cx="12220492" cy="1080001"/>
          </a:xfrm>
        </p:grpSpPr>
        <p:grpSp>
          <p:nvGrpSpPr>
            <p:cNvPr id="9" name="Ryhmä 8">
              <a:extLst>
                <a:ext uri="{FF2B5EF4-FFF2-40B4-BE49-F238E27FC236}">
                  <a16:creationId xmlns:a16="http://schemas.microsoft.com/office/drawing/2014/main" id="{A5562B7F-CC8F-436A-9838-3BA913D30825}"/>
                </a:ext>
              </a:extLst>
            </p:cNvPr>
            <p:cNvGrpSpPr/>
            <p:nvPr/>
          </p:nvGrpSpPr>
          <p:grpSpPr>
            <a:xfrm>
              <a:off x="23225" y="2267999"/>
              <a:ext cx="12220492" cy="1080000"/>
              <a:chOff x="0" y="5778000"/>
              <a:chExt cx="12220492" cy="1080000"/>
            </a:xfrm>
          </p:grpSpPr>
          <p:pic>
            <p:nvPicPr>
              <p:cNvPr id="11" name="Kuva 10">
                <a:extLst>
                  <a:ext uri="{FF2B5EF4-FFF2-40B4-BE49-F238E27FC236}">
                    <a16:creationId xmlns:a16="http://schemas.microsoft.com/office/drawing/2014/main" id="{18C5B9CB-62B7-410D-BAA5-B3D5C19C8F3F}"/>
                  </a:ext>
                </a:extLst>
              </p:cNvPr>
              <p:cNvPicPr>
                <a:picLocks noChangeAspect="1"/>
              </p:cNvPicPr>
              <p:nvPr/>
            </p:nvPicPr>
            <p:blipFill rotWithShape="1">
              <a:blip r:embed="rId2"/>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8D1AD299-958E-47F8-B93B-FC6442D12A8B}"/>
                  </a:ext>
                </a:extLst>
              </p:cNvPr>
              <p:cNvPicPr>
                <a:picLocks noChangeAspect="1"/>
              </p:cNvPicPr>
              <p:nvPr/>
            </p:nvPicPr>
            <p:blipFill rotWithShape="1">
              <a:blip r:embed="rId3"/>
              <a:srcRect l="23738" r="54239" b="9604"/>
              <a:stretch/>
            </p:blipFill>
            <p:spPr>
              <a:xfrm>
                <a:off x="1956424" y="5778000"/>
                <a:ext cx="2375373" cy="1080000"/>
              </a:xfrm>
              <a:prstGeom prst="rect">
                <a:avLst/>
              </a:prstGeom>
            </p:spPr>
          </p:pic>
          <p:pic>
            <p:nvPicPr>
              <p:cNvPr id="13" name="Kuva 12">
                <a:extLst>
                  <a:ext uri="{FF2B5EF4-FFF2-40B4-BE49-F238E27FC236}">
                    <a16:creationId xmlns:a16="http://schemas.microsoft.com/office/drawing/2014/main" id="{0C9EB49E-FC6D-43C7-B886-282BA2490823}"/>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57002B8E-1A1E-4D96-AEE8-2B8C7FF072B8}"/>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66DFF562-54B2-496B-998C-DA7949632C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42" t="24520" r="27072" b="64254"/>
            <a:stretch/>
          </p:blipFill>
          <p:spPr>
            <a:xfrm>
              <a:off x="7122964" y="2268000"/>
              <a:ext cx="2814540" cy="1080000"/>
            </a:xfrm>
            <a:prstGeom prst="rect">
              <a:avLst/>
            </a:prstGeom>
          </p:spPr>
        </p:pic>
      </p:grpSp>
    </p:spTree>
    <p:extLst>
      <p:ext uri="{BB962C8B-B14F-4D97-AF65-F5344CB8AC3E}">
        <p14:creationId xmlns:p14="http://schemas.microsoft.com/office/powerpoint/2010/main" val="249794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idx="1"/>
          </p:nvPr>
        </p:nvPicPr>
        <p:blipFill>
          <a:blip r:embed="rId2"/>
          <a:stretch>
            <a:fillRect/>
          </a:stretch>
        </p:blipFill>
        <p:spPr>
          <a:xfrm>
            <a:off x="2461698" y="82407"/>
            <a:ext cx="8455025" cy="3710135"/>
          </a:xfrm>
          <a:prstGeom prst="rect">
            <a:avLst/>
          </a:prstGeom>
        </p:spPr>
      </p:pic>
      <p:pic>
        <p:nvPicPr>
          <p:cNvPr id="6" name="Kuva 5"/>
          <p:cNvPicPr>
            <a:picLocks noChangeAspect="1"/>
          </p:cNvPicPr>
          <p:nvPr/>
        </p:nvPicPr>
        <p:blipFill>
          <a:blip r:embed="rId3"/>
          <a:stretch>
            <a:fillRect/>
          </a:stretch>
        </p:blipFill>
        <p:spPr>
          <a:xfrm>
            <a:off x="7718434" y="2977116"/>
            <a:ext cx="4354760" cy="3880884"/>
          </a:xfrm>
          <a:prstGeom prst="rect">
            <a:avLst/>
          </a:prstGeom>
        </p:spPr>
      </p:pic>
      <p:sp>
        <p:nvSpPr>
          <p:cNvPr id="8" name="Tekstiruutu 7"/>
          <p:cNvSpPr txBox="1"/>
          <p:nvPr/>
        </p:nvSpPr>
        <p:spPr>
          <a:xfrm>
            <a:off x="306673" y="2009553"/>
            <a:ext cx="2500322" cy="4247317"/>
          </a:xfrm>
          <a:prstGeom prst="rect">
            <a:avLst/>
          </a:prstGeom>
          <a:noFill/>
        </p:spPr>
        <p:txBody>
          <a:bodyPr wrap="square" rtlCol="0">
            <a:spAutoFit/>
          </a:bodyPr>
          <a:lstStyle/>
          <a:p>
            <a:r>
              <a:rPr lang="fi-FI" dirty="0"/>
              <a:t>Perhekeskus </a:t>
            </a:r>
          </a:p>
          <a:p>
            <a:pPr marL="285750" indent="-285750">
              <a:buFont typeface="Arial" panose="020B0604020202020204" pitchFamily="34" charset="0"/>
              <a:buChar char="•"/>
            </a:pPr>
            <a:r>
              <a:rPr lang="fi-FI" dirty="0"/>
              <a:t>Isoharjantie 6</a:t>
            </a:r>
          </a:p>
          <a:p>
            <a:pPr marL="285750" indent="-285750">
              <a:buFont typeface="Arial" panose="020B0604020202020204" pitchFamily="34" charset="0"/>
              <a:buChar char="•"/>
            </a:pPr>
            <a:r>
              <a:rPr lang="fi-FI" dirty="0"/>
              <a:t>Vuorelantie 6</a:t>
            </a:r>
          </a:p>
          <a:p>
            <a:pPr marL="285750" indent="-285750">
              <a:buFont typeface="Arial" panose="020B0604020202020204" pitchFamily="34" charset="0"/>
              <a:buChar char="•"/>
            </a:pPr>
            <a:endParaRPr lang="fi-FI" dirty="0"/>
          </a:p>
          <a:p>
            <a:r>
              <a:rPr lang="fi-FI" dirty="0"/>
              <a:t>Nuorisotalot</a:t>
            </a:r>
          </a:p>
          <a:p>
            <a:pPr marL="285750" indent="-285750">
              <a:buFont typeface="Arial" panose="020B0604020202020204" pitchFamily="34" charset="0"/>
              <a:buChar char="•"/>
            </a:pPr>
            <a:r>
              <a:rPr lang="fi-FI" dirty="0" err="1"/>
              <a:t>Semppis</a:t>
            </a:r>
            <a:endParaRPr lang="fi-FI" dirty="0"/>
          </a:p>
          <a:p>
            <a:pPr marL="285750" indent="-285750">
              <a:buFont typeface="Arial" panose="020B0604020202020204" pitchFamily="34" charset="0"/>
              <a:buChar char="•"/>
            </a:pPr>
            <a:r>
              <a:rPr lang="fi-FI" dirty="0"/>
              <a:t>Vuorela </a:t>
            </a:r>
          </a:p>
          <a:p>
            <a:endParaRPr lang="fi-FI" dirty="0"/>
          </a:p>
          <a:p>
            <a:r>
              <a:rPr lang="fi-FI" dirty="0"/>
              <a:t>Avoin päiväkoti</a:t>
            </a:r>
          </a:p>
          <a:p>
            <a:endParaRPr lang="fi-FI" dirty="0"/>
          </a:p>
          <a:p>
            <a:r>
              <a:rPr lang="fi-FI" dirty="0"/>
              <a:t>Perheentalo</a:t>
            </a:r>
          </a:p>
          <a:p>
            <a:endParaRPr lang="fi-FI" dirty="0"/>
          </a:p>
          <a:p>
            <a:r>
              <a:rPr lang="fi-FI" dirty="0"/>
              <a:t>Seurakunnan perhekerhot ja kahvilat</a:t>
            </a:r>
          </a:p>
          <a:p>
            <a:endParaRPr lang="fi-FI" dirty="0"/>
          </a:p>
        </p:txBody>
      </p:sp>
      <p:cxnSp>
        <p:nvCxnSpPr>
          <p:cNvPr id="10" name="Suora nuoliyhdysviiva 9"/>
          <p:cNvCxnSpPr/>
          <p:nvPr/>
        </p:nvCxnSpPr>
        <p:spPr>
          <a:xfrm flipV="1">
            <a:off x="2117446" y="1595375"/>
            <a:ext cx="2181551" cy="73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p:cNvCxnSpPr/>
          <p:nvPr/>
        </p:nvCxnSpPr>
        <p:spPr>
          <a:xfrm>
            <a:off x="2117446" y="2775098"/>
            <a:ext cx="7874134" cy="2445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p:cNvCxnSpPr/>
          <p:nvPr/>
        </p:nvCxnSpPr>
        <p:spPr>
          <a:xfrm flipV="1">
            <a:off x="1733107" y="1690578"/>
            <a:ext cx="7933455" cy="40733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uora nuoliyhdysviiva 30"/>
          <p:cNvCxnSpPr/>
          <p:nvPr/>
        </p:nvCxnSpPr>
        <p:spPr>
          <a:xfrm flipV="1">
            <a:off x="1733107" y="3144496"/>
            <a:ext cx="8686800" cy="26356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uora nuoliyhdysviiva 37"/>
          <p:cNvCxnSpPr/>
          <p:nvPr/>
        </p:nvCxnSpPr>
        <p:spPr>
          <a:xfrm>
            <a:off x="1900989" y="4388609"/>
            <a:ext cx="7191836" cy="31471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0" name="Suora nuoliyhdysviiva 39"/>
          <p:cNvCxnSpPr/>
          <p:nvPr/>
        </p:nvCxnSpPr>
        <p:spPr>
          <a:xfrm flipV="1">
            <a:off x="1733107" y="2353641"/>
            <a:ext cx="8258473" cy="25639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53" name="Tekstiruutu 52"/>
          <p:cNvSpPr txBox="1"/>
          <p:nvPr/>
        </p:nvSpPr>
        <p:spPr>
          <a:xfrm>
            <a:off x="4327583" y="5646344"/>
            <a:ext cx="5964060" cy="923330"/>
          </a:xfrm>
          <a:prstGeom prst="rect">
            <a:avLst/>
          </a:prstGeom>
          <a:noFill/>
        </p:spPr>
        <p:txBody>
          <a:bodyPr wrap="square" rtlCol="0">
            <a:spAutoFit/>
          </a:bodyPr>
          <a:lstStyle/>
          <a:p>
            <a:r>
              <a:rPr lang="fi-FI" dirty="0"/>
              <a:t>Siilinjärven perhekeskus ja avoimet kohtaamispaikat asemoituvat kunnan kahteen toiminnalliseen keskukseen, keskustan alueelle ja Etelä-Siilinjärven alueelle. </a:t>
            </a:r>
          </a:p>
        </p:txBody>
      </p:sp>
      <p:cxnSp>
        <p:nvCxnSpPr>
          <p:cNvPr id="18" name="Suora nuoliyhdysviiva 17"/>
          <p:cNvCxnSpPr/>
          <p:nvPr/>
        </p:nvCxnSpPr>
        <p:spPr>
          <a:xfrm flipV="1">
            <a:off x="1556834" y="1432626"/>
            <a:ext cx="9632534" cy="2202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a:off x="1556834" y="3893551"/>
            <a:ext cx="7458461" cy="833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Suorakulmio 16">
            <a:extLst>
              <a:ext uri="{FF2B5EF4-FFF2-40B4-BE49-F238E27FC236}">
                <a16:creationId xmlns:a16="http://schemas.microsoft.com/office/drawing/2014/main" id="{14B30236-A53A-4191-89C0-550320DF5C59}"/>
              </a:ext>
            </a:extLst>
          </p:cNvPr>
          <p:cNvSpPr/>
          <p:nvPr/>
        </p:nvSpPr>
        <p:spPr>
          <a:xfrm>
            <a:off x="219995" y="338879"/>
            <a:ext cx="2241703" cy="1104170"/>
          </a:xfrm>
          <a:prstGeom prst="rect">
            <a:avLst/>
          </a:prstGeom>
          <a:solidFill>
            <a:schemeClr val="accent5">
              <a:lumMod val="75000"/>
            </a:scheme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Perhekeskus-toiminnan asemointi</a:t>
            </a:r>
          </a:p>
        </p:txBody>
      </p:sp>
    </p:spTree>
    <p:extLst>
      <p:ext uri="{BB962C8B-B14F-4D97-AF65-F5344CB8AC3E}">
        <p14:creationId xmlns:p14="http://schemas.microsoft.com/office/powerpoint/2010/main" val="426752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29948" y="649124"/>
            <a:ext cx="8623852" cy="783502"/>
          </a:xfrm>
        </p:spPr>
        <p:txBody>
          <a:bodyPr/>
          <a:lstStyle/>
          <a:p>
            <a:r>
              <a:rPr lang="fi-FI" dirty="0"/>
              <a:t>Saavutettavuus        </a:t>
            </a:r>
          </a:p>
        </p:txBody>
      </p:sp>
      <p:sp>
        <p:nvSpPr>
          <p:cNvPr id="3" name="Sisällön paikkamerkki 2"/>
          <p:cNvSpPr>
            <a:spLocks noGrp="1"/>
          </p:cNvSpPr>
          <p:nvPr>
            <p:ph idx="1"/>
          </p:nvPr>
        </p:nvSpPr>
        <p:spPr>
          <a:xfrm>
            <a:off x="2610678" y="1532238"/>
            <a:ext cx="8743122" cy="4644725"/>
          </a:xfrm>
        </p:spPr>
        <p:txBody>
          <a:bodyPr>
            <a:normAutofit fontScale="77500" lnSpcReduction="20000"/>
          </a:bodyPr>
          <a:lstStyle/>
          <a:p>
            <a:pPr marL="0" indent="0" algn="just">
              <a:buNone/>
            </a:pPr>
            <a:r>
              <a:rPr lang="fi-FI" dirty="0"/>
              <a:t>Saavutettavuus Perhekeskuksen toiminnassa tarkoittaa, että asiakkaiden on mahdollisimman helppo osallistua yhdenvertaisesti toimintaan ja heillä on tarvittava tieto osallistumiseen. Perhekeskuksen toiminnat on suunniteltu siten, että jokainen asiakas voi iästä, sukupuolesta, asuinpaikasta, terveydentilasta ja toimintakyvystä huolimatta toimia ympäristössä sujuvasti ja mahdollisimman omatoimisesti.</a:t>
            </a:r>
          </a:p>
          <a:p>
            <a:pPr marL="0" indent="0" algn="just">
              <a:buNone/>
            </a:pPr>
            <a:endParaRPr lang="fi-FI" dirty="0"/>
          </a:p>
          <a:p>
            <a:pPr marL="0" indent="0">
              <a:lnSpc>
                <a:spcPct val="120000"/>
              </a:lnSpc>
              <a:spcBef>
                <a:spcPts val="0"/>
              </a:spcBef>
              <a:buNone/>
            </a:pPr>
            <a:r>
              <a:rPr lang="fi-FI" sz="2000" dirty="0"/>
              <a:t>Saavutettavuudessa huomioidaan: </a:t>
            </a:r>
          </a:p>
          <a:p>
            <a:pPr lvl="0">
              <a:lnSpc>
                <a:spcPct val="120000"/>
              </a:lnSpc>
              <a:spcBef>
                <a:spcPts val="0"/>
              </a:spcBef>
            </a:pPr>
            <a:r>
              <a:rPr lang="fi-FI" sz="2100" dirty="0">
                <a:solidFill>
                  <a:prstClr val="black"/>
                </a:solidFill>
              </a:rPr>
              <a:t>Lasten ja perheiden osallisuuden toteutuminen </a:t>
            </a:r>
            <a:r>
              <a:rPr lang="fi-FI" sz="1200" dirty="0">
                <a:solidFill>
                  <a:prstClr val="black"/>
                </a:solidFill>
              </a:rPr>
              <a:t>YK:n lapsen oikeuksien sopimus, </a:t>
            </a:r>
            <a:r>
              <a:rPr lang="fi-FI" sz="1200" dirty="0">
                <a:solidFill>
                  <a:prstClr val="black"/>
                </a:solidFill>
                <a:hlinkClick r:id="rId2"/>
              </a:rPr>
              <a:t>https://www.unicef.fi/lapsen-oikeudet/sopimus-lyhennettyna/</a:t>
            </a:r>
            <a:endParaRPr lang="fi-FI" sz="2000" dirty="0"/>
          </a:p>
          <a:p>
            <a:pPr>
              <a:lnSpc>
                <a:spcPct val="120000"/>
              </a:lnSpc>
              <a:spcBef>
                <a:spcPts val="0"/>
              </a:spcBef>
            </a:pPr>
            <a:r>
              <a:rPr lang="fi-FI" sz="2000" dirty="0"/>
              <a:t>Kohtuulliset mukautukset ja positiivinen kohtelu </a:t>
            </a:r>
            <a:r>
              <a:rPr lang="fi-FI" sz="1200" dirty="0"/>
              <a:t>Yhdenvertaisuuslaki, </a:t>
            </a:r>
            <a:r>
              <a:rPr lang="fi-FI" sz="1200" dirty="0">
                <a:hlinkClick r:id="rId3"/>
              </a:rPr>
              <a:t>http://www.finlex.fi/fi/laki/alkup/2014/20141325</a:t>
            </a:r>
            <a:endParaRPr lang="fi-FI" sz="1200" dirty="0"/>
          </a:p>
          <a:p>
            <a:pPr>
              <a:lnSpc>
                <a:spcPct val="120000"/>
              </a:lnSpc>
              <a:spcBef>
                <a:spcPts val="0"/>
              </a:spcBef>
            </a:pPr>
            <a:r>
              <a:rPr lang="fi-FI" sz="2000" dirty="0"/>
              <a:t>Fyysisen ympäristön esteettömyys  </a:t>
            </a:r>
            <a:r>
              <a:rPr lang="fi-FI" sz="1200" dirty="0">
                <a:hlinkClick r:id="rId4"/>
              </a:rPr>
              <a:t>https://www.invalidiliitto.fi/tietoa/liikkuminen-ja-esteettomyys/esteettomyys</a:t>
            </a:r>
            <a:endParaRPr lang="fi-FI" sz="2000" dirty="0"/>
          </a:p>
          <a:p>
            <a:pPr>
              <a:lnSpc>
                <a:spcPct val="120000"/>
              </a:lnSpc>
              <a:spcBef>
                <a:spcPts val="0"/>
              </a:spcBef>
            </a:pPr>
            <a:r>
              <a:rPr lang="fi-FI" sz="2000" dirty="0"/>
              <a:t>Sosiaalinen ja viestinnän esteettömyys </a:t>
            </a:r>
            <a:r>
              <a:rPr lang="fi-FI" sz="4000" dirty="0"/>
              <a:t> </a:t>
            </a:r>
            <a:r>
              <a:rPr lang="fi-FI" sz="1200" dirty="0"/>
              <a:t>Saavutettavuusdirektiivi, laki digitaalisten palvelujen tarjoamisista, </a:t>
            </a:r>
            <a:r>
              <a:rPr lang="fi-FI" sz="1200" dirty="0">
                <a:hlinkClick r:id="rId5"/>
              </a:rPr>
              <a:t>https://vm.fi/saavutettavuusdirektiivi</a:t>
            </a:r>
            <a:endParaRPr lang="fi-FI" sz="1200" dirty="0"/>
          </a:p>
          <a:p>
            <a:pPr marL="0" indent="0">
              <a:buNone/>
            </a:pPr>
            <a:endParaRPr lang="fi-FI" sz="1200" dirty="0"/>
          </a:p>
          <a:p>
            <a:pPr marL="0" indent="0">
              <a:buNone/>
            </a:pPr>
            <a:r>
              <a:rPr lang="fi-FI" sz="2000" dirty="0"/>
              <a:t> </a:t>
            </a:r>
          </a:p>
          <a:p>
            <a:pPr marL="0" indent="0">
              <a:buNone/>
            </a:pPr>
            <a:endParaRPr lang="fi-FI" sz="2000" dirty="0"/>
          </a:p>
          <a:p>
            <a:pPr marL="0" indent="0">
              <a:buNone/>
            </a:pPr>
            <a:r>
              <a:rPr lang="fi-FI" sz="2000" dirty="0"/>
              <a:t>	</a:t>
            </a:r>
            <a:endParaRPr lang="fi-FI" dirty="0"/>
          </a:p>
        </p:txBody>
      </p:sp>
      <p:sp>
        <p:nvSpPr>
          <p:cNvPr id="6" name="Suorakulmio 5">
            <a:extLst>
              <a:ext uri="{FF2B5EF4-FFF2-40B4-BE49-F238E27FC236}">
                <a16:creationId xmlns:a16="http://schemas.microsoft.com/office/drawing/2014/main" id="{3D2125ED-DE0B-4E3F-B888-ED57051E50B5}"/>
              </a:ext>
            </a:extLst>
          </p:cNvPr>
          <p:cNvSpPr/>
          <p:nvPr/>
        </p:nvSpPr>
        <p:spPr>
          <a:xfrm>
            <a:off x="219996" y="271095"/>
            <a:ext cx="1976916" cy="4066384"/>
          </a:xfrm>
          <a:prstGeom prst="rect">
            <a:avLst/>
          </a:prstGeom>
          <a:solidFill>
            <a:schemeClr val="accent5">
              <a:lumMod val="75000"/>
            </a:scheme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Perhekeskus-toiminnan asemointi</a:t>
            </a:r>
          </a:p>
        </p:txBody>
      </p:sp>
      <p:grpSp>
        <p:nvGrpSpPr>
          <p:cNvPr id="7" name="Ryhmä 6">
            <a:extLst>
              <a:ext uri="{FF2B5EF4-FFF2-40B4-BE49-F238E27FC236}">
                <a16:creationId xmlns:a16="http://schemas.microsoft.com/office/drawing/2014/main" id="{2203351F-05DA-446E-9FF8-0519DE0995AD}"/>
              </a:ext>
            </a:extLst>
          </p:cNvPr>
          <p:cNvGrpSpPr/>
          <p:nvPr/>
        </p:nvGrpSpPr>
        <p:grpSpPr>
          <a:xfrm>
            <a:off x="-39014" y="5777999"/>
            <a:ext cx="12231014" cy="1080001"/>
            <a:chOff x="0" y="4158000"/>
            <a:chExt cx="12231014" cy="1080001"/>
          </a:xfrm>
        </p:grpSpPr>
        <p:pic>
          <p:nvPicPr>
            <p:cNvPr id="8" name="Kuva 7">
              <a:extLst>
                <a:ext uri="{FF2B5EF4-FFF2-40B4-BE49-F238E27FC236}">
                  <a16:creationId xmlns:a16="http://schemas.microsoft.com/office/drawing/2014/main" id="{E0E1D3BA-116D-4EA2-BE97-1C898A4DBE01}"/>
                </a:ext>
              </a:extLst>
            </p:cNvPr>
            <p:cNvPicPr>
              <a:picLocks noChangeAspect="1"/>
            </p:cNvPicPr>
            <p:nvPr/>
          </p:nvPicPr>
          <p:blipFill rotWithShape="1">
            <a:blip r:embed="rId6"/>
            <a:srcRect l="17964" t="65954" r="55091" b="18370"/>
            <a:stretch/>
          </p:blipFill>
          <p:spPr>
            <a:xfrm>
              <a:off x="9487814" y="4158000"/>
              <a:ext cx="2743200" cy="1080001"/>
            </a:xfrm>
            <a:prstGeom prst="rect">
              <a:avLst/>
            </a:prstGeom>
          </p:spPr>
        </p:pic>
        <p:grpSp>
          <p:nvGrpSpPr>
            <p:cNvPr id="9" name="Ryhmä 8">
              <a:extLst>
                <a:ext uri="{FF2B5EF4-FFF2-40B4-BE49-F238E27FC236}">
                  <a16:creationId xmlns:a16="http://schemas.microsoft.com/office/drawing/2014/main" id="{2D300D83-F887-41E9-A07C-876417997BF0}"/>
                </a:ext>
              </a:extLst>
            </p:cNvPr>
            <p:cNvGrpSpPr/>
            <p:nvPr/>
          </p:nvGrpSpPr>
          <p:grpSpPr>
            <a:xfrm>
              <a:off x="0" y="4158000"/>
              <a:ext cx="9602015" cy="1080000"/>
              <a:chOff x="0" y="5778000"/>
              <a:chExt cx="9602015" cy="1080000"/>
            </a:xfrm>
          </p:grpSpPr>
          <p:pic>
            <p:nvPicPr>
              <p:cNvPr id="10" name="Kuva 9">
                <a:extLst>
                  <a:ext uri="{FF2B5EF4-FFF2-40B4-BE49-F238E27FC236}">
                    <a16:creationId xmlns:a16="http://schemas.microsoft.com/office/drawing/2014/main" id="{781442B5-E34A-4F37-84CE-943DCD106E1D}"/>
                  </a:ext>
                </a:extLst>
              </p:cNvPr>
              <p:cNvPicPr>
                <a:picLocks noChangeAspect="1"/>
              </p:cNvPicPr>
              <p:nvPr/>
            </p:nvPicPr>
            <p:blipFill rotWithShape="1">
              <a:blip r:embed="rId7"/>
              <a:srcRect l="13519" t="15180" r="58379" b="68740"/>
              <a:stretch/>
            </p:blipFill>
            <p:spPr>
              <a:xfrm>
                <a:off x="4331797" y="5778000"/>
                <a:ext cx="2791167" cy="1080000"/>
              </a:xfrm>
              <a:prstGeom prst="rect">
                <a:avLst/>
              </a:prstGeom>
            </p:spPr>
          </p:pic>
          <p:pic>
            <p:nvPicPr>
              <p:cNvPr id="11" name="Kuva 10">
                <a:extLst>
                  <a:ext uri="{FF2B5EF4-FFF2-40B4-BE49-F238E27FC236}">
                    <a16:creationId xmlns:a16="http://schemas.microsoft.com/office/drawing/2014/main" id="{E6A17D67-60E5-492F-BEF8-EFA9A98F08A1}"/>
                  </a:ext>
                </a:extLst>
              </p:cNvPr>
              <p:cNvPicPr>
                <a:picLocks noChangeAspect="1"/>
              </p:cNvPicPr>
              <p:nvPr/>
            </p:nvPicPr>
            <p:blipFill rotWithShape="1">
              <a:blip r:embed="rId7"/>
              <a:srcRect l="51396" t="35138" r="28093" b="51648"/>
              <a:stretch/>
            </p:blipFill>
            <p:spPr>
              <a:xfrm>
                <a:off x="7122964" y="5778000"/>
                <a:ext cx="2479051" cy="1080000"/>
              </a:xfrm>
              <a:prstGeom prst="rect">
                <a:avLst/>
              </a:prstGeom>
            </p:spPr>
          </p:pic>
          <p:pic>
            <p:nvPicPr>
              <p:cNvPr id="12" name="Kuva 11">
                <a:extLst>
                  <a:ext uri="{FF2B5EF4-FFF2-40B4-BE49-F238E27FC236}">
                    <a16:creationId xmlns:a16="http://schemas.microsoft.com/office/drawing/2014/main" id="{23838328-4396-492A-BCF5-C67B469B3B43}"/>
                  </a:ext>
                </a:extLst>
              </p:cNvPr>
              <p:cNvPicPr>
                <a:picLocks noChangeAspect="1"/>
              </p:cNvPicPr>
              <p:nvPr/>
            </p:nvPicPr>
            <p:blipFill rotWithShape="1">
              <a:blip r:embed="rId8"/>
              <a:srcRect l="23738" r="54239" b="9604"/>
              <a:stretch/>
            </p:blipFill>
            <p:spPr>
              <a:xfrm>
                <a:off x="1956424" y="5778000"/>
                <a:ext cx="2375373" cy="1080000"/>
              </a:xfrm>
              <a:prstGeom prst="rect">
                <a:avLst/>
              </a:prstGeom>
            </p:spPr>
          </p:pic>
          <p:pic>
            <p:nvPicPr>
              <p:cNvPr id="13" name="Kuva 12">
                <a:extLst>
                  <a:ext uri="{FF2B5EF4-FFF2-40B4-BE49-F238E27FC236}">
                    <a16:creationId xmlns:a16="http://schemas.microsoft.com/office/drawing/2014/main" id="{B568F6F5-8B36-4DF5-9F23-75F2BAAB8CFC}"/>
                  </a:ext>
                </a:extLst>
              </p:cNvPr>
              <p:cNvPicPr>
                <a:picLocks noChangeAspect="1"/>
              </p:cNvPicPr>
              <p:nvPr/>
            </p:nvPicPr>
            <p:blipFill rotWithShape="1">
              <a:blip r:embed="rId9"/>
              <a:srcRect l="4943" t="48701" r="73869" b="35312"/>
              <a:stretch/>
            </p:blipFill>
            <p:spPr>
              <a:xfrm>
                <a:off x="0" y="5778000"/>
                <a:ext cx="1956424" cy="1080000"/>
              </a:xfrm>
              <a:prstGeom prst="rect">
                <a:avLst/>
              </a:prstGeom>
            </p:spPr>
          </p:pic>
        </p:grpSp>
      </p:grpSp>
    </p:spTree>
    <p:extLst>
      <p:ext uri="{BB962C8B-B14F-4D97-AF65-F5344CB8AC3E}">
        <p14:creationId xmlns:p14="http://schemas.microsoft.com/office/powerpoint/2010/main" val="413796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9426" y="642124"/>
            <a:ext cx="8774374" cy="790502"/>
          </a:xfrm>
        </p:spPr>
        <p:txBody>
          <a:bodyPr>
            <a:normAutofit fontScale="90000"/>
          </a:bodyPr>
          <a:lstStyle/>
          <a:p>
            <a:r>
              <a:rPr lang="fi-FI" dirty="0"/>
              <a:t>       </a:t>
            </a:r>
            <a:br>
              <a:rPr lang="fi-FI" dirty="0"/>
            </a:br>
            <a:r>
              <a:rPr lang="fi-FI" dirty="0"/>
              <a:t>Saatavuus</a:t>
            </a:r>
            <a:br>
              <a:rPr lang="fi-FI" dirty="0"/>
            </a:br>
            <a:r>
              <a:rPr lang="fi-FI" dirty="0"/>
              <a:t>          </a:t>
            </a:r>
          </a:p>
        </p:txBody>
      </p:sp>
      <p:sp>
        <p:nvSpPr>
          <p:cNvPr id="3" name="Sisällön paikkamerkki 2"/>
          <p:cNvSpPr>
            <a:spLocks noGrp="1"/>
          </p:cNvSpPr>
          <p:nvPr>
            <p:ph idx="1"/>
          </p:nvPr>
        </p:nvSpPr>
        <p:spPr>
          <a:xfrm>
            <a:off x="2579426" y="1661852"/>
            <a:ext cx="8774373" cy="4351338"/>
          </a:xfrm>
        </p:spPr>
        <p:txBody>
          <a:bodyPr/>
          <a:lstStyle/>
          <a:p>
            <a:pPr marL="0" indent="0">
              <a:buNone/>
            </a:pPr>
            <a:r>
              <a:rPr lang="fi-FI" dirty="0"/>
              <a:t>Perhekeskusverkostossa</a:t>
            </a:r>
          </a:p>
          <a:p>
            <a:r>
              <a:rPr lang="fi-FI" dirty="0"/>
              <a:t>Määritetyt palvelut ovat käytettävissä asiakkaille.</a:t>
            </a:r>
          </a:p>
          <a:p>
            <a:r>
              <a:rPr lang="fi-FI" dirty="0"/>
              <a:t>Toimipisteet ovat hajautettu kahden keskuksen läheisyyteen. Tieto toimipisteistä on kuntaisten saatavilla.  </a:t>
            </a:r>
          </a:p>
          <a:p>
            <a:r>
              <a:rPr lang="fi-FI" dirty="0"/>
              <a:t>Palvelut ovat yhdenvertaisesti ja oikea-aikaisesti saatavilla.</a:t>
            </a:r>
          </a:p>
          <a:p>
            <a:r>
              <a:rPr lang="fi-FI" dirty="0"/>
              <a:t>Työskentelyssä huomioidaan </a:t>
            </a:r>
            <a:r>
              <a:rPr lang="fi-FI" dirty="0" err="1"/>
              <a:t>monitoimijaisuus</a:t>
            </a:r>
            <a:r>
              <a:rPr lang="fi-FI" dirty="0"/>
              <a:t> ja resurssien tehokas hyödyntäminen.	</a:t>
            </a:r>
          </a:p>
        </p:txBody>
      </p:sp>
      <p:sp>
        <p:nvSpPr>
          <p:cNvPr id="5" name="Suorakulmio 4">
            <a:extLst>
              <a:ext uri="{FF2B5EF4-FFF2-40B4-BE49-F238E27FC236}">
                <a16:creationId xmlns:a16="http://schemas.microsoft.com/office/drawing/2014/main" id="{F1EA17EC-D937-42CE-A8E3-93855BA267D7}"/>
              </a:ext>
            </a:extLst>
          </p:cNvPr>
          <p:cNvSpPr/>
          <p:nvPr/>
        </p:nvSpPr>
        <p:spPr>
          <a:xfrm>
            <a:off x="219996" y="271095"/>
            <a:ext cx="1976916" cy="4066384"/>
          </a:xfrm>
          <a:prstGeom prst="rect">
            <a:avLst/>
          </a:prstGeom>
          <a:solidFill>
            <a:schemeClr val="accent5">
              <a:lumMod val="75000"/>
            </a:scheme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Perhekeskus-toiminnan asemointi</a:t>
            </a:r>
          </a:p>
        </p:txBody>
      </p:sp>
      <p:grpSp>
        <p:nvGrpSpPr>
          <p:cNvPr id="6" name="Ryhmä 5">
            <a:extLst>
              <a:ext uri="{FF2B5EF4-FFF2-40B4-BE49-F238E27FC236}">
                <a16:creationId xmlns:a16="http://schemas.microsoft.com/office/drawing/2014/main" id="{780D10BC-1018-4D85-B071-BA9AD7143B91}"/>
              </a:ext>
            </a:extLst>
          </p:cNvPr>
          <p:cNvGrpSpPr/>
          <p:nvPr/>
        </p:nvGrpSpPr>
        <p:grpSpPr>
          <a:xfrm>
            <a:off x="0" y="5847983"/>
            <a:ext cx="12220492" cy="1080000"/>
            <a:chOff x="23225" y="1187999"/>
            <a:chExt cx="12220492" cy="1080000"/>
          </a:xfrm>
        </p:grpSpPr>
        <p:pic>
          <p:nvPicPr>
            <p:cNvPr id="7" name="Kuva 6">
              <a:extLst>
                <a:ext uri="{FF2B5EF4-FFF2-40B4-BE49-F238E27FC236}">
                  <a16:creationId xmlns:a16="http://schemas.microsoft.com/office/drawing/2014/main" id="{FA8E1283-C02D-49CB-955F-B8B6A6D33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32" t="47306" r="42853" b="38667"/>
            <a:stretch/>
          </p:blipFill>
          <p:spPr>
            <a:xfrm>
              <a:off x="1956422" y="1187999"/>
              <a:ext cx="2791169" cy="1080000"/>
            </a:xfrm>
            <a:prstGeom prst="rect">
              <a:avLst/>
            </a:prstGeom>
          </p:spPr>
        </p:pic>
        <p:grpSp>
          <p:nvGrpSpPr>
            <p:cNvPr id="8" name="Ryhmä 7">
              <a:extLst>
                <a:ext uri="{FF2B5EF4-FFF2-40B4-BE49-F238E27FC236}">
                  <a16:creationId xmlns:a16="http://schemas.microsoft.com/office/drawing/2014/main" id="{176F89EC-4FE2-40BA-924C-C3C4855079A7}"/>
                </a:ext>
              </a:extLst>
            </p:cNvPr>
            <p:cNvGrpSpPr/>
            <p:nvPr/>
          </p:nvGrpSpPr>
          <p:grpSpPr>
            <a:xfrm>
              <a:off x="23225" y="1187999"/>
              <a:ext cx="12220492" cy="1080000"/>
              <a:chOff x="23225" y="1187999"/>
              <a:chExt cx="12220492" cy="1080000"/>
            </a:xfrm>
          </p:grpSpPr>
          <p:grpSp>
            <p:nvGrpSpPr>
              <p:cNvPr id="9" name="Ryhmä 8">
                <a:extLst>
                  <a:ext uri="{FF2B5EF4-FFF2-40B4-BE49-F238E27FC236}">
                    <a16:creationId xmlns:a16="http://schemas.microsoft.com/office/drawing/2014/main" id="{BF645BA9-02FD-4E62-B5BA-9A508F836A69}"/>
                  </a:ext>
                </a:extLst>
              </p:cNvPr>
              <p:cNvGrpSpPr/>
              <p:nvPr/>
            </p:nvGrpSpPr>
            <p:grpSpPr>
              <a:xfrm>
                <a:off x="23225" y="1187999"/>
                <a:ext cx="12220492" cy="1080000"/>
                <a:chOff x="0" y="5778000"/>
                <a:chExt cx="12220492" cy="1080000"/>
              </a:xfrm>
            </p:grpSpPr>
            <p:pic>
              <p:nvPicPr>
                <p:cNvPr id="11" name="Kuva 10">
                  <a:extLst>
                    <a:ext uri="{FF2B5EF4-FFF2-40B4-BE49-F238E27FC236}">
                      <a16:creationId xmlns:a16="http://schemas.microsoft.com/office/drawing/2014/main" id="{822DEA3E-AB56-440B-BB1D-A8B50A19BDFF}"/>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FC970E9F-E7D0-45F9-95D6-633CCFCBD728}"/>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3" name="Kuva 12">
                  <a:extLst>
                    <a:ext uri="{FF2B5EF4-FFF2-40B4-BE49-F238E27FC236}">
                      <a16:creationId xmlns:a16="http://schemas.microsoft.com/office/drawing/2014/main" id="{2A869531-F102-4E52-97EB-C02FADCD4AC9}"/>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54ABB020-F2D1-48BA-A50C-A8BEE75E4ED0}"/>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6D98C983-1058-4E2A-AF8C-1629B9ADB1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142" t="24520" r="27072" b="64254"/>
              <a:stretch/>
            </p:blipFill>
            <p:spPr>
              <a:xfrm>
                <a:off x="9405952" y="1187999"/>
                <a:ext cx="2814540" cy="1080000"/>
              </a:xfrm>
              <a:prstGeom prst="rect">
                <a:avLst/>
              </a:prstGeom>
            </p:spPr>
          </p:pic>
        </p:grpSp>
      </p:grpSp>
    </p:spTree>
    <p:extLst>
      <p:ext uri="{BB962C8B-B14F-4D97-AF65-F5344CB8AC3E}">
        <p14:creationId xmlns:p14="http://schemas.microsoft.com/office/powerpoint/2010/main" val="175155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565937" y="848699"/>
            <a:ext cx="8801986" cy="4351338"/>
          </a:xfrm>
        </p:spPr>
        <p:txBody>
          <a:bodyPr>
            <a:normAutofit/>
          </a:bodyPr>
          <a:lstStyle/>
          <a:p>
            <a:pPr marL="0" indent="0">
              <a:buNone/>
            </a:pPr>
            <a:r>
              <a:rPr lang="fi-FI" dirty="0"/>
              <a:t>Toimintaa ohjaavat linjaukset</a:t>
            </a:r>
          </a:p>
          <a:p>
            <a:r>
              <a:rPr lang="fi-FI" dirty="0"/>
              <a:t>Perhekeskustoimintaa ohjaavat kansalliset linjaukset</a:t>
            </a:r>
          </a:p>
          <a:p>
            <a:r>
              <a:rPr lang="fi-FI" dirty="0"/>
              <a:t>Siilinjärvellä perhekeskus toimintaa ja sen kehittämistä ohjaavat myös kunnan strategia ja hyvinvoinnin edistämisen suunnitelmat. </a:t>
            </a:r>
          </a:p>
          <a:p>
            <a:pPr lvl="1"/>
            <a:r>
              <a:rPr lang="fi-FI" dirty="0"/>
              <a:t>Kuntastrategia</a:t>
            </a:r>
          </a:p>
          <a:p>
            <a:pPr lvl="1"/>
            <a:r>
              <a:rPr lang="fi-FI" dirty="0"/>
              <a:t>Hyvinvointisuunnitelma</a:t>
            </a:r>
          </a:p>
          <a:p>
            <a:pPr lvl="1"/>
            <a:r>
              <a:rPr lang="fi-FI" dirty="0"/>
              <a:t>Lasten ja nuorten hyvinvointisuunnitelma</a:t>
            </a:r>
          </a:p>
          <a:p>
            <a:pPr lvl="1"/>
            <a:r>
              <a:rPr lang="fi-FI" dirty="0"/>
              <a:t>Kunnan talous- ja toimintasuunnitelma</a:t>
            </a:r>
          </a:p>
          <a:p>
            <a:endParaRPr lang="fi-FI" dirty="0"/>
          </a:p>
        </p:txBody>
      </p:sp>
      <p:sp>
        <p:nvSpPr>
          <p:cNvPr id="4" name="Suorakulmio 3">
            <a:extLst>
              <a:ext uri="{FF2B5EF4-FFF2-40B4-BE49-F238E27FC236}">
                <a16:creationId xmlns:a16="http://schemas.microsoft.com/office/drawing/2014/main" id="{72C6D4E7-30DF-400D-87B6-1BC7114B2167}"/>
              </a:ext>
            </a:extLst>
          </p:cNvPr>
          <p:cNvSpPr/>
          <p:nvPr/>
        </p:nvSpPr>
        <p:spPr>
          <a:xfrm>
            <a:off x="219996" y="271095"/>
            <a:ext cx="1976916" cy="4066384"/>
          </a:xfrm>
          <a:prstGeom prst="rect">
            <a:avLst/>
          </a:prstGeom>
          <a:solidFill>
            <a:schemeClr val="accent6">
              <a:lumMod val="75000"/>
            </a:scheme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Hyvinvointi-suunnitelma</a:t>
            </a:r>
          </a:p>
        </p:txBody>
      </p:sp>
      <p:grpSp>
        <p:nvGrpSpPr>
          <p:cNvPr id="6" name="Ryhmä 5">
            <a:extLst>
              <a:ext uri="{FF2B5EF4-FFF2-40B4-BE49-F238E27FC236}">
                <a16:creationId xmlns:a16="http://schemas.microsoft.com/office/drawing/2014/main" id="{C556DC73-05EE-45FB-BCE7-B80279C37B7F}"/>
              </a:ext>
            </a:extLst>
          </p:cNvPr>
          <p:cNvGrpSpPr/>
          <p:nvPr/>
        </p:nvGrpSpPr>
        <p:grpSpPr>
          <a:xfrm>
            <a:off x="0" y="5847983"/>
            <a:ext cx="12220492" cy="1080000"/>
            <a:chOff x="23225" y="1187999"/>
            <a:chExt cx="12220492" cy="1080000"/>
          </a:xfrm>
        </p:grpSpPr>
        <p:pic>
          <p:nvPicPr>
            <p:cNvPr id="7" name="Kuva 6">
              <a:extLst>
                <a:ext uri="{FF2B5EF4-FFF2-40B4-BE49-F238E27FC236}">
                  <a16:creationId xmlns:a16="http://schemas.microsoft.com/office/drawing/2014/main" id="{276F5D4F-BD9B-42F6-AC25-466EF7D807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32" t="47306" r="42853" b="38667"/>
            <a:stretch/>
          </p:blipFill>
          <p:spPr>
            <a:xfrm>
              <a:off x="1956422" y="1187999"/>
              <a:ext cx="2791169" cy="1080000"/>
            </a:xfrm>
            <a:prstGeom prst="rect">
              <a:avLst/>
            </a:prstGeom>
          </p:spPr>
        </p:pic>
        <p:grpSp>
          <p:nvGrpSpPr>
            <p:cNvPr id="8" name="Ryhmä 7">
              <a:extLst>
                <a:ext uri="{FF2B5EF4-FFF2-40B4-BE49-F238E27FC236}">
                  <a16:creationId xmlns:a16="http://schemas.microsoft.com/office/drawing/2014/main" id="{734C8418-388E-4FCA-A8C2-26A77DD76DDF}"/>
                </a:ext>
              </a:extLst>
            </p:cNvPr>
            <p:cNvGrpSpPr/>
            <p:nvPr/>
          </p:nvGrpSpPr>
          <p:grpSpPr>
            <a:xfrm>
              <a:off x="23225" y="1187999"/>
              <a:ext cx="12220492" cy="1080000"/>
              <a:chOff x="23225" y="1187999"/>
              <a:chExt cx="12220492" cy="1080000"/>
            </a:xfrm>
          </p:grpSpPr>
          <p:grpSp>
            <p:nvGrpSpPr>
              <p:cNvPr id="9" name="Ryhmä 8">
                <a:extLst>
                  <a:ext uri="{FF2B5EF4-FFF2-40B4-BE49-F238E27FC236}">
                    <a16:creationId xmlns:a16="http://schemas.microsoft.com/office/drawing/2014/main" id="{5EA37885-C6DB-4114-AF7F-AC2A504C2AC3}"/>
                  </a:ext>
                </a:extLst>
              </p:cNvPr>
              <p:cNvGrpSpPr/>
              <p:nvPr/>
            </p:nvGrpSpPr>
            <p:grpSpPr>
              <a:xfrm>
                <a:off x="23225" y="1187999"/>
                <a:ext cx="12220492" cy="1080000"/>
                <a:chOff x="0" y="5778000"/>
                <a:chExt cx="12220492" cy="1080000"/>
              </a:xfrm>
            </p:grpSpPr>
            <p:pic>
              <p:nvPicPr>
                <p:cNvPr id="11" name="Kuva 10">
                  <a:extLst>
                    <a:ext uri="{FF2B5EF4-FFF2-40B4-BE49-F238E27FC236}">
                      <a16:creationId xmlns:a16="http://schemas.microsoft.com/office/drawing/2014/main" id="{32089CFC-E348-4B99-860C-5074F79D273C}"/>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9791A7F0-3439-44BE-A893-0B350FFD1411}"/>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3" name="Kuva 12">
                  <a:extLst>
                    <a:ext uri="{FF2B5EF4-FFF2-40B4-BE49-F238E27FC236}">
                      <a16:creationId xmlns:a16="http://schemas.microsoft.com/office/drawing/2014/main" id="{F6F4F76F-40BA-4D4D-93D6-3E6C44F3B0AC}"/>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852051E5-2088-49DF-8A93-C922202DF360}"/>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F8E506FA-D722-49E8-8DE4-7703930983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142" t="24520" r="27072" b="64254"/>
              <a:stretch/>
            </p:blipFill>
            <p:spPr>
              <a:xfrm>
                <a:off x="9405952" y="1187999"/>
                <a:ext cx="2814540" cy="1080000"/>
              </a:xfrm>
              <a:prstGeom prst="rect">
                <a:avLst/>
              </a:prstGeom>
            </p:spPr>
          </p:pic>
        </p:grpSp>
      </p:grpSp>
    </p:spTree>
    <p:extLst>
      <p:ext uri="{BB962C8B-B14F-4D97-AF65-F5344CB8AC3E}">
        <p14:creationId xmlns:p14="http://schemas.microsoft.com/office/powerpoint/2010/main" val="299295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2"/>
          <a:stretch>
            <a:fillRect/>
          </a:stretch>
        </p:blipFill>
        <p:spPr>
          <a:xfrm>
            <a:off x="8818339" y="2703444"/>
            <a:ext cx="3097156" cy="1923216"/>
          </a:xfrm>
          <a:prstGeom prst="rect">
            <a:avLst/>
          </a:prstGeom>
        </p:spPr>
      </p:pic>
      <p:sp>
        <p:nvSpPr>
          <p:cNvPr id="3" name="Sisällön paikkamerkki 2"/>
          <p:cNvSpPr>
            <a:spLocks noGrp="1"/>
          </p:cNvSpPr>
          <p:nvPr>
            <p:ph idx="1"/>
          </p:nvPr>
        </p:nvSpPr>
        <p:spPr>
          <a:xfrm>
            <a:off x="2445487" y="271096"/>
            <a:ext cx="9470008" cy="5298890"/>
          </a:xfrm>
        </p:spPr>
        <p:txBody>
          <a:bodyPr>
            <a:normAutofit fontScale="92500" lnSpcReduction="20000"/>
          </a:bodyPr>
          <a:lstStyle/>
          <a:p>
            <a:pPr marL="0" indent="0" algn="ctr">
              <a:buNone/>
            </a:pPr>
            <a:r>
              <a:rPr lang="fi-FI" sz="2200" dirty="0"/>
              <a:t>Käytössä olevat menetelmät</a:t>
            </a:r>
          </a:p>
          <a:p>
            <a:r>
              <a:rPr lang="fi-FI" sz="1500" b="1" i="1" dirty="0">
                <a:solidFill>
                  <a:srgbClr val="99CC00"/>
                </a:solidFill>
              </a:rPr>
              <a:t>Varhainen tunnistus ja tuki</a:t>
            </a:r>
            <a:endParaRPr lang="fi-FI" sz="1500" b="1" i="1" dirty="0">
              <a:solidFill>
                <a:srgbClr val="99CC00"/>
              </a:solidFill>
              <a:hlinkClick r:id="rId3"/>
            </a:endParaRPr>
          </a:p>
          <a:p>
            <a:pPr lvl="1"/>
            <a:r>
              <a:rPr lang="fi-FI" sz="1500" dirty="0"/>
              <a:t>Neuvo – nappi tukee yhteydenottoa matalalla kynnyksellä</a:t>
            </a:r>
          </a:p>
          <a:p>
            <a:pPr lvl="1"/>
            <a:r>
              <a:rPr lang="fi-FI" sz="1500" dirty="0"/>
              <a:t>Lapset puheeksi –menetelmä on käytössä  neuvolapalveluissa ja käyttöä laajennetaan</a:t>
            </a:r>
          </a:p>
          <a:p>
            <a:pPr lvl="1"/>
            <a:r>
              <a:rPr lang="fi-FI" sz="1500" dirty="0"/>
              <a:t>Monitoimijainen yhteistyömalli Yhdessä aika (vanhemmuuden tueksi) käytössä pikkulapsiperheiden palveluissa ja kouluikäisten ja nuorten perheissä. </a:t>
            </a:r>
            <a:r>
              <a:rPr lang="fi-FI" sz="1500"/>
              <a:t>Toimintaa vahvistetaan</a:t>
            </a:r>
            <a:endParaRPr lang="fi-FI" sz="1000" dirty="0"/>
          </a:p>
          <a:p>
            <a:r>
              <a:rPr lang="fi-FI" sz="1500" b="1" dirty="0">
                <a:solidFill>
                  <a:srgbClr val="008080"/>
                </a:solidFill>
              </a:rPr>
              <a:t>Tukea vanhemmuuteen ja parisuhteeseen</a:t>
            </a:r>
          </a:p>
          <a:p>
            <a:pPr lvl="1"/>
            <a:r>
              <a:rPr lang="fi-FI" sz="1500" dirty="0"/>
              <a:t>Varhainen vuorovaikutus –menetelmä on käytössä jokaisessa neuvolassa</a:t>
            </a:r>
          </a:p>
          <a:p>
            <a:pPr lvl="1"/>
            <a:r>
              <a:rPr lang="fi-FI" sz="1500" dirty="0"/>
              <a:t>Perhevalmennus muodostaa jatkumon vanhemmuuden tuen pienryhmiin (esim. Vahvuutta vanhemmuuteen, Vanhempana vahvemmaksi)</a:t>
            </a:r>
          </a:p>
          <a:p>
            <a:pPr lvl="1"/>
            <a:r>
              <a:rPr lang="fi-FI" sz="1500" dirty="0"/>
              <a:t>Parisuhteen </a:t>
            </a:r>
            <a:r>
              <a:rPr lang="fi-FI" sz="1500" dirty="0" err="1"/>
              <a:t>puheeksioton</a:t>
            </a:r>
            <a:r>
              <a:rPr lang="fi-FI" sz="1500" dirty="0"/>
              <a:t> -toimintamalli</a:t>
            </a:r>
            <a:endParaRPr lang="fi-FI" sz="1000" dirty="0"/>
          </a:p>
          <a:p>
            <a:r>
              <a:rPr lang="fi-FI" sz="1500" b="1" i="1" dirty="0">
                <a:solidFill>
                  <a:srgbClr val="7030A0"/>
                </a:solidFill>
              </a:rPr>
              <a:t>Sovinnollisen eron tukeminen </a:t>
            </a:r>
            <a:endParaRPr lang="fi-FI" sz="1500" dirty="0">
              <a:solidFill>
                <a:srgbClr val="7030A0"/>
              </a:solidFill>
            </a:endParaRPr>
          </a:p>
          <a:p>
            <a:pPr lvl="1"/>
            <a:r>
              <a:rPr lang="fi-FI" sz="1500" dirty="0"/>
              <a:t>Eroauttamisen toimintamalli (puhelinohjaus + tapaamiset) on käytössä</a:t>
            </a:r>
          </a:p>
          <a:p>
            <a:pPr lvl="1"/>
            <a:r>
              <a:rPr lang="fi-FI" sz="1500" dirty="0"/>
              <a:t>Ryhmämuotoista tukea on tarjolla yhteistyössä seurakunnan kanssa </a:t>
            </a:r>
          </a:p>
          <a:p>
            <a:pPr lvl="1"/>
            <a:r>
              <a:rPr lang="fi-FI" sz="1500" dirty="0"/>
              <a:t>Yhteistyövanhemmuutta tuetaan vanhemmuussuunnitelman </a:t>
            </a:r>
            <a:r>
              <a:rPr lang="fi-FI" sz="1500" i="1" dirty="0"/>
              <a:t>avulla</a:t>
            </a:r>
            <a:endParaRPr lang="fi-FI" sz="1500" dirty="0"/>
          </a:p>
          <a:p>
            <a:r>
              <a:rPr lang="fi-FI" sz="1500" b="1" i="1" dirty="0">
                <a:solidFill>
                  <a:schemeClr val="accent5">
                    <a:lumMod val="75000"/>
                  </a:schemeClr>
                </a:solidFill>
              </a:rPr>
              <a:t>Lähisuhdeväkivallan ehkäisy</a:t>
            </a:r>
          </a:p>
          <a:p>
            <a:pPr lvl="1"/>
            <a:r>
              <a:rPr lang="fi-FI" sz="1500" dirty="0"/>
              <a:t>Palveluissa on käytössä  lähisuhdeväkivallan </a:t>
            </a:r>
            <a:r>
              <a:rPr lang="fi-FI" sz="1500" dirty="0" err="1"/>
              <a:t>puheeksiotto</a:t>
            </a:r>
            <a:r>
              <a:rPr lang="fi-FI" sz="1500" dirty="0"/>
              <a:t> ja</a:t>
            </a:r>
            <a:r>
              <a:rPr lang="fi-FI" sz="1500" b="1" i="1" dirty="0"/>
              <a:t> </a:t>
            </a:r>
            <a:r>
              <a:rPr lang="fi-FI" sz="1500" dirty="0"/>
              <a:t>kartoitus (THL)</a:t>
            </a:r>
            <a:endParaRPr lang="fi-FI" sz="1500" i="1" dirty="0">
              <a:solidFill>
                <a:schemeClr val="accent2">
                  <a:lumMod val="75000"/>
                </a:schemeClr>
              </a:solidFill>
            </a:endParaRPr>
          </a:p>
          <a:p>
            <a:r>
              <a:rPr lang="fi-FI" sz="1500" i="1" dirty="0">
                <a:solidFill>
                  <a:srgbClr val="00B0F0"/>
                </a:solidFill>
              </a:rPr>
              <a:t>Terveyden ja hyvinvoinnin edistäminen</a:t>
            </a:r>
          </a:p>
          <a:p>
            <a:pPr lvl="1"/>
            <a:r>
              <a:rPr lang="fi-FI" sz="1500" dirty="0"/>
              <a:t>Neuvokasperhe sähköinen alusta ja neuvokasperhe kortti</a:t>
            </a:r>
          </a:p>
          <a:p>
            <a:pPr lvl="1"/>
            <a:r>
              <a:rPr lang="fi-FI" sz="1500" dirty="0"/>
              <a:t>Ryhmäneuvola</a:t>
            </a:r>
          </a:p>
          <a:p>
            <a:pPr lvl="1"/>
            <a:r>
              <a:rPr lang="fi-FI" sz="1500" dirty="0"/>
              <a:t>IPC-menetelmä masennuksen varhaiseen hoitoon </a:t>
            </a:r>
          </a:p>
          <a:p>
            <a:r>
              <a:rPr lang="fi-FI" sz="1500" i="1" dirty="0">
                <a:solidFill>
                  <a:schemeClr val="accent2">
                    <a:lumMod val="75000"/>
                  </a:schemeClr>
                </a:solidFill>
              </a:rPr>
              <a:t>Mahdollistaa vertaistuen ja vahvistaa yhteisöllisyyttä</a:t>
            </a:r>
          </a:p>
          <a:p>
            <a:pPr lvl="1"/>
            <a:r>
              <a:rPr lang="fi-FI" sz="1500" dirty="0"/>
              <a:t>Kohtaamispaikat ja vertaisryhmät</a:t>
            </a:r>
            <a:endParaRPr lang="fi-FI" sz="2200" dirty="0"/>
          </a:p>
        </p:txBody>
      </p:sp>
      <p:pic>
        <p:nvPicPr>
          <p:cNvPr id="7" name="Kuva 6"/>
          <p:cNvPicPr>
            <a:picLocks noChangeAspect="1"/>
          </p:cNvPicPr>
          <p:nvPr/>
        </p:nvPicPr>
        <p:blipFill>
          <a:blip r:embed="rId4"/>
          <a:stretch>
            <a:fillRect/>
          </a:stretch>
        </p:blipFill>
        <p:spPr>
          <a:xfrm>
            <a:off x="276505" y="271096"/>
            <a:ext cx="1920406" cy="4066384"/>
          </a:xfrm>
          <a:prstGeom prst="rect">
            <a:avLst/>
          </a:prstGeom>
        </p:spPr>
      </p:pic>
      <p:grpSp>
        <p:nvGrpSpPr>
          <p:cNvPr id="6" name="Ryhmä 5">
            <a:extLst>
              <a:ext uri="{FF2B5EF4-FFF2-40B4-BE49-F238E27FC236}">
                <a16:creationId xmlns:a16="http://schemas.microsoft.com/office/drawing/2014/main" id="{E94D317D-9DDE-4704-AC11-DC130B2D6B50}"/>
              </a:ext>
            </a:extLst>
          </p:cNvPr>
          <p:cNvGrpSpPr/>
          <p:nvPr/>
        </p:nvGrpSpPr>
        <p:grpSpPr>
          <a:xfrm>
            <a:off x="0" y="5777999"/>
            <a:ext cx="12220492" cy="1080001"/>
            <a:chOff x="23225" y="2267999"/>
            <a:chExt cx="12220492" cy="1080001"/>
          </a:xfrm>
        </p:grpSpPr>
        <p:grpSp>
          <p:nvGrpSpPr>
            <p:cNvPr id="8" name="Ryhmä 7">
              <a:extLst>
                <a:ext uri="{FF2B5EF4-FFF2-40B4-BE49-F238E27FC236}">
                  <a16:creationId xmlns:a16="http://schemas.microsoft.com/office/drawing/2014/main" id="{0BD471EE-E7DB-4300-AEF8-8A72AEB705B8}"/>
                </a:ext>
              </a:extLst>
            </p:cNvPr>
            <p:cNvGrpSpPr/>
            <p:nvPr/>
          </p:nvGrpSpPr>
          <p:grpSpPr>
            <a:xfrm>
              <a:off x="23225" y="2267999"/>
              <a:ext cx="12220492" cy="1080000"/>
              <a:chOff x="0" y="5778000"/>
              <a:chExt cx="12220492" cy="1080000"/>
            </a:xfrm>
          </p:grpSpPr>
          <p:pic>
            <p:nvPicPr>
              <p:cNvPr id="11" name="Kuva 10">
                <a:extLst>
                  <a:ext uri="{FF2B5EF4-FFF2-40B4-BE49-F238E27FC236}">
                    <a16:creationId xmlns:a16="http://schemas.microsoft.com/office/drawing/2014/main" id="{C22816B6-4BD0-47FF-A9F1-AB71BFAAFEC6}"/>
                  </a:ext>
                </a:extLst>
              </p:cNvPr>
              <p:cNvPicPr>
                <a:picLocks noChangeAspect="1"/>
              </p:cNvPicPr>
              <p:nvPr/>
            </p:nvPicPr>
            <p:blipFill rotWithShape="1">
              <a:blip r:embed="rId5"/>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95D28F2C-654C-4E73-A73B-FC1E5E26B1A2}"/>
                  </a:ext>
                </a:extLst>
              </p:cNvPr>
              <p:cNvPicPr>
                <a:picLocks noChangeAspect="1"/>
              </p:cNvPicPr>
              <p:nvPr/>
            </p:nvPicPr>
            <p:blipFill rotWithShape="1">
              <a:blip r:embed="rId6"/>
              <a:srcRect l="23738" r="54239" b="9604"/>
              <a:stretch/>
            </p:blipFill>
            <p:spPr>
              <a:xfrm>
                <a:off x="1956424" y="5778000"/>
                <a:ext cx="2375373" cy="1080000"/>
              </a:xfrm>
              <a:prstGeom prst="rect">
                <a:avLst/>
              </a:prstGeom>
            </p:spPr>
          </p:pic>
          <p:pic>
            <p:nvPicPr>
              <p:cNvPr id="13" name="Kuva 12">
                <a:extLst>
                  <a:ext uri="{FF2B5EF4-FFF2-40B4-BE49-F238E27FC236}">
                    <a16:creationId xmlns:a16="http://schemas.microsoft.com/office/drawing/2014/main" id="{09E0396B-D433-4EFA-A036-394E391C2A91}"/>
                  </a:ext>
                </a:extLst>
              </p:cNvPr>
              <p:cNvPicPr>
                <a:picLocks noChangeAspect="1"/>
              </p:cNvPicPr>
              <p:nvPr/>
            </p:nvPicPr>
            <p:blipFill rotWithShape="1">
              <a:blip r:embed="rId7"/>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9D0415F0-DD45-4459-8B48-FA43BB12FB28}"/>
                  </a:ext>
                </a:extLst>
              </p:cNvPr>
              <p:cNvPicPr>
                <a:picLocks noChangeAspect="1"/>
              </p:cNvPicPr>
              <p:nvPr/>
            </p:nvPicPr>
            <p:blipFill rotWithShape="1">
              <a:blip r:embed="rId8"/>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3DCC7053-1DD9-42DA-BC0B-B868E2AE3D5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142" t="24520" r="27072" b="64254"/>
            <a:stretch/>
          </p:blipFill>
          <p:spPr>
            <a:xfrm>
              <a:off x="7122964" y="2268000"/>
              <a:ext cx="2814540" cy="1080000"/>
            </a:xfrm>
            <a:prstGeom prst="rect">
              <a:avLst/>
            </a:prstGeom>
          </p:spPr>
        </p:pic>
      </p:grpSp>
    </p:spTree>
    <p:extLst>
      <p:ext uri="{BB962C8B-B14F-4D97-AF65-F5344CB8AC3E}">
        <p14:creationId xmlns:p14="http://schemas.microsoft.com/office/powerpoint/2010/main" val="286566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g;base64,%20/9j/4AAQSkZJRgABAQEAYABgAAD/2wBDAAUDBAQEAwUEBAQFBQUGBwwIBwcHBw8LCwkMEQ8SEhEPERETFhwXExQaFRERGCEYGh0dHx8fExciJCIeJBweHx7/2wBDAQUFBQcGBw4ICA4eFBEUHh4eHh4eHh4eHh4eHh4eHh4eHh4eHh4eHh4eHh4eHh4eHh4eHh4eHh4eHh4eHh4eHh7/wAARCAMhB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qF/rWk2LmO61C2ik/55mQFz9FHJ/KpnOMFeTshqLbskX6KwH8SibjTdK1C79HaPyUH18wg/kDUL3fia4+6um6eOx3NO34jCj9TXJLH0V8Lv6L9dvxNlh59dDpaiubq2tl3XFxDCPWRwv8AOubfTb245vtcvpc9Uh2xIfw5P60QaDpER3CyV27mRmfP5msZY+b+GH3v/K/5lrDrqzSuPE2hQfe1KKT/AK4gy/8AoANVz4ot3/489M1S8944Ao/8fK1JDb28P+pt4Yv9xAv8qlJPrWLxWIl1S+X+b/QtUaa6FQ65rEn/AB7+H8f9fF2I/wD0FWphvfE8v3YNKtfq7zY/RavUVm6tZ7zf4L8kUoQX2TPK+JJP9ZrVmn/XGxIx+bmmmz1h/wDWeI7xfXyool/LKmtKioab+0/vf+Y9Oy+5GWdKuWH77xBq8vrl41yP+AoKT+xV/wCgnqn/AIEf/WrVoqfZp7/mx8zMn+wbQ8m51EnuftknP60f2BZ/8/Gof+Bkn+Na1FL2MOw+eXcyf7Bs/wDn41D/AMDJP8aX+xV7alqY/wC3j/61atFP2UOiDmZljSZ1/wBTrmrRemJUbH/fSGlFjqyf6vxJqDf9dY4m/kgrTopqFtm/vf8AmK/l+CM8J4iT/V63bN/11st38nFOW78URfe/sq6+geHP6tV6irTmtpP73+txWi90ioNa1uP/AF/h+Jv+ve93/wDoSLTh4mWP/j70bVbYd2aJXX/x1if0qzQDVqvXX2/vS/RIl06b+yMt/FGhTHH24RHv50bx4/76ArRtb6yuv+PW8t5/+ucgb+VZ0sUUwxNFHIP9tQ386oz6HpE/37CIf9c8p/6CRWqxtdbpP71/mS6EPP8Ar7jp6K5VdJmt/wDjw1fULYDohcSR/kRn9alWfxNb9JtO1AekitAfzG6tY5gvtxa/H/g/gQ8O+jOlorn08RXEPGo6LewjvJDtmT8lO7/x2rtn4g0a7cRw6jAJT0ilPlyf98tg/pXRDF0Z6KWvno/uZlKjNdDTooorpMwooooAKKKKACiiigAooooAKKKKACiiigAooooAKKKKACiiigAooooAKKKKACiiigAooooAKKKKACiiigAooooAKKKKACiiigAooooAKKKKACiiigAooooAKKKKACiiigAooooAKKKKACiiigAooooAKKKKACiiigAooooAKKKKACiiigAooooAKKKKACiiigAooooAKKKKACiiigAooooAKKKKACiiobu6trSMSXU8cKE7QXOAT6VM5xhFyk7IaTk7ImorP/tzSP8AoI23/fYo/tzSP+gjbf8AfYrm/tDCf8/Y/ev8zX6vV/lf3GhRWf8A25pH/QRtv++xR/bmkf8AQRtv++xR/aGE/wCfsfvX+YfV6v8AK/uNCis/+3NI/wCgjbf99ij+3NI/6CNt/wB9ij+0MJ/z9j96/wAw+r1f5X9xoUVn/wBuaR/0Ebb/AL7FH9uaR/0Ebb/vsUf2hhP+fsfvX+YfV6v8r+40KKz/AO3NI/6CNt/32KP7c0j/AKCNt/32KP7Qwn/P2P3r/MPq9X+V/caFFZ/9uaR/0Ebb/vsUf25pH/QRtv8AvsUf2hhP+fsfvX+YfV6v8r+40KKz/wC3NI/6CNt/32KP7c0j/oI23/fYo/tDCf8AP2P3r/MPq9X+V/caFFZ/9uaR/wBBG2/77FH9uaR/0Ebb/vsUf2hhP+fsfvX+YfV6v8r+40KKz/7c0j/oI23/AH2KP7c0j/oI23/fYo/tDCf8/Y/ev8w+r1f5X9xoUVn/ANuaR/0Ebb/vsUf25pH/AEEbb/vsUf2hhP8An7H71/mH1er/ACv7jQorP/tzSP8AoI23/fYo/tzSP+gjbf8AfYo/tDCf8/Y/ev8AMPq9X+V/caFFZ/8Abmkf9BG2/wC+xR/bmkf9BG2/77FH9oYT/n7H71/mH1er/K/uNCis/wDtzSP+gjbf99ij+3NI/wCgjbf99ij+0MJ/z9j96/zD6vV/lf3GhRWf/bmkf9BG2/77FH9uaR/0Ebb/AL7FH9oYT/n7H71/mH1er/K/uNCis/8AtzSP+gjbf99ij+3NI/6CNt/32KP7Qwn/AD9j96/zD6vV/lf3GhRWf/bmkf8AQRtv++xR/bmkf9BG2/77FH9oYT/n7H71/mH1er/K/uNCiqMOr6XNKsUV/bu7nCqHGSavVtSr06yvTkn6O5nKEofErBRRRWpIUUUUAFFFFABRRRQAUUUUAFFFFABRRRQAUUUUAFFFFABRRRQAUUUUAFFFZup67punyCGWYyXB5WCFd8jfRRzUTqQprmm7IqMXJ2SNKhiFBZiAB1JrnJNS1294tLOLToj/AMtLk7pCPUKOh9jUDaNHckPq11Pqbf3Z2/dZ9ox8o/KuKeYL/l3G/wCC/wA/wNo4d/aZoXHifSUcxWsz38oOClohlwfQlchfxIqs+peILzi2sYNOjP8AHcyB5B7hVyPzNW44440CRoqKBgBRgCnVyTr1p7yt6f03+RsqcI9PvMt9JkuudU1S8vM9UDeXEf8AgAq1Z6bp9mm21s4Yh7L/AI1aorH2cb3tr97L5nsFFFFWIKKKKACiiigAooooAKKKKACiiigAooooAKKKKACiiigAooooAKKKKACiiigAooooAKgurO0ukK3NtFKD13LU9FJpNWYLQyk0SK350y8u9PI5CxSEx/ip61Ol54js/wDWR2uqRjuh8mU/gfl/Wr1FKCcPgbXp/lt+A3aXxK5DF4o05SF1BZ9Nfv8Aaoyqf9/Pun862YZY5ollhkWSNhlWU5BH1rLIDDDAEehrNfRLNJWmsWl06ZjkvauUDH1ZRw3411QxtaPxJS/B/wCX5GMqEHtodTRXNx3niGx/1iQarEO64il/H+H8qu2HiHTrqcW0jSWlyekNyhjY/TPUe4rrp42lN2bs/P8AqxlKhOPma9FA5HFFdZiFFFFABRRRQAUUUUAFFFFABRRRQAUUUUAFFFFABRRRQAUUUUAFFFFABRRRQAUUUUAFFFFABRRRQAUUUUAFFFFABRRRQAUUUUAFFFFABRRRQAUUUUAFFFFABRRRQAUUUUAFFFFABRRRQAUUUUAFFQXt5a2cfmXU6RL/ALR61zWo+NrOIlbOF5j/AHm4H5da8zH5zgcB/vFRJ9t39y1Omhg69f8AhxudZRXm114z1aU/ujHCPRVB/nWdP4h1iY5/tCdP9xyK+ZrcfZfB2pwlL5Jfr+h6cMgxD+JpHrVFeQf23rH/AEFLz/v6as2/ibWoQNt7I/u53fzrKHiDg2/epSX3f5ly4frW0kvxPVqK89svG9/GQLmKKYdzjB/Suh0zxdpd3hZma2c/3+n517WC4syvFtRVTlfaWn47ficNbKcVR1cbry1OhopsciSIHjdXU9CDkU6vo001dHnPQKKKKYBRRRQAUUUUAFFFFABRRRQAUUUUAFZ+qf8AH9pf/X03/oqStCs/VP8Aj+0v/r6b/wBFSVyY3+Gv8Uf/AEpGtH4vk/yZoUUUV1mQUUUUAFFFFABRRRQAUUUUAFFFFABRRRQAUUUUAFFFFABRRRQAUUUUAFFFFABRRRQAUUUUAFFFFABRRRQBna9/qLb/AK/IP/RgrRrO17/UWv8A1+Qf+hitGuSl/vNT0j+ptL+FH5/oFFFFdZiFFFFABRRRQAUUUUAFFFFABRRRQAUUUUAFFFFABRRRQAUUyeaKCJpZpEijX7zuwAH4msObX5rsmPRbMzjobmfKRD6d2+nA96xq4inS+J/5lwpynsjdkdI0LyMqKOpY4ArEuPEccjtDo9rJqMinDOp2RKfQue/4VTbS2u3EusXcl+3URY2QL9EHX/gRatJFVEVEVVRRgKowAPYV59TGVZ/B7q+9/wCS/E6I0YrfUz5LfVb/AP5CepNFEetvZ5jU/V/vH8CB7VZsbGzsYzHZ20UIblti4LH1J7n3NWKK5eW75nq+7Nr6WQUUUVQgooooAKKKKACiiigAooooAKKKKACiiigAooooAKKKKACiiigAooooAKKKKACiiigAooooAKKKKACiiigAooooAKKKKACiiigAqK7tre7hMN1BFPEeqSKGH5GpaKTSaswM2OwvLH5tI1KSFf8An3uMyw/r8y/RSBViLxFJa/Lrdi1ovT7REfMiP1PVfpzVqinTnOl/Dlby3X3f5WFKMZfEjSt54biISwSpKh6MpyKkrl30mKOU3GmzS6dOeSYMbGP+0h+U/XAPvU8etahY/Lq9mJYh/wAvVoCR9WjPK/gWrup4+O1VW891/wAD+tTCWHf2Xc6GiobK7tr2AT2s6TRn+JTn8D6H2qau9NSV0YNNbhRRRTEFFFFABRRRQAUUUUAFFFFABRRRQAUUUUAFFFFABRRRQAUUUUAFFFFABRRRQAUUUUAFFFFABRRRQAUUUUAFFFFABRRRQAUUUUAFFFFABRRRQAUUUUAFFFFABRRUN7dQ2ds9xcOEjUcn+lTOcacXKTskNJydkTGsvxNNqcGmvLpkaO6jLZGWA9RXCeI/El3qVxiCR4IEPyKjYP1Jrq/AWrT6lp0kN02+aAhd56svbPvXyNDiXC5tiJ4Ci5RunyzXX07eXfyPXnltXCU44iaTtujzy7u7i7lMtxM8jnuxpdPsrnULpba0iMkjduwHqav+LrNbTxJc28K/K7BkUerDOPzNd34d0220DRTLPtWUp5lxIf5fhXwGV8PVcdj6tGtK0abfPL0fn3t16Hv4rMIUMPGdNay2RmaT4Is4kD6lM879Sinao/qa0/7B8Nr8n2S1z7tz/OuM8ReKL7UpmS3ke3tM4VUOGYepP9KwDknJJJ9Sea9Wrn+T4GXssHhFNL7Uuv3pv+tjljl+MrrnrVXF9l/SPR9Q8F6TcxlrNntn7FW3L+RriNb0e80i48q6TKt9yRfut/8AXp+ja7qWlyq0M7SRZ+aKQ5Uj+leiRtYeJtCyVzHIMEH70bf4itYYTK+I6UlhIexrpXt0f6fOyaJlWxWXSXtZc9N9eqPKK1vDmhXWszkRHyoEPzykdPYepqhqVrLYXs9pN9+JiM+o7H8q9V8MWkdloVrDGAMoGY+pPOa8fhnIVmONlTxCtGn8S63va3+fodmZ494agpU95bf5homi2ukxbYJJnJ+8XcnP4dK0qzPEerx6Lp/2qSJpSWCKoOMk+p7VV8O+JbXVopTIotZIsbldxgj1Br9WpYzLsFWjl9OSjK11Hy9dvxufKSo4itB4iSbXc3aKzm1zSElER1CDcTgAHNaIIIyORXo0sTRrNqnNO29mnY5p05wtzKwUUUVsQFFFFABRRRQAUUUUAFFFFABWfqn/AB/aX/19N/6KkrQrP1T/AI/tL/6+m/8ARUlcmN/hr/FH/wBKRrR+L5P8maFFFFdZkFFFFABRRRQAUUUUAFFFFABRRRQAUUUUAFFFFABRRRQAUUUUAFFFFABRRRQAUUUUAFFFFABRRRQAUUUUAZ2vf6i1/wCvyD/0MVo1na9/qLX/AK/IP/QxWjXJS/3mp6R/U2l/Cj8/0CiiiusxCiiigAooooAKKKKACiiigAooooAKKKKACiisvVNbtrOc2kKPeXuP+PeHkr7seiD6kVFSrCnHmm7IqMXJ2RpsyqpZiFUDJJ6AVh3PiAzu0OiW321wcGdjsgX/AIF1b/gII9xVSSzu9SYSa1MrR5ytpCSIh/vHqx/KtFFVECIoVR0AGAK8yrjKk9IaLv1/4H9bHTCjGPxamcNMa5lW41e4N9KOVQjbCn0Tv+JNaQ4AAAAHQDtRRXKopam1woooqhBRRRQAUUUUAFFFFABRRRQAUUUUAFFFFABRRRQAUUUUAFFFFABRRRQAUUUUAFFFFABRRRQAUUUUAFFFFABRRRQAUUUUAFFFFABRRRQAUUUUAFFFFABRRRQAUUUUAZ8+lx+ebqxlewuu8kP3W/3l6H9D71NDrl1YkR61a4j6C7twWj/4Ev3k/Ue9WqO2DyKIOVJ3pu35fd/TCSUviRpwTRXEKzQSJLG4yro2QR7EU+uYOnSWszXOjz/ZJWOXiPMMh917H3H5VesNejaZLTU4TYXTHau85jlP+w/Q/Q4PtXoUcbGXu1NH+H3nNOg1rHU2aKKK7jAKKKKACiiigAooooAKKKKACiiigAooooAKKKKACiiigAooooAKKKKACiiigAooooAKKKKACiiigAooooAKKKKACiiigAooooAKKKKACiiigAooooAK818e6pcXGsS2JfEMBACjucdTXpIIJ4Ocdaxr/WvD9teSQXc0KzocODESc/XFfOcT4SOMwipSrqkm9W9nvpuvX5Ho5ZVdGs5qm5u3Tp5nliKzsFRWZj0CjJNek+A9Jm03TXlul2TTncVPVVxwDT/+El8NRDek8eR/dhOf5Vz/AIj8YveQta6ajwxsMNK3DEegHavj8vw+VZBN4upiVVmk+VR8/Rv8bI9nEVMXmEfYxpuC6t/0hgkj1b4iK64eJZOPQhBj+dbXxLumi0eG2UkefLhvoOcfyrkfB862/iOzZiArMUJPuK6z4m27SaTBcqCRDL83sCOv6CjAYieIyLHV4/HKTb9Ha/ytcMRTjTx1CD+FKy/H/gHntFFFfnh9CFdf8Mrpk1C5s8nZIgkA9COP8K5Cut+GVs76ncXWPkjjCZ9Sa9/hZ1P7Woez7/hZ3/A4M05fqk+bsR/Ey3VNYhmXgzQ4b6g//XrrvCF/HqGhwMrAyRqI5F7giuT+JkyvrFvCpyY4ct7ZP/1q57TNSvNLuPPtJvLb+IH7rD0Ir3pZ3DJ8/wARUteEnZ2+Wq9Hc4FgZYzL6cb2ktv69D1+7tre7gaC5hSWNuqsK5vUPBOmT5NrJLasewO5fyqppvjqFgF1C0eM/wB+L5h+XWuo0zU7HUojJZXCSgfeA4I+or7ONfJM+snyzl2ekv0f3HiunjsBrql+H+R5nrvh6/0Y+ZKqyQZ4mj6fj6V2Hw71C4vNOmhnbcIGCoT1wRXR3cEd1bSW8yho5FKsDXI/Drba3uq6czfNHKMe4BI/oK8XD5JHJc6ouhJ+zqcyt5pXt5rqup21Ma8bgp+0XvRt+Z2dFFFfoB8+FFFFABRRRQAUUUUAFFFFABWfqn/H9pf/AF9N/wCipK0Kz9U/4/tL/wCvpv8A0VJXJjf4a/xR/wDSka0fi+T/ACZoUUUV1mQUUUUAFFFFABRRRQAUUUUAFFFFABRRRQAUUUUAFFFFABRRRQAUUUUAFFFFABRRRQAUUUUAFFFFABRRRQBna9/qLX/r8g/9DFaNZ2vf6i1/6/IP/QxWjXJS/wB5qekf1Npfwo/P9AooorrMQooooAKKKKACiiigAooooAKKKKACob27trK2a4u5khiUcs5wBVDVdZS2m+x2cf2u+IyIlPCD+857Cs+GwaS5W91Ob7XdKcpkYjh/3F7fXr71xV8YoPlhq/wX9dvyN6dFvWWws95qWrfLb+bp1if+WhGJ5R7D+Ae/Wp7K0trKHybWJY0zk46k9yT3NT0V5rvKXNJ3f9bHSrJWQUUUUwCiiigAooooAKKKKACiiigAowa4D9orUL/Svgf4t1HS725sb2CwLw3FvKY5I23ryrDkH6V8gfC/w1+0d8RvDR8Q+GviBrb2Ina3JuPEs0bb1AJ4LdPmFbU6PPHmbsZyqWdrH39RXxd8G/iT8Vfh78b7L4cfEvUr3Ube9lW3Zbybz3Rn/wBXLHKfmKluOuME8ZFfXnifxJoHhfTzqHiLWLLS7QHHm3MoUH6dzU1KTg0t7jjNNGrRWD4R8ZeFPF0Ms3hfxDp+rpC22Q20oYqfcdaZ4k8b+EPDeq2mla/4j0/TL69ANtBcSbWlBOMj8eKjld7WKurXOhoribn4heDtZttd0fw/4r0681izsbl3gtZ8yxFEOTx6HHI714b+xv8AEWdfC/jHVviD41uZLW1vYEin1e/eQRAiTIUuSRnA4HpVqlJxb7E86vY+qKKxPCfi3wx4ttHuvDOvWGrwxnDtbShtp9x1FSeKPE3h7wtp/wDaHiPWrLSrXOBJcyhQT7dzUWd7FXVrmvRWH4R8YeFvF1tJceGNf0/V4om2yNbShtp9x1r5q/ak8WeKdH/aR8F6TpHiTWNP0+5gtDPa2t7JFFKTcuCWRSAcgAHI6CrhTcpcopTSVz6xorm/GPj7wV4PvIbXxP4m03SZ51LwxXEmGdQcZAH1rW1LV9L03SW1bUNQtrSwVBIbiZwqbSMg5PtUcrHdF6iuX8J/ELwN4svJLPw14r0rVbmNdzRW8+WA9cHrWzrus6ToOmyalrWpWun2cQy81xIEUfnQ4tO1gui/RXG6B8VPhvr2oJp+j+NtFvbt/uxR3HzN9M4rzj9uPXtc8O/CCzvvD+s6hpN22sQxtPZXLwyFDHKSu5CDjIHHsKqNNuSiJyVrnvNFeafC3xhp+k/ATwt4l8aeIUt0lsY/PvtQnJaSRiQNzHJYmuni8eeDZPCL+Lo/EmnnQEYo2obz5IYHbjOPXik4NMFJHSUVm+H9e0XxBoket6HqdtqGmyBilzA2UbaSGwfYg/lVHwj428I+LpbuLwx4hsNXezIFwttJuMWc4z9cH8qXKx3R0FFcl4m+Jnw98M6h/Z+v+MdH067AyYZp/mA9wM4rW0TxP4d1zR5NY0fWrG/0+NS73EEodVUDJJx04FHK7XsHMjXorB8H+MvCvjCG4m8La/Y6xHbMEna1k3eWTyAfyqLVPHXg3S/E8HhfUfEmnW2t3BQQ2LyfvXL/AHcDHftRyu9rBzI6Oiud8XeOfBvhFol8T+JtM0lpf9WtzMFZvw61o+Hdc0bxFpceqaDqlpqVlJ9ye3kDqaOV2uF0aNFcvefEPwLZ6/c6BeeK9Kt9VtUaS4tZJtrxqq7mJ+g5rzL9of4kaTqn7P3iXWfh74xWa5sprZGu9LumSSEtMgxuXBGRn6iqjTk2kJySPdaK8Z/Zm8W7f2c9M8UeM/EMjrG07XOoajcs7BRIQNzsST6CvTPCXizw14t0+XUPDOtWeq2kMhikmt2yisACQSfYilKDi35ApJm1RXGah8Vvhrp+rnSL3xxocF+rBDA1yMhj0HHFdhbzQ3EKT28qTRONyOjBlYeoIpOLW6GmmPorj/EfxR+HPh3Um03XPGmjWF4oy0Mtx8w+uM1t6T4k8P6toz61pms2V5pyKXe5hlDIqgZJJHTijldr2DmRq0V8neGP2hjqf7Sl3a614u06x8C2UdzHZuh2QTngI7NjLE9s8DnAFfTeseJvD2j6IuuatrVjZaa8YlS5mlCoyEAgj1GCPzq50pQsmTGaZrUVzXhLx/4J8WzSQeGvFOl6rLH9+O3mBYfgea6Ws2mtyk7hRRRQMKKKKACo7mCG5haG4iSWNhhlYZBFSUUmrgZ8Lalo/wDx6l76xH/LB2zLGP8AYY9R7H8K29M1G01KAzWku8A7XUjDIfRh1B9qqVSvNPSacXUEj2t4ows8XBI9GHRh7HNa0a86Oi1Xb/L/AC/IidOM/JnR0Vi6frTpOtlq6Jb3DHEcq/6qb6HsfY1tV6tKtCrG8Wck4ODswooorUkKKKKACiiigAooooAKKKKACiiigAooooAKKKKACiiigAooooAKKKKACiiigAooooAKKKKACiiigAooooAKKKKACiiigAooooAKrandpY2E11IcLGpP49qs1yPxJvTHZQWanBkbc2PQdP615edY/wDs/A1MR1S09XovxOrB0PrFeNPuangq4kutCW4lbLvI5P51wXjL/kZr7/fH8q6bwZrel2OgRW91eRxShmJVuo5rmtcSTVfEN3LpsT3SOw2tGuQeK/Pc9xMMVkmEp05qU/duk7v4Xe6Wu59DgKUqWNqykrR116bmPRWo/h7W1TcdNnx7DJrNljkicxyxvG46qwwa+GrYWvQ/iwcfVNfme7CrCfwyT9GIjMjq6HDKQQfQivU9EvrXxDoRSYBmK+XPH3B9f615XVrStQu9Muxc2cmx+jDsw9CK9nh7O/7Lry9ouanPSS/X+t0cWY4H61BcrtJbMv8AiHw7e6TMzeW01rn5JVGcD0PpWLketelaF4ttdRxDNbyxTHghVLKfxrbOn6e7b2sbYse5iXP8q+j/ANUMHmV6+W11yPo1e3l0f3r5nnf2xWw3uYmnr37nlOkaTfapMI7SFiufmkIwq/U16TZW9l4a0I7nASMFpHPV2qPWvEFjoyGNoZWYfdREwv59BXAa/rl5rMwachIVPyRL0HufU1UZ5dwvGXs5+1xDVvJf5ffd+QmsTmjXMuWn+ZXvr77dq7310uVklBZc9E9Pyr03TtF0RIUmtrG3KsoZWKgnH1ryu2tri6cpbQyTMBkhBkgV1vhbUta0uMWl1pd3Naj7uE+aP6eorz+FMfTp4mc8ZT5lPXn5b2fXW3U6M1oSlSSoyty9L2ujf8T+HYdYgi8txbzRZ2MF4wexFR+EvDh0WSaaW4E0sgC/KMKBWzZ3kV0u5FkQ+jrg0t3dR2ybnDt7IuTX6P8A2XlzxKzHlXMut9NrbbbHzf1rEqn9Xvp2JZZFiiaRyAqgkk+leV6XrJs/Er6mMmKWVvMHqjH/APVWz4x1rUrq1eCGwubWy6SSSLgv7ewrmk0rU3RXTT7llYZBCcEV8JxTnVTE4ulHBxf7p817PV/5afPU97KsFGlRk6zXvab9P8z1+CWOeFJoXDxuAVYdCKfXnPhu88QaOfK/s26mtSeYin3fdT2r0CxuPtVqk3lSRFhyjjDD6191kudQzKnrBwmt0019z6r8TwsbgnhpaNOPRomooor2zhCiiigAooooAKKKKACs/VP+P7S/+vpv/RUlaFZ+qf8AH9pf/X03/oqSuTG/w1/ij/6UjWj8Xyf5M0KKK8Cl+OPxB1Lxv4o8O+Dfg6fEUXh7UJLKe5XX4rfcVJAO14+M4zgE11mR77RXgF7+0gkPwjv/ABjH4OuBrWl6wmj6jolxeCMwTsSOJdh3D/gI5zWppHxM+Nl5eWa3HwBe2s55EElx/wAJPbt5cbEZfbtycA5xQB7XRXhGtfG3x1J8TvEvgnwX8Jj4mbQJI1uLhddjtsh1DA7Xj46kcE9K0PCvxxur/T/Gdr4i8FXXh/xP4V02TUbjSpbtZUmiVCwKzKuMEgDOD14zQB7PRXG/Dzxw3iz4U2Pjk6YLM3Vkbr7IJ9+3AJ279oz064ryif8AaR1ST4a+CvFWlfD8X9/4qv7iyg00asE8t4nKjEhiwd2O4GPWgD6JoryXwd4++L+qeJ7HT/EHwRfQtMmkK3OoHxFBP9nXBO7y1UFucDA9ai8H/HbRNQ8HeLvFPiSzTQbDw5qk2nn/AEnzmuSnTYNq/M3ZefrjJoA9forxGX42eI7P4H6v8UtX+Hv9nWlu8R06ym1M+ddxPIqeY/7r9194ED5s89OCYNP+K3xuvrW3u7f9nuRredFkST/hKbflTyDgpnpQB7rRXmHxh+K114K1nRPDOg+E7nxP4n1kF7awS6S3QIv3maVgQPy/EVh6V8fIrz4V+MPFM/heex17wk7Ranok90MrICAMShTlTk87eqnjGDQB7XRXj/jH452GgeAvDWqwaJLqnifxLDE+meH7afMrl+SWfb8qDn5tvJ7YyRe8N/FLVrz4v2vw31rwtBpt/JoS6rPLDqJnWFi2PJx5a7sf3sj6d6APUqK88ufiU0Px3tPhh/YwZbjTXvvt/wBp5XaM7fL28/Xd+FcX45+P+q6V4o8R6b4W+HF94k03wvxrl+L9Lf7ORy2xCCZMD0x06d6APd6K8g8IfHLT/EfxJ0TwzBpBg0zXtFXVNL1J7n5pTnDQtHtwrKwcHDH7tW/GHxebR/itL4D03QF1JrTQp9Zv7o3nli3VFYqm3YcliFHUY3A80AeqUV87+EPjl8XPF3h+31/w78BGvtNuc+TOPE8CBsHB4aMHr7Vs+P8A40eMvDGo+DdBt/hedQ8S+JLSSZ9L/tpIzayJjMfmbCr8HOcjpQB7fRXiGh/G3xPaeNdM8MfEX4YXfhCXWA66bONTjvI5pFGdjFFG0n8fpU3hz9oPQrn4In4meINO/slXuJra206K58+W5lRioRCVXJPHbjNAHtNFeXW/xXu9H+EDfEL4heF28NeYV+y6ZHd/abibf/q1wUTDtydvOB15yBy8fx88SaO9hqfj/wCE+reF/DGoSpFDq326O48refkaaMAGJeeSTx70Ae80V5p8ZPit/wAIO+haXofh248T6/r8uzTbGG4WBJAOSzSMCFGOnB/DrVb4W/Fy58bWHiSxk8J3GleL/DzNHd6HLdo+58fKFlAxgnjJA/Ec0AeqUV85XXx8+Ktr40tfBs/wHZNeu7ZruC0/4SaEl4gSC27y9o5B6nNdHr3xs8QW2p2HhTQ/hre6342ezW71LSItRiSLTg2cJJcEbdxHPToRQB7VRXm3wk+KsfjTWNS8Ma34dvfC3ivS0WW60u6kWTMZON8ci8OoOATgdR1r0mgDO17/AFFr/wBfkH/oYrRrO17/AFFr/wBfkH/oYrRrkpf7zU9I/qbS/hR+f6BRRRXWYhRRRQAUUUUAFFFFABRRVbUb610+3M91KEXooAyzH0AHJNKUlFXk9BpNuyJ5HSNGkkZURRksxwAK5+51K81UmLTGNtZ5w12R88nqIweg/wBo/gO9RypdavIJdRUwWoOY7PPJ95COp/2RwPU1fAAAAAAAwAOwryq+KlV92Gkfxf8Al+foddOko6vchsrS3s4fKt49oJ3MScs59WJ5J+tT0UVzJJKyNAooopgFFFFABRRRQAUUUUAFFFFABRRRQB5v+09/yb94z/7Bx/8AQ1r45+B95+0bB4LZPhbHqDaB9qckwW1q6+dhd3Mqlum32r7N/aQtLu/+BXi+zsbWe7uZbArHDBGXdzvXgKOTXFfsO6Xqmj/BeS01bTb3T7j+1Z28q6gaJ9pSPBwwBxwea6qU1Gk3a+pjKN5nnHwS+B/xL1v4s23xH+LM0kUtnKLgRXDq088q/cGF+VEB549MY5zXCfG/xh4b8QftQ6hH8S5NUn8KaHO9rHaWHzMwQcAcrgM2CxBz6Gvvivkb43fD/wAW+BPjjJ8VvC/g+38WaNesZL3T2gExDsMOChBPOcqyg47iqpVeeb5u2gpwstDya58cfD7wt8Z/D3ij4OR6xpGnK6JqFneZCMN2GUEyMzKV6gnr0r0P9vuFrr4peDbWOVojPZiIOpwV3TMM/rXXfDjxh438aePLWGD9nvQNG0EFRcvf2SxPDzy4kaJc/wC6EJ96yv21PD+vat8WvBNzpOh6nfwQRR+bLa2kkqR/6QT8xUEDjmtFL94vTuTZ8rPY/DPwf8B/Dnwrq154d0VIdVbRZre5vnmkkeUeUSxwzELkjJ2gdq+af2N/hT4X+Ilz4kvvF9vNqFhp80ccNj9oeONpH3kyNsIOQFwOe5r7X8VI8nhfV440Z3exnVVUZLExtgAdzXzr+wToutaNpPjBdY0fUdNaa8gaIXdq8JcYkyRuAz1HSsYVJezk766FuK5kjifgLpMfgX9tHWfCOiPJFpWLqERM5YmJULoCe+CB+Vcp8XfGHhfxF+0/qz/FB9VufC+jXEtnBZ2PzFhGcAfeXaGYZYg5969Q8I6Drkf7duqazJoupppjNc7bxrSQQHMJAxJjbyfes/4xeAfFvw7+Odz8UPDfgy28X6FqLNLd2DQCYq7/AOsUpgkEnJDKDjv6VspLn13sRZ8vzPLrfxx4C8LfHTw/4i+D6axpekSPHDqFle5CHLbWUHexZSMHk8Guy/bn1Q6J+0D4Y1hIRMbLTYLhYycBylxKQCfwrv8A4YeLfG3jTx7bxx/s/aBonh8bfPkvrJYpID3cSNEC3soT8a5/9rfwvq+u/tG+Dprfw9qWpaYLa1juZIrOSSED7TJuDMoIHB5yehpqS9or9u4rPlMf9liCw+MHxv1vxz47vvtutWIW6stOkX92BnCsM/wx8YXHVg1H7bniuC++MuheDvEF5eweFrBIbm9SzAaR95+YhTgFwoIGTxmun+O/g3XPhr8c9A+KngHQ7q5sLiRYdRsdNtmcrgYf5EH3WTp2DKPWrf7UPw78Sa14l8O/GDwLoqatPaxRPeadcQZd1Q7l3ROBuGMqy9eelSpRdRS6W+4dny2PBfij4k+EFnPomtfBe18Q6BrVhOGlafIVwOjhjI5DZ7DAI7V6v+11/wAJF4t8O/Drxsuk3GreGJbCO6vLS1LACWQB2zjJUFSAG7Yq7o/xE8e+J9d06w0H9mvR7Jdw+1/b9PCK49RI8SCPHXoxr1v43eKvih4L0mwk8D+ANN1jTFhUXqQyGQw44MSwhVJXHAYZ91FEptSjpr5sErpnzf4d1P8AZV8Sahpi33hzX/Bdykm6Ty76SW3J9HlLFwAe6hT7163+3cbU/s/aN9gm860/tW28iTzDJvTyJdp3EktxjknJryb4mT+LPjQlhoWg/AFvC+oLcCR7/wAposrjBBYxRqB3OcnjivTf2oPBOtab+y74W8I6faXutX2nXtskotIHmY4il3HCgnaCcZPtQ7c8W3+NwV7M8B8Ha8fiz4w8AfD7xXqUmleGNOVLOGGInEr8nk8fO5wgb+Hdx1r61/at06x0f9mXWtL0y1itbK1igighjXCoodQABXlXj74O3GqfsueENa8PaLLYeKdBtVupIY7dkuZQTmQFcbjICFYZ5+XA616ReL4g+MX7LF5ps+mXth4le0Ecttd27QNJcRYIxvA4cjg+9KpJOUZLZMcU0mi9+yP/AMmzaN/1xu//AEY9eUfsGJcyXHxJjs2CXLbFhY/wufN2n88VkfBzxt8ZvC3gF/hXpPwr1CbUFeeO21G5WSKODexLbty7HwScEOOMda6f9hrw34o8MT+PYNT0W7gvAYlgN5FJDFcupkHyuy8qTjkA8EcUpR5Yz8/8wTu4nifhqTwf4N8Wa3YfHH4darrF5cXjML4Xc0JQ5O4qqlRIGJzndX0v+yfB8Ehdapc/DS/1Q6hcxn7VY6lMwkSLcMfuwdhAPAb5mGTzya5nxX8XvihYa1d6X46/Z+h1+NG/0UQRtMsae0gikDZ9gp9qo/spfDXxU/xf1D4m6p4YPhHR3jl+yacSQWaQY2BT8wVRk5YDnGB6VUfNBuWnz0FFWloJ8GlX4UftbeIvA0mbfSNbR3sw7fKo/wBZGcnvgFfxqr8CWf4jftMeMPipcL5umaOJjZuw+U4BSEfUIAa6T9uPwRr19/wjvjrwnaXs+q6dL9nkFlC0koUncr4UEnBGPxruP2RfAcvhD4K20GqWjQahrJa7u43Qq6hxhFYHkEJjIPQ1Epr2fP1eg1F83KfI/grxh8NfEHxB8Q+LfjZb65rL3km6ztbTJRQSeGYOjAKu0KAccHNdv+zD4w0TRv2l5dE8C3OpJ4P17fHDaXwwyOE3gkBiMgqwBz0PNXLXwz4z+AfxA1vb8L7fx34Z1OUmz223nFFBJTDbHZCAcMCuDgYNevfs9614z8U+J7nUdc+DugeFtGjy1pefZFt7mE4ACAFNznk/NhBitaklytra3f8AQmKd0eJfEPwta+Nv24J/C+oSSJY3t2PtKoxUyRpF5hTI9dmPxr2D9pHwD4Q+H/7MfirT/CGixaXb3FxayTKsryGRhOgBLOxP61ySeH9e/wCG+I9a/sPVP7L8+X/Tfsknkf8AHq4/1mNvXjr1r1z9r/T7/VPgBr9jpljdX11JJbbILaFpZGxOhOFUEnis5TfNBX00KS91s+I9F8YXfivRPB/wu1XUzovha2vcXMyAtvaSTJkccZ254HbrX1L+1hqC/Cn4DaX4P8EodMtr2X7EJIWw4iUZf5hzucnlu/PrXJaB8F38Ufsf2ltHoL6d4ss7ie9i8+3aKeVg5BRsgN8ygAZ46VpW3hvxN8b/ANmO28O6pp99pvjDw7KqwHUraSEXKqMLhmA+8m0E8/MvPWrnKLkn0T1/zJSaRufDj9l/4cXnwp04a1YzXWuajYrO2orcyK0LyKGUIgITC5HVTnn8OU/ZB1rxRZ3/AI++FMWoPO+nWtw+lSyOSIJVJjGPRSWQ47Ee9J4a+Lvxw8G+EYPAN78JdTvtbs4RaWupDeUQYwhYKjI5UcZ3gcDNdv8AsufCnxX4F0rxD4y8RW1vL4v1lGMNnLPtVBkvtkdQ2Cz4zgHAA61EnJRlzu99ikldcp80eCJ/APg/VtS0n41/DbV9Qv5blm+3C7miePk7gIwyh8k53bq+nv2W9O+ClxpOswfDu/1O5e+i26jZajcMsyRE4AManZ7bhk+9cf4l+MHxMt9Tu9M8e/s9R686MRb+VC0qxp6eYIpA31BX6Uv7IHwy8VWPxF1f4ja1oB8L6dcpKtlpuSCfMPTaeQqjpu5z2qqrvBtu3zFHR6HnXww+HHgvVv2utd8Eahoqz+H7R7vyLP7RKAnlkbPnDBzj3Nbo0SP41ftVXnhPXJ54vC/hiFoLawjlYAQw7U2A9ix5LdcADPAqbxdF45+Ff7Vms+OtP8Ban4jsr3zGtxaxvsdZVXJ3IjYIORgjnFaXjfwf8SvAHxbi+NHgXw5JqdjqtslzqOmJ/rYGdF82Fl+8csMgqCQc5HHNOV3e+609RWK37VXwj8PfC3RNI+IXw3Wfw/d2V8kMkcVzI4JYEq4LljnK4Izgg9K+o/hfr8vir4daB4injEc2oWUc0ij+8Rg/qK+WfHd58Xf2j7rTPDcfgK68H+H7W5Wa8lvXfG7BG8l0QthScKFPJ5I7fW/hXRbTw54a07QbAEW1hbpBHnuFHX881z1m+RKT1NYfE2tjTooormNQooooAKKKKACiiigCO5ghuYGhuI1ljbqrDINVILi+0XgmS+04diczQD2P8a/Xkep6VfopK8Zc0XZg7NWZo2lxBd263FtKssTDIZTUtc01tcWVw15pJRHY5ltmOI5v/iW9x+IrY0rU7bUUby90cycSwSDDxn3H9RkGvUw+LVT3ZaS/P0OWpScdVsXaKKK6zEKKKKACiiigAooooAKKKKACiiigAooooAKKKKACiiigAooooAKKKKACiiigAooooAKKKKACiiigAooooAKKKKACiiigArzT4hXHneIHj/54oqfpn+tel1w3xM08K9vqUa43fupOPyP86+R42oVauVt09otN+m35tM9fJJxjilzdVZGL4P0T+2L9vOyLWHBkx1Y9lr061toLWFYbaFIo16KoxXM/DIJ/Ys5GN5nO78hiunuhK1tKIGCylDsJ6BscfrRwhl1HC5bDERjec1dvr5Jf1uGb4idXEum3otP+CSVn61pFnq1s0VzGN2PkkA+ZT7GuHtbzxFompi41FLyWHJ81fvKw9iOBV648eyMD9l09R7ySf0ArOXFWWVqMqeOg4PZxlFtv8CllWJhNSoNS80zk9Ss5bC/ms5vvxNtJ9R2P4itvwh4bbVm+1XW5LNTgAcGQ+3tVC5uLnxDrkJkjjSWZlj/djjH/AOqvVbO3jtbWO3hULHGoVRXynDOQYbMcZUrb0YPRPr2T9Fv3PWzPH1cPRjDabWvkJZ2ltZwiG1gSFB2UY/8A11NWN4p16LRbZfk824kz5cecfifauIk8X640u8XESD+6I+K+3zLibLspqLDyu2ukVt+S+R4eGyzEYuPtFt3fU9OljjmjMcsayIeqsMg1xHi7wmkUT3+loQq8yQDnj1X/AArS8JeKBqkv2O8RYrnGVK/df/A1055GDyK0q0Mu4kwXNHVdH1i/66bMmFTEZbWs9PLozzv4Zf8AIauP+uH9a9ErzbWJLjwv4muHsBGqzpuUOuQFJ5H5g1Lp/i/WJ9QtoZDb7JJVVsRnOCcetfM5FnuGyal/Z+JT54ya0Wmr9T08fgauNn9Yp25Wl+R6JRRXK+N9ev8ASLu2js/K2yIWbeuec/WvucyzGjl2HeIrX5VbbzdjwsNh54moqcNy38QP+RXuPqv861NG/wCQRZ/9cE/9BFea6r4m1PUrF7S5MHltjO1MH+delaL/AMgez/64J/6CK+eyXNaGaZnVrUL25IrX1Z6ONwtTC4WEKm/M/wAkW6jSVWuJIe6gH86x/Gt5fWOkpNp+7zTMFOE3cYPaszwRqV/fanOuoFvNEORuj28ZH+NepiM7pUswhgeV8z69Nn1OWngZyw8q91ZfedfRRRXuHCFFFFABRRRQAUUUUAFZ+qf8f2l/9fTf+ipK0Kz9U/4/tL/6+m/9FSVyY3+Gv8Uf/Ska0fi+T/JmhXyJ8OfBXirxZ8ZPiy3h34kat4QSDxFKssdnbLIJyWOGJLDBHSvrusrRvDmg6NqGoahpOkWdld6lMZ72aGIK1xIerOR1PvXWZHzD+0X8NtL+Gv7NV1p9jqd3d3moeIrW71DU7ojzJpmY5kPYY64z61u+CbeK01fSLu4/aytdSiSSItpr3dmPP6fujiUnnp0zX0D4p8OaD4p0o6V4j0iz1WxLrIbe6iEibh0OD3Ga5e3+DPwnt7iO4g+HvhyOWJw6OtigKsDkEcetAHz5b+E/GXin9o34vDwT46vfC1/am3dVhjDJdsYhsV2J+UZHUA9aPg/Npl18LPi3Prs2pS/EqLR7y3146hLukKLE+0xjAwmcZ98V9V6Z4b0DTNb1DXNP0eytdT1Lb9tuoogslxtGF3t1OKp3ngfwfeaze6zdeG9Lm1G+tmtLu5e3UyTQsu1o2PdSOCDQB80/CD4a+PNU+A+k61YfGjxBpWnyaY0iabDZI0cS7T+7DF84/wAa8yjXd+z78EV/tz+wc+Ib/wD4mWVH2T98f3mWIHHuRX3ppWiaRpWiR6Hpum21ppkUZiS1ijCxqn90L0xWBd/DD4eXeg2Wg3XgzRJtKsHeS0tHtFMULOcuVXGASetAHmnwtghsvG9jJP8AtN2vjHfujTRzdWpNwxHGAkhYkdcAV4F4H+D3iD4lWHxF1Sx8QzQDSNeu5dJ0xBlZb1ZNxdweOVAUdeTzjHP2Fovwn+Gei6rb6rpPgXQLG+tn3wXENmivG3qCBwa6Dw74b0Hw6t2ug6RZaaLydri5FtEE82VurtjqT60AfMnxH+IsPxF/Ym8QXkyrBrGnm2s9UtgMeVMtxGOB6HGR+NWPBVrHDZaNdT/tb2yxRpC76e91ZjAAGYjmXI/u9K9/n+HPgOddWWbwjozrrDK2og2q4uirBgZBj5sMAee9ZH/Ck/hH/wBE58M/+ACf4UAec/tNx/D3X/G3hvw94p1TUvCmqvbPc6P4pikjjtYTnmN3LjJ4zjgcg55rzb/hLNd1T4P/ABq8Lanrtl4sstFtIvsviO2iUfbA7A7WdeHKgDnJ78kYNfW/iXwr4b8TaWml+IND0/VLFCCkF1AsiKR0wD0qtaeCPB9p4Xn8LWvhrS4dDuARNYJbKIZM46rjB6D8qAPj3SfBfir4V+EvBXx7bWJvEE0Kxpq9uy7lt9PkCqixlufl/D5mHbJPo2peLvDOl/ta+H/HGpatDZaB4i8K+VY39wwSBmDbsFzwOuDk8HA719Gf2Fo3/CPf8I9/ZdodI8j7P9iMQ8nysY2bemMdqyLj4d+Bbjw1B4an8J6PLo1u5eGye1UxRt6hSMCgDxjw9q+keMP21DqvhrUrfVrHS/DxSe6s5FlhDPwBvUkHr271x3j8eCdR+IfjTxL4b8fXfww8Z6VNJDfWupyRJBqjKvDom87lbHoSc5xzX1L4S8JeGPCNrLa+GNB07R4JW3yJaQLGHb1OOtU/FHw+8D+KNRj1HxF4T0fVbyIBUnurVZHUDtkigD5g8Z63rmrfBD4YfHO50yKz1fw/qB+1LbwbFktmkZC4UdFIXOPV/Suo+CKv4s8K/Fz4vXcLK3iJbq3sN45W0ggYLj0zkZ91r6N1TQdF1TQX0HUdLtLrSpIxE9nLEDEUGMLt6YGBTNK8O6FpXh0eHdN0mztNHEbxCyiiCxbHzuXaOMHcc/U0AfG3wFsTP8K9JcftOQ+Dsq//ABKGuLVTbfMeMPKG568gda6343add+I/jL8HdP0Dx3KtxcafdLD4istkzSEAZkXadp3YPQ45r3D/AIUn8I/+ic+Gv/ABP8K37XwP4PtZ9IuLfw1pcUuio0emOtuoNordRH/dB9qAPmPwXp9/o/7RTeHfjH4g1XXdasoJJvCV7cShbWZWU87cf6z8TyMc15v8LfhN4q1/4JN8SdK16W4vtAvZLjRdJ27o1WOQtNkNxuY5I9h15wPurxL4S8M+JZ7OfxBoOn6nLZOXtXuYA7Qt6qT0qfw14d0Lw1pI0nw/pNnplgGZhb20QSPLHJOBxzQB81/GrxlD8SP2evBvxH0y1kubTSdetLzWraNSWt/LyJcgdgSCPZl9a2v2mfij4D8VfAy70Dw1rmna9q/iT7Pbadp9nOks/mNIjDegOUxj+LHOBXufh/wj4X8Pw30OiaDp2nxahIZbxIIFRZ3PUsB1PNUNB+G/gHQNYOsaL4P0TT9QJJNzBZoknPXkCgDxj49WHgmfT/AXgvx/d6roGpPbf8S/xPE6RwWM6R4KyuWGM8ceuDkAGrP7MPinXLj4keLfBd54msfG2maXDHLbeIreNd0u4jEbyLw5APqcY6mvdfE3h7QvE2mNpniHSbLVLJiGMF1CJEyOhwaj8K+GPDvhXT20/wAN6LYaTaM29orSFY1LepA70AeMeLP+T3/Cf/YsTf8Aox6zPB3iLRfh5+1N8RrTxpeW2ir4jjtLvTL+9kEUM0cce1l8x8AYJx16g177P4c0GfxJB4lm0mzk1m3hMEN80QMyRkklA3UDk8e9Q+LPCXhnxZax2vibQdO1eCNtyJdwLIFPqM9KAPEvBesad48/bA1DxJ4TmS+0bRPDn9n3uowENDNM8oZY1YcMMZIIz0NfQ9Znhvw/ofhvTV03w/pNnpdmpyILWIRoD9BWnQBna9/qLX/r8g/9DFaNZ2vf6i1/6/IP/QxWjXJS/wB5qekf1Npfwo/P9AooorrMQooooAKKKKACiiszWNUNs62dmiz30gyqE/Kg/vOew/n2qKlSNOPNJlRi5OyJNX1OGwVU2tPcycQwJ95z/QepPArLtrSR7n7fqDrNdkfKB9yEf3V/x6mn2NmIGeeaQ3F3L/rZmHJ9h6D0FWq8erVlWd5bdF/n5nZCCgtAoooqCgooooAKKKKACiiigAooooAKKKKACiiigAooooABweKCSTySaKKACgEjocUUUAKWY9STQGYdCRSUUAFKST1JP1pKKAF3NjGTj0pASDwSKKKAFLMepJoDMBgEgUlFACgkdCR9KTJznvRRQApZj1Yn8aQHHTiiigBSzHqxP40gJB4JFFFABk5zk59aCSepJ+tFFAC7mxjccfWgsT1JNJRQAoZh0Yj8aQknrzRRQAAkdCRQaKKAFDEdCR9KQknqSaKKAF3NjGTj0pASDxxRRQAEknJJzSliepJ+tJRQAu5sY3HH1pKKKAFDMBwxH40hOevNFFAChmHRiPxpMnOe9FFAClmPUk/WkoooAKKKKACiiigAooooAKKKKACiiigAqpe2YmkS5gkNveR/6uZR+jDuPardFJq4D9I1X7TIbO8jFvfIMmPOVkH95D3H6jvWnWDfWcV5GFk3I6HdHIhw0beoNTaTqcy3C6fqhUXB/wBTMBhJwPT0b1H5V34bFu6hU+T/AM/P8znqUftRNiiiivQOcKKKKACiiigAooooAKKKKACiiigAooooAKKKKACiiigAooooAKKKKACiiigAooooAKKKKACiiigAooooAKKKKACue+IQVvDMxPZ1I+tdDXIfEy8WPToLEEb5X3keij/9f6V4fElaFLK67n1i183ojuy2DniqaXf8jA8F64mkXjx3Gfss+NxH8DDofpXpVvPDcRLNBKksbdGU5Bryax0PVr1Fkt7GVo2+654U/ia0zoXiHRrKXUI5/IEYyyRyZJH4cV8Lw5nOZYDD8k8PKdJXd7NWW71ejXU93MsFhsRU5lUSm9PU9JYBhhgCPQ1ia54Y03Uo2ZYxb3HaSMY59x3rn/DXi7UJtQt7K8RJ1lcIHUYYZ7+9d5X3GExeX8Q4aT5eaOzTWqf9dUzw61HEZdVWtn5Hmfhayls/GkVndLiSEt9DxwR+FemVxHi2ePT/ABrp17x9xfM+mSK7ZSGUMpBBGQRXBwrQp4N4nBwfwT/BpWOjNZyrKlWa3j+N9TzL4gySP4lkV84SNQv05rn69B8e6DNfhNQskMk0a7ZIx1Ze2PcVwDxyI5R43Vh1UqQa/OOKMDXw2ZVZVE7SbafRp/5bH0eV16dXDRUXqlZlnRZHi1izkjzvEy4/OvY68+8D+HrmS+j1K8haKGI7o1cYLt2OPSvQa+84FwNfDYOdSqrKbuk+yW/z/Q8HPa8KlaMYu9lqcD8UFX7dZN/EY2B+ma5nR/8AkL2f/XdP/QhWz8QrxbrXzEhBW3QIcf3jyf5isbR/+QvZ/wDXdP8A0IV8JnlWFXPKkobc6X3WT/FHvYGDhgYp9j2SuB+KH/IQsv8Ark38676uB+KH/IQsv+uTfzr9I41/5FFT1j/6Uj5rJf8AfI/P8jjj0r2TRf8AkD2f/XBP/QRXjZ6V7Jov/IHs/wDrgn/oIr5fw9/j1/Rfmz1eIf4cPVlsgHqM1ioMeNG4/wCXA/8Aoa03xpqV3pelJcWZUSGYKdy54wf8Kz/A99d6re3N7ebTJHGIxtXHBOf6V9jjszozzClgEnz3UttLJN7njUMNNYeWI+zZo6yiiivojzgooooAKKKKACiiigArP1T/AI/tL/6+m/8ARUlaFZ+qf8f2l/8AX03/AKKkrkxv8Nf4o/8ApSNaPxfJ/kzQrEfxd4ZXxYvhNtdsBrzR+aunmYecUxnO3r0rbrw24/Z5sZf2iY/ix/wkVyI1mF0dPMeWM4GAfMJ4T/Zx7ZrrMj3KiiigArzDVNV1NP2mdF0dNRu102Xw3czSWglYQtIJYwHKdCwBIz716fXhHxL8XeGvBf7TWgat4p1i30qxbw1dRLNNu2lzNHheAeeD+VAHuN7dW9jZzXl5NHBbwoZJZZGwqKBkknsK8o0T9oz4W6v4lg0O11W8WS4m8mC6ms3S2kbttkPBz2PemeL/AIx+CPEHw98VDwTqWleLNTs9JmuP7NMLSpKoXB3oQN688jvXzN4+8Q6Hf+EPDAPxi1PxRepf2Tf2RaWEdnp9kgZc74o0ATbnC89qAPq74kfHDwB4B18aFrd5ey6gIxJLDZWjzmFT037fu5HIHpXL/HD46aR4e8AeGfEnhfVWuINa1GHZcwWvnKbZJF+0Kc8K+0kAHnOcVxfxjutA0P4wa5qeh/FrUvhp4juY4Pt63+n+fY6iix4SSIEEHAwCe2OnOazbnxRqGqfs32WtazYWFpaaT40s3a/0+w+ywXdukyM135QHGSTkgAGgD3HxX8bfAPhnw7pGtarf3aLrEInsrRLV2upI+7GLqAO+a0/C/wAUfBviTwPf+MNI1CSfTtOjeS8QxETwbVLFWjPIbA6d6+evizrN1D8dI/G+k/E238G6NrGgwjStcl0dNQt7hQfnRWcHyieDwBmpvAIk1DRviv4iPxBbxqJ9AeG5v4dAXT7aSURnBV1IEjBcg/Ln3oA9Y0b9oz4U6tr+n6NZ65P5moBBBO9q6Qb2GRGZDwH7EdjxXrlfNfxF0/Trf9kPwUsNrBEkA0maLYoG1ztJYH1JJJPfJr6Ct9e0e48RXXh6G/ifVbSFJ7i1Gd8cbkhWPsdp/KgDA+JHxL8I/D2TTl8V6g9kuomUW7+UWUmNdxBI6E5AA7k4rN8CfGbwJ400nWdR0S/uSNGha4vbee3aKdI1UtvCHkjA496wvjLa2t38bvhLFdwxTKt7fSKkgBG5YAQcHuDz9axvEun/AGj9oHxzbWEAN3feAJE2pwZX37Vz784oA9L1D4ieGrH4cwePriW6GiTxRSo6wEybZCAvydepFZ/xO+L3gf4dzWtt4i1Cb7bdJ5kVpawNNMU/vlV5C8HmvnbxF8UvCeo/sp6Z4OsrqafxBbw2tteWKwsGtGjlXe0pIAVRtOPU4Feh3finwz8Ov2kfEerePZF02DWNLtP7I1SeNmiCJGFkhDAHadwJx3oA9K0H4s+Cdc8A3/jbTNSkn0vTs/bF8kiaBhjKtH1BwQcV5P8AFb9p7wxbaFEfBt3qbXI1G1WW6Ols0LQFgZQrMNpbbkY656Vg6xqOleKrf42+MvC9uy+GbzR7a1F35ZjjvrlMmSVQcZ4ZRu711/xnW20v9mXwfcxxiCxsLjRbiYxp8sUSlCzkDt3oA7nxP8bfAHhvwxpGvapf3ccesRedY2q2rtdSJ3byuoA75rT8J/FHwd4o8F6h4s0bUJJrDTY3kvYzEVng2qWIaM8g4BwO9fPnxd1q5T442njrR/iZb+D9E1bQI00vXZNHTULebDnzI1Lg+UTlegyan+HXm6la/FLxGfiGfG3m+HJILm+g0BbC2eQRkrh1IEjgAg/Ln3oA9T0j9o/4UaprmnaTa65Pv1DYIbh7V1gDsMiNpDwG7EdjxXq2psqabdPJLJEiwuWkj+8oweR7ivm/x7p+nW/7GXhRYbWCJIYtLmi2qBtkLIS4PqSSSe+a+itf/wCQDqH/AF6y/wDoBoA820T4leCfBvwc0XxBq3irVtS0+5Mkdpdaipkv7xhI+RsHLEYI+gFbvwt+LHg34kPeQ+G7y5+1WYDTW13btBKFPR9rclc8Z9a+c/8AhIpNH+Fnwks5dYsvClnOdRkfxNNpUd5JZsszYiiLqREXDHLAZO0D1rZ/Zw1HR739p3XJNL8aax4vSTw2B/aepjBmdZ03CLgDyxkdB1JoA+raKKKACiiigAooooAzte/1Fr/1+Qf+hitGs7Xv9Ra/9fkH/oYrRrkpf7zU9I/qbS/hR+f6BRRRXWYhRRRQAUUVk61qUkco0/T9r3jjLMeVhX+83v6Cs6tWNKPNIqMXJ2QusanJHL/Z+n7ZL1hkk8rCv95v6DvVaxtEtUbDNJLId0srnLO3qT/SixtY7SIohZ3Y7pJHOWkbuxP+fSrFePUqSqy5pfJdjtjFQVkFFFFSMKKKKACiiigAooooAKKKKACiiigAooooAKKKKACiiigAooooAKKKKACiiigAooooAKKKKACiiigAooooAKKKKACiiigAooooAKKKKACiiigAooooAKKKKACiiigAooooAKKKKACiiigAooooAKKKKACiiigAooooAKKKKACiiigAooooAKKKKACoby2hu4DDMuVPPBwQexB7GpqKTV1ZgRaVqM1vcJp2pyBmbi2uDwJf9k+j/wA626xLqCG6gaCdN8bdR0+hB7EetGlahNbXKabqLly3FtcH/lr/ALLejfzrtw2JcWqdR+j/AEf6P+nhVpX96Jt0UUV6RzBRRRQAUUUUAFFFFABRRRQAUUUUAFFFFABRRRQAUUUUAFFFFABRRRQAUUUUAFFFFABRRRQAUUUUAFFFFABXnfxJgZNYSY5KyRjGe3bH+fWvRKyfEmhw61FEkkrRGMkhlGTg18/xPllTMsvlRpK8rpr+vS56GWYmOGxCnLYxvh3q8cll/ZczgTREmPJ+8p9Poa68gMCCAQeoNckPA1mhDxahdpIpyrAjIP5VclHibTYf3TwarGo6OuyT9ODXJk9bH5fhI0cdRbUVZSjaWnmlrp5Jm2Mhh8RVc6E9X0emvrsattpenW05uLext4pT/GqAGrUsiRRtJIwRFGSSeAK4abx1eIWj/sxI5F4IdzwfpTtPh1HxhZyyXWom3iSTb5MSfKeM8+tTS4lwU39Xy2HPN3ailyr5t2/zHPLK6XtMTK0e+/5XOe8U6kuq6zNcx58kYSP3Ud/x611PgbxHHJAmmX0gWVPlhdjw49PqKi/4QFP+gk//AH7FH/CAp/0En/79ivl8Dl3EWDx0sYqV3JvmXNGzv03+7sepXxOXVqCouVkttHp+B21IVUsGKgkd8VjaVpeqWCrH/bBuIh0WaLOPxzmna7rEumT2MPkpK11KIyc4C+9fobzBU6HtsTBwta97Pd26N9T536vzVOSlLm/D8zYrB8V+IINJtmiiZZLxx8iA/d9zVzUbPVLpSkOpLaqf+ecOW/Mmudk8CeZI0kmqyu7HLMyZJP1zXn5zic0dN0sBRd39puKt6K+/rY6MFSwqkpV56drP8dDhpHaSRpJGLOxLMx6knqas6P8A8hez/wCu6f8AoQrrv+EBT/oJP/37FZev6F/wjhtL2O5Nw3nDCsuBxz/Svy6rw5mWCX1nEU7Ri027p9fW59TDMcNXfs6ctXtoz0quB+KH/IQsv+uTfzqbTfFuuajdC2tNNtZJD1+9hR6k5rW1Tw7JrTQzapciOSNCu23XA5+ua++zPFR4iy6dHARcndatWWjT3Z8/haTy7ExniGlv5s8yPSvZNF/5A9n/ANcE/wDQRXJ3/gMeWTY3zFscLKowfxFV38VaxpO3TrjT7dHgQJ827kAYB614WRRnwzVqTzGLjGSSTWqv8v1O/HOOZwjHDO7W/T8zvyAw5AP1pqRorsyqAWxnHtXBweNtUmmSJLK1LOwUD5up/Gu8i3eWpcAPgbgPWvusrznCZq5PD3fLvdW3PCxWCrYWyqdfMdRRRXsHGFFFFABRRRQAUUUUAFZ+qf8AH9pf/X03/oqStCs/VP8Aj+0v/r6b/wBFSVyY3+Gv8Uf/AEpGtH4vk/yZoUUUV1mQUUUUAFZmseHfD+tSxzaxoWl6jJGCqPdWkcpUHsCwOK06zNS8Q6Bps08Oo65plnJbwfaJ0uLtI2iiyB5jBiMLkgbjxk0AN0nw14c0id59J8P6Vp8rrtaS1s44mZfQlQMio4fCfhWFJo4fDOjRpOQZlSxiAkIORuwvPPrV3RtV0vWrBNQ0fUrPUrN8hLi0nWWNsdcMpINUofFnhWbXW0GHxNosmrqSGsEvojcAjqDGG3fpQBPq+gaDrBiOraJpuoGEYi+1WqS7B7bgcVYn07T7jTjps9hay2JQIbZ4VaIqOg2kYx7VV1nxJ4d0VnXWde0rTWSLznF3eRxFY843ncRhc8Z6ZrhPC/xMt5fGnje38Q65oljoGjzWSafdyzJCjCaN3OZGba2dvGMcUAd9c6DodzpcelXOjadNp8WPLtZLVGhTHTCEYH5VLbaVpdrph0u202zgsCpU20cCrEVPUbAMYP0qRL6zewGoJd27WZj80XAkBjKYzu3dMY71R8PeJ/DfiLzv+Ef8Q6Tq/kkCX7DeRz+X/vbCcfjQBbm0vTZrCPT5tOtJLOPaI7d4VMabfu4UjAx29KoW3h+GHxpe+JjIpmubKGzEaxBdqoztuLdWJ3454AA96qeDr/VLi78Qf2trOg30NtqMkdqunSZa1hAGI7jPSUc5rjPiz8VLfTNF0a88D69oOqyT+ILXTr3yZ0uhHHJu3A7G+VuOM/lQB6jPZWdxcwXU9pBLPbkmCV4wzxEjB2k8rkelC2Vmt+2oLaW4vGj8prgRjzCmc7d3XGe1UvEPiTw74dijl8Qa9pWkRykrG99eRwBz6AuRmprjWNJt9I/ti41Sxi03aH+1vcKsO0nAO8nbg5HOe9AEP/COeHs3X/Eh0v8A0whrr/RI/wB+Qcgvx83PPNT6vpGk6xbrb6tpdlqEKncsd1brKoPqAwIqvY+JfDl9rE2jWOv6VdanCN0tnDeRvNGPVkB3D8RVvUNS07T3t0v9QtLR7mUQ26zzKhlkPRFyfmb2HNADU0vTE0v+y106zXT9uz7KIFEW302Yxj2xT7iwsbjTzp1xZW01kUEZt5IlaMqOi7SMY4HFVND8SeHddmuIdE17StTltm23CWd5HM0R6YYKTtPHeoNZ8X+E9F1CPT9Z8UaJpt5JjZb3d/FFI2TgYVmBOaALVxoOh3GlR6TcaNp0unR48u0e1RoVx0whG0flUtppWl2mmnTLXTbO3sSpU20UCrEQeo2AYwfpXF+NvGOoaL8UfBWgwS2aaTrCXkl7JKvIWKHepV84UdyTniuyh1jSJtGOtQ6pYyaWIjN9tW4QweWBkv5mdu0AHnOKAHzaXpk2nJp02nWcllGFCW7QKYlC/dwuMDHb0rF+JkHi668HXlr4I/scazMvlodUMggVGBDE7ATnHSr2peKPDOmaTb6vqXiLSLLTrkAwXdxexxwygjI2uxCtkehrG+JHiptL+FOseLfDd5Y3jW9i1xaTqwmgcjocqcMPoaAIPhr4BtfD3wq0XwX4gjsdb+xRfvzNbq8TyszOxCsD0LkA/wAq6ix0TRrGWKax0jT7WSGMxRPDbIhRCclQQOBkDis/wf4gt9U0XRReX9kNYvtLgvpLVZFEhDIpZxHnds3HGenbNVvG+uOnhnWh4c8ReHbLWLBUDy6lcD7PaMzDHngHKZGcZxk4oA6iisrUde0jQ9Hgv/EWt6Xp0LKoa5uLlIYWcj+FnIHPap7fWtHudG/tq31awm0vyzL9tjuEaDYOrbwduPfNAF6isa28V+FrrVYdKtvEujTahPEJorWO+iaaSMjIZUDZKkEHIGMGtmgAooooAzte/wBRa/8AX5B/6GK0azte/wBRa/8AX5B/6GK0a5KX+81PSP6m0v4Ufn+gUUUV1mIUUVQ1rUhYQqscfnXUx2wQg43H1PoB1JqJzjTi5Seg4xcnZEes6k1u62dmqy3soyoP3Y1/vt7fzqpYWq2sTDe0srndLK33pG9T/h2pun2pt1eSaTzrqY7p5SMbj6D0A6AVarxqlSVWXNL5Lt/wTtjFQVkFFFFSUFFFFABRRRQAUUUUAFFFFABRRRQAUUUUAFFFFABRRRQAUUUUAFFFFABRRRQAUUUUAFFFFABRRRQAUUUUAFFFFABRRRQAUUUUAFFFFABRRRQAUUUUAFFFFABRRRQAUUUUAFFFFABRRRQAUUUUAFFFFABRRRQAUUUUAFFFFABRRRQAUUUUAFFFFABRRRQAUUUUAFRXdvFdQNDMu5D6HBB7EHsR61LRSavowGaPqE0U66ZqL7psfuJ8YE6+/ow7jv1rZrCvrWO8tzDIWUghkdThkYdGB9asaHqMkzNYX21b6IZJAwsy9nX+o7H867sJiXf2c36P9P63MKtP7UTVooor0TmCiiigAooooAKKKKACiiigAooooAKKKKACiiigAooooAKKKKACiiigAooooAKKKKACiiigAooooAKKKKAK731pHOLeS5iSX+4zAGrFc1460X+0LL7ZAmbiAc46sv8A9b/Gs/4eaxPJK+k3UjPtXdCzdQB1WvnJZ5PD5msDiYWU/gktn5Pz6f8ADnorAqphvb05Xa3Re8b+H47+0e+tYwLuIZOB/rB6H3qp8NbiCLS7kSzRxkzcBmA7CuyryHxJarZ67eW6DCCQlR6A8ivD4jjDJcbTzWjC7d4yW121o/zud+XN42hLCTltZr/I9ZjubeR9sdxE7eiuCalrzH4ff8jNF/1yf+lenV9Fw/nEs2wrryhy2bVr37f5nm5hg1hKqpp30uRPdW0blJLiFWHUFwDXLeNJoZtT0Xypo5MXS52sDjmuY8bf8jPedeq9/aqOjf8AIYsv+u6f+hCvi844rniKk8A6SS50r37S7W8j28HlMacY4jm6Xtbuj2Oq93fWdoyrc3MULMMgO2MirFc34u8Nza3dQTRXEcQjQqQyk55r9BzKviaGHc8LT556abHz2FhSnUUasuVdzV/tnSv+ghbf9/BXK/Ea+s7qxtRbXMUxWUlgjZwMGof+EBu/+f63/wC+DXPa7pjaTqBs5JElbYGLKMDmvgM/zjN5YGdPFYZQjKyve/n38j6DL8Hg1XUqVXma6WO/8G2MOl+HhdSgLJInnSuRyBjOPwFcdrfifUtQuWMM721vn5EQ4OPc+tU11vVVs3s/tjtAyFCjc/Ke1Z9eDmfEXtcJRwmCvCEVr0u/VPbd+bZ34bLuWtOtWtJt6eR1HhPxNfQajFa3k7T28rBcv95CehzWz8S7KOTTIr4ACWFwpPqp7VyfhTT5dQ1uBEU7ImEkjdlArt/HQa5sINNhXdNczAKB6Dqa9vKamIxfD+JjibyjtC+rv0S/7etbz0OHFxp0cwpuno+vp/wxzvw80s3Oom+kX91B0927f4/lXolU9GsI9N0+O1j/AIRlj/ebuauV9rw7lKyvAxpP4nrL1f8AlseJmOL+tV3Ppsgooor3ThCiiigAooooAKKKKACs/VP+P7S/+vpv/RUlaFZ+qf8AH9pf/X03/oqSuTG/w1/ij/6UjWj8Xyf5M0KKKK6zIKKKKACvnjxv4a8JeKv2trfSvFyxXFsfDfmW9lNJtjupRKp2sv8AGAMtt9VB7V9D14h40+Gdh46+Pd//AMJX4blv/DsvhkQpdMpVEuBOhwkg5V8A9DnGaAOG1GK28AeLfi3pXwyf7LY2/hf7bLaWp3RWV90AQDhWK8kdq8+tvCPiUfCy01Ox+EHgyxjS2inh8V/8JTAk6yDBExmLjknqCcc4r7B+Hvw/8I+AtAk0Twvo0FjZysWnHLvMemXdsl+OOT0rjYP2cfg7D4kGvR+D4BcCXzRAZpDbBvaHOzHtjFAHIar4Z03x18e/Btv42sbXVFHglbq5tmZZYJZ/MHzHadrgFmIxkHOaTwn8NfB/i346/EceI9Ih1Gz077DBaWMo/cRBoWG4L03AKAD2Ga9wbwtoreMYPFv2Zhq0FibCOQSMFEJbcV2Z29e+M0ui+F9H0fxBrOvWFu8d/rLRNfOZWYOY1KphScLgE9MUAfH+qtqtp+zx4f8ADGnxpf6dJ43m0+W0urwW0U8CMWjheYkBFLBR156V0fhjQPGHh34q+DL9Phd4R+H4kvhBM9j4ggD31u4w8YiL/vSBkjAJr6Ih+GvguPwffeEZNFjudGv7iS5uLa5dpQ0rsGLAsSQcgEY6EcVi/Dr4G/DPwDrX9teG/Doi1AKVjuLieSd4gRg7C5O3IOOKAPEPGc0kfgf4mwG7ns7C8+IK22pzQkqVtXKiTLDouMZNaHx9+H/wu8I/8IFeeFbPT9J1SbXrRIIrOQD7bBn5nYA/Pj5fn7bvevoG18B+FYLPX7I6Ulxa+Ibl7rU4bhjKk8jgBvlYkAcDgcVx2jfs7/CbSG36f4baKQXkV4sn2uUsskZJUAlshfmPy9D6UAeL+L7HxN4p/aE8cLH8NvD/AI9fT3t7a1g1fU44DaQeWGBSF2G4MzN8+O2Kjaz1yz/Zx+KmharYaXpFnDdwfZNNsNXiv1sN8i74sozFMEAhWx14r6E+Jnwc+HnxGvYL7xVoKXN7CuxbmGV4ZSgzhWZCCwGTgH1q3bfCzwNa/D6fwHZ6HHa6DcYM0EMjI0jBg25nB3FsqOc54oA8h8ZfDfwf4F174T6t4U0iLS7869bWtxcRZ8y6jdcMJW/iJ65Nb37XVtpd7b+A7PW7xrPTZvEsEd1OsvlGOM9SH/h+teseIPCeia62jtqVtJKdGu47yy2zMuyVPuk4PzfQ5FcJ+0H4ZuvFF/4EtF0WTVtPi8RQyajH5XmRpB/E0g/u0Acb4y8H+C/h/wDGD4azeAbG00fVr6+e1urSy4F1ZbCXeRR1AIHzHrXmnibw+vi/Q/HPi/Q/CHg620YXl55uveJr43V6zx5Vgi/8seRhF7ZX1r6V+HHwc+Hfw91W51Xwt4ejtL64BUzySNK6KeqoXJ2KfQY6CsjV/wBnf4Rar4ouPEd74TikvbmRpZkE8iwu7DljEDsyc56deetAHm3w4lkvp/gA95I1y0mmagrtId28eQw5z14qlcC507wrqX7PNvK6X194iFjbOOq6XMTM7/QRK6/Uive9C+GnhDRf+Eb/ALOsJox4aSZNLBupG8lZQQ4OT83BOM5x2q7N4F8MzfEGDx7JpwPiCC1a1jufMbiM8Ebc7ScZGcZwaAPmn4l6Zrms/tF6votj8PdC8a22j6Vaw6bpuqailtHbRFAWeOJmHmc5G7BxT/Dln4i0j4bfF7R9T0PRvDtgtmk8WjafrMV4LKZlw42KxaIMFVgCAOTivoD4nfCjwH8SDbv4t0NLye2G2K4jkaKZV67d6EHbntnFLoPwq8CaF4FvfBek6Glpo9+pW7SORhJNkAZaTO4nAAznNAHm/gm4t7f46eBI55Fje5+HcSQ7uPMYOhKj1OOcVxvjS+sdS0T9oO4sLmG6hFzp0ZkiYMpZTgjI4ODxXunjr4Q+APG2jaRpPiPQ/tdvo8axWLCd0kjQKF271IYghRkE84rzv41+BofDngnUfCfw18AX1zc+Lnt7e5ltGP2WyELrtdweEGC3TGTkmgDhPidbeIPEXx5h0mDwPo3jeGw8OWrWOm6rqSW0ce9QZJERiPNPGM84q14LsfEWjeHfizo+o+HtD8L6e2iNcDRdO1mK7FrOYyGPlqxaIMOcEAV7r45+E/gnx/o2m2fjLRIr2axhWOOdJGjlTAGVDqQ20kdM4qbwt8KvAvhnwdf+E9E0NLTTNRjaO8CyN5s4YYO6TO4nB654oA+ffE/wz8HeGf2ffAnizRNJitPEMU+mXDamufPlaTaXDN3U5xjsABX1xXM6v4E8Nar4OsPCV7ZyvpFgIBbxCd1ZfJx5eWB3HGB1PPeumoAKKKKAM7Xv9Ra/9fkH/oYrRrO17/UWv/X5B/6GK0a5KX+81PSP6m0v4Ufn+gUUU2aSOGJ5ZXCRopZmJwAB1NddzEr6rfQ6dZPczZbGAiL952PAUe5PFY9jbzGZ76+Ia8lGCB92JeyL/U96jgaTVb0apOrLBHkWcTDGAeDIR6kcD0GfWtCvFr1vbyv9lbf5/wCR204ci8wooorMsKKKKACiiigAooooAKKKKACiiigAooooAKKKKACiiigAooooAKKKKACiiigAooooAKKKKACiiigAooooAKKKKACiiigAooooAKKKKACiiigAooooAKKKKACiiigAooooAKKKKACiiigAooooAKKKKACiiigAooooAKKKKACiiigAooooAKKKKACiiigAooooAKKKKACiiigAqrqFqbhUkik8m5hO6GUfwn0PqD3FWqKTV0BPomo/b7dhInlXULbJ4s/db1HsRyDV+ubv454LhNUsVJuIhtkjH/LaPuv1HUfj61u2F3BfWcd1btujkGR7eoPuDxXp4TEOouSXxL8fP/M5a1Pld1sT0UUV2GIUUUUAFFFFABRRRQAUUUUAFFFFABRRRQAUUUUAFFFFABRRRQAUUUUAFFFFABRRRQAUUUUAFFFFABWBD4fW18UJqlsQsJVt6ejEdvat+iuTFYGjinB1Vdwakn2a/rU1pV50uZRe6swryvxvIsnie7K/wlV/ECvULqXyLeSbYz7FLbVGScdq8bvZJpruWecESyOWbPqTXw/iDiksPSw/Vu/3K36nucP0m6k6nZW/r7ja+H3/ACM0X/XJ/wClenV5j8Pv+Rmi/wCuT/0r06u3gP8A5Fsv8T/JGOff7yvRfqeVeNv+RnvPqv8AKqOjf8hiy/67p/6EKveNv+RnvPqv8qo6N/yGLL/run/oQr83x3/I2qf9fH/6UfSUP90j/h/Q9jqOa4ghIEs0cZPQMwGakrlvGnh681m7t5raSJVjQqd/rmv27M8TiMNh3Uw9P2ktNNj4jC06dSoo1Jcq7nQ/brP/AJ+oP++xXnHj+SOTxG7Rurr5S8qcjvVj/hBdU/57Wv61Q1zw5e6PapcXMkLIz7AE65wT/SvzviPHZrjsE4V8I4Ri7t3vt/w59Fl1DCUK16dXmb0sY9XtF0u61a8Ftar/AL7n7qD1NO0LSbrWLwQW42oP9ZIRwg/xr0yxtLPQ9PW3t4yfYDLyNXjcPcOSzJ+3re7RW77+S/V/dqduY5ksMuSGs3+HqR2Vrp/hzSwievJx88r/AONS6ZaytO2o3qgXMg2onaJP7v19aW0sZHuvt18Q8/8AyzQcrCPQe/qa0K/WMJhE+VuPLCHwx7eb8+y6bvXb5KrVeut5Pd/ov6/AKKKK9U5QooooAKKKKACiiigAooooAKz9U/4/tL/6+m/9FSVoVn6p/wAf2l/9fTf+ipK5Mb/DX+KP/pSNaPxfJ/kzQooorrMgooooAKwLa98QN48urCVNI/sFLFZIWSUm88/cAQydBHjOD61v14L4s1Kw0X46+PNY1K5u7S0tfAvmTXFnt+0RqHGTHkEb/TPGcUAe3JqulvefYk1Kza6zjyROpfP+7nNXCQASeAK+CPGHhHVfD3hLRvHGn+AbLwq4vbV49ZvPEkt3q10XcYfC7YiWBy2F6E8V96SRpNbtFKu5JFKsPUEc0Acl8O/H2m+M77xDaWaxxPo2qPp+PtCuZwqIxlAHRcvjv0610sWqaZLeGzi1G0kuRnMKzKXH/Ac5r5P8O+HtF8EfD/4z+KfCemrp2s2Grz6ZbXcckjNbWrC3LAAsem9mz19+K1/Hfwk+HPhD4Hn4heHbu4svE1jZw39rr41CV5bq4+VgGBYqwcnG0D+tAH0JFf68PHV1Z3A0dfD8eniWNxMftYn3DO5c4Ee3PPrWsupac08UC39qZpl3RRiZdzr6gZ5H0rwR55r34r+Jb68jC3Nx8NRJMMdGbBI/M153qXw70PT/ANmLw78TbOfUIvGkVvZTW2ri6fzLcFwBGiZ2BACQBt/GgD7Biv7GW7ezivbZ7mP78KyqXX6rnIrirnWfiAuk30sMPhL7XHrgt7YPduIzZZHLnPE/X5enSvLvFPw38N/Dz4q/DbXPDP8AaMGralqzWuqXkt7JLJfqyAsZdxIJJ5+UAe1cvriJ/wAK/wDFY2rj/haanp33JQB9XX1/Y2CK99e21qrHCmaVUB/M1k+NNQ1i38IXeoeFW0ifUQqm2OoTFLVssAdzqemM4x3xXi9t4J8L/Ff45ePYfiEsurLoL21rpmkvdSRRwwtHvM4VGG4sxI3fge1cVr1vDoXw0+MvgXSb+a+8N6LcWLaesspl+yNJIDJAGPJA2rxnigD6wmvrazs4ptSu7W13AAs8oVN2OgJNcX4O8cahrfxd8X+EJbeyGn6LBaS2s8W7zJfNjDHcckEc8YArzW+8KaD8Tvj3qPh3x202oaTomh2kumaU1w8MTNIg8yXCEFyDxnPFchpEUPw51j45p4J1Wa7Gk6TbmzeWYztbN5f+q3ZyQmdoycjAz0oA+rY9T02S9NjHqFo90ucwrMpkH/Ac5p9xfWVszLcXlvCyp5jCSQKQucbjntnvXw5Z+FfEFv4Pste0b4HavY68kMVyni9vGsbPI/BMrhsIVboV44OM1654m8Hab8R/2hPDtr4zt5pIT4JW4vbKG4aNJpDKuUdo2+ZAzE4BwSAc0AfRVrc293As9rPFPE33XjcMp+hFS14n+zXo1v4V8X/EjwfpUk66JpmqQNYW0krOLdZI2LKpYnjIr2ygAooooAKKKKACiiigAooooAKKKKAM7Xv9Ra/9fkH/AKGK0azte/1Fr/1+Qf8AoYrRrkpf7zU9I/qbS/hR+f6BXO6pN/a9+2nxn/QbZgblh/y1k6iP6Dgn8B61c8RX8sKx2Fkw+23OQh/55J/E5+nb3+hqGxtorO1S3hB2oOp6sTySfcnmufG1uZ+yjt1/y/z/AOCaUYW95/Im7ccCiiiuQ2CiiigAooooAKKKKACiiigAooooAKKKKACiiigAooooAKKKKACiiigAooooAKKKKACiiigAooooAKKKKACiiigAooooAKKKKACiiigAooooAKKKKACiiigAooooAKKKKACiiigAooooAKKKKACiiigAooooAKKKKACiiigAooooAKKKKACiiigAooooAKKKKACiiigAooooAKKKKACiiigAqgs39i6h9pHGn3TgXC9opDwJB7HgH8D61fpkscc0TxSoHjdSrKehB6ildpqUd0Gj0ZsjkZHIorC8PXUlrcHRbuQsVUtayseZIx/Cf9pf5fSt2vaoVlVgpI4pwcHYKKKK1ICiiigAooooAKKKKACiiigAooooAKKKKACiiigAooooAKKKKACiiigAooooAKKKKACiiigAooooAKxNe8N2OqAybfIuP+eijr9RW3RXLjMFQxtJ0q8FKPn/AFoa0a1SjLmpuzOI8NeH7/SvE0bzIGh8tgJF6dq7UyRjrIv506s/UNG0++O6aFg/95HKn9OK87A5X/ZOHlSwa5rtu0nbtpdJ9ux0V8V9bqKVZ20tov8AgnnXjUg+JrsggjK9PpVDRv8AkL2f/XdP/QhXbXnga1kJMF7KhPeRd5/pWfL4FvF/1V3Ex7E5WvzTG8OZv9cliPYXvJy0afW/r+B9NRzLCexVPn6W28ju/Nj/AOeif99CjzY/+eif99CuAXwXrW75ruED2mf/AAqzD4Iuz/rNTKfTc39RX3MM7zabssC/nJL80eHLA4SP/L/8DtvNj/56J/30K5j4kK0+jwJAPMf7QOF5P3TUln4OsoiGnurqY+m8qD/n61u2djaWaBbeEKB0JJJ/M812V6GOzTCzw+IpqmpK3xcz+6yX4mEJ0MLVjUpycmvK36/oV/DlnHY6RbwxwiJigLjHJbvmtDaN27Az60tFe3h6EKFKNKK0ikvuOKpUdSbk92FFFFbEBRRRQAUUUUAFFFFABRRRQAUUUUAFZ+qf8f2l/wDX03/oqStCs/VP+P7S/wDr6b/0VJXJjf4a/wAUf/Ska0fi+T/JmhRRRXWZBRRRQAV4X4Lt5fH/AMbfGuq6n4Q1ey8NS6GuiSf2tamD7Y2/59ik5ZCoOGH6V7pRQB4Z/wAMtfDN7d7e5ufE11EMfZln1QsLTB4MQxhfTnPFe4xL5capuZtoAy3U/WnUUAcHYfCfwnZ+Nde8UxLfmTXoGh1Gwe4zZyhgoZvKx94hRzn1rl9J/Zt+G2n61BfY1y7tLeYTW+l3WotJZRMDldseOgPIBJr1zU7pLHTrm+kVnS3heVlXqQoJIH5Vk/D7xPaeM/B2neJ7G3ntra/jLxxT43qAxXnaSP4fWgCpd+A9DuvFGpeIpGu1vNR0k6TMqyARiAnPyjHDe/6VTvPhn4cuvhdafDmV7/8AsW0hhhjZZgJtsZBXLYxnIGeK7WigDnvFHhDSfEWq6DqWoNcifQrv7XaeVIFUyYx84xyPbivGPjN4cGl3Fh4G8I+HPEepXniHxNFr13e+Vvs7bD/vA0vAThQQp/PpX0RWR4d8SaP4guNVt9JujO+k3hsbz5CoSYIrFckc8OvIoA4/4mfBfwb491qPXNQfVtM1VYxC97pV4beWWMdEc4IIBPpUtp8HfBNl8Nr3wDY2l1baXfsJLuVJ83E8gYNvaQg5YlR2r0KigDz74lfCDwf49axuNVGo2WoWMXkwX+nXRguBH3QsAcqfcU7wF8IvBfgq61abRrW4ZNWtore8huZfNjkVF25IIyWbqxJOSTXTeJtdl0a40qKPRNU1Mahepas9lDvW1Df8tZf7sY7mtmgDxm2/Zq+GsOrLdH+3pdPSQSJo8mpu1guDkL5fXaDzgmvRU8H6OnjqLxlGJ01GLTf7MRFcCEQ7w/3cdcjrnpUXxI8ZWPgfQoNX1C0ubqKa9hswlvt3BpGwD8xAwO9dNQBgeHPCWlaD4i1/XrFrk3euyxTXgkkDIGjUquwY4GCfWt+iigAooooAKKKKACiiigAooooAKKKKAM7Xv9Ra/wDX5B/6GKtahdw2NlLd3DbYolLMaq69/qLX/r8g/wDQxWZqMn9raz9nHNlYODJ6STdh9F/nkdq8urX9jWqNbtRt+J1Rhzwj21/QNKimZpdRvVxd3RDMp/5ZJ/DH+A6+5NXqKK5ErI2YUUUUwCiiigAooooA5P4t+OLP4d+A7/xReWst39n2pDbxnDTSuQqLnsCSMnsOxrz8XP7TdxANWhtPh7bwOvmrpUjztcoMZ8syBdhb3ziu3+Muh+EvFPg1/C3i7VrbTINUlWGzlkuFif7TnMfl7iNz5AO0da8/Gh/tGeEIRDo3iPw/400+3P7qG/Qw3kqejSH5Qf8AgRraFuXpfzM5XudZ8OfiRP47+H+s6jb2tt4f8Q6TNNY31tfy7oLS6j67nHVOnP1rovBGvfaNC0e217xD4bvdfvLYyt/Zd0phuQGILwKTuZBwM465rz3TviBH43+E/ju1vvD7eHvEOk280Grae2DtkKZDhh95T2J64rzrTreTQ/gn8F/iVZx5l0Cdbe7I4za3Lsjlj6Btp/Gq9mnfoLmPqPUNU0zTXt11LUbOzNzKIYBcTrGZpD0RNxG5j6Dmuf8Ah/qGvX1xry65rXhnUkt78x2g0eQs1vFg/JcZ6Se1ee66YfH37UOi6VE5l0nwXYtqVxgZR7qbCxKfdVywrg/BejeIvEHw5+N2keFJfL1a612RYgrbTIMHcgPYsuVB96Spq2rBy1PpDTvFXhbUdSbTNP8AE2i3l8pIa2t7+KSUEdRsVif0rhPjf8U4/Ams+FtKtr7R0m1TUVhvvtVwoa2t8f6wrkbQf7x44r57luvhGmm6Z4b8T+DNe+Evii2MTx64bJmYyqRk7urhu7EAc5zXpP7UPhzwzq3iX4Z6pcafp+pS6nq0dtc3mwH7Xb7AVBIOChySMetUqUYyVxc7aPoC01vRL27jtLLWNOubiWAXMcUN0ju8JOBIFByUz/F0qS+1TTLCe2gvtRs7Sa6fy7aOedUaZv7qAnLH2FeOfF3SrPwB44+H3jfRbKKy0vT5zoN9FCu1UtZv9UMf3VcfrSXW3xv+1nbQcTaZ4F0xpW7j7ZcYAB+iDIrNU09ehXO9j1jWPFHhnRrxLPWPEejabdSDKQ3d9FDIw9QrMCavXl/Y2envqN5e21tZRp5j3MsqpEqf3i5OAPfNfH+oWujeB/Evih/jb8LNU8SLqGoPLF4lihM0KxN90A5xHgdhzx0rtyfDKfsceKrXwn4un8TaVBZ3IhmuIyktuDkiJlPzDHbOOKt0VpZiVRnvFz4s8K2txbW9z4n0SCa6RZLaOTUIlaZW+6yAtlgexHWtrtntjNeB/Cn4E+AdV+EGky+JNLXV9X1PTYp5dSmdvPiLxgqsbfwhBgAe1Y3w3u21r9nXxZ4X8S+NLrQ7Dw7rFzpEmtcNMbWN1IXJPUhtvrgACpdOPRj5n1R7zb+MPCNxqf8AZdv4q0Ga/wB+z7LHqMLS7vTYGzn2xXI/Hrxvrfgi18KSaKtoW1XxFbabc/aIi+IZM7tuCMNx15+lfNvxSvfgVP8ACq8h+Hfg3WL3UbOFGi16002aLyXUgeZLKwHB5z74r0b4yXdzf/CT4NXl5K01xN4i0xpJD1Y7W5q1RSaZPO2j6KtNU0y7vbixtdSs7i7tcC5ginVpISem9Qcr+NK2qaYurJpDajZrqLxmVLMzqJmQdXCZ3FffGK8j1KJvB/7U2nakihNP8Z6U1pcNwFW5gG5P+BMFrk9F1uW61D4t/HG3HnJptvJpeiFh8pjgXDSL7M2azVK5XOe96h4p8MadqS6ZqHiTRrO/cgLaz38UcrE9MIzA8/SsH46+KNU8FfCbX/FOjLbm/wBPgSSEXEZeMkyIpyARnhj3r5h8Cr4OuvAUJ8Q/Ab4jeKtX1KEz3evDTGkeaSTkvDJnheflP411VxceKJP2JfGFl4p07WrGawla2sl1eBorlrUTQmItuGTgMVz7e1aexSa9SedtM+i9E8RWZ8L6HqWuajYWNxqcMOzzZliWWZ1B2IGPJJ6KMmtXVdS07SbF77VdQtNPtEIDz3UyxRqScDLMQBk8V89fG8Z8C/BT/sY9K/8AQa6v9tEA/s8a8CM/v7T/ANHpWappteZXM7M0Pjl8VIvAlz4Zs7G/0fz9V1KOG6+03C5gtjjMu3IwP9o8V6dZXdpfWkV5Y3UF1bSqGimhkDo6noVYcEe4r5y/ae8M+Hr5/hlqF5o9pPd3mrW1nczOmWlg2j92x7ryeK+iNI0zT9G0y30vSrOGzsbVBHBBEuEjUdAB6UTjFQVtxxbuy3RRRWRYUUUUAFFFFABRRRQAUUUUAFFFFABRRRQAUUUUAFFFFABRRRQAUUUUAFea/EX4pTaF4pj8F+EvC174t8VPb/aWsoJVhigi7NLK/CZ7da9Krxn4geBviBovxPufiZ8M5tNvru+s0tdS0jUG2C4VCCPLkPCnjuRV01FvUmbdtBtr8aPEWhapZWvxS+Gt94Os76ZYINRjvo722RycASsn3B+de0Dk8c/SvnvxB8VG+zpoPx2+Ed5pWkXE8YN2F+26er5+Uu69Dn0zWl8b7zW/FXxH8K/CXQdam0fTNUsZNR1O7tD+8e2U7QiMOgOP1rSVO7WlvyIUrHuZVl+8pH1FAVm+6pP0FfNfi7wmfgLrvhrxL4L1nV30bUtVh0vVtNvrkzxyCTO2QE9CMGsL43aloDfHPU9P+NGoeJNM8Kpbx/8ACPtp7SLbMf42YoCS/bAHTrjilGjzPR6Dc2t0fVd408VrM9vB506oxjiLbd7Y4XJ6ZPesrwTqGv6p4ctr3xN4fHh/VZC3nWAuluPKwePnXg5HNeW/BW1+w+BfFcej+PrTxb4XMbvo5W5Mt1YoY2zFKccHpgdeK5n4WW3iTV/2SNHg0fxda+G2eaX7dq17MytFbiU79r84YjjJIHvR7PfUOc+kyrAZKkD6UgBJwBk18S/FT/hVfgKxs9X+F/xN1O58Ww3UeBDqbXcdwpPz7iPlX169695+MmnXPibS/Dc/iDx7YeEfB0kAm1hftf2ae8kZQVjVzhQvXvnnpQ6Nra7gpnsRVl+8pH1FcHB8QJJfjldfDX+ykEcGjpqX27zzlizBdmzb79c/hXztpOq+B/Bnx08HWHwi8cajqVrqNy1trFlJdtcwMhHytvPBOT0H90V6nY/8nvap/wBijF/6NFN0uW/oLnbPU/BupeJtT/tL/hI/DA0IwXbRWQF4tx9qhHSX5fuZ/unmt/a390/lXyfoNzc/8KI+OMhuZy8eqXgRjISUG09D2rc+H3wNHjD4Z6L4i8V+LvEB8SXGnRSWM9teFIrGPYPKVU6NgYyT1OaJUorVuwKb6H0nS7Gxna2PpXgvw28ReOvGPwK1/SIvEllp/inQ9Rn0e51y7JCbYmGZsgH5thAye/JryP4paf8ACPwf4Pl1fwv8WtSvfHluEliurXVjdC4nBG7KrlVB56njFEaN3a43U6n038YfH8ngC18PTx6Umo/2xrcGlkNOYvKEuf3n3Tuxjpx9a7rB2hsHBFfN/wActUuta+Ffwh1a+YNdXfiXTJZmHdiGya6qAzeEv2qWhd5TpvjPSC8SliUjuoBlvYFlB4pOn7vnqHNqezYOM4OPWlCsRkKSPpXzvY+InuviP8Tfi00j3Gk+EbF9K06JXOx5I1zKwHQgtnmvItF8R/BvxFoa698Q/ip4oPje6UzPPaxXSxWMh5WNFVNpCfXFONBsTqH118W/FzeA/hzrPi5LBdQbTYVkFs0vliTLquN2Dj72enatrwzqDaz4d07VvI8k3lrHOYw27ZuUHGe+M18zT+OL/wAdfsT+MbzU77+0brTpG083xQo10iTQlJWB6MVYZrd+M800Pw++C/kzSR7vEOlK2xyu4Fehx1FHsvsve4+fqfRgBJwASa4v4qePE8DDw+p0176TWtUj0+PD7VjLfxE9/pXJftlSyw/s96/JDLJE4ltcMjFSP36dxXn/AO1R4J0XVrj4c6vePf8A2nUL+206fZdFV8nA5Udm5+9SpU07NhKTWx9QkYJFFZvhjRbLw54fstC04zm0sohDCZ5TI+0dNzHkn3rSrFmiCiiigAooooAKKKKAKmqWrXVuPJcRXMTeZbyf3HHTPseh9ia09E1BdSsFn2GOUEpNGesbjgqfxqvWdLL/AGRqo1IcWlxiO8HZD0WT8Oh9uaujW9jPmez3/wA/66ehM4c8bdTp6KKK9s4QooqK8uYrSAzzFggIHyqWJJOAAByeSKmc4wi5SdkhpNuyJaKz/wC1rf8A599Q/wDAKX/4mj+1rf8A599Q/wDAKX/4mub6/hv+fi+9Gv1er/KzQorP/ta3/wCffUP/AACl/wDiaP7Wt/8An31D/wAApf8A4mj6/hv+fi+9B9Xq/wArNCis/wDta3/599Q/8Apf/iaP7Wt/+ffUP/AKX/4mj6/hv+fi+9B9Xq/ys0KKz/7Wt/8An31D/wAApf8A4mj+1rf/AJ99Q/8AAKX/AOJo+v4b/n4vvQfV6v8AKzQorP8A7Wt/+ffUP/AKX/4mj+1rf/n31D/wCl/+Jo+v4b/n4vvQfV6v8rNCis/+1rf/AJ99Q/8AAKX/AOJo/ta3/wCffUP/AACl/wDiaPr+G/5+L70H1er/ACs0KKz/AO1rf/n31D/wCl/+Jo/ta3/599Q/8Apf/iaPr+G/5+L70H1er/KzQorP/ta3/wCffUP/AACl/wDiaP7Wt/8An31D/wAApf8A4mj6/hv+fi+9B9Xq/wArNCis/wDta3/599Q/8Apf/iaP7Wt/+ffUP/AKX/4mj6/hv+fi+9B9Xq/ys0KKz/7Wt/8An31D/wAApf8A4mj+1rf/AJ99Q/8AAKX/AOJo+v4b/n4vvQfV6v8AKzQorP8A7Wt/+ffUP/AKX/4mj+1rf/n31D/wCl/+Jo+v4b/n4vvQfV6v8rNCis/+1rf/AJ99Q/8AAKX/AOJo/ta3/wCffUP/AACl/wDiaPr+G/5+L70H1er/ACs0KKz/AO1rf/n31D/wCl/+Jo/ta3/599Q/8Apf/iaPr+G/5+L70H1er/KzQorP/ta3/wCffUP/AACl/wDiaP7Wt/8An31D/wAApf8A4mj6/hv+fi+9B9Xq/wArNCis/wDta3/599Q/8Apf/iaP7Wt/+ffUP/AKX/4mj6/hv+fi+9B9Xq/ys0KKz/7Wt/8An31D/wAApf8A4mj+1rf/AJ99Q/8AAKX/AOJo+v4b/n4vvQfV6v8AKzQorP8A7Wt/+ffUP/AKX/4mj+1rf/n31D/wCl/+Jo+v4b/n4vvQfV6v8rNCis/+1rf/AJ99Q/8AAKX/AOJo/ta3/wCffUP/AACl/wDiaPr+G/5+L70H1er/ACs0KKz/AO1rf/n31D/wCl/+Jp9vqdtNcJbhbmOR87RLbugbAycFgKaxuGbSVRXfmhOhUSvysu0UUV1GQUUUUAFFFFABRRRQAUUUUAFFFFABWfqn/H9pf/X03/oqStCs/VP+P7S/+vpv/RUlcmN/hr/FH/0pGtH4vk/yZoUUUV1mQUUUUAFeTjXb/wAKfHrWbPXtYuv+Ec1bRTqFiLmUtFbS2/8Ar1TP3coS+B/dr1ivN/j18MT8TdBsbG31Y6Rd2twzfaVj3FoZEaOaPqPvI7CgDxfxV8SPFnh34Q6Rr2peIdT0i48da5LMLx1a5bSrAksiwxc4Pl4xjvzUPwb+Kdnp/wAUNC8P6L8SvFXjXTtbla2uodes5FktpMfJJHIw6HkFa97+I/w4tfFPhrS7DTdTudB1LRZEm0jULTG+1dRjoeGUjgg9RWN4E8BfEm38TW2s+Pvirea/FZBvs9jYWi2EDsRjMyx483HYHigDhPBGl+L/ABZqfjfxFq3j7XU0rQtY1K1tNIinPk3CiLpL3KjcNq9Bt96579nXxNf+Nn8KeA4tY1Lw1pmg2Dai8cRaCfW289xhHGP3CH7wH3ieeBXuvgjwHceHdE8W6fJqUVw2v6nd3sbrCVEImQKFIydxGOvGa5ZPgze2nhTwNDpfiCC18S+EZ2aDUvs7bJ4HZjLCyBs7WBHfgjNAGLc6f41+LXxF8WWtt8QNa8IeH/Dl2un20OjuI5riYLl5JG649BWaPFHxWtPhh8QPCljdza94s8L3cdtb6hBGDcXNrJht4XoZVTPuSK67xb8KfGMXjPUfFXw1+IJ8KXesBDqtvLp8d3bzSKMCRVf7rep9KueH/g9JpPw/1fRovGeuJ4i1i6F/e6/BL5Vw9yOQcLxsGMbDwRwaAPJ/gN41s7j4hWelWfxj8T3r3aPDe6N4st2ExkxhRbydBIpzkd8VH8OYdY+HOi/F7xpD4s1vWJtK1a4s4rO8lBhnnZYNtzIO8nzgZ9FFei6L8IPHGqeLdG1r4mfEhPEsOh3AurC3tdJhtP3w6F3UbmHtmtG1+EF6PEvjaG88RpdeDfFm+a40hrUebFcuiKZVm68bMgYx09KAOF17wn8VPB3gI/FD/hbWt6pq9lbJqF7pVyy/2dMnDSRInRflOAa+iPD2oLq2g6fqipsF5bRz7f7u5QcfrXh//CkPiDqOmw+EfEnxdu9R8DwlEOnrp8cdzNChBWKScDcy8AH1AFemK2t2fxP0zSbK8x4cTRJTJZi2XEcqPGsbeb1+6WAX2J7UAYnxx1bVNM1j4fx6bqF1ZpeeJ7a3uVhkKiaI9UbHVT6VxNtpPjj4v+LvFV9H8R9c8I6Ho2qy6Xp1po7iN5DEdrySnqcsCQDWv8fte0if4i/DfwvBfRza0niW1unsk+aRIRnMjDsvHWpvEvwm8bWfjDV9f+GPxHbwrHrk32jUrKfTo7uFp8AGSMN90nqfUmgDzbx54p8QSfBTVtJ8X3J1XVfCXjC2sZbyBPnvYwVkjbaP4yrhceor0P4OeJNU8bR+J/iRf+JJrH7MbixttCmdorbSViyd1zHxulPDMx6LwKsN8D1g+GaeFrTxFNPqM2tx6zqWqXsfmSXc4bc5IBGMgAD0AHWtbU/hV53j/wARa1Z6otrovinS2s9c04RkmWbaVW4jbOFcKcHIIOKAPmbxB8QfFljp/wDwmmh/EL4g+Ir+C6R7iSHT2g8PhTKFwFfrGQcD1ODX29aXJfS4buXq0CyNj/dya+d9X+APxL1nwY3gvVPjJLN4eto1WwtU0uNG+RgYxM4+aRRgcE9QD2r6J02CS2022tZnWSSKFY3ZVwGIGCQO1AHzr4N8N/Ej4r+G3+IknxW13w5Jeyyy6VpenMFtYIlYiNZV/jPAzVHV/GnxC8YeEfhcmmeIn0DXtQ1q60rVLm25ikaAmN32fdYHYWA6AtXUv8F/iBoc19pPw/8AitP4f8KXs8kzabJp0c8lt5jEusMp5QcnGOnXmultvg/Z6Xa/D7T9E1Iw2XhG7kuX+0JvlvGcfMxYEAMWJYnHfpQBgfC+Dxd4K+OV54C1fxpq3ivSb3RP7Ut5tTcPPDKJdjKD2XHOBxXuNcfN4Nnk+MUHjz7fGIYtFbTTaeUdxYy79+7OMdsY/GuwoAKKKKACiiigAooooAx/GH2kaQv2MoLn7RF5Rf7obeMZqHT7WOys47aIlgg5ZurHux9yeTVvxJ/x5wf9fcP/AKGKZXg4lf7ZN+Uf1O+k/wByvV/oFFFFAwooooAKKKKACiiigDivjL4AtPiN4Mk0SW8ksLyGVbnT72P71vOvKt9Ox74rhra+/aY0uAaS3h3wdrjR/Iurve+SXHZzFuHI9Mc17dRVxqNK1rkuN9Tx3wj8K9a0PwJ40bVNUi1rxh4rWWS7nX93CHK4SJM9FHv/ACrQ8JfD2+P7Ndt8OfEMEUd//ZL2sqLIHVZdzMh3Dg4bac16lRQ6kmLkR5N+zL8Pte8D+HNSvPGLRS+J9Wu1e9ljlEgMcahIhkcdM/nWL4Q+F/jW18M/EfTRq0vhvUdc1hr3Sb+yu/nUDlSxQ5UE4BHXBNe50U/ayu33DkVrHzz4l0X9oTxt4Vm8C+IdD8H2dleR/Z7vXBcCR2QdXEQPDH2HFb/xe+GOv3HgrwRaeBfst5feDbiF7a3vpdgulRFTlsgA4XP417PRT9q7qyDkPPPiDp9/4m+A+rweMrW00jUX0157mOGbzI7eaP51Kv35Vefeuc/ZC0i9h+F3/CU6z+81bxLcfbbiQjDNGqiOMH8FJ/4FXUfFP4X6f8RLqz/tbxH4is9OgXZcaZZXhjtb1dwbEyfxdK7ixtbexsoLKzhWG3t41iijXoqqMAfkKHNcnKuoKPvXPE0sPj/4N1HUtP0KPSPHejXFy89ncazqBS5tlY/6slmBYDt1A7Vh658PtR8Dfs3fEq61y6tZ9b16OfUL5bRNsELFThEHtmvo6sTx54bs/GHg/U/DGoTz29rqMDQSyQY8xVPdcgjP1FNVdVoLkPCfh1D+0Dpnw10PQfDsHhrU9LudNgay1m7n2TWUToCEaPPzlAcA4OcVu6/8DLz/AIUMPBOkaxDLro1BdXury4UmO+uwxZg4P8JJA5/ujNex+GdJg0Dw5puh2ssssGn2sdtG8uN7KihQTjAzx2rRpOs76Aodz558X+Gfjz8QvAWoeFta07wv4Xs/su0rYTiWS/ZR8keclYlLBcnjjitPxj8O/GOtfC74Y6LDp9qupaBq1ldanF9qXbFHEG3lW6P1HAr3Oij2z6IPZnmv7RHgvW/GPgaAeFWjj8S6XeRXumSO4QK6kbuTwMrkc1c8AfDmw0P4K2nw9vUzHJYNDflGzvlkGZWB/wB4k131FRzvl5SuVXufP/hvRf2g/AGiDwX4dtPDXiLSLYGLTdVvLnypreI/dDJkbiufQ+nSt3xZ8OvGV3+zjrngu41+fxR4o1JPMe4u7jahkMqOUQtwiKFOB0r2OiqdV3vYXIeRfFP4a674o+E/hrTdJuoLLxL4dltb2zMrbojPCuNrHoR156dK4z4n+E/j58T/AIfXmh65p/h7RFi8t0s7K8DtqEisCN7klY1GN2OMkV9IUU41XHoDhc8k+O/gXxR4m8JeGJfC62Uus+Hr6G9S1uZNkc5UAFd/QdK9G8JXGvXfh2zuPE2nW2naw6Zura2m82ONsnhW7jGD+NatFQ5tqw1GzuFFFFSUFFFFABRVG91fT7RxHJcK0p+7FGN7sfQAVGt1rF1/x5aHKi/37uQRY/4DyT+dQppu0dX5a/kO3c0qDx14qmuka7cf8fesRWq/3bOAZ+hMm79MVKnhXTT811JfXbd/Ou5Cp/4Bnb+lbRw9eW0ber/yuQ6lNdRJ72zt/wDX3UMf+84FUW8SaCrbP7WtXf8Auo+TW1baBodt/qNHsIz/AHhbrk/jitFFVF2ooVfQDArVYGs95JfJv9UR7eHZ/wBfecoPEFg3+qS8m/652zN/Kl/t21/589T/APAN/wDCuroq/qE/5/w/4IvrC/l/E5T+3bX/AJ89T/8AAN/8KQ+ItKX/AF0ssH/XWIrz6c11lFH1CfSf4f8ABD6xH+X8f+ActB4g0Oc4h1a0c9wJBmr8U0Mq7o5o3HqGBrVuLa3uBtuLeKUejoG/nWbN4Z8PysW/sizjf+/FEI2/NcGoeCrLZp/ev8xqvDs/6+4WiqzeGYo+bDVNTtD73BmH5S7hUT2XiS15jmsdQQdFdDFIf+BA7f0rGVGtD4ofdr/wfwLU4PZl6ist9UuLX/kJ6TeWqj70iDzY1+rD/Crlne2l4ge1uY5gf7rc/l1rJTV7dfuLs7XLFFFFWIK8K8SaF4++G/xT1nx14K0M+KdA18LJq2lRybbmKZcfvIh/ESM8V7rRVRlykyjc+d/H2s/Ev4w+HJfBGlfDLVvCdneuq3+pa9hFjizz5a4yx+nNbPxY8E+KdA1vwh498AWY1q+8MWA02505ziS7tMfw+rdeK9voq/a22WguTuz551qPx58a/Evh2z1DwNqngzwvo1+mo3r6qAs9zKn3ERcDI5PPvW/4+8QfEjw74z1a31TwHP8AEHwVqKKbGHTrVGmtCPvRyDB3qeuW9sd69noo9r5aByeZ88fBvwLrMXiLxp42TwX/AMITpWraSbPT/D6gLIzdTI8Y4RuMYwOtcs/w+8cz/sxeDdMXwvdXc2kaq15qvh+4BilvIRISE29T64r6wop+3d72F7M+TviXpvi7xn8M7zSPBfwQm8HabbyR3FzFNaol3dFG+WOCJACfc4rovi74a8Qt4t8DeLrz4e3Pjfw7YaIlrc6EI981tcsATIYjwTgKvI42n2r6Poo9u+wez8z5b8Q6T468ReNvh/4itPhbN4Z8N6Vq6qmnxQg3ahwd80yoMRxrtHX+9XotpoOtL+15qPiRtKvBo0nhmO3S+MR8lpRICUDdN2O1ev0UnVv0BU/M+XE0HWtD+Avxq/trSbzT/tl/d3Ft9oiKedEVOHXPVfetL4cfEH4q6D8M9C8Oj4V6nrt8dNhXS9UtHzZPEyDymmb+EgY3cjpXtvxQ8MyeMvh9rXheG8Szk1K1e3Wd0LiMsMZIBGau+C9Hfw/4P0fQZLhbh9OsobVpVXaJCiBdwHbOOlU6qcdULkd9GeDa98IfGVn+zjqGhWflX/ifVdWGta3axy7UuSzbpLdWHUYCj3wcVi+I7LxP4n+GOreFvBPwGfwX5lkRe3F5bLG0gUbtkCgBpHZlxnnrmvqqikq76obpnzr488N+JtU+Dfwks7Xw5qrXun63p819a/Z2MtrGm7c0i/wgcZJ9a7T9pbQfEF94Q03xH4QsZr3xJ4dv472yghQs8oPyyJgckbSeK9Woqfau6Y+TQ8q+GnwzWw/Z6XwLqheO81WwkbUndcuJ58s+fXBOPwrivBfin4pfDvwvB4F1X4R6p4kvNMj+y6fqmmqGtZ4xxG0jY+XAxnpwOea+iqKPa78yuDh2PEPiDofxG1b9l7xJpviWCLVPFWoReYllplsP3SmaMrCoQfOVAJJ6/lTPjB4L8Ua18G/Bk3h/TzPrvhm5sdSGnS/K0zRL80fseentivcqKFVaDkPmH42a18Uvin8KtR0TTPhVrehxIYpbwX8e6e5KuCEt4wMnkZJI6V2X7RXh7xLf+DPBmp6Dod1q9x4f1KC9ubG3H790UAEKvc+1e2UU/a2tZbC5O7Mrwlq1xrvh2z1a70a/0We5Qs9jfLtmgOSMMPwzWrRRWTNEFFFFABRRRQAUUUUAFMmjjmieKVQ6OCrKRwQafRSAi8LXMiLLo9y5aezx5bMeZIT9xvcgfKT6g1t1zGrrLbvDq1qpaa0J3KP+WkR+8v8AUV0dtPFc20dxC4eKVA6MO4IyK9HA1bx9m91+XT/I5q8LPmXUkrP1/wD48Y/+vq3/APRqVoVn6/8A8eMf/X1b/wDo1KvH/wC61P8AC/yJofxY+qNCiiiusyCiiigAooooAKKKKACiiigAooooAKKKKACiiigAooooAKKKKACiiigAooooAKKKKACiiigAooooAKKKKACiiigAooooAKztR/5DGl/78n/oBrRrO1H/AJDGl/78n/oBrjx38Jf4of8ApcTah8T9H+TNGiiiuwxCiiigAooooAKKKKACiiigAooooAKz9U/4/tL/AOvpv/RUlaFZ+qf8f2l/9fTf+ipK5Mb/AA1/ij/6UjWj8Xyf5M0KKKK6zIKKKKACiivEfHt98Q9b+OVx4D8J+Kk0Gyl0AXct09ss7WxEqjfGhxuc5C8tgAk4oA9urP8AEetaX4d0S61rW7yOy060TfPPJnai5xk45718+eFB8bPGNt4i8Jr8RbTSJPCd/JaPrUWniS51NwCyhkJCxqBjJGTntTNb+I/iTUf2dfDGq6v4r8PeHLrU7h7HU7+5tHupZPLdkzbWyowldiuSGwooA9+0LxRoGuanf6ZpOpw3d5pwha7iQHMQlQPHnI/iUg1nXPxD8F219LYz+ILWO4h1OPSpIyGyt3IpdIun3ioJ9PevBv2ePH/iGT4na14YuNfuvEFpJox1CHU9Z0NdKkLxnYo+XJaHGPmPTBwOK898T/E/xJp5m8V2fxGTxBew36z3Ol6X4UL6QjiTZzeSKjHCnAk25zwOKAPuSuTPxA8PwW/iG71P7bpVn4fuPIu7q9tzHE5x96M8719xXl3ie9+I/jD4zf8ACI+GvGr+F9Nfw7BqU80dok7RsXUERhsctkAknAGeK4b423vivxD8NPinZz+LLpLXQddjiSJoEbzYNoHlEgAgbvmzyeKAPrVWDKGXkEZFJI6xxtJIwVFBZiewFfMfxf8AH/iDwC3hf4cap8Ul0i4uLF7zUvFdzpRlmdd5CRxwx7gG4wSeMd6Z8LfiTfeKpfEnw5sfirF4qkl0eS80/wAQx6U1tcW7AkSRvDIArYBXBB6HnmgD3/8A4Tjwp/wjNr4k/tq3/sm7uFtre6w22SVpDEFHGclwR0roq+Gx4S8Zf8M1eEtQ/wCFkXgsrnxFAltY/wBnR7bZzdugcNuy2HBkwe5xX0PpOqeJPBvxd0vw74q8UXGr6Tqnh9zBdTwpEv2y3O+ViFHyloyzYyfuGgD09tG0dtZXWm0mwOqKnlrem3TzwuMbRJjdj2zVK88SWtr4ysfC72Wovc3ttJcpcJbk2yKnVXk/hY9h3rlP2ftY17xP4Qu/Fmt3k8sOsahNcabbuqhbez3ERKuBk5AzzmofE/iDWrT9oHw5oFvqDR6Xc6Jd3E1s20RvIhO1mOMjHsaAPTKK+KfGfxa8bWP2/wAR2PxZn1O/s7ljJo+h+HXn0mJVk27Gu5AhK46uAeemRg19i+GL+TVfDWl6pMipJeWcNw6r0BdAxA/OgCr4O8SWvijT7m9s7LUbRLe7ktWS9tzC7MhGWUHqpzwe9bdfOFr8SPHX/Cs3h02/ju/E2s+Mp9D026vIwY7WPO7cQoGQqK2O+SOtaE3/AAtT4U+JfDuoeJPiD/wm3h/V9Sh02+hn09LaS0aY7UkjKk7gGIyD2/OgD3+ivkb4nfEnxXafFTxBp3iH4o6h8NbezujHo9u3h43VpfQr92Uyglvm4zgcZrtPjJ4+8caf8JPB+q6frdtFHqLhdd8ReHbQ38VooUfvIkbb8rHOd33cY60AfQtFeCfs7eN9Q1hNdgi+K+h+PLO3tfPtpru2fT72CUA7hLGVx5I+X51JxzXj/iH4weNdMVvFNj8VrrxBdQ3QNxpWl+G3OjxjzAhT7XJsYrjo23k0AfbdFc/4n8SJoPw81DxZcQ+Ytlpj3zRKfvbY9+0fXpXhyaX8fpfA6/EsfEy0W+Nr/aI8NjS0+x7Nu7yvN3bs7f170AfSNFfO/iHxf4/8deOPAth4F8SL4ZsfEnhdtSu2ltluPs+TncgON0gzgZIHHIrq/gJq3jODxT4y8B+NNdXxDceH5rdrbUzbiF54pkLDcqnAIIx/U0Aeu0UUUAZniT/jzg/6+4f/AEMUyn+JP+POD/r7h/8AQxTK8PE/73P0j+p30v4S9X+gUUUVIwooooAKKKKACiiigAooooAKKKKACiiigAooooAKKKKACiiigAooooAKKKKACiiigAooooAKKKKACiimTSxwxNNNIkcajLO5wB+JpAPqO5nhtojLcTJFGP4nbAqlFcahqh26TD5UHe8uFIX/AIAnVvxwPc1esvDtlFKLi8aTULn/AJ6XByB9F6D8s+9XTpVKvwLTu9v+D+XmKU4w+JmfHfXuoHbo9i0kZ/5ebjMcX4D7zfTA+tWU8OzXPOr6pcXA7w2/7iL9Pn/8eroKK7oYCmv4j5vy+7/O5zyxEvs6FXT9OsNPQrZWkMGfvFEALfU9T+NWqKK7IxUVaKsjFtt3YUUUVQgooooAKKKKACiiigAooooAKKKKACszUNB0m+cyy2apMTkzQkxSE+7Lgn8a06KidOFRWmroqMnF3TOdk0jWLP5rDUlvIx/yxvFG4+wkXGPxU1CmrRxyi31KCXTpz0E33G/3XHGPrg+1dRUdxBDcRGG4hSWM9VdQQfzriqYBb03b8V/n/WxtHEP7SM0cgEcg9CO9FVpfD8lqTJot49t3+zzEvC39V+oJx6VBFqXlzra6lA1jck4UOcxyH/YfofocH2rhqRnSdqit59Pv/wA7G8WpfCzQooooGFFFFABRRRQAUUUUAFFFFABRRRQAUUUUAFFFFABRRRQAUUUUAFFFFABRRRQAUUUUAFFFFABRRRQAUUUUAFVfDMn2K+udFc/ICbi0z3jY/Mv/AAFs/QMtWqztcjljji1K2XNxZN5gH99P41+hHP8AwEUKo6UlUXT8uv8An8gceZOJ09Z+v/8AHjH/ANfVv/6NSrdpcR3VrFcwtujlQOp9jVTX/wDjxj/6+rf/ANGpXpY5p4Wo1/K/yOWh/Fj6o0KKKK7DEKKKKACiiigAooooAKKKKACiiigAooooAKKKKACiiigAooooAKKKKACiiigAooooAKKKKACiiigAooooAKKKKACiiigArO1H/kMaX/vyf+gGtGs7Uf8AkMaX/vyf+gGuPHfwl/ih/wClxNqHxP0f5M0aKKK7DEKKKKACiiigAooooAKKKKACiiigArP1T/j+0v8A6+m/9FSVoVn6p/x/aX/19N/6Kkrkxv8ADX+KP/pSNaPxfJ/kzQooorrMgooooAK4e38HahH8cLjx2bq1NhLoX9miAbvNEnmq+7pjbhT3zXcUUAcL8PPBmoeG9c8bX15dWs0ev6q17bLEWzGhXGHyBz9M15zL8E/GVl4I8IJoPiHRrfxR4Yu7yaFrmF5bKdLiQsVYFdwIBHOOtfQFFAHgnhz4QfES68e3nijx54v0nUjqXh+40a4hsYHiW1VyNnkgjkD5ic45Nc7qnwQ+NGpfD6X4ez+PPC8Hh63iWO1NvYuk9yI2zGs7beBwCdueQOtfTtY2seJtI0nxFo+gXs0q3+stKtkiwsysY13NlgMLx69aAOW8L+B9W034pt4uu7uye3bw5BpbRRFt/nIyszcjG35TjnPtXN658H9U1bw38TNJl1WzhbxXfG7sJEDHyCF+USDHqBnGeK9PPifw6ukX+rnWrAafp8jx3lz5y+XA6feVm6AjIzWtG6yRrJGwZGAKkdCD3oA8R8RfDD4iatZaD4oXxH4dg+IGm2slncyNZmXTr2AuSqsjLuUjPUDrW78MPAvjixvb/VPHviPSbq4uLU2sNjotkILWFTnMmSoZnOR6AY716lRQB8/W/wAGvH4+E1/4En8S6Gy6fqkV/wCGZ1ifMWydpdtx8vPLD7uaqftI+fq3w78O+DNU8SaSfiZPd28UMWnSAMWm3QzSCM/OsRieTkgDivd/F3iDS/Cvhu98Qa1M8On2SB53SMuQCQOFXk8kVDBoPhnUNbtPGK6NYy6sbYLBqDW489YmGQoYjIGD096ALfhrSbXQvD2n6NZRiO3srdII1HQBRivHvFl5pOv/ALUmi6Jaalb3EsPhy+t71LeUO9sXyMPg/K3PQ4Ney2Oq6bfX17Y2d9b3F1YsqXcUbhmhZhlQw7Ejmqek+FvDek63f65pmh6fZ6nqJ3Xt3DAqy3Bzn52HJ59aAPnu4+B3xjk8AXHw3j8e+GrfwtHAYLaSKwdbueMHKJMcYA6ZwSeO9fQGgKvhjwLp0Ov31jbDTdPhiu7ky7IFKIFLbmxhcjvinz+J9Ih8Z23hGSaUatc2bXscYhYoYlbaTvxtBz2zmrutaXput6VcaVq9jb31hcrsnt50DxyL6MDwRQB86/C7wdD8SvgrqS6VrLade2/i+61PR9ThXeI5kcbXH95SCw+hzzXUaR8Nvil4k8U6JqPxW8YaHe6ZoV2t9a2Gj2zoLidPuNKWA+6cHAzXsWiaVpuh6VBpWj2FvYWNuu2G3t4wkcY9ABwKuUAeJ+OvAPxhutf1D/hHPF/hm/0K+laVbfxFYGeWz3dUiKqQUHbOKltvhL4s8L/C/RfDvgLxqtnqmmTTTSm8t91nfGVyzpJGMkKCTtx0r2eqcOq6bNrE+jxX1u+oW8STTWyuDJGjEhWK9QDg4+lAHinhH4K+JLzXtV8RfEDW9D/tK70efSIotAsjBCkUv3pGJALMMdMYrmdW+CPxq1T4fyfD+58eeF4dAt4lS1+z2LpNciNgY1nbbwOATtzyB1r6BufF/hW1uZra48RaXFNBdx2Usb3SBkuJF3JERnh2HIXqRW5QBj3Ghw6n4Mfw5rCpLDc2Bs7sRk7WDR7Gxn8a8RX4UfGxPDv/AAr9fiVow8G+V9kF19jf+0xbdNnTbnHGd3SvoaigDzjTvhvJpPxI8L63pc1tFoug+H20dLdi3nHkbSOMYwOec1o+E/B+oaP8UfGHiu4ubaS01xLNbeJN3mR+SjK27IxyTxgmu2ooAKKKKAMzxJ/x5wf9fcP/AKGKZT/En/HnB/19w/8AoYpleHif97n6R/U76X8Jer/QKKKKkYUUUUAFFFFABRRRQAUUUUAFFFFABRRRQAUUUUAFFFFABRRRQAUUUUAFFFFABRRRQAUUUUAFFIzKqlmIVQMknoBVCEXusnFmzWth3uv45R/0zHYf7X5UtW+WKuw2V2Pub4/aTZWMJu73vGp+WP3dv4R+p7A1PZ6ArypdavN9uuFOVTGIYj/sr3+p6+laenWNrp9sLe0iEaDk+rHuSe596s16FHBJe9V1fbov8znnXe0dAAAAAGAOgooorvOcKKKKACiiigAooooAKKKKACiiigAooooAKKKKACiiigAooooAKKKKACoru1t7yBoLqFJYmGCrDIqWik0mrME7HOTaVf6X+80x2u7UdbSRvnUf9M2P8j+dS2N5b3sZeBjlTtkRhteNvRlPIP1rerM1bR4byQXUMjWt6owk8Y5I9GH8Q9jXnVsFy60vu/y/q3odMK99J/eMoqlb3U8VyLHU4lguSD5bKf3c4HdT6+o6irtcSZuFFFFMAooooAKKKKACiiigAooooAKKKKACiiigAooooAKKKKACiiigAooooAKKKKACiiigAooooAKP1oooAq+FX+x3d5orH5Y28+2z/wA83PI/Bs/99CtDX/8Ajxj/AOvq3/8ARqVja0zWc1prEYObR9suP4oXwGH4Ha3/AAGtjXGV9OidSCrXNuQR3HmpWntP9jq039lP7rO3+XyI5f30Jd2jRooor2jiCiiigAooooAKKKKACiiigAooooAKKKKACiiigAooooAKKKKACiiigAooooAKKKKACiiigAooooAKKKKACiiigAooooAKztR/5DGl/wC/J/6Aa0aztR/5DGl/78n/AKAa48d/CX+KH/pcTah8T9H+TNGiiiuwxCiiigAooooAKKKKACiiigAooooAKz9U/wCP7S/+vpv/AEVJWhWfqn/H9pf/AF9N/wCipK5Mb/DX+KP/AKUjWj8Xyf5M0KKKK6zIKKKKACvnT9oD4m+K9D+KFv4Ss/Gdh4A0v7ALmPV77S/tcd3ITgx5YEJtFfRdeSfGXwz8T9U1dZ/Cq+DPEWjTRqsui+J7EPDBIv8Ay1jZBuJPoxOO1AGWnxP8UaL8CLjxRfz+H/Ems/aVsdMutLl3W1+8jhIZGUYKEkgsvGPasnW9W+Onw0t7Pxh4x8TaL4m0E3EUeqabbacsD2aSEAtHIOX2k4560/wv8A9RX4Y+KdG1bUtM0vWfEF7HqUUekW7JZ6ZcR4MflqTkgEAnpmn3/gn45ePVsvDfxE1TwlZeGre4jmu5dISU3WoCMghWDHam7GTt/KgDrPD/AI41TS/G/wAQdH8VX6T2mkW8Wr6W5iSMmyeM5XKgbtrxuMnJ5Fcl4b8afEa8/wCFcx32tLBceLm1OeRHsYsQxCItargKD8vyse7ZwTXQfH/4X61441TQrvw7d2tmFDWGsCVyvnWDSRyFVwDlg0fAOOGNdB4t8GahffETwBrOlrax6Z4dN0twjyFXCPCI0CDHPI55FAHy2NE+JC/s5/Ee6l8cWD6RFq10t3ZjS0DTyLInmMH6qGyuB2xXvvhjWvHWh+Pfh/4N1/xJb6sL/S7ue/lisY4VmKKTFgAZXaMDjGaxo/hP49bwn8R/Ac11on/CP649xeaPdqz/AGkXEjK22VcbQny4yMkVY8QeCfjBfWfg3xhZyeFrfx34fE1vNbF5Tp9zbuNvX7wOOT79CKAO18M+Jtavfjr4u8L3N0r6Tp2n2c1rD5Sgo8i5c7gMnPuab8W/EuueE/E/gvUYbxYvDt5qR0/V4jErcyr+5fcRuUBlIOCM7hWX8JPA/jjRfiZ4m8YeM9S02/m1uztVzZhkSF0HMaockIvABLEtjJ61tftBSaF/wqjXLfXNSt7BXtmktmkcBzNGQ6bAeSdwXp60AeZfGvxPrXiHw/8AF23juM+G9AsLWwigWJcy3pkWSVg+N3yqY1xnHPSlsvEfxk8I6n4G1nxJqWjT+G/EF3a6Y+iwWgD2AkT5H877znjnJxk9K0vCnw616+/ZSuPDuYj4m8RQ/wBoXklzIVV55ZFcliASPkVR07V2XxF8F61r2heCbKwNoJdF1ixvLvzJSo8uEfPt4OT6DigDyP4Z3XjHwb8Qvi74s13xRbahpGjStPqVpDp6o924hZoirDlNo4IHWsK3+OPjOHT08Z3Pxe8A3AKC4k8IpAFYIesSz43+YB6nrxXrEnw08VSfETxxazSaVN4G8Z2x+3Sb3W+gl8koAgxt25PeuIs/g98U7aGLw0uh/CA6fEBCviFvDqPfmMD75iYGMv8AUEd6APSJvH2rXXxU0Oz0mXztE1HwhJrKWnlKWllzlPmxuHBAwDivHPBPxi+IWvatb3//AAs3wnbahJemOTwZqmni0dF8zaYxcEbiwXkHPJ4r3CXwHq0XxV0bXrC4tYNM0/wxJpIlRVSVJi2VZYlUIABzgYA6YxXlvjP4SfF3xl9o0DxJZ/DO/tJz5T+KH0xl1YxA5D4XCh+2BgUAbXx1+LGsab49tvAmi+MvD/gd009b+91bVYhNkscJFCrfK2cNkkdKl+FPxf1nUNK8X6Pcaxo3jjWvD+mNqFlfaQmxNQXacIyD7r7sKQOOal+JPwd1/wDtzTPE3g238K67f2+lxaXd2PimwFxBOkf3JVb70bjnIHXPtWz8K/h74w0qy13UdYl8JeHNZ1K1NvZxeGdFgiisD2feyb5TnB2uSvHSgDzD4VfFjx5r2uaPdf8AC1PCOrzXs6LeeFryxWwnt0P3xHJjLOgzgEndiuj8K6Z48j/a28Z3aeKrKSzgsbWe4tTYopuLZvM8iAP/AAFT1fvmsrxF8Hfir44uU0vxhp3wztbfz0efxHp+nONUmCHIbqFDNjnsK9A1/wAA+NF+MV/rmh3WmP4d8Q6PHpmrvcu4u7fy1dVeHHDH5gTn3oA8A8dfEvWdJvrvxFeeLPAF5fDVFubnwzp+gR3i+bG3lqZLzZnzFTpJnIPA4r7U0S8OoaNY6gyBDc28cxUH7u5QcfrXy9cfB/44v8M7n4aWsnw+sNFjg8lb+1tXS7v1R9yLL/Cm4gEsATx3ya+m/C9rdWPhrS7K9WNbm3s4ophG25Q6oAcHjIyKANGiiigAooooAKKKKAMzxJ/x5wf9fcP/AKGKZT/En/HnB/19w/8AoYpleHif97n6R/U76X8Jer/QKKKKkYUUUUAFFFFABRRRQAUUUUAFFFFABRRRQAUUUUAFFFFABRRRQAUUUUAFFFFABRRRQAVHczw20DTTyCONRyTRczxW0DzzuEjUck03S7CS8nXUdRj2qvNtbt/B/tt6sf0pwhKpLljv+QpSUVdkVnYTauy3GoRtFYg5jtW6y/7Unt6L+ea6EAAAAYA6CiivWoUI0VZb9zjnUc3qFFFFbkBRRRQAUUUUAFFFFABRRRQAUUUUAFFFFABRRRQAUUUUAFFFFABRRRQAUUUUAFFFFABRRRQBX1Cztr+2a3uow6E5HYqexB7H3rCZ7nSplttRcy27HbDd4/JZPQ+/eulpk8Uc8LwzRrJG4wysMgiuXEYZVfeWkv63NadVw06GZRVGRJNHnWCZmewc4hmY5MR7Ix9PQ/nV6vLaabjJWaOu6augooooAKKKKACiiigAooooAKKKKACuQ8OeOrfWviZ4n8Dx6bNDN4fitpZLppQVmEybgAuMjHTk119fKXiXxr4h8LftJfEnS/Bvh+fWvE+tWmnxafGqjyodkGXkf2G4YHc9/XSnDnuiJytY9q+J/wAVNO8Ha1pnhvT9LufEnibUnAg0mykCyKneR2IIRfr7ntVX4p/FW98D6t4b0W38D6l4g1fXopnis7G5XfG0QUsv3Tu4JORj7prj/wBjm38P3nh/Vtfne4uvH0t3JF4kmvmDXMcgY7UX+7HgcAdwR0UYi/aO1TVtF+Ofws1PRPD0/iHUIU1HytOhmETzZiAOGIIGAS3TtWihHn5bbEtu1zZ/4XF4/wD+jfvGf/f9P/iK6Xx18Tm8G/C2y8b6x4Wv4ZbiSCOXS3mVJoGlOMMxGMj6Vzf/AAtX4sf9G867/wCDqH/43Wd+19c3N5+z1bXd7Yvp9zNf2Mk1q7hmgcuCUJHBIPGaOROSTX4iUtHqe8Kdyg+oqK+uoLKynvbqQRwW8TSyueiqoJJ/IVJH/q1+gryT9q/xG+kfC86HaXCQah4lu4tKgkZwoiV2/eSEnsFGD/vVjCPNJI1k7K5ofBD4xaN8VJdYh0/TbnTZtNdSEnkDfaIWLBZUwBx8p/MV6bXzRqQ8O/Cv4vfDvVdB1awn0zULFfDWqJa3McnzcNC+1SSMyZya+l6qrFJ3WzJg7rUKKKKzLCiiigAooooAKKKKAGyxxzRPDKoeORSrqe4IwRWZps8h8P8A2C4ctPY30MDE9WUSptb6Y4/CtWsHVibPXbWRQfK1CSGF8f8APRJFZT/3yH/MVz4mfs6cpd0196/zsaU480kvNM7SiiivpjywooooAKKKKACiiigAooooAKKKKACiiigAooooAKKKKACiiigAooooAKKKKACiiigAooooAKKKKACiiigAooooAKKKKACs7Uf+Qxpf+/J/6Aa0aztR/wCQxpf+/J/6Aa48d/CX+KH/AKXE2ofE/R/kzRooorsMQooooAKKKKACiiigAooooAKKKKACs/VP+P7S/wDr6b/0VJWhWfqn/H9pf/X03/oqSuTG/wANf4o/+lI1o/F8n+TNCiiiusyCiiigAoor59bxH4/X9sKXTbfwsJ9LGkLCznVEVY7QzIWu9ndgcLs680AfQVV7u/sbSa3hury3t5bl/LgSWUK0rf3VBPzH2FeJTfGnx1rVxf6l8PfhPdeI/DFhcSQvqb6lFbtP5ZIdoY2+aQcHGOvTitHUfiD4Y8Vf8Ku1+38PQ6kmtamyWsl0xSbTJlXD4UA5dWBUjOOOtAHslFeF6r8a/GU134itfCfwym15vDuozW+oSi/WGJIEVWDKXA3yHLfIucAA55qrqf7QWtnQbPxpofw11S98DDyxf6vPOsMkRZgreXCcvIqscFsAZB5oA92W+sW1BtOW8tzepH5rW4lHmBM43FeuM96sV5Lf+LtLsfij4iurTwzaPqFn4P8A7TGpGUrLPEGDLAwxwucHPP0rkbL9oXxZ/Yuh+L9U+FN7YeC9ReGKXVTqEbSRvIdu5YvvGPcRhjtyOaAPoiud8ZeCPCnjGbTZvE2h22qPpkxnszNnETnGTgEA/dHByOK8c0DxN4+/4a28S2LeFfN0hdPt45ZBqakW9qGYpcLH1ZnP8AGRR4n+P3jLQt+u33wslsPCSzbRdalqsNpfPGG2lxZyESZ7gYyRzQB9CKqqoVQAAMADsKWvnbU/F/jm6/ap0JdF8LfbdGufD+6Fn1NYwbSWSFpLooejIcLs6nPFX/HPxw8baHPqGpWPwtlHhiwldJL/AFfVItOnmCffaKCXDuMfdwPm7UAe9UV5toHxSTV/G/hnR4tL8vSvEuitqWnXrSkOXUZaJkxgELk5BPTpVe6+K14l342fT/Cl/rFj4buo9PtxpyvPc3t2VBdBGFwqoTgtnjBzigD1GivDvB3xr8TSfEbTPBvjzwNaeHbjV9y2LWutwXz71GcSJGcxjHc1Wm+OXjLVPEGsr4H+GJ8R6Hot3Ja3lxHq8Md4WjP7zZbE7277f71AHvVFfOfxl8Y+Oz8VvhfceGPB1xdW9z51xBa3V8LN55Wt3DxSo2NhjQluepGBXS/EP4seO9G1m+tfDXwxkv7DTcLeajq2pxaZbs5GSIWmx5qjkbl4oA9norlfhN42sviH4C07xXYW8ltFdqwaGQgmN1JVhkcEZB5711VABRRRQAUUUUAFFFFABRRRQBmeJP8Ajzg/6+4f/QxTKf4k/wCPOD/r7h/9DFMrw8T/AL3P0j+p30v4S9X+gUUUVIwooooAKKKKACiiigAooooAKKKKACiiigAooooAKKKKACiiigAooooAKKKKACmyyJFE0sjBEQbmYnAAp1ULeH+270g/8g22f5j2uJAen+6D19TSScmox3YXSV2TaTZvqTx6leoVgB3Wtuw7dpGHqew7D36b9FFezQoxoxsv+HOKc3N3YUUUVsQFFFFAHxn4l8VfHbxd+0r4q+HvgHx3DpcVgDPDHdoixJGqxZAYROxOX7+/NQeIviB+0H8DPGOiTfErXdP8SaHqMmxxFtKbQRv2sI0ZXAOeQRxXP3938SrP9s3xxL8K9MstR14xurxXTRhBBtg3H53UZzs755rrdR+Evx8+MnjHRpfi7HpuiaHpsm9oreaJty5G4Ikbv8zYxliMD8iAfUfi3xz4U8I+Hote8T63a6VYyqrI8zEs+RnCqoLMfoDVb4f/ABI8DePo5n8I+JLPVDD/AKyNNySKPUo4DY98Yr5H/aLTVvEX7WukeE4vDi+KbXTbOIWWiT3y2sU4EZdgZGwBnbkjvjFbXgr4W/FDS/j14c8ZaL8JoPBGkQypFqVvZ67bzxtETh2xvz93+EA9KAPovXPjR8MNE1bVtJ1bxdaWd7pAH26GSKUGPPQD5cOfZcmvG/2lPjHqsEvw21b4a+LHj0XXb2WOaWGBdtwqyxKQRImRjLjt3rh9L8FaB46/br8VaX4ls1vtPgD3JtnzslZY0A3Y7cmtH9uvw7pOnS/C7wzpNrHpumLcz20MVuNoiRnhB2/mT9aAPodfjX8LV8Up4Vk8baZ/bG8RGLLbPMP8Pm7fLz/wLrxXY+I9e0bw5o02s67qVtp+nwLuknncKoHt6k9gOT2r4+/bP+EngTwL8INC1fwxosdhqMeoxW0tyjNvnVonJLknk5QHPuao/tc6nrOs/wDCo/DJie/tb+0hmez+0CBbuYlECmQ8LkHG49N2aAPqfwH8Xvht461F9O8LeLLLULxRnyNrxOw/2RIqlvwzXlPxJ+IHjLS/2wPCXgyw16eDw/exwtc2SxxlZCd2ckru5wOh7V5X4p+EXxSu/EOg654L+Btl4JvdLuFlMtj4jtpBKAQRkFxgj15zTP2vNY8QaL+1FoOqeGbN59dTToPscKx+Y3mtuAAUfePNAH1tP8T/AALD49TwG3iCOTxIxA+wxQSyMpIz8zKpVePUjFR/ED4r/DvwDdw2ni3xTZ6bcyjckJV5ZMepWNWKj3IGa8D/AGDE0Uy+MZtYt3b4h29/IupSXThpjGTyF9PnDhsdwPavJfhrYeIPHnxY8d61N8MbP4kXcd20csV9rEdotqpkYKQrkFuEA46Y96APvXwp4l0HxVo0eseHdWtdTsJPuzQPkZ9COoPscGuH1b9oD4O6VrEmk3vjvT1u438t1jjlkQN6b0Qr+teN/s7/AAq+KHh3VPH2mal4cfwjoPiLSp47GNdUhuUtLlvlQjY5Y4DN82B0rydV+I/wh8H6t4H8cfCSHW/DU6StNexwYZQ//LQXcYcLjqM8igD67/aG8WXuj/AnWvFXhHWEjnS2WW0vbYpIpBI+ZSQVIxWT8H/ihZWH7Onh3xx8SvEqRPcq6z3s6fNI/muFAWNeTgDoO1eUPrHg7Vv2G/EEfglNXg0+03xPa6lMJZbeQuGKhhwV5yPY9uleDeAdVvNU1P4b2/xJs7ofDy0upLOxUgpBK+/dI5P8fzuoJ9BjsaAPv7V/ix8P9J8EWHjXUvEAtdA1CQR2t3JaTjzWIYjCbN/IU8kY4rb8SeLfDvh3wjJ4s1rUktNFjjjla6MbsArkBDtUFuSy9u9fP3/BQmO3h+BeixWaxpbJq8CxLHjYEEMmMY4xit/9pm5i/wCGNbx2OwSabp6qG6k+ZDx+lAHrdr468I3PglPGqa7ap4eePzVvpsxIV6dHAOc8Yxk1znhP45fCfxVrcWi6F40sbm/l4iieOWHefRTIqgn2Bya8D1D4d+KfiN+xd4M0/wAJ7Zr2yKXLWbShPtSjI25YhcjO7k9q838UeOlkl0LSPjd8JdR0f+zZz9n1LR4zp03GB8oZdsgGAeGHqDQB9B/tXfH4/De5sPDXhq4s31y4kU3xnjdjZwHaQ4GNrFgW7nGOlWPjN8TU1j4EWXiv4efErTdCzqcVrJq13bzCNmEbF4togdtxOD9zHHWvL/27tK8N3kPw98VafZxSz61KFmvGB8y5gCRGMP8Agx/Ouh/bK8M6B4T/AGXdN0zw3pVvplk2tW05hgBCl2hk3Nz3OBQB237QXibxLo3wQ8N6ro/xG0vw3qE81uJtWuo5GiugYXJChIJG+YgMPkXp26V6FqfxE8KeEtN8Ow+LvElvb3erpHHbSmKQrcyEDkEJ8oJPVtvWvnv9sv8A5NS8Ef8AX1Zf+kslY/7bUC3Xh34WWzMyLKiIWU4IBVBkUAfSuj/GX4X6x4u/4RTTfGem3Or7yiwqW2uw7LIRsY/RjntRZ/GT4YXnjH/hELXxlp0utbzGIF3bWcfwiTGwn2DV8pftpfDHwb4CtfBU3hHSl0mW4mNvNJCx3SYCkOTn73PWp/2vfhl4P+G9l8PLrwlpaWF294YbidWO+coIyHY5+9kk/jQB7p+1B4j8RaDq3gmPQfiDpnhJLu+dLqK8jkY3y7osImyCTBGSOSo+Yc+ntsRJjUk5OBz618m/tyyPNf8AwhmkOXfUWZj6km2zX1jB/qI/90fyoAS4hiuIHgnjWSKRSrK3Qg1z4EulXkdhcu0ltLxazt1z/wA82Pr6Hv8AWukqvqNnBf2clrcLmNx24IPYg9iK5cTh/aq8fiX9WNaVTkeuxRoqlYTTxzvpt8wN3CMh8YE6dnH9R2OfrV2vKTOsKKKKYBRRRQAUUUUAFFFFABXj3w6028h/ad+JuqT6dcR209npq211JAQkmIvnCORg9s4P1r2GjJxjJxVRlZPzE1ex4D8aPDeufD/4g2nxk8BadcXvmslr4j0i0iLG7hJ4mVB1YcD8j03VB8bfET2nxO+FPj+28N+JdU0u1t76WeKx0x5LiISRKiqyHG1st0YjocZr6FBIORxShmHRj+dWqu10S4djxT/horR/+iafFD/wnx/8crJ/aT1O68dfs4xatovh3xAjz6lbyCwnsWF4qpLyWiXJHTNfQW9/7zfnSbmzncc+uaSnFNNIOVtWbPE1/aJ0dUA/4Vp8UOB/0L4/+OVzuq6XF8b/AI5aYmveG9WTwVomi/aDb6jay23m3cxB2npkhducMcFa+j97/wB5vzpCzHqSaaqKOsVqHK3ufP3xh/Z38Aj4bazceB/CcWneIraD7RYzW88zSb42DlVDOQSQCB7kV6l8HdevfEnw10TVNSsbyxv2t1juoLqFopFlUYb5WAOPfvXXUEknJOTUuo5RsxqKTugoooqCgooooAKKKKACiiigAqpqiq0VuzKCVuoCp9D5iirdVdT/ANTD/wBfUH/o1awxX8Gfoy6Xxo6CvAPF/j74x6h8edc+Hnw8j8Gpb6ZZW90ZNZin3ESIpI3Rk55P90V7/Xyj4g8AaJ8Q/wBsnxfpmtXmq20UGj2cqNp92YHLeUg5IByPavpTzDct/jd4+0zw38S9J8UaZoC+L/BtpHdJNY75LKdXxgFS24EA+o69Bir3hXVv2pPEfhvTtesX+FcdrqFulxEsyXquFYZG4DIz9Cad8Vvhj4S+G37Nvj+Lw3azie8sC11d3UxlnmIYYDOeoGTge9eJeAbn9mW38MaLNrfxG8X2mrxQRPdW8Ut55ccowSoCwkYz6H8aAPb/AB14/wDjEfjXbfDXwSng0XX9hRajcy6pFP5fmZKyBWRs4zjAK/U1f8AfEb4kWPxgj+GvxN0/w3Je32nve2V5oTyeWoQZKyLJ83Y84H49a878beEfD/xK/a3stLudQ1OLTZvB0N1bT2VwYJWG47SSRnGD0Iqf9nbT7H4XfGrWfh/4xsxL4gu42bRPEFwzF7636+UCxIBwOgPUEUAeu/s0+Ptd+I3w4fxFr8NlFdi+nt1FpEyIVRsDhmY5/GvLtW+PnjyD4XeL/EVtaaF/aWk+MzoNosltJ5RgzgFwJMl+eoIHtXLfsufBXwn48+Gs2vatqfiS3ujqNxGUsdTMMWFc4+UDr71wd7ZWemfsz+PtNEs32O0+JAgDu+6Ty0AXJPdsDr60AfTein9qCa7sZr+X4WCwd42nEQvPN8okFtuRjdjOO2ajsPjd/ZfxC+Jlj4yuNOsfD3hMwC1kiiYTyl1zsOWIdieAAB78ZNeTeBNR/Zf0/wARaLeaf8SfF0upxzxGGGaS9aNpTgBWBhAxk464qTTvhPoHxT/ai+KkHiG6uhbWPl+XBC20NJJCFWRvXZyQPXvxyAeqeEfiB8UNV+HHi74j6xpGkaLpEOnXN34f06WCR7lgiFkknbeBtOPuhQTntjnD8BeJP2nvGng/TfFGln4XQ2WowiaFLlLxZAp/vAZH5E1z3gbxbqem/CP4k/BvxjMR4g8M6JfLaSyN/wAfdmIW2sucbsDHPPB9q8v+GEn7Ny+A9H/4Sz4heLdO1wQL9ttraW7EUcncLshK4+hNAH038b/iX4q+HHgHw0rWmiT+K9ZlispJ5JHTT7e42je5z83l5Jxkg4qv4A+InxI87xXofjzw/pyajpWmNqOn6vpUUzabep5ZYBWfqQdvfnngYyaHxz8R+FZPhZ4VuL7wrJ4s+HmoiP7XqIMvnWEOweXcBdm4nBPJxyOeteafBa8tY/FnjPS/hpr2va58M08M3EkkuoxyCO3u9hASMyBT0BPQfoCQDuNK/aIvl+COha1dafaap498QtJDpWj2KMqyOHKh2UsxVB1OTz0GOSNeT4hfE3w/8Qfhp4R8Vjw6914mW5fVFtLSRRb7FBVI2MhyRnkkc9hXhPwq+CLap+zlD8SvDOoXreN7S4OoaeQx2xpAzZgRRnO4bj7nAxXXeLfiLbeJJ/hV8bW067l0/Qrmaz8QJbKZHsJHUBmdRyF4Jzj260Ae0/FX4ha94X+LPgDwrpsVg1h4gumhvGmiZpFUf3CGAB+oNc38VPil4/T4vt8Nvh3a+F4L+1sVvJp9emkAuSwyI4VTBLfnn2rltQ8ZaB8Zf2jPAFx4Be71fTfD3mXeo3otZYYoD/CpMijk/r0FJ+0dqPw5uviXPpfxe0C+8PW1vaxvoXirTzM0lwcEtEdkZ2lWJ456dQDQB32jeLfjD42+GOmav4V0HQ/DviSO5lt9Ws/EcVwkY2cBotoDEHg88ckZOM1574F+KX7QXibw14j8TRx/DyPTfD011b3qNDdCZ3gQsTGNxBGcdSPwru/2Or7xVffC26fxFdahe2UepTR6Jd36FJ7iyAUI7A89d2M1wnwFI/4UL8YuR/yFdX/9FUAb3gn41+L9Z134SWN3baQsXi+0u5tSMcDgo0QO3y8udo45zuqL9mv47+JvHfirXtJ8Y2mlWcFrbS3NjNaQunmJFJtfO52zjr2rzj4Vkf8ACW/s5cj/AJBuo/8AoJrg7hdV0P4I6T400AN9rbV9W0Ocpn/VXO4A8d8kY98UAet+CP2kfHuvaR8QtTuNN0WCLRNIOpaSv2aQF1ZzsMn7w5BXHTFfSfww1y88S/Drw94g1BYVu9R06G5mEKlUDugJ2gkkDJ9TXyHr+gx+Fb/4s+HI8D+zvh/p1u3uywICfxNfVHwE5+Cngwjn/iS2v/otaAO3ooooAKKKKACiiigAooooAKKKKACiiigArO1H/kMaX/vyf+gGtGs7Uf8AkMaX/vyf+gGuPHfwl/ih/wClxNqHxP0f5M0aKKK7DEKKKKACiiigAooooAKKKKACiiigArP1T/j+0v8A6+m/9FSVoVn6p/x/aX/19N/6Kkrkxv8ADX+KP/pSNaPxfJ/kzQooorrMgooooAK8Z8Tx67oX7S+na7H4X1bVtG1rRv7Iku7GIulk5mRt8p/hXA617NRQB82+C/EvxD+EugS/Dub4U+IfEclnNKmlanpkQe1niZiY2lYfcPPOeal0bwD4q0HTfhRbahps1xfw+IrnU9YNrGZIrNp2aQgsvAUFtuenFfRtFAHkHwt0XWLHSfipHeaXeW73+v3s1mJIWU3EbW0SqyZ+8CQQCO4rn5PDniD/AIYuPh0aJqH9s/YNn2D7O3n7vtW7GzGc45+le/0UAeDal4e15/Hfie6TRdQaCf4d/YoZBbttkuMD90pxy/8As9ab4x8O69cfsi6RoEGiahLq0dlYq9iluxmVldCwKYyCMHPpXvdFAHh2tReKtB/aJ1K9sPDWq3ln4l0KCxttTtYS8FjNHv8AmmP8IyRXgWqeCtauvh/qWhv8B/FGoePGjY3+v35aWF5Q+Xmgcn52bsF9TX3dRQB4BNH4l8PfE/4eeJovCGt6jZXPhZdFuTbWxZ9PmZoW3zr1VRtOc+h9K8j1Hwdrb2fiXSNe+CPiTxR47vJLoLr11IZLA7s7JUcnAKrjao7gCvtuigD58vNA8SWv7PPgLX9L8PX58WeE47W5j05rdhcsAAk8OzGcshYYqDxN4F8YWH7L9npWm2N9fa1d3Eeo+I7S2kMV1eiV/MuYgw53HcRjqcYr6KooA+PPCXhmV/i14B1nwv8AA/xB4R0bT9Qdb+9voG+0yFkwDIvJEa4HzHuTUnxZ8Kxal4x1Q6p8C/Fo8QvM5s9X8LTsLS4yf3U0rcAOON2emK+v6KAPnDXNM+IvhnRPhJ4l1zQ9W8Wat4fnnTV4dPH2i5xNDIitx97bkZPSuT8VeHtS/wCFmeJrrxh8GfEnj3U7+7L6Ldh2fT47cj91HJztiC9+9fXdFAHkv7JOkaxoHwT07R9e0e60i/tbq5WS2uIyhA81iCM9VIPB7ivWqKKACiiigAooooAKKKKACiiigDM8Sf8AHnB/19w/+himU/xJ/wAecH/X3D/6GKZXh4n/AHufpH9Tvpfwl6v9AoooqRhRRRQAUUUUAFFFFABRRRQAUUUUAFFFFABRRRQAUUUUAFFFFABRRRQAUUVBf3UdnaSXM2SqDoOrHsB7k8Ck2krsCtqTTXVzFpFo7JNON0sinmKLu31PQe9dFawQ2tvHb28axxRqFRVHAArO8OWEtrbyXV5g310Q8xHRfRB7AcVq16WDoOEeeW7/AAXb/M5q07vlWyCiiiu0wCiiigAoooNAHifgf4Oa1oH7SniP4pXGrafLp2q2zwxWsYfzkLeVgnIx/wAsz37ivbKSilcdjxP9oj4Ej4jatp3irw5rR8P+K9OK+TeDIVwpyuSvIKnoRWV8HfgH4i0Xx7H46+JPji48U6zajbaKJJGjTjAZi+CSOwxivoGii4WPFPB3wc1rRP2lNe+KU+rafLp2pQvHHaor+chZUAySNv8ACe/en/tI/B7Wvihrng/UNK1bT7FNCummmW5VyZAWjOF2g/3D19RXtFFFwseT/tO/C3Vviv8ADuy8M6TqVlYXFvqEd00t0GKFVjdcDaCc5cflVH4ufAmw+Ifwy0Tw/eX62et6LAiWmoRqSoYKAykddpx9Rwa9moouFj5k8F/s4eNbrxfpms/FT4kXHiS00l1ktLOOaVgxBztcvjC8Dgdeldh43+Dmta9+0f4d+J9vq2nRadpSRrJayK5mfbuztIG3v617XRRcLHimt/BvWrP9oa1+KvgvVtOsEuIhFrNlcK4+0joxUqDyQFPPdc9zXK/EX9m/xH/wsS98afCfxs3hO71IN9ti3yIMsQW2smTgkAkHvX0rQKLhY8Z+DPwHsPBvhfXbPxJrFx4h1XxFA0OqXTuwGxgdyxknIyTnJ5yB6VymkfBP4weEdFvfCXgv4m6YPDF0zkLqVmZLmIP97acED169ea+kqKYjwuH9n+30X9nnVfhj4d1RDe6kTJPf3akK8hI5IXOAAAB9KS6+Ap1P9mew+FerX9k2qaerSWt/EjeXHN5jsGwRuxhsGvdaKAPEdf8AgvrHjT9n6w+HfjbXLWXWNNZWs9Ssw5TMYKx7wwBPysVP4HrXmE37K/xG1jwg+g+Jvimb63skH9k2W+VrWJxxlg3IAUnGAa+vaKAPCr79n+PWvgJoPw91nWjb6rooD22o2W7asnOeDglSDg5+tYWv/BD4s+PLLT/DvxI+JGl3nh2zdXK2NkVuZyowN7MBk+pz1r6SooA8X/aJ+B6/EjwRoGi6BqcejXXh9h/Z7SgmIJtVdrY54CLg1zPiz4F/EPxR8AovAWv+OrXVtcTWVvvt920roIVjZREDjdwTnp3NfR1FAHiXx3+DetfEL4NeHvA+natp9peaXNBJLPOr+W4jhZDtwCeSwPNVPjx8Edd+IVl4Lg07WdNs28P7fPNwrkS4C/d2j2717xRQB4p+1B8Hda+LFt4ci0jVtP086VctNKbpXO8EDptB9O9P/ae+EGs/Fez8MQ6RqthYNo9288pulchwwQYXaD/dPWvaKKAPFP2gvg7rXxIm8DPpmrafZDw5cma4+0K580Zi+7tB/wCeZ6+or2mNdsar6ACnUUAFFFFAGZ4h09721WW2YJe253wP791Pse9U9Ou0vbNLhVKE5V0PVHBwyn6EEVv1zusR/wBlap/aK8Wd2wS6HZJOiyfiMKfotebjaPK/ar5/5/109DpoTv7j+RcooorjNwooooAKKKKACiiigAooooAKKKKACiiigAooooAKKKKACiiigAooooAKKKKACiiigAqrqf8AqYf+vqD/ANGrVqqup/6mH/r6g/8ARq1hif4M/Rl0/jXqdBTBFGJTKI0EhGC+0ZI+tPrg/G3xd8B+DfGWl+Etf1gW2qalt8pAhZYwxwpkYcICema+lPMO7kRJEKSKrqeoYZBqv/Z9h/z5W3/fpf8ACrNFADBDCsgkWJA4G0MFGQPTNNkjtzKskiRGRfuswGR9DUteffFD4OfD/wCJGo22peLtImvrm0hMULJeSw7VJzjCMAeaAO8hW3iXZCIkXPRcAUn2a1aNk+zwlGbcw2DBPr9a+X/2bvgd8M9S8BWHjK/0O4l1e2vblkmF/Mo/dTME+UNt6Adua7rwr8SvBvgz4IaJq+kaBqkVvf3c9tpWixSG5up5vOk3KpJJOWBOe2RQB7ILCxBBFnbgjoREv+FSpFEkjSLGiu33mCgE/WvL/Avxgk17VZ9D17wPr/hbXfssl3Y2GoIAb5E+8I2wAWyQMe9eFr8YviE/wf8AiNK3hTxbHcLqVwItVM/Gmg7B5WeqmMcnH96gD7Da3gaRpGgjLsNpYoMkemai/s+w/wCfK2/79L/hXmngL4o3l/eeD9C17wlquh3evWUzQvfSqW3wKCQw65dQWHsK6rwv40g8QeNfEnh2zsJfK0CSKGa9LgxyTOgYxgdcqDzQB0/lReV5Xlp5eMbNoxj6UkUEESFIoY0U9QqgA1wnxY+J1n4FuNP0u20PU/Eev6kGaz0rTo90rov3nJ/hUep9DUHgD4rW3ia01iDUfDmq+HNe0i2+1XOkaiu2UxEMVdT0ZTtIz2oA9EijjiQRxxqiDoqjApi21usbRrbxBG+8oQYP1FeCWP7Tmn3OnWGut8P/ABRD4bmlWC71hogbe1kL7Nuf4xnbyPXHaum8e/GyDw143/4Q/T/B2u+I9Vl05L60i05Q5mVjyD/cAXJyeOMd6APVoLe3gz5MEUWeuxAM/lRNBDMAJoY5AOm9QcfnXmHh/wCN/hvUPhrqnjS+0/U9MOkzm0v9OlhLXEVwDgRADqSSBVHwh8b5tS8Y6b4b8UfD3xF4Qk1ZmTTp9RA23EgGdnA4OKAPX0CKoVAoUcYHQUiQwojIkMaqxJYBQAc+tfIXijxf4h8JfD7xfJ4esNWmluviHMktzYybDCoaE7GPX95naMV7L4j+M11pVto9na/DvxLqfibULP7bNodvGDNZw7iu6VsbRyOnvQB6stvbqUKwRAx/cwg+X6elH2a38vy/s8WzO7bsGM+uK4z4Q/Eey+Ienag6aVfaNqel3H2bUNOvAPNt5CMgEjg5Aqb4rfELTPh3p2m6jq1tNNa3t/HZs8RGYt38WP4voOTQB1zQQMzs0MbFxhyVHzD0PrT0VUUKihVAwABgCvErT9oW0S+u9J1zwF4p0bWzGJdK0ua33XGqKSQPKAHByOc9K2/BHxq0fXNA8S3+vaLqnhi98NYbVNPvE3TRIy5RgAOd3YYoA9Tor5h8HfEe6tfFnhZ/EVj8UNJ0e51C4Flf6vOpt79rrBijlTaDsUD92P4c810Pxg8f3jeO7vTPCmkfEHWp9L0+ey1FNCkENrbyTr8sjFlO6VACVI6GgD32jIzjPNeKWXxp8P6B8IfCniKKLXddtr64TTC05DXvngEHzB/G+4Y46k1XbxvBqHjLQtc1T4aa/Y+Ljod/NY2kl0BMkcZYGMxjgs+MgkcZoA9zor53+BHxhvLb4Maj4k8faXrltBp91OUv7tvNa/eS5lxDEOpZOI8f7NdX4N+Nkmp+I7HR/FHgDxH4PTU38vTbvUo/3NzJgsEyANrFRkZ+lAHrtFfMNr8WvHUHxE+J9svgbxZfQWtvGLWNJQV0/YkuHweB5n3hjsnetz4JfF7V0+GXgp/FXhrW0/tK/g0n+1b2cETtIDtuMnkoWwv1IoA+gqK5T/hNIJPil/wgdrYSzzxab9vu7pXAS3BbaiEdSW6/SuroAKKKKACs7Uf+Qxpf+/J/6Aa0aztR/wCQxpf+/J/6Aa48d/CX+KH/AKXE2ofE/R/kzRooorsMQooooAKKKKACiiigAooooAKKKKACs/VP+P7S/wDr6b/0VJWhWfqn/H9pf/X03/oqSuTG/wANf4o/+lI1o/F8n+TNCiiiusyCiiigAooooAKKKKACiiigAooooAKKKKACiiigAooooAKKKKACiiigAooooAKKKKACiiigAooooAKKKKAMzxJ/x5wf9fcP/oYplP8AEn/HnB/19w/+himV4eJ/3ufpH9Tvpfwl6v8AQKKKKkYUUUUAFFFFABRRRQAUUUUAFFFFABRRRQAUUUUAFFFFABRRRQAUUUUAFUII/wC0/EaRnm107Ej+jTH7o/4CMn2O2pdVvPsNhJcBd7jCxp/ecnCj8SRWh4fsP7O0uOF2LzNmSZz1Zz1J/l+FaUKftaqj0Wr/AE/ryJqS5Y37mhRRRXtHCFFFFABRRRQAUGig0MBKKKKkoKKKKACiiigAooooAKKKKACgdaKB1piFooopiCiiigAooooAKKKKACiiigAooooAKKKKACiiigAooooAKivLeK7tJbWZd0cqlWHsalopNJqzBOxzGhySrDLp9yc3Nk/lMf7y/wADfiOPqDWjVXxNH9ivbbWkGEBFvdgd0Y/K31VsD6M1Wv1rwnB0pOm+n5dP8vkegpcyUgooooAKKKKACiiigAooooAKKKKACiiigAooooAKKKKACiiigAooooAKKKKACiiigAqrqf8AqYf+vqD/ANGrVqqup/6mH/r6g/8ARq1hif4M/Rl0/jXqdBXl3xG+BXgbx58QNL8aa1HerqFgU3RwShYroIcqJBgnj/ZINeo0V9KeYFFFFABSP9xvpS0UAeS/sy29xb/A+OG4t5oZftN98kkZVuZnxwea8Q1XwhrV58D/AIc+IFt/FENtoN/qDah/YT+RqUEck74li3DPG3kYyQRivsmigD5O+CGkaV4g+K2iatoepfGHXLfSPNmlu/FF6i2tszJtCBGQs5bP8JXG0dalRr+X4cfGf4ajRNVGvfa73VIs2x8meFvJxsfozcHivqyigDwPxjrdt4m+A+i/EnRLC/gvPB88OoxxXkJglxb4W4Qg9mj3jPfNdj+zZpF3Y/DG21jVFxq3iKaTWL4kYbzJ23hT/uggfhVv4tfD7VPH02nWR8YXmk+HlONW0uC2Rv7RTcDsMhOUHGDjIIJ4rvoY44YUhiUJGihVUDAAHQUAfNP7Uvhm7t/idpHjm7uPG1poA0s2FzeeEp/Lu7ZxIzDeMEtG24DjHINUfgjodpf6x4j8VaTP8T9Ts4tAns49Q8WXit5rNkmKOLZv4xnO7HzdK+pqKAPnGfT7j/hhX7B/Z8/n/wBnD/R/Ibfn7WD9zGc9+ldT4ItZ1/aNubp7WZY/+ELtYxK0RC7vMTK7sYz7V7LRQB8t+I/+Et0zw58YLjwxb6xbSy+Ko2uZNOQpdGzOPPeBiPv7c4YZI7c1xPh+LwtefGT4e6z4P8M+PZIYNXEeo63r7TSMzMvyphmYADqW4HOK+2qKAPlLxJpuqH4PfEOeHS72drTx81+0SQnzHhR4izID97j0o+LvjC28QeMtK1jxTH8RofAF/o6S6Xb6IkkBluTIwmW5RCG3ABcAnAB46mvq2igD5y/YwsotO1b4hW9t4a1Xw7Zy39vPZ2eob2kELI+CXbO49zycZrtf2i7ea4n+H4ht5Zwni+waTZGW2qJBknHQe5r1iigDyfxNbTP+1J4SuhbStDHoF2plEZKKS3Td0BNcf4x/4S+08ZfGe98I296NWOmab9jkhj+dsIQ/lEjBcLnHoa+iKKAPg7Ul8L6pf+ENQ8OeHPiVqeq2Wt2Umq6xr8k0gt03gMgViQ2WOcgDG33rtviXfW8/xT8Uaf8AFDTPiPrG64CeH9L0eaRNOuLYr8gPllcMWyGYkn8q+u6KAPj74X6ZfQ/Cf4Z2M2i31pLZePx51tLAxaACQkFsjoOPm6V7N4wtrmT9pnwnNHbzNENAvUaQIdisc4BboDXrdFAHx4ulat4o/Z/1DwFZaPr0OveEfEUl9ewxRmCWaM3U75tZSCC4Vs9O30ql4T0vR/F3i/RNP0fV/jvrtxBqMVzcRa7frHaWmw58yQvGwbBGMAAnJ5FfaFFAHgNpeT6V8efiN4ZutK1L7R4r02F9KuEty1u/lwThg0nRTk4FZ/w4tY/H37LFx4Kj0/UtP1zw9aiEfa7cw7L2EmSJ4yfvAMq819HVx/xY8Ka/4w8OppGg+MrrwqWl/wBKnt7VJmnhKkNH8xG3OfvDkYoA4f8AZakvfE+m678UNWt/JvfE15+5QjmK2hHlxqD6HbmvaKzfC+iWHhvw7p+g6XGY7Kwt0t4VOM7VGBnHetKgAooooAKztR/5DGl/78n/AKAa0aztR/5DGl/78n/oBrjx38Jf4of+lxNqHxP0f5M0aKKK7DEKKKKACiiigAooooAKKKKACiiigArP1T/j+0v/AK+m/wDRUlaFZ+qf8f2l/wDX03/oqSuTG/w1/ij/AOlI1o/F8n+TNCiiiusyCiiigAooooAKKKKACiiigAooooAKKKKACiiigAooooAKKKKACiiigAooooAKKKKACiiigAooooAKKKKAMzxJ/wAecH/X3D/6GKZT/En/AB5wf9fcP/oYpleHif8Ae5+kf1O+l/CXq/0CiiipGFFFFABRRRQAUUUUAFFFFABRRRQAUUUUAFFFFABRRRQAUUUUAFFFNdljRpHOEUFmPoB1pAUSn2/xNaWvWKyU3Uv++crGD/4+f+AiumrD8GxM1jNqcq4lv5TLg/woOEH0wM/8CNblelgKfLS5nvLX/L8DlryvO3YKKKK7TEKKKKACiiigAoNFBoYCUUUVJQUUUUAFFFFABRRRQAUUUUAFA60UDrTELRRRTEFFFFABRRRQAUUUUAFFFFABRRRQAUUUUAFFFFABRRRQAUUUUAQahax3tjPZzf6uaNo2+hGK5/w/NJLpwhuP+Pi2c28w/wBpf/rYrp65q9T7B4qyOIdSi/ASoM4H1Xcf+A15uPhblqfJ/Pb8fzOnDy3iX6KKK4zcKKKKACiiigAooooAKKKKACiiigAooooAKKKKACiiigAooooAKKKKACiiigAqrqf+ph/6+oP/AEatWqq6n/qYf+vqD/0atYYn+DP0ZdP416nQUUUV9KeYFFFFABXNfEDx54R8A6UuqeL9cttKtnbZGZAzPI3oqKCzfgDXS189/tH67Hb/ABW8KaQuoeFPDF39huLmPxHrtusnkqCFaGEv8qs2ckkjpigD1bwL8TPAvjfRbrWfDPiS0vrGzz9pkYNCYcDJLrIFZRjuRisbwl8c/hR4q8SL4d0HxlZ3WpuxWOFopYhKR2R3UK59gTntXz/8KT4d1PxZ8YrXVPHNx4o0mTQoo73V7O2wzLghzEkYO4L0BUHIFZq+Jrjwra+HVh8bfDr4maBaXlumnaYY0GrIDhUcKo3K6A9OfegD6j0PWLC38c+MjdeNXuorBLaS406eDyotKUoxyJSAHDgbjzxis3wn8dPhP4q8TJ4b0HxlaXepyMVjiMMsayEdld0CMfTBOe1eV+P9Yh0XVPjnqVxpFrqkQt9JVra8QtB86ld0qjkqpO4jvjFed+JdQtn8R/DRZ/i54e8SXP8Ab9l5ekaFaxR21tGDjcSnKkZChWwTk8cUAfTXiv44/CvwrfXthr3i+1sryxuBb3FuYJnlVyM8IqEsMfxAED1rnPjL8dvDng+Dwbeafr1hJY63fRSTXAhkmX7BuxLIuwdR0x19qi+D+g6NffFv4t317plrdXD6nFbs8sYY+UYySnPYmvKtGfTdJ+C3wxutQeCDS9O8b4lmuMeXBCty33mPAXHrxQB9SeHfGPhvxBqk+maPqQuruC1gvJYxC67YZl3RNllAO5ecdR3xWbffE/wLY6NeaxeeIIrfT7LUzpVzPJDIqxXQ6ocr05+9933rzTTPGnhPwp+0j4vuPEGu6bpNlquiafc6bc3FwkcNzGqEHy2Jw3sB17V5nPPp3if4MazceU0unaj8TkYJKhXzImKYyDzgjnB7GgD6J8LfGf4Y+KL/AFKx0HxdZ3txpsLz3KLHIv7tASzIWUCQAAn5N1eaeEfjdpHxA+HXi7zvHS+G9Q069Z1vrPTpZGtrLzkWJ9pXDFidp7jPQV0fxC0fS9O/aB+Fc1hY29q5TULY+TGEDRCAEKQOoGOK8o+3aQP2dPibosVxZrq9t4inkntFZRPHE1zFtZl6hSeh6UAfQ2j6nar8T9Yt5PGs1z5GlQTSaPJbeXFaqcf6R5pGCW7jPFZmjfHr4R6x4oTwzpvjayn1OSQxRp5Uqxu47LKUEZ9sNz2rznxhqkWi/ET4n6tPpMWrxWvgi3keylBMc6gDKtjnb6+2a8c+IOpWsngnwr53xa8L6k5v7I23h7w/ZxxQwIGBO8r8ybBgYbFAH114q+L3w68L662ha54kjtNTWeK3+y/ZpnkMkoBQAKhzkEcjIGRnFbGk+N/C+qeFr/xPY6or6Tp7Trd3DQyJ5Rhz5gKsobK4PbntmvPfAGm2M/7TXxJ1Ce1iluYbXTUikdQSgMbE7c9M4H5CvPviZBeaH4y1/wCEOnrJ9m+IOq2l9Z7RgRRMT9vA/wCAwp/38NAHaXnxd0bRvizeaprfiv7H4LbwvDfWyzxMqtI8yqGWPb5hYgn5cZxzivQdP+J3gTUPAz+NrHxFb3GgRkCS6jjkJQk4wybd6nPYrmvPrHw5os/7WDJdWENwNK8IxCzEihhERKqZAPGdpI/GvNvGNla2Hwz+PVjZwrBbLryssSDCqWwTgDpQB77pfxk+GOp+JdQ8OWXjLTpNS09He5RiyIqp94iRgEbHfaxxVn4e/FT4f+P7m+t/CPiS21Oax/4+EEckZUf3hvUbl4+8Mj3rzb43eEPDH9ufCTShodktkutJB5SxAAx7B8h9V9QetT+NYNO0P9owaha6RA+3wNdySwQxhftASQ4Q468cUAVdV+Omnx+Ornw1a/EjwUsx12CK3je1umC2ewiWNplTyvOL42ndtA4PNe/qysoZWDKRkEHIIr4C8a61Y33wH+1N8TfCWmw3ASS08IaDZRq8ZaUMYpf+Wi7eSWIGSPevuvwmwbwtpLA5BsYSDnr8goA06KKKACiiigAooooAKKKKACiiigArO1H/AJDGl/78n/oBrRrO1H/kMaX/AL8n/oBrjx38Jf4of+lxNqHxP0f5M0aKKK7DEKKKKACiiigAooooAKKKKACiiigArP1T/j+0v/r6b/0VJWhWfqn/AB/aX/19N/6Kkrkxv8Nf4o/+lI1o/F8n+TNCiiiusyCiiigAooooAKKKKACiiigAooooAKKKKACiiigAooooAKKKKACiiigAooooAKKKKACiiigAooooAKKKKAMzxJ/x5wf9fcP/AKGKZT/En/HnB/19w/8AoYpleHif97n6R/U76X8Jer/QKKKKkYUUUUAFFFFABRRRQAUUUUAFFFFABRRRQAUUUUAFFFFABRRRQAVmeJXf+yzbQ/667kW3jHqWPP8A46GrTrOdftXivTrfGUto5Ll/ZuFT/wBnqJrmXL30+8adtex0drClvbRW8YwkSBFHsBgVJRRX0CVlZHnBRRRTAKKKKACiiigAoNFBoYCUUUVJQUUUUAFFFeZePPjp8OfB2pyaXqGrvdX0XEsFlH5rRn0bnANNJvYTaW56bRXiWl/tP/C28ulguLvUbDcQPMubbCD6kHivYtH1LT9Y02HUtLvIbyznXdFNE25WHsabi1uJST2LdFFFSUFA60UDrTEKSAMkgD1NNSRH+46t9DmvKPirqlzrnjPTfAtreT2dgzI+pzQZ3EMfkjGPX/A14hZa5rvgbxjcJYakzNaXBRgrloplB7juCKiU7dNClC59kUVneGNXt9e0Cy1i2GI7qFZApPKkjlT7g8Vo1oQFNlkjiQvI6oo6ljgU6vPfjTpl9eaXb3sN4kNnbH9+rsQCWYBTx154/GubGV50KMqkI8zXQ6sHQhXrRpzlyp9TsxrWkF9g1K1LenmiryMrqGRgynoQc18x3dlPDEs0U4uYy7Rs0eflZeoNet/Av7SfDl00zMYjPiIE8Y2jOK8XLs7q4rE+wqU7fM9nMcjp4XD+3p1L/I9Cooor6M+cCiiigAooooAKKKKACiiigAooooAKw/G0ZXRxfr9+wlS5z6Ip/ef+OFq3KivII7q0mtZRmOaNo3HqCMGsq9P2tOUO6Lpy5ZJmapDKGHQjNLWb4Zmkl0O2E3+viBhl/wB9eDWlXiQlzRUjuas7BRRRVCCiiigAoorE8aeLPD3g3RH1nxJqcOn2asFDP1dj0VQOST6UJN7Bc26K8e039pD4Z3V7Hb3UuuaTHI20XOo6Y8MAPbL5OPxr16CaK4gjngkSWKRQ6OhyGU9CDVShKO6EpJ7D6KKKkYUUUUAFFFFABRXNXfjbQ7b4iWXgOU3X9s3tm95CBFmLy1znLZ4PHTFdLQ00JMKKKKBhRRSEhVLHgAZNAC0VgeB/F2ieNNJl1XQJ5J7OK5ktjIybdzoxVseoyOtb9DTWjBO4VV1P/Uw/9fUH/o1atVV1P/Uw/wDX1B/6NWsMT/Bn6Mun8a9ToKKKK+lPMCiiigArI8UeF/Dfim0jtPEug6brFvG++OK9tkmVW9QGBwa16xfEHizw34fvLaz1vWrPT57mOWWFJ5Nu9I1LOR9FBJoANG8J+F9FuvtWkeHtLsJ/s62vmW9qkbeSOkeQPuj06VT0f4f+BdH1pta0nwfoVjqbMzG7t7GNJSWOSdwGeak8E+OvCHjaCebwp4hsNXSBtsv2eTJQ+461n6v8VPh1pHiRfDepeMdIttWZwn2Z5xuDHoCegP1NAHQroOirdajdLpNkJ9TRUvpPIXdcqoIAkOPmABI59axLD4afDzT4jFY+B/DtsjTJOVi06JQZEOUfgdQeQe1aHijxh4Y8MR28niDXLLTUuVd4Wnk2h1QAsQfYEH8a82i+L2lD4pTXEviywTwL/wAIyNQjncKsZlNwse8ORvPUjbnHtQB6xp+kaXp93e3ljp1ra3F/IJLuWKIK07gYDOR9447ms+bwb4Tm8Ov4cm8N6TJozyGRrBrRDAXLbixTGM55zjrUvhzxR4d8RaCuvaJrFnfaWQW+1RSDywB1yT0x71j+Gfih8PfE2uyaHoPi7StQ1JM5t4pstwcHHr+FAGjqPgrwhqS6auoeGNHuxpaqtgJrNH+yhcbRHkfKBgdPSpX8JeF3tZLVvDulmCW9+3yRm1Ta1z/z2Ixy/A+brWd41+JHgXwXdwWnirxRp2k3E6744p5MMy+uB2rnPjN42vNM8CaFr/g/V4DHqGs2UAuYlSZJYJGIYDcCOR36igD0G80nS7zUrLUrvT7We9sS5tLiSINJAWGG2MeVyODisq58C+C7m81G8uPCmiy3GqALfyvZRlroBgwEhx82CoPPcCprnxf4Zt9eutBm1q1XU7OzN9c2+7LQwDq7Y6DjvzRP4v8ADMHhFfFs2tWqaE6LIt8W/dFWO0HPuSBQBwHwr8K+Nm+J3inxr430/S9OS/totPsrG0l84GGM8Ox9SO1dbbfDD4c20dzHb+BfDkSXRBnVNNiAlIORu+XnnmpPGfxG8DeDXtk8UeJ9O0p7ld0KzyYZ19QBzirT+NvCaafpOoHxBYfY9YlWHT5xJlLiRvuqpHc0AaVno+lWepXep2mnWsF7eKi3NxHEFkmCDCBmHJwOBnpXm3hTwv421v4uyeNPH1jpNnbaLDPZ6BBZSmQssrjdO5J4YoijHua9E1TxBoul6vpukahqMFvf6ozrY27H55ygBbaPYEfnWBefFT4dWfihfDNz4x0iLVzIIxatON289FJ6A/jQB0qaTpaa0+tpp1qupyQC3e7EQ81ogchC3XbkZxVK58JeF7q21K2uPD2lzQapIJdQje1QrdOOjSDHzH3NReKvGnhXwqYh4i16y0zzYpJo/tEm3ciDLEfQVxXg7x/Lr/xj1iytNbt7rwonh+31GzZURUy7DMm/AbGPU4FAHo2oaPpOoT2Vxf6baXUthL51o8sSs0D4xuQn7p9xSyaRpcmtR61Jp1q2pxwG3S7MQMqxE5KBuu3POKy7Hxx4SvfCbeLLbX7FtCG7N8X2xfKcHBOM8iq/gn4ieB/Gs08PhXxPp2rSwDMkcEuWUeuDzj3oAYPhr8PBdXl0PBHh0T3yst1J/Z0W6cMcsHO35snrmuntLeC0tYrW1hjhghQJHGi7VRQMAADoBXIa58VvhzoniP8A4R3VvGWk2eq71Q20k2GDN0B7A/Wuf+J/xk0HwT8Q/Cnhu91XSre21RpH1CWd23W8PlMYmGOPncKuTn+tAHqlFcp4y+JHgTwdJBF4n8U6bpck67oknl+Zl9cDnFW9Q8beEbDwoniq88RadDobqGS+Mw8pgemD3PtQB0FFeZ+J/jR4It/hnrXjHw94l0jU49PQomJSVM5HyRkDnmr3hL4q+EdS+F1h441LxFpVtZtDGt7OJNsUNyUUyRDPOQWxjmgDvqK53wT448I+Nrae48KeILHV44G2TG3kyUPuOoroqACiiigAooooAKztR/5DGl/78n/oBrRrO1H/AJDGl/78n/oBrjx38Jf4of8ApcTah8T9H+TNGiiiuwxCiiigAooooAKKKKACiiigAooooAKqalazXBt5LeZIpIJfMUvGXB+VlxgEf3vWrdFZ1aUaseWW33ba9CoScXdFDytZ/wCf6x/8BG/+OUeVrP8Az/WP/gI3/wAcq/RWH1On3l/4FL/Mv20uy+5f5FDytZ/5/rH/AMBG/wDjlHlaz/z/AFj/AOAjf/HKv0UfU6feX/gUv8w9tLsvuX+RQ8rWf+f6x/8AARv/AI5R5Ws/8/1j/wCAjf8Axyr9FH1On3l/4FL/ADD20uy+5f5FDytZ/wCf6x/8BG/+OUeVrP8Az/WP/gI3/wAcq/RR9Tp95f8AgUv8w9tLsvuX+RQ8rWf+f6x/8BG/+OUeVrP/AD/WP/gI3/xyr9FH1On3l/4FL/MPbS7L7l/kUPK1n/n+sf8AwEb/AOOUeVrP/P8AWP8A4CN/8cq/RR9Tp95f+BS/zD20uy+5f5FDytZ/5/rH/wABG/8AjlHlaz/z/WP/AICN/wDHKv0UfU6feX/gUv8AMPbS7L7l/kUPK1n/AJ/rH/wEb/45R5Ws/wDP9Y/+Ajf/AByr9FH1On3l/wCBS/zD20uy+5f5FDytZ/5/rH/wEb/45R5Ws/8AP9Y/+Ajf/HKv0UfU6feX/gUv8w9tLsvuX+RQ8rWf+f6x/wDARv8A45R5Ws/8/wBY/wDgI3/xyr9FH1On3l/4FL/MPbS7L7l/kUPK1n/n+sf/AAEb/wCOUeVrP/P9Y/8AgI3/AMcq/RR9Tp95f+BS/wAw9tLsvuX+RQ8rWf8An+sf/ARv/jlHlaz/AM/1j/4CN/8AHKv0UfU6feX/AIFL/MPbS7L7l/kUPK1n/n+sf/ARv/jlHlaz/wA/1j/4CN/8cq/RR9Tp95f+BS/zD20uy+5f5FDytZ/5/rH/AMBG/wDjlZOjaprGpaXb3wmsYxOgcL9nY4B999b9/L5FjPP/AM842b8hXPeGI/J8OadD/ctkX9K4MXS9nUjGMpbP7UvK3X1OijPmi20vuRd8/WP+fqx/8Bm/+Lo8/WP+fqx/8Bm/+LqSisOV/wA0v/Apf5ml12X3Ij8/WP8An6sf/AZv/i6PP1j/AJ+rH/wGb/4upKKOV/zS/wDApf5hddl9yK1yuo3QjS5urUxpKkhEduyk7TnGS59PSrNFFKNNRbldtvu2/wAwcrqwUUUVoIKKKKACiggg4IINFABRRQAScAEmgAooooAKKKKACiiigAooooAKKKKACiiigAqp4dXzvEer3XaIRWg/4CpkP/o0VbHWq/gkbrG9uv8An4vpmz67T5f/ALJV0FzV4Ltd/hb9SajtTZvUUUV7ZwhRRRQAUUUUAFFFFABQaKDQwEoooqSgoqpqep6fpkPnajfW9qnYyyBc/TPWqFp4r8NXc629vrmnySt91RMAT9M1LnFOzZShJq6RH8Qp9QtvA2t3GlBjex2MrQ7eu7aelfnL4E0seI/GGjaRdTOo1K9SO4lJ+Y7jliSe555Pc1+m7KGUqyggjBBHUV84fFX4ITQJr138NNSsree/eO8udKdVMqyxMWVrd85jJLHIIwfWuilNK6MJwbdzct/hT4Jh0q806TwNpyhZPItJXglZ3OD8zOJMnOP9nkiu5+CPg6x8F+EWsdOhvbWC4uGn+yXEhYW7HqqZ5A9iT9a+Pr/xn401bVgnjnUPGkWpQOkUFrZx/Z0ZhwFOcAMTj5uRX2R8FbHV9N+Hem22v6m2oaqVMly7ziVkZudpYcHAwKzcHHds65zjKCailftuv8v6Z2lFFFSYhQOtFNdljVpHbaiqSSewHei9gPFLOG2f4w+Jrq/uPstzY3EFxazMW4j+44AB53KxXkEDOcZFc18etL07S9F0yKa7gudae7llDpbLCzW7EkAhBg7TgZPJroPiXdeb4hHivRpjp15aJ5btsEi3MeeFdTx+PavOPi14lPiu7sNRksY7SWCMwsEkLBxnOegxWOBcsww1XEYf3qcHZvbX577rZCxmLoYHE0sHXdqs1dLe6+S02e7Pcf2b7h5vhlbRsxPkzyqM+hYn+tek149+zbq0UPhGHTZk2NLNI0b56ncRj9K9hpYbEU60XyO/K7P1RrWpTptcy31QVneJLWW90S5toVDSMo2gjPIIP9K0ayPGHiPSvCnh651zWJ/KtbdcnHLO3ZVHck10Sp+1Tp99DOFT2clPtqeYeShuHsJyEfJSUKMYPevV9A0u00fSYNPsVIhjXgk5LE9SfrXx/wCKfjdq+o3l5LpOk2mn+dKzJI7mRlB6cYAzXe/A/wCPbyzWvhzxqy5YiODURwM9hIO31rLAcOYvC89WpFeWt3Y7sxzqhilCnTk/Ptc+kqKKK2PPCiiigAooooAKKKKACiiigAooooAKKKKAOW0lfs+r6zZdkuvOH/bUbjWnWfcDyfGs6D/lvYrKfqrha0K+ftyylHs3+Z6F7pMKKKKoAooooAK8Y/aR8M+Jb7WfBnjHQdBj8TQ+Gr2Se60ZnCtOrKAHXdkErjuPSvZ68k+NWu+OfBfi/QfGGkwalrHhGKNrbWtKsYxJIhJJWdVxuOAcdcDbzitKV+bQmexhan8c/hf4t0efwt480zXPDsN/C0Eq61ppWJWIx8j/ADDIPRtowRmtzxX4g034NfAjTl8L3h1vHlWGiSX1yjrPJK3yF5FCrtUFj24XHHWsLxj8efgz4l8M3enx+Z4o1K4t3jh0gaRM87yMpATLJhSD1IPHbNcZrvwy8Wt+yZoOnX+iy3+oaPqi6u2jFyX+y7mzb8ckhGbgHP48VsoLS6trsZ3fQ1da8QfFLwdoj+NZvjN4R8Utap9ovfDax28SGPq6RSo5dmAzt45PrXYfEb4hasdR+Ed94Z1CSz03xTqkQu4vLRjNA6q2wkg469VIryi61f8AZjuNCRfDfw1Os+K5QEi8PLb3cc4mPBV2JKqAepBOB2rtvj3Y3Hhnw18LPEyeG3s9L8K6lBPqFhYsZ/sUQVRtU9WVcY3e1U4q6uv0Em7Ha/tQeKNe8IfDWDVvDmovp962sWlu0qxo5MbsQy4YEc/SsH46+LvH2m/EbwJ4X8F6pDazeIYLmKTz4leNXAQiU8ZJUbyACASRmuF/aU+LXhXx98PLTT/BbXmr2sWr2k19fi1khgtMP8qMZFXc7Z6LnpXbfFNgP2k/g6MgExXuPf8AdLURhypXXcbd7/I2NWs/jV4e8HWehaTrUXi/xDqGoFJdcuLKO3i062IGWMSt8zA5x1znmuI8Ya98VvhHrvh+91z4naZ410/UNRisrvTpdOitZow5xvQIcnAzyeBxxW5+1rq19Yt4Ts9Qvta0rwVdXjjxBqGlKfNhUKPLUkZKqSTk47d+h8N+J0HwqOn6JqXw2sdb1iGy1e2k1HxJfGcxRJ5gHlbpQu5iSOAvAq6UeZK638v6sKTsz2X4l+ItH8L/ALWGg69r19FZafbeFrp5JJD9cADuT2A612/wg1Lxr4zvp/HmsXkuk+Gr2L/iSaEqRkvCR8tzO+C29hyEUgAYzmuD+JXhvQfF37W3hTSfEFhFqFj/AMI5NN5MhO0uu4qTjrg8/hWv8CdUvPAfjPUfgl4jut6WgN14ZupSQbmzYk+Xk9WQ5H4EDpUSS5Fbe34DT1N39m7xV4g8Vad4wl8Qak989h4ou7G1LRonlwJs2p8oGcZPJyfemfDPxX4g1b43fE3w/qOpPPpejSWq6fbmNAIA8ZLYIAJyfUmvOvhH8RPDXwj1/wAc+E/iDNd6PfXPiK41GzY2csqXcUu3aIyinJ4HtzjPWtj9nLVJtb+NvxW1ibTbnTDemzmS2uQBKsZRwpYDoSBnB55olC3M7af8MClsZPwk1H45/FLw9fXFr8Qrbw5Z2GozwR339lx3NxdsG+4VO1FRRjkDPrXV/CbxJ8QfGXhbxt4N1jXrbTvFXh68bT11u2tVkDkA/vDGcKTx7Cn/ALF5z8JtQwc/8VBff+hLUX7PXzfE/wCMqryf+Ehfj8DTm1eStsC6HOfscWPizTfh3q+uf29LrNis92ltoaWkcZa4WRsuJc5+Y9jwM1p32m/H+48Mz+L9Y+JuleDbry3nTw+2mwvDGFyVjadmJyQOcZrnvgN4wbSPhF4x8GaI0v8Awn+myahdQ6VJbusufMYgjICng5xnPtXGeG5Pg7q/hJTrF14z8a+P7i2b7Rolx9pZlujkN8oUIqq3OS3A9OgtxfM21+H9feTfRI+l/wBn3xtffEH4W6b4j1SGCK/dpIbjyMiNnRsblBJwCMd67bU/9TD/ANfUH/o1a8d/YqwvwNt7UgJLbaldQzRg58twwyv4ZFexan/qYf8Ar6g/9GrXnY5JQqJdmdNB3cToKKKK+iPOCiiigAr5/wD2jo/Ck3xm+GMXjY2/9itNdCUXDFYi/lnyw56bd23OeMdeK+gK8u+J3gm68UfFnwVe3Oiw6l4fs4b6LU/OKFFEsDIoKscnJIHAOPagDhbiPwnB+0jpP/CsE09Ln+wbv+2V0cJ9nCbD5JcR/Lv34xXjPgG08TXXw1uhNB8DJEma5bUp/ELTDVVmLMZDKchlcHpt44GK+zfAngPwf4FtZrbwl4fstJjnbdL5Knc592JJI9s4rI1/4O/DHXvER8Q6v4L0q61MsHadkI3sOcsoIVj9RzQB4vHo8et6f8AtL8TT2GvQma73vEXkt7mNI/3X+sVWZdoThh279T1V94M8L6v+1VBY6hollPYab4UElrZNCv2dG88KD5eNpwGbAxgZzXsd74b0K9v9Jv7nTLd7jRyx05wCv2Ysu07QOPujFPXQNHXxO3iZbCIaw1r9ja6yd5h3btnXGMgHpQB8n+NNOk0P4dfHHSPDEKWVkmv2u+GNSsMUDsPOBCjKx7c7sdBmsnV7LxP/AGdoEsdx8A9GEF7avp15octwl75gI2KpQMxLdDuU+9fYVh4Y0CxudXuLXSrdJNZfzNRJXcLlsbfmByDwSMVznhv4P/DLw74g/t/RfBml2ephiyzqhYoSckqGJCn6AUAeL/GDQWb40a5rvhXxP8PrvWpLa2i1PQ/GFqpjhCxjY0MjjoRgkL3Jye1c9c60us/s7xaboWh6X4cvdM8bwWh+xTPcWDXBbe00O4k7Nz52A4GOvNfSnjv4Y+AfHN3Bd+LPC9hqtxApWOWUMrgemVIJHsatt4E8Hnw5ZeHR4fsk0mxnjuLa1jTYkcifdfjqR70AeN/B4yWHhz4m+C9etIz48t0ubjUbxdxfVo5Y28qcFudv8G0cL0HU1ymv+NvCsn7FOm6VHrdm+pS29vaLZJIGnEqzgsCg5GApJJ44r6am8L6BN4sh8WSaZEdbhtjapeAkP5ROShwcEZ9Qa5wfBz4YCfU518FaUJdU/wCPxhGQZPmDcc/LyAflxQB4z8XtAWX4tXGueGPFPgSbX/7Ltor7QvF1qpgWMKNrxO44zxkL+Jpng61i8d/AfxXoWl+HtM0PWPDmrtdIdIuHnsZryPEpkg3E7VJJG0Egdq938cfDPwH43a2bxV4YsdUe1XbC8oIZB6blIJHsa2vDnh3Q/DeixaLoWl2unafEu1beBAq49/U+5oA8N8Ha5cfFDxL4g+JGlrMsOieGRpulogyRezQCecr/ALSlo0+qmvEfCNjr918IpI5I/gQLKWCY3t1qzzrqkchJLtI2d4lB/ujqBgGvt3wn4Z0Hwpp0mneHdLg060kne4eKEHDSOcs3Pc1zOqfBv4X6p4kPiK/8E6TPqZkEjTGMgMw7lQdpP1FAHko0WLX/ABT8DLDxY1lroGn3kkxw0lvclIco2JFUsvCnDKOlc/8AHXQfEN18VfF1p4Thtv7L0/w5ZzajpEaNGb+0jkUvbIUwUBUHgdenGa+orvw7ol1rWmazPpsL3+lq6WM3IMCuu1goHHI4pYfD2iw+JLrxHFp8S6tdW6209zzueJTkKecYH0oA8D+L+r+DPEHhz4S6lIsMXw6utQRrqJV228f7seTHKBwFVsgj1Bqx42j8A2/xr+G3/Cul0aLXWvpFvF0URqjWOw+Z53lcY3YxnmvYbP4feC7TwvdeF4PDtkNFupHlmsmUvEXc5YgMTjk54xUHgT4Z+A/A080/hPwvYaXNMMSSxqWcj03MSQPYUAfL2v6CNLvPFd54W1v4WeMNBur+7n1Cz8TQiDULd/8AlrCknyydiFORjjFdbLqHhHxHqvwK8SX3h/TdK0y7F3C0OobZVjVLaQRoZJBllDAFc98Y5r2fxJ8Hvhl4j8QnxBrXgzTLzU2Ks07qwLkdCwBAJ+orX8W+BPB/izRrXRvEPh+yvtPtJFkt4GQqsTAEArtxjgnigDxj4fQ/D2b4vfEk/EKPRJNfXUwLca0IioscfuvK8zjbjHTmvNm0XwzrVjq9toHi3TNA0Sz8ZyTeFBqlv52m3MvlL5sWGBQRb84J4+tfUXjX4W/D7xpNbz+KPCun6lNboEikkVlcKBgAspBI+uavX/gPwbfeEV8I3XhvTpNCVQq2XkgRrjuMcg+/WgD5QkvhCfFnhrxP4R+H0+sX3hieeLUvCj77cRxHgSw8oHyxIcAMK6TxVd+GpvB/wh8PaBpfgZry6sDdR3+sMf7OtpUt4hNuijZUknYsP9ZnGD3NfQXg/wCGngPwhZ3lp4b8L6fp0V6pS5CIWMqkYKlmJOMds4qg/wAHPhi/hVfCzeDdObR1uWultiGwsrAAspzuGQB0OOBQB4l+zlGmn/tMeJrVvE3h7WWXw4jXEmiWMdnaRMJk+QKnysVB+9k/er6js7q2vbZLqzuIbmCQZSWJw6MPYjg1ynh34Y+A/DU4uvD/AIV06wuVs3s1aIFd0LkFkY5OQSBycmr/AMNfDa+EfBGmeHV8j/Q4thECkRgkk4UHnHPegDoqKKKACiiigArO1H/kMaX/AL8n/oBrRrO1H/kMaX/vyf8AoBrjx38Jf4of+lxNqHxP0f5M0aKKK7DEKKKKACiiigAooooAKKKKACiiigAooooAKKKKACiiigAooooAKKKKACiiigAooooAKKKKACiiigAooooAKKKKACiiigAooooAKKKKAKPiFtmgag3pbSH/AMdNZmjrt0m0X0hX+VXfFzbfCmrN1xZTH/xw1Xsl22cC+ka/yrycb/HXp+p2UPg+ZNRRRXOaBRRRQAUUUUAFFFFABTJ/9RJ/uH+VLIwjjZ2zhQScDJrnPCPjTw74y8K3HiDQL43GnxtLE8jxmMqyZDZB5FNJ7ibPLv2YtatdL/ZhTWdb1Z7O2t5b9pryRizRKJ3AbnkkdhXF2nxcl03SfC95qN98V20LTLqSW68RXGjBbXVopGyglO7IRRwMZJHarfwn17w/4b/Yyj1bxNokOt2BvblY7CeMMlzI9y/lqQeME96X4u3nxuvfg3rU2u6d4P8AB+gpp+HtY5DPK8fAEa9QrdK61Fc7v3ML6I9i+IHxW8L+DPDmieJL9p7nSdZnSOC5twCqK0bOHYEg4wuMDJyQMVwXj/4meG/Fnwd8S6h4o8F+OdK0Kze2374hZz3avKNjwsSMrkAn2471xPjqKOf4D/BGGVd0ba3YBlPcfPxXpn7aAC/s7eI1UAANbAAdv38dQoRi4rz/AFKu2mdp4z8deGvAXguz1zW55orWRI4rSBVMk87so2xqo5Zsf41zHhL446Jq/iW08P654X8U+Dry/O2wOvWJt0u2/uo3TP1rzz9oCPxDcfEz4RWuiavp+kyPbv8AZbnUIBNbx3WwbMoQQWI4HoSKd8VfAvxW1PRLKL4gfFzwTbabHfwywSS6cLc+crZUK4UHJ9AeaI04WV3uDm76HqPxH+Luj+D/ABFF4attB8QeJ9deEXEmn6LZmeWGI5w79gOOnXp61J4I+LWh+LfD2tajpeka3/aeiD/TtDltSt/GxBKp5Z6lsHGD2rivHfg3W774uat4p+E/xB0vTvFqWcUWs6TcbZRIAv7osvO3K4xkY71N8FPFWuD4uaj4R8f+DdH0rxpNpqXsuq6dsP26FG2DzCvfJ4Hbmp5I8t0PmdzB/ZI8fanruu+KtN1HQfExN1qs919vu4D5FqBgC3dj92QZ+77Vn+K/iipm8Z6X4b8R/EfxDDLeJIdX0PTFmg0MI2WijYsAykAgngY6VpfAr7T/AMK2+L/2PP2n+1NS8nHXf5LY/XFdp+yR/ZX/AAoLw9/Z3k58t/tu3GftG795u98+taTtFuVuxKTdkQ/EL4mWE37P134q8Jf2t4giu7N7eO606EmW3fbgyyjqm0/e9Kk/ZS8UXXiL4SaVBd6LrdlJYW0cJu9QiKpfHbkyRMfvrz1rzv4aNbv8MPjq+lsDo51S+NiVxsK+Wc7cds169+zf/wAkI8G/9guL+VROKjBrzKi25HoNFFFc5qFFFFADZG2xs3opP6U3wOu3wxan++0kn/fUjN/WkuuLSY/9M2/kam8Hf8ippXvaRn81BrfBr/aPk/zRnW/h/P8AzNWiiivXOMKKKKACiiigAooooAKDRQaGAlYfjjXo/DXhm61Z1DvGAsSH+Jzwo/z6VuV538f2t/8AhBRHJMqSm5jaJCeXI6/oTWGIm4UpSW9jehFTqRizxhm17xl4gAYy39/cEkLn5UHt2CiulsdI0mP4c6uqWlrf6zBftbgQTrJK0qHBSIR5IcD+A8+uK5zwVqeoaX4ktZ9MZBNI4hbeuVKMec+nHevZvH+o2Ojabb3sgXyTPvCxWqy73HIbJHyn/arysCqLjKpU1a7+Z62IVTmjCDsjw34qePfGVjIngtdUntbexiVJJUys84IyN57YBAx7V57ofiDXND1BtQ0nVru1u2Xa8qyElh6HPWtj4oXUur+JrjXpNgN4+SgbJTHQfliuUr38LKMqMXHY6qdNKNrepu+JPGHifxJEkOuaxPeRo25UYADPrx3qjomt6xod9HfaRqd1aXEZyrLISD7EHqKoUV0WKUYpWtofa3wg8c23jrwpHqA2xahDiK9gH8EnqPY9RXaV8SfCTxpP4H8YQamC7WMuIr6IfxRk/ex6jqK+1LC8tr+xhvbOZJ7adBJFIhyGUjIIrmqR5WeFi8P7GemzJ6z/ABFn+w7vGf8AV1oVQ8QOkeiXjSMFXyiMn1PT9a48X/u8/R/kZUP4sfVHievp5mjXi9f3TH8ua4PRtCt9fW4tZ5XiKKHR1GcHPpXod+u6xuF9Y2H6VyngD/j9uv8AcH868XhjGTo8L5j7N2cXBr5tL9Dl4mwkKnFeWykrpqa+5N/qdP4Tsn0PTLKzEu5rfrIvGTnJNe6WU32izgn/AOekav8AmM15jHBDJ4PluG4kiugqn2Kjiu58E3Elx4egMnVMqD6jt/h+Febw1VnHEzjN39pHn/HU+nzmEZUYuK+B8v4G1XzJ+2nrUzXuh6BHIRAqPcypnq3Cqfy3fnX03XxJ+01ro1r4uakiNmLT1W0XB4yvJP8A49+lfpWUQ5sQn2R8jjJWpnmVKCQQQcEdDSUyOQM7p0ZT09q+qvY8k+8PgJ4kbxP8LtIvZn33MEf2WfnJ3R/KCfcqFP413dfOH7FWslrTXtAduEeO6jB7lhtb/wBBWvo+vjMdS9liJRX9XPaoT5qaYUUUVyGwUUUUAFFFFABRRRQAUUUUAFFFFAHOa4Nni3TpP+elvLH+Xzf0q7VPxPx4h0D3lnH/AJBY1crw6ulap6/ojvh8Ef66sKKKKkYUUUUAFHYjqD1oooArRafp8UvnRWFpHJ/fSBQ35gZqzRRQFivHZWUc/nx2Vqk3/PRYVDfmBmppESRCkiK6HgqwyD+FOooCxXSxsUhMKWNqsRIYoIVCk+uMYqR4YXlSV4Ymkj+45QFl+h7VJRQKwyaKKaMxzRRyxnqrqGB/A1GLKyFv9nFnbCHOfLEK7M+uMYqeigdiMwwmYTmGIyqNok2DcB6A9cUPBA8yzvBE0qDCyMgLKPY9RUlFAEE9pZzyLJPaW8si/daSJWI+hIqRIYUkeRIY1kfG91QAtjpk96fRQFiOCGGBNkEMUS5JKxoFGfXAojhhid3ihijaQ7nZUALH1JHU1JRQBEltapcNcJbQLM33pVjAc/U4yabFZ2cUxnis7aOU9ZEiUMfxAzU9FArIjhhhgUrBDHEpJYiNAoJPU8d6h1P/AFMP/X1B/wCjVq1VXU/9TD/19Qf+jVrDE/wZ+jNKXxr1Ogooor6U8wKKKKACsXUL3xDF4s0uys9FhuNEmila+v2uQr2zgfIoj6vuPGR0raryPx/I0f7SXw/ZdzY07Um2A/eIiNAHrlcb498Z3HhrxX4P0WGwiuU8QX72skjSFTCFTduAwd304rxD4afCfQPi14Hb4j+M9c1i88R6lLPNFcw6hJGum4dgscag4GzA4NYmp+LPF194C+Eus21ufEviKz1nULO1JfaL4wFokkLHrlUBJ7n60AfXlFfOHgi/8P2n7O/iT4gT+INag8RasWTXdTSMPqEV4HEf2aNG4XaSERewINeW2egav4M8a+BvE2j+Bdf8JJfa5bWV1qOqa2091eiXO9HhzgBgCSccECgD7horzf8AaW13VPD3we1a80e9awu5ngs1vAcG2WaVY2lB7FQxIPY15P8AEz4T6B8JPBI+JHgzXNXtPEmmSQzSXVxfvKupZYbo5EJwQ+TwPWgD6gor5u1H4eaV8S/2jPG1n4kvNVTSYtK053062u3hSWRo+DJtIzt7D1Jrs/2VBeWfgrXfD9zf3F9DofiG70+zkncs626bSi5PoGxQB69RXjXiW6tvh78fm8T38pg0PxJocsdy275VurQGUHHq0Xm/9815xfwvF8GodR1p/ETa34/8QG8bTNDIW61GJslLZnP+rjEakkjHHHegD6qlbZEz4ztUmuS+D3i+fx14Cs/EtzYx2MlxLNGYY5C6r5crIDkgddufxr5z+Cek6v4K/aD07RYPCl74N0jWdHup206fV2vGuDGDtkcEnYwPFN0u2u774R/CbTrPUrjTZbzxZcQfaYDiSNWnkyV98UAfXtZXi661ux8OXl14c0qLVtWjQG2s5ZxCsrbhkFzwvGT+FfOw+E2l6P8AGwfDnRNe1+w8Ka3ojalq1kt+7NdSpKU/1hO5Qwb5sHnArHvtHTwd8O/jd4H0q9vH0PSWsZNPgnmLm380guoY84yooA+sbRpntIXuYhFOyKZIw24K2ORnvg1hfEjxbY+BvBmoeKNSgnuLaxQO8cAG9skAAZwOpr54+O/hHxDq2v6DrOqeD9Y8c+D49FgiTTNJv3hntbggbpdiHLZGBnGBXO+KYfCviT9lnxNpsU3ihp/DN8skena27Lc6W7nCwlh/rECk4zmgD7JjbfGrgEBgDzTq+Xvi94V8OWM3hX4Y6Jo/i/xHZ2mnvdf8I5p195UO1nbE9xOTu+8SAue1cl4Lj1vQfh/8afCGoafLodnpllbzW2lHUGu1s/MXc2JCT94YJHYk0AfZ1c34c8YWGueMPEfhq1t7hLjQDbi4kcDY5lViAvOeNnOfWvK/i5covwZ+GTLOAZNY0XYQ33/kzx61yHhz4e+F9P8Aib8aNZtLa6S80rT2a0Y3TkKbi2nMuQT82cDGenagD6nor5s8YXMf/DD2kTC4GHsLFVff94mVBgH1p+s/D3S/iL+0l4q0zxDf6mNIh0OxaWxtbt4UuHI4L7SMheoHrQB9IUV8hXP2rSPgdrXhyfU7m5s/D/j+PT7KSeUs0dusilEJPYbsV678alguvi/8LdPmkylzcaikkYcgshtwD0579aAO88A+MLDxlbarcafb3EKabqc2nSecAN7xhSWGD0+bv6Vat73xE3jO6sJtFhj0BLRZINRFyC8k5bmMx9QAMndXi37HvgXw5oB8Ya3plvcR3i65d6YGe4dx9nQxsowTjOT97rVzxHqlvo/x38eane6pPpdra+CRK93Cu97cBx86qeCw6gdzQB7vXlvij4pXmj6z4/sI9Ht5l8K6Zb3sTtOQbgyLkqwx8oHqM18t+ItD1jw9pOlfEHRPA/inRLtb62abxHrWtk3VwZHAz5AbHz55GOM17D8SD/xVvxyPJ/4pyxOB/wBczQB9B+FtSfWfDGlaxJCsL31lDctGrZCF0DEA98ZrSr5p/Z6uG8X+PbVvH1pc2Wt+HdFs38OaTK+beO0eFQbtMcPKxGGP8IAWvpagArO1H/kMaX/vyf8AoBrRrO1H/kMaX/vyf+gGuPHfwl/ih/6XE2ofE/R/kzRooorsMQooooAKKKKACiiigAooooAKKKKACiiigAooooAKKKKACiiigAooooAKKKKACiiigAooooAKKKKACiiigAooooAKKKKACiiigAooooAyvGKlvCWsKOpsZh/44ahtDutISOhQfyq34mXd4c1JeebSUcf7pqhpbbtMtm9Yl/lXk43+OvT9TsofB8yzRRRXOaBRRRQAUUUUAFFFFABXi2rfs6eGLjU9Rn0jxT4s8O6dqcplvtJ0u/8AKtJyfvbkx0IJGPTpivaaKqM5R2E4p7nH6n8NfB1/8Nl+HsmkpH4fjiWOKBGIaMr91w3XfnncTknk1xFl+zt4aayax8QeK/F/iezSIx2dtq2omWGzO3aGjj+7kDpkEDA4r2eimqklsxOCZ5tefB7RLvwZ4R8Lz6zqzW/ha9ivLSfMfmzNGWKrJ8uMfNjgA8CuP/bP8TaC3wt1LwSupwP4k1J7b7JpqEmaQGdSCB6fKfyr3ms278P6Dd6tFrF3oel3GpQgCK8ls43nTHTbIRuGMnoacalpJy6CcdNDnvGXw/8ADvj7wNZaB4osTKkUUTxSIxSW3lCgb0Ycg/z6GuX8M/AbQNN1+y1jX/FHirxjJp7B7CHXb8zw2zj+JU4GfrxXrdFJVJJWTHyo82+I/wAHdB8ZeJIvE8Gs674Z19IhC+o6LdmCaWMdFY9D9euAB2q98L/hboPgK8vNUt77Vdb1y+UJdatq1yZ7mRFOVXJ4AGewGcDOcCu7ope0lbluHKr3POvCnwl0nwv8Qb3xZoev6/awX0jy3OjC5zYySOMFyhGd3cHP6Vz2sfs7+GLjWr++0PxN4q8L2movvvtN0e/8m1nP8W5cd8ngcelezUU/ayve4ciOa0HwL4X0PwK3gnTNMSDRHgeCSAMcyBh8xZupY55Oc1lfCT4b2vw3srrT9P8AEuv6rYSkfZ7XUrgSR2aj+GIADaPb2ruqKXO7NXHyoKKKKkYUUUUARXf/AB5z/wDXJv5GpvB//Ip6T/15xf8AoAqOcZt5R6ow/SneC2z4W08f3Ytn/fJI/pW+D/j/ACf5ozrfB8zXooor1zjCiiigAooooAKKKKACg0UGhgJXPeNxoQ04S6zp1rfMMiCOWMMST6Z6D1relkSKJpJGCogLMfQCvKdc1C413WS6glS3lwJ6D1/rXg57mf1KhywV5y0X+f8AXU9XK8F9Zq80tIx3Mdbe1jmeW3s7e23n7sSBQB6CnygSwGCX95CQVMbcrg9RinzKI5njVw4U43DoabX5lKc3JuT1PtIpWSS0PGfG/gK80kalrFioOkW+xsk5ZN5I2/hj8iK4ivpXVrKPUNJudOud6295EY3xxke30NeAePPDuseEZGlmsJ77Tc/JeW43AD/bXqp/Sv0zh7P4YumqFeVqi7/a/wCD3+88jF0/YXm/h/Iya2/Aeg/8JR4v0/QPPa3+2Oyeaq5KYUnOPwriP+EmtCMrbzN+Ir1D9lLXLK8+NVhb3Nv5bNbT/ZmL5/eBD/7Lur6qV0meVUzCgovllqUfHvgXxJ4KvjBrNkxtycRXcQJikH17H2Ndb8D/AIsXHguZNH1hnuNAkfgjlrQnqV/2fUV9YX1pa31q9re20NzbyDDxSoGVh7g14546/Z90HU2ku/DN2+jXByfIYeZAx+h5X8Dj2rFVFJWkYRxlOrHkrI9i02+s9SsYb6wuI7m2mUPHLG2VYHvXOeP7wyRQaTbZa4mcMVHp0A/E/wAq434F+CPF3gOC+i1rVI5bOV8W9lCd8anvJkjK5/ujivSI9MtIb6XWJFZp9hJ3NkDjqPTjivJzXD1K9F0abSUtG+y628zGg6eHrc7fNbbzfQ8ovIWiMkMgwwBBFcZ4B/5CF2P9j+tdtqMhae4lY55Zs/nXkfwd1e6u/E99b3M3mKYCyjAGCGr57h5/8IWaxW1ofhJmufYWdXOssr3Xuud/mktD2u0uVOiSacuTJLOGH5Yr0/RLT7DpVva4AKJ8wHqeT+prlvC+i6XD/ZtxO8jXswMqLkBcD29P512tdPDeBnSi61Vq9klbot9fPU2zjExnJU4bXbfrt+hiePPEFv4V8H6p4gucbLK3aQA9Gboo/FiBX563F9Pqd3calcsTNdTPM+T3Y5xX1X+2Xq93/wAIHZ6DpsUsz3uoIk4iGTwpKpjvk4P/AAGvmHXvDuqeF74aTrMHkXiIrvHnO3cMgH3r9HyRR1knq/0PlcdzJpNGfXofwD8I6d4w8T6rpV+oAl0yTy5McxSAfK4+leeV6/8AsotJD8TH3RsEk0+cAkcZC5r2MXf2MnHdanFSaU0pdSX9lmafSfjO+msS4eCa3k29CVI5/Q/nX2JXyz+yTpf9ofEjX/EDLlbWNkVuxMrk/wAl/Wvqavnc3kniPkj0sGrUwoooryzqCiiigAooooAKKKKACiiigAooooA53xR/yMPh7/rtP/6IarlU/ER3+JtGQdYxNIfoUIq5Xh1f41T1/wDbUd0Pgj/XVhRRRUlBRRRQAUUUUAFFFFABRRRQAUUUUAFFFFABRRRQAUUUUAFFFFABRRRQAVV1P/Uw/wDX1B/6NWrVVdT/ANTD/wBfUH/o1awxP8Gfoy6fxr1Ogooor6U8wKKKKACvEL7W4/E/7Vug2Ok6fqLp4Zsb1NTuZLcpDG0iYQKx+9kntXt9FAHi+ufs7+HrzWL+50nxd4x8O6bqUzTX2kaXqjRWdw7HLkpzgNnkDj0xXXt8L/DcSeDoNNFxp1n4RmMun20DAq2V2kOWBJ9c5BJJJNdzRQB5rffBnwteTeMI5pr0aZ4sEb32nIypDHOmMTx4G5XJAJ5wSORXLWv7Nmh/b9L1DVfHnjjWrzSbqG406XUdS877N5bBtiqV2hW2gHjp0xXq2leKtM1LxjrPhW2W4+36PDbzXRZMR4m37ApzyfkOePSt2gDM8VaDpXijw7feH9ctVu9OvoWhuIiSNykdiOQfQjkGvKdD/Z28O2eq2M+seLvGPiPTdOmWax0jVdUaWzt2U5TCcZC4AAP45r2migDm9I8H2Om+Ptc8ZQ3V095rEEEE0LlfLQRDClcDOT3yTR4D8H2Pg+PWI7G6urgarqc2pS+eV+SSQLlVwB8o2jGcn3rpKKAON+Lvw70X4meGI9B1ue7t4Y7lLhJbVgsikAgjJB4ZWZT7E1D8SfhjoXjjwzpujXV1qOlyaVKk2m32nT+TcWkiLtDIw9sjp+tdxRQB5D4J+Auh+GfG9j40PirxTrOuW0UsMt1ql99oa5jdSu19w6KDxjHTvWtpnwf0Ow0XwrpUeqam8XhrVX1O2djHulkZ2Yq/y425Y9MH3r0iuT+K/jRfAfhQa82mtqAN3DbeSJvL/wBY23dnB6emKALFx4PsZviTbeOmuroX1vpjacsAK+UUZ95Y8Z3Z98e1YOu/CfRdXTxqs+pajGPFwtxebCn7nyfu+Xle/fdmvQqKAPL/AB38F9I8S6jZ6tYeJvE3hfV7e1Szlv8ARL428tzCgwqyYGDjr0qTTfgp4Ss/h9rnhGW41S+/t5SdT1O7ujLeXEmMLIXb+IduMe1dcPFelnx7/wAIUBcHVP7ObUSdn7sRCRU+9nrlhxit6gDxvVvgDpt/Y6Ky+PPG1prek272q65balsvZ4GYt5cjgYYDOBxnGBmtDwF8C/CnhFvESw32r6nF4itEt9Tj1C587zmG7MpYjdvbec846YAr1Ss3xRrVl4c8O3+vaj5n2Oxgaeby13NtUZOB3NAHkml/s3eGLOPT47jxR4s1JdLvorrTFvb/AM5LFUbd5USMNqq2Bk43cDmuvf4XaT/wtG58eQatq9u99a/ZtR0uOYfYr0bGQNKmMsQGOOeMVqTePNEibwirrd7vFZH9nARjj9yZvn5+X5R7811VAHhf/DMfhA6ZdaVJ4l8WTaYZRLYWM2ob7fTm3ZJhjIK5xkZYE4PHPNenaT4MsNN+IGq+Moru6e81OzhtJYXK+UixdCuBnJ75JrpqKAPPLn4ReGbzwv4p8O3817dWfiTUZNRuCzqrwSvtx5ZUDGCoIzk1j+EvgPoWg+ItC8RT+JvE+t6vozv5N3ql79od42QqsJ3D5UXJICbeTzmvW6KAOF8D/DTT/CHjbXfEmk61rP2fWnaWXSZJwbOKVipMqJjIY7cZyeCa858HtpfxR+NnjydtI1CTwzLoK6JdS3UDQiWTf86rnnoDhh9a+gKKAPArn9l7w7e6elhqvjzx1qVrbFTp0N1qnmR2BU8GJCu0YHHIPFd/rPwt0nVb/wAWXtxqeorJ4nsIbG72lMRLEu0Mny/ePfOR7V31FAHB33ww0ifV/CGsW2oX9lqXhe3FrBcwbN91BsCmKbKkMp25wMYJJGK7yiigArO1H/kMaX/vyf8AoBrRrO1H/kMaX/vyf+gGuPHfwl/ih/6XE2ofE/R/kzRooorsMQooooAKKKKACiiigAooooAKKKKACiiigAooooAKKKKACiiigAooooAKKKKACiiigAooooAKKKKACiiigAooooAKKKKACiiigAooooAq6sjS6Vdxr1aF1H4g1ieHnEmg2Dr0a3Qj8q6UjIwelcl4NyPC+nxnkxwiM/VeK8rHq1aHo/zR14f4H8v1NeiiiuY1CiiigAooooAKKKKACiiigAooooAKKKKACiiigAooooAKKKKACiiigAooooAKKKKADGePWoPAzf8AEg8k/ehubhD/AN/nI/Qip6q+Ej5V9rNof4bsSoP9lo0/9mDVphny4iL73X6/oRVV6b/r+tzoKKKK9o4gooooAKKKKACiiigAoNFBoYHL/EW/NrowtUbD3LbT/ujk/wBK5O2t/wCy9BbUZVxc3YMNsp6qn8T/AJcfjXZa1osOtarDJO8ojg4KAcHnPNcZ4yvlvNaeOHi3th5UYHTjr/n2r4PiCnUp1p4mr5Rgvzfy1t5tH1OVSjOnGjD1l+i+f5GMKKKK+NPoh3i7XJNN+DniieHyxe6bame0kZQShJHT8c14N4c+O83kLb+JtDS4Vl2vNakDcO+Ubj9a9P8Ai21x/wAKw8RR24yZLMqw9VyM18jL0GOlfonD+CwmaYBLEQvKDtfZ23WqPj82xNfBYtulKykr26eZ75oPg34W/FrX5LXw7rFx4e1doml+zC24mI64UnHHU4P4V1Fp8Erf4W+I/DvjSPxgsxs9Sgjmt7iARGYSOIyIzuPOGJxivmfSNQ1LR7+HVNKu7ixu4iwhuYjtZSRhsH6H9aeNX1FtQtby71C7uWt7hJ186ZmwwYHPJr63DYX6vTVOM20u+r+88KtiFVk5uKT8tEfp8DkZpagsJluLG3nQ5WSNWH0IqesyxKqa0zLpF1sVmYxMoAGTyMf1q5QKzqQ54ON7XKhLlkpdjwLxVeLpvh/UruZtpigfr/exgD65Iry/wPNb6XceEbxo0ja9+0QyydN2WIXP41H8fYp7X4qa5CZZRFNOJgm47eQO34UzxlHt+Fvgt1GD/pXI6/62urKeDoYTAvDyq39q9Xa2jpySW/Ryv8kRjs/liMSqqhbk8+vMn28rHvnhi4nTX7VlMkrIQCoO4hfTHYV6zXzB+yJ50/jPVpZJZJPLs15dierH1r6frzsJkLyRyw7qc97Pa3T1Z04jM1mNqqhy9N7mPB4esBdi8uokurhZjLG0i52HsQPUc4PvXzt+2TDFbeLfDl2YUxLbyhztHzYZevr1r6hr5t/bZgynhu4x90zpn67T/SvbyaKpYmKiu/5Hn5g3WpS52eJrDCDlYox7ha7z4FyyRfEiwERUNIjxjPT5hivO9Jn86yXJ+ZPlNdT8PdSXR/G2j6k5wkF0jP7jNfcYiHtcPOMeqf5HwFJuhio8/wBmS/M+rvhf4L0rwdpdyum2n2Z76bz5k3Z2nGAB6D2966+gcjI5FFfnC5rLmbb7vc/R5NNtpW9AooooEFFFFABRRRQAUUUUAFFFFABRRRQBzWpfvPG0S9Vh09m+jFwP5VfrOtz53irV5uqxCKFT/wABy361o14DfNOcvN/hp+h6CVopeQUUUUwCiiigAooooAKKKKACiiigAooooAKKKKACiiigAooooAKKKKACiiigAqrqf+ph/wCvqD/0atWqq6n/AKmH/r6g/wDRq1hif4M/Rl0/jXqdBRRRX0p5gUUUUAFeD/tRX63GraB4ZGseMJPtSyzS6J4WtlF3cqvSR7hmAijVsDock17xXmvxY+FcnjLXtN8S6J4u1Twnr9hC9ut9ZIH3wvyyMpIzz3zQB4T8NtT8VaRovxZ8K348SaVaafoa3llaavqS3V5btIh+bzkAxnrgdK9E+JupXkP7NPgi9h1G5juJm0fdOlwweTcq5ywOWz355re+HvwNs/C+teIdS1HxTqniJvEWni01MX6gtM+TmQMDxnONvQVz8H7NqnSLTSdQ+I3iDUbDS7uKbR7adFMVkiNnZtz85xgbjjGOBQBhaD4GsLP9oH4p61DrOv8A2jTdMju4UN8fLd7iG43Bxj5lXHyDPy+9aF7ql8P2G11MandC7/s5D9qFy3m5+1AZ35znt19q9IvfhiX+Lknjyx8SXtnBe2i2uraSIg0F+qq6qWJOVwH7DtXBXH7NEE2h6j4cf4heIG8OySmbTtKZVMFlIX3bsZ/eYywAOAM57UAV9f0PVPG3xxXwm3inWdI0iXwjDcXq2FwUllxIgAVjkIckEtgkjI71jeBvh7rPjGHxb4P1r4jeKV0TwnqktnpYtbkR3LnG4PPLgmQLnAXjpnNe4aV4EisPiUfGo1KSST+xE0n7MYgFwrq3mbs5z8uMY71J4L8ExeGtT8VX0eoyXJ8Q6i186tEF8gsuNo5+b68UAeAXnijVNT/Z78DWOs+KvFEmoahdT2k1t4fshJqOqxQyMmBIWAhAAUs5z1FR/AjUfEHhT4q634evv+Ep8PaFL4bk1RE8S36X8yFH2i4+QDaoAOUzzt969JvfgNA3grw7o+m+MNU0rWfD1xcTWGs20SiRRO5Z1KZwRzjr2pPCPwEj0rxZd+JNc8b6z4lvNR0qfTNSN8g/0iOTGCuD+72gYAGeuaAPnXxReeIrfw7J8RNAf4qahfW86XEniHUbmKx05lMoUOlnlmMbAhQM9817J4g8N6p8Q/j9Jol14v1/R9IPhO3uryHS7rymncuuACQQnJBJAycY6GptQ/ZmvNR8Ov4Y1D4s+J7nw/CuNO09o1CWpB+Qk7v3gXng4r1Xw/4DTSviA3i86rJcTPokWktAYQqkIynzM56nb096AOQ/ZkbVtPj8Y+ENS1m81e38O629nY3F2++XyMZUM3cil/a+mNv8HJLhYZJ2j1O0YRp95yJOFHua7bwN4Mi8L654o1SPUJLo6/qJvnRowogO3G0EHke/FHxU8GR+PPCw0KbUJLBRdQ3PmpGHOY23YwSOtAHl3wm1C58ZP448ceIL7U7XxNYi503+w3kaKPRoVQlFCA4kdx85lPUnC8CqB1S+/wCGGm1P+07r7X/Z5P2r7S3m5+14+/nOe3X2r1KX4dWyfFWfx3Yak9p9v0/7Fq2niENFfAZ2SMcgqyg7c4ORXnN1+zTbz6Pqnh5viD4g/wCEcnlaew0kqpgspWfdu6/vAPmwDgDOecUAY2i+BbDUf2rNO1SfWNfWZfDMOrFUviEaVZIl8sjHMRByUzyec15vry+ItC8Saje/Emb4r6N4j+1vNb67ozLd6TEm793IYRgbAOq7s+1fS+ufC2S88eeG/GGleKr7SLvSbVLK8jiiDJqNuGVjG+T8oO3tnrXL3/wD1R57rT9M+LHinTvC107GTRV2yKEb78ayMchTz2OM0AWItd/tT4+eAZ7HXHv9Pv8AwvPcLJGzRxXXcSeXnr355HSuJ+MNk2v6r8bdNu9U1OO2sdM066iigu2UI6wsduOQFbOSMc8V6T43+Cmm6tpnheHwv4g1Hwlf+GIfs2nX1mBI6w7dpRgSN2cdfWk8L/BHSdGXxclxr2paqPFVpHBfSXeGlMiqwaUvnksWzjAAwBQB4nqfwj0VZPgna/8ACReLSusZMzf2od0ObTzf3R2/Jzxx/Dx717V8Gbi4b4qfE+xkvbi4is72yjhSWYv5a+S3QE8Zxk4xms+f4G6lN4F0DQX+JOs/2t4evjc6VrItl863i8vy/J27sFQvcmrnib4Jtqnjh/E2m+Odd0I6hbxW+uW9iFUakqDGS3/LMkEgkA9eMUAeQLceIdY+E/g2007xRqenXt94+ktRfx3DPIiGVh3OGAHRTxxXceFfD958Lvj5aeHrDxfruo6DrOiXF5crrF19oaKaIn5wcDAx2GK6nw/8EbDRfDHhrQbbXrgwaBr/APbMTG3GZDuLeUeeBz97r7V1fiDwHa618RNO8XXN84Fnptxp7WflgrKkucktnIxn0oA+QvGF1rt1oGpePtAuPinrd9bSNdDxDLcRadpewSfLJHakuzRbcADOSOTjpX2x4NvLjUfCGjahdMHuLqwgmlYDGXaNSTj6mvD7v9mee60GbwrN8VfFDeFFVlstI2rstxklAWzlwuehAzXunhfTG0Xw1pmjvdNdmxtIrbz2TaZNiBdxA6ZxQBo0UUUAFFFFABRRRQAVnaj/AMhjS/8Afk/9ANaNZ2o/8hjS/wDfk/8AQDXHjv4S/wAUP/S4m1D4n6P8maNFFFdhiFFFFABRRRQAUUUUAFFFFABRRRQAUUUUAFFFFABRRRQAUUUUAFFFFABRRRQAUUUUAFFFFABRRRQAUUUUAFFFFABRRRQAUUUUAFFFFABXKeF/lsJ4f+eN5PH/AN8uRXV1y2kjytX1q1/uXYkx/wBdF3f1rzcwXvQfqv1/Q6cO9JI06KKK4zcKKKKACiiigAooooAKKKKACiiigAooooAKKKKACiiigAooooAKKKKACiiigAooooAKo2DfZ/GZB4F7ZAD6xMc/pIKvVl6632WbTtS6LbXSiU/9M3G0/rtqXLklGfZr/g/hcLcyce51VFFFfQHnhRRRQAUUUUAFFFFABQaKDQwM7xDeDT9GurrgMqEL9TwK8iySSzcknJ+tem+OrK+vtGWGxj80iQM6g8kAHpXnFxaXduT9otZosddy4xX55xZKrPExXK+VLfpd7/ofW5CoRot3V2yGimq8bfdkRvowNNkuLeLPm3EMeOu5wMV8pZnu8yKfiW2F54c1K1YZEtrIuPwr4tjBVFU9QMH8K+37yNhot1fsjfYkt3kecDKBNv3s+lfEN0y7p5I23JudkI7jJwfyr9D4JU4wrKSaV1+p8jxK4udNp66/oe0v4MFx+yDb+JUt83Vrrb3ZkA58l8REfTO0/hXik/MD4/umvvzwJ4RjvP2Z7LwpJDzd6Ky7cfxuCyn8yK+B5oXgkltpVIeJ2jYHsQcV9rTle583ONrH6WfDe6+3fD/QLzOfO06F8/VBXQVwH7O959t+CfhSbdkjTo0J91GK7+uWW50R2CgdaKB1pDPlH9rHTvsvxGgvgMLeWaY9yhIP8xWP42t8fBPwXdf9PNzH+pNd/wDtj2oLeH7zbyomiz9dp/pXKeMYN37OHhSXH+rv5D+YavscJUvh6D87fg0eFXharU9P8jp/2Obf/SvEF1jkxxR5/En+tfRleCfscx/8SPXZv+npE/8AHAf6173Xg5u74ufy/I9HAq1CIV4d+1/ZrdeEtKZsZ+1lVPoShP8ASvca8i/aqh8zwBZyd49QQ/mjipyp/wC1w9TPNG1hJtbrX7j5E0iRre+MEny7/lI9D2reVirBlOCDkGsrWrUlkuo+GyA2P0Ndf438O3XhbxFPpF028oFdJMcOrDIP5GvuaclGXs3vuj43GJVoRxEVvo/U+qvgt4qh8VeBrOXfm8tEFvdKTzuUYDfiMH65rtq+Yv2WdWe08b3WllsRXtsSc/3kPH8zX07Xw+a4ZYfEyjHZ6r5n1+VYp4jDRlLdaP5BRRRXnHpBRRRQAUUUUAFFFFABRRRQAUUVmeKrprPw9eSxHEzRmOH/AK6P8qf+PEVFSapwc3siox5mkY/hhvOsp77qLy6lnQ/7DN8v6Vq1BYW6WljBaxjCxRhR+AqevBppqKT3O+T1CiiirEFFFFABRRRQAUUUUAFFFFABRRRQAUUUUAFFFFABRRRQAUUUUAFFFFABVXU/9TD/ANfUH/o1atVV1P8A1MP/AF9Qf+jVrDE/wZ+jLp/GvU6CiiivpTzAooooAKKK+ef2rfiHdaD4l8OeD/8AhIta8NaXqME11qGo6Pb+beFE4WOPHKZJHzDpQB9CswVSzcADJrB8P+L9C17wpL4o0y5ebS4jcBpfKYH9y7JJhep5RsetfOfwW8bNrXijUPh3pPjvxvrmj6rpU0kOo6xA0d9YTqDu2TEfMCORnoapfDGG+8D/ALMeoeIIfiVqulvqOpTWsb3cZuxbbbqZCLWIf8tpMbs/3smgD6M8LfETwv4m1Sy03Sbq4lub3S11aBXtZEBtmcoGJYAA7lPynn2rrK+RfhV4o8TaT8bfDGk2utfEvUNB14XEUz+LnykxRNwMCkZQg9fYiusu/GXiTwt8OvH/AIPudW1C68VWmsLp2jXNxOzTSJfMFt3Vid3yZkIPby6APZ7PxlaXPxMvvAq2Vwt1Z6cmoNcEr5bKzBdoGc55q/4z8S6R4Q8OXXiDXbhrewtQDK6oXPJwMAcnk18/3vhDxLrPx9n8L6f4x1XREj8JWq6lqdvLm/lCuvCStkqS2CW64yK4/wCIMHibUvgH458O+IfGOs30vhDxD9kgu/O/eX0GRtWc9XxnPJzkUAfY6kMoYdCKWvlT42eKrzwPqnhj4X3vxB8ZWOkppj3t/rdohudUuyZGCR+YOUAwfmHbjtWh+z/44m8QeItc+Hum+MfFmvaXc6Q9xY6prUDw31nNna6+bwXHzIynqMUAfTdFfN1t4y8S6p8LPCvgVNW1GDxhd+I/7D1C6Fwy3Sx2zGaaXfncC0KoM5/5aVfi0jxl8VviB4qWP4i+IPCmkeGL4abYW2jziNppFGWlnJ+/nj5TQB6t8PvHFn4xvfEVraWNzatoWqSabKZipErp1ZcHp9ea6yvkPw/4r8T/AA0+EnxU1Oa+hufEMfitrKS/ihBUTSMEM4j6HGc7axdA+KVv4Z1/TNT0L4mfEbxRdTXkcWo6drti5tJonOHMWf8AUkE5GO3FAH17YeJtHvvFmpeF7a4Z9T0yCGe6j2EBEl3bPm6EnYeKpeJfGNpofjLw14Zms7iafxBJOkMyFdkRiTed2TnkcDFePfD/AMG3Mf7WnjbUf+Ew8Rutnb2d01s11+6uBMJcRSDukePkHbJrU/aLstb1L4o/DLT/AA/qY0q+uLi/jF7sDNAhgG9kB437cgehIPagD3OivnPQW8X+B/FXxB8D3fjfXPEVjB4Ul1fT7zUrjfdW8uCpAk6gAkEY6Vf8X+Ideg/ZB0nXoNb1CLVZLKxZ75LlhOzM6BiXzkk5555oA99orwnxPbeLfib8X9b8I2XjjWfCWgeHLS3806PKIbq6uJUD5L9QoBAx0OKxxrfjLwhofxO8B6p4pv8AWptB0iPUtJ1iWUi8EUoYbJHXBLKyH5upz9KAPo6ivlnX7X4oeGvCngz4j2/xM1S81bWpbGym0y6O7TVS4jwrCLu68MWOSTn1rq9F0vxj8P8A47+F9OvPiHrviaw8TwXf2221KTdHDLFHvDQKOI1yMYHagD2HwZrlz4g0dr+70HUtEkE8kX2a/QLIQrYD4/ut1HtW1Xy/pXjHxvefCrQdD0vxHdQa34m8V3OljVrmQzSWsCuzNtL552rhR27VvXOj+MPg/wCNPCl2vxF8R+LNE1zU00zULPXbjz3jaThJIj1XB6gUAe0eF9cudak1RbjQtR0oWN89rGbxAoulUDE0fqhzwfY1m/EnxxZ+CIdFlvLG5uxq2qw6ZGISo8t5AxDtk9Bt7c14tqPjjxjp/g/xpDpeszHVL3x4+h2F1dyGUWEbheUDcAKAcDpk1lfFf4eeKvBk/gee7+I+u+KtMn8U2YuYNZlErxz4fa8LdVXG8Ffp6UAfVVFfIXxd+JkeqfFrxJoPiDx9448J6VocyWtnbeF4G3zvty8ksq89wAp+tXk+JviTWv2a/Gz6f4i1eXUdDu4bew1qWFrO6nieRdjOB0bGQT3oA+r6K+dLrSfHnw7+IvgTVLr4l694jj8R6gthq9lfOv2VS653QRgYjAPoM4719F0AFFFFABWdqP8AyGNL/wB+T/0A1o1naj/yGNL/AN+T/wBANceO/hL/ABQ/9LibUPifo/yZo0UUV2GIUUUUAFFFFABRRRQAUUUUAFFFFABRRRQAUUUUAFFFFABRRRQAUUUUAFFFFABRRRQAUUUUAFFFFABRRRQAUUUUAFFFFABRRRQAUUUUAFczIPJ8aXkf/PxaJN/3ydldNXOeIF8jxNpVz2nSS3Y+nG4frXDmC/dKXZr/AC/U3w795ryLtFFFeedIUUUUAFFFFABRRRQAUUUUAFFFFABRRRQAUUUUAFFFFABRRRQAUUUUAFFFFABRRRQAVX1K2F5p89rxmRCFz2bsfzxViik0mrMEyTwxeG90O2lbPmqvly5671+U/njP41pVzuhv9h8R3dieIr1PtUX++uFkH5GP9a6KvVwdR1KSvutH8v8APc5K0eWbsFFFFdRkFFFFABRRRQAUGig0MBKy/FsJufCmr2/eWxmQfjGwrUpk8Ylhkibo6lT+IpDPz3/Z2gur742+GLNri4ZI74yuhlYgiPLcjPPSs/4yxy3nxl8U2kbO5l1qaNE3HGTIQABXu/7O3wb8R+Gfi43iLWpLBLe1W48qKKUu+XyoJ4wOG9a810rR/wC3v2uptOaF3jHiSaaUbTjYkhY10xlFyconPKMkkpH2Le6DHa/CqTw2igJb6P8AZQB/sxbf6V+cOjWMl9qVhpaKTJPcxW+Pq4U/1r9Qb3y/sc/nMEj8tt7HoBjk18PfAHwHda98evPhtvM0bSb+a8knyNpTe4iA+ucj6VNKVk7mk6cnZpH25o9qLDSbOxUAC3gjiGP9lQP6V+fX7Qugf8I38ZPENgkZjgmn+1Qj/Yk5/oa/RCvlP9uLwXeS6lo/jOxgEkJQ2V2QQCGzmM/TqPxqaMveHODkrJHqv7JUxm+A3h/JzsWRPycivV68b/ZEvbFPhBpui/bYDqVs0jT2wf8AeR7nJGR347jivZKifxMtRcVaSswoHWigdakDwv8AbEi/4pXRZsdL4p+cbH+lcp4nhz+y3osn9y7B/NiK7j9ruPd8P9OfuupL/wCi3rlfEMe79kuxYdVmhP5yivpsHL/ZqP8Aj/zPIrr97U/wnR/sfRbfBeryf39Q/lGte3147+yZHs+HNw//AD0vnP5KB/SvYq8jM3fF1PU7sIv3MQrzL9peLzPhjO//ADzuI2/XH9a9Nrz39omMv8JtVI/haE/+RVH9anL3bFU35r8zPMFfC1PR/kfKnh+z/tDXLGw27vtE6R49cnFfRP7TXhD+0/DkXiOzizc6cu2YAfeh9fw614/8C9N/tP4oaPGVysEv2g+g8sbv6V9e39rDe2M9ncIrxTRlHVhwQRivoM4xjw+LpSj01+//AIY+fyfBrEYSrGX2n+KPjv4L3Zs/ifocm7CtcbH+hBr7Lr4ssrRvD3xPisSTmy1PyQx7gPtzX2nXLxCk6lOa6r+vzOrh1tU6kH0f9fkFFFFfOn0QUUUUAFFFFABRRRQAUUUUAFc94mf7Vq+m6avKq5u5h22pwv8A4+VP4V0Ncrorfbbq91g8i5k2Qn/pkmQD+JJ/KuDMJ+4qff8AJb/5fM6MPHVy7GpRRRXAdAUUUUAFFFFABRRRQAUUUUAFFFFABRRRQAUUUUAFFFFABRRRQAUUUUAFFFFABVXU/wDUw/8AX1B/6NWrVVdT/wBTD/19Qf8Ao1awxP8ABn6Mun8a9ToKKKK+lPMCiiigArz/AOK/w7ufFt3p2u+HvEt54X8T6WHWz1K3jWVSjfejkjbh0PXHqK9ArlviH8Q/Bvw+tLW78Ya3HpUF3IY4HeGSTewGSPkU449aAMH4beAvF+j6vPrXjj4k6p4svmgNvFEsK2dnGh6t5Efys/8AtHNccnwD1lfC2peG1+INxHZxat/a3hto7FFk0qbzHc7mz++UlzkHHTjFdn4Q+OHwp8W61FougeNLG6v5uIoXjkhMh9FMiqCfYc16LQB4dovwY8cP8QvDnjfxf8VbjxFqGiTyFIW0yOC3MLoVKqiEBXJIJfnIAGKyHh8MfE79qLSdY8N3hv7PwzaSSa1IqsIWukJS3j5HLqXlb2xX0RWBqd/4V8GpDNdLZaQNUvo7ZGittv2i5kyFB2LyTzyfzoAzrHwZJbfF3UfHh1FWjvNKj08Wnk4KFXDb9+eemMY/GuW1f4Nrqnhv4gaPc65tHizUGvoZY7fBs2wNoI3fPggHtmvWaKAPH9Z+E3izUNM0PVYfiRc2Pj3Srd7V9et7CMR3kJcsEltySrAZ498mtr4d+EPEnhObUfEnjz4j6n4ovDbbWLRC1s7eFMsWW3j+Xf6scnArsdb8RaLouo6Xp+p3y211qs5t7GMoxM0gGSoIBA49cVqSIsiNHIoZGBDKRkEehoA+ffhBY+H/ABr+0P4m+Jnhq4a80C2tEt7aYqRFLeyY86SMEDokaKT3zXS+L/hL4kbxlqHiT4efES88HPrBU6vbLYxXUU7KMeYgf7khHVua9V03T7DTLUWum2NtZW4JYRW8SxoCepwoAqzQB414W+A2nab4F8UeEdU1691C31vUmv4btcpdWsnVH8wk7pFYA7uMntS6D8LviYdYtP8AhLPjXrGr6LZzLLHZWdlHYyy7T8qyzx/O646jjNeoeKvEOjeF9Gk1jXr5bKwiZVeZkZgCxwBhQTySO1ag5GaAPOp/h7rFv8az8QNF8VGxsb21it9X0t7NZBdiPfsKyE5jxu7Ctbxb4Nk13x74R8TrqC26+H5Ll2gMO4z+bHswGyNuOvQ5rr6KAOHufAEd38TNW8WXd8stnqWhHR5bLysHaXBLb89xkYx+NeXS/s6+Jrjwc3g29+K1/deHrOVH0ewawRUtwr5AlZSHlwOgyADzjtX0TRQB5T8RPhVrmpeMv+E08A+Obnwfr81qlpfSCzjuoLqNfulo343DgA+gqvonwYmtfBni6z1XxZc6z4n8VweXqOs3MCgDC7UVIlICovOFz3PNevUUAee+KfhzNrXgDwp4XXV0gbQbqwnac25YT/ZlwQF3Dbu+px71p+JvBsmsfEfwr4tXUFhTQRchrcw7jP50ezhsjbjr0Oa2z4i0YeKh4W+3L/bBtDei12NnyQ23fnG373GM5rUoA8dHwOt5vhgvhK58Q3EWoWurSatp2q2cXlSWk5k3qQCWzjoeeRnpSeFvhF4rm8X6V4j+JfxJuvGD6LIZtMtU0+KzgilI/wBY6p99h2Nex0UAeVS/Bmxv/DHizQ9W1aWQa7rkmsW1zbR+VLYynbsKkk5ZSvXjOelczc/A7xxrd/ol94x+LN1r8ui6nDd2SPpqQxrGmdysqMN8h+X942cYPHJr3SS8tI72KxkuoEupVZ44WkAd1XqQvUgZGanoA8k8Z/CrxS3i2/8AE3w2+I114NutVKtqdu1jHe207qMCQJJ91yMAkdQKl1H4S6pqPwn1XwhqXjjU9W1XVZ0uLnVNQBlVWV1bbHCGCxp8uAq46969WooA43x54Jk8Tan4SvE1JLUeH9TjvmUw7/PCjGwHI2/Xn6V2VFFABRRRQAVnaj/yGNL/AN+T/wBANaNZ2o/8hjS/9+T/ANANceO/hL/FD/0uJtQ+J+j/ACZo0UUV2GIUUUUAFFFFABRRRQAUUUUAFFFFABRRRQAUUUUAFFFFABRRRQAUUUUAFFFFABRRRQAUUUUAFFFFABRRRQAUUUUAFFFFABRRRQAUUUUAFYPjhdmlQ3g/5dLqKZj6IGG79K3qpa9ZjUNFvLE9J4WT8xWGKg6lGUVvY0pS5ZplaiqeiXRvdHtLtuGlhVnHo2OR+dXK8aMlJJo7WrOwUUUVQgooooAKKKKACiiigAooooAKKKKACiiigAooooAKKKKACiiigAooooAKKKKACiiigDN15ZI4YdShXMtjKJsD+JMEOP8Avkk49QK6S2mjuLeOeJt0cihlPsazaq+GJPsN5caG/wDq0Hn2me8ZPzL/AMBJH/fVb4Sp7OryvaX5/wDBX5IzrR5o37HQUUUV65xhRRRQAUUUUAFBooNDASiikPSpKOe8Nw7Na1I/3Wxn8ag0Gxtj4t1C8W1t1lRm/eLEoYkn1xmtDw1b3MZu7i6jaN5pcgEc4FST6On2tryzuJLa4Y5YjlWPuKxjF2TNXJXZU+IWh6h4k8J3eiadqQ02S7AjkuNm4rH/ABAD1NVPhn4D0XwFojadpQeWSVg1xcyfflYDA+gHYV08HmiJRMVMmPmK9DUlb3drE+0ko8l9AqnrGmafrGnyafqlnDd2sg+eKVcg1cooITseRXXwG8Ow6xHqvhzWNV0G4jcMv2eTcBz0Ge31zXrUSlIkRnLlQAWPU+9PopuTe5c6s525ncKQkKCzEADqTS0CkZnhPxR8QWPxMu7fwb4dtxqhS483fFKMAqCpdiPuIMnk8noATgV2lz8ODP8AB+PwO91D5qIh8zB2F1YNj1xkYzjPtXZ6RomkaQ07aXptrZtO2+UwxBS7epx1rQq6c6kFbnb1v6ei6fmbV6lOpbkppW+bfq3v6beR4N8P/Fdr8LZ/+EO8UWi6UjTFo3d8h9x+9Gf+Win25HQjPFe81Bc2dpdPG9zawzNGdyF0DFT6jPSp6hJ3blJu/fX8f8wr1YVLOMFGy6aJ+dunyCuG+PU1nD8KdbN9dQ2yGJdrStjcwdSAPUnHSu5rzDxN8DfBfiS8e71q51+8ldi37zU5CBk54HQVvh5qnUU29nc468PaU3DurHB/sjaZHeXuqeIkZJYY0FvGw7MeT+nFfRdcx8OfAugeAdIl0vw9DNHbyymV/NlLsW+prY8QWmoX2kzWumakdNuZBhbkRCQp64U8ZrbG4p4qu6jMcFhVhaKpxPlbwbc2njD9pTVNN1LR7m4t47+4O6B8eW0chCs/+zxX1xXn3wf+F9j8PP7UuF1S41bUNTm8y4u50Csepxx7kn8a9BoxmKdeS1ukrIeFw0KCfKrNu7CiiiuM6gooooAKKKKACiiigAooooAx/Ft08WlG1gJ+03rfZ4sdRuB3N+Chj9QKZawpbW0VvGMJGoUfhVO3k/tTWZtT629vut7X0PI8x/xIA/4Ca0a8OrU9rUc+my/rz/Kx3QjyRSCiiipKCiiigAooooAKKKKACiiigAooooAKKKKACiiigAooooAKKKKACiiigAooooAKq6n/AKmH/r6g/wDRq1aqrqf+ph/6+oP/AEatYYn+DP0ZdP416nQV4Z8ZP2hrP4d/FfRvA8nh24v0u/LN3dCTYYhIcL5a4xJ78j0r3OsXWfCfhnWdasNa1XQtPvdS045s7qaENJAc5+UnpzX0p5htUUUUAFeFftP654e8N+MfhrrfiqWKLRrXVpzdPJbtMoBt3Ayigk8kdAa91rzv4neFdW174geANUs7OK4sNH1Gae/MjqNiNA6AhT975iOlAHjXxP8AHXwr+KOnab4U+F9mur+KJNSgltJrPR5YPsO1wWmd2Rdqgda6z4rfFrxLH8Rr3wP4N17wP4dfSYYpL/UfFF8IUkkkXcIok6thSpLDI5xXu8FpawNuhtoYm6ZSMA/pXz38X/hNrv8AwsnUvGeg+AfCvj2DWI4hcWOsMsU1rLGoTfHI3Gwqq8dc5oAv6b8Z9auPg/401OSTQbrxP4UCCWfTJxd2N2G2lZYyp6MNw2k5BHNcv8TtU+KEnw/8N+JPGFrot3Jc+JdLudH0rTNwkGQ52Su3GSSvTIHPNb2mfCrxNH8GvGliPCfhXQ9b1+KNLbS9GjSJYkQghJJjxI2S5z0GeOtdp8SfCGv6z4P8C6dp1oktzpOr6dc3qmZVEccIxIQSfmx6DrQBieDfGvxS0f4tWHg/4lW3h6S11yynu7CfSvM/0YxDc0Um4fMcdx6d64g/G/x14kuLvX/DPij4XaJoUE8i22l63qyx393GjEbiM4iLgcBsYzXr/jHwtrGqfGjwb4it7ZX0nTbW9ivJfNVShliKrhScnJPbpXh//ClfFvhW4m0HTfhD4A8aWPnO1prl/IkU6xs3yiZCcuyjqR1oA6P4l/EjQdV034QfEa+mXTtMOpS3F1vcMIWWPa6gj72GBAI69a7HSPiT4htPhj4g+K/ieGyg0BovtGh6XbjfMsP3UaaUErukJBKgfIDySc1n3/wp1Qad8MNJOk6Jc22h6jJc6xHZwJb2q71JYpEeo3E9Bk9ar6X8J/EEfhPxz8KZgqeD71jc+Hb4yq32Yuwka3aPO7YrjjjG0mgDlbH43eO9KFp4o8ReJvhbqGhzyR/aNE0vWEbUrWORgMjnEjJnJUcnn0roPjT8XvFGlfEez8H+GdZ8J+GY5NOS+GpeJfNWC63niOMqpAIHJya5HTPhF42uZ7fQrv4LfDDTEjZI5/EG1J1dFI3Otv13MAeCOCa9E+Nnhnx7e3ttBpHgjwl478OfZ0jXS9SCW8lpKg++rseVP93tQBz3xX8Q+Idc/Zd1HUvFkGkRXUd5Av2zTL2O4s7yNZlxPGyk4VuuDyK7f4f+PNe8e6zq3iLQJtOi8CadHLbWjsvmXGo3CA7pRg/uogeACCWAzwCK83sPgp4wtvgv4s0caVpltfeINSt7yDQbS5BtrCNGG5A7nB4BPBxXoWieBdc8I/F/VLnw5YxnwZ4ntjJqUKSon2G9A2mREJBIcYJx3oAh074jeJJ/2YZ/iHIbL+3EtZ5RiE+TuSdkHybs/dA71y3xU+MXi7Tde8L+G9H1bwp4buNS0SLU5tU8QiVbWZ2ABhjKAhSOScnoRWRN4B+OcHwx1z4UWWnaJ/YUbTGx1Y3g8+6heYyCEIfuN8xyzYAxjmuu+J3hb4iTaLoVjY+C/C3jbR4tMgt7nRtUZI3trhFGZUlJww4xjPbNADrv4h/Eax+CF54yvLfw9Ne6ReRvPdaZcLd2epWIdRLLEUbKEKWOG5G3pXVeK/HGoj4ieDfDPh+a18nUYJdT1SZ4jLtso0z8uCMMzYAPPXpXN/s/fCvVPDek+Kz4m0zTdItfEpUf2BYTGW3s49rKyhjwSwbtxT/2efhz4o8Nz67e+Nykl40Mek6dIkwkJsYhhWOOhbgkdaAODHxw8eeInufEnhzxN8LdH0KKaQW2kazq6x6hdxIxG484jZwOA2MZrsPF/wAXPE+oeG/h1qXw/stPe68XyywGG9yyQyKvOXU/dVg2SAcgDHWvPk+Cvi7wvJJ4e074QfD/AMYWayv9k16+dIpljZjt85Dy7KMZI616h/wrfXdPf4VW9nY6UY/Dt5PPqp0+JLW3jMiZJji9NxPTnuetAHD+JPGt/wDDf4wWWr/EK706/wDELeEGt0i08GKK7unu/wB3HHv+6MYyzYAAJrv/ABL428feDPhlplzrFppes+Nde1COz06xtAY7eKSXJVGfJ3BFDEvwDjsOad49+F//AAmnxcu77W9LguPDt14Vk0szsyl452mDgqucggAMG6ZFYH/CAfEzVvhNpej301ta+LfCGrJc6JfzTLJFfRxZVPM2kld0bFSDjnFAFiw8YfGLwP4q0KH4pQ+GNS0LXL1NPW70USK1lPJxH5gcDKliBkdK5fxZ8ZvHl18TPEegeH/EXw/8Mw6HeG1Sx8STSQ3F7t/5aI5AQK/bnvmuji0P4yfEfxP4fX4geH9F8K+H9E1CPUZorW+FzLfyxndGo2k7VDAE5rN+Lfg34ka14mvobr4Y+CfHunSSO2nahdypaz2cbdI35yxXj5h1oAzNYuPivq/7R/gbUY08OaPc3OgPN9jndrjyIcp9oQyR5V2LcoynGMZrpn8YfGnx5rOtXXwyt/Cum+HtJvpLCObWfNaW/lj++UCDCgNleevr1rG8NfC74kfD68+H2paJbWHiS40q2u7HU4JLvyUt4bibzMxs5ywQHAHtWpDonxp+G2r63pfgLw9onifw9qeoS39o93fi3ksHlOXRgSNw3ZIxnj60ARa78avFz/CnSdd0bQLWLxQPE0Wg6jpdwcoZskMqvngNlSGPTJ44rY8E+MfippPxe0/wT8Sbfw7cQa5ZzXWn3GkeYBA0Qy0b7wNxx34rLi+E3i6x8CeHrSaa21bX5PGMGv61LHII41Gfn2bsZCgKAOp5rvPFnhnWb/43eC/E1rbI+l6Xa3sd3KZVBRpIyqYUnJyfSgD0KiiigAooooAKztR/5DGl/wC/J/6Aa0aztR/5DGl/78n/AKAa48d/CX+KH/pcTah8T9H+TNGiiiuwxCiiigAooooAKKKKACiiigAooooAKKKKACiiigAooooAKKKKACiiigAooooAKKKKACiiigAooooAKKKKACiiigAooooAKKKKACiiigAooooA5bQ1+zz6lpp/5drtyv8AuyfvB+AD4/CtOqOor9l8YRv0S+tdo/34yST+RA/Cr1eBy8kpQ7P/AIb8LHoXulLuFFFFMAooooAKKKKACiiigAooooAKKKKACiiigAooooAKKKKACiiigAooooAKKKKACiiigAqhq0M37m+s13Xdm/mRr/z0XGGT8QTj3wav0VLV0NMv6fdw31lFd27bopVDKanrm7GX+yNY8o8WN/J8vpFMe30b+ddJXsYav7WF3utziqw5JeQUUUV0GYUUUUAFBooNDASiiipKCiiigAooooAKKKKACiiigAoHWigdaYhaKKKYgooooAKKKKACiiigAooooAKKKKACiiigAooooAKKKKACsfxPeSR26afan/TLzKJ/sJ/E5+gP5kVp3dxDaWslzO4SKNSzMewrntLWa4ml1a7UrPcgeWh/5ZRD7q/Xksfc47CuHG1uWPs47v8ABf1t/wAA3oQu+Z7It2lvHa2sVtCMJGoUe/v9aloorzkrKyOkKKKKYBRRRQAUUUUAFFFFABRRRQAUUUUAFFFFABRRRQAUUUUAFFFFABRRRQAUUUUAFVdT/wBTD/19Qf8Ao1atVV1P/Uw/9fUH/o1awxP8Gfoy6fxr1Ogooor6U8wKKKKACmtJGrpG0iq752qTy2PT1p1fPHxxufiLH+0d4ATwzZaBPGI7o2IvZpF3t5LCbzAp4wmduO/WgD6HrP1/W9I0CyW91rUbbT7ZpVhWWeQIpdjhVye5NeR618Rfil4i8Ya3o3wp8LeH7qx0G5+x3uoa1cSKk1wB86RKhH3TwSc1Q1v4szat8J21TUvCWmLrmm+IYdJ1XStSi8+G3n3j506Z+UqyntnvQB73RXjHin4i/Eq4+I/iTwN4D8M6LqF5pkFrcR3WoSSRwRpIrFhIVbLMSBtA29Gya5yD4yfFvxD4Lutd8J/D/SFfQfOTXjqNy4R5ohmSO1CkFsAZ3Me4GDQB71d61pNprVnotzqNtDqV8rva2zuBJMqDLFR3wOTS6BrWk6/pw1HRdRttQsy7RiaBw6FlOGGR3BBFeYad8QI/EHjf4aTw6BpoTxDpl1dC4uId11abYixSN/4Qeh9RWBovxbu9L+EGkaho/hDS31/WtYuNN0vSdPT7PbvKJWBduuBgbm9eelAHvtUNF1rSdaW6bSdRtr0Wlw1rcGFw3lTLjcjY6MMjj3ryXw58RPiboPjjRvDvxX8M6DaW2vSNb6dqGiTSPGk4GRFIHJOW7EYrIv8A4vS+E/hz4s8Q2/hvRLa5g8XS6RAsMZggdyFxcXJGTn+83GeKAPoCmxyRyBvLkV9pKnac4I7V498M/HPxU1i/uLDX9D8I3qT2Uk1jqegX7TWsUoHyRzhmLAMSMEehrhv2dfEXxJ0TwD431a+8N6bq9vb6rdyW9tp9wwuJb0yKJFJc7RCo53dcA0AfTlZ+v61pOgWH2/WtRttPtfMWPzp3CLvY4VcnuTXgfhf44+NrX4maF4W8aQeBZ4tcuBbRRaBfvNc2rt90y5JUr2OMV1/7WzpH8I/MkdURNUs2ZmOAoEgyTQB67RXmPhX4g654uv8AXdc0Gy04eCNMgmitL2Xc0+o3MYO548MAsII28gliCQRVM/E7W/8Ahms/E37Dp39qi0M/2fa/kbvP8vGN27GPfrQB6WmtaTJr8mgJqFs2qx24uXtA481YicByvXGTjNX6+c/EPj7T/B/x1vvEmqp511d+D7ZLOxhYB7y6kmTZDHnoSx6noMntXd6/4s+Jnh/4aWWpXvhnSL7xRezBHigmMFhpyseGnkdySqjglcZPQCgD1GkdlRSzsFUDJJOABXhPwa+MniTX/ibN4B8XR+Erm+a0a6hufDl280Me0/NHJvJ+buMHvXW/tOS69D8EfEj+H47N5/srCf7S7KFgwd5Ur/HjoOlAHpKMroHRgysMgg5BFR3tzb2dnNeXcyQ28EbSSyOcKiKMliewABNeEaF4x+KXh34I+ElXwz4en1e7t44oLqS8MOnWlosKGKS4Zm3b2H8K9wao+DPi9rXjTTPH3g3xNH4am1PTvD9zdi78P3Ly2rIUKlCXJO8EjvigD6A0nUbHVtMt9T0y7hu7K5QSQTxNuSRT0IPcVar5V8EfFH4k+EfhR4T8Q/8ACF6YfAVtDbWc8007i/kDME85VHyqmSMZBOK9I+MXxE8faBrx07wro/hmzsoLdZ5tW8S33kW82f4IVRgzEdzQB7FRXzvF+0Drdz8CrjxxY6Jpd3rFjrSaTcQQSO9rcsWALQtkNhgRjOffNb/hr4kfEyx+J+jeGPiJ4S0XTLHxHHM2lS6fcvJJC0ahjHMW4LbSPugDNAHtNFfNsHxw+JHiDXtYl8HaH4LuNL0q9ktX0y+1J4dVuPLODsUkKC3O3g16H8UvHXjXRtG0Y+F/Ctkl7qSb57rXbtYLLTsLkpKwYFnPQBaAPT6K8b/Z8+LerePNb17w14gi0CTVNIVJGu9CuHls5UfsC+TuB4POK9koAKKKKACs7Uf+Qxpf+/J/6Aa0aztR/wCQxpf+/J/6Aa48d/CX+KH/AKXE2ofE/R/kzRooorsMQooooAKKKKACiiigAooooAKKKKACiiigAooooAKKKKACiiigAooooAKKKKACiiigAooooAKKKKACiiigAooooAKKKKACiiigAooooAKKKKAMLxtGy6XHqEYJksZlnAHVlBwy/iD+lTKysoZWDKRkEdxWncxLPbyQvysilT9CK5rw0zDS1tJM+bZu1s4PX5DhSfqu0/jXkYyHLWUv5l+K/wCB+R2UHeFuxp0UUVgaBRRRQAUUUUAFFFFABRRRQAUUUUAFFFFABRRRQAUUUUAFFFFABRRRQAUUUUAFFFFABRRRQBDe20V5ayW06ko4wcHBHoQexHrUug6hK7tpt+w+2wjIfGBOnZx7+o7H2paqajatcKksEnlXUJ3wSY6H0PqD3FOnUlSnzx+fmv62FKKmrM6GiqOjaguoWpZk8q4jOyeEnmNv6g9Qe4q9XtwnGcVKOzOGScXZhRRRVCCg0UGhgJRRRUlBRRRQAUUUUAFFFFABRRRQAUDrRQOtMQtFFFMQUUUUAFFFFABRRRQAUUUUAFFFFABRRRQAUUUUAFFFYeu3kt1cHSLGQoxGbqZf+WSH+Ef7R/TrWVatGlHmZcIObsivfTf23e+SvOm2z/Me1xIO3+6D+Z+mavUyCKOCFIYUCRooVVHQCn14zcpNyluztSSVkFFFFABRRRQAUUUUAFFFFABRRRQAUUUUAFFFFABRRRQAUUUUAFFFFABRRRQAUUUUAFFFFABVXU/9TD/19Qf+jVq1VXU/9TD/ANfUH/o1awxP8Gfoy6fxr1Ogooor6U8wKKKKACvI/jbpfi+38feCPG3hTw2fEh0ea4iurFLlIH2TRFN4Z+OM9K9cooA8DMfxV+F3i7xKPC3gCPxtoGvahJqdt5WppaTWUsnMiPvUhl3E4x+fasvUfht49n+F2pXWqWEF34p8QeKbfWL2zs5V8u1iUqqoGYgHaijPvnrX0hRQB5x4K8P6zY/HLx5r93YPFpmpWenR2dwWUiZoxLvAAORjcOoHWsf4Z+FfEWl/Cbxto+oaXLBf6hf6nJaQs6EyrKmIyCDgZPqR716/RQB4R4G8FeKrDXfhHcXmjTQxaJo13b6kxkQ/ZpHiIVThucn+7muR8CeGPE2tfBPwv4l8FC0udd8N+Ib29trW4fbHdoZnWSPcOhK9D+tfRfjfw5aeLfDF54fvru/tLa7ULJLZT+VMoBB+VsHHSm+A/CmjeCfClj4Z0C3aHT7NNsYdtzMepZj3YnJJoA8jtIPil8T/ABz4Zu/FfgWLwRoHh69/tCSObUku57yYDCBdigKo75o07wr4603wB41t7Xwpo+p3N94pub1dL1jDR39mwX7hVsI5x8pbpjpXvFFAHy18H/hp4ih+LOj+JdK+F5+FumWBkbU4v7ea8/tJWRgsYjHAAY556dqlvPA3xOk8A/ED4eW/hgLby6s+q2V+b8JDq0TTxvJaEL86bkDDJxnocZzX1BRQB8lad4K8b3vjLwNqOm/AnSvBGk6HrcM94IL6Ge7lXIDPvGP3ajnaSTkV7V+0p4Z1Txd8M20XSdMbUppL+2d7cMo3Rq4LZ3EDGK9LooA8a8K+Cda8E/EbxD4e0PS3bwF4ltnuojEyhNKvCpSRApbOxxhhtGAeMV5vdeHvjgPgtqnwjh8DWn2ax3JFrP8AaCMb6Dz96pFDxh+eWZgAAeM4r6tooA8A8TfB9/G3xCvv+Eg0cx6fJ4OhsbTUSylrS9V0IZMNuDKRnPQgEZ5rH8beG/il4q+F3hNPEPgsa7feHdSK6tok18sKa1EqlUmV1Yj0bD4wex6V9L0UAfNHwo8I+NY/jroviy6+FOmeCPD8elXFkLaxuYpHhbqGnZcbyx6EA4GM17l8U9Eu/Enw51/QrEoLq9sZIYdxwCxHArpaKAPlfxP4Y+I/iDwh4A1DXPhOusQ+Go5LC98LXGrIn2giKJIrtXX5D91xtbOMnrnIn8A+CfHg8b+LtavPhpp3hTT9X8Hz2FhY6dPEwilBGyOUjG6Rsn5gMcCvqGigDw7xN4N8UXX7KGn+EbfSJpNdisrSN7MSJuDJIpYZLbeAD3rmfiZ4M8W23xk1PxNJ8JbH4lWV/bW6aa9zqSwjTNiBWQxuCpUtluBk5684r6XooA+VPD3w2+IkHwl1zRNQ8J29pqlx40i1SO2sJYxb+QSjMYssMIvIwcHivZfiVoGs6p8Ufhzq2n2Lz2Ol3d3JfTKygQq8IVSQTk5PHANejUUAfJ/xS8B+K/EHiLUINX+AWi67qksjrZ+JtJ1k6fGqsfkkki5ZnXgknPTitDxz8NfHtjYfD+fVfC0HxSg0TS3tL/S5dSMP+ktgrOGfh8AFcsCfbuPqCigD5+/Z58KeMtI+LXibxFr/AID07wnpmq6ZbrZ2unSxtFAUOPLfbjMmOSwGCa+gaKKACiiigArO1H/kMaX/AL8n/oBrRrO1H/kMaX/vyf8AoBrjx38Jf4of+lxNqHxP0f5M0aKKK7DEKKKKACiiigAooooAKKKKACiiigAooooAKKKKACiiigAooooAKKKKACiiigAooooAKKKKACiiigAooooAKKKKACiiigAooooAKKKKACiiigArm7tPsPitu0OpRbx/11j4P5qU/wC+TXSVi+MbeSTSPtcIzPZSLcR/hw3/AI6Wrjx1PmpNrda/5/hc2oStO3ckopkEqTwRzxHMcih1PsRkU+vMTudQUUUUwCiiigAooooAKKKKACiiigAooooAKKKKACiiigAooooAKKKKACiiigAooooAKKKKACiiigCpeW8wmW+sWEd4gxz92Vf7rf0PatbSr+HULcyRgpIh2yxN96NvQ/55qpVS6t51uBfae6x3ajawb7sy/wB1v6Ht+JrSjWdGV1t1X6oicFNeZ0NFUNI1OHUEddrQ3MWBNA/3kP8AUehq/XsQnGcVKLujjlFxdmFBooqhCYoxS0UWHcTFGKWiiwXExRiloosFxMUYpaKLBcTFGKWiiwXExQKWiiwgooooAKKKKACiiigAooooAKKKKACiiigAooooAKKKxtT1WWSd9P0ra9wvE05GUg/xb0H51lVrRpR5pFQg5uyHazqMvnHTdPYfa2XMkmMrbqf4j6n0Hf6ZqKztorSARRA4zlmY5ZiepJ7mksrWO0h8uPcxJLO7HLOx6sT3NT15FSpKrLml/wAMdsYqKsgoopruiDLuqDOMscc1Ix1FFMSSOQkRyI5XqFYHH1oAfRRTXdIxukdUHqxwKAHUUUjsqLudgo9ScCgBaKKKACiiigAooooAKKDwMngUiMrqGRlZT0KnIoAWiiigAooooAKKKZ5sWwv5se1eC24YH1NAD6KQEEAggg9CKWgAoopu5d4Tcu48hc80AOooooAKxddnmbVNNs4DwtxHPcf7gkVQP++mU/ga2h1rF09ftNrd6weRc31vHCf+mSTKAR9ST+Vc2Ki5UpRXZv7l/wAMvmaUnaSfmjsKKKK+nPLCiiigArlrnxtZW3xNtPAdxY3cd3e2D31rdHb5MoQgMg5zuGc8jFdTXlH7RkcmiabonxKsbZ5rzwrfrcSrGCWktJP3c68dfkYn8KANi/8Aix4b0+98XjUEubbTvCgjF9qBCtE8roG8pFB3M4BAIx1rmfDn7QOi6hrunafrfg7xd4WtNUkEWn6lrGnmG1uXb7oD9BuGCM+tcfqfgjxBc/sxLqkeltqPiPUdSi8T6nZhSXunMvmtFt7kKQAPaq/xI+Kej/GTQLHwD4I0LWbzWru/t3uhcWDxppixuGd3cjAK4I4oA9e8D3WgS/Frx3b6fbanHqsIsv7Rlnn3QSZjby/KXPy4Gc8DJxWJ8VLpbX46fDKSa6+z2yjUnmZpNqBVtySW7YHXJ6UvwwRl+PfxQ3K+NumAMw+9iF+9c9+0r4QtfHXxJ+H3hi/uL22tL1NSjlltWKsv+j5GSO2QDg8HGD1oA7rQvivoGpeD9a8aT2l/p3hfTS5h1O6jCpfRr1khTO8rngZUbs8ZrltD/aH0O71fT7fWPBvi/wAN6XqUyw2Wsarpxhs5mY/Jh+wbOQTx61xdzP4o8WfALxH8O76xN54x8H3MCz2gTjUYYJVkRlA+9vRMcd6Z8TPixovxb8Ef8K58G+Hdau/EepSQwzW1xp7xppuGG+R3IwNmDyPSgD0fx18ctJ8MeNtS8Gw+FPE+va1YwRXAttKsvPM0brksMH5QoIzux7Zq1B8b/CM3wqX4gLDqX2drr7CNP+zH7WbzOPs4Tu+ffHvVHwBb+T+0p4/ZlZmGlaZH5rLy2Iz3rzddP0OX4TePofEXhXVdZ0lfHN1NMmm5We0ACn7Sg6nac9PU0AesfDj4w2HizxN/wjOpeE/FHhLV5IGuLW21ywMBuo1IDsh6HbkZHvWx4Z+Ium694D1jxfb6fexWulPdJLDJs8xzbgltuDjnHGTXz/8AAXX9Tk+KWjad8PvG3jPxf4ZfzF1pNds3EVjEEPllHccMWwOOtP0Px3/wh3gXx/8AC2+8O61ceKTPqUlrBDaOYpYJVJExkxhUUZJJ9OKAO113xeNT+K/w/wDF2n2OpTW9z4Yvr+PT4vmnk/dlggUHBfsPeovgJ8Znm+E2s+I/Hlpr1lb6Vc3EkmpX8B2XAad9sMWOWZBhCoHBGKofD2OX/hNfgvmNxjwhOG+U8HyuhrktJe61j4F6v4M03Sb288R+D/Esmp6hpT27AzxC8lcKhxhyVOcD0oA9b8MfH7R9S8QadpeueDvFvhWDVZBFp2oazp5gtrpyMqFfoMjBGfUVp6L4k8GaF4z+JWqztf6e+li1l1m6u591uw8tinlLkleMgjAJJHWvNPiH8UdH+M+l6X4F8D6JrN5q02p20941xYPEmmJE4Z3diMAjBXj3p3jDw5qviTUPjjpekWrXV4z6VPDAVP8ApHlAyFB6lghH1NAGT8dPjdY+LfhfdaZH4X8XeHhfXdo2l3+oWLwQX4W4RiI3H+wC2DjIr1/x78YNM8I6vb+GrDw34j8Wa4LVLi4sdEszcSW8RHDydgD2rxr41fGLRPG/wik8L6J4a1ptSt57H+0kurFo10wpPH1JGC24BQB/ezVr43eIba3+LFzpfxG17xro3hcafb/2Pb6Gsiw35KjzfMaPlnB456CgD374W+PdJ+IOgS6pptte2M1tO1te2N7EY57WZfvRuvYiutr55/Yjjt7XQvGtpa6XqOlQr4hkkhs9Q3faIomRSgcnknGMmvoagAooooAKKKKACiiigAooooAKKKKACiiigArO1H/kMaX/AL8n/oBrRrO1H/kMaX/vyf8AoBrjx38Jf4of+lxNqHxP0f5M0aKKK7DEKKKKACiiigAooooAKKKKACiiigAooooAKKKKACiiigAooooAKKKKACiiigAooooAKKKKACiiigAooooAKKKKACiiigAooooAKKKKACiiigApGUMpVgCCMEHoRS0UActoytZXN3o7k/6M++EnqYnJK/kQw/AVp1W8Vx/Zbiz1pBxC/kXHvE5Az+DBfwzVn9a8GVP2U3T7benT/L5Hepc0VIKKKKBhRRRQAUUUUAFFFFABRRRQAUUUUAFFFFABRRRQAUUUUAFFFFABRRRQAUUUUAFFFFABRRRQAUUUUAVb2z890uIZGt7uL/VTKOR7H1U9wf54qzpesiWcWOoILa+7D+CUeqH+nWlqG9tbe8g8m5jEiZyOxU+oI5B9xVU6k6UuaH3dH/XcUoqaszcornIL++0jCXxe9sR0uAuZYh/tgfeHuOfY1v2txDdQLPbypLGw4ZTkGvVoYmFbbfsck6bhuSUUUVuZhRRRQAUUUUAFFFFABRRRQAUUUUAFFFFABRRRQAUUUUAFFFFABRRRQAUUUUAFI7LGhd2CqBkknAFU9V1S001B57FpX/1cMY3SSH0A/qeKxpYLvVXEmrYjtwcpZI3y/WQ/xH24HsetclfFxp+6tZf1ubU6Llq9ES3WpT6szQabI8FmDtkuwMM/qsf/AMV+XrU1pbw2sCwW8YjjXoB/M+p96kUBVCqAABgADgClrzJSlOXNN3f9bHUkkrIKKKKACvFv2wRn4e6B/wBjVp3/AKE9e014b+2tatffCjS7KOd7d7jxHYxLKn3oy28bh7jOa0o/GiJ/Cyx8UfiPrfiDxg3wp+FM0EmvuhbVtWLZi0mDgMwx1k5A9iR3II6zwB4L8I/B/wAE3kkcwRERrrVtWujmW4YAlndvTrgdvxryn4g/CST4T6bpXxE+FyXEuseH0P8AbEMkjO+r27EGVn6/N1PA6c8lRW98cvFNl8Qf2Stc8SeF5TLBc2sbyIPvRbZUMqMOxAzmtHFNJR2ZKdrt7iD9op5LRvEFr8MfFM/g5ZMHXRgLszzJ5W3OB9arftea5pWsfs+6f4g027S50241SyuIpk5DIWzn8u1el6RrXhb/AIUvBrEN3aDw6mjjLh18tYxHyvoD2xj8K+ZtQguI/wBhjwul2jBZNcjaNXH/ACya5cr+G0iqgo8yaVrMTbtueu6r+0G2mrDrF18NfE8Xg+WRUTX5MJGVY4Enl4zt+p6Vjftj+LNUh8E+H4dF0PUL7TL7ULS6/tK3n2xNhtyQEYyS+Rjtx0rvv2nI0j/Z38YRRqFRNMCqoHAAdMCvOfjb/wAmyfD/AP6/9H/lSpqLcZJdQlfVXPRtX+K9v4Y+Hek694m8M6ppurai62tnoQIkupZf4VGABg4znHGawrD473Fn4l0vR/HXw31/wdHqswt7O7u5VljeQnAU4UY61e+Nni6+0PWPBvhzw34f0LU/F2sSN/Zk2rqBDaBEy77vvA8gYUgnPfpXjv7Q8PxJt7jwcvxA8YeH5pJtdgaLRNMtSoUhh+93sxcgdORiiFOMt1uDk11PePid8VbPwfrtl4Y0vQNS8UeJr2Izw6XYYDCIdXdiCFH4VQ+Hfxki8ReNj4J8R+EdX8IeIGh8+C1vmDiaP1DADn2x61keOPFniy9+Mtz4M+GOg+FV1+z06OfU9W1hDvEbjKxpsw7YBB5JHsK4Cxj8VQ/te+ELbxj4u03X9Uj0+UtDY2wiSxBJ/d9SST1555ojTi46roDk7noV18elbxTr/hTRPAms65r2k3QhSzs5VPnx4BaUttxGoyBg5zn2qHRv2hbPW9MktdF8DeIL/wAXQSvHc+HYgPNgCkBneQjAXng45PFR/s5xR/8AC2fi9PsHmnWLdC3fb5bHH6mpfgbFH/wvz4zTeWvmDUrNA2OdpiYkfmB+VDjBX02sF5aanRfD/wCJ+lfEHwp4jNzoV9pd/o6yQ6rpN0+JEO0/KHAGcgHnAxXN+BviV4J8Hfs+6F4g0nw5fadp13M9vpmixXBuZ5Zi5GxXbk5POe2ay/BvHxo+NijgGzUkds7DzXKeCdE8I+Iv2YvAGk+IvFDeGNUl1CQ6FqCg7kuhIcAHoM8dSv1p8kflp+QuZnqXhf40z3Hi/TfDHjTwBrngu71VimnSXsiyxXDjqu4AbTTviF8cNL8G/EWTwRceHdR1DUGsEubJbRwz3crsVWFUxwflJ3E4GOlef+JtS+LPwq1HRrr4hXnhrx/4ck1KK2tZ57RI7+F24DxLjCnpk/Mfetm6udHtv25kGpyQRzyeF1SxaYgfvTK3C5/iK7v1pezje9tLDUna1zq/A/xlj1fxlB4O8WeDtY8Ga5do0ljBfsHS5AGSFcADdgHj2qf4gfF6PQfFreD/AAz4T1bxj4hihE91aaeQi20Z6F3IIz7Yrm/2o5I7rxR8MtI091fX/wDhJ4LiKKM5mS3UEyt6hcYz649qS/8AFXjrxH8V/FHh34U6L4P09tIdIdY1XU4m+0Tynsqx4LAerZH0pKEXaVgcmtLnU/Cz4t2XjXXtT8L6l4d1Pwz4j06PzJ9NviGJT1VgBn8q8q8R6h4Y1H9l/wCJsnhfw7NocEeqXMdzHJdtcGacSDfKC33Qf7vQUz4TjXE/a51eHxF4qsvEupxaHtmubSARRxHb/qgAT93pnOaxNN/5NT+LP/YwXv8A6MFaKCjLTyJbbWp7TP8AEOz8G+A/BOlWemza94i1XTrSLT9ItZAkko8ldzsxBCIo6sRWr8S/ifaeCf7J01tEvtZ8Tasp+yaNYMHkYgAvl8YCjON2OfSvEvhdb6p8JviB4W1/xpqH9t6f4z0a2s49XlhAOmzhcx24/uxlGUcY3EZx1r0r4p+LvEKfFvTPBPw90HwzceLX017yXUtZXAt7bdt2IUw5JOTgHHHTuM3TXMupXM7E/g341/2j45s/Bfi/wPrXg3VtQQtYLeuJEuMAkgMAMHj35rzm18ceLf8Ahrq8J+H+uSgaelkLT7Uv7mDeB9r6Y2Ec46+9Z/i6Pxrb/tG/DO38ceMNI1i/+2O66dp9r5SWQI6kklju9/SvQ9N5/bU1fH/QsRfzFXyxjqluhXb6nt9FFFchuZ2vyyLZC1tyRcXji3ix1G77x/BQx/CtHUbaOz0W2tYVASKe3UcekqVS0dP7Q8R3F4eYLBfs8XoZWwXP4DaAf9o1p6//AMeMf/X1b/8Ao1Kr2f8Astao+qaXok/1/Qnm/ewj5o0KKKK9w4QooooAKKK4j4k/FHwr8PtQ02z8SSXcLaikzQPFDvUmNS2zg53NjCgA5JAoA7eivPfhf8YPCXxB1G70rTY9V0zVbVBK9hq1obacxnpIq5IK/jWDrP7Rfw+03xBcaWIPEF9bWsxgutUs9NaWyt3BwweTP8J6kAigD2CiuD8f/Fjwj4K0/RtQ1OW8urXWUd7GSxg87zQqqwAAOSWDDAAOfavLrv4wabpnxej8TakviS20q+8KLJaaK9u5upJjcgYFuGI8zaGOf7oPNAH0bRXCeDviz4L8T+Br/wAY219NY6bpm/8AtFb6IxS2hUZKyLzg+wzmsDwf+0B4G8SeI7bRY7TxDpZvZPLsbvUtOMFtduT8qxvk5J7ZAzQB61RXjVt4ttvDfxr+JWo+ItZmt9D0zS9Pl2yys0URKHOxOm5j2AyTXUax8V/DOh/D2x8aa9batpVtqBC2djc2v+mzM2SqrEpPzEDIGemM46UAd7RXn3ww+Lvhb4gahcaXp9vrGlapBH5xsNXszbTvFkDzFGSGXJA4Nc9q37Rvw/07XLiwe08SXFlbTmC41e30xpLCJgcMTKDnC9yAcUAexUV5H4p1xv8AhoHwO9vq8iaPcaLe3MoW4K28ihCQ7DO04HOT0rWj+MfheTwXP4xSy1o6ImoLY29ybUKLws20SxAtkxk/xHB9qAPRqK5/xL4u0vw/4g8P6HfR3TXWvXElvaGJAUDIu47ySMDHpmvP/EP7RPgPRdfu9Mks/El5bWUxhvNUs9MaWyt2H390gP8ADnnAOKAPYKK8H+LXxsj8NfE/wLp+nR61e6NfpJdXZ0+wE63kTwsIhGxOThsMwGCAPwqXxLrXg2Pw/wDESa61/wAeQwW2sQJqLW9yqy20pK7Utf7sZ4yD70Ae50V5v44+M3hHwdrF7ompQ6xc6laW8U62tnaedLcLJ0Eag5JHU5wB61iah+0h8Obbw9Z6xbjXNS+0KzTWllYGS4slVirGdcgR4IPU9uM0Aex0V5pqfijwprvib4c6pa6xrjDVjcS6UtjKFtbn91lhcr3AHQdmzXP6j+018ObKS5Q2viS4+x3T2180GmF0s9pxvlYNgKeSMEng8UAe10VnQ65pMvh0eIlv4f7KNt9q+1McIItu7eSegxzXlml/tH+AL/WraxFl4ltrG6mENvq9xpbR2EjE4UiQnOG7HFAHslFeb+O/jR4R8Ha3qOiajb6xdanYxwyfZLGz86WdZASPLUHnAHzE4AyOaw9T/aR+G9noFlrFv/beppcIZJoLGwMs1iqkhjcDIEeCDwTng0AeyUVwPiH4u+CtD0vQdUu72eSw12GSWxuIYt6sETftxnO4/dAAOWOK5yx/aM+Ht1ol7fGHX7e+tJVi/sebTmGoTFhkFIQTkEZOcgDHOKAPYaK880H4zeA9W+HV547OpS6fpVi7RXiXsXlz28oOPLZBn5yegGc5rL8F/Hrwf4n8QR6GuleJ9Iu7hHe0/tXTDbrdlRkrEcnc2OccdaAPV6K+UIv2jdRfwX8RrgWXij+0LW/mGkTnSF8qziKRqiSHOFYNuYhs43A+1ei+C/Hei+MLn4aapezeL7HVbtLmGC3eMW8F1KlupledM/MnJKEd6APaqztR/wCQxpf+/J/6Aa0aztR/5DGl/wC/J/6Aa48d/CX+KH/pcTah8T9H+TNGiiiuwxCiiigAooooAKKKKACiiigAooooAKKKKACiiigAooooAKKKKACiiigAooooAKKKKACiiigAooooAKKKKACiiigAooooAKKKKACiiigAooooAKKKKAIry3iu7SW1nXdFKhRx6gjBrndDkmWKXTrps3Nk3lsf76/wP9CP5V09c94lj+xaja6wvEZItrrH91j8rfg2PoCa8/H0/dVVdN/T/gb/AHnRh5a8vct0UUVwnQFFFFABUdzNDbW8lxczRwwxKXkkkYKqKOpJPAHvUlQajZ2uo2FxYX1vHc2tzG0U0MgysiMMFT7EUAYP/CwPAP8A0PXhb/wcW/8A8XVnTPGPhDVL2Ox0zxZoF9dSf6uC21KGWR/oqsSa8C/aq+Fvw68N/CR9U0HwdpWnXo1OziE0EZDbGkAYdehFdx4y0P4R/B3TbfxlaeBLCPVUnWDTY7GEm4mncEBUyfrk9q25INK19TLmlfU9horxJfjB468O3dldfEv4YP4b8PXsqwrqNvfpdfZ3c/L5yKcxjnBJ6GtX4tfFu+8GeMtD8M6P4YPiC61yzllsUhmKtJMCuxemAhDFixPABqfZSvYrnR6xRXkfhj4m+NF+IGgeE/Hvgix8Nya3BcPbvDqP2giSLnYSo2/MORzmt/xZ4/n0v4r+GfAOm6ZDe3GrRSXV5K8xX7Jbp1cAA5PB4OKTpyvYfOrHe0V4xqHxd8Za3ruqWXwu+HB8UWGk3DWt3qFzqCWkTzL95Ytx+fB44/kRWnpvxck1n4XeIfEuj+HZV8Q+HlZdR0K9cxyRSLgsCQD8pXLKe+KPZSFzo9UorkD480z/AIVIfiINpsRpR1AJu4JCZ2Z/3htriL34zaxb+DPCM8Pg77b4v8WIZNO0WG6wqoBnfJI4G1QOp7ZoVOTG5o9morybwN8VPEVx4+tvA3xD8EnwprF/A8+ntFepcwXCqMsN6nAbg8Vj638cNei+KPiH4d+HvAja5rVg0QsFiutiTKyBneZmAWJV3AdTmn7KV7C51a57jRXlnw3+Kuqav41k8C+OvCM3hPxN5BubeHzxNb3UQOCY5BwxHcfX0NUNb+LXizU/Fuq+H/hf8P8A/hKv7GlEOo3lzfpaQLKR9xGYjcR3peylew+dWPYqqaVqem6ta/atK1Gz1C33FPNtZ1lTcOCNykjI9K4L4M/E+Tx3PrOjax4euPDviPRJFjv7GRw6jPRkbuP8RXkPwS8bXnw9/ZpfxNbaTFqNtD4imjvFaRkMULz7TIMA5xnOKpUnr3E5o+pqK4j4x+P4fAPgB/E1vax6lPLNFBZW5kKrPJIcKMjJx34rD8dfFLWdH1nS/B/hrwg/iPxnd2K3lxYR3Ijt7NDwTJK2APmyBnrjnGRUKnJjckj1Oqlpqem3l5dWdnqNnc3VowW5hinV5IGPQOoOVP1xXnXw6+KGq6n4wbwT488JSeEvErwm4tIftCz293EOvlyrwWHcVzfwOby/jv8AGeQAErqNuf8Axxqr2bV7i59rHulFcL8DfHlx8R/Aa+JbnTYtNkN5Pb+RFKZFxG23OSB1rA0r4leI/EmnfEO30Pwra3WpeGtSm061tze+WLsKDl2ZgAhxzjP40vZyu12HzKx6lZXlpextJZ3UFzGrlGaGQOAw4IyO49Knr55/Yi1LxVceAprPUfD0NtoqXVxJb6iLxXeaYytvQx5yAp4yetfQ1KpDkk4hF3VwoooqSgrOfTWt5mutJuDZTk5ZQN0Un+8n9Rj8a0aKlxTHcis9fWORbbWIRYTnhZC2YZPo/b6Ng+ma2xyKxpo45o2jmjWRG6qwyDWfHp1zp53aLetbr/z7S/PCfYd1+ozXVTxlSGk1zL8f8n+BjKhGXw6HU0VgQ+IvsxCa3aPYn/nuvzwH33D7o/3gK27aeC5hWa3mjmib7rxsGU/QivQpYinV+B/5/cc86cobokooorYgKKKKACiiigAooooAKKKKACiiigAooooAKKKKACiqepapp+moGvruKEt91Wb5n9lXqT9KyZdW1W/+XTbP7HCf+Xi7GGI9Vj6/99Yrnq4qlS0b17Lf+vU0hSlLbY3Ly6t7OBp7qeOGJeru2BWHNquoallNKiNpbHrd3CHcw/2I+v4tj6GooNJh88XV7LLf3I6STnIX/dXoBWjXn1cVVq6L3V+P39Pl950RpRj5sp2OnW9o7TDfNcP9+eU7pG/Ht9BirlFFc6SSsjVu4UUUVQgooooAK5v4h+C9H8daRaaXrb3aQWt/Dfxm2kCN5sRJXJIPy8nI/WukooTad0Jq4NhgQyhgRggjIIrhvAfws8L+CrvXX0U3/wBi1ty91ptxMslopOc7E25GQSOSeD9K7mimpNKwWR41/wAM1/DT+0WmX+3l05pjMdHXUiLHOc48vGce26u58efD7w74y8I23hbUY7i00y2mhmhjsXWIoYj8ijKkbfbFdZRVOpJtO4lBIxfHHhrTvGHhLUfDGrNcLYajD5M5gcLIFyD8pIIB4HY1leI/h14Z8QfDyDwLqsNxNpVvFFHCwlxNGYxhHDgfeHrj8K6+ipUmthtI8x1H4H+C9S8E6f4W1KfXLyPTZmmstRmvs31uxIztl29OOmKoL+zv8OzpJs5jrl1dmaOX+07m/wDNvF2MGVVdlIVcgcBR9a9doqvaz7i5I9jzr4j/AAb8HeOtbg1zUW1XTdXij8k32l3n2eaROyucHIqLQfgl4E0LXtD1zSrfULfUdHkkkW4+1b3u3cAMZ2YEvwB0Ir0qij2krWuHIjmPB/gfRfCuueINY0t7xrnX7lLm8E0oZQ6ggbAAMDB75p3hjwVo3h3xT4j8R6e12b3xFPHPfCWQMgaNSq7AANowT1JrpaKnmY7I5HTvh7oFh4l8S+IIHvjeeJIxHfBpgUAAx8g2/L+JNZsfwg8E/wDCsLf4dXVnc3uiWzF4TcTZnjcsW3B1AwQT6V6BRT55dxcqPKvCPwE8C+HtfttakuNf1y6s2D2i6xqJuI7d/wC8i4Az9c1wnjHwfoPjj9rjUdD8QW7ywf8ACJxyxSRSmOaCQTnEkbD7rDJ596+kKj8mHzzceTF5xXaZNg349M9cVSqyvdsTgrWRwPw4+D3g3wLq8mtaeupanrDIYxqGq3ZuJ44z1RTgAD8M+9U/HPwO8E+LPE8viSaXW9I1OdQt1NpF+bb7Tj/npwcn6Yr06il7SV73HyK1jz/wr8H/AAT4W8V2fiTQLS6sLu1s3s9iT5jmV+WeTILO+T1z+FNh+EHhOHwJr/gxJdU/szXruS7vGNwvmiRyC2xtuAMjoQa9Cope0l3DkRyfiz4feHfE/wAP4vBGrR3L6ZDFDHDIkgWeIxABHV8YDgDrjueKxPG3wZ8IeLrXSRq1xrSahpUAt7fVbW88q8MYGNryBcN+Vej0UKclswcUzy7S/gR4B0260e+tI9UXUdKvlvlv3vPMuLmRQQBM7A7l5PyjbWl47+EnhXxh4tsfFV5Pq+naxZqqC50288hpVByFk4O4ce1d/RT9pK97hyIKp6xdtZ2LPEu6eQiOBR1Z26f1P4VcqjYR/wBpeImlPNtpvyr6NOwyf++VI/76NZ8rm1CO7/r8irpK76Gvolgum6XDaA7mUZkb+855Y/mTTNf/AOPGP/r6t/8A0alaFZ+v/wDHjH/19W//AKNSvSxkFDBzjHZRf5HLRbdaLfdGhRRRXaYhRRRQAV4J+0PrWl+HfjR8NNa1qwmvbC1a9eZYrYztEPJb97sAJIT7xIBIAyK97rhvFvgy+1n4qeEPFcVxaLZaIl2tzDJu3y+dCyDbxjqeckcUAeX2fiLSPi18c9K174exT3um6No93Df6z9mkgikeVCscALhSxBOTxxXivhbU7jwr4Tfwfr3xz8QeEdStvOt5/DZ8JfaHdizAiNwcShyThiRnNfd1ra21pGY7W3hgTOdsaBRn1wKjm0+wmuBcTWNtJMMYkeJSw/EjNAHzlpejDSp/gBpd417OYJ72SP8AtG0W3uBmIsu+JXcIwDDjcccdOg7VLW0n/a+kmmhiknt/CG6FmGWjJuFBI9OCRn3r16SGGSRJJIkd4ySjMoJUn0PajyYfP8/yk83bt8zaN2PTPpQB8neONA1DWvDfxz07QIJnuE8QWl3JFapvkKIQ8hVMje21Sdv8WMVyc2qR+Mhpnhu3+PvifxTdyXkG3RLbwYFmgdWGCxZ0WMIepD8e9fbscMMbu8cUaNIcuyqAWPqfWoYNPsLeczwWNtFK3V0iVWP4gUAfLPxY8H6z4l+N3jzVtAv5G1Tw7aaZqVtpzKrW966ISUlU9eB8vofWpPjl4hk8baB8NfiloeuahoOj2r3Av9RsrEXsmlTsqD95DnopR1LdRxxyK+p1hhWV5lhjEjgB3CjLAdMnvTUs7SO3a3S1gWFsloxGApz1yOlAHyv8GbhPFfxq0HVLL4v6/wDEL+yoLlpJh4YFrawI6bTHJMzqwLEqQoVvu9utch4h1jwv4V1DW7XwX8UfE/gu8a5meXwZq+hPdpcTk/dXaGTZIeMZOQetfa1pZ2lmpW0tYLdWOSIowoP5U2XT9PluBcy2NrJOMYkaJS354zQB8seP/Dut/FDXPhro2tzz+F9X1Pwrdvcw2sfl+XJ5ZIQoeQhOMr6cVf8AFXibUPFf7Md5ZT6WsfiTwjfQW+t6bbIAYzbuAzoi/wADKNwxxz7V9PNDC0yzNEhlQEK5UbgD1waYtrbK8rrbwq03+tIQAv8AX1oA+dNe+KHhf4i/F74VSeEpLu9sYdQuWmvHtXhiWQw/6kFwN7jGTtyBkc81554w1bwr4V8R+IovCnxS8T+ANSmvJpbnwtqmiPdxXk7HqgXcvlyH65z2r7MhsbGFY1hs7eMRsWQJEo2k9SMDg0k+n2E84uJ7G2lmGMSPEpYY9yM0AfN2teLrrSX+CXjr4gWY8PxRtdR6hstXSK3eS2kRB5aglN3HHasTx3JG3g341urqV/4Se1Oc+rJX1hdW1tdRiO6t4p0ByFkQMAfXBprWdmyyK1rAVkIaQGMYY+p9aAPIvCsNvJ+1j4qmeKJ5ovDVj5bFQWQFmzg9s1R+CdpZJovxbmjtrdZJPEeorK6oMsBEvB9uTx7n1r29YYVmadYYxKwCs4UbiB0BNJHBBGHEcMaCQlnCqBuJ6k+tAHy78NjGLP8AZ+VSoHm6qFA6dH6V0XwitLKT4AfEndbwsJ77WfOO0fPiM9T7fpXvyWlqnlbLaFfJz5WIwNmeuPT8KWO3t44nijgiSNySyqgAbPXI75oA8i8KX+pab+yNZahounR6pf2/hgvbWrxeasrCI4Up/GP9nv0r5f8AH3iLwrrHgbR5E+KHi3xbrUF1ayXFibA2thpyhhv8yMIEAHIXBPIr9AIo44o1jijVEUYVVGAB7Cqq6XpihwunWaiT74ECjd9eOaAPKvBsdtN+1V46ufLiklj0LTfLkwCyhvMzg9s4FY/wWs7GP4e/FaaK1t1eXXtVWVlQZcCJcA+oGTx7n1r3VIIUmaZIY1kYBWcKAxA6AmiO3gjR0jhjRXJZwqgBiepPrQB8u+CIbW4tv2d4ZooZY/NvmVGUEZWCYggexAI+leh6Na2cn7XmvXL28DXMfheDZIVBdcyqDg9uOK9dW0tV8rbbQr5OfKwg+TPXb6fhTxDCJzOIoxKV2l9o3EemfSgD5T8Savf6B4W+Lt5o8Ma/8Vmkd1cLYLdGyhbb5lwIjwzKOQT0PNcrpms+E9S+O3w2vdE+IninxvKuqNHdahqULxWcTMnyRxqyLtkPJIHbFfan2W22yr9nixMSZRsGHPv6/jUUOm6dCqrDYWsYVt6hYVGG9Rx1oA+Y49WtW8MfHXwF5k3/AAkr395qcdgYn3vbNDAPMU4wRx65rW8PeKdC8WeKvgbqGg363kEUF5aSNtZSs0dmodCGAOQfwr6K+yWv2h7j7LD5zrtaTyxuYehPUimw2NjBs8mzt4vLJKbIlG0nqRgcZoAsVnaj/wAhjS/9+T/0A1o1naj/AMhjS/8Afk/9ANceO/hL/FD/ANLibUPifo/yZo0UUV2GIUUUUAFFFFABRRRQAUUUUAFFFFABRRRQAUUUUAFFFFABRRRQAUUUUAFFFFABRRRQAUUUUAFFFFABRRRQAUUUUAFFFFABRRRQAUUUUAFFFFABRRRQAVFeW8N3ay2twgeGVCjqe4IwalopNJqzBM5nR5Jo/O0y7ctdWbbSx6yJ/C/4jr71oVB4qgaAxa3ApZ7UETqo5khP3h9R94e4qVGWRFdGDIwBVh0I9a8KVN0pum+m3p/Wh3xlzrmHUUUUDCiiigDxf9s//kiMn/YXsf8A0aKwf2y7aQH4fapNrF9ommWmsOl3qVnw9oZEUJID0BGG5+te1eN/Ceg+NNCOh+I7NrywM0c5jWZ4zvQ5U5Qg8Gr+t6Tput6TPpOsWNvfWNwmyaCdA6OPcGtYVFG3lczcb3Pm74ofD3R9P8EfavGP7QnjW/0O/aOOODzRci7LMCgSMEl+cHgds10Xim3hh/aa+EkCM80cOiXaxvKuHIEAAYjscda7Hwn8B/hR4X19Nd0fwlBHfxtuieeeSdY2znKq7FVI7EDiuu1LwjoGo+MNM8XXlm0ms6XFJFZz+c4EayDDjaDtbI9Qat1V+YlBnBftP2EkXg7TPG1pGz3nhHVINVUJwWhVgJRn02FjWJ8C5JPHXjrx78UOXtLpjpGivj5Wt4hjen1brXter6fZ6tpV3peoQLPZ3cLwTxN0dGGGH4g1R8G+GdE8H+HLXw94dshZabagiGHez4ycnLMSSc+pqFUShbqU463Plj9nLwTfeIPC9/pcfxm8W+GtV0q/uIb/AEe0uRGsDeY3zhSQcN1J9c16j+zx4f8ACdvr3jr+yvHGteNLi6khtdYub+L5C6q64WTpIdrYOCcYFdX49+Cnwy8c6v8A2v4k8Lw3F+Rh54ZpIHk7DeY2G444yc1vW1n4Z+G/gecaXpIsdG02JpmgsYN7kDq20cu3v1OKudXmTt1JULM+ZdSN8dFl/Zzikb7RJ4sS3GTg/wBlEG5JHsPLIr1j466B8OtY1Lwj4S8Qa3feG9byf7B1K0Qp5ZQYKeZ90E4GFJ5OMVm/CSGL4i/HLVvi/Do11YaPa6cml6U93D5cl0+SXm29sD5f+BV6z478F+GPHOjf2P4q0eDU7MNvRZMho2xjcjD5lOOMginOdpL+tRRjdHh2map8Svhd8UPCnhbXPG1p450vxBem3SOcb762Q4/eljztH1xVr4Y63omnftc/ErTdQure3v7+O0Fl5hAMm2JSyqT35Bx3r0v4d/B74c+ANRfUfC3hqG0vXBUXMsrzyoCMEK0hJUEdcYzXlmgeAfDfjn49/FjTfF+gi/sSbF4WkVkKt5QyY5Bgj32mmpRlf0/UOVqxs/Ea6tvEX7UPw50vQZku7zQhdXWrGBt32aF0VVDkdCT2PqKztE8UfEj4o654lm8M+NtC8HeH9I1CSxeE2ySXjbOsrE/dB5x9PavXfh38O/Bnw+spLXwjoNvpolP72UEvNJySA0jEswGTgE8ZrB8U/Av4VeJvEjeItZ8JwTai7B5HjmkiSRh3dFYKx9cg5qFUhsNxZ5V+ya0LfGX4keT4mn8ToBEv9qzEFrkhuW44x24rU/Zk0C28Vfs0a34dux+51C8v7dj6bnYAj3Fex+HfAfhPw74iudf0PR4tPvrm0Szl8h2WLyUOVURg7FxjqADVjwN4R8P+CdFOjeG7JrOxMzzmNpnkO9zljlyT1onVTvby/AcYNHzd8NNWv/iR4v8Ahx4MvY5DH4HtXn1xW+YC7gYwxo/18vcPrU/ibQbi/wD2s/E2m3XxE13wTNq1hazabLYTeV9tVU2tHkkA4YMQB/tV9DeGfBPhjw3r+ta9oulra6jrc3nahMJGbzXznOCcLyScDHJqH4hfD7wf4/sI7LxbodvqUcRJidiUkjz12upDLnvg80/bLm02F7N2PINE8GaDovx48MW+sfF3xX4p8TWcc89pY3Y89I42Qq3mMM+WDxjOMlRWl8EQW+OvxoVRknUIAAP+ubV6L8Ofhl4G+Hkc6+EdAh095+JZi7SysP7pdyW2+2cVpaB4Q8P6D4h1rX9Lsmg1HXJVm1CUzOwldRgEKSQvXsBSlVTv6fqCg1Y8l/Y01XTbb4N3dnc39vBcadqt415HJIFaAGQkFgenHNVf2XdSsdZ1L4t6tptwtxZXfiG5mglXo6MuQw9iK7nxB8CfhTr3id/EmqeEbabUZJPNkZZZEjkfOSWjVgjE98jmuq8LeDvDnhe61W40PTltH1af7ReASMyO+NvCk4UYAGFAFEqkXdrqCi9DzX9jJ0b4LRIrqWXU7zcoPI/fN2r2muM8I/C7wN4S8VX/AIn8O6INP1PUAwuWjnk8tgxycRk7F59AK7Os6klKTaLimlYKKKKgoKKKKACiiigAPIweRWbNoliZmuLYSWVw3JltnMbMffHX8a0qKmUIy3Q02ihHP4isfuy2+qRDtIBFLj0BHy/nUyeKLePA1GxvrE92eEtGP+Bj5as0VpCrWh8Mvv1/4P4kOEJbotafqmm6gm6xvre4UdTHIDVyucvdJ029cPdWNvLIOkjRjePoeoqBdIaH/jy1bVLb0H2lpVH0D5Arojj6i+KN/R/o/wDMzeHj0Z1VFcwqeIouI9ain97i2XP/AI5inLe+KY/vx6TP/uB0/mxrVZhDrFr+vJsn6vLujpaK5z+2PECDnQbeU+q3yr/MUf234g/6FqL/AMGKf/E1X9oUPP8A8Bl/kL6vPy+9HR0Vzn9t+IP+hai/8GKf/E0HVfET/d0izh/37rf+HAFH9oUfP/wF/wCQfV5+X3o6OiuaNx4pk/5baRAvoIpGb892KYbXWpv+PjxFcKO6wQRqPzK5/WoeYR6Rb+79WNYd9WjqCQOpArLvvEOi2cnlTahB53aJW3OfoBzWQdCs5f8Aj9mvL71W5uXdP++Cdv6VftLS1s4/LtLaG3T+7EgUfpWUsdVfwxS/H/L8y1Qgt2Rv4hubjjTdGvJM/wDLS4XyVHvhsEj6VXeDWr3/AI/9VNvGesNkCn/j/wB6tKiuec6lT45P8l+H6s0UYx+FFKx0vT7JjJb2qLK33pCMu31J5NXaKKiMVFWSKbb3CiiiqEFFFFABRRRQAUUUUAFFFFABRRRQAUUUUAFFFFABRRRQAUUUUAFFFFABRRRQAUUUUAFFFFABRRRQAUUUUAFFFFAFPV7t7W0/crvuZWEUCf3nPStbRbBNN02K0Vt7KC0j93cnLMfqSTWToUX9patJqz829uWgtPQnOHf8/l+gzXRV24Gle9V9dvT/AIP5WMK8/sBWfr//AB4x/wDX1b/+jUrQrP1//jxj/wCvq3/9GpW2P/3Wp/hf5GdD+LH1RoUUUV1mQUUUUAFeZeMdX1S2/aD8C6Rb6hcxadd2V89zarIRHMyxkqWXoSD0r02vIPiJI0X7SHgCRYzK66ZqTLGOrkRHigCXXP2i/hJo/iWTQLvxKWuYpvJllhtpJII3zggyKNowevPFdBd6tpT/ABd0mNfFeopLNoclzFpcYJsp4d//AB8M2Mbh0HPSvkTX/FWn6t8GdWkvvihFoU1yk7ReCNA0uO0WGVmP7mVVUMy/3mJ56mvZvCjWtx8Qvh6ZN09s/wANPnWHlnTaMhcdTjpQB21r+0V8JbnxUPDkfibF005t1ma3kFuXzjAlI29eM5610K6lpsfxkuLV/FGpC4TQfPfSWBFkkQlH+kbsY39uvQ18pXXiG08J+EntfBXxY0rXfD9s++DwR4k0lZrlmEmfI2spKkNyMYORnNet61rNzD8UdZ11tBiublfhk102lSR7kdtysYWXuvYj04oA6+0/aN+Ed14nj8Pw+Jt1xJP9nSf7NILZnzgYlxtxnjOcZr1scjIr4B+IfiHS774O2K3Hxh/tG5Z7d4fC+j6dFZ2dqPMVmWWNFG1UGcZ7getffFkwaygZSCDGpBHfigDzLxl+0B8LfCfiibw3rHiB1v7dwk/k2skscLHs7qCFI7+neus8VfEDwf4Y8Hx+LdY120h0aZVa3uFbeJ9wyojA5ckDIAr5l8ZX+l+HPGXi+Twb8ZofCEl1qFxLq3h7xHpyyxTzn7zRK4OUfnnnOe1V/Hmqa/rHw/8AhF4wk/s/wLY2k93FJcrpImsLKTIWGT7OQQqsqMQcfLk4oA+j/hf8WvAvxJkuofCurm4ubUbpbeaFoZQvHzBHAJXJAyOM1xXwn+JNrofwvutb8ba3e3UsviO5sLNWD3FzOxkCxwxIMs5HoBwATXDfCy81LxJ8ePDuo3fxh0jxveWNrc+YNL0BYgsDLgrLPHgKN2wgNnkdBXL/AA7S/wDBepaZ8WNRuBqfhq38R32m3tvLCGXSUmkCi6jP8J3YDHrg46ZoA92+NPxY0PwLrXh2O+8XW2ko8jTX9gdPe5uZ4Cvy4VQTHhu5x6V0XwO8Uf8ACW/DnT9Wk8S2PiK6O9bi8tLY26lwx+UxHlCBgEGvFfij4st/+F563ZXPj7S/htaw6dbAajDpsRvdWjdQ2RcspO1egUH3rd/YguLO48NeNHstTvdThPiWdkur0YuJ1KqVkkHZmHJ+tAH0LRRRQAUUUUAFFFFABRRRQAUUUUAFFFFABRRRQAUUUUAFFFFABWdqP/IY0v8A35P/AEA1o1naj/yGNL/35P8A0A1x47+Ev8UP/S4m1D4n6P8AJmjRRRXYYhRRRQAUUUUAFFFFABRRRQAUUUUAFFFFABRRRQAUUUUAFFFFABRRRQAUUUUAFFFFABRRRQAUUUUAFFFFABRRRQAUUUUAFFFFABRRRQAUUUUAFFFFABRRRQAEAgg8g1zFpGdK1FtIbIt2Bksif7neP/gPb2xXT1n6/p39o2O2NvLuYmElvJj7jjp+FcmLoOpHmjuv6t/XU2oz5XZ7Mhoqrpl39stRIyeXKrFJo+8bjqv+HqMGrVeWmmro62rBRRRTEFFFFABRRRQAUUUUAFA4PFFFAASSckkn3ooooAKCTgDJwKKKACiiigAooooAKKKKACiiigAooooAKKKKACiiigAooooAKKKKACiiigAooooAKKKKACiiigAooooAKKKKACiiigAooooAKKKKACiiigAooooAKKKKACiiigAooooAKKKKACiiigAooooAKKKKACiiigAooooAKKKKACiiigAooooAKKKKACiiigAooooAKz9UeaeWLSrNylxc/fkXrDF/E/17D3q1eXEVpayXM7bY413MQMn6D1NS+GrGWKKTUL1QL27wzr18pf4UH0HX1NOnTdaagvn6f8EUpckeY0rS3htLWK1t4xHDEgRFHYAcCpaKK9xJJWRwXCs/X/8Ajxj/AOvq3/8ARqVoVn6//wAeMf8A19W//o1K5cf/ALrU/wAL/I1ofxY+qNCiiiusyCiiigAqtNp9hNqEGoTWNtJeW6ssFw8SmSINwwViMgHvjrVmuE8S+LdU074yeE/CNulqdO1e1u5rlnQmUNEhZdpzgDPXINAHQHwj4TbUp9TPhfRDfXG7z7k2EXmy7uu5tuTnvk1ctNE0a0mtprXSLC3ltYPs9u8VsitDF/zzQgfKv+yOKjbxF4fVLt21zTAtlMILom7jxBKeiPz8rexwatXuoafZSwRXl9bW0lwxWFJZVQyEDJCgnkgc8UAZw8JeFf7a/tv/AIRnRf7U37/tv2GLz93r5m3dn3zWiNPsBqZ1MWNsL8xeSbnyl80x5zs34ztzzjOK434YfEzRvHF34itraewik0fUpbRUS9SVpokRD5+B0QlyM8j5etdNo/iXw5rF1Ja6Rr+lajcRDMkVreRyugzjJCkkUAVY/BPgyM3Rj8I6AhuwVudumwjzgeSH+X5vxrejRI0WONVRFGFVRgAegqC1v7G7nuLe1vbaea2YJcRxyqzRMezAHKn2NQx6xpEmmPqkeq2L2Ee7fdLcIYl2nBy+cDB680AVNX8KeFtYv01DV/DWjaheRgBLi6sY5ZFA6YZlJFaV3Z2d5ZPY3dpBcWsibHgljDRsvoVPBHtVXQ9e0PXY5JNE1rTtUSI7ZGs7pJgh9CVJxVi81CwspoIby+traS4YrAksqo0rAZIUE/MQBnjtQBV0Dw9oHh+KSLQdD0zSY5Dl0srRIAx9SEAzS/2BoX9lT6T/AGLpv9nXDM09p9lTyZSxySyYwST1yKdo2u6JrQmOjaxp+peS22X7JcpL5Z9G2k4PB61FqfiTw7pd/FYanr+lWN3NjyoLi8jjkfJwMKxBPPpQBHqfhPwtqi2q6n4a0a9FooS2FxYxSeSo6BNynaPpV3T9L0zTpJ5NP06zs3uHDztBAsZlYDALED5jgAZPpTr/AFHT7Dyvt19a2vnNsi86VU3t6DJ5NefXfxIjb4taNoen6no1z4au9Gub64vo5Q4V4nK8ShtgUY5yPxoA9LoqppOqabq9kt9pOoWmoWrEhZ7WZZYyR1AZSRVWz8SeHbzVpNJs9f0q41GPO+0ivI3mXHXKA7hj6UAatFcJZeLtUm+Ot/4JdLX+zLfQk1BGCHzfNMqoQWzjbg9MfjXW2Os6Pf6fJqFjqtjdWcRZZLiG4R40K/eBYHAx39KAL1FZuh6/oWupI+ia1puqLEQJDZ3STBD6HaTio9R8TeG9O1JNN1DxDpNnfPjZbT3kccrZ6YUnJz9KANaiuF8d+LdU0T4keBvD1mlq1nrs91HdmRCXAji3rsIIA565BrqJPEGgxtfLJremIdPKi9DXSD7MW+75nPyZ7ZxmgDSoqtdahYWn2f7VfW0H2mQRweZKq+a56KuT8xPoKpap4m8N6VfJYap4h0mxu5MbILm8jjkbPTCsQTQBrUVwvxM+JOleB9c8MaXfSWQbXL8WzvPeJD9mi2kmUg9RkY7DPeo9X1vxUq+LZNO13wUkdtDbvpDXFw2LfcMs12QflVv4CvWgDvqKyY9c061sYzq2saVDcpZrc3JFyqoF4BkG45Ee48MeORSzeJvDcOjx6zN4g0mPTJSBHePeRiByegDk7T+dAGrRXM+KNT1RLvw6+hap4eis7y9Rbo30x3XEBGcW204aQ9u1aGpeJ/Demagmnal4h0myvXxst7i9jjkbPTCsQTmgDWorhNX+Jej6b8XdO+H9xPYRy3enyXbzyXqIY5A6KkOw8lmDEgZzgcA1SvPiRqUPimXw/HoOlSXK61FYxxHxDbLO9qyFnuvKJ3jawC+Xjcc5oA9IrO1H/kMaX/vyf+gGtGs7Uf8AkMaX/vyf+gGuPHfwl/ih/wClxNqHxP0f5M0aKKK7DEKKKKACiiigAooooAKKKKACiiigAooooAKKKKACiiigAooooAKKKKACiiigAooooAKKKKACiiigAooooAKKKKACiiigAooooAKKKKACiiigAooooAKKKKACiiigDn9egbTrz+2IFJgcBL1F9O0gHqOh9selWVZWUMrBlIyCOhFazqroUdQysMEHoRXNQRtpOof2XISbaXLWbnt3aMn1HUe30rycXR9nLnWz/B/8H8/U66M+Zcr3RoUUUVzmoUUUUAFFFFABRRRQAUUUUAFFFFABRRRQAUUUUAFFFFABRRRQAUUUUAFFFFABRRRQAUUUUAFFFFABRRRQAUUUUAFFFFABRRRQAUUUUAFFFFABRRRQAUUUUAFFFFABRRRQAUUUUAFFFFABRRRQAUUUUAFFFFABRRRQAUUUUAFFFFABRRRQAUUUUAFFFFABRRRQAUUUUAFFFFABRRRQAUUUUAFFFUNRaa5uE0mzYrNMMyyD/ljF3b6noPrntSb7ALYxf2xqglbnT7KT5fSaYd/dV/U49K6SorO3htLWO2t0CRRrtVR6VLXr4ah7GFnu9zjq1Od+QUUUV0GYVn6//wAeMf8A19W//o1K0Kz9f/48Y/8Ar6t//RqVyY//AHWp/hf5GtD+LH1RoUUUV1mQUUUUAFfO/wC00fGf/C1fCK+AEtz4gbSNSFs0z7dv7o5K/wC3jO3PGcZr6IrD1Hwro+oeL9K8VXMUp1PSopYrVxKQqrIMNleh49aAPnTxJL4Pb9jq31DwratbWrXdtJqAmO+4FyJh5xnbqzhs5JrvvjffaXdfFX4S2AuraeW41OaZYg4YvCYsbsf3TyM9DzXa2/wv8HQ2/ia0/s+SSy8TStNqVpJMzQPI33mVOiE9eKxPCHwH+G3hW70290fSbiO7026N1BcPdO8hYrtwzE/MoHRTwMmgDyTwL4B8MN4C+MEelT6T4Tv31u50uHVpZfKS2gxbssTMT8qFsj1+asLwvpcnw28VeFL/AMZfCKx0GJL6G0tvEnhvVlK3Ukg2KZItxLRtuyc4PGcV9Fp8I/Aq+K9e8SNpLSXWv25t9SheVmt51O3JMX3c/IOetYng/wDZ5+FvhbxDBrunaJPNd2777cXd088cLZyGVGOAR2PagCh8Gr6xtPij8XlurqC3MOqRXEvmuE2xeUxLkn+EevQV49pVxpmrfAjwT4fj0WbxFea14ivG0/Tv7SFlaXOyVmP2hv4kx0Qck19CeMfgv8O/F3jKDxZrmifaNSiCh8Sssc4XoJUHD/jUep/BL4eal4Et/Bd5pMsmlWty91bf6QwmgkdizFJM7hnPT04oA8X+CWh6p4S/alTR7rTfDGhfafD8k02l+H53eOPD/L527/lp3HsRXcftVafpOreJfhjpuuXr2WnXOuyRzzJN5RCmE/Lv7bjhfxx3rrfAPwP+HfgfX7TXvDml3FtqVrFJCJ2undpVk+8JMn5ugxnpWb8ffCknizxb8OrO40OXVtIj1eY6kBCXjiiMDANIR90bsYJ74oA5bVvCHhP4b/HvwBH8P7SLSbzVftVvqWm2znZParCziV1JOCrquD3rx/wZonibxlba7r138FNK8d3dzqVz9p1e78TRW80WGICCNmzDtAyAfrX1N8Mfg74C+HWoXOo+GdJdL64Ty2ubmZppUjyCUVmyVXIHA9BWV4z/AGfvhh4s8SS+INT0WeK9nbfcfZLp4EnbuzqpwSe570AeP3unal4k+E/wk0LxhJHKZPE6WUxttSiu/MtwxUL58TMrErwTnPrXT+Mvhn4Pufj34L8FxaXHZ+G4NCu5m022JSKb96zFXxyVLMSR3r2O5+H3hWaz8O2Uemi1tfDtyl1psNs5jSJ0+7kDqPY1eu/Cuj3XjWy8YTRSnVrK0ezhcSkII3OWBXoTnvQB816zaN8ObD46aR4J36fZ2tpYT2dtGx22xmTbJsyflBGTnt+FcZJ4U8Vab4I03XNG+CeheH7i3FvcWvikeM7USM4ZTvd2cKwfkFSed2K+wrbwZ4fh1/Xta+yNLc6/DFDqKyuXjlSNSqjYeBwTn1rhNJ/Zx+E2meI49ct/D8rSRS+dFbS3TvbRtnIxETtGD09KAPJvjtc+Nf8AhZmtXHh6DeP+EMgl137POFuDZiZDOtuwyN5XdznpnGTitH473Gl/8Kh+HGj/AA80q2uvC2sajEp05L1bOO7jCb1iediAhZhg5OSeK+h4vCeix+NLjxcsEn9qXFgNPkYyExmEMG27OnUdawbP4SeBrfwReeC20t7rQbqdrg2lzM0iwuzbsx5+5g8jHSgDwjwRoPi7wx8X/CV1b/CXRPh1DcXDW14LfxPbSfboCOR5BfMjL1G0E89KzPGPw91lPFHi7XI/Anhj4raRe6hcTvqUGsLFfaaP4oCd3ytHjgAHGOfSvfPhx8D/AId+AdaOtaDpMzagFKx3F5cvO8QPXYWPy574ql4x/Z7+F/irxNP4h1PRriO8uWD3Atbt4Y5m7syKcEnue9AHkvjDXNU8QeH/AIPah8LY5v7RaLUbfTl1mbdJE8cBQ73GQzDaQD0JxnHNTyyeGZv2MPEt5o1nLBf5H9vfaG8y6N6s6eaZW6se47Y6V9AL8P8AwrHdeG57XTRaDw15n9lxW7GOOLzF2tlRwcj1781Db/DfwnDqHia7Wwd08Tpt1a2eVmt5zt27vLPAYg4JFAHn3xq1PTZbr4QW8d7byTXPiOxmgRXBaRAoy4Hp056c15n48+H2tyePfF+v2fgfwr8WNMvr+WR5hq6xXulY625O75dvYAEjHNe0eF/2f/hj4bns7jStHuEubK+jvoJ3u3eRXTlVyT9zOPl6Uvjj4AfDLxj4lm8Q6to9xHf3BDXDWl28CzN/edVOCT3PegDx3WLHwH480L4K3y6HPcWb6u2jypq0nm3HlRbw0LuDhwHBIPfitD4gW8Fsvx6tYIkjhi0/SY40A4VVTAH0AAr2zxR8JfAniLwNY+C7zRVg0awkWS0itHMLQsCTlWXkEkkn1pZvhX4Qmsdes5Le8aLXra2tb/N2+544F2x4OflOByR1oA8pn8J6L4z+OvhrR/ENu13pieBUnltC5Ec5WSEKJAOqjdnHqBVT4VfCPwPrXjT4haFq+mPfaFouqiLStLmmY21n5iFnZFzwxPc9K92sPBeg2Xiu18TW8Mw1K20v+yonMzFRb7lbBXoTlF561P4d8KaPoOr63qunRSpda3cLc3peUsGcDAIB+6MdhQB8zeBwy+Afg5bvLLMlr4ykghMrbmWNJWVRn2AAqn41+H2tf8Jh4v12DwL4X+K+lX2oTzPexawsV9peOsBO75SmMAAEjHPpX0Vp/wALPCFjp+h2Nva3Qg0TUW1KyBunJWdmLEsc/MMk8HisHxp+z78MPFviafxDqmj3Ed7cMGuPst28KTN3Z1U4JPc96APDtAt/hnr/AI78M+Jzod4dOi8FXt1Kb1/MvVmtJVjVy4OGkQKQrfQ/TjfHPha+g+EMfjrT/Bnhfw7YSTRXNpq17rDXes3ZeYFSrr8vmc5I7AH0r608TfBb4deILfQba80FYINBDJYR2shhVUYgsjBfvKSOQeuT61zX/DL/AMHTJds2gXLpcqw8tr2QpDuOcxrnCEdsdKAPXdDdpNEsZHYszW0ZYnqTtFRaj/yGNL/35P8A0A1a0+1isbG3soN/lQRrGm5tx2qMDJ79Kq6j/wAhjS/9+T/0A1x47+Ev8UP/AEuJtQ+J+j/JmjRRRXYYhRRRQAUUUUAFFFFABRRRQAUUUUAFFFFABRRRQAUUUUAFFFFABRRRQAUUUUAFFFFABRRRQAUUUUAFFFFABRRRQAUUUUAFFFFABRRRQAUUUUAFFFFABRRRQAUUUUAFVdVsYdRsmtpsrkhkdfvIw6MPcf8A1qtUVMoqScZLRjTad0c5p1xMzyWd4At5b4EgHR17OPY/zq7Tte0+S6RLuz2rfW+TETwHHdG9j+hwe1VbC6ju4PMVWRgdskbDDRsOqkV4tSk6MuR/L+u52xkpq6LFFFFSUFFFFABRRRQAUUUUAFFFFABRRRQAUUUUAFFFFABRRRQAUUUUAFFFFABRRRQAUUUUAFFFFABRRRQAUUUUAFFFFABRRRQAUUUUAFFFFABRRRQAUUUUAFFFFABRRRQAUUUUAFFFFABRRRQAUUUUAFFFFABRRRQAUUUUAFFFFABRRRQAUUUUAFFFFABRRRQAUUUUAFFFFABRRRQAUUVHczxW1u887hI0GSaTdgIdSu/skI2IZZ5G2QxDq7nt9O59hWhoWnfYLdmmbzbuc77iX+83oPYdAP8AE1V0GxlkmOrXyFZ3XbBEf+WMf/xR6n8B2rarvweHf8We/Ty/4L/rqc9ap9lBRRRXoHOFFFFABWfr/wDx4x/9fVv/AOjUrQrP1/8A48Y/+vq3/wDRqVyY/wD3Wp/hf5GtD+LH1RoUUUV1mQUUUUAFMkmhjcJJKiMwJAZgCQOtPrwT9oXQrHxL8afhroeo6lc6fa3f22OWS3m8qSRfJbMQfqA/3DjnDcEGgD3e3uLe4UtbzxTKDglHDAH8KbJd2sc4gkuYUlPRGkAY/hXz1YeGNF+EPx10rRfh9JPZ6brWj3c19oxupJ40eFCyTgOxIJIweea8X8MaRqni/wANnxdqnwW8V+J/EOoNLcJ4mh8TmEwuXYr5SD5Y1ToFYHGKAPvCWaGHHmyxx5zjcwGcda4iHxxNJ8ZJvBvl2X9lx6ENTF2HO8v5wTbnO3bg/nXi/ibS9T8dWHwR0nx0t3Bc3st7BqiLOBLMiR4wZIz/ABhVJKnnJ6Zq7qXwp8J6p+0BbeBfs9xaeFLHwkC+mW9zIi3Ci4GEkcNvK7ju+9kkDmgD6ThljmjEkMiSIejKcg/jUcN3azStFDcwySL1VJASPwFfJF9c6t8O/hT8W/DPhO9vktNN1y3sdMQXDGS1huGCssbsflOCcN2PNYVl4f17wzd6Zr3gz4F+KPC2tW91E8ury+JhOt4hYb1mRyEcPzwNvJoA+1bi4t7dQ1xPFCpOAZHCj9ad50Pk+f5sflYzv3Dbj1zXyP8AGL+0vGXx68R6Vq/w11r4g6RokFtHaabaaw1lDbF4w7SOq8u5LkbgcYGKk0yPxNY/Ab4p+HdS8Map4b0W2t4pNIsdR1Bbx7RXwHiDg7toKhgGHG7qaAPrJLq2ebyUuIWlxnYHBbHriuP+KnjC+8JSeGFsrW2uBrGu2+mzecW+SOQkFlx/EPfivC9d+GPh/wAA6X8M/HPh2fU4vEdxq2nW2oX8t/NI95FMmHRwzYA6AAADAAr0H9q2bU7fS/BU2i2cV7qS+KrM2sEsmxJJcnaGbsucZPpQB7KJoTOYBLGZVG4puG4D1xUaXlm8/kJdQNL/AHBIC35V88fCnU9Bt/hT458deJrrVrTxnGLmHxTeDYb60kQHEUAIKogGPLXGOmc14z4i8J6t4X07w5430z4fnwnM2pWgOs3viSa61S7MjDLFAREdwOWwvfoKAPu6W7tYd/m3MMezG7c4G3PTPpTzNF5PneanlYzv3Dbj1zXzpL8MfC/xG/aN+IsXi2O8vNPtrXTttlHdywxPIYjiRxGw3MuPlzwMmub0zw14l179nLUfBuiaslydL8XTWkVnf3zwi/s4jn7H5gYMM7uAD/DQB9W29zb3ILW9xFMB1MbhsflTTeWiz/Z2uoBNnHlmQbvy618ufAD+w/BvxX0/Sbr4d+Jvhtf6vbSww2R1VrvTtRdV3s7CTLK6hTtIbviuG1vwJqOg3mq6x4y+HeqeKpTcy3a+OfD3iCVbiCPcSJAhZkDoO23HGKAPuCeaGCPzJ5Y4k/vOwUfmaIJoZ4/MgljlT+8jAj8xXzH8Xr3RPiRe+DNK0jQ/EXjwXOirqI0uTVRYWfkvwlxclBvaXIxtUgDFXf2P7LVfD3jj4g+Ebyys9JtdPktJItKsb6S6trRpEJYK8jFsnjdz1zQB9HtLEsqxNIgkYEqpYZIHoK5D4yeL7jwT8O9Y8RadFa3V7YRxutvOx2kNIqZIBzj5jXNfHy1bSNX8G/Ee3jUt4f1QW98en+h3WInJ/wB1zE34GvJ/G/8AxVPwy+L/AMSEdWTUZ4NL0mYryLW3mT5h6hnYn/gNAH1Jp99DdQxfvofPaJXeJXGVyM9OtTT3VtA6pNcRRu33VdwCfpmvmrxB8NtF+Hni34Z+LPD93qY17Utbt7PV72a9lkfUI5VwwkBbaO3AAHHSrHhL4eeF/i54v8c+IfiBNealqOl65Pp9hGL6WBdMhiOI2jVGGCcBsnIPWgD1f4N+Nr/xtYeIbjUbS1tTpevXemRiAth44WwGbJ+8e/au1t7u1uGZbe5hlZfvBHDEfXFfGdtqOreG/wBnHxPp/hzVL3VGu/Hs2mNeQ3AS4uoWblll6K7hR8/Tk+tT+GNB17wn4v8AD+qeDvgf4k8FXA1CKLULybxH9pivYGyrrLHIcMedw24wQeKAPsW4u7W3YLcXUMTHoHkCk/nUkkkccZkkkVEAyWY4AH1r5M+NHgHWL74r674g1j4ef8LR0m4ZEskstblt7nSQqcxlEbAyeeVPatHV7Sf4jfs6aFpvgq/1DUI9P1TyL/SPEV/5VzqCxZ32bSxlS2DjBHJAoA+oLe4t7hS1vPFMoOCY3DAflXE65471bTtU1Gxg8E6pem0vra2geKaMfao5VBeZAedsZOG+leJ/AK68PeC/iJJo114G8UfDW81DTpJI9Nl1I3dhdiMFnmG/LLIAMDBIIry/xj4Zm1TwDqfxI0XwLeFAXvoPF/iDxHIb+dPMykkcMRSNW7KmOBxzigD72orF8BXM954G0C7upWlnn0y2klkbq7NEpJPuSa2qACs7Uf8AkMaX/vyf+gGtGs7Uf+Qxpf8Avyf+gGuPHfwl/ih/6XE2ofE/R/kzRooorsMQooooAKKKKACiiigAooooAKKKKACiiigAooooAKKKKACiiigAooooAKKKKACiiigAooooAKKKKACiiigAooooAKKKKACiiigAooooAKKKKACiiigAooooAKKKKACiiigArF1qwmhnOq6ehebAFxAP+Wyj0/2h29envW1RWValGrHlkVCbg7oxLWeK6t0uIHDxuMqf89D7VLVXU7OTTLmXULSNpLWQ7rmBBkqe8ijv7j8asRSRzRLLE6vG4DKynII9RXjSjKEuWW/9ancmpK6HUUUUAFFFFABRRRQAUUUUAFFFFABRRRQAUUUUAFFFFABRRRQAUUUUAFFFFABXjN18aNe1nULyH4Y/DLU/GdjYztb3GoG+jsoGkHURlwS498CvZJY1lieJs7XUqcHnBr578M6H8ZPgvb3Og+GPDOmeOfCxuZZ7VVvFtbu33tuO/fw30XNa01F3vuRNs774a/Fe28UeJLnwjrvh7UfCvim3i85tOvSriWP+9FIvDgd+BXpGDjODivGPAPxB8H+NPiVZQ+JPBepeGfH9naulmuqW7IzRc7xC4OGXk9QM84qP4WXV1J+0/wDFW2kuZ3gittOMcTSEomY+doPA/CiUN9LaCUj2zBxnBx60hBABIIB6V4pqN1dD9s/S7MXM4tj4QZzD5h2FvPPO3pn3o+BN1dTfGv4wwzXM8sUOp2giR5CyxgxvkKDwPwpOnpfyGpanteDjODj1pdrf3T+VeJ6VdXR/bN1u0NzObZfC0DiEyHYG3Lzt6Z964P4beB7/AOJHjz4kWeueLdetvDlh4jmVLGxuzEzzEkglzkhQOigYpqkt2xc7Pqcgg4II+tFeDfABdV8KfGHxx8Mn12+1bRNLhtrqwN7Jvlh81dxXd36gfhXvNROPK7FRd0FFFFSUFFFFABRRRQAUUUUAFFFFABRRRQAUUUUAFFFFABRRRQAUUUUAFFFFABRRRQAUUUUAFFFFABRRRQAUUUUAFFFFABRRRQAUUUUAFFFFABRRRQAUUUUAI7KiF3YKqjJJOABVXSrVtWuE1G5UrZRndaxMMeYf+ejD+Q9OT1wGW0Da5KGORpcbcn/n5I9P9j37/TmukAAAAGAOgrowuH9q+eXw9PP/AIH5mVWpy+6twooor1jkCiiigAooooAKz9f/AOPGP/r6t/8A0alaFZ+v/wDHjH/19W//AKNSuTH/AO61P8L/ACNaH8WPqjQooorrMgooooAK8T+Ofg+38ZfGH4f6bqen30+lGO/8+e38xPs7+QxjfzF+4wbBUk9QK9sooA8++GHwi8K+Ab671Sxm1bV9WukEUmo6xdm5uPKHSMNgAL9B9TXO61+zn4F1DWrm+t9U8U6RaXcrS3Ol6bqrQ2UzMcvmPBIDE8gED0xXsdQ391BY2M97dSeXb28bSyvgnaqjJOBz0FAHLyfDrw0LvwnNaQTWEXhXzP7MtrZgsQDpsIYEEnj3Bzyc1ej8I6YnxCk8cCW6/tOTTv7OKbx5Plbw+duM7sjrn8Kr+GviB4R8Salaabouri6urzTV1SCMQSLvtWcoJMsoA+ZSMHn2qPxJ8R/Bnhy81S01nWltZ9Ktobq9U28reVFNII42yqnOXIGBkjvgUARRfDbwv/xVaXlvNqFv4qlEmpW9y4aM4UrhMAFRg+pOeQa4/QP2dvA+l61bahc6p4p1q3tJVmtdN1TVWns4HU5QrHgZ29txNevxSJLEksZ3I6hlPqD0rn5vFtrba/q2mXum6paW2l2S3kupy2+LSRSMlUcfeZR1GOKAOc+Jvwd8K+PNXi1q6u9a0XWI4xCdQ0a9NtPJGOiOcEMBnuM+9Gk/BvwdpfgHV/B1r/aRg1kD+0b+W58y9uWGMM0jA5IAA6YHpXcaDqtjrmiWOtaZN59jfW6XFvJtK743UMpweRkEdau0Act4k8C6Pr2haHo97Nerb6Ld211amKRQzPAMIHJU5HrgD8Ks+M/COmeK30dtSluozpGpRajb+Q4XdLGcqGyDlfUDH1rmU+MHh5tEj1Yadqvkv4jHh4Lsj3faCcb/AL+PL9+vtXo1AHDX3ws8K3vifX9cuEuyPEVj9h1axEii1ulxgOyhdwfH8QYVwg/Zd+H8kCQ3mt+Mb9YGRrL7Vq3mCyKkEeUNmB0A5B4Fe6UUAc9onhDTNI8Ya34pt5rt7/WkgS6WR1MYEKlV2gAEZB5yT+Fc5dfBvwbeeENS8MXi389pfapJqwmM4We2uXx88TqBtxjjr1Oc16JRQB5j8Pvgj4T8H6/Hr39peIvEGpwKy2txreom6NsGBDeWMADIJGcGse//AGb/AAJc6tPcwar4r07T7iQyS6PZas0Vg5P3h5YGQD3AYV7NRQB5l46+CHgvxUNIaOTWPD1xpFqLK0uNEvTbSrbjpEThsr+vvVz4WfCHwp8NtW1LUvDcuqmbU4Yo7sXd15wlZCx8wkjO8ljk5wfQV6DRQB5d+0dr8tn4Mk8K2nhXWNfvvEsMtjai0t98EEh2gPM+RsA3bgcH7p6Vf0r4XaP/AMKQsvhjfyXKWKWUUM8lu4WQsrByQSCPvD0PFehUUAc34o8F6T4iOgfbpbtP7Cvor608p1G6SP7ofIOV9QMfWuT8dfA3wb4s8UyeJJbrXtIvrnb9vGlag1vHfBRgCZQDu4GOMGu38Ta//Yc+lRf2Rquo/wBo3qWm6yg8xbfd/wAtJTn5Yx3btWzQB57oXwc8DaT4G1fwSuny3WhardyXcttcOCImcjiMqAVC4G3uPU1jeEf2f/Bnh/xBaazPqvijX5LGTzbG31nVDcQWrjIDImAMgHAznFet0UAeV+OvgV4S8VeJp/ESat4m8P313g3h0TUjbLdMOA0i7TlscZGKv3/wX8BXXw/t/Baafc2tjbTfaba5t7lluobg9Z1lOT5h7k5+lei0UAeafD74J+EfB+rPrH23XvEGpGJoY7rW9QN08MbDDInAABB54zXMT/su/DidLi0l1DxW+lSFjDpR1Y/Y7Yk5BjTbwRk4yT+Ne5Vzngrxhp/iu41yGwt7qFtF1KTTbgzqoDyIASy4J+Xnvg+1AGp4c0qDQ/D+n6LazTzQWFtHbRPOwaRkRQoLEAAnAHYVfrK1vxFo+i6jpOn6leCC61e4NtYx7GJlkCliOBxwDycVq0AFZ2o/8hjS/wDfk/8AQDWjWdqP/IY0v/fk/wDQDXHjv4S/xQ/9LibUPifo/wAmaNFFFdhiFFFFABRRRQAUUUUAFFFFABRRRQAUUUUAFFFFABRRRQAUUUUAFFFFABRRRQAUUUUAFFFFABRRRQAUUUUAFFFFABRRRQAUUUUAFFFFABRRRQAUUUUAFFFFABRRRQAUUUUAFFFFABXPahato8z3dupbT5GLTxKMmFj1dR/dPcfj610NB5GDyKwr0I1o2e/Rl06jgzHRldFdGDKwBUg5BHrTqqXtpJo7vc2qNJp7EtLCOTAe7J/s+o7dfWrMUiSxrJGwdGGVYHgivIlGUJcslqdqaauh1FFFABRRRQAUUUUAFFFFABRRRQAUUUUAFFFFABRRRQAUUUUAFFFFAFPW9Ph1bRr7SrlnWC9t5LeQocMFdSpx74NeC+C9d+Jnwd0weDtf+H+ueMtItHZdL1TQ18+V4s/KsidVwPXmvoairjOys1oS43PBtH0/xp8UPi94c8caz4Uu/CPh3w4ryWsOoYW9upW/vIOVX2NV9fPi/wCGXx88ReMrPwPrPizQfE1pbq50iLzZ7aWJdu0qO3fJ9RX0DRVe18tBch8+eDrfx5rn7T1j438Q+EbvRdLm8Oy29qjIWNuolBVZ3HyrKxLHbnIGKY83jD4UfGnxjrMXgLXfFmheKnhuYptHh82SCRAV2MvYcnk47e9fQ1FHtfLQOTzPAfhhY+OtQ/aW1Xxl4p8Lz6Pa3/h9I7cBCyQqHXbFJIPl83GSQDxW9+ztousaT4l+J02qaVe2Md94nkntHuIGjE8ZHDoSPmX3HFewUUpVL30BQsePeB9F1i2/aj8f61caVew6Zd6dYpbXjwMIZmWIBgjkYYg9QDxXsNFFTKXMUlYKKKKkYUUUUAFFFFABRRRQAUUUUAFFQ31zFZWNxeT7hDbxNLJtXJ2qCTgdzgdK8al/ah+EsKs0t5riKp5LaTKAPzqowlL4US5JbntdFeUeFf2g/hv4m8Q2Og6Vcay17fSrDAJNLkRCx6ZY8Ae9er0ShKO6GpJ7BRVLW9V03RNKn1XWL6CwsLdd01xO+1IxnGSe1VLXxR4butXtdIttcsJtQu7Nb63tkmBklt26SqO6H1qbMLmxRXO+IPGmg6F4s0LwvqM06anrplFgiQlkbyxltzDheD3og8Z6DN8QbnwJHNOdctrNb2WMwnyxExAB39CeelPlYXR0VFc/4K8YaL4vi1GTRWumXTrx7O48+3aLEq9du77w9xXQUmmtwTuFFFFAwooooAKKKKACiiigAoorndO8Z6Df+O9T8FW0051nS4I7i6jMJCKkgBXD9DwRQk2FzoqKKKACiiud1jxpoOk+NdH8H3s066vrMUktmiwlkZYx82W6L0oSbE3Y6KiiigYUVhaf4s0O/wDGGo+E7S7MurabDHNdxBDiNXztyfU46Vu0NNAmFFFFABRRR254FABVGKJtclaJSRpiEiVx/wAvB/uD/Z9T36UQxya25SNmj01TiSQHDTn+6v8As+p79PWuihjjhiWKJFRFGFUDAArfD4f23vS+H8/+B+foZ1KnJot/yFRVRAiKFUDAAHAFLRRXrnGFFFFABRRRQAUUUUAFZ+v/APHjH/19W/8A6NStCs/X/wDjxj/6+rf/ANGpXJj/APdan+F/ka0P4sfVGhRRRXWZBRRRQAV438bdQ8YP8UfBHhfwp4gfRv7ZjvI7iXG5UVYmJkCdGdQCVzxnFeyVxfijwbdav8UfCPi+K+hit9CW6EsDIS8vmxMg2noME55oA8f0HR/irc+OvEPwl/4WnfmwsYIb8688IbUQsgGIV5wBnPOc4PFLpvjTxho/wQ8W22s+PNPtNS0DX5dHXXtQgeV5YQQQRGoJeYhsAYPT2r1/RfBt1YfF7xB42e+he21Swt7VLcIQ8Zj6sT0INcRrnwU1LUPDniG1t/EyWOqXfihvEWl3cUJItpMAKkin7w65xQB5l8JPG3iLTvjZ4a0W28T+NfEOia4s8Ms/iPS/s0Z2JvBtyeeD1HAwRWV8TPG/iK51fxLqFh8TfE+oalps0wh0/wAK6M8umwJEMqs8zgBsfxnkDmvV9J+EfxLvPiJ4Z8aeNviPa63caJPLizisRBB5MkZVtoXGJCSMt6KPSs5/gd8SrXTNU8H6L8VFsPBV9JOwtRYKbtElJZo/NxnaScHB+6SO9AFHVPEXj7xzP8KbDSfFVx4dm8T6PcTalPaAYXbHuLKv97ggHsTSeMLXxNJe/EDwLJ46114NL8JWsq3TyBpJJFX94xHTMmCG+td54M+FOq6Hf/Dq6utZs7j/AIRLTbiyn2Qsv2kyIVVl5+XGRnNa138OZb34geLdfutRj+w+INGj00QIhEkRUYLZ6GgDwe/8W6z8L/2f/h5pb+PNQtV8URxSvrFzbGdtJtfIjJhhRck4zhT2q/8AA74tWUHxT0jwnpnxT1Xx9p2tiSOQarYSQT2kyruQo7ABkIDAr6iu7074MeLj8OtF0XUvHMaeIvDM4Ph3VrK0CfZ4BGqCGRDxICFGc+1b/wAPfA/xMtvE0OtfED4kHWEtEZbew021FpbuW6tKFA8wjsDwM0AePW//ACTu1/7Kyv8A6GK9Hl8c6j4B8TfFC28Sajc3kFjY/wBvaMLhsjySpUwpnsJNi4/2qni+DmqJ4Yh0n+27MyR+Mh4iMnktgxBgfKxn73HXpXO/HC18N/Eb4zeDPCej6pFdarYXzHXoIX3COyjxK0UvpudIwAfWgDMvIfipLrfwy8GQ+PdS0zUdV0a5n1q7kxK24gs21T/EucKe2BXa/Aq68XaN8Q/GHw78TeJrnxLDpCW11ZX92B57JMuSrH2NdjrXgu5vvi14c8aRXsMdrpFlcWz2xQl5DIMAg9ABTtB8G3Wm/FrxL40kvoZLfWLO1t47dUIeMxLgknoc0AZv7QXijXfDPgm2j8LtDFrWsajBplnPKuUgaTJMhB64Cn86881vSviR8ILnRfFV58StT8YaZcalb2OrafqKAKqzMEEkJGcFWYHHpXrnxY8D2fxA8HTaBdXc9jKJUubS7g/1ltOhyki+45/OvO9M+E3xF1zW9Ik+KHxHh1/RtHukvLaws7Bbfz5k+40zAZbHX60AecfGvxr4g034r6xa+MvH/jDwBosbIugz6XpxmtLuPbks7DkvnqMHgV2/jTx5qcfwG0DVP+FpaFbTX9wlrda3pttJPLcjOCtrCq5871BA285xXReOPAPxWn8S3994J+J0djpmosJJrDV7Fb1IG6Yh3A7UP93pmsif4B3umeB9AsfCXi+Ww8S6JqUupw6lPbq8Uk0uRKGiAwEIJwAKAON+AnjjxRD8Ym8KTeIvFus6Je6TLeRXPimxNs++POHizz5fr9DXDeL/AIkeLIbXUPFmj/E/xdr2pWdyzvBo2jyDQYlWTbtMrgbo8cFsHJ5HY17Z4Y+Dvjk/Ei38aeN/H8Ovztplxpt1BHZ+SiRSLhfJC4C46njkk1gXnwF+KN14Il+Hr/FmFfCMMJhsrdNOVZygOY0lkAyyjuM84HpQBq+J9T8deLPib4a8N6D4qm8Pwaz4Q+33ssI3GE748vEp48zLBQT0BNZHg7Rvix4o1PxT8O5vine2dn4YvEVNahhzqF55ilkRznCquDkg5PFen+Hfh7qWneP/AA74nutTtZV0rwv/AGLNFHEwMkm6M+Ypzwv7s8dea0/A3g268PeNvGXiCe+hni8QXUE8MSIQ0IjRlIYnrnPagDxzw3458ZX3w/8AhvNqOuTHUH8YJpN/cQHb9siRyp3+u4DmuU+K/jjxDpvxS8QW/jb4jeL/AIfW8N2yaCLLTWlsLq3H3HYryxP8XBr1rR/g3qlj4e8M6Y+t2bvo/iltckcQsBJGXLeWOeG569KXxj8OvizNr2pP4T+KMVtoeoytK9jq9gt61uW+8kTODhPRe1AHJfGP4uajofwx8DRjxxptrJ4iLR3/AIn0u3a4ijSMDzGhjA3biT6fKQRWP8C/izZRfFPSfCOmfFLVPH2na0kqP/athJBcWc6LuUq7ABkZQwx616NJ8C4bD4d+H9E8NeJbzTNf8P3Et3YaxsViZZWLSh0+6Y2JHy+gFafw78EfEu18Sxa38QPiOdZW1jdLew021FpbOWxlpVUDzCMcZ6ZoA8k0aw+LXizwb4x8V2/xV1TTI9C1O/Om2USA+cIRu2Sv1KcABe2T617f4avtb8d/Ai0vor+TTtb1fRSyXVsdjQzshAdfTDc1B4I+Hl94f+HvifwzNqVvPNrN1fTxzJGQsQuFwoIJycd62/A2lxeAPhfpumazqVt5OiaeFurw/JEFQEs/PQAc80AeTW/j3X/Fngz4ZeH9O1C9sfEGs3yx6zJE+2eFLQ/6WD3GSrLXN+HvC3jzxNqnxOl8P+OrrwnYaf4kvJoRYoDLdXAQEiRj0jACjH1rpvgHo2ja78avG/xE0G6F74f8422lSjmMyud9y8X+yXJGe9ej+A/A934cj8ZLPfwXH/CQatcX8OyMjyVkUKFbPUjHUUAfP3iSPxT8R7X4I+ILzxlqejajqdxNaSmyVQsM8YlDTpz95gu09sV9bWcTwWkMEkzzvHGqtK/3nIGCx9z1rxW9+DPiSL4beC9H0LxVZ2HiTwpfS3dtftamSB/MaQsDGfZwPwNe02K3CWUCXciS3CxqJXRcKz45IHYE5oAmrO1H/kMaX/vyf+gGtGs7Uf8AkMaX/vyf+gGuPHfwl/ih/wClxNqHxP0f5M0aKKK7DEKKKKACiiigAooooAKKKKACiiigAooooAKKKKACiiigAooooAKKKKACiiigAooooAKKKKACiiigAooooAKKKKACiiigAooooAKKKKACiiigAooooAKKKKACiiigAooooAKKKKACiiigArn7+xl0uR7vT4mktGO6e2Xqh7vGP5r+IroKKxr0I1o2e/cuE3B6GLbTQ3ECzQSCSNhwwqSotS0uW3me/wBJUeYxzNbE4Sb3H91/foe/rTbK6hu4jJFuBU7XRhhkb0I7GvInCVOXLPf8zsjJSV0T0UUUhhRRRQAUUUUAFFFFABRRRQAAZOK5H4f+OrPxjq3iaxs7Ge3XQNROnyySn/WuFBJA7Dmul1SzXUdNudPeeeBbiNozLA+yRARjKt2PvXzL+y/4PsdB8YfEHxA+v+I7hfD2qXMAhlvQ0dyixhjJMu355OPvcfStIRTi2yJSaaPqQKx6KT+FJg5x3r4y0rxr4L+IS3niT4ifHHXfDl9NcSDT9J0eWW3jsoASE8zbE3mMeCefx547Pwf8SNT8S/AH4m2LeJDq914atZobTW7cNBJdRNExjkxwVYbSM8GreHaEqiZ9N7W/un8qTvXzZ4J+FviDxd8KLfxlqXxB8Wv4h1TRme2t4dRaG0hZoyIhsX5iVODndyetbE3xRuB+yRb+KY5pE12azXSo9xPmG+z5JPrncCal0tbJ+Qc/c98wc4wc+lBVh1BH1FfLvxN8SXfgfTfAfwn1fx5deGkn037X4g1x2knuGGSDHG2GYMX389gB0xg4mkePvCngLxx4ef4ffFvWPGOnapfx2OqaVrEks7qrnCzRyNGu3acAjvn8qVBtXQe01PrwgjsaMHGcHFeR+Hr3UPDf7Suu+G769u5tM8S6eupaYs8zOsc0R2yxxgnCja2cD0rG8IeI7rV/i/8AEfxzNfXr+HPC1odPtrZJ28mSSNS0kgTO0nCkZx3qPZsfOe7BWPRTj6Vx3gLxzD4s8QeKdIj02S0bw9qH2J5GmDic7Q24DA29enNeQfDn4f8Ain4p+Fbf4ieKPiR4o0zVNUzc6faaTcCC0s485jUxkHzB06kccEnrVP4Ja9q3grQfjJr/AImlS/1TSNTka4lSMILh0jVVfaOm75Wx71fslZq92TzvQ+nArEZ2nH0pACTgDNfGGkeIfBPiHQk8SeLP2ite07xlcp54gsWmjsbN+qRmEREOF6Hnn36nrfEfxL1vxZ+xrrHib+0nj1iwvEspL2zdoTMY54v3g24K7lYZHuaHQasCqI+o9rYztOPpXF/GXx9D8N/BTeJp9Lk1NFuYrfyI5hEcyNtzuIPT6V494s+F/im3+F938Qrz4p+Lf+Ers9MOpbYboJYgxx7xGIQOmBjJJz1INVvjzr2peKP2NdC1+/ZDqN82nzTOq4VpCy5OO3PaiNJcy1urjc3Zn06m5kD7TgjNABPQE181/FL4c+KvDXw7v/iS3xQ8Vy+KtMt1vp4/tCrYMRjMawAYC84GSenNaXx18UavffBr4d+ILe8udPu9T1jTHuDazNHuEikup2kZUntUqle1mPn3PoIAk4HJo74rzD9q29vdO+AXim90+8uLO6iihMc1vK0bofPjHDKQRwSK5b4o+JPFdxY/Dv4d+FdWbS9T8U24a61Mr5ksNvHGGkK5/iI7/wAuoUabkkwc7HvJVh1Uj6iuK1fx9Dp3xe0b4dtpckkuqadJfLeCYBYwjFdpTGTnHXIrx/x34c174D22neOdB8c+JNc01byG11jT9buvtKSxuwXchwNhBPv9T0ro/GWH/bF8FYJw3hm55HXmR6pU1vutROTPQ9I8c2mpfFDWvAcNjOtzpFpDcz3DH5G8zJCgfQdfeuvCsegJ+lfLfw7+HNnH+1l4pgHibxSw0uK2vUZtQy07SAkxynb88YzwvGB3rW0LTPEXx18X+JtS1Pxlrnh/wtouovpunWWiXH2eSSVPvyPJg569Mdx0xy5Uo330sCmz6NPB5orxX4J6p4k8OfE7xB8JPEOtT69BptjHqOl39yP9IMDMF2Of4iCRz1/p7VWUo8rsXF3QUUUVIwryP9sZm/4Zy8Ujccbbfv8A9PEdeuV5F+2Mcfs5+Kc8fLb/APpRHV0vjj6kz+FnoN6mqz+AHh0W9az1J9MAtJ9qv5cvl/K21gQeccEVxfw3+JX9o/AP/hOdelAvdNs5RqnyhSLiHKv8o4GWGce9eiaH/wAgSw/69o//AEEV8r/FHTtSsfiPrfwd09JYdP8AHWr2upwSIvyxxMR9qHoBuDVdOKldMmTtqdPffELxbb/s/eHJPEem2PijxV41uDFY2N7axi2VHbcgdAAGVUKHnk55NVteh+Knwh/s/wCIfijUfDHinTrVIrG/ht9FgtZ9OtmYALDMihiik42nj2710/7Sej32i2PgXxdoOkzX1n4M1ASz2kC7nFsUVMgd9oUf56c18a/iz4X+KHw9bwH8OZrjXta8QvDCYY7Z1+xx71ZnlLDAxjHBPfn11jray0e5D03ZvfFy4ivP2hfgveQEmKdb6VCf7rQqR+hqXSP+T2Nf/wCxVg/9CWqPxLtDpvx1+BumuwL21veQnnqVt1U/yq9pBH/DbOvjIz/wisH/AKEtT9n5fqPr8zG0r4xeLNN+EnxB8Wak66ve6Prsthp6vAqpCm7am8IBlV6knn3p2lap8cLOw0vxXpfjjQviNZ3MkTXeiWFhDE8UT/eaN1wx25x83pWP8KdYk0X4U/FDUY/Co8WQR+J7lbrTBIF8yEthz91s4HO3HNcJ4zX4JR6b/bvwY17xFpHjSXy/sej6X5/zSEjKSo6ngc5AcgehFaKKu1b+v0Ju+59G+L/Feu+HPjb4Ssbm8I8L+IrWa1Fu8KAw3qYdWL43cqSMZxkVF4x8WeIJvj54V8A+HdQ+y2q2k2pa9iFHZoB8sS5YHblu4wah+NOh61rHwMtb+7jB8T6HFa6tlAMi5hCmYAjsQZOnFY37MbSeMdZ8VfF28SRZNcnjs7FXGPKt4kUsB7Fyf++axSXLzdtC7u9jpfgd4r13Vbzxb4Z8WXy3eteH9VeIzGJIvMt35ibaoAwAMZxXB2Xxf8VxfDX4g/EzcuoaVb6m9p4ctTbqI0jDbPNcqAzDPJyelVv2mr/Ufh74zk8WaLDJnxXok+hyGIci825t2A9eozXd3Wlj4W/s7RaXaeFB4ri0+yRb7TvMCm4Vv9c/3Wz1JxjmqtHSVt/6Yrvbscbpeq/HC103TPFmk+ONB+ItrcvG91odhYQxvFE/3jG64Y7c4+b0rX/aD8feO/C/xB8CaP4KWOZtbNxHJYTxJtlcBNpZiCyhdxJ2kZxXi3jRfggmmHXvg3r3iLR/GsgT7Ho+l+flpc52Soyngc5AfA9CK7746eINW8MfEX4M+INc0+4vtRtLWZ9SgtE3SFzFGJSqjrgljx6Gr5FzLTv0t0JTdnqbnifWvjR8JxZ+KvGHinSfF3hl7mOHVYItOS1ewV2A3xsvLgE4y2e3rkdr8S9R+Jura3pGgfDiGHS7G8tzc3niS6txNHbLjKoiE4Zj7ivO/jX8SvDPxZ8HJ8OPhzcT6/qmuzwxzPFbSLHYRK6uzyswGOF6c9+fWn8cNShsfifoPhHx34r1/wAK+BrfRkMN9pbNELu6UAFHkVSQAAeMd+3USo3tda6/1Ypvszd0Hxd8SvBPxn0HwN418V6T4xsNfRxFdQWcdtNbSKDwUj4xnHXOR6VJoUd5N+1X8TYtOuTa3jeH7MW8wQMY38obThgQefUV5Xo0HgK3/aG+H1/4Ds9WfSXuzby63qEkrDUJyCQEMnLYHcADNev+ByP+GxPiDyM/2NYf+i1pySV35fqJO5s/Cn4jXV98C7vxT4quUbV9DW6t9XYqqAXEDMMEKABn5OgHWuQh+J/j3SPg94Xur+W0vPGvjK+caal6kcENnbtlgz7QoIRADzydwyT0rkPi1pmr2fxV1b4R6TC0en+PtTtNWDqMIsYBF0rH/aMSn8a7D9rTwfaNZeCNdn8OT674b8N3LQalYW5bf9ldFUMApDHbsXoR27ZISjC689f6+Y7v7iLWPFvxN+GP2TxL4n+InhzxxoDXEcOpWdtbQ289orsF8yIxnL4J6HPH51r/ABKkWX9qz4Vyocq+mXrL9CpNebahB+zHfCwsfh/8Ph4y12+mSOPTre6vYDCrEbnlkYkIFHpnn869G+I6rD+1T8KIVQRBdLvVCbs7cKeM96bSvt0fl0Emzo/BnizxBqH7RXjjwneX/maLpen2k1nbeSg8p3A3HcBuOc9yabr/AIs8RW/7TGh+C7bUBHol54elu5bfyUOZxIyq+4jdwAOAce1cTf8AirR/hj+1N4o1bxrLLpmk+INKtVsb8ws8JaNRuUlQSDkEYwar6L4w0/xt+174f1jRre6/slfDs8FpeTRmNbwCQlpI1bDbMtjJAzg1PJ1tpb9Cubp5lD4XaD8QE/ap8YLN48t5XtVtpdTYaXGPt0DBvLiAx+72jjcOTivqI1896D4i0bwr+1v4yt/EV6NNfXLWyi0wzRvtuXAIIUgEdTjnAr6EPBqKzba9EOnsFFFRXM8NtA008gjjXqT/AC9zWDdjQe7KiM7sFVRkknAAqnawSa425g8Wlg+6tc/4J+p+nWSz0+bVXW51GNorMHdFanq/o0n9F/PPQdAAAAAAAOgFdWHwrq+9Ne727+vl+ZlUq8ukdxEVURURQqqMKAMAD0paKK9U5AooooAKKKKACiiigAooooAKz9f/AOPGP/r6t/8A0alaFZ+v/wDHjH/19W//AKNSuTH/AO61P8L/ACNaH8WPqjQooorrMgooooAKKK8K/ab+KN94S1vQPCOn+KLDwg2rRy3F1rl5aNci2iTjEca53OWx14oA9zlcRxtI2SFBJwOeKyfBniKx8V+HbfXdOhvIba4LqiXcBilGxyhyp5HKnHtivCfgV8Wrm/8AG1x4IufiNp3xASewkvLPVYNOaymidAS0UkZG0jHIIz71k+Ifih8QLf4DeENaXWrqzbVNQuodX8QxaWt29hEkrhG8kbVIIGMn+7QB9SUV4H8DPiFqU+meJLq++JmifETS9NsWvI7iGzNjqCOqlnjeDG0pgLhwepINeUQ/HTxBfWL+MW+Ovh7Tb0B54fCJ0GR4GUZ2wvcY3hiO4yM45xQB9a6r4s0nTfGWj+E7n7R/aOrxzSWu2PMeIl3Nubtx0o8B+LNJ8aeHk13RftH2RppIR58ext0bFW4+oNeT/wDCRQeLfjB8IfEtqmyHUdIv7hVznGYDkZ+tef6V8SL34ffs9aBBpuoWOk3et6/e2i6nexNLDZIJmLyFF5YgdBg89aAPraivl/4R/F+4tviRo/hi6+Lum/Eiz1x2h3rpDWFxZTAZXAxtdG59816T+0l4q1jwx4f0waZ4w0XwjFfXTQ3GpXkD3NygC5At7dVIlYnOdxAAx60Aen6neR6fpt1fzLI0VtC8zrGu5iqqSQB3PHSsXwT/AMI3q1lH4x0XQ4bGfWIlklnexWC6lXsJTjcTx0JNfP3wX+Kni6/1nxl4bvvFd74lhsfD02qWOq3uiLp0yyL8uFiyQycggkdRWj4p+IniyL4PeBL6b4haR4Ym1m2L3+rXFmbq+kcAkCC1RNrZx8zEqB9TQB9B+I9WtNB0G+1q/wDM+y2MD3E3lrubaoycDucCsDSfiH4f1TW9B0e1+2fadd0r+1bPdDhfIwD8xzw3PSvn34f/ABH8S+JvCXxO8Ka5r134it9O0KS6ttTvdJGnTuHQgqYQSNvoeprofB10tl8QfhheyKWS3+HjSsB1IVAcD8qAPo+ivi6L46a5rUMvi7/hemgeHZ90ktr4VbQZJozGrHZHNPjcHZQMlcjJGK+rPhd4qi8bfD7RfFUMaxjUbYSMinKq4JVgD6bgcUAdLRRRQAUUUUAFFFFABRRRQAUUUUAFR3VvBdW0trdQxzwSoUkikUMrqRggg8EEdqkooAqaRpum6Pp8Wn6Tp9pp9nEMR29rCsUaD2VQAKt0UUAFFFFABWdqP/IY0v8A35P/AEA1o1naj/yGNL/35P8A0A1x47+Ev8UP/S4m1D4n6P8AJmjRRRXYYhRRRQAUUUUAFFFFABRRRQAUUUUAFFFFABRRRQAUUUUAFFFFABRRRQAUUUUAFFFFABRRRQAUUUUAFFFFABRRRQAUUUUAFFFFABRRRQAUUUUAFFFFABRRRQAUUUUAFFFFABRRRQAUUUUAFFFFABWVq2k/aJvttjKLa9AxuxlJB/dcd/r1FatFZ1KUaseWSKjJxd0c7Z3vmTNaXURtr1BloWOcj+8h/iX3H4gHirlWtV0221GEJMCrod0cqHDxt6g1itcXOmyrb6vjYx2xXgGI39A391vrwe1eTWoyofFqu/8An/nt6HZCantuaFFFFZlBRRRQAUUUUAFFFFAAOor57+FK6n4f+J/j/wAE674V1+OPxPqc9za6pFaeZZCKSPHzyg4U47fgcV9CUZOMZOKqMrJomUbny54Gvb74P6dP4I8YfB7U/EsVpPI2l6ro2kxXguIWYlRITgqRnvz7cZPXz2njTVfgF49utb8I6bolzqdjcf2ZpGmWYFysXlsFWXZ9+Q5GABkc8V7oCR0JFHetHWvrYlQscd8ErW5s/g/4TtLy3mtriHSoElhmQo6MF5DKeQfY14jb/D/xDP8AtEL4Un0+6XwRYaxJ4nhuDC3kPJIobyAcbeH3cZz7V9P0ZOMdqmNRpt9xuF0keH/H7wzr9p8QfDvxR0Hw1B4pj0y2ex1PSmRXkkt2YsHjDAgsCTx1/PinovinWPGvirSLPwT8Hz4bsILhZdW1LxJocVuUjHOyFQcs5PRu2Ole+UEk9STTVXS1gcNTxr9q37XoXhbSfiTpSj+0PCmoJP1wXgl/cun471P4Vp/BPwHHpnwJg8PakjJda1ayz6k3VzJcAlue+M1F8Rfh7418deLoLPWPE2mR+AIrqK6fTIbdhdXDRncI5GxgoWAPX8K9WRVRFRVCqoAAHYChztBRTEld3PnP4eeN/GXwp8Nw/DrxH8NfFGt3umsbfTL/AEi2E1rdQ5/dl33Dy+MZzyByQOlM+E/g3xT4n8N/FzRvGGmSaPqHiG/c/NG3lAtGpARyAHVSApZeODX0iCcdTSUOrvZahyeZ8xeEfF2p+C/C9v4N8VfAfVdU8R6dF9lgu9O0eGezu8cRu02Plzxnr6n0Gx8W9F8a337J2sWWseHrGPxBdyRTf2ZoVkcRqZ4yF2pnc4A5Yf0r6G3HHU0gp+21TsHsziPiDa3Vx8C9csYLWeW6k8OTRJAkZaRnNuQFCjknPGOteMeP/D+vT/sXeF9Gg0TU5dThGn+ZZpaSNOm1huygG4Y78V9PUZOc5OamNTl++43G5wH7QVneah8CvFtjYWk93dzaWyRQQRl5HbI4VRyT9K89+JHg/wASa1+zR4Ni0fTJp9X0L+z9QbT5FMcsnlJ80eDyG56Hng19A0Uo1HFIHG58wfGfx74w+J3wf1rQfD/wt8VafIYI31KTVLIx4CujbLdVy8rFgOwwMk11HxT8M+LINN+HvxD8KaUdS1bwpbgXOlsSks9u8YEqrn+IDt1+p4PvG5vU0lV7W1rIXJ3Z82eOdb8U/Hi30zwXo/gLxJ4b0f7ZDc6zf67a/ZwqIwbbGucucj/9XWuu8V6VqUn7Wfg7VIdNvH06Dw9PFJdLAxhjcyPhWfG0HHYmvZSSepJoycY7Ue16JaD5DwR7rVvBX7U+s6xe+E/EGoaV4js7S3tb3TrTz4oWT5WMpB+QZPf64rN0bUPFHwL8ZeJdNu/BOu+JvCut38mpafd6Fb/aJYZX+/HJHkY7c57DGcnH0aCfU0AkdCRR7Xug5Dxb4KaL4p1z4m+Iviz4p0eTQl1Kzj0/S9OnP79LdWDbpAPukkDjr/X2miiolLmdykrIKKKKkYVFd21teW7W95bQ3MD/AHopow6N35B4NS0UAV797iDTp5LG2W4uI4mMMBfYHYD5Vz/CCeM9q8k+HXh3xv4l+KjfEr4ieH7bw7Lp9idP0fS47tblowxzJI7rwc5OO4r2OiqUrJicbiEBgVYAgjBBHBFU7DSdJ0+VprDSrCzkcYZ4LZI2b6lQM1doqbjsQTWlpNcQ3M1pbyzw58qV4lZ489dpIyM+1AtLRbxr1bW3F0yhGnES+YV/ulsZx7VPRRcLEFraWloJBa2lvbiRi8giiVA7HqTgcn3NQWujaNa3f2y10fToLnn99Faoj89fmAzV6ii7FZHmvxtuviXPY/8ACN+A/CtpfQ6tbPb3Orz3yRrYbvlJMR5f5Sen5V1Xw38L2ngvwNo/hazbdFp9ssRf++3Vm/Fia6Ciqcvd5RcutzxXVtB+IHxF+J2ir4t8LWmgeEvDOoHUIGF8lxJqUyAiFgF5RRnJDCvaqKKJSvYaVijbaNo1rd/bLXR9Oguef30Vqivz1+YDNecfEvwn4g1j44fDnxFp+nGfStHa7/tCfzUUQh0AX5SQzZwegNeq0URk07icVYqWGmaZp8kkmn6bZWbyf6xre3SMv9SoGadf2FjqEQi1CxtbyMHIS4hWQA+oDA1ZoqbsdkVf7O07bbr/AGfZ7bU7rceQuIT6px8p+mKelpaR3cl5Ha26XMihZJliUSOB0BbGSB71PRRcLEMlrayXUd1JawPcRgrHM0al0B6gNjI/CpWAZSrAMpGCCMgilooGUrHSdJsJmmsdKsLSVhhngtkjYj3KgGppLS0luoruW0t5LiIERTNEpdAeoViMj8KnoouKyK1/p+n6gix6hYWl4inKrcQLIAfYMDilSxsY5opo7G1SWFPLidYVDRp/dU44HsOKsUUXYWRVutO067uIrm60+zuJ4f8AVSywK7p/ukjI/CrVFUZryWa5ax0uIXFyOJHP+rg93Pr/ALI59qTeyGkS315HaBFKvLNIcRQxjLyH2H9TwO5qXTdJmkuFvtWZJJl5igQ5jh/+Kb3qzpGkxWJaeRzcXkn+tnccn2HoPatGu/D4P7dXft/W7/rzOepW6RCiiivQOcKKKKACiiigAooooAKKKKACiiigArP1/wD48Y/+vq3/APRqVoVn6/8A8eMf/X1b/wDo1K5Mf/utT/C/yNaH8WPqjQooorrMgooooAK8v+NPw31bxTquleKvCeoaVaeI9Kjkhjj1W0FxZ3ML/ejkXBK84IYAmvUKKAPJPhd4C8e2GtXOt+NtU8Kxy/ZWt7bTvD2miG3BbOZXkdRIWxxgYH1qhp/w1+I2h/CbQ9A8NeKdIs9a0ya5eaC4habT79JZWYJLld4wG6gdc9a9qooA8L+Hnwa8Qf8ACX33iv4hXPhiO6uNKm0kWPhq0aC3aGXG53ZgCW4wOPxrFtfg98WtGtx4Z0LXPh8/h+MNFb6le6Lv1OCI5xgBfLdlzwSee9fR1FAHnEnw91KPx/4G1uDULaay8O2NzbXJlXy5pmkj2hlVF2DnkjjHauPT4H6y/wALdI0U6zptt4l0TVbjUdPufINzakySFvLkR1GVKnB447Zr3eigDxf4c/D/AOJcXi2z1nxvqXgmytLDc0dl4b0oJ9pcjgySSoGULzgL+davxv8Ah/4q8S654c8VeCdS0W31vQ/PRLfWYGltJo5gu7O0Eqw2DBA79Rjn1OigD5um8G+NvCer+J/iT8TPGXheaK98LXOmPHBut47d8boo4d4G5ThupDEngGq/hr4f+Mtc8AfDTxt4D1LQYdX03RGs2ttct3ktpIpDu3DaCysCB0HPr6/QPi3wv4e8W6WNL8TaPaarYiQSiC5Tcm8ZwcevJrUtoIbW3jt7eJIoYlCRogwqqOgAoA8E8O/CH4kLrHjfWfFPiXQdTvfFGg/YB9njkiS2mHCqo2n90Bxn73tXTaF8MNWtfE/g+/vrrT5LLR/Cp0S9SN33ySFQpZMrjb15JB9q9ZooA+crf4OfFTw8h8OeFNY+H03hxWZbW81XRy+o2sTEkKMKUkKg4BY8969fsNF8U6HpvhfSdH1LTrq1s32azPeQeXLcR7G5iWMBFYuQcHAxnvXXUUAFFFFABRRRQAUUUUAFFFFABRRRQAUUUUAFFFFABRRRQAVnaj/yGNL/AN+T/wBANaNZ2o/8hjS/9+T/ANANceO/hL/FD/0uJtQ+J+j/ACZo0UUV2GIUUUUAFFFFABRRRQAUUUUAFFFFABRRRQAUUUUAFFFFABRRRQAUUUUAFFFFABRRRQAUUUUAFFFFABRRRQAUUUUAFFFFABRRRQAUUUUAFFFFABRRRQAUUUUAFFFFABRRRQAUUUUAFFFFABRRRQAUUUUAFNmjjmiaKVFkjcEMrDII9KdRQ9QOcuNOvNIzJpqvdWI5a1Jy8Y/6ZnuP9n8qmsru3vIfOt5A65wR0Kn0I7Gt2srVNFhupjeWsjWd9j/XR/x+zjow+vTtivMrYJx96l93+X+W3odUK99J/eJRWct9NaTra6xEtvKxwky58mX6E/dPsfzrRrjT6dTYKKKKYBRRRQAUUUUAFFFFABRRRQAUUUUAFFFFABRRRQAUUUUAFFFFABRRRQAUUUUAFFFFABRRRQAUUUUAFFFFABRRRQAUUUUAFFFFABRRRQAUUUUAFFFFABRRRQAUUUUAFFFFABRRRQAUUUUAFFFFABUdxNDbwtNcSLFGoyzMcAVUudQ/0g2dhCby8xyinCxj1du1W7DQ8zJeatKLy5U7kTGIoT/sr6/7RyfenThOq7U18+n9f1oKUlBe8VLeG+1rDKZbHTj/AB/dmmHt/dX36mt+xtLextktrWFIol6KoxU1FepQw0aOu77nJUqufoFFFFdJmFFFFABRRRQAUUUUAFFFFABRRRQAUUUUAFZ+v/8AHjH/ANfVv/6NStCs/X/+PGP/AK+rf/0alcmP/wB1qf4X+RrQ/ix9UaFFFFdZkFFFFABRRRQAUUUUAFFFFABRRRQAUUUUAFFFFABRRRQAUUUUAFFFFABRRRQAUUUUAFFFFABRRRQAUUUUAFFFFABRRRQAVnaj/wAhjS/9+T/0A1o1naj/AMhjS/8Afk/9ANceO/hL/FD/ANLibUPifo/yZo0UUV2GIUUUUAFFFFABRRRQAUUUUAFFFFABRRRQAUUUUAFFFFABRRRQAUUUUAFFFFABRRRQAUUUUAFFFFABRRRQAUUUUAFFFFABRRRQAUUUUAFFFFABRRRQAUUUUAFFFFABRRRQAUUUUAFFFFABRRRQAUUUUAFFFFABRRRQBHcQQ3MDwXESSxOMMjrkEfSsGfSb/TcvpMn2q2HW0nc7lH+w55/Bs/UV0VFYVsPCt8W/fqaQqShsc9Yahb3btEu+G4T78Eo2yL+Hf6jIq3VjVdKstSUfaIyJF+5Kh2uh9j/TpWRNHq+l/wCujOp2g/5axDE6j/aTo31Bz7V5lWhUpb6ruv1X9fI6oVIz8mX6Kr2N7a30Ze1mWTbwy9GQ+jKeQfrVisk01dFNWCiiimAUUUUAFFFFABRRRQAUUUUAFFFFABRRRQAUUUUAFFFFABRRRQAUUUUAFFFFABRRRQAUUUUAFFFFABRRRQAUUUUAFFFFABRRRQAUUUUAFFFFABRRRQAUUUUAFFFFABRUV3c29pAZrmZIYx/E5wM+nuaqQyapqnGnW/2S3PW6ulIJH+xH1P1bb+NK93yxV32Dpd7E9/fWtiga4kwzcIijc7n0AHJqOGy1TVPmuS+mWZ/5ZqQZ3H+0eifQZPuK0dK0Wz09zON9xdN9+4mO5z9Ow/CtKuylgXLWq/kv1f8AXzMZ17aRK9hZWthbi3s4VijHOB1J9SepPueasUUV6UYqKsloczberCiiimIKKKKACiiigAooooAKKKKACiiigAooooAKKKKACs/X/wDjxj/6+rf/ANGpWhWfr/8Ax4x/9fVv/wCjUrkx/wDutT/C/wAjWh/Fj6o0KKKK6zIKKKKACiiigAooooAKKKKACiiigAooooAKKKKACiiigAooooAKKKKACiiigAooooAKKKKACiiigAooooAKKKKACiiigArO1H/kMaX/AL8n/oBrRrO1H/kMaX/vyf8AoBrjx38Jf4of+lxNqHxP0f5M0aKKK7DEKKKKACiiigAooooAKKKKACiiigAooooAKKKKACiiigAooooAKKKKACiiigAooooAKKKKACiiigAooooAKKKKACiiigAooooAKKKKACiiigAooooAKKKKACiiigAooooAKKKKACiiigAooooAKKKKACiiigAooooAKKKKACiiigDM1TQ7K+kFxh7a6X7txAdrj6+orMl/tnTf+Py2OoW4/wCXi1X94B6tH1P/AAHNdNRXJWwdOo+ZaPy/U2hWlHTdGBY31pfRl7SdJQpwwB+ZD6MOoPsas1JqmiafqEgmkjMVyowtxC2yRfowrMlt9d07+BdWtx/EuI5lHuOh/DmvPqUKtL4ldd1/lv8AmdEakJbOxfoqjZarZXUxt1kMVyoy0EylJF+qnmr1ZRkpK6ZbTQUUUVQgooooAKKKKACiiigAooooAKKKKACiiigAooooAKKKKACiiigAooooAKKKKACiiigAooooAKKKKACiiigAooooAKKKKACiiigAooooAKKqX+pWViVW4nUSP9yNfmdz6Ko5JqKL+29ROLW0/s6A/wDLe5GZCP8AZj7H/eqVK75Yq78v60+Y2rK7LV3c29pAZ7qeOCIdXkYKP1qpHcalqPGl2LRRH/l6u1KL/wABQ/MfxAB9a0NP8P2NtOt1Pvvbwf8ALec7mH+6Oij2Fa9dlPAzlrUdl2X+f+X3mEq8V8KuY+n6BawTi6vJHv7wf8tZui+yr0UVsUUV6FOlCkrQVjnlOUndsKKKK0JCiiigAooooAKKKKACiiigAooooAKKKKACiiigAooooAKKKKACs/X/APjxj/6+rf8A9GpWhWfr/wDx4x/9fVv/AOjUrkx/+61P8L/I1ofxY+qNCiiiusyCiiigAooooAKKKKACiiigAooooAKKKKACiiigAooooAKKKKACiiigAooooAKKKKACiiigAooooAKKKKACiiigAooooAKztR/5DGl/78n/AKAa0aztR/5DGl/78n/oBrjx38Jf4of+lxNqHxP0f5M0aKKK7DEKKKKACiiigAooooAKKKKACiiigAooooAKKKKACiiigAooooAKKKKACiiigAooooAKKKKACiiigAooooAKKKKACiiigAooooAKKKKACiiigAooooAKKKKACiiigAooooAKKKKACiiigAooooAKKKKACiiigAooooAKKKKACiiigAooooAKKKKAKuo6fY6jCIr61iuFByu9QSp9Qex9xWRLoeoWfzaTqTNGP+Xe8JlX8H+/+ZIroaK56uFpVXeS179TSFWUNmcrJqk9lxq+mz2gHWZP3sQ9yw6Vetbq2u4xJbTxzKehVs1uVlX3h7SbqQzfZvs855M1uxicn1JXG78c1xTwNSPwSv66fiv8jeNeL+JWEoqnJpWuWnNnqUV8g6R3cYDn2DpgD8VNV5NUuLPjVdLurUD70sf76IfiMH/x2uWalT+OLX5fetDWLUvhdzUoqtZ39leAG1uopT6Bvm/I81ZoTTV0DVgooopgFFFFABRRRQAUUUUAFFFFABRRRQAUUUUAFFFFABRRRQAUUUUAFFFFABRRRQAUUUUAFFFFABRUN1dW1qu65uIoR/tsAfy71RXWFuTt0ywvL85xvRNkYPuzYP5A1DnFO3UaT3NSmTSxQIZJpEjUc5Y4qpHYeIbv/X3NrpsZ6rCvnSD6O2F/8dNW7Xw1pcbiW5je/nHPmXbeZz6hT8q/gBW0KFae0bev+W/32IlUhHr9xnJrAujt0myuNQOcb1GyIH3c/wCFWItI1e951K/FpEf+WFnwxHoXPP4riuiACgAAADoBRXXDL4/8vHf8F/XzMZYh/ZVilpek6dpoY2drHG7ffkxmR/8AeY8n8TV2iiu6EIwXLFWRg227sKKKKoQUUUUAFFFFABRRRQAUUUUAFFFFABRRRQAUUUUAFFFFABRRRQAUUUUAFFFFABWfr/8Ax4x/9fVv/wCjUrQqDULVby2MDSPH8yuHTGQVYMDyCOoFc+LpyqUJwju0/wAjSjJRqRb7k9FZ/wBguv8AoM33/fEX/wARR/Z91/0Gb7/viL/4io+sVP8An1L74/8AyQ/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WdqP/ACGNL/35P/QDS/2fdf8AQZvv++Iv/iKWLTmW7huJr+6uDDu2LIEABIwfuqDWVaVWtFRVNrWL1cekk+jfYuChBt8y2fft6F+iiivQOcKKKKACiiigAooooAKKKKACiiigAooooAKKKKACiiigAooooAKKKKACiiigAooooAKKKKACiiigAooooAKKKKACiiigAooooAKKKKACiiigAooooAKKKKACiiigAooooAKKKKACiiigAooooAKKKKACiiigAooooAKKKKACiiigAooooAKKKKACiiigAooooAKKKKAM6/0LSL4lrixiLnq6ZRz/AMCXBqg3hyaDnTdavIPSOYCaMfhw3/j1dBRXPUwlGbu46/c/vRpGtOOzOaePxHa/6yzs79B/FBKY3P8AwBhj/wAeqJtaihOL6w1GyP8A00ty4/OPcK6qg8iuaWX/AMk389f8n+JqsR3Rztrqmm3TbYL+2d/7nmAN/wB8nmrhBHY1YvNI0u8UrcWFu+ep2AH8xWcfCmnJ/wAeVxfWA9LecgfrmsJYSvHaz/D+vvLVam/Is0VTbQ9XiP8AoviBivpcWwkJ/HIpht/FEJ/1Ol3a+oleNvy2kfrWTp1Y/FB/g/yZalB7SL9FZxutaj/13hy6cd2huIWA/AuD+lMOsiP/AI+dL1WH6Wbyf+gA1m52+JNeqa/MpK+xqUVlf8JBpI/1ly8Pr50Lx4+u4DFOXxDoLMF/trTwx/ha5QN+ROan21P+ZfePkl2NOiqsWpadNjyr+0kycDbMpz+tTefB/wA9o/8AvsValF7MVmSUUDJAI5B6UuD6GqEJRS7W9DUXnw/89o/++hSegElFVptQsIc+dfW0eOu6VRj9aqv4g0FGKtrWnbv7ouULflnNQ6sFu0UoyeyNOisr/hINIP8Aq7oy+nlRM+fptBzSjWo5P+PfTdVm/wC3KSP/ANDAoVWD2YcsuxqUVmi81iT/AFPhu9A7NLNCo/Lfn9KeIfE833bPTLVfWS4ZmH4BcfrVrme0X9zJdl1X3l+gAnoCapjRdalP+ka8qL/dt7UKR/wInn8qePCtk5/0y81G9HdZ58j6cAVoqFeX2LerX6XJdSmuol3qOn2h23N9bQt/daUBj9B1NVBrltK22ytb+9b0itmA/wC+n2r+tbdlomk2a4ttPgT3K7j+ZrQACgBQAPQVtHA1X8UkvRX/AB/4BDrxWyOZT/hIbr/UaZBZIf4rufLj/gCAg/8AfVTL4fvrj/kIa7cMO6WkawofY53H9RXQUVvHL6S+Jt+r/wArIzeIl00Mqz8O6NatvjsUkfrvmJlOfX5icfhWqOBgcCiiuunShTVoJL0MpSlLdhRRRVkhRRRQAUUUUAFFFFABRRRQAUUUUAFFFFABRRRQAUUUUAFFFFABRRRQAUUUUAFFFFABRRRQAUUUUAFFFFABRRRQAUUUUAFFFFABRRRQAUUUUAFFFFABRRRQAUUUUAFFFFABRRRQAUUUUAFFFFABRRRQAUUUUAFFFFABRRRQAUUUUAFFFFABRRRQAUUUUAFFFFABRRRQAUUUUAFFFFABRRRQAUUUUAFFFFABRRVXVr2PT9NnvJfuxIT9T2H51FSpGnBzk7JasqMXOSjHdlqivJm8a+IixIu41BPA8leB6dKT/hNPEX/P7H/34T/Cvjv9e8u/ln9y/wDkj3P9XcV3j97/AMj1qivJf+E08Rf8/sf/AH4T/Cj/AITTxF/z+x/9+E/wp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sMiN95FP1FMe2t3BD28TA9coK8q/wCE08Rf8/sf/fhP8KP+E08Rf8/sf/fhP8KT46y1/Yn9y/8Akh/6vYr+aP3v/I9Ln0XSZs+bp1s+Rg5jFV/+EY8P/wDQHs/+/Yrzz/hNPEX/AD+x/wDfhP8ACj/hNPEX/P7H/wB+E/wrJ8Z5Q96Uv/AY/wCZSyHGr7a+9/5HfHwf4XJJOhWOT/0yFJ/wh/hf/oBWP/foVwX/AAmniL/n9j/78J/hR/wmniL/AJ/Y/wDvwn+FT/rfk3/Pl/8AgMf8yv7Dx386+9/5He/8Id4X/wCgFY/9+hUw8MeHsf8AIHs/+/Yrzz/hNPEX/P7H/wB+E/wo/wCE08Rf8/sf/fhP8KFxhky2ov8A8Bj/AJi/sLHfzr73/kekwaHo8GPJ021THTEYq3Ha20ahUt4lA6AIK8r/AOE08Rf8/sf/AH4T/Cj/AITTxF/z+x/9+E/wrWPG+Vx+GnJfKP8A8kS+H8Y95L73/kesCNF6Io+gp1eS/wDCaeIv+f2P/vwn+FH/AAmniL/n9j/78J/hV/695b/JP7l/8kL/AFdxX80fvf8AketUV5L/AMJp4i/5/Y/+/Cf4Uf8ACaeIv+f2P/vwn+FH+veXfyT+5f8AyQv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un8A+JrrU7qay1KVXmxviYKFyO44/CuzAcX4DG4iNCCknLa6VvzZjiMkxNCm6kmml2v/kdnRRRX1J44UUUUAFFFFABRRRQAUUUUAFFFFABRRRQAV5/8UtW3PFpELcL+8mx69h/X8RXcaldxWNhNeTHCRIWNeKajdy319NeTHLyuWPt6D8BXxHG2afV8KsLB+9Pf/Cv83p959BkGD9rWdaS0j+ZXooor8mPs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Pr0oAKK4jwV4n1DWdfure91C1hRXmWPT20qeGYKj7Vbz2bY+QM4Vf4h6V29b4jDzw8+Se/z/X/AIYzpVVUjzRCiiisDQKsabdyWF/BeRfeicN9R3H5VXoqoTlTkpxdmtRSipJxezPdNPuor2yhuoTlJVDCp64X4WaqGhl0mVvmT95FnuO4/l+Zruq/e8nzGOY4OGIW738mtz84x2FeFrypv5egUUUV6ZyBRRRQAUUUUAFFFFABRRRQAUUVDfXMVnaS3UzbY4lLMfYVMpKEXKTskNJydkcT8UtWwsWkQtycSTY/Qf1rgKtarey6jqM97N9+Vy2PQdh+AqrX4NnWYvMcbOv02Xotv8z9GwGFWFoRp9evqFFFFeUd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P2Og6kusRXmqa6dRt7V3eziNqI5Iy3XfIGO/A4HyiugoorSpVlUacvyS/ImEFBaBRRRWZQUUUUAW9HvpNN1OC9jzmJwSPUdx+Ve12dxHdWsdxCwaORQykeleE16N8LtV860k0qVvnh+ePPde4/CvuuB809jiJYSb92eq9V/mvyR89xBhPaUlWjvHf0O1ooor9WPjQooooAKKKKACiiigAooooAKwPiD/AMirdf8AAf50UV5mc/8AIvr/AOGX5HXgP95p+q/M8jooor8CP0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6P4b/wDI12/+4/8A6CaKK9XI/wDkZUP8cfzOPMP91qej/I9Yooor97Pzg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AutoShape 6" descr="data:image/jpg;base64,%20/9j/4AAQSkZJRgABAQEAYABgAAD/2wBDAAUDBAQEAwUEBAQFBQUGBwwIBwcHBw8LCwkMEQ8SEhEPERETFhwXExQaFRERGCEYGh0dHx8fExciJCIeJBweHx7/2wBDAQUFBQcGBw4ICA4eFBEUHh4eHh4eHh4eHh4eHh4eHh4eHh4eHh4eHh4eHh4eHh4eHh4eHh4eHh4eHh4eHh4eHh7/wAARCAMhB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qF/rWk2LmO61C2ik/55mQFz9FHJ/KpnOMFeTshqLbskX6KwH8SibjTdK1C79HaPyUH18wg/kDUL3fia4+6um6eOx3NO34jCj9TXJLH0V8Lv6L9dvxNlh59dDpaiubq2tl3XFxDCPWRwv8AOubfTb245vtcvpc9Uh2xIfw5P60QaDpER3CyV27mRmfP5msZY+b+GH3v/K/5lrDrqzSuPE2hQfe1KKT/AK4gy/8AoANVz4ot3/489M1S8944Ao/8fK1JDb28P+pt4Yv9xAv8qlJPrWLxWIl1S+X+b/QtUaa6FQ65rEn/AB7+H8f9fF2I/wD0FWphvfE8v3YNKtfq7zY/RavUVm6tZ7zf4L8kUoQX2TPK+JJP9ZrVmn/XGxIx+bmmmz1h/wDWeI7xfXyool/LKmtKioab+0/vf+Y9Oy+5GWdKuWH77xBq8vrl41yP+AoKT+xV/wCgnqn/AIEf/WrVoqfZp7/mx8zMn+wbQ8m51EnuftknP60f2BZ/8/Gof+Bkn+Na1FL2MOw+eXcyf7Bs/wDn41D/AMDJP8aX+xV7alqY/wC3j/61atFP2UOiDmZljSZ1/wBTrmrRemJUbH/fSGlFjqyf6vxJqDf9dY4m/kgrTopqFtm/vf8AmK/l+CM8J4iT/V63bN/11st38nFOW78URfe/sq6+geHP6tV6irTmtpP73+txWi90ioNa1uP/AF/h+Jv+ve93/wDoSLTh4mWP/j70bVbYd2aJXX/x1if0qzQDVqvXX2/vS/RIl06b+yMt/FGhTHH24RHv50bx4/76ArRtb6yuv+PW8t5/+ucgb+VZ0sUUwxNFHIP9tQ386oz6HpE/37CIf9c8p/6CRWqxtdbpP71/mS6EPP8Ar7jp6K5VdJmt/wDjw1fULYDohcSR/kRn9alWfxNb9JtO1AekitAfzG6tY5gvtxa/H/g/gQ8O+jOlorn08RXEPGo6LewjvJDtmT8lO7/x2rtn4g0a7cRw6jAJT0ilPlyf98tg/pXRDF0Z6KWvno/uZlKjNdDTooorpMwooooAKKKKACiiigAooooAKKKKACiiigAooooAKKKKACiiigAooooAKKKKACiiigAooooAKKKKACiiigAooooAKKKKACiiigAooooAKKKKACiiigAooooAKKKKACiiigAooooAKKKKACiiigAooooAKKKKACiiigAooooAKKKKACiiigAooooAKKKKACiiigAooooAKKKKACiiigAooooAKKKKACiiobu6trSMSXU8cKE7QXOAT6VM5xhFyk7IaTk7ImorP/tzSP8AoI23/fYo/tzSP+gjbf8AfYrm/tDCf8/Y/ev8zX6vV/lf3GhRWf8A25pH/QRtv++xR/bmkf8AQRtv++xR/aGE/wCfsfvX+YfV6v8AK/uNCis/+3NI/wCgjbf99ij+3NI/6CNt/wB9ij+0MJ/z9j96/wAw+r1f5X9xoUVn/wBuaR/0Ebb/AL7FH9uaR/0Ebb/vsUf2hhP+fsfvX+YfV6v8r+40KKz/AO3NI/6CNt/32KP7c0j/AKCNt/32KP7Qwn/P2P3r/MPq9X+V/caFFZ/9uaR/0Ebb/vsUf25pH/QRtv8AvsUf2hhP+fsfvX+YfV6v8r+40KKz/wC3NI/6CNt/32KP7c0j/oI23/fYo/tDCf8AP2P3r/MPq9X+V/caFFZ/9uaR/wBBG2/77FH9uaR/0Ebb/vsUf2hhP+fsfvX+YfV6v8r+40KKz/7c0j/oI23/AH2KP7c0j/oI23/fYo/tDCf8/Y/ev8w+r1f5X9xoUVn/ANuaR/0Ebb/vsUf25pH/AEEbb/vsUf2hhP8An7H71/mH1er/ACv7jQorP/tzSP8AoI23/fYo/tzSP+gjbf8AfYo/tDCf8/Y/ev8AMPq9X+V/caFFZ/8Abmkf9BG2/wC+xR/bmkf9BG2/77FH9oYT/n7H71/mH1er/K/uNCis/wDtzSP+gjbf99ij+3NI/wCgjbf99ij+0MJ/z9j96/zD6vV/lf3GhRWf/bmkf9BG2/77FH9uaR/0Ebb/AL7FH9oYT/n7H71/mH1er/K/uNCis/8AtzSP+gjbf99ij+3NI/6CNt/32KP7Qwn/AD9j96/zD6vV/lf3GhRWf/bmkf8AQRtv++xR/bmkf9BG2/77FH9oYT/n7H71/mH1er/K/uNCiqMOr6XNKsUV/bu7nCqHGSavVtSr06yvTkn6O5nKEofErBRRRWpIUUUUAFFFFABRRRQAUUUUAFFFFABRRRQAUUUUAFFFFABRRRQAUUUUAFFFZup67punyCGWYyXB5WCFd8jfRRzUTqQprmm7IqMXJ2SNKhiFBZiAB1JrnJNS1294tLOLToj/AMtLk7pCPUKOh9jUDaNHckPq11Pqbf3Z2/dZ9ox8o/KuKeYL/l3G/wCC/wA/wNo4d/aZoXHifSUcxWsz38oOClohlwfQlchfxIqs+peILzi2sYNOjP8AHcyB5B7hVyPzNW44440CRoqKBgBRgCnVyTr1p7yt6f03+RsqcI9PvMt9JkuudU1S8vM9UDeXEf8AgAq1Z6bp9mm21s4Yh7L/AI1aorH2cb3tr97L5nsFFFFWIKKKKACiiigAooooAKKKKACiiigAooooAKKKKACiiigAooooAKKKKACiiigAooooAKgurO0ukK3NtFKD13LU9FJpNWYLQyk0SK350y8u9PI5CxSEx/ip61Ol54js/wDWR2uqRjuh8mU/gfl/Wr1FKCcPgbXp/lt+A3aXxK5DF4o05SF1BZ9Nfv8Aaoyqf9/Pun862YZY5ollhkWSNhlWU5BH1rLIDDDAEehrNfRLNJWmsWl06ZjkvauUDH1ZRw3411QxtaPxJS/B/wCX5GMqEHtodTRXNx3niGx/1iQarEO64il/H+H8qu2HiHTrqcW0jSWlyekNyhjY/TPUe4rrp42lN2bs/P8AqxlKhOPma9FA5HFFdZiFFFFABRRRQAUUUUAFFFFABRRRQAUUUUAFFFFABRRRQAUUUUAFFFFABRRRQAUUUUAFFFFABRRRQAUUUUAFFFFABRRRQAUUUUAFFFFABRRRQAUUUUAFFFFABRRRQAUUUUAFFFFABRRRQAUUUUAFFQXt5a2cfmXU6RL/ALR61zWo+NrOIlbOF5j/AHm4H5da8zH5zgcB/vFRJ9t39y1Omhg69f8AhxudZRXm114z1aU/ujHCPRVB/nWdP4h1iY5/tCdP9xyK+ZrcfZfB2pwlL5Jfr+h6cMgxD+JpHrVFeQf23rH/AEFLz/v6as2/ibWoQNt7I/u53fzrKHiDg2/epSX3f5ly4frW0kvxPVqK89svG9/GQLmKKYdzjB/Suh0zxdpd3hZma2c/3+n517WC4syvFtRVTlfaWn47ficNbKcVR1cbry1OhopsciSIHjdXU9CDkU6vo001dHnPQKKKKYBRRRQAUUUUAFFFFABRRRQAUUUUAFZ+qf8AH9pf/X03/oqStCs/VP8Aj+0v/r6b/wBFSVyY3+Gv8Uf/AEpGtH4vk/yZoUUUV1mQUUUUAFFFFABRRRQAUUUUAFFFFABRRRQAUUUUAFFFFABRRRQAUUUUAFFFFABRRRQAUUUUAFFFFABRRRQBna9/qLb/AK/IP/RgrRrO17/UWv8A1+Qf+hitGuSl/vNT0j+ptL+FH5/oFFFFdZiFFFFABRRRQAUUUUAFFFFABRRRQAUUUUAFFFFABRRRQAUUyeaKCJpZpEijX7zuwAH4msObX5rsmPRbMzjobmfKRD6d2+nA96xq4inS+J/5lwpynsjdkdI0LyMqKOpY4ArEuPEccjtDo9rJqMinDOp2RKfQue/4VTbS2u3EusXcl+3URY2QL9EHX/gRatJFVEVEVVRRgKowAPYV59TGVZ/B7q+9/wCS/E6I0YrfUz5LfVb/AP5CepNFEetvZ5jU/V/vH8CB7VZsbGzsYzHZ20UIblti4LH1J7n3NWKK5eW75nq+7Nr6WQUUUVQgooooAKKKKACiiigAooooAKKKKACiiigAooooAKKKKACiiigAooooAKKKKACiiigAooooAKKKKACiiigAooooAKKKKACiiigAqK7tre7hMN1BFPEeqSKGH5GpaKTSaswM2OwvLH5tI1KSFf8An3uMyw/r8y/RSBViLxFJa/Lrdi1ovT7REfMiP1PVfpzVqinTnOl/Dlby3X3f5WFKMZfEjSt54biISwSpKh6MpyKkrl30mKOU3GmzS6dOeSYMbGP+0h+U/XAPvU8etahY/Lq9mJYh/wAvVoCR9WjPK/gWrup4+O1VW891/wAD+tTCWHf2Xc6GiobK7tr2AT2s6TRn+JTn8D6H2qau9NSV0YNNbhRRRTEFFFFABRRRQAUUUUAFFFFABRRRQAUUUUAFFFFABRRRQAUUUUAFFFFABRRRQAUUUUAFFFFABRRRQAUUUUAFFFFABRRRQAUUUUAFFFFABRRRQAUUUUAFFFFABRRUN7dQ2ds9xcOEjUcn+lTOcacXKTskNJydkTGsvxNNqcGmvLpkaO6jLZGWA9RXCeI/El3qVxiCR4IEPyKjYP1Jrq/AWrT6lp0kN02+aAhd56svbPvXyNDiXC5tiJ4Ci5RunyzXX07eXfyPXnltXCU44iaTtujzy7u7i7lMtxM8jnuxpdPsrnULpba0iMkjduwHqav+LrNbTxJc28K/K7BkUerDOPzNd34d0220DRTLPtWUp5lxIf5fhXwGV8PVcdj6tGtK0abfPL0fn3t16Hv4rMIUMPGdNay2RmaT4Is4kD6lM879Sinao/qa0/7B8Nr8n2S1z7tz/OuM8ReKL7UpmS3ke3tM4VUOGYepP9KwDknJJJ9Sea9Wrn+T4GXssHhFNL7Uuv3pv+tjljl+MrrnrVXF9l/SPR9Q8F6TcxlrNntn7FW3L+RriNb0e80i48q6TKt9yRfut/8AXp+ja7qWlyq0M7SRZ+aKQ5Uj+leiRtYeJtCyVzHIMEH70bf4itYYTK+I6UlhIexrpXt0f6fOyaJlWxWXSXtZc9N9eqPKK1vDmhXWszkRHyoEPzykdPYepqhqVrLYXs9pN9+JiM+o7H8q9V8MWkdloVrDGAMoGY+pPOa8fhnIVmONlTxCtGn8S63va3+fodmZ494agpU95bf5homi2ukxbYJJnJ+8XcnP4dK0qzPEerx6Lp/2qSJpSWCKoOMk+p7VV8O+JbXVopTIotZIsbldxgj1Br9WpYzLsFWjl9OSjK11Hy9dvxufKSo4itB4iSbXc3aKzm1zSElER1CDcTgAHNaIIIyORXo0sTRrNqnNO29mnY5p05wtzKwUUUVsQFFFFABRRRQAUUUUAFFFFABWfqn/AB/aX/19N/6KkrQrP1T/AI/tL/6+m/8ARUlcmN/hr/FH/wBKRrR+L5P8maFFFFdZkFFFFABRRRQAUUUUAFFFFABRRRQAUUUUAFFFFABRRRQAUUUUAFFFFABRRRQAUUUUAFFFFABRRRQAUUUUAZ2vf6i1/wCvyD/0MVo1na9/qLX/AK/IP/QxWjXJS/3mp6R/U2l/Cj8/0CiiiusxCiiigAooooAKKKKACiiigAooooAKKKKACiisvVNbtrOc2kKPeXuP+PeHkr7seiD6kVFSrCnHmm7IqMXJ2RpsyqpZiFUDJJ6AVh3PiAzu0OiW321wcGdjsgX/AIF1b/gII9xVSSzu9SYSa1MrR5ytpCSIh/vHqx/KtFFVECIoVR0AGAK8yrjKk9IaLv1/4H9bHTCjGPxamcNMa5lW41e4N9KOVQjbCn0Tv+JNaQ4AAAAHQDtRRXKopam1woooqhBRRRQAUUUUAFFFFABRRRQAUUUUAFFFFABRRRQAUUUUAFFFFABRRRQAUUUUAFFFFABRRRQAUUUUAFFFFABRRRQAUUUUAFFFFABRRRQAUUUUAFFFFABRRRQAUUUUAZ8+lx+ebqxlewuu8kP3W/3l6H9D71NDrl1YkR61a4j6C7twWj/4Ev3k/Ue9WqO2DyKIOVJ3pu35fd/TCSUviRpwTRXEKzQSJLG4yro2QR7EU+uYOnSWszXOjz/ZJWOXiPMMh917H3H5VesNejaZLTU4TYXTHau85jlP+w/Q/Q4PtXoUcbGXu1NH+H3nNOg1rHU2aKKK7jAKKKKACiiigAooooAKKKKACiiigAooooAKKKKACiiigAooooAKKKKACiiigAooooAKKKKACiiigAooooAKKKKACiiigAooooAKKKKACiiigAooooAK818e6pcXGsS2JfEMBACjucdTXpIIJ4Ocdaxr/WvD9teSQXc0KzocODESc/XFfOcT4SOMwipSrqkm9W9nvpuvX5Ho5ZVdGs5qm5u3Tp5nliKzsFRWZj0CjJNek+A9Jm03TXlul2TTncVPVVxwDT/+El8NRDek8eR/dhOf5Vz/AIj8YveQta6ajwxsMNK3DEegHavj8vw+VZBN4upiVVmk+VR8/Rv8bI9nEVMXmEfYxpuC6t/0hgkj1b4iK64eJZOPQhBj+dbXxLumi0eG2UkefLhvoOcfyrkfB862/iOzZiArMUJPuK6z4m27SaTBcqCRDL83sCOv6CjAYieIyLHV4/HKTb9Ha/ytcMRTjTx1CD+FKy/H/gHntFFFfnh9CFdf8Mrpk1C5s8nZIgkA9COP8K5Cut+GVs76ncXWPkjjCZ9Sa9/hZ1P7Woez7/hZ3/A4M05fqk+bsR/Ey3VNYhmXgzQ4b6g//XrrvCF/HqGhwMrAyRqI5F7giuT+JkyvrFvCpyY4ct7ZP/1q57TNSvNLuPPtJvLb+IH7rD0Ir3pZ3DJ8/wARUteEnZ2+Wq9Hc4FgZYzL6cb2ktv69D1+7tre7gaC5hSWNuqsK5vUPBOmT5NrJLasewO5fyqppvjqFgF1C0eM/wB+L5h+XWuo0zU7HUojJZXCSgfeA4I+or7ONfJM+snyzl2ekv0f3HiunjsBrql+H+R5nrvh6/0Y+ZKqyQZ4mj6fj6V2Hw71C4vNOmhnbcIGCoT1wRXR3cEd1bSW8yho5FKsDXI/Drba3uq6czfNHKMe4BI/oK8XD5JHJc6ouhJ+zqcyt5pXt5rqup21Ma8bgp+0XvRt+Z2dFFFfoB8+FFFFABRRRQAUUUUAFFFFABWfqn/H9pf/AF9N/wCipK0Kz9U/4/tL/wCvpv8A0VJXJjf4a/xR/wDSka0fi+T/ACZoUUUV1mQUUUUAFFFFABRRRQAUUUUAFFFFABRRRQAUUUUAFFFFABRRRQAUUUUAFFFFABRRRQAUUUUAFFFFABRRRQBna9/qLX/r8g/9DFaNZ2vf6i1/6/IP/QxWjXJS/wB5qekf1Npfwo/P9AooorrMQooooAKKKKACiiigAooooAKKKKACob27trK2a4u5khiUcs5wBVDVdZS2m+x2cf2u+IyIlPCD+857Cs+GwaS5W91Ob7XdKcpkYjh/3F7fXr71xV8YoPlhq/wX9dvyN6dFvWWws95qWrfLb+bp1if+WhGJ5R7D+Ae/Wp7K0trKHybWJY0zk46k9yT3NT0V5rvKXNJ3f9bHSrJWQUUUUwCiiigAooooAKKKKACiiigAowa4D9orUL/Svgf4t1HS725sb2CwLw3FvKY5I23ryrDkH6V8gfC/w1+0d8RvDR8Q+GviBrb2Ina3JuPEs0bb1AJ4LdPmFbU6PPHmbsZyqWdrH39RXxd8G/iT8Vfh78b7L4cfEvUr3Ube9lW3Zbybz3Rn/wBXLHKfmKluOuME8ZFfXnifxJoHhfTzqHiLWLLS7QHHm3MoUH6dzU1KTg0t7jjNNGrRWD4R8ZeFPF0Ms3hfxDp+rpC22Q20oYqfcdaZ4k8b+EPDeq2mla/4j0/TL69ANtBcSbWlBOMj8eKjld7WKurXOhoribn4heDtZttd0fw/4r0681izsbl3gtZ8yxFEOTx6HHI714b+xv8AEWdfC/jHVviD41uZLW1vYEin1e/eQRAiTIUuSRnA4HpVqlJxb7E86vY+qKKxPCfi3wx4ttHuvDOvWGrwxnDtbShtp9x1FSeKPE3h7wtp/wDaHiPWrLSrXOBJcyhQT7dzUWd7FXVrmvRWH4R8YeFvF1tJceGNf0/V4om2yNbShtp9x1r5q/ak8WeKdH/aR8F6TpHiTWNP0+5gtDPa2t7JFFKTcuCWRSAcgAHI6CrhTcpcopTSVz6xorm/GPj7wV4PvIbXxP4m03SZ51LwxXEmGdQcZAH1rW1LV9L03SW1bUNQtrSwVBIbiZwqbSMg5PtUcrHdF6iuX8J/ELwN4svJLPw14r0rVbmNdzRW8+WA9cHrWzrus6ToOmyalrWpWun2cQy81xIEUfnQ4tO1gui/RXG6B8VPhvr2oJp+j+NtFvbt/uxR3HzN9M4rzj9uPXtc8O/CCzvvD+s6hpN22sQxtPZXLwyFDHKSu5CDjIHHsKqNNuSiJyVrnvNFeafC3xhp+k/ATwt4l8aeIUt0lsY/PvtQnJaSRiQNzHJYmuni8eeDZPCL+Lo/EmnnQEYo2obz5IYHbjOPXik4NMFJHSUVm+H9e0XxBoket6HqdtqGmyBilzA2UbaSGwfYg/lVHwj428I+LpbuLwx4hsNXezIFwttJuMWc4z9cH8qXKx3R0FFcl4m+Jnw98M6h/Z+v+MdH067AyYZp/mA9wM4rW0TxP4d1zR5NY0fWrG/0+NS73EEodVUDJJx04FHK7XsHMjXorB8H+MvCvjCG4m8La/Y6xHbMEna1k3eWTyAfyqLVPHXg3S/E8HhfUfEmnW2t3BQQ2LyfvXL/AHcDHftRyu9rBzI6Oiud8XeOfBvhFol8T+JtM0lpf9WtzMFZvw61o+Hdc0bxFpceqaDqlpqVlJ9ye3kDqaOV2uF0aNFcvefEPwLZ6/c6BeeK9Kt9VtUaS4tZJtrxqq7mJ+g5rzL9of4kaTqn7P3iXWfh74xWa5sprZGu9LumSSEtMgxuXBGRn6iqjTk2kJySPdaK8Z/Zm8W7f2c9M8UeM/EMjrG07XOoajcs7BRIQNzsST6CvTPCXizw14t0+XUPDOtWeq2kMhikmt2yisACQSfYilKDi35ApJm1RXGah8Vvhrp+rnSL3xxocF+rBDA1yMhj0HHFdhbzQ3EKT28qTRONyOjBlYeoIpOLW6GmmPorj/EfxR+HPh3Um03XPGmjWF4oy0Mtx8w+uM1t6T4k8P6toz61pms2V5pyKXe5hlDIqgZJJHTijldr2DmRq0V8neGP2hjqf7Sl3a614u06x8C2UdzHZuh2QTngI7NjLE9s8DnAFfTeseJvD2j6IuuatrVjZaa8YlS5mlCoyEAgj1GCPzq50pQsmTGaZrUVzXhLx/4J8WzSQeGvFOl6rLH9+O3mBYfgea6Ws2mtyk7hRRRQMKKKKACo7mCG5haG4iSWNhhlYZBFSUUmrgZ8Lalo/wDx6l76xH/LB2zLGP8AYY9R7H8K29M1G01KAzWku8A7XUjDIfRh1B9qqVSvNPSacXUEj2t4ows8XBI9GHRh7HNa0a86Oi1Xb/L/AC/IidOM/JnR0Vi6frTpOtlq6Jb3DHEcq/6qb6HsfY1tV6tKtCrG8Wck4ODswooorUkKKKKACiiigAooooAKKKKACiiigAooooAKKKKACiiigAooooAKKKKACiiigAooooAKKKKACiiigAooooAKKKKACiiigAooooAKrandpY2E11IcLGpP49qs1yPxJvTHZQWanBkbc2PQdP615edY/wDs/A1MR1S09XovxOrB0PrFeNPuangq4kutCW4lbLvI5P51wXjL/kZr7/fH8q6bwZrel2OgRW91eRxShmJVuo5rmtcSTVfEN3LpsT3SOw2tGuQeK/Pc9xMMVkmEp05qU/duk7v4Xe6Wu59DgKUqWNqykrR116bmPRWo/h7W1TcdNnx7DJrNljkicxyxvG46qwwa+GrYWvQ/iwcfVNfme7CrCfwyT9GIjMjq6HDKQQfQivU9EvrXxDoRSYBmK+XPH3B9f615XVrStQu9Muxc2cmx+jDsw9CK9nh7O/7Lry9ouanPSS/X+t0cWY4H61BcrtJbMv8AiHw7e6TMzeW01rn5JVGcD0PpWLketelaF4ttdRxDNbyxTHghVLKfxrbOn6e7b2sbYse5iXP8q+j/ANUMHmV6+W11yPo1e3l0f3r5nnf2xWw3uYmnr37nlOkaTfapMI7SFiufmkIwq/U16TZW9l4a0I7nASMFpHPV2qPWvEFjoyGNoZWYfdREwv59BXAa/rl5rMwachIVPyRL0HufU1UZ5dwvGXs5+1xDVvJf5ffd+QmsTmjXMuWn+ZXvr77dq7310uVklBZc9E9Pyr03TtF0RIUmtrG3KsoZWKgnH1ryu2tri6cpbQyTMBkhBkgV1vhbUta0uMWl1pd3Naj7uE+aP6eorz+FMfTp4mc8ZT5lPXn5b2fXW3U6M1oSlSSoyty9L2ujf8T+HYdYgi8txbzRZ2MF4wexFR+EvDh0WSaaW4E0sgC/KMKBWzZ3kV0u5FkQ+jrg0t3dR2ybnDt7IuTX6P8A2XlzxKzHlXMut9NrbbbHzf1rEqn9Xvp2JZZFiiaRyAqgkk+leV6XrJs/Er6mMmKWVvMHqjH/APVWz4x1rUrq1eCGwubWy6SSSLgv7ewrmk0rU3RXTT7llYZBCcEV8JxTnVTE4ulHBxf7p817PV/5afPU97KsFGlRk6zXvab9P8z1+CWOeFJoXDxuAVYdCKfXnPhu88QaOfK/s26mtSeYin3fdT2r0CxuPtVqk3lSRFhyjjDD6191kudQzKnrBwmt0019z6r8TwsbgnhpaNOPRomooor2zhCiiigAooooAKKKKACs/VP+P7S/+vpv/RUlaFZ+qf8AH9pf/X03/oqSuTG/w1/ij/6UjWj8Xyf5M0KKK8Cl+OPxB1Lxv4o8O+Dfg6fEUXh7UJLKe5XX4rfcVJAO14+M4zgE11mR77RXgF7+0gkPwjv/ABjH4OuBrWl6wmj6jolxeCMwTsSOJdh3D/gI5zWppHxM+Nl5eWa3HwBe2s55EElx/wAJPbt5cbEZfbtycA5xQB7XRXhGtfG3x1J8TvEvgnwX8Jj4mbQJI1uLhddjtsh1DA7Xj46kcE9K0PCvxxur/T/Gdr4i8FXXh/xP4V02TUbjSpbtZUmiVCwKzKuMEgDOD14zQB7PRXG/Dzxw3iz4U2Pjk6YLM3Vkbr7IJ9+3AJ279oz064ryif8AaR1ST4a+CvFWlfD8X9/4qv7iyg00asE8t4nKjEhiwd2O4GPWgD6JoryXwd4++L+qeJ7HT/EHwRfQtMmkK3OoHxFBP9nXBO7y1UFucDA9ai8H/HbRNQ8HeLvFPiSzTQbDw5qk2nn/AEnzmuSnTYNq/M3ZefrjJoA9forxGX42eI7P4H6v8UtX+Hv9nWlu8R06ym1M+ddxPIqeY/7r9194ED5s89OCYNP+K3xuvrW3u7f9nuRredFkST/hKbflTyDgpnpQB7rRXmHxh+K114K1nRPDOg+E7nxP4n1kF7awS6S3QIv3maVgQPy/EVh6V8fIrz4V+MPFM/heex17wk7Ranok90MrICAMShTlTk87eqnjGDQB7XRXj/jH452GgeAvDWqwaJLqnifxLDE+meH7afMrl+SWfb8qDn5tvJ7YyRe8N/FLVrz4v2vw31rwtBpt/JoS6rPLDqJnWFi2PJx5a7sf3sj6d6APUqK88ufiU0Px3tPhh/YwZbjTXvvt/wBp5XaM7fL28/Xd+FcX45+P+q6V4o8R6b4W+HF94k03wvxrl+L9Lf7ORy2xCCZMD0x06d6APd6K8g8IfHLT/EfxJ0TwzBpBg0zXtFXVNL1J7n5pTnDQtHtwrKwcHDH7tW/GHxebR/itL4D03QF1JrTQp9Zv7o3nli3VFYqm3YcliFHUY3A80AeqUV87+EPjl8XPF3h+31/w78BGvtNuc+TOPE8CBsHB4aMHr7Vs+P8A40eMvDGo+DdBt/hedQ8S+JLSSZ9L/tpIzayJjMfmbCr8HOcjpQB7fRXiGh/G3xPaeNdM8MfEX4YXfhCXWA66bONTjvI5pFGdjFFG0n8fpU3hz9oPQrn4In4meINO/slXuJra206K58+W5lRioRCVXJPHbjNAHtNFeXW/xXu9H+EDfEL4heF28NeYV+y6ZHd/abibf/q1wUTDtydvOB15yBy8fx88SaO9hqfj/wCE+reF/DGoSpFDq326O48refkaaMAGJeeSTx70Ae80V5p8ZPit/wAIO+haXofh248T6/r8uzTbGG4WBJAOSzSMCFGOnB/DrVb4W/Fy58bWHiSxk8J3GleL/DzNHd6HLdo+58fKFlAxgnjJA/Ec0AeqUV85XXx8+Ktr40tfBs/wHZNeu7ZruC0/4SaEl4gSC27y9o5B6nNdHr3xs8QW2p2HhTQ/hre6342ezW71LSItRiSLTg2cJJcEbdxHPToRQB7VRXm3wk+KsfjTWNS8Ma34dvfC3ivS0WW60u6kWTMZON8ci8OoOATgdR1r0mgDO17/AFFr/wBfkH/oYrRrO17/AFFr/wBfkH/oYrRrkpf7zU9I/qbS/hR+f6BRRRXWYhRRRQAUUUUAFFFFABRRVbUb610+3M91KEXooAyzH0AHJNKUlFXk9BpNuyJ5HSNGkkZURRksxwAK5+51K81UmLTGNtZ5w12R88nqIweg/wBo/gO9RypdavIJdRUwWoOY7PPJ95COp/2RwPU1fAAAAAAAwAOwryq+KlV92Gkfxf8Al+foddOko6vchsrS3s4fKt49oJ3MScs59WJ5J+tT0UVzJJKyNAooopgFFFFABRRRQAUUUUAFFFFABRRRQB5v+09/yb94z/7Bx/8AQ1r45+B95+0bB4LZPhbHqDaB9qckwW1q6+dhd3Mqlum32r7N/aQtLu/+BXi+zsbWe7uZbArHDBGXdzvXgKOTXFfsO6Xqmj/BeS01bTb3T7j+1Z28q6gaJ9pSPBwwBxwea6qU1Gk3a+pjKN5nnHwS+B/xL1v4s23xH+LM0kUtnKLgRXDq088q/cGF+VEB549MY5zXCfG/xh4b8QftQ6hH8S5NUn8KaHO9rHaWHzMwQcAcrgM2CxBz6Gvvivkb43fD/wAW+BPjjJ8VvC/g+38WaNesZL3T2gExDsMOChBPOcqyg47iqpVeeb5u2gpwstDya58cfD7wt8Z/D3ij4OR6xpGnK6JqFneZCMN2GUEyMzKV6gnr0r0P9vuFrr4peDbWOVojPZiIOpwV3TMM/rXXfDjxh438aePLWGD9nvQNG0EFRcvf2SxPDzy4kaJc/wC6EJ96yv21PD+vat8WvBNzpOh6nfwQRR+bLa2kkqR/6QT8xUEDjmtFL94vTuTZ8rPY/DPwf8B/Dnwrq154d0VIdVbRZre5vnmkkeUeUSxwzELkjJ2gdq+af2N/hT4X+Ilz4kvvF9vNqFhp80ccNj9oeONpH3kyNsIOQFwOe5r7X8VI8nhfV440Z3exnVVUZLExtgAdzXzr+wToutaNpPjBdY0fUdNaa8gaIXdq8JcYkyRuAz1HSsYVJezk766FuK5kjifgLpMfgX9tHWfCOiPJFpWLqERM5YmJULoCe+CB+Vcp8XfGHhfxF+0/qz/FB9VufC+jXEtnBZ2PzFhGcAfeXaGYZYg5969Q8I6Drkf7duqazJoupppjNc7bxrSQQHMJAxJjbyfes/4xeAfFvw7+Odz8UPDfgy28X6FqLNLd2DQCYq7/AOsUpgkEnJDKDjv6VspLn13sRZ8vzPLrfxx4C8LfHTw/4i+D6axpekSPHDqFle5CHLbWUHexZSMHk8Guy/bn1Q6J+0D4Y1hIRMbLTYLhYycBylxKQCfwrv8A4YeLfG3jTx7bxx/s/aBonh8bfPkvrJYpID3cSNEC3soT8a5/9rfwvq+u/tG+Dprfw9qWpaYLa1juZIrOSSED7TJuDMoIHB5yehpqS9or9u4rPlMf9liCw+MHxv1vxz47vvtutWIW6stOkX92BnCsM/wx8YXHVg1H7bniuC++MuheDvEF5eweFrBIbm9SzAaR95+YhTgFwoIGTxmun+O/g3XPhr8c9A+KngHQ7q5sLiRYdRsdNtmcrgYf5EH3WTp2DKPWrf7UPw78Sa14l8O/GDwLoqatPaxRPeadcQZd1Q7l3ROBuGMqy9eelSpRdRS6W+4dny2PBfij4k+EFnPomtfBe18Q6BrVhOGlafIVwOjhjI5DZ7DAI7V6v+11/wAJF4t8O/Drxsuk3GreGJbCO6vLS1LACWQB2zjJUFSAG7Yq7o/xE8e+J9d06w0H9mvR7Jdw+1/b9PCK49RI8SCPHXoxr1v43eKvih4L0mwk8D+ANN1jTFhUXqQyGQw44MSwhVJXHAYZ91FEptSjpr5sErpnzf4d1P8AZV8Sahpi33hzX/Bdykm6Ty76SW3J9HlLFwAe6hT7163+3cbU/s/aN9gm860/tW28iTzDJvTyJdp3EktxjknJryb4mT+LPjQlhoWg/AFvC+oLcCR7/wAposrjBBYxRqB3OcnjivTf2oPBOtab+y74W8I6faXutX2nXtskotIHmY4il3HCgnaCcZPtQ7c8W3+NwV7M8B8Ha8fiz4w8AfD7xXqUmleGNOVLOGGInEr8nk8fO5wgb+Hdx1r61/at06x0f9mXWtL0y1itbK1igighjXCoodQABXlXj74O3GqfsueENa8PaLLYeKdBtVupIY7dkuZQTmQFcbjICFYZ5+XA616ReL4g+MX7LF5ps+mXth4le0Ecttd27QNJcRYIxvA4cjg+9KpJOUZLZMcU0mi9+yP/AMmzaN/1xu//AEY9eUfsGJcyXHxJjs2CXLbFhY/wufN2n88VkfBzxt8ZvC3gF/hXpPwr1CbUFeeO21G5WSKODexLbty7HwScEOOMda6f9hrw34o8MT+PYNT0W7gvAYlgN5FJDFcupkHyuy8qTjkA8EcUpR5Yz8/8wTu4nifhqTwf4N8Wa3YfHH4darrF5cXjML4Xc0JQ5O4qqlRIGJzndX0v+yfB8Ehdapc/DS/1Q6hcxn7VY6lMwkSLcMfuwdhAPAb5mGTzya5nxX8XvihYa1d6X46/Z+h1+NG/0UQRtMsae0gikDZ9gp9qo/spfDXxU/xf1D4m6p4YPhHR3jl+yacSQWaQY2BT8wVRk5YDnGB6VUfNBuWnz0FFWloJ8GlX4UftbeIvA0mbfSNbR3sw7fKo/wBZGcnvgFfxqr8CWf4jftMeMPipcL5umaOJjZuw+U4BSEfUIAa6T9uPwRr19/wjvjrwnaXs+q6dL9nkFlC0koUncr4UEnBGPxruP2RfAcvhD4K20GqWjQahrJa7u43Qq6hxhFYHkEJjIPQ1Epr2fP1eg1F83KfI/grxh8NfEHxB8Q+LfjZb65rL3km6ztbTJRQSeGYOjAKu0KAccHNdv+zD4w0TRv2l5dE8C3OpJ4P17fHDaXwwyOE3gkBiMgqwBz0PNXLXwz4z+AfxA1vb8L7fx34Z1OUmz223nFFBJTDbHZCAcMCuDgYNevfs9614z8U+J7nUdc+DugeFtGjy1pefZFt7mE4ACAFNznk/NhBitaklytra3f8AQmKd0eJfEPwta+Nv24J/C+oSSJY3t2PtKoxUyRpF5hTI9dmPxr2D9pHwD4Q+H/7MfirT/CGixaXb3FxayTKsryGRhOgBLOxP61ySeH9e/wCG+I9a/sPVP7L8+X/Tfsknkf8AHq4/1mNvXjr1r1z9r/T7/VPgBr9jpljdX11JJbbILaFpZGxOhOFUEnis5TfNBX00KS91s+I9F8YXfivRPB/wu1XUzovha2vcXMyAtvaSTJkccZ254HbrX1L+1hqC/Cn4DaX4P8EodMtr2X7EJIWw4iUZf5hzucnlu/PrXJaB8F38Ufsf2ltHoL6d4ss7ie9i8+3aKeVg5BRsgN8ygAZ46VpW3hvxN8b/ANmO28O6pp99pvjDw7KqwHUraSEXKqMLhmA+8m0E8/MvPWrnKLkn0T1/zJSaRufDj9l/4cXnwp04a1YzXWuajYrO2orcyK0LyKGUIgITC5HVTnn8OU/ZB1rxRZ3/AI++FMWoPO+nWtw+lSyOSIJVJjGPRSWQ47Ee9J4a+Lvxw8G+EYPAN78JdTvtbs4RaWupDeUQYwhYKjI5UcZ3gcDNdv8AsufCnxX4F0rxD4y8RW1vL4v1lGMNnLPtVBkvtkdQ2Cz4zgHAA61EnJRlzu99ikldcp80eCJ/APg/VtS0n41/DbV9Qv5blm+3C7miePk7gIwyh8k53bq+nv2W9O+ClxpOswfDu/1O5e+i26jZajcMsyRE4AManZ7bhk+9cf4l+MHxMt9Tu9M8e/s9R686MRb+VC0qxp6eYIpA31BX6Uv7IHwy8VWPxF1f4ja1oB8L6dcpKtlpuSCfMPTaeQqjpu5z2qqrvBtu3zFHR6HnXww+HHgvVv2utd8Eahoqz+H7R7vyLP7RKAnlkbPnDBzj3Nbo0SP41ftVXnhPXJ54vC/hiFoLawjlYAQw7U2A9ix5LdcADPAqbxdF45+Ff7Vms+OtP8Ban4jsr3zGtxaxvsdZVXJ3IjYIORgjnFaXjfwf8SvAHxbi+NHgXw5JqdjqtslzqOmJ/rYGdF82Fl+8csMgqCQc5HHNOV3e+609RWK37VXwj8PfC3RNI+IXw3Wfw/d2V8kMkcVzI4JYEq4LljnK4Izgg9K+o/hfr8vir4daB4injEc2oWUc0ij+8Rg/qK+WfHd58Xf2j7rTPDcfgK68H+H7W5Wa8lvXfG7BG8l0QthScKFPJ5I7fW/hXRbTw54a07QbAEW1hbpBHnuFHX881z1m+RKT1NYfE2tjTooormNQooooAKKKKACiiigCO5ghuYGhuI1ljbqrDINVILi+0XgmS+04diczQD2P8a/Xkep6VfopK8Zc0XZg7NWZo2lxBd263FtKssTDIZTUtc01tcWVw15pJRHY5ltmOI5v/iW9x+IrY0rU7bUUby90cycSwSDDxn3H9RkGvUw+LVT3ZaS/P0OWpScdVsXaKKK6zEKKKKACiiigAooooAKKKKACiiigAooooAKKKKACiiigAooooAKKKKACiiigAooooAKKKKACiiigAooooAKKKKACiiigArzT4hXHneIHj/54oqfpn+tel1w3xM08K9vqUa43fupOPyP86+R42oVauVt09otN+m35tM9fJJxjilzdVZGL4P0T+2L9vOyLWHBkx1Y9lr061toLWFYbaFIo16KoxXM/DIJ/Ys5GN5nO78hiunuhK1tKIGCylDsJ6BscfrRwhl1HC5bDERjec1dvr5Jf1uGb4idXEum3otP+CSVn61pFnq1s0VzGN2PkkA+ZT7GuHtbzxFompi41FLyWHJ81fvKw9iOBV648eyMD9l09R7ySf0ArOXFWWVqMqeOg4PZxlFtv8CllWJhNSoNS80zk9Ss5bC/ms5vvxNtJ9R2P4itvwh4bbVm+1XW5LNTgAcGQ+3tVC5uLnxDrkJkjjSWZlj/djjH/AOqvVbO3jtbWO3hULHGoVRXynDOQYbMcZUrb0YPRPr2T9Fv3PWzPH1cPRjDabWvkJZ2ltZwiG1gSFB2UY/8A11NWN4p16LRbZfk824kz5cecfifauIk8X640u8XESD+6I+K+3zLibLspqLDyu2ukVt+S+R4eGyzEYuPtFt3fU9OljjmjMcsayIeqsMg1xHi7wmkUT3+loQq8yQDnj1X/AArS8JeKBqkv2O8RYrnGVK/df/A1055GDyK0q0Mu4kwXNHVdH1i/66bMmFTEZbWs9PLozzv4Zf8AIauP+uH9a9ErzbWJLjwv4muHsBGqzpuUOuQFJ5H5g1Lp/i/WJ9QtoZDb7JJVVsRnOCcetfM5FnuGyal/Z+JT54ya0Wmr9T08fgauNn9Yp25Wl+R6JRRXK+N9ev8ASLu2js/K2yIWbeuec/WvucyzGjl2HeIrX5VbbzdjwsNh54moqcNy38QP+RXuPqv861NG/wCQRZ/9cE/9BFea6r4m1PUrF7S5MHltjO1MH+delaL/AMgez/64J/6CK+eyXNaGaZnVrUL25IrX1Z6ONwtTC4WEKm/M/wAkW6jSVWuJIe6gH86x/Gt5fWOkpNp+7zTMFOE3cYPaszwRqV/fanOuoFvNEORuj28ZH+NepiM7pUswhgeV8z69Nn1OWngZyw8q91ZfedfRRRXuHCFFFFABRRRQAUUUUAFZ+qf8f2l/9fTf+ipK0Kz9U/4/tL/6+m/9FSVyY3+Gv8Uf/Ska0fi+T/JmhXyJ8OfBXirxZ8ZPiy3h34kat4QSDxFKssdnbLIJyWOGJLDBHSvrusrRvDmg6NqGoahpOkWdld6lMZ72aGIK1xIerOR1PvXWZHzD+0X8NtL+Gv7NV1p9jqd3d3moeIrW71DU7ojzJpmY5kPYY64z61u+CbeK01fSLu4/aytdSiSSItpr3dmPP6fujiUnnp0zX0D4p8OaD4p0o6V4j0iz1WxLrIbe6iEibh0OD3Ga5e3+DPwnt7iO4g+HvhyOWJw6OtigKsDkEcetAHz5b+E/GXin9o34vDwT46vfC1/am3dVhjDJdsYhsV2J+UZHUA9aPg/Npl18LPi3Prs2pS/EqLR7y3146hLukKLE+0xjAwmcZ98V9V6Z4b0DTNb1DXNP0eytdT1Lb9tuoogslxtGF3t1OKp3ngfwfeaze6zdeG9Lm1G+tmtLu5e3UyTQsu1o2PdSOCDQB80/CD4a+PNU+A+k61YfGjxBpWnyaY0iabDZI0cS7T+7DF84/wAa8yjXd+z78EV/tz+wc+Ib/wD4mWVH2T98f3mWIHHuRX3ppWiaRpWiR6Hpum21ppkUZiS1ijCxqn90L0xWBd/DD4eXeg2Wg3XgzRJtKsHeS0tHtFMULOcuVXGASetAHmnwtghsvG9jJP8AtN2vjHfujTRzdWpNwxHGAkhYkdcAV4F4H+D3iD4lWHxF1Sx8QzQDSNeu5dJ0xBlZb1ZNxdweOVAUdeTzjHP2Fovwn+Gei6rb6rpPgXQLG+tn3wXENmivG3qCBwa6Dw74b0Hw6t2ug6RZaaLydri5FtEE82VurtjqT60AfMnxH+IsPxF/Ym8QXkyrBrGnm2s9UtgMeVMtxGOB6HGR+NWPBVrHDZaNdT/tb2yxRpC76e91ZjAAGYjmXI/u9K9/n+HPgOddWWbwjozrrDK2og2q4uirBgZBj5sMAee9ZH/Ck/hH/wBE58M/+ACf4UAec/tNx/D3X/G3hvw94p1TUvCmqvbPc6P4pikjjtYTnmN3LjJ4zjgcg55rzb/hLNd1T4P/ABq8Lanrtl4sstFtIvsviO2iUfbA7A7WdeHKgDnJ78kYNfW/iXwr4b8TaWml+IND0/VLFCCkF1AsiKR0wD0qtaeCPB9p4Xn8LWvhrS4dDuARNYJbKIZM46rjB6D8qAPj3SfBfir4V+EvBXx7bWJvEE0Kxpq9uy7lt9PkCqixlufl/D5mHbJPo2peLvDOl/ta+H/HGpatDZaB4i8K+VY39wwSBmDbsFzwOuDk8HA719Gf2Fo3/CPf8I9/ZdodI8j7P9iMQ8nysY2bemMdqyLj4d+Bbjw1B4an8J6PLo1u5eGye1UxRt6hSMCgDxjw9q+keMP21DqvhrUrfVrHS/DxSe6s5FlhDPwBvUkHr271x3j8eCdR+IfjTxL4b8fXfww8Z6VNJDfWupyRJBqjKvDom87lbHoSc5xzX1L4S8JeGPCNrLa+GNB07R4JW3yJaQLGHb1OOtU/FHw+8D+KNRj1HxF4T0fVbyIBUnurVZHUDtkigD5g8Z63rmrfBD4YfHO50yKz1fw/qB+1LbwbFktmkZC4UdFIXOPV/Suo+CKv4s8K/Fz4vXcLK3iJbq3sN45W0ggYLj0zkZ91r6N1TQdF1TQX0HUdLtLrSpIxE9nLEDEUGMLt6YGBTNK8O6FpXh0eHdN0mztNHEbxCyiiCxbHzuXaOMHcc/U0AfG3wFsTP8K9JcftOQ+Dsq//ABKGuLVTbfMeMPKG568gda6343add+I/jL8HdP0Dx3KtxcafdLD4istkzSEAZkXadp3YPQ45r3D/AIUn8I/+ic+Gv/ABP8K37XwP4PtZ9IuLfw1pcUuio0emOtuoNordRH/dB9qAPmPwXp9/o/7RTeHfjH4g1XXdasoJJvCV7cShbWZWU87cf6z8TyMc15v8LfhN4q1/4JN8SdK16W4vtAvZLjRdJ27o1WOQtNkNxuY5I9h15wPurxL4S8M+JZ7OfxBoOn6nLZOXtXuYA7Qt6qT0qfw14d0Lw1pI0nw/pNnplgGZhb20QSPLHJOBxzQB81/GrxlD8SP2evBvxH0y1kubTSdetLzWraNSWt/LyJcgdgSCPZl9a2v2mfij4D8VfAy70Dw1rmna9q/iT7Pbadp9nOks/mNIjDegOUxj+LHOBXufh/wj4X8Pw30OiaDp2nxahIZbxIIFRZ3PUsB1PNUNB+G/gHQNYOsaL4P0TT9QJJNzBZoknPXkCgDxj49WHgmfT/AXgvx/d6roGpPbf8S/xPE6RwWM6R4KyuWGM8ceuDkAGrP7MPinXLj4keLfBd54msfG2maXDHLbeIreNd0u4jEbyLw5APqcY6mvdfE3h7QvE2mNpniHSbLVLJiGMF1CJEyOhwaj8K+GPDvhXT20/wAN6LYaTaM29orSFY1LepA70AeMeLP+T3/Cf/YsTf8Aox6zPB3iLRfh5+1N8RrTxpeW2ir4jjtLvTL+9kEUM0cce1l8x8AYJx16g177P4c0GfxJB4lm0mzk1m3hMEN80QMyRkklA3UDk8e9Q+LPCXhnxZax2vibQdO1eCNtyJdwLIFPqM9KAPEvBesad48/bA1DxJ4TmS+0bRPDn9n3uowENDNM8oZY1YcMMZIIz0NfQ9Znhvw/ofhvTV03w/pNnpdmpyILWIRoD9BWnQBna9/qLX/r8g/9DFaNZ2vf6i1/6/IP/QxWjXJS/wB5qekf1Npfwo/P9AooorrMQooooAKKKKACiiszWNUNs62dmiz30gyqE/Kg/vOew/n2qKlSNOPNJlRi5OyJNX1OGwVU2tPcycQwJ95z/QepPArLtrSR7n7fqDrNdkfKB9yEf3V/x6mn2NmIGeeaQ3F3L/rZmHJ9h6D0FWq8erVlWd5bdF/n5nZCCgtAoooqCgooooAKKKKACiiigAooooAKKKKACiiigAooooABweKCSTySaKKACgEjocUUUAKWY9STQGYdCRSUUAFKST1JP1pKKAF3NjGTj0pASDwSKKKAFLMepJoDMBgEgUlFACgkdCR9KTJznvRRQApZj1Yn8aQHHTiiigBSzHqxP40gJB4JFFFABk5zk59aCSepJ+tFFAC7mxjccfWgsT1JNJRQAoZh0Yj8aQknrzRRQAAkdCRQaKKAFDEdCR9KQknqSaKKAF3NjGTj0pASDxxRRQAEknJJzSliepJ+tJRQAu5sY3HH1pKKKAFDMBwxH40hOevNFFAChmHRiPxpMnOe9FFAClmPUk/WkoooAKKKKACiiigAooooAKKKKACiiigAqpe2YmkS5gkNveR/6uZR+jDuPardFJq4D9I1X7TIbO8jFvfIMmPOVkH95D3H6jvWnWDfWcV5GFk3I6HdHIhw0beoNTaTqcy3C6fqhUXB/wBTMBhJwPT0b1H5V34bFu6hU+T/AM/P8znqUftRNiiiivQOcKKKKACiiigAooooAKKKKACiiigAooooAKKKKACiiigAooooAKKKKACiiigAooooAKKKKACiiigAooooAKKKKACue+IQVvDMxPZ1I+tdDXIfEy8WPToLEEb5X3keij/9f6V4fElaFLK67n1i183ojuy2DniqaXf8jA8F64mkXjx3Gfss+NxH8DDofpXpVvPDcRLNBKksbdGU5Bryax0PVr1Fkt7GVo2+654U/ia0zoXiHRrKXUI5/IEYyyRyZJH4cV8Lw5nOZYDD8k8PKdJXd7NWW71ejXU93MsFhsRU5lUSm9PU9JYBhhgCPQ1ia54Y03Uo2ZYxb3HaSMY59x3rn/DXi7UJtQt7K8RJ1lcIHUYYZ7+9d5X3GExeX8Q4aT5eaOzTWqf9dUzw61HEZdVWtn5Hmfhayls/GkVndLiSEt9DxwR+FemVxHi2ePT/ABrp17x9xfM+mSK7ZSGUMpBBGQRXBwrQp4N4nBwfwT/BpWOjNZyrKlWa3j+N9TzL4gySP4lkV84SNQv05rn69B8e6DNfhNQskMk0a7ZIx1Ze2PcVwDxyI5R43Vh1UqQa/OOKMDXw2ZVZVE7SbafRp/5bH0eV16dXDRUXqlZlnRZHi1izkjzvEy4/OvY68+8D+HrmS+j1K8haKGI7o1cYLt2OPSvQa+84FwNfDYOdSqrKbuk+yW/z/Q8HPa8KlaMYu9lqcD8UFX7dZN/EY2B+ma5nR/8AkL2f/XdP/QhWz8QrxbrXzEhBW3QIcf3jyf5isbR/+QvZ/wDXdP8A0IV8JnlWFXPKkobc6X3WT/FHvYGDhgYp9j2SuB+KH/IQsv8Ark38676uB+KH/IQsv+uTfzr9I41/5FFT1j/6Uj5rJf8AfI/P8jjj0r2TRf8AkD2f/XBP/QRXjZ6V7Jov/IHs/wDrgn/oIr5fw9/j1/Rfmz1eIf4cPVlsgHqM1ioMeNG4/wCXA/8Aoa03xpqV3pelJcWZUSGYKdy54wf8Kz/A99d6re3N7ebTJHGIxtXHBOf6V9jjszozzClgEnz3UttLJN7njUMNNYeWI+zZo6yiiivojzgooooAKKKKACiiigArP1T/AI/tL/6+m/8ARUlaFZ+qf8f2l/8AX03/AKKkrkxv8Nf4o/8ApSNaPxfJ/kzQrEfxd4ZXxYvhNtdsBrzR+aunmYecUxnO3r0rbrw24/Z5sZf2iY/ix/wkVyI1mF0dPMeWM4GAfMJ4T/Zx7ZrrMj3KiiigArzDVNV1NP2mdF0dNRu102Xw3czSWglYQtIJYwHKdCwBIz716fXhHxL8XeGvBf7TWgat4p1i30qxbw1dRLNNu2lzNHheAeeD+VAHuN7dW9jZzXl5NHBbwoZJZZGwqKBkknsK8o0T9oz4W6v4lg0O11W8WS4m8mC6ms3S2kbttkPBz2PemeL/AIx+CPEHw98VDwTqWleLNTs9JmuP7NMLSpKoXB3oQN688jvXzN4+8Q6Hf+EPDAPxi1PxRepf2Tf2RaWEdnp9kgZc74o0ATbnC89qAPq74kfHDwB4B18aFrd5ey6gIxJLDZWjzmFT037fu5HIHpXL/HD46aR4e8AeGfEnhfVWuINa1GHZcwWvnKbZJF+0Kc8K+0kAHnOcVxfxjutA0P4wa5qeh/FrUvhp4juY4Pt63+n+fY6iix4SSIEEHAwCe2OnOazbnxRqGqfs32WtazYWFpaaT40s3a/0+w+ywXdukyM135QHGSTkgAGgD3HxX8bfAPhnw7pGtarf3aLrEInsrRLV2upI+7GLqAO+a0/C/wAUfBviTwPf+MNI1CSfTtOjeS8QxETwbVLFWjPIbA6d6+evizrN1D8dI/G+k/E238G6NrGgwjStcl0dNQt7hQfnRWcHyieDwBmpvAIk1DRviv4iPxBbxqJ9AeG5v4dAXT7aSURnBV1IEjBcg/Ln3oA9Y0b9oz4U6tr+n6NZ65P5moBBBO9q6Qb2GRGZDwH7EdjxXrlfNfxF0/Trf9kPwUsNrBEkA0maLYoG1ztJYH1JJJPfJr6Ct9e0e48RXXh6G/ifVbSFJ7i1Gd8cbkhWPsdp/KgDA+JHxL8I/D2TTl8V6g9kuomUW7+UWUmNdxBI6E5AA7k4rN8CfGbwJ400nWdR0S/uSNGha4vbee3aKdI1UtvCHkjA496wvjLa2t38bvhLFdwxTKt7fSKkgBG5YAQcHuDz9axvEun/AGj9oHxzbWEAN3feAJE2pwZX37Vz784oA9L1D4ieGrH4cwePriW6GiTxRSo6wEybZCAvydepFZ/xO+L3gf4dzWtt4i1Cb7bdJ5kVpawNNMU/vlV5C8HmvnbxF8UvCeo/sp6Z4OsrqafxBbw2tteWKwsGtGjlXe0pIAVRtOPU4Feh3finwz8Ov2kfEerePZF02DWNLtP7I1SeNmiCJGFkhDAHadwJx3oA9K0H4s+Cdc8A3/jbTNSkn0vTs/bF8kiaBhjKtH1BwQcV5P8AFb9p7wxbaFEfBt3qbXI1G1WW6Ols0LQFgZQrMNpbbkY656Vg6xqOleKrf42+MvC9uy+GbzR7a1F35ZjjvrlMmSVQcZ4ZRu711/xnW20v9mXwfcxxiCxsLjRbiYxp8sUSlCzkDt3oA7nxP8bfAHhvwxpGvapf3ccesRedY2q2rtdSJ3byuoA75rT8J/FHwd4o8F6h4s0bUJJrDTY3kvYzEVng2qWIaM8g4BwO9fPnxd1q5T442njrR/iZb+D9E1bQI00vXZNHTULebDnzI1Lg+UTlegyan+HXm6la/FLxGfiGfG3m+HJILm+g0BbC2eQRkrh1IEjgAg/Ln3oA9T0j9o/4UaprmnaTa65Pv1DYIbh7V1gDsMiNpDwG7EdjxXq2psqabdPJLJEiwuWkj+8oweR7ivm/x7p+nW/7GXhRYbWCJIYtLmi2qBtkLIS4PqSSSe+a+itf/wCQDqH/AF6y/wDoBoA820T4leCfBvwc0XxBq3irVtS0+5Mkdpdaipkv7xhI+RsHLEYI+gFbvwt+LHg34kPeQ+G7y5+1WYDTW13btBKFPR9rclc8Z9a+c/8AhIpNH+Fnwks5dYsvClnOdRkfxNNpUd5JZsszYiiLqREXDHLAZO0D1rZ/Zw1HR739p3XJNL8aax4vSTw2B/aepjBmdZ03CLgDyxkdB1JoA+raKKKACiiigAooooAzte/1Fr/1+Qf+hitGs7Xv9Ra/9fkH/oYrRrkpf7zU9I/qbS/hR+f6BRRRXWYhRRRQAUUVk61qUkco0/T9r3jjLMeVhX+83v6Cs6tWNKPNIqMXJ2QusanJHL/Z+n7ZL1hkk8rCv95v6DvVaxtEtUbDNJLId0srnLO3qT/SixtY7SIohZ3Y7pJHOWkbuxP+fSrFePUqSqy5pfJdjtjFQVkFFFFSMKKKKACiiigAooooAKKKKACiiigAooooAKKKKACiiigAooooAKKKKACiiigAooooAKKKKACiiigAooooAKKKKACiiigAooooAKKKKACiiigAooooAKKKKACiiigAooooAKKKKACiiigAooooAKKKKACiiigAooooAKKKKACiiigAooooAKKKKACoby2hu4DDMuVPPBwQexB7GpqKTV1ZgRaVqM1vcJp2pyBmbi2uDwJf9k+j/wA626xLqCG6gaCdN8bdR0+hB7EetGlahNbXKabqLly3FtcH/lr/ALLejfzrtw2JcWqdR+j/AEf6P+nhVpX96Jt0UUV6RzBRRRQAUUUUAFFFFABRRRQAUUUUAFFFFABRRRQAUUUUAFFFFABRRRQAUUUUAFFFFABRRRQAUUUUAFFFFABXnfxJgZNYSY5KyRjGe3bH+fWvRKyfEmhw61FEkkrRGMkhlGTg18/xPllTMsvlRpK8rpr+vS56GWYmOGxCnLYxvh3q8cll/ZczgTREmPJ+8p9Poa68gMCCAQeoNckPA1mhDxahdpIpyrAjIP5VclHibTYf3TwarGo6OuyT9ODXJk9bH5fhI0cdRbUVZSjaWnmlrp5Jm2Mhh8RVc6E9X0emvrsattpenW05uLext4pT/GqAGrUsiRRtJIwRFGSSeAK4abx1eIWj/sxI5F4IdzwfpTtPh1HxhZyyXWom3iSTb5MSfKeM8+tTS4lwU39Xy2HPN3ailyr5t2/zHPLK6XtMTK0e+/5XOe8U6kuq6zNcx58kYSP3Ud/x611PgbxHHJAmmX0gWVPlhdjw49PqKi/4QFP+gk//AH7FH/CAp/0En/79ivl8Dl3EWDx0sYqV3JvmXNGzv03+7sepXxOXVqCouVkttHp+B21IVUsGKgkd8VjaVpeqWCrH/bBuIh0WaLOPxzmna7rEumT2MPkpK11KIyc4C+9fobzBU6HtsTBwta97Pd26N9T536vzVOSlLm/D8zYrB8V+IINJtmiiZZLxx8iA/d9zVzUbPVLpSkOpLaqf+ecOW/Mmudk8CeZI0kmqyu7HLMyZJP1zXn5zic0dN0sBRd39puKt6K+/rY6MFSwqkpV56drP8dDhpHaSRpJGLOxLMx6knqas6P8A8hez/wCu6f8AoQrrv+EBT/oJP/37FZev6F/wjhtL2O5Nw3nDCsuBxz/Svy6rw5mWCX1nEU7Ri027p9fW59TDMcNXfs6ctXtoz0quB+KH/IQsv+uTfzqbTfFuuajdC2tNNtZJD1+9hR6k5rW1Tw7JrTQzapciOSNCu23XA5+ua++zPFR4iy6dHARcndatWWjT3Z8/haTy7ExniGlv5s8yPSvZNF/5A9n/ANcE/wDQRXJ3/gMeWTY3zFscLKowfxFV38VaxpO3TrjT7dHgQJ827kAYB614WRRnwzVqTzGLjGSSTWqv8v1O/HOOZwjHDO7W/T8zvyAw5AP1pqRorsyqAWxnHtXBweNtUmmSJLK1LOwUD5up/Gu8i3eWpcAPgbgPWvusrznCZq5PD3fLvdW3PCxWCrYWyqdfMdRRRXsHGFFFFABRRRQAUUUUAFZ+qf8AH9pf/X03/oqStCs/VP8Aj+0v/r6b/wBFSVyY3+Gv8Uf/AEpGtH4vk/yZoUUUV1mQUUUUAFZmseHfD+tSxzaxoWl6jJGCqPdWkcpUHsCwOK06zNS8Q6Bps08Oo65plnJbwfaJ0uLtI2iiyB5jBiMLkgbjxk0AN0nw14c0id59J8P6Vp8rrtaS1s44mZfQlQMio4fCfhWFJo4fDOjRpOQZlSxiAkIORuwvPPrV3RtV0vWrBNQ0fUrPUrN8hLi0nWWNsdcMpINUofFnhWbXW0GHxNosmrqSGsEvojcAjqDGG3fpQBPq+gaDrBiOraJpuoGEYi+1WqS7B7bgcVYn07T7jTjps9hay2JQIbZ4VaIqOg2kYx7VV1nxJ4d0VnXWde0rTWSLznF3eRxFY843ncRhc8Z6ZrhPC/xMt5fGnje38Q65oljoGjzWSafdyzJCjCaN3OZGba2dvGMcUAd9c6DodzpcelXOjadNp8WPLtZLVGhTHTCEYH5VLbaVpdrph0u202zgsCpU20cCrEVPUbAMYP0qRL6zewGoJd27WZj80XAkBjKYzu3dMY71R8PeJ/DfiLzv+Ef8Q6Tq/kkCX7DeRz+X/vbCcfjQBbm0vTZrCPT5tOtJLOPaI7d4VMabfu4UjAx29KoW3h+GHxpe+JjIpmubKGzEaxBdqoztuLdWJ3454AA96qeDr/VLi78Qf2trOg30NtqMkdqunSZa1hAGI7jPSUc5rjPiz8VLfTNF0a88D69oOqyT+ILXTr3yZ0uhHHJu3A7G+VuOM/lQB6jPZWdxcwXU9pBLPbkmCV4wzxEjB2k8rkelC2Vmt+2oLaW4vGj8prgRjzCmc7d3XGe1UvEPiTw74dijl8Qa9pWkRykrG99eRwBz6AuRmprjWNJt9I/ti41Sxi03aH+1vcKsO0nAO8nbg5HOe9AEP/COeHs3X/Eh0v8A0whrr/RI/wB+Qcgvx83PPNT6vpGk6xbrb6tpdlqEKncsd1brKoPqAwIqvY+JfDl9rE2jWOv6VdanCN0tnDeRvNGPVkB3D8RVvUNS07T3t0v9QtLR7mUQ26zzKhlkPRFyfmb2HNADU0vTE0v+y106zXT9uz7KIFEW302Yxj2xT7iwsbjTzp1xZW01kUEZt5IlaMqOi7SMY4HFVND8SeHddmuIdE17StTltm23CWd5HM0R6YYKTtPHeoNZ8X+E9F1CPT9Z8UaJpt5JjZb3d/FFI2TgYVmBOaALVxoOh3GlR6TcaNp0unR48u0e1RoVx0whG0flUtppWl2mmnTLXTbO3sSpU20UCrEQeo2AYwfpXF+NvGOoaL8UfBWgwS2aaTrCXkl7JKvIWKHepV84UdyTniuyh1jSJtGOtQ6pYyaWIjN9tW4QweWBkv5mdu0AHnOKAHzaXpk2nJp02nWcllGFCW7QKYlC/dwuMDHb0rF+JkHi668HXlr4I/scazMvlodUMggVGBDE7ATnHSr2peKPDOmaTb6vqXiLSLLTrkAwXdxexxwygjI2uxCtkehrG+JHiptL+FOseLfDd5Y3jW9i1xaTqwmgcjocqcMPoaAIPhr4BtfD3wq0XwX4gjsdb+xRfvzNbq8TyszOxCsD0LkA/wAq6ix0TRrGWKax0jT7WSGMxRPDbIhRCclQQOBkDis/wf4gt9U0XRReX9kNYvtLgvpLVZFEhDIpZxHnds3HGenbNVvG+uOnhnWh4c8ReHbLWLBUDy6lcD7PaMzDHngHKZGcZxk4oA6iisrUde0jQ9Hgv/EWt6Xp0LKoa5uLlIYWcj+FnIHPap7fWtHudG/tq31awm0vyzL9tjuEaDYOrbwduPfNAF6isa28V+FrrVYdKtvEujTahPEJorWO+iaaSMjIZUDZKkEHIGMGtmgAooooAzte/wBRa/8AX5B/6GK0azte/wBRa/8AX5B/6GK0a5KX+81PSP6m0v4Ufn+gUUUV1mIUUVQ1rUhYQqscfnXUx2wQg43H1PoB1JqJzjTi5Seg4xcnZEes6k1u62dmqy3soyoP3Y1/vt7fzqpYWq2sTDe0srndLK33pG9T/h2pun2pt1eSaTzrqY7p5SMbj6D0A6AVarxqlSVWXNL5Lt/wTtjFQVkFFFFSUFFFFABRRRQAUUUUAFFFFABRRRQAUUUUAFFFFABRRRQAUUUUAFFFFABRRRQAUUUUAFFFFABRRRQAUUUUAFFFFABRRRQAUUUUAFFFFABRRRQAUUUUAFFFFABRRRQAUUUUAFFFFABRRRQAUUUUAFFFFABRRRQAUUUUAFFFFABRRRQAUUUUAFFFFABRRRQAUUUUAFRXdvFdQNDMu5D6HBB7EHsR61LRSavowGaPqE0U66ZqL7psfuJ8YE6+/ow7jv1rZrCvrWO8tzDIWUghkdThkYdGB9asaHqMkzNYX21b6IZJAwsy9nX+o7H867sJiXf2c36P9P63MKtP7UTVooor0TmCiiigAooooAKKKKACiiigAooooAKKKKACiiigAooooAKKKKACiiigAooooAKKKKACiiigAooooAKKKKAK731pHOLeS5iSX+4zAGrFc1460X+0LL7ZAmbiAc46sv8A9b/Gs/4eaxPJK+k3UjPtXdCzdQB1WvnJZ5PD5msDiYWU/gktn5Pz6f8ADnorAqphvb05Xa3Re8b+H47+0e+tYwLuIZOB/rB6H3qp8NbiCLS7kSzRxkzcBmA7CuyryHxJarZ67eW6DCCQlR6A8ivD4jjDJcbTzWjC7d4yW121o/zud+XN42hLCTltZr/I9ZjubeR9sdxE7eiuCalrzH4ff8jNF/1yf+lenV9Fw/nEs2wrryhy2bVr37f5nm5hg1hKqpp30uRPdW0blJLiFWHUFwDXLeNJoZtT0Xypo5MXS52sDjmuY8bf8jPedeq9/aqOjf8AIYsv+u6f+hCvi844rniKk8A6SS50r37S7W8j28HlMacY4jm6Xtbuj2Oq93fWdoyrc3MULMMgO2MirFc34u8Nza3dQTRXEcQjQqQyk55r9BzKviaGHc8LT556abHz2FhSnUUasuVdzV/tnSv+ghbf9/BXK/Ea+s7qxtRbXMUxWUlgjZwMGof+EBu/+f63/wC+DXPa7pjaTqBs5JElbYGLKMDmvgM/zjN5YGdPFYZQjKyve/n38j6DL8Hg1XUqVXma6WO/8G2MOl+HhdSgLJInnSuRyBjOPwFcdrfifUtQuWMM721vn5EQ4OPc+tU11vVVs3s/tjtAyFCjc/Ke1Z9eDmfEXtcJRwmCvCEVr0u/VPbd+bZ34bLuWtOtWtJt6eR1HhPxNfQajFa3k7T28rBcv95CehzWz8S7KOTTIr4ACWFwpPqp7VyfhTT5dQ1uBEU7ImEkjdlArt/HQa5sINNhXdNczAKB6Dqa9vKamIxfD+JjibyjtC+rv0S/7etbz0OHFxp0cwpuno+vp/wxzvw80s3Oom+kX91B0927f4/lXolU9GsI9N0+O1j/AIRlj/ebuauV9rw7lKyvAxpP4nrL1f8AlseJmOL+tV3Ppsgooor3ThCiiigAooooAKKKKACs/VP+P7S/+vpv/RUlaFZ+qf8AH9pf/X03/oqSuTG/w1/ij/6UjWj8Xyf5M0KKKK6zIKKKKACvnjxv4a8JeKv2trfSvFyxXFsfDfmW9lNJtjupRKp2sv8AGAMtt9VB7V9D14h40+Gdh46+Pd//AMJX4blv/DsvhkQpdMpVEuBOhwkg5V8A9DnGaAOG1GK28AeLfi3pXwyf7LY2/hf7bLaWp3RWV90AQDhWK8kdq8+tvCPiUfCy01Ox+EHgyxjS2inh8V/8JTAk6yDBExmLjknqCcc4r7B+Hvw/8I+AtAk0Twvo0FjZysWnHLvMemXdsl+OOT0rjYP2cfg7D4kGvR+D4BcCXzRAZpDbBvaHOzHtjFAHIar4Z03x18e/Btv42sbXVFHglbq5tmZZYJZ/MHzHadrgFmIxkHOaTwn8NfB/i346/EceI9Ih1Gz077DBaWMo/cRBoWG4L03AKAD2Ga9wbwtoreMYPFv2Zhq0FibCOQSMFEJbcV2Z29e+M0ui+F9H0fxBrOvWFu8d/rLRNfOZWYOY1KphScLgE9MUAfH+qtqtp+zx4f8ADGnxpf6dJ43m0+W0urwW0U8CMWjheYkBFLBR156V0fhjQPGHh34q+DL9Phd4R+H4kvhBM9j4ggD31u4w8YiL/vSBkjAJr6Ih+GvguPwffeEZNFjudGv7iS5uLa5dpQ0rsGLAsSQcgEY6EcVi/Dr4G/DPwDrX9teG/Doi1AKVjuLieSd4gRg7C5O3IOOKAPEPGc0kfgf4mwG7ns7C8+IK22pzQkqVtXKiTLDouMZNaHx9+H/wu8I/8IFeeFbPT9J1SbXrRIIrOQD7bBn5nYA/Pj5fn7bvevoG18B+FYLPX7I6Ulxa+Ibl7rU4bhjKk8jgBvlYkAcDgcVx2jfs7/CbSG36f4baKQXkV4sn2uUsskZJUAlshfmPy9D6UAeL+L7HxN4p/aE8cLH8NvD/AI9fT3t7a1g1fU44DaQeWGBSF2G4MzN8+O2Kjaz1yz/Zx+KmharYaXpFnDdwfZNNsNXiv1sN8i74sozFMEAhWx14r6E+Jnwc+HnxGvYL7xVoKXN7CuxbmGV4ZSgzhWZCCwGTgH1q3bfCzwNa/D6fwHZ6HHa6DcYM0EMjI0jBg25nB3FsqOc54oA8h8ZfDfwf4F174T6t4U0iLS7869bWtxcRZ8y6jdcMJW/iJ65Nb37XVtpd7b+A7PW7xrPTZvEsEd1OsvlGOM9SH/h+teseIPCeia62jtqVtJKdGu47yy2zMuyVPuk4PzfQ5FcJ+0H4ZuvFF/4EtF0WTVtPi8RQyajH5XmRpB/E0g/u0Acb4y8H+C/h/wDGD4azeAbG00fVr6+e1urSy4F1ZbCXeRR1AIHzHrXmnibw+vi/Q/HPi/Q/CHg620YXl55uveJr43V6zx5Vgi/8seRhF7ZX1r6V+HHwc+Hfw91W51Xwt4ejtL64BUzySNK6KeqoXJ2KfQY6CsjV/wBnf4Rar4ouPEd74TikvbmRpZkE8iwu7DljEDsyc56deetAHm3w4lkvp/gA95I1y0mmagrtId28eQw5z14qlcC507wrqX7PNvK6X194iFjbOOq6XMTM7/QRK6/Uive9C+GnhDRf+Eb/ALOsJox4aSZNLBupG8lZQQ4OT83BOM5x2q7N4F8MzfEGDx7JpwPiCC1a1jufMbiM8Ebc7ScZGcZwaAPmn4l6Zrms/tF6votj8PdC8a22j6Vaw6bpuqailtHbRFAWeOJmHmc5G7BxT/Dln4i0j4bfF7R9T0PRvDtgtmk8WjafrMV4LKZlw42KxaIMFVgCAOTivoD4nfCjwH8SDbv4t0NLye2G2K4jkaKZV67d6EHbntnFLoPwq8CaF4FvfBek6Glpo9+pW7SORhJNkAZaTO4nAAznNAHm/gm4t7f46eBI55Fje5+HcSQ7uPMYOhKj1OOcVxvjS+sdS0T9oO4sLmG6hFzp0ZkiYMpZTgjI4ODxXunjr4Q+APG2jaRpPiPQ/tdvo8axWLCd0kjQKF271IYghRkE84rzv41+BofDngnUfCfw18AX1zc+Lnt7e5ltGP2WyELrtdweEGC3TGTkmgDhPidbeIPEXx5h0mDwPo3jeGw8OWrWOm6rqSW0ce9QZJERiPNPGM84q14LsfEWjeHfizo+o+HtD8L6e2iNcDRdO1mK7FrOYyGPlqxaIMOcEAV7r45+E/gnx/o2m2fjLRIr2axhWOOdJGjlTAGVDqQ20kdM4qbwt8KvAvhnwdf+E9E0NLTTNRjaO8CyN5s4YYO6TO4nB654oA+ffE/wz8HeGf2ffAnizRNJitPEMU+mXDamufPlaTaXDN3U5xjsABX1xXM6v4E8Nar4OsPCV7ZyvpFgIBbxCd1ZfJx5eWB3HGB1PPeumoAKKKKAM7Xv9Ra/9fkH/oYrRrO17/UWv/X5B/6GK0a5KX+81PSP6m0v4Ufn+gUUU2aSOGJ5ZXCRopZmJwAB1NddzEr6rfQ6dZPczZbGAiL952PAUe5PFY9jbzGZ76+Ia8lGCB92JeyL/U96jgaTVb0apOrLBHkWcTDGAeDIR6kcD0GfWtCvFr1vbyv9lbf5/wCR204ci8wooorMsKKKKACiiigAooooAKKKKACiiigAooooAKKKKACiiigAooooAKKKKACiiigAooooAKKKKACiiigAooooAKKKKACiiigAooooAKKKKACiiigAooooAKKKKACiiigAooooAKKKKACiiigAooooAKKKKACiiigAooooAKKKKACiiigAooooAKKKKACiiigAooooAKKKKACiiigAqrqFqbhUkik8m5hO6GUfwn0PqD3FWqKTV0BPomo/b7dhInlXULbJ4s/db1HsRyDV+ubv454LhNUsVJuIhtkjH/LaPuv1HUfj61u2F3BfWcd1btujkGR7eoPuDxXp4TEOouSXxL8fP/M5a1Pld1sT0UUV2GIUUUUAFFFFABRRRQAUUUUAFFFFABRRRQAUUUUAFFFFABRRRQAUUUUAFFFFABRRRQAUUUUAFFFFABWBD4fW18UJqlsQsJVt6ejEdvat+iuTFYGjinB1Vdwakn2a/rU1pV50uZRe6swryvxvIsnie7K/wlV/ECvULqXyLeSbYz7FLbVGScdq8bvZJpruWecESyOWbPqTXw/iDiksPSw/Vu/3K36nucP0m6k6nZW/r7ja+H3/ACM0X/XJ/wClenV5j8Pv+Rmi/wCuT/0r06u3gP8A5Fsv8T/JGOff7yvRfqeVeNv+RnvPqv8AKqOjf8hiy/67p/6EKveNv+RnvPqv8qo6N/yGLL/run/oQr83x3/I2qf9fH/6UfSUP90j/h/Q9jqOa4ghIEs0cZPQMwGakrlvGnh681m7t5raSJVjQqd/rmv27M8TiMNh3Uw9P2ktNNj4jC06dSoo1Jcq7nQ/brP/AJ+oP++xXnHj+SOTxG7Rurr5S8qcjvVj/hBdU/57Wv61Q1zw5e6PapcXMkLIz7AE65wT/SvzviPHZrjsE4V8I4Ri7t3vt/w59Fl1DCUK16dXmb0sY9XtF0u61a8Ftar/AL7n7qD1NO0LSbrWLwQW42oP9ZIRwg/xr0yxtLPQ9PW3t4yfYDLyNXjcPcOSzJ+3re7RW77+S/V/dqduY5ksMuSGs3+HqR2Vrp/hzSwievJx88r/AONS6ZaytO2o3qgXMg2onaJP7v19aW0sZHuvt18Q8/8AyzQcrCPQe/qa0K/WMJhE+VuPLCHwx7eb8+y6bvXb5KrVeut5Pd/ov6/AKKKK9U5QooooAKKKKACiiigAooooAKz9U/4/tL/6+m/9FSVoVn6p/wAf2l/9fTf+ipK5Mb/DX+KP/pSNaPxfJ/kzQooorrMgooooAKwLa98QN48urCVNI/sFLFZIWSUm88/cAQydBHjOD61v14L4s1Kw0X46+PNY1K5u7S0tfAvmTXFnt+0RqHGTHkEb/TPGcUAe3JqulvefYk1Kza6zjyROpfP+7nNXCQASeAK+CPGHhHVfD3hLRvHGn+AbLwq4vbV49ZvPEkt3q10XcYfC7YiWBy2F6E8V96SRpNbtFKu5JFKsPUEc0Acl8O/H2m+M77xDaWaxxPo2qPp+PtCuZwqIxlAHRcvjv0610sWqaZLeGzi1G0kuRnMKzKXH/Ac5r5P8O+HtF8EfD/4z+KfCemrp2s2Grz6ZbXcckjNbWrC3LAAsem9mz19+K1/Hfwk+HPhD4Hn4heHbu4svE1jZw39rr41CV5bq4+VgGBYqwcnG0D+tAH0JFf68PHV1Z3A0dfD8eniWNxMftYn3DO5c4Ee3PPrWsupac08UC39qZpl3RRiZdzr6gZ5H0rwR55r34r+Jb68jC3Nx8NRJMMdGbBI/M153qXw70PT/ANmLw78TbOfUIvGkVvZTW2ri6fzLcFwBGiZ2BACQBt/GgD7Biv7GW7ezivbZ7mP78KyqXX6rnIrirnWfiAuk30sMPhL7XHrgt7YPduIzZZHLnPE/X5enSvLvFPw38N/Dz4q/DbXPDP8AaMGralqzWuqXkt7JLJfqyAsZdxIJJ5+UAe1cvriJ/wAK/wDFY2rj/haanp33JQB9XX1/Y2CK99e21qrHCmaVUB/M1k+NNQ1i38IXeoeFW0ifUQqm2OoTFLVssAdzqemM4x3xXi9t4J8L/Ff45ePYfiEsurLoL21rpmkvdSRRwwtHvM4VGG4sxI3fge1cVr1vDoXw0+MvgXSb+a+8N6LcWLaesspl+yNJIDJAGPJA2rxnigD6wmvrazs4ptSu7W13AAs8oVN2OgJNcX4O8cahrfxd8X+EJbeyGn6LBaS2s8W7zJfNjDHcckEc8YArzW+8KaD8Tvj3qPh3x202oaTomh2kumaU1w8MTNIg8yXCEFyDxnPFchpEUPw51j45p4J1Wa7Gk6TbmzeWYztbN5f+q3ZyQmdoycjAz0oA+rY9T02S9NjHqFo90ucwrMpkH/Ac5p9xfWVszLcXlvCyp5jCSQKQucbjntnvXw5Z+FfEFv4Pste0b4HavY68kMVyni9vGsbPI/BMrhsIVboV44OM1654m8Hab8R/2hPDtr4zt5pIT4JW4vbKG4aNJpDKuUdo2+ZAzE4BwSAc0AfRVrc293As9rPFPE33XjcMp+hFS14n+zXo1v4V8X/EjwfpUk66JpmqQNYW0krOLdZI2LKpYnjIr2ygAooooAKKKKACiiigAooooAKKKKAM7Xv9Ra/9fkH/AKGK0azte/1Fr/1+Qf8AoYrRrkpf7zU9I/qbS/hR+f6BXO6pN/a9+2nxn/QbZgblh/y1k6iP6Dgn8B61c8RX8sKx2Fkw+23OQh/55J/E5+nb3+hqGxtorO1S3hB2oOp6sTySfcnmufG1uZ+yjt1/y/z/AOCaUYW95/Im7ccCiiiuQ2CiiigAooooAKKKKACiiigAooooAKKKKACiiigAooooAKKKKACiiigAooooAKKKKACiiigAooooAKKKKACiiigAooooAKKKKACiiigAooooAKKKKACiiigAooooAKKKKACiiigAooooAKKKKACiiigAooooAKKKKACiiigAooooAKKKKACiiigAooooAKKKKACiiigAooooAKKKKACiiigAqgs39i6h9pHGn3TgXC9opDwJB7HgH8D61fpkscc0TxSoHjdSrKehB6ildpqUd0Gj0ZsjkZHIorC8PXUlrcHRbuQsVUtayseZIx/Cf9pf5fSt2vaoVlVgpI4pwcHYKKKK1ICiiigAooooAKKKKACiiigAooooAKKKKACiiigAooooAKKKKACiiigAooooAKKKKACiiigAooooAKxNe8N2OqAybfIuP+eijr9RW3RXLjMFQxtJ0q8FKPn/AFoa0a1SjLmpuzOI8NeH7/SvE0bzIGh8tgJF6dq7UyRjrIv506s/UNG0++O6aFg/95HKn9OK87A5X/ZOHlSwa5rtu0nbtpdJ9ux0V8V9bqKVZ20tov8AgnnXjUg+JrsggjK9PpVDRv8AkL2f/XdP/QhXbXnga1kJMF7KhPeRd5/pWfL4FvF/1V3Ex7E5WvzTG8OZv9cliPYXvJy0afW/r+B9NRzLCexVPn6W28ju/Nj/AOeif99CjzY/+eif99CuAXwXrW75ruED2mf/AAqzD4Iuz/rNTKfTc39RX3MM7zabssC/nJL80eHLA4SP/L/8DtvNj/56J/30K5j4kK0+jwJAPMf7QOF5P3TUln4OsoiGnurqY+m8qD/n61u2djaWaBbeEKB0JJJ/M812V6GOzTCzw+IpqmpK3xcz+6yX4mEJ0MLVjUpycmvK36/oV/DlnHY6RbwxwiJigLjHJbvmtDaN27Az60tFe3h6EKFKNKK0ikvuOKpUdSbk92FFFFbEBRRRQAUUUUAFFFFABRRRQAUUUUAFZ+qf8f2l/wDX03/oqStCs/VP+P7S/wDr6b/0VJXJjf4a/wAUf/Ska0fi+T/JmhRRRXWZBRRRQAV4X4Lt5fH/AMbfGuq6n4Q1ey8NS6GuiSf2tamD7Y2/59ik5ZCoOGH6V7pRQB4Z/wAMtfDN7d7e5ufE11EMfZln1QsLTB4MQxhfTnPFe4xL5capuZtoAy3U/WnUUAcHYfCfwnZ+Nde8UxLfmTXoGh1Gwe4zZyhgoZvKx94hRzn1rl9J/Zt+G2n61BfY1y7tLeYTW+l3WotJZRMDldseOgPIBJr1zU7pLHTrm+kVnS3heVlXqQoJIH5Vk/D7xPaeM/B2neJ7G3ntra/jLxxT43qAxXnaSP4fWgCpd+A9DuvFGpeIpGu1vNR0k6TMqyARiAnPyjHDe/6VTvPhn4cuvhdafDmV7/8AsW0hhhjZZgJtsZBXLYxnIGeK7WigDnvFHhDSfEWq6DqWoNcifQrv7XaeVIFUyYx84xyPbivGPjN4cGl3Fh4G8I+HPEepXniHxNFr13e+Vvs7bD/vA0vAThQQp/PpX0RWR4d8SaP4guNVt9JujO+k3hsbz5CoSYIrFckc8OvIoA4/4mfBfwb491qPXNQfVtM1VYxC97pV4beWWMdEc4IIBPpUtp8HfBNl8Nr3wDY2l1baXfsJLuVJ83E8gYNvaQg5YlR2r0KigDz74lfCDwf49axuNVGo2WoWMXkwX+nXRguBH3QsAcqfcU7wF8IvBfgq61abRrW4ZNWtore8huZfNjkVF25IIyWbqxJOSTXTeJtdl0a40qKPRNU1Mahepas9lDvW1Df8tZf7sY7mtmgDxm2/Zq+GsOrLdH+3pdPSQSJo8mpu1guDkL5fXaDzgmvRU8H6OnjqLxlGJ01GLTf7MRFcCEQ7w/3cdcjrnpUXxI8ZWPgfQoNX1C0ubqKa9hswlvt3BpGwD8xAwO9dNQBgeHPCWlaD4i1/XrFrk3euyxTXgkkDIGjUquwY4GCfWt+iigAooooAKKKKACiiigAooooAKKKKAM7Xv9Ra/wDX5B/6GKtahdw2NlLd3DbYolLMaq69/qLX/r8g/wDQxWZqMn9raz9nHNlYODJ6STdh9F/nkdq8urX9jWqNbtRt+J1Rhzwj21/QNKimZpdRvVxd3RDMp/5ZJ/DH+A6+5NXqKK5ErI2YUUUUwCiiigAooooA5P4t+OLP4d+A7/xReWst39n2pDbxnDTSuQqLnsCSMnsOxrz8XP7TdxANWhtPh7bwOvmrpUjztcoMZ8syBdhb3ziu3+Muh+EvFPg1/C3i7VrbTINUlWGzlkuFif7TnMfl7iNz5AO0da8/Gh/tGeEIRDo3iPw/400+3P7qG/Qw3kqejSH5Qf8AgRraFuXpfzM5XudZ8OfiRP47+H+s6jb2tt4f8Q6TNNY31tfy7oLS6j67nHVOnP1rovBGvfaNC0e217xD4bvdfvLYyt/Zd0phuQGILwKTuZBwM465rz3TviBH43+E/ju1vvD7eHvEOk280Grae2DtkKZDhh95T2J64rzrTreTQ/gn8F/iVZx5l0Cdbe7I4za3Lsjlj6Btp/Gq9mnfoLmPqPUNU0zTXt11LUbOzNzKIYBcTrGZpD0RNxG5j6Dmuf8Ah/qGvX1xry65rXhnUkt78x2g0eQs1vFg/JcZ6Se1ee66YfH37UOi6VE5l0nwXYtqVxgZR7qbCxKfdVywrg/BejeIvEHw5+N2keFJfL1a612RYgrbTIMHcgPYsuVB96Spq2rBy1PpDTvFXhbUdSbTNP8AE2i3l8pIa2t7+KSUEdRsVif0rhPjf8U4/Ams+FtKtr7R0m1TUVhvvtVwoa2t8f6wrkbQf7x44r57luvhGmm6Z4b8T+DNe+Evii2MTx64bJmYyqRk7urhu7EAc5zXpP7UPhzwzq3iX4Z6pcafp+pS6nq0dtc3mwH7Xb7AVBIOChySMetUqUYyVxc7aPoC01vRL27jtLLWNOubiWAXMcUN0ju8JOBIFByUz/F0qS+1TTLCe2gvtRs7Sa6fy7aOedUaZv7qAnLH2FeOfF3SrPwB44+H3jfRbKKy0vT5zoN9FCu1UtZv9UMf3VcfrSXW3xv+1nbQcTaZ4F0xpW7j7ZcYAB+iDIrNU09ehXO9j1jWPFHhnRrxLPWPEejabdSDKQ3d9FDIw9QrMCavXl/Y2envqN5e21tZRp5j3MsqpEqf3i5OAPfNfH+oWujeB/Evih/jb8LNU8SLqGoPLF4lihM0KxN90A5xHgdhzx0rtyfDKfsceKrXwn4un8TaVBZ3IhmuIyktuDkiJlPzDHbOOKt0VpZiVRnvFz4s8K2txbW9z4n0SCa6RZLaOTUIlaZW+6yAtlgexHWtrtntjNeB/Cn4E+AdV+EGky+JNLXV9X1PTYp5dSmdvPiLxgqsbfwhBgAe1Y3w3u21r9nXxZ4X8S+NLrQ7Dw7rFzpEmtcNMbWN1IXJPUhtvrgACpdOPRj5n1R7zb+MPCNxqf8AZdv4q0Ga/wB+z7LHqMLS7vTYGzn2xXI/Hrxvrfgi18KSaKtoW1XxFbabc/aIi+IZM7tuCMNx15+lfNvxSvfgVP8ACq8h+Hfg3WL3UbOFGi16002aLyXUgeZLKwHB5z74r0b4yXdzf/CT4NXl5K01xN4i0xpJD1Y7W5q1RSaZPO2j6KtNU0y7vbixtdSs7i7tcC5ginVpISem9Qcr+NK2qaYurJpDajZrqLxmVLMzqJmQdXCZ3FffGK8j1KJvB/7U2nakihNP8Z6U1pcNwFW5gG5P+BMFrk9F1uW61D4t/HG3HnJptvJpeiFh8pjgXDSL7M2azVK5XOe96h4p8MadqS6ZqHiTRrO/cgLaz38UcrE9MIzA8/SsH46+KNU8FfCbX/FOjLbm/wBPgSSEXEZeMkyIpyARnhj3r5h8Cr4OuvAUJ8Q/Ab4jeKtX1KEz3evDTGkeaSTkvDJnheflP411VxceKJP2JfGFl4p07WrGawla2sl1eBorlrUTQmItuGTgMVz7e1aexSa9SedtM+i9E8RWZ8L6HqWuajYWNxqcMOzzZliWWZ1B2IGPJJ6KMmtXVdS07SbF77VdQtNPtEIDz3UyxRqScDLMQBk8V89fG8Z8C/BT/sY9K/8AQa6v9tEA/s8a8CM/v7T/ANHpWappteZXM7M0Pjl8VIvAlz4Zs7G/0fz9V1KOG6+03C5gtjjMu3IwP9o8V6dZXdpfWkV5Y3UF1bSqGimhkDo6noVYcEe4r5y/ae8M+Hr5/hlqF5o9pPd3mrW1nczOmWlg2j92x7ryeK+iNI0zT9G0y30vSrOGzsbVBHBBEuEjUdAB6UTjFQVtxxbuy3RRRWRYUUUUAFFFFABRRRQAUUUUAFFFFABRRRQAUUUUAFFFFABRRRQAUUUUAFea/EX4pTaF4pj8F+EvC174t8VPb/aWsoJVhigi7NLK/CZ7da9Krxn4geBviBovxPufiZ8M5tNvru+s0tdS0jUG2C4VCCPLkPCnjuRV01FvUmbdtBtr8aPEWhapZWvxS+Gt94Os76ZYINRjvo722RycASsn3B+de0Dk8c/SvnvxB8VG+zpoPx2+Ed5pWkXE8YN2F+26er5+Uu69Dn0zWl8b7zW/FXxH8K/CXQdam0fTNUsZNR1O7tD+8e2U7QiMOgOP1rSVO7WlvyIUrHuZVl+8pH1FAVm+6pP0FfNfi7wmfgLrvhrxL4L1nV30bUtVh0vVtNvrkzxyCTO2QE9CMGsL43aloDfHPU9P+NGoeJNM8Kpbx/8ACPtp7SLbMf42YoCS/bAHTrjilGjzPR6Dc2t0fVd408VrM9vB506oxjiLbd7Y4XJ6ZPesrwTqGv6p4ctr3xN4fHh/VZC3nWAuluPKwePnXg5HNeW/BW1+w+BfFcej+PrTxb4XMbvo5W5Mt1YoY2zFKccHpgdeK5n4WW3iTV/2SNHg0fxda+G2eaX7dq17MytFbiU79r84YjjJIHvR7PfUOc+kyrAZKkD6UgBJwBk18S/FT/hVfgKxs9X+F/xN1O58Ww3UeBDqbXcdwpPz7iPlX169695+MmnXPibS/Dc/iDx7YeEfB0kAm1hftf2ae8kZQVjVzhQvXvnnpQ6Nra7gpnsRVl+8pH1FcHB8QJJfjldfDX+ykEcGjpqX27zzlizBdmzb79c/hXztpOq+B/Bnx08HWHwi8cajqVrqNy1trFlJdtcwMhHytvPBOT0H90V6nY/8nvap/wBijF/6NFN0uW/oLnbPU/BupeJtT/tL/hI/DA0IwXbRWQF4tx9qhHSX5fuZ/unmt/a390/lXyfoNzc/8KI+OMhuZy8eqXgRjISUG09D2rc+H3wNHjD4Z6L4i8V+LvEB8SXGnRSWM9teFIrGPYPKVU6NgYyT1OaJUorVuwKb6H0nS7Gxna2PpXgvw28ReOvGPwK1/SIvEllp/inQ9Rn0e51y7JCbYmGZsgH5thAye/JryP4paf8ACPwf4Pl1fwv8WtSvfHluEliurXVjdC4nBG7KrlVB56njFEaN3a43U6n038YfH8ngC18PTx6Umo/2xrcGlkNOYvKEuf3n3Tuxjpx9a7rB2hsHBFfN/wActUuta+Ffwh1a+YNdXfiXTJZmHdiGya6qAzeEv2qWhd5TpvjPSC8SliUjuoBlvYFlB4pOn7vnqHNqezYOM4OPWlCsRkKSPpXzvY+InuviP8Tfi00j3Gk+EbF9K06JXOx5I1zKwHQgtnmvItF8R/BvxFoa698Q/ip4oPje6UzPPaxXSxWMh5WNFVNpCfXFONBsTqH118W/FzeA/hzrPi5LBdQbTYVkFs0vliTLquN2Dj72enatrwzqDaz4d07VvI8k3lrHOYw27ZuUHGe+M18zT+OL/wAdfsT+MbzU77+0brTpG083xQo10iTQlJWB6MVYZrd+M800Pw++C/kzSR7vEOlK2xyu4Fehx1FHsvsve4+fqfRgBJwASa4v4qePE8DDw+p0176TWtUj0+PD7VjLfxE9/pXJftlSyw/s96/JDLJE4ltcMjFSP36dxXn/AO1R4J0XVrj4c6vePf8A2nUL+206fZdFV8nA5Udm5+9SpU07NhKTWx9QkYJFFZvhjRbLw54fstC04zm0sohDCZ5TI+0dNzHkn3rSrFmiCiiigAooooAKKKKAKmqWrXVuPJcRXMTeZbyf3HHTPseh9ia09E1BdSsFn2GOUEpNGesbjgqfxqvWdLL/AGRqo1IcWlxiO8HZD0WT8Oh9uaujW9jPmez3/wA/66ehM4c8bdTp6KKK9s4QooqK8uYrSAzzFggIHyqWJJOAAByeSKmc4wi5SdkhpNuyJaKz/wC1rf8A599Q/wDAKX/4mj+1rf8A599Q/wDAKX/4mub6/hv+fi+9Gv1er/KzQorP/ta3/wCffUP/AACl/wDiaP7Wt/8An31D/wAApf8A4mj6/hv+fi+9B9Xq/wArNCis/wDta3/599Q/8Apf/iaP7Wt/+ffUP/AKX/4mj6/hv+fi+9B9Xq/ys0KKz/7Wt/8An31D/wAApf8A4mj+1rf/AJ99Q/8AAKX/AOJo+v4b/n4vvQfV6v8AKzQorP8A7Wt/+ffUP/AKX/4mj+1rf/n31D/wCl/+Jo+v4b/n4vvQfV6v8rNCis/+1rf/AJ99Q/8AAKX/AOJo/ta3/wCffUP/AACl/wDiaPr+G/5+L70H1er/ACs0KKz/AO1rf/n31D/wCl/+Jo/ta3/599Q/8Apf/iaPr+G/5+L70H1er/KzQorP/ta3/wCffUP/AACl/wDiaP7Wt/8An31D/wAApf8A4mj6/hv+fi+9B9Xq/wArNCis/wDta3/599Q/8Apf/iaP7Wt/+ffUP/AKX/4mj6/hv+fi+9B9Xq/ys0KKz/7Wt/8An31D/wAApf8A4mj+1rf/AJ99Q/8AAKX/AOJo+v4b/n4vvQfV6v8AKzQorP8A7Wt/+ffUP/AKX/4mj+1rf/n31D/wCl/+Jo+v4b/n4vvQfV6v8rNCis/+1rf/AJ99Q/8AAKX/AOJo/ta3/wCffUP/AACl/wDiaPr+G/5+L70H1er/ACs0KKz/AO1rf/n31D/wCl/+Jo/ta3/599Q/8Apf/iaPr+G/5+L70H1er/KzQorP/ta3/wCffUP/AACl/wDiaP7Wt/8An31D/wAApf8A4mj6/hv+fi+9B9Xq/wArNCis/wDta3/599Q/8Apf/iaP7Wt/+ffUP/AKX/4mj6/hv+fi+9B9Xq/ys0KKz/7Wt/8An31D/wAApf8A4mj+1rf/AJ99Q/8AAKX/AOJo+v4b/n4vvQfV6v8AKzQorP8A7Wt/+ffUP/AKX/4mj+1rf/n31D/wCl/+Jo+v4b/n4vvQfV6v8rNCis/+1rf/AJ99Q/8AAKX/AOJo/ta3/wCffUP/AACl/wDiaPr+G/5+L70H1er/ACs0KKz/AO1rf/n31D/wCl/+Jp9vqdtNcJbhbmOR87RLbugbAycFgKaxuGbSVRXfmhOhUSvysu0UUV1GQUUUUAFFFFABRRRQAUUUUAFFFFABWfqn/H9pf/X03/oqStCs/VP+P7S/+vpv/RUlcmN/hr/FH/0pGtH4vk/yZoUUUV1mQUUUUAFeTjXb/wAKfHrWbPXtYuv+Ec1bRTqFiLmUtFbS2/8Ar1TP3coS+B/dr1ivN/j18MT8TdBsbG31Y6Rd2twzfaVj3FoZEaOaPqPvI7CgDxfxV8SPFnh34Q6Rr2peIdT0i48da5LMLx1a5bSrAksiwxc4Pl4xjvzUPwb+Kdnp/wAUNC8P6L8SvFXjXTtbla2uodes5FktpMfJJHIw6HkFa97+I/w4tfFPhrS7DTdTudB1LRZEm0jULTG+1dRjoeGUjgg9RWN4E8BfEm38TW2s+Pvirea/FZBvs9jYWi2EDsRjMyx483HYHigDhPBGl+L/ABZqfjfxFq3j7XU0rQtY1K1tNIinPk3CiLpL3KjcNq9Bt96579nXxNf+Nn8KeA4tY1Lw1pmg2Dai8cRaCfW289xhHGP3CH7wH3ieeBXuvgjwHceHdE8W6fJqUVw2v6nd3sbrCVEImQKFIydxGOvGa5ZPgze2nhTwNDpfiCC18S+EZ2aDUvs7bJ4HZjLCyBs7WBHfgjNAGLc6f41+LXxF8WWtt8QNa8IeH/Dl2un20OjuI5riYLl5JG649BWaPFHxWtPhh8QPCljdza94s8L3cdtb6hBGDcXNrJht4XoZVTPuSK67xb8KfGMXjPUfFXw1+IJ8KXesBDqtvLp8d3bzSKMCRVf7rep9KueH/g9JpPw/1fRovGeuJ4i1i6F/e6/BL5Vw9yOQcLxsGMbDwRwaAPJ/gN41s7j4hWelWfxj8T3r3aPDe6N4st2ExkxhRbydBIpzkd8VH8OYdY+HOi/F7xpD4s1vWJtK1a4s4rO8lBhnnZYNtzIO8nzgZ9FFei6L8IPHGqeLdG1r4mfEhPEsOh3AurC3tdJhtP3w6F3UbmHtmtG1+EF6PEvjaG88RpdeDfFm+a40hrUebFcuiKZVm68bMgYx09KAOF17wn8VPB3gI/FD/hbWt6pq9lbJqF7pVyy/2dMnDSRInRflOAa+iPD2oLq2g6fqipsF5bRz7f7u5QcfrXh//CkPiDqOmw+EfEnxdu9R8DwlEOnrp8cdzNChBWKScDcy8AH1AFemK2t2fxP0zSbK8x4cTRJTJZi2XEcqPGsbeb1+6WAX2J7UAYnxx1bVNM1j4fx6bqF1ZpeeJ7a3uVhkKiaI9UbHVT6VxNtpPjj4v+LvFV9H8R9c8I6Ho2qy6Xp1po7iN5DEdrySnqcsCQDWv8fte0if4i/DfwvBfRza0niW1unsk+aRIRnMjDsvHWpvEvwm8bWfjDV9f+GPxHbwrHrk32jUrKfTo7uFp8AGSMN90nqfUmgDzbx54p8QSfBTVtJ8X3J1XVfCXjC2sZbyBPnvYwVkjbaP4yrhceor0P4OeJNU8bR+J/iRf+JJrH7MbixttCmdorbSViyd1zHxulPDMx6LwKsN8D1g+GaeFrTxFNPqM2tx6zqWqXsfmSXc4bc5IBGMgAD0AHWtbU/hV53j/wARa1Z6otrovinS2s9c04RkmWbaVW4jbOFcKcHIIOKAPmbxB8QfFljp/wDwmmh/EL4g+Ir+C6R7iSHT2g8PhTKFwFfrGQcD1ODX29aXJfS4buXq0CyNj/dya+d9X+APxL1nwY3gvVPjJLN4eto1WwtU0uNG+RgYxM4+aRRgcE9QD2r6J02CS2022tZnWSSKFY3ZVwGIGCQO1AHzr4N8N/Ej4r+G3+IknxW13w5Jeyyy6VpenMFtYIlYiNZV/jPAzVHV/GnxC8YeEfhcmmeIn0DXtQ1q60rVLm25ikaAmN32fdYHYWA6AtXUv8F/iBoc19pPw/8AitP4f8KXs8kzabJp0c8lt5jEusMp5QcnGOnXmultvg/Z6Xa/D7T9E1Iw2XhG7kuX+0JvlvGcfMxYEAMWJYnHfpQBgfC+Dxd4K+OV54C1fxpq3ivSb3RP7Ut5tTcPPDKJdjKD2XHOBxXuNcfN4Nnk+MUHjz7fGIYtFbTTaeUdxYy79+7OMdsY/GuwoAKKKKACiiigAooooAx/GH2kaQv2MoLn7RF5Rf7obeMZqHT7WOys47aIlgg5ZurHux9yeTVvxJ/x5wf9fcP/AKGKZXg4lf7ZN+Uf1O+k/wByvV/oFFFFAwooooAKKKKACiiigDivjL4AtPiN4Mk0SW8ksLyGVbnT72P71vOvKt9Ox74rhra+/aY0uAaS3h3wdrjR/Iurve+SXHZzFuHI9Mc17dRVxqNK1rkuN9Tx3wj8K9a0PwJ40bVNUi1rxh4rWWS7nX93CHK4SJM9FHv/ACrQ8JfD2+P7Ndt8OfEMEUd//ZL2sqLIHVZdzMh3Dg4bac16lRQ6kmLkR5N+zL8Pte8D+HNSvPGLRS+J9Wu1e9ljlEgMcahIhkcdM/nWL4Q+F/jW18M/EfTRq0vhvUdc1hr3Sb+yu/nUDlSxQ5UE4BHXBNe50U/ayu33DkVrHzz4l0X9oTxt4Vm8C+IdD8H2dleR/Z7vXBcCR2QdXEQPDH2HFb/xe+GOv3HgrwRaeBfst5feDbiF7a3vpdgulRFTlsgA4XP417PRT9q7qyDkPPPiDp9/4m+A+rweMrW00jUX0157mOGbzI7eaP51Kv35Vefeuc/ZC0i9h+F3/CU6z+81bxLcfbbiQjDNGqiOMH8FJ/4FXUfFP4X6f8RLqz/tbxH4is9OgXZcaZZXhjtb1dwbEyfxdK7ixtbexsoLKzhWG3t41iijXoqqMAfkKHNcnKuoKPvXPE0sPj/4N1HUtP0KPSPHejXFy89ncazqBS5tlY/6slmBYDt1A7Vh658PtR8Dfs3fEq61y6tZ9b16OfUL5bRNsELFThEHtmvo6sTx54bs/GHg/U/DGoTz29rqMDQSyQY8xVPdcgjP1FNVdVoLkPCfh1D+0Dpnw10PQfDsHhrU9LudNgay1m7n2TWUToCEaPPzlAcA4OcVu6/8DLz/AIUMPBOkaxDLro1BdXury4UmO+uwxZg4P8JJA5/ujNex+GdJg0Dw5puh2ssssGn2sdtG8uN7KihQTjAzx2rRpOs76Aodz558X+Gfjz8QvAWoeFta07wv4Xs/su0rYTiWS/ZR8keclYlLBcnjjitPxj8O/GOtfC74Y6LDp9qupaBq1ldanF9qXbFHEG3lW6P1HAr3Oij2z6IPZnmv7RHgvW/GPgaAeFWjj8S6XeRXumSO4QK6kbuTwMrkc1c8AfDmw0P4K2nw9vUzHJYNDflGzvlkGZWB/wB4k131FRzvl5SuVXufP/hvRf2g/AGiDwX4dtPDXiLSLYGLTdVvLnypreI/dDJkbiufQ+nSt3xZ8OvGV3+zjrngu41+fxR4o1JPMe4u7jahkMqOUQtwiKFOB0r2OiqdV3vYXIeRfFP4a674o+E/hrTdJuoLLxL4dltb2zMrbojPCuNrHoR156dK4z4n+E/j58T/AIfXmh65p/h7RFi8t0s7K8DtqEisCN7klY1GN2OMkV9IUU41XHoDhc8k+O/gXxR4m8JeGJfC62Uus+Hr6G9S1uZNkc5UAFd/QdK9G8JXGvXfh2zuPE2nW2naw6Zura2m82ONsnhW7jGD+NatFQ5tqw1GzuFFFFSUFFFFABRVG91fT7RxHJcK0p+7FGN7sfQAVGt1rF1/x5aHKi/37uQRY/4DyT+dQppu0dX5a/kO3c0qDx14qmuka7cf8fesRWq/3bOAZ+hMm79MVKnhXTT811JfXbd/Ou5Cp/4Bnb+lbRw9eW0ber/yuQ6lNdRJ72zt/wDX3UMf+84FUW8SaCrbP7WtXf8Auo+TW1baBodt/qNHsIz/AHhbrk/jitFFVF2ooVfQDArVYGs95JfJv9UR7eHZ/wBfecoPEFg3+qS8m/652zN/Kl/t21/589T/APAN/wDCuroq/qE/5/w/4IvrC/l/E5T+3bX/AJ89T/8AAN/8KQ+ItKX/AF0ssH/XWIrz6c11lFH1CfSf4f8ABD6xH+X8f+ActB4g0Oc4h1a0c9wJBmr8U0Mq7o5o3HqGBrVuLa3uBtuLeKUejoG/nWbN4Z8PysW/sizjf+/FEI2/NcGoeCrLZp/ev8xqvDs/6+4WiqzeGYo+bDVNTtD73BmH5S7hUT2XiS15jmsdQQdFdDFIf+BA7f0rGVGtD4ofdr/wfwLU4PZl6ist9UuLX/kJ6TeWqj70iDzY1+rD/Crlne2l4ge1uY5gf7rc/l1rJTV7dfuLs7XLFFFFWIK8K8SaF4++G/xT1nx14K0M+KdA18LJq2lRybbmKZcfvIh/ESM8V7rRVRlykyjc+d/H2s/Ev4w+HJfBGlfDLVvCdneuq3+pa9hFjizz5a4yx+nNbPxY8E+KdA1vwh498AWY1q+8MWA02505ziS7tMfw+rdeK9voq/a22WguTuz551qPx58a/Evh2z1DwNqngzwvo1+mo3r6qAs9zKn3ERcDI5PPvW/4+8QfEjw74z1a31TwHP8AEHwVqKKbGHTrVGmtCPvRyDB3qeuW9sd69noo9r5aByeZ88fBvwLrMXiLxp42TwX/AMITpWraSbPT/D6gLIzdTI8Y4RuMYwOtcs/w+8cz/sxeDdMXwvdXc2kaq15qvh+4BilvIRISE29T64r6wop+3d72F7M+TviXpvi7xn8M7zSPBfwQm8HabbyR3FzFNaol3dFG+WOCJACfc4rovi74a8Qt4t8DeLrz4e3Pjfw7YaIlrc6EI981tcsATIYjwTgKvI42n2r6Poo9u+wez8z5b8Q6T468ReNvh/4itPhbN4Z8N6Vq6qmnxQg3ahwd80yoMRxrtHX+9XotpoOtL+15qPiRtKvBo0nhmO3S+MR8lpRICUDdN2O1ev0UnVv0BU/M+XE0HWtD+Avxq/trSbzT/tl/d3Ft9oiKedEVOHXPVfetL4cfEH4q6D8M9C8Oj4V6nrt8dNhXS9UtHzZPEyDymmb+EgY3cjpXtvxQ8MyeMvh9rXheG8Szk1K1e3Wd0LiMsMZIBGau+C9Hfw/4P0fQZLhbh9OsobVpVXaJCiBdwHbOOlU6qcdULkd9GeDa98IfGVn+zjqGhWflX/ifVdWGta3axy7UuSzbpLdWHUYCj3wcVi+I7LxP4n+GOreFvBPwGfwX5lkRe3F5bLG0gUbtkCgBpHZlxnnrmvqqikq76obpnzr488N+JtU+Dfwks7Xw5qrXun63p819a/Z2MtrGm7c0i/wgcZJ9a7T9pbQfEF94Q03xH4QsZr3xJ4dv472yghQs8oPyyJgckbSeK9Woqfau6Y+TQ8q+GnwzWw/Z6XwLqheO81WwkbUndcuJ58s+fXBOPwrivBfin4pfDvwvB4F1X4R6p4kvNMj+y6fqmmqGtZ4xxG0jY+XAxnpwOea+iqKPa78yuDh2PEPiDofxG1b9l7xJpviWCLVPFWoReYllplsP3SmaMrCoQfOVAJJ6/lTPjB4L8Ua18G/Bk3h/TzPrvhm5sdSGnS/K0zRL80fseentivcqKFVaDkPmH42a18Uvin8KtR0TTPhVrehxIYpbwX8e6e5KuCEt4wMnkZJI6V2X7RXh7xLf+DPBmp6Dod1q9x4f1KC9ubG3H790UAEKvc+1e2UU/a2tZbC5O7Mrwlq1xrvh2z1a70a/0We5Qs9jfLtmgOSMMPwzWrRRWTNEFFFFABRRRQAUUUUAFMmjjmieKVQ6OCrKRwQafRSAi8LXMiLLo9y5aezx5bMeZIT9xvcgfKT6g1t1zGrrLbvDq1qpaa0J3KP+WkR+8v8AUV0dtPFc20dxC4eKVA6MO4IyK9HA1bx9m91+XT/I5q8LPmXUkrP1/wD48Y/+vq3/APRqVoVn6/8A8eMf/X1b/wDo1KvH/wC61P8AC/yJofxY+qNCiiiusyCiiigAooooAKKKKACiiigAooooAKKKKACiiigAooooAKKKKACiiigAooooAKKKKACiiigAooooAKKKKACiiigAooooAKztR/5DGl/78n/oBrRrO1H/AJDGl/78n/oBrjx38Jf4of8ApcTah8T9H+TNGiiiuwxCiiigAooooAKKKKACiiigAooooAKz9U/4/tL/AOvpv/RUlaFZ+qf8f2l/9fTf+ipK5Mb/AA1/ij/6UjWj8Xyf5M0KKKK6zIKKKKACiivEfHt98Q9b+OVx4D8J+Kk0Gyl0AXct09ss7WxEqjfGhxuc5C8tgAk4oA9urP8AEetaX4d0S61rW7yOy060TfPPJnai5xk45718+eFB8bPGNt4i8Jr8RbTSJPCd/JaPrUWniS51NwCyhkJCxqBjJGTntTNb+I/iTUf2dfDGq6v4r8PeHLrU7h7HU7+5tHupZPLdkzbWyowldiuSGwooA9+0LxRoGuanf6ZpOpw3d5pwha7iQHMQlQPHnI/iUg1nXPxD8F219LYz+ILWO4h1OPSpIyGyt3IpdIun3ioJ9PevBv2ePH/iGT4na14YuNfuvEFpJox1CHU9Z0NdKkLxnYo+XJaHGPmPTBwOK898T/E/xJp5m8V2fxGTxBew36z3Ol6X4UL6QjiTZzeSKjHCnAk25zwOKAPuSuTPxA8PwW/iG71P7bpVn4fuPIu7q9tzHE5x96M8719xXl3ie9+I/jD4zf8ACI+GvGr+F9Nfw7BqU80dok7RsXUERhsctkAknAGeK4b423vivxD8NPinZz+LLpLXQddjiSJoEbzYNoHlEgAgbvmzyeKAPrVWDKGXkEZFJI6xxtJIwVFBZiewFfMfxf8AH/iDwC3hf4cap8Ul0i4uLF7zUvFdzpRlmdd5CRxwx7gG4wSeMd6Z8LfiTfeKpfEnw5sfirF4qkl0eS80/wAQx6U1tcW7AkSRvDIArYBXBB6HnmgD3/8A4Tjwp/wjNr4k/tq3/sm7uFtre6w22SVpDEFHGclwR0roq+Gx4S8Zf8M1eEtQ/wCFkXgsrnxFAltY/wBnR7bZzdugcNuy2HBkwe5xX0PpOqeJPBvxd0vw74q8UXGr6Tqnh9zBdTwpEv2y3O+ViFHyloyzYyfuGgD09tG0dtZXWm0mwOqKnlrem3TzwuMbRJjdj2zVK88SWtr4ysfC72Wovc3ttJcpcJbk2yKnVXk/hY9h3rlP2ftY17xP4Qu/Fmt3k8sOsahNcabbuqhbez3ERKuBk5AzzmofE/iDWrT9oHw5oFvqDR6Xc6Jd3E1s20RvIhO1mOMjHsaAPTKK+KfGfxa8bWP2/wAR2PxZn1O/s7ljJo+h+HXn0mJVk27Gu5AhK46uAeemRg19i+GL+TVfDWl6pMipJeWcNw6r0BdAxA/OgCr4O8SWvijT7m9s7LUbRLe7ktWS9tzC7MhGWUHqpzwe9bdfOFr8SPHX/Cs3h02/ju/E2s+Mp9D026vIwY7WPO7cQoGQqK2O+SOtaE3/AAtT4U+JfDuoeJPiD/wm3h/V9Sh02+hn09LaS0aY7UkjKk7gGIyD2/OgD3+ivkb4nfEnxXafFTxBp3iH4o6h8NbezujHo9u3h43VpfQr92Uyglvm4zgcZrtPjJ4+8caf8JPB+q6frdtFHqLhdd8ReHbQ38VooUfvIkbb8rHOd33cY60AfQtFeCfs7eN9Q1hNdgi+K+h+PLO3tfPtpru2fT72CUA7hLGVx5I+X51JxzXj/iH4weNdMVvFNj8VrrxBdQ3QNxpWl+G3OjxjzAhT7XJsYrjo23k0AfbdFc/4n8SJoPw81DxZcQ+Ytlpj3zRKfvbY9+0fXpXhyaX8fpfA6/EsfEy0W+Nr/aI8NjS0+x7Nu7yvN3bs7f170AfSNFfO/iHxf4/8deOPAth4F8SL4ZsfEnhdtSu2ltluPs+TncgON0gzgZIHHIrq/gJq3jODxT4y8B+NNdXxDceH5rdrbUzbiF54pkLDcqnAIIx/U0Aeu0UUUAZniT/jzg/6+4f/AEMUyn+JP+POD/r7h/8AQxTK8PE/73P0j+p30v4S9X+gUUUVIwooooAKKKKACiiigAooooAKKKKACiiigAooooAKKKKACiiigAooooAKKKKACiiigAooooAKKKKACiimTSxwxNNNIkcajLO5wB+JpAPqO5nhtojLcTJFGP4nbAqlFcahqh26TD5UHe8uFIX/AIAnVvxwPc1esvDtlFKLi8aTULn/AJ6XByB9F6D8s+9XTpVKvwLTu9v+D+XmKU4w+JmfHfXuoHbo9i0kZ/5ebjMcX4D7zfTA+tWU8OzXPOr6pcXA7w2/7iL9Pn/8eroKK7oYCmv4j5vy+7/O5zyxEvs6FXT9OsNPQrZWkMGfvFEALfU9T+NWqKK7IxUVaKsjFtt3YUUUVQgooooAKKKKACiiigAooooAKKKKACszUNB0m+cyy2apMTkzQkxSE+7Lgn8a06KidOFRWmroqMnF3TOdk0jWLP5rDUlvIx/yxvFG4+wkXGPxU1CmrRxyi31KCXTpz0E33G/3XHGPrg+1dRUdxBDcRGG4hSWM9VdQQfzriqYBb03b8V/n/WxtHEP7SM0cgEcg9CO9FVpfD8lqTJot49t3+zzEvC39V+oJx6VBFqXlzra6lA1jck4UOcxyH/YfofocH2rhqRnSdqit59Pv/wA7G8WpfCzQooooGFFFFABRRRQAUUUUAFFFFABRRRQAUUUUAFFFFABRRRQAUUUUAFFFFABRRRQAUUUUAFFFFABRRRQAUUUUAFVfDMn2K+udFc/ICbi0z3jY/Mv/AAFs/QMtWqztcjljji1K2XNxZN5gH99P41+hHP8AwEUKo6UlUXT8uv8An8gceZOJ09Z+v/8AHjH/ANfVv/6NSrdpcR3VrFcwtujlQOp9jVTX/wDjxj/6+rf/ANGpXpY5p4Wo1/K/yOWh/Fj6o0KKKK7DEKKKKACiiigAooooAKKKKACiiigAooooAKKKKACiiigAooooAKKKKACiiigAooooAKKKKACiiigAooooAKKKKACiiigArO1H/kMaX/vyf+gGtGs7Uf8AkMaX/vyf+gGuPHfwl/ih/wClxNqHxP0f5M0aKKK7DEKKKKACiiigAooooAKKKKACiiigArP1T/j+0v8A6+m/9FSVoVn6p/x/aX/19N/6Kkrkxv8ADX+KP/pSNaPxfJ/kzQooorrMgooooAK4e38HahH8cLjx2bq1NhLoX9miAbvNEnmq+7pjbhT3zXcUUAcL8PPBmoeG9c8bX15dWs0ev6q17bLEWzGhXGHyBz9M15zL8E/GVl4I8IJoPiHRrfxR4Yu7yaFrmF5bKdLiQsVYFdwIBHOOtfQFFAHgnhz4QfES68e3nijx54v0nUjqXh+40a4hsYHiW1VyNnkgjkD5ic45Nc7qnwQ+NGpfD6X4ez+PPC8Hh63iWO1NvYuk9yI2zGs7beBwCdueQOtfTtY2seJtI0nxFo+gXs0q3+stKtkiwsysY13NlgMLx69aAOW8L+B9W034pt4uu7uye3bw5BpbRRFt/nIyszcjG35TjnPtXN658H9U1bw38TNJl1WzhbxXfG7sJEDHyCF+USDHqBnGeK9PPifw6ukX+rnWrAafp8jx3lz5y+XA6feVm6AjIzWtG6yRrJGwZGAKkdCD3oA8R8RfDD4iatZaD4oXxH4dg+IGm2slncyNZmXTr2AuSqsjLuUjPUDrW78MPAvjixvb/VPHviPSbq4uLU2sNjotkILWFTnMmSoZnOR6AY716lRQB8/W/wAGvH4+E1/4En8S6Gy6fqkV/wCGZ1ifMWydpdtx8vPLD7uaqftI+fq3w78O+DNU8SaSfiZPd28UMWnSAMWm3QzSCM/OsRieTkgDivd/F3iDS/Cvhu98Qa1M8On2SB53SMuQCQOFXk8kVDBoPhnUNbtPGK6NYy6sbYLBqDW489YmGQoYjIGD096ALfhrSbXQvD2n6NZRiO3srdII1HQBRivHvFl5pOv/ALUmi6Jaalb3EsPhy+t71LeUO9sXyMPg/K3PQ4Ney2Oq6bfX17Y2d9b3F1YsqXcUbhmhZhlQw7Ejmqek+FvDek63f65pmh6fZ6nqJ3Xt3DAqy3Bzn52HJ59aAPnu4+B3xjk8AXHw3j8e+GrfwtHAYLaSKwdbueMHKJMcYA6ZwSeO9fQGgKvhjwLp0Ov31jbDTdPhiu7ky7IFKIFLbmxhcjvinz+J9Ih8Z23hGSaUatc2bXscYhYoYlbaTvxtBz2zmrutaXput6VcaVq9jb31hcrsnt50DxyL6MDwRQB86/C7wdD8SvgrqS6VrLade2/i+61PR9ThXeI5kcbXH95SCw+hzzXUaR8Nvil4k8U6JqPxW8YaHe6ZoV2t9a2Gj2zoLidPuNKWA+6cHAzXsWiaVpuh6VBpWj2FvYWNuu2G3t4wkcY9ABwKuUAeJ+OvAPxhutf1D/hHPF/hm/0K+laVbfxFYGeWz3dUiKqQUHbOKltvhL4s8L/C/RfDvgLxqtnqmmTTTSm8t91nfGVyzpJGMkKCTtx0r2eqcOq6bNrE+jxX1u+oW8STTWyuDJGjEhWK9QDg4+lAHinhH4K+JLzXtV8RfEDW9D/tK70efSIotAsjBCkUv3pGJALMMdMYrmdW+CPxq1T4fyfD+58eeF4dAt4lS1+z2LpNciNgY1nbbwOATtzyB1r6BufF/hW1uZra48RaXFNBdx2Usb3SBkuJF3JERnh2HIXqRW5QBj3Ghw6n4Mfw5rCpLDc2Bs7sRk7WDR7Gxn8a8RX4UfGxPDv/AAr9fiVow8G+V9kF19jf+0xbdNnTbnHGd3SvoaigDzjTvhvJpPxI8L63pc1tFoug+H20dLdi3nHkbSOMYwOec1o+E/B+oaP8UfGHiu4ubaS01xLNbeJN3mR+SjK27IxyTxgmu2ooAKKKKAMzxJ/x5wf9fcP/AKGKZT/En/HnB/19w/8AoYpleHif97n6R/U76X8Jer/QKKKKkYUUUUAFFFFABRRRQAUUUUAFFFFABRRRQAUUUUAFFFFABRRRQAUUUUAFFFFABRRRQAUUUUAFFIzKqlmIVQMknoBVCEXusnFmzWth3uv45R/0zHYf7X5UtW+WKuw2V2Pub4/aTZWMJu73vGp+WP3dv4R+p7A1PZ6ArypdavN9uuFOVTGIYj/sr3+p6+laenWNrp9sLe0iEaDk+rHuSe596s16FHBJe9V1fbov8znnXe0dAAAAAGAOgooorvOcKKKKACiiigAooooAKKKKACiiigAooooAKKKKACiiigAooooAKKKKACoru1t7yBoLqFJYmGCrDIqWik0mrME7HOTaVf6X+80x2u7UdbSRvnUf9M2P8j+dS2N5b3sZeBjlTtkRhteNvRlPIP1rerM1bR4byQXUMjWt6owk8Y5I9GH8Q9jXnVsFy60vu/y/q3odMK99J/eMoqlb3U8VyLHU4lguSD5bKf3c4HdT6+o6irtcSZuFFFFMAooooAKKKKACiiigAooooAKKKKACiiigAooooAKKKKACiiigAooooAKKKKACiiigAooooAKP1oooAq+FX+x3d5orH5Y28+2z/wA83PI/Bs/99CtDX/8Ajxj/AOvq3/8ARqVja0zWc1prEYObR9suP4oXwGH4Ha3/AAGtjXGV9OidSCrXNuQR3HmpWntP9jq039lP7rO3+XyI5f30Jd2jRooor2jiCiiigAooooAKKKKACiiigAooooAKKKKACiiigAooooAKKKKACiiigAooooAKKKKACiiigAooooAKKKKACiiigAooooAKztR/5DGl/wC/J/6Aa0aztR/5DGl/78n/AKAa48d/CX+KH/pcTah8T9H+TNGiiiuwxCiiigAooooAKKKKACiiigAooooAKz9U/wCP7S/+vpv/AEVJWhWfqn/H9pf/AF9N/wCipK5Mb/DX+KP/AKUjWj8Xyf5M0KKKK6zIKKKKACvnT9oD4m+K9D+KFv4Ss/Gdh4A0v7ALmPV77S/tcd3ITgx5YEJtFfRdeSfGXwz8T9U1dZ/Cq+DPEWjTRqsui+J7EPDBIv8Ay1jZBuJPoxOO1AGWnxP8UaL8CLjxRfz+H/Ems/aVsdMutLl3W1+8jhIZGUYKEkgsvGPasnW9W+Onw0t7Pxh4x8TaL4m0E3EUeqabbacsD2aSEAtHIOX2k4560/wv8A9RX4Y+KdG1bUtM0vWfEF7HqUUekW7JZ6ZcR4MflqTkgEAnpmn3/gn45ePVsvDfxE1TwlZeGre4jmu5dISU3WoCMghWDHam7GTt/KgDrPD/AI41TS/G/wAQdH8VX6T2mkW8Wr6W5iSMmyeM5XKgbtrxuMnJ5Fcl4b8afEa8/wCFcx32tLBceLm1OeRHsYsQxCItargKD8vyse7ZwTXQfH/4X61441TQrvw7d2tmFDWGsCVyvnWDSRyFVwDlg0fAOOGNdB4t8GahffETwBrOlrax6Z4dN0twjyFXCPCI0CDHPI55FAHy2NE+JC/s5/Ee6l8cWD6RFq10t3ZjS0DTyLInmMH6qGyuB2xXvvhjWvHWh+Pfh/4N1/xJb6sL/S7ue/lisY4VmKKTFgAZXaMDjGaxo/hP49bwn8R/Ac11on/CP649xeaPdqz/AGkXEjK22VcbQny4yMkVY8QeCfjBfWfg3xhZyeFrfx34fE1vNbF5Tp9zbuNvX7wOOT79CKAO18M+Jtavfjr4u8L3N0r6Tp2n2c1rD5Sgo8i5c7gMnPuab8W/EuueE/E/gvUYbxYvDt5qR0/V4jErcyr+5fcRuUBlIOCM7hWX8JPA/jjRfiZ4m8YeM9S02/m1uztVzZhkSF0HMaockIvABLEtjJ61tftBSaF/wqjXLfXNSt7BXtmktmkcBzNGQ6bAeSdwXp60AeZfGvxPrXiHw/8AF23juM+G9AsLWwigWJcy3pkWSVg+N3yqY1xnHPSlsvEfxk8I6n4G1nxJqWjT+G/EF3a6Y+iwWgD2AkT5H877znjnJxk9K0vCnw616+/ZSuPDuYj4m8RQ/wBoXklzIVV55ZFcliASPkVR07V2XxF8F61r2heCbKwNoJdF1ixvLvzJSo8uEfPt4OT6DigDyP4Z3XjHwb8Qvi74s13xRbahpGjStPqVpDp6o924hZoirDlNo4IHWsK3+OPjOHT08Z3Pxe8A3AKC4k8IpAFYIesSz43+YB6nrxXrEnw08VSfETxxazSaVN4G8Z2x+3Sb3W+gl8koAgxt25PeuIs/g98U7aGLw0uh/CA6fEBCviFvDqPfmMD75iYGMv8AUEd6APSJvH2rXXxU0Oz0mXztE1HwhJrKWnlKWllzlPmxuHBAwDivHPBPxi+IWvatb3//AAs3wnbahJemOTwZqmni0dF8zaYxcEbiwXkHPJ4r3CXwHq0XxV0bXrC4tYNM0/wxJpIlRVSVJi2VZYlUIABzgYA6YxXlvjP4SfF3xl9o0DxJZ/DO/tJz5T+KH0xl1YxA5D4XCh+2BgUAbXx1+LGsab49tvAmi+MvD/gd009b+91bVYhNkscJFCrfK2cNkkdKl+FPxf1nUNK8X6Pcaxo3jjWvD+mNqFlfaQmxNQXacIyD7r7sKQOOal+JPwd1/wDtzTPE3g238K67f2+lxaXd2PimwFxBOkf3JVb70bjnIHXPtWz8K/h74w0qy13UdYl8JeHNZ1K1NvZxeGdFgiisD2feyb5TnB2uSvHSgDzD4VfFjx5r2uaPdf8AC1PCOrzXs6LeeFryxWwnt0P3xHJjLOgzgEndiuj8K6Z48j/a28Z3aeKrKSzgsbWe4tTYopuLZvM8iAP/AAFT1fvmsrxF8Hfir44uU0vxhp3wztbfz0efxHp+nONUmCHIbqFDNjnsK9A1/wAA+NF+MV/rmh3WmP4d8Q6PHpmrvcu4u7fy1dVeHHDH5gTn3oA8A8dfEvWdJvrvxFeeLPAF5fDVFubnwzp+gR3i+bG3lqZLzZnzFTpJnIPA4r7U0S8OoaNY6gyBDc28cxUH7u5QcfrXy9cfB/44v8M7n4aWsnw+sNFjg8lb+1tXS7v1R9yLL/Cm4gEsATx3ya+m/C9rdWPhrS7K9WNbm3s4ophG25Q6oAcHjIyKANGiiigAooooAKKKKAMzxJ/x5wf9fcP/AKGKZT/En/HnB/19w/8AoYpleHif97n6R/U76X8Jer/QKKKKkYUUUUAFFFFABRRRQAUUUUAFFFFABRRRQAUUUUAFFFFABRRRQAUUUUAFFFFABRRRQAVHczw20DTTyCONRyTRczxW0DzzuEjUck03S7CS8nXUdRj2qvNtbt/B/tt6sf0pwhKpLljv+QpSUVdkVnYTauy3GoRtFYg5jtW6y/7Unt6L+ea6EAAAAYA6CiivWoUI0VZb9zjnUc3qFFFFbkBRRRQAUUUUAFFFFABRRRQAUUUUAFFFFABRRRQAUUUUAFFFFABRRRQAUUUUAFFFFABRRRQBX1Cztr+2a3uow6E5HYqexB7H3rCZ7nSplttRcy27HbDd4/JZPQ+/eulpk8Uc8LwzRrJG4wysMgiuXEYZVfeWkv63NadVw06GZRVGRJNHnWCZmewc4hmY5MR7Ix9PQ/nV6vLaabjJWaOu6augooooAKKKKACiiigAooooAKKKKACuQ8OeOrfWviZ4n8Dx6bNDN4fitpZLppQVmEybgAuMjHTk119fKXiXxr4h8LftJfEnS/Bvh+fWvE+tWmnxafGqjyodkGXkf2G4YHc9/XSnDnuiJytY9q+J/wAVNO8Ha1pnhvT9LufEnibUnAg0mykCyKneR2IIRfr7ntVX4p/FW98D6t4b0W38D6l4g1fXopnis7G5XfG0QUsv3Tu4JORj7prj/wBjm38P3nh/Vtfne4uvH0t3JF4kmvmDXMcgY7UX+7HgcAdwR0UYi/aO1TVtF+Ofws1PRPD0/iHUIU1HytOhmETzZiAOGIIGAS3TtWihHn5bbEtu1zZ/4XF4/wD+jfvGf/f9P/iK6Xx18Tm8G/C2y8b6x4Wv4ZbiSCOXS3mVJoGlOMMxGMj6Vzf/AAtX4sf9G867/wCDqH/43Wd+19c3N5+z1bXd7Yvp9zNf2Mk1q7hmgcuCUJHBIPGaOROSTX4iUtHqe8Kdyg+oqK+uoLKynvbqQRwW8TSyueiqoJJ/IVJH/q1+gryT9q/xG+kfC86HaXCQah4lu4tKgkZwoiV2/eSEnsFGD/vVjCPNJI1k7K5ofBD4xaN8VJdYh0/TbnTZtNdSEnkDfaIWLBZUwBx8p/MV6bXzRqQ8O/Cv4vfDvVdB1awn0zULFfDWqJa3McnzcNC+1SSMyZya+l6qrFJ3WzJg7rUKKKKzLCiiigAooooAKKKKAGyxxzRPDKoeORSrqe4IwRWZps8h8P8A2C4ctPY30MDE9WUSptb6Y4/CtWsHVibPXbWRQfK1CSGF8f8APRJFZT/3yH/MVz4mfs6cpd0196/zsaU480kvNM7SiiivpjywooooAKKKKACiiigAooooAKKKKACiiigAooooAKKKKACiiigAooooAKKKKACiiigAooooAKKKKACiiigAooooAKKKKACs7Uf+Qxpf+/J/6Aa0aztR/wCQxpf+/J/6Aa48d/CX+KH/AKXE2ofE/R/kzRooorsMQooooAKKKKACiiigAooooAKKKKACs/VP+P7S/wDr6b/0VJWhWfqn/H9pf/X03/oqSuTG/wANf4o/+lI1o/F8n+TNCiiiusyCiiigAoor59bxH4/X9sKXTbfwsJ9LGkLCznVEVY7QzIWu9ndgcLs680AfQVV7u/sbSa3hury3t5bl/LgSWUK0rf3VBPzH2FeJTfGnx1rVxf6l8PfhPdeI/DFhcSQvqb6lFbtP5ZIdoY2+aQcHGOvTitHUfiD4Y8Vf8Ku1+38PQ6kmtamyWsl0xSbTJlXD4UA5dWBUjOOOtAHslFeF6r8a/GU134itfCfwym15vDuozW+oSi/WGJIEVWDKXA3yHLfIucAA55qrqf7QWtnQbPxpofw11S98DDyxf6vPOsMkRZgreXCcvIqscFsAZB5oA92W+sW1BtOW8tzepH5rW4lHmBM43FeuM96sV5Lf+LtLsfij4iurTwzaPqFn4P8A7TGpGUrLPEGDLAwxwucHPP0rkbL9oXxZ/Yuh+L9U+FN7YeC9ReGKXVTqEbSRvIdu5YvvGPcRhjtyOaAPoiud8ZeCPCnjGbTZvE2h22qPpkxnszNnETnGTgEA/dHByOK8c0DxN4+/4a28S2LeFfN0hdPt45ZBqakW9qGYpcLH1ZnP8AGRR4n+P3jLQt+u33wslsPCSzbRdalqsNpfPGG2lxZyESZ7gYyRzQB9CKqqoVQAAMADsKWvnbU/F/jm6/ap0JdF8LfbdGufD+6Fn1NYwbSWSFpLooejIcLs6nPFX/HPxw8baHPqGpWPwtlHhiwldJL/AFfVItOnmCffaKCXDuMfdwPm7UAe9UV5toHxSTV/G/hnR4tL8vSvEuitqWnXrSkOXUZaJkxgELk5BPTpVe6+K14l342fT/Cl/rFj4buo9PtxpyvPc3t2VBdBGFwqoTgtnjBzigD1GivDvB3xr8TSfEbTPBvjzwNaeHbjV9y2LWutwXz71GcSJGcxjHc1Wm+OXjLVPEGsr4H+GJ8R6Hot3Ja3lxHq8Md4WjP7zZbE7277f71AHvVFfOfxl8Y+Oz8VvhfceGPB1xdW9z51xBa3V8LN55Wt3DxSo2NhjQluepGBXS/EP4seO9G1m+tfDXwxkv7DTcLeajq2pxaZbs5GSIWmx5qjkbl4oA9norlfhN42sviH4C07xXYW8ltFdqwaGQgmN1JVhkcEZB5711VABRRRQAUUUUAFFFFABRRRQBmeJP8Ajzg/6+4f/QxTKf4k/wCPOD/r7h/9DFMrw8T/AL3P0j+p30v4S9X+gUUUVIwooooAKKKKACiiigAooooAKKKKACiiigAooooAKKKKACiiigAooooAKKKKACmyyJFE0sjBEQbmYnAAp1ULeH+270g/8g22f5j2uJAen+6D19TSScmox3YXSV2TaTZvqTx6leoVgB3Wtuw7dpGHqew7D36b9FFezQoxoxsv+HOKc3N3YUUUVsQFFFFAHxn4l8VfHbxd+0r4q+HvgHx3DpcVgDPDHdoixJGqxZAYROxOX7+/NQeIviB+0H8DPGOiTfErXdP8SaHqMmxxFtKbQRv2sI0ZXAOeQRxXP3938SrP9s3xxL8K9MstR14xurxXTRhBBtg3H53UZzs755rrdR+Evx8+MnjHRpfi7HpuiaHpsm9oreaJty5G4Ikbv8zYxliMD8iAfUfi3xz4U8I+Hote8T63a6VYyqrI8zEs+RnCqoLMfoDVb4f/ABI8DePo5n8I+JLPVDD/AKyNNySKPUo4DY98Yr5H/aLTVvEX7WukeE4vDi+KbXTbOIWWiT3y2sU4EZdgZGwBnbkjvjFbXgr4W/FDS/j14c8ZaL8JoPBGkQypFqVvZ67bzxtETh2xvz93+EA9KAPovXPjR8MNE1bVtJ1bxdaWd7pAH26GSKUGPPQD5cOfZcmvG/2lPjHqsEvw21b4a+LHj0XXb2WOaWGBdtwqyxKQRImRjLjt3rh9L8FaB46/br8VaX4ls1vtPgD3JtnzslZY0A3Y7cmtH9uvw7pOnS/C7wzpNrHpumLcz20MVuNoiRnhB2/mT9aAPodfjX8LV8Up4Vk8baZ/bG8RGLLbPMP8Pm7fLz/wLrxXY+I9e0bw5o02s67qVtp+nwLuknncKoHt6k9gOT2r4+/bP+EngTwL8INC1fwxosdhqMeoxW0tyjNvnVonJLknk5QHPuao/tc6nrOs/wDCo/DJie/tb+0hmez+0CBbuYlECmQ8LkHG49N2aAPqfwH8Xvht461F9O8LeLLLULxRnyNrxOw/2RIqlvwzXlPxJ+IHjLS/2wPCXgyw16eDw/exwtc2SxxlZCd2ckru5wOh7V5X4p+EXxSu/EOg654L+Btl4JvdLuFlMtj4jtpBKAQRkFxgj15zTP2vNY8QaL+1FoOqeGbN59dTToPscKx+Y3mtuAAUfePNAH1tP8T/AALD49TwG3iCOTxIxA+wxQSyMpIz8zKpVePUjFR/ED4r/DvwDdw2ni3xTZ6bcyjckJV5ZMepWNWKj3IGa8D/AGDE0Uy+MZtYt3b4h29/IupSXThpjGTyF9PnDhsdwPavJfhrYeIPHnxY8d61N8MbP4kXcd20csV9rEdotqpkYKQrkFuEA46Y96APvXwp4l0HxVo0eseHdWtdTsJPuzQPkZ9COoPscGuH1b9oD4O6VrEmk3vjvT1u438t1jjlkQN6b0Qr+teN/s7/AAq+KHh3VPH2mal4cfwjoPiLSp47GNdUhuUtLlvlQjY5Y4DN82B0rydV+I/wh8H6t4H8cfCSHW/DU6StNexwYZQ//LQXcYcLjqM8igD67/aG8WXuj/AnWvFXhHWEjnS2WW0vbYpIpBI+ZSQVIxWT8H/ihZWH7Onh3xx8SvEqRPcq6z3s6fNI/muFAWNeTgDoO1eUPrHg7Vv2G/EEfglNXg0+03xPa6lMJZbeQuGKhhwV5yPY9uleDeAdVvNU1P4b2/xJs7ofDy0upLOxUgpBK+/dI5P8fzuoJ9BjsaAPv7V/ix8P9J8EWHjXUvEAtdA1CQR2t3JaTjzWIYjCbN/IU8kY4rb8SeLfDvh3wjJ4s1rUktNFjjjla6MbsArkBDtUFuSy9u9fP3/BQmO3h+BeixWaxpbJq8CxLHjYEEMmMY4xit/9pm5i/wCGNbx2OwSabp6qG6k+ZDx+lAHrdr468I3PglPGqa7ap4eePzVvpsxIV6dHAOc8Yxk1znhP45fCfxVrcWi6F40sbm/l4iieOWHefRTIqgn2Bya8D1D4d+KfiN+xd4M0/wAJ7Zr2yKXLWbShPtSjI25YhcjO7k9q838UeOlkl0LSPjd8JdR0f+zZz9n1LR4zp03GB8oZdsgGAeGHqDQB9B/tXfH4/De5sPDXhq4s31y4kU3xnjdjZwHaQ4GNrFgW7nGOlWPjN8TU1j4EWXiv4efErTdCzqcVrJq13bzCNmEbF4togdtxOD9zHHWvL/27tK8N3kPw98VafZxSz61KFmvGB8y5gCRGMP8Agx/Ouh/bK8M6B4T/AGXdN0zw3pVvplk2tW05hgBCl2hk3Nz3OBQB237QXibxLo3wQ8N6ro/xG0vw3qE81uJtWuo5GiugYXJChIJG+YgMPkXp26V6FqfxE8KeEtN8Ow+LvElvb3erpHHbSmKQrcyEDkEJ8oJPVtvWvnv9sv8A5NS8Ef8AX1Zf+kslY/7bUC3Xh34WWzMyLKiIWU4IBVBkUAfSuj/GX4X6x4u/4RTTfGem3Or7yiwqW2uw7LIRsY/RjntRZ/GT4YXnjH/hELXxlp0utbzGIF3bWcfwiTGwn2DV8pftpfDHwb4CtfBU3hHSl0mW4mNvNJCx3SYCkOTn73PWp/2vfhl4P+G9l8PLrwlpaWF294YbidWO+coIyHY5+9kk/jQB7p+1B4j8RaDq3gmPQfiDpnhJLu+dLqK8jkY3y7osImyCTBGSOSo+Yc+ntsRJjUk5OBz618m/tyyPNf8AwhmkOXfUWZj6km2zX1jB/qI/90fyoAS4hiuIHgnjWSKRSrK3Qg1z4EulXkdhcu0ltLxazt1z/wA82Pr6Hv8AWukqvqNnBf2clrcLmNx24IPYg9iK5cTh/aq8fiX9WNaVTkeuxRoqlYTTxzvpt8wN3CMh8YE6dnH9R2OfrV2vKTOsKKKKYBRRRQAUUUUAFFFFABXj3w6028h/ad+JuqT6dcR209npq211JAQkmIvnCORg9s4P1r2GjJxjJxVRlZPzE1ex4D8aPDeufD/4g2nxk8BadcXvmslr4j0i0iLG7hJ4mVB1YcD8j03VB8bfET2nxO+FPj+28N+JdU0u1t76WeKx0x5LiISRKiqyHG1st0YjocZr6FBIORxShmHRj+dWqu10S4djxT/horR/+iafFD/wnx/8crJ/aT1O68dfs4xatovh3xAjz6lbyCwnsWF4qpLyWiXJHTNfQW9/7zfnSbmzncc+uaSnFNNIOVtWbPE1/aJ0dUA/4Vp8UOB/0L4/+OVzuq6XF8b/AI5aYmveG9WTwVomi/aDb6jay23m3cxB2npkhducMcFa+j97/wB5vzpCzHqSaaqKOsVqHK3ufP3xh/Z38Aj4bazceB/CcWneIraD7RYzW88zSb42DlVDOQSQCB7kV6l8HdevfEnw10TVNSsbyxv2t1juoLqFopFlUYb5WAOPfvXXUEknJOTUuo5RsxqKTugoooqCgooooAKKKKACiiigAqpqiq0VuzKCVuoCp9D5iirdVdT/ANTD/wBfUH/o1awxX8Gfoy6Xxo6CvAPF/j74x6h8edc+Hnw8j8Gpb6ZZW90ZNZin3ESIpI3Rk55P90V7/Xyj4g8AaJ8Q/wBsnxfpmtXmq20UGj2cqNp92YHLeUg5IByPavpTzDct/jd4+0zw38S9J8UaZoC+L/BtpHdJNY75LKdXxgFS24EA+o69Bir3hXVv2pPEfhvTtesX+FcdrqFulxEsyXquFYZG4DIz9Cad8Vvhj4S+G37Nvj+Lw3azie8sC11d3UxlnmIYYDOeoGTge9eJeAbn9mW38MaLNrfxG8X2mrxQRPdW8Ut55ccowSoCwkYz6H8aAPb/AB14/wDjEfjXbfDXwSng0XX9hRajcy6pFP5fmZKyBWRs4zjAK/U1f8AfEb4kWPxgj+GvxN0/w3Je32nve2V5oTyeWoQZKyLJ83Y84H49a878beEfD/xK/a3stLudQ1OLTZvB0N1bT2VwYJWG47SSRnGD0Iqf9nbT7H4XfGrWfh/4xsxL4gu42bRPEFwzF7636+UCxIBwOgPUEUAeu/s0+Ptd+I3w4fxFr8NlFdi+nt1FpEyIVRsDhmY5/GvLtW+PnjyD4XeL/EVtaaF/aWk+MzoNosltJ5RgzgFwJMl+eoIHtXLfsufBXwn48+Gs2vatqfiS3ujqNxGUsdTMMWFc4+UDr71wd7ZWemfsz+PtNEs32O0+JAgDu+6Ty0AXJPdsDr60AfTein9qCa7sZr+X4WCwd42nEQvPN8okFtuRjdjOO2ajsPjd/ZfxC+Jlj4yuNOsfD3hMwC1kiiYTyl1zsOWIdieAAB78ZNeTeBNR/Zf0/wARaLeaf8SfF0upxzxGGGaS9aNpTgBWBhAxk464qTTvhPoHxT/ai+KkHiG6uhbWPl+XBC20NJJCFWRvXZyQPXvxyAeqeEfiB8UNV+HHi74j6xpGkaLpEOnXN34f06WCR7lgiFkknbeBtOPuhQTntjnD8BeJP2nvGng/TfFGln4XQ2WowiaFLlLxZAp/vAZH5E1z3gbxbqem/CP4k/BvxjMR4g8M6JfLaSyN/wAfdmIW2sucbsDHPPB9q8v+GEn7Ny+A9H/4Sz4heLdO1wQL9ttraW7EUcncLshK4+hNAH038b/iX4q+HHgHw0rWmiT+K9ZlispJ5JHTT7e42je5z83l5Jxkg4qv4A+InxI87xXofjzw/pyajpWmNqOn6vpUUzabep5ZYBWfqQdvfnngYyaHxz8R+FZPhZ4VuL7wrJ4s+HmoiP7XqIMvnWEOweXcBdm4nBPJxyOeteafBa8tY/FnjPS/hpr2va58M08M3EkkuoxyCO3u9hASMyBT0BPQfoCQDuNK/aIvl+COha1dafaap498QtJDpWj2KMqyOHKh2UsxVB1OTz0GOSNeT4hfE3w/8Qfhp4R8Vjw6914mW5fVFtLSRRb7FBVI2MhyRnkkc9hXhPwq+CLap+zlD8SvDOoXreN7S4OoaeQx2xpAzZgRRnO4bj7nAxXXeLfiLbeJJ/hV8bW067l0/Qrmaz8QJbKZHsJHUBmdRyF4Jzj260Ae0/FX4ha94X+LPgDwrpsVg1h4gumhvGmiZpFUf3CGAB+oNc38VPil4/T4vt8Nvh3a+F4L+1sVvJp9emkAuSwyI4VTBLfnn2rltQ8ZaB8Zf2jPAFx4Be71fTfD3mXeo3otZYYoD/CpMijk/r0FJ+0dqPw5uviXPpfxe0C+8PW1vaxvoXirTzM0lwcEtEdkZ2lWJ456dQDQB32jeLfjD42+GOmav4V0HQ/DviSO5lt9Ws/EcVwkY2cBotoDEHg88ckZOM1574F+KX7QXibw14j8TRx/DyPTfD011b3qNDdCZ3gQsTGNxBGcdSPwru/2Or7xVffC26fxFdahe2UepTR6Jd36FJ7iyAUI7A89d2M1wnwFI/4UL8YuR/yFdX/9FUAb3gn41+L9Z134SWN3baQsXi+0u5tSMcDgo0QO3y8udo45zuqL9mv47+JvHfirXtJ8Y2mlWcFrbS3NjNaQunmJFJtfO52zjr2rzj4Vkf8ACW/s5cj/AJBuo/8AoJrg7hdV0P4I6T400AN9rbV9W0Ocpn/VXO4A8d8kY98UAet+CP2kfHuvaR8QtTuNN0WCLRNIOpaSv2aQF1ZzsMn7w5BXHTFfSfww1y88S/Drw94g1BYVu9R06G5mEKlUDugJ2gkkDJ9TXyHr+gx+Fb/4s+HI8D+zvh/p1u3uywICfxNfVHwE5+Cngwjn/iS2v/otaAO3ooooAKKKKACiiigAooooAKKKKACiiigArO1H/kMaX/vyf+gGtGs7Uf8AkMaX/vyf+gGuPHfwl/ih/wClxNqHxP0f5M0aKKK7DEKKKKACiiigAooooAKKKKACiiigArP1T/j+0v8A6+m/9FSVoVn6p/x/aX/19N/6Kkrkxv8ADX+KP/pSNaPxfJ/kzQooorrMgooooAK8Z8Tx67oX7S+na7H4X1bVtG1rRv7Iku7GIulk5mRt8p/hXA617NRQB82+C/EvxD+EugS/Dub4U+IfEclnNKmlanpkQe1niZiY2lYfcPPOeal0bwD4q0HTfhRbahps1xfw+IrnU9YNrGZIrNp2aQgsvAUFtuenFfRtFAHkHwt0XWLHSfipHeaXeW73+v3s1mJIWU3EbW0SqyZ+8CQQCO4rn5PDniD/AIYuPh0aJqH9s/YNn2D7O3n7vtW7GzGc45+le/0UAeDal4e15/Hfie6TRdQaCf4d/YoZBbttkuMD90pxy/8As9ab4x8O69cfsi6RoEGiahLq0dlYq9iluxmVldCwKYyCMHPpXvdFAHh2tReKtB/aJ1K9sPDWq3ln4l0KCxttTtYS8FjNHv8AmmP8IyRXgWqeCtauvh/qWhv8B/FGoePGjY3+v35aWF5Q+Xmgcn52bsF9TX3dRQB4BNH4l8PfE/4eeJovCGt6jZXPhZdFuTbWxZ9PmZoW3zr1VRtOc+h9K8j1Hwdrb2fiXSNe+CPiTxR47vJLoLr11IZLA7s7JUcnAKrjao7gCvtuigD58vNA8SWv7PPgLX9L8PX58WeE47W5j05rdhcsAAk8OzGcshYYqDxN4F8YWH7L9npWm2N9fa1d3Eeo+I7S2kMV1eiV/MuYgw53HcRjqcYr6KooA+PPCXhmV/i14B1nwv8AA/xB4R0bT9Qdb+9voG+0yFkwDIvJEa4HzHuTUnxZ8Kxal4x1Q6p8C/Fo8QvM5s9X8LTsLS4yf3U0rcAOON2emK+v6KAPnDXNM+IvhnRPhJ4l1zQ9W8Wat4fnnTV4dPH2i5xNDIitx97bkZPSuT8VeHtS/wCFmeJrrxh8GfEnj3U7+7L6Ldh2fT47cj91HJztiC9+9fXdFAHkv7JOkaxoHwT07R9e0e60i/tbq5WS2uIyhA81iCM9VIPB7ivWqKKACiiigAooooAKKKKACiiigDM8Sf8AHnB/19w/+himU/xJ/wAecH/X3D/6GKZXh4n/AHufpH9Tvpfwl6v9AoooqRhRRRQAUUUUAFFFFABRRRQAUUUUAFFFFABRRRQAUUUUAFFFFABRRRQAUUVBf3UdnaSXM2SqDoOrHsB7k8Ck2krsCtqTTXVzFpFo7JNON0sinmKLu31PQe9dFawQ2tvHb28axxRqFRVHAArO8OWEtrbyXV5g310Q8xHRfRB7AcVq16WDoOEeeW7/AAXb/M5q07vlWyCiiiu0wCiiigAoooNAHifgf4Oa1oH7SniP4pXGrafLp2q2zwxWsYfzkLeVgnIx/wAsz37ivbKSilcdjxP9oj4Ej4jatp3irw5rR8P+K9OK+TeDIVwpyuSvIKnoRWV8HfgH4i0Xx7H46+JPji48U6zajbaKJJGjTjAZi+CSOwxivoGii4WPFPB3wc1rRP2lNe+KU+rafLp2pQvHHaor+chZUAySNv8ACe/en/tI/B7Wvihrng/UNK1bT7FNCummmW5VyZAWjOF2g/3D19RXtFFFwseT/tO/C3Vviv8ADuy8M6TqVlYXFvqEd00t0GKFVjdcDaCc5cflVH4ufAmw+Ifwy0Tw/eX62et6LAiWmoRqSoYKAykddpx9Rwa9moouFj5k8F/s4eNbrxfpms/FT4kXHiS00l1ktLOOaVgxBztcvjC8Dgdeldh43+Dmta9+0f4d+J9vq2nRadpSRrJayK5mfbuztIG3v617XRRcLHimt/BvWrP9oa1+KvgvVtOsEuIhFrNlcK4+0joxUqDyQFPPdc9zXK/EX9m/xH/wsS98afCfxs3hO71IN9ti3yIMsQW2smTgkAkHvX0rQKLhY8Z+DPwHsPBvhfXbPxJrFx4h1XxFA0OqXTuwGxgdyxknIyTnJ5yB6VymkfBP4weEdFvfCXgv4m6YPDF0zkLqVmZLmIP97acED169ea+kqKYjwuH9n+30X9nnVfhj4d1RDe6kTJPf3akK8hI5IXOAAAB9KS6+Ap1P9mew+FerX9k2qaerSWt/EjeXHN5jsGwRuxhsGvdaKAPEdf8AgvrHjT9n6w+HfjbXLWXWNNZWs9Ssw5TMYKx7wwBPysVP4HrXmE37K/xG1jwg+g+Jvimb63skH9k2W+VrWJxxlg3IAUnGAa+vaKAPCr79n+PWvgJoPw91nWjb6rooD22o2W7asnOeDglSDg5+tYWv/BD4s+PLLT/DvxI+JGl3nh2zdXK2NkVuZyowN7MBk+pz1r6SooA8X/aJ+B6/EjwRoGi6BqcejXXh9h/Z7SgmIJtVdrY54CLg1zPiz4F/EPxR8AovAWv+OrXVtcTWVvvt920roIVjZREDjdwTnp3NfR1FAHiXx3+DetfEL4NeHvA+natp9peaXNBJLPOr+W4jhZDtwCeSwPNVPjx8Edd+IVl4Lg07WdNs28P7fPNwrkS4C/d2j2717xRQB4p+1B8Hda+LFt4ci0jVtP086VctNKbpXO8EDptB9O9P/ae+EGs/Fez8MQ6RqthYNo9288pulchwwQYXaD/dPWvaKKAPFP2gvg7rXxIm8DPpmrafZDw5cma4+0K580Zi+7tB/wCeZ6+or2mNdsar6ACnUUAFFFFAGZ4h09721WW2YJe253wP791Pse9U9Ou0vbNLhVKE5V0PVHBwyn6EEVv1zusR/wBlap/aK8Wd2wS6HZJOiyfiMKfotebjaPK/ar5/5/109DpoTv7j+RcooorjNwooooAKKKKACiiigAooooAKKKKACiiigAooooAKKKKACiiigAooooAKKKKACiiigAqrqf8AqYf+vqD/ANGrVqqup/6mH/r6g/8ARq1hif4M/Rl0/jXqdBTBFGJTKI0EhGC+0ZI+tPrg/G3xd8B+DfGWl+Etf1gW2qalt8pAhZYwxwpkYcICema+lPMO7kRJEKSKrqeoYZBqv/Z9h/z5W3/fpf8ACrNFADBDCsgkWJA4G0MFGQPTNNkjtzKskiRGRfuswGR9DUteffFD4OfD/wCJGo22peLtImvrm0hMULJeSw7VJzjCMAeaAO8hW3iXZCIkXPRcAUn2a1aNk+zwlGbcw2DBPr9a+X/2bvgd8M9S8BWHjK/0O4l1e2vblkmF/Mo/dTME+UNt6Adua7rwr8SvBvgz4IaJq+kaBqkVvf3c9tpWixSG5up5vOk3KpJJOWBOe2RQB7ILCxBBFnbgjoREv+FSpFEkjSLGiu33mCgE/WvL/Avxgk17VZ9D17wPr/hbXfssl3Y2GoIAb5E+8I2wAWyQMe9eFr8YviE/wf8AiNK3hTxbHcLqVwItVM/Gmg7B5WeqmMcnH96gD7Da3gaRpGgjLsNpYoMkemai/s+w/wCfK2/79L/hXmngL4o3l/eeD9C17wlquh3evWUzQvfSqW3wKCQw65dQWHsK6rwv40g8QeNfEnh2zsJfK0CSKGa9LgxyTOgYxgdcqDzQB0/lReV5Xlp5eMbNoxj6UkUEESFIoY0U9QqgA1wnxY+J1n4FuNP0u20PU/Eev6kGaz0rTo90rov3nJ/hUep9DUHgD4rW3ia01iDUfDmq+HNe0i2+1XOkaiu2UxEMVdT0ZTtIz2oA9EijjiQRxxqiDoqjApi21usbRrbxBG+8oQYP1FeCWP7Tmn3OnWGut8P/ABRD4bmlWC71hogbe1kL7Nuf4xnbyPXHaum8e/GyDw143/4Q/T/B2u+I9Vl05L60i05Q5mVjyD/cAXJyeOMd6APVoLe3gz5MEUWeuxAM/lRNBDMAJoY5AOm9QcfnXmHh/wCN/hvUPhrqnjS+0/U9MOkzm0v9OlhLXEVwDgRADqSSBVHwh8b5tS8Y6b4b8UfD3xF4Qk1ZmTTp9RA23EgGdnA4OKAPX0CKoVAoUcYHQUiQwojIkMaqxJYBQAc+tfIXijxf4h8JfD7xfJ4esNWmluviHMktzYybDCoaE7GPX95naMV7L4j+M11pVto9na/DvxLqfibULP7bNodvGDNZw7iu6VsbRyOnvQB6stvbqUKwRAx/cwg+X6elH2a38vy/s8WzO7bsGM+uK4z4Q/Eey+Ienag6aVfaNqel3H2bUNOvAPNt5CMgEjg5Aqb4rfELTPh3p2m6jq1tNNa3t/HZs8RGYt38WP4voOTQB1zQQMzs0MbFxhyVHzD0PrT0VUUKihVAwABgCvErT9oW0S+u9J1zwF4p0bWzGJdK0ua33XGqKSQPKAHByOc9K2/BHxq0fXNA8S3+vaLqnhi98NYbVNPvE3TRIy5RgAOd3YYoA9Tor5h8HfEe6tfFnhZ/EVj8UNJ0e51C4Flf6vOpt79rrBijlTaDsUD92P4c810Pxg8f3jeO7vTPCmkfEHWp9L0+ey1FNCkENrbyTr8sjFlO6VACVI6GgD32jIzjPNeKWXxp8P6B8IfCniKKLXddtr64TTC05DXvngEHzB/G+4Y46k1XbxvBqHjLQtc1T4aa/Y+Ljod/NY2kl0BMkcZYGMxjgs+MgkcZoA9zor53+BHxhvLb4Maj4k8faXrltBp91OUv7tvNa/eS5lxDEOpZOI8f7NdX4N+Nkmp+I7HR/FHgDxH4PTU38vTbvUo/3NzJgsEyANrFRkZ+lAHrtFfMNr8WvHUHxE+J9svgbxZfQWtvGLWNJQV0/YkuHweB5n3hjsnetz4JfF7V0+GXgp/FXhrW0/tK/g0n+1b2cETtIDtuMnkoWwv1IoA+gqK5T/hNIJPil/wgdrYSzzxab9vu7pXAS3BbaiEdSW6/SuroAKKKKACs7Uf+Qxpf+/J/6Aa0aztR/wCQxpf+/J/6Aa48d/CX+KH/AKXE2ofE/R/kzRooorsMQooooAKKKKACiiigAooooAKKKKACs/VP+P7S/wDr6b/0VJWhWfqn/H9pf/X03/oqSuTG/wANf4o/+lI1o/F8n+TNCiiiusyCiiigAooooAKKKKACiiigAooooAKKKKACiiigAooooAKKKKACiiigAooooAKKKKACiiigAooooAKKKKAMzxJ/x5wf9fcP/oYplP8AEn/HnB/19w/+himV4eJ/3ufpH9Tvpfwl6v8AQKKKKkYUUUUAFFFFABRRRQAUUUUAFFFFABRRRQAUUUUAFFFFABRRRQAUUUUAFUII/wC0/EaRnm107Ej+jTH7o/4CMn2O2pdVvPsNhJcBd7jCxp/ecnCj8SRWh4fsP7O0uOF2LzNmSZz1Zz1J/l+FaUKftaqj0Wr/AE/ryJqS5Y37mhRRRXtHCFFFFABRRRQAUGig0MBKKKKkoKKKKACiiigAooooAKKKKACgdaKB1piFooopiCiiigAooooAKKKKACiiigAooooAKKKKACiiigAooooAKivLeK7tJbWZd0cqlWHsalopNJqzBOxzGhySrDLp9yc3Nk/lMf7y/wADfiOPqDWjVXxNH9ivbbWkGEBFvdgd0Y/K31VsD6M1Wv1rwnB0pOm+n5dP8vkegpcyUgooooAKKKKACiiigAooooAKKKKACiiigAooooAKKKKACiiigAooooAKKKKACiiigAqrqf8AqYf+vqD/ANGrVqqup/6mH/r6g/8ARq1hif4M/Rl0/jXqdBXl3xG+BXgbx58QNL8aa1HerqFgU3RwShYroIcqJBgnj/ZINeo0V9KeYFFFFABSP9xvpS0UAeS/sy29xb/A+OG4t5oZftN98kkZVuZnxwea8Q1XwhrV58D/AIc+IFt/FENtoN/qDah/YT+RqUEck74li3DPG3kYyQRivsmigD5O+CGkaV4g+K2iatoepfGHXLfSPNmlu/FF6i2tszJtCBGQs5bP8JXG0dalRr+X4cfGf4ajRNVGvfa73VIs2x8meFvJxsfozcHivqyigDwPxjrdt4m+A+i/EnRLC/gvPB88OoxxXkJglxb4W4Qg9mj3jPfNdj+zZpF3Y/DG21jVFxq3iKaTWL4kYbzJ23hT/uggfhVv4tfD7VPH02nWR8YXmk+HlONW0uC2Rv7RTcDsMhOUHGDjIIJ4rvoY44YUhiUJGihVUDAAHQUAfNP7Uvhm7t/idpHjm7uPG1poA0s2FzeeEp/Lu7ZxIzDeMEtG24DjHINUfgjodpf6x4j8VaTP8T9Ts4tAns49Q8WXit5rNkmKOLZv4xnO7HzdK+pqKAPnGfT7j/hhX7B/Z8/n/wBnD/R/Ibfn7WD9zGc9+ldT4ItZ1/aNubp7WZY/+ELtYxK0RC7vMTK7sYz7V7LRQB8t+I/+Et0zw58YLjwxb6xbSy+Ko2uZNOQpdGzOPPeBiPv7c4YZI7c1xPh+LwtefGT4e6z4P8M+PZIYNXEeo63r7TSMzMvyphmYADqW4HOK+2qKAPlLxJpuqH4PfEOeHS72drTx81+0SQnzHhR4izID97j0o+LvjC28QeMtK1jxTH8RofAF/o6S6Xb6IkkBluTIwmW5RCG3ABcAnAB46mvq2igD5y/YwsotO1b4hW9t4a1Xw7Zy39vPZ2eob2kELI+CXbO49zycZrtf2i7ea4n+H4ht5Zwni+waTZGW2qJBknHQe5r1iigDyfxNbTP+1J4SuhbStDHoF2plEZKKS3Td0BNcf4x/4S+08ZfGe98I296NWOmab9jkhj+dsIQ/lEjBcLnHoa+iKKAPg7Ul8L6pf+ENQ8OeHPiVqeq2Wt2Umq6xr8k0gt03gMgViQ2WOcgDG33rtviXfW8/xT8Uaf8AFDTPiPrG64CeH9L0eaRNOuLYr8gPllcMWyGYkn8q+u6KAPj74X6ZfQ/Cf4Z2M2i31pLZePx51tLAxaACQkFsjoOPm6V7N4wtrmT9pnwnNHbzNENAvUaQIdisc4BboDXrdFAHx4ulat4o/Z/1DwFZaPr0OveEfEUl9ewxRmCWaM3U75tZSCC4Vs9O30ql4T0vR/F3i/RNP0fV/jvrtxBqMVzcRa7frHaWmw58yQvGwbBGMAAnJ5FfaFFAHgNpeT6V8efiN4ZutK1L7R4r02F9KuEty1u/lwThg0nRTk4FZ/w4tY/H37LFx4Kj0/UtP1zw9aiEfa7cw7L2EmSJ4yfvAMq819HVx/xY8Ka/4w8OppGg+MrrwqWl/wBKnt7VJmnhKkNH8xG3OfvDkYoA4f8AZakvfE+m678UNWt/JvfE15+5QjmK2hHlxqD6HbmvaKzfC+iWHhvw7p+g6XGY7Kwt0t4VOM7VGBnHetKgAooooAKztR/5DGl/78n/AKAa0aztR/5DGl/78n/oBrjx38Jf4of+lxNqHxP0f5M0aKKK7DEKKKKACiiigAooooAKKKKACiiigArP1T/j+0v/AK+m/wDRUlaFZ+qf8f2l/wDX03/oqSuTG/w1/ij/AOlI1o/F8n+TNCiiiusyCiiigAooooAKKKKACiiigAooooAKKKKACiiigAooooAKKKKACiiigAooooAKKKKACiiigAooooAKKKKAMzxJ/wAecH/X3D/6GKZT/En/AB5wf9fcP/oYpleHif8Ae5+kf1O+l/CXq/0CiiipGFFFFABRRRQAUUUUAFFFFABRRRQAUUUUAFFFFABRRRQAUUUUAFFFNdljRpHOEUFmPoB1pAUSn2/xNaWvWKyU3Uv++crGD/4+f+AiumrD8GxM1jNqcq4lv5TLg/woOEH0wM/8CNblelgKfLS5nvLX/L8DlryvO3YKKKK7TEKKKKACiiigAoNFBoYCUUUVJQUUUUAFFFFABRRRQAUUUUAFA60UDrTELRRRTEFFFFABRRRQAUUUUAFFFFABRRRQAUUUUAFFFFABRRRQAUUUUAQahax3tjPZzf6uaNo2+hGK5/w/NJLpwhuP+Pi2c28w/wBpf/rYrp65q9T7B4qyOIdSi/ASoM4H1Xcf+A15uPhblqfJ/Pb8fzOnDy3iX6KKK4zcKKKKACiiigAooooAKKKKACiiigAooooAKKKKACiiigAooooAKKKKACiiigAqrqf+ph/6+oP/AEatWqq6n/qYf+vqD/0atYYn+DP0ZdP416nQUUUV9KeYFFFFABXNfEDx54R8A6UuqeL9cttKtnbZGZAzPI3oqKCzfgDXS189/tH67Hb/ABW8KaQuoeFPDF39huLmPxHrtusnkqCFaGEv8qs2ckkjpigD1bwL8TPAvjfRbrWfDPiS0vrGzz9pkYNCYcDJLrIFZRjuRisbwl8c/hR4q8SL4d0HxlZ3WpuxWOFopYhKR2R3UK59gTntXz/8KT4d1PxZ8YrXVPHNx4o0mTQoo73V7O2wzLghzEkYO4L0BUHIFZq+Jrjwra+HVh8bfDr4maBaXlumnaYY0GrIDhUcKo3K6A9OfegD6j0PWLC38c+MjdeNXuorBLaS406eDyotKUoxyJSAHDgbjzxis3wn8dPhP4q8TJ4b0HxlaXepyMVjiMMsayEdld0CMfTBOe1eV+P9Yh0XVPjnqVxpFrqkQt9JVra8QtB86ld0qjkqpO4jvjFed+JdQtn8R/DRZ/i54e8SXP8Ab9l5ekaFaxR21tGDjcSnKkZChWwTk8cUAfTXiv44/CvwrfXthr3i+1sryxuBb3FuYJnlVyM8IqEsMfxAED1rnPjL8dvDng+Dwbeafr1hJY63fRSTXAhkmX7BuxLIuwdR0x19qi+D+g6NffFv4t317plrdXD6nFbs8sYY+UYySnPYmvKtGfTdJ+C3wxutQeCDS9O8b4lmuMeXBCty33mPAXHrxQB9SeHfGPhvxBqk+maPqQuruC1gvJYxC67YZl3RNllAO5ecdR3xWbffE/wLY6NeaxeeIIrfT7LUzpVzPJDIqxXQ6ocr05+9933rzTTPGnhPwp+0j4vuPEGu6bpNlquiafc6bc3FwkcNzGqEHy2Jw3sB17V5nPPp3if4MazceU0unaj8TkYJKhXzImKYyDzgjnB7GgD6J8LfGf4Y+KL/AFKx0HxdZ3txpsLz3KLHIv7tASzIWUCQAAn5N1eaeEfjdpHxA+HXi7zvHS+G9Q069Z1vrPTpZGtrLzkWJ9pXDFidp7jPQV0fxC0fS9O/aB+Fc1hY29q5TULY+TGEDRCAEKQOoGOK8o+3aQP2dPibosVxZrq9t4inkntFZRPHE1zFtZl6hSeh6UAfQ2j6nar8T9Yt5PGs1z5GlQTSaPJbeXFaqcf6R5pGCW7jPFZmjfHr4R6x4oTwzpvjayn1OSQxRp5Uqxu47LKUEZ9sNz2rznxhqkWi/ET4n6tPpMWrxWvgi3keylBMc6gDKtjnb6+2a8c+IOpWsngnwr53xa8L6k5v7I23h7w/ZxxQwIGBO8r8ybBgYbFAH114q+L3w68L662ha54kjtNTWeK3+y/ZpnkMkoBQAKhzkEcjIGRnFbGk+N/C+qeFr/xPY6or6Tp7Trd3DQyJ5Rhz5gKsobK4PbntmvPfAGm2M/7TXxJ1Ce1iluYbXTUikdQSgMbE7c9M4H5CvPviZBeaH4y1/wCEOnrJ9m+IOq2l9Z7RgRRMT9vA/wCAwp/38NAHaXnxd0bRvizeaprfiv7H4LbwvDfWyzxMqtI8yqGWPb5hYgn5cZxzivQdP+J3gTUPAz+NrHxFb3GgRkCS6jjkJQk4wybd6nPYrmvPrHw5os/7WDJdWENwNK8IxCzEihhERKqZAPGdpI/GvNvGNla2Hwz+PVjZwrBbLryssSDCqWwTgDpQB77pfxk+GOp+JdQ8OWXjLTpNS09He5RiyIqp94iRgEbHfaxxVn4e/FT4f+P7m+t/CPiS21Oax/4+EEckZUf3hvUbl4+8Mj3rzb43eEPDH9ufCTShodktkutJB5SxAAx7B8h9V9QetT+NYNO0P9owaha6RA+3wNdySwQxhftASQ4Q468cUAVdV+Omnx+Ornw1a/EjwUsx12CK3je1umC2ewiWNplTyvOL42ndtA4PNe/qysoZWDKRkEHIIr4C8a61Y33wH+1N8TfCWmw3ASS08IaDZRq8ZaUMYpf+Wi7eSWIGSPevuvwmwbwtpLA5BsYSDnr8goA06KKKACiiigAooooAKKKKACiiigArO1H/AJDGl/78n/oBrRrO1H/kMaX/AL8n/oBrjx38Jf4of+lxNqHxP0f5M0aKKK7DEKKKKACiiigAooooAKKKKACiiigArP1T/j+0v/r6b/0VJWhWfqn/AB/aX/19N/6Kkrkxv8Nf4o/+lI1o/F8n+TNCiiiusyCiiigAooooAKKKKACiiigAooooAKKKKACiiigAooooAKKKKACiiigAooooAKKKKACiiigAooooAKKKKAMzxJ/x5wf9fcP/AKGKZT/En/HnB/19w/8AoYpleHif97n6R/U76X8Jer/QKKKKkYUUUUAFFFFABRRRQAUUUUAFFFFABRRRQAUUUUAFFFFABRRRQAVmeJXf+yzbQ/667kW3jHqWPP8A46GrTrOdftXivTrfGUto5Ll/ZuFT/wBnqJrmXL30+8adtex0drClvbRW8YwkSBFHsBgVJRRX0CVlZHnBRRRTAKKKKACiiigAoNFBoYCUUUVJQUUUUAFFFeZePPjp8OfB2pyaXqGrvdX0XEsFlH5rRn0bnANNJvYTaW56bRXiWl/tP/C28ulguLvUbDcQPMubbCD6kHivYtH1LT9Y02HUtLvIbyznXdFNE25WHsabi1uJST2LdFFFSUFA60UDrTEKSAMkgD1NNSRH+46t9DmvKPirqlzrnjPTfAtreT2dgzI+pzQZ3EMfkjGPX/A14hZa5rvgbxjcJYakzNaXBRgrloplB7juCKiU7dNClC59kUVneGNXt9e0Cy1i2GI7qFZApPKkjlT7g8Vo1oQFNlkjiQvI6oo6ljgU6vPfjTpl9eaXb3sN4kNnbH9+rsQCWYBTx154/GubGV50KMqkI8zXQ6sHQhXrRpzlyp9TsxrWkF9g1K1LenmiryMrqGRgynoQc18x3dlPDEs0U4uYy7Rs0eflZeoNet/Av7SfDl00zMYjPiIE8Y2jOK8XLs7q4rE+wqU7fM9nMcjp4XD+3p1L/I9Cooor6M+cCiiigAooooAKKKKACiiigAooooAKw/G0ZXRxfr9+wlS5z6Ip/ef+OFq3KivII7q0mtZRmOaNo3HqCMGsq9P2tOUO6Lpy5ZJmapDKGHQjNLWb4Zmkl0O2E3+viBhl/wB9eDWlXiQlzRUjuas7BRRRVCCiiigAoorE8aeLPD3g3RH1nxJqcOn2asFDP1dj0VQOST6UJN7Bc26K8e039pD4Z3V7Hb3UuuaTHI20XOo6Y8MAPbL5OPxr16CaK4gjngkSWKRQ6OhyGU9CDVShKO6EpJ7D6KKKkYUUUUAFFFFABRXNXfjbQ7b4iWXgOU3X9s3tm95CBFmLy1znLZ4PHTFdLQ00JMKKKKBhRRSEhVLHgAZNAC0VgeB/F2ieNNJl1XQJ5J7OK5ktjIybdzoxVseoyOtb9DTWjBO4VV1P/Uw/9fUH/o1atVV1P/Uw/wDX1B/6NWsMT/Bn6Mun8a9ToKKKK+lPMCiiigArI8UeF/Dfim0jtPEug6brFvG++OK9tkmVW9QGBwa16xfEHizw34fvLaz1vWrPT57mOWWFJ5Nu9I1LOR9FBJoANG8J+F9FuvtWkeHtLsJ/s62vmW9qkbeSOkeQPuj06VT0f4f+BdH1pta0nwfoVjqbMzG7t7GNJSWOSdwGeak8E+OvCHjaCebwp4hsNXSBtsv2eTJQ+461n6v8VPh1pHiRfDepeMdIttWZwn2Z5xuDHoCegP1NAHQroOirdajdLpNkJ9TRUvpPIXdcqoIAkOPmABI59axLD4afDzT4jFY+B/DtsjTJOVi06JQZEOUfgdQeQe1aHijxh4Y8MR28niDXLLTUuVd4Wnk2h1QAsQfYEH8a82i+L2lD4pTXEviywTwL/wAIyNQjncKsZlNwse8ORvPUjbnHtQB6xp+kaXp93e3ljp1ra3F/IJLuWKIK07gYDOR9447ms+bwb4Tm8Ov4cm8N6TJozyGRrBrRDAXLbixTGM55zjrUvhzxR4d8RaCuvaJrFnfaWQW+1RSDywB1yT0x71j+Gfih8PfE2uyaHoPi7StQ1JM5t4pstwcHHr+FAGjqPgrwhqS6auoeGNHuxpaqtgJrNH+yhcbRHkfKBgdPSpX8JeF3tZLVvDulmCW9+3yRm1Ta1z/z2Ixy/A+brWd41+JHgXwXdwWnirxRp2k3E6744p5MMy+uB2rnPjN42vNM8CaFr/g/V4DHqGs2UAuYlSZJYJGIYDcCOR36igD0G80nS7zUrLUrvT7We9sS5tLiSINJAWGG2MeVyODisq58C+C7m81G8uPCmiy3GqALfyvZRlroBgwEhx82CoPPcCprnxf4Zt9eutBm1q1XU7OzN9c2+7LQwDq7Y6DjvzRP4v8ADMHhFfFs2tWqaE6LIt8W/dFWO0HPuSBQBwHwr8K+Nm+J3inxr430/S9OS/totPsrG0l84GGM8Ox9SO1dbbfDD4c20dzHb+BfDkSXRBnVNNiAlIORu+XnnmpPGfxG8DeDXtk8UeJ9O0p7ld0KzyYZ19QBzirT+NvCaafpOoHxBYfY9YlWHT5xJlLiRvuqpHc0AaVno+lWepXep2mnWsF7eKi3NxHEFkmCDCBmHJwOBnpXm3hTwv421v4uyeNPH1jpNnbaLDPZ6BBZSmQssrjdO5J4YoijHua9E1TxBoul6vpukahqMFvf6ozrY27H55ygBbaPYEfnWBefFT4dWfihfDNz4x0iLVzIIxatON289FJ6A/jQB0qaTpaa0+tpp1qupyQC3e7EQ81ogchC3XbkZxVK58JeF7q21K2uPD2lzQapIJdQje1QrdOOjSDHzH3NReKvGnhXwqYh4i16y0zzYpJo/tEm3ciDLEfQVxXg7x/Lr/xj1iytNbt7rwonh+31GzZURUy7DMm/AbGPU4FAHo2oaPpOoT2Vxf6baXUthL51o8sSs0D4xuQn7p9xSyaRpcmtR61Jp1q2pxwG3S7MQMqxE5KBuu3POKy7Hxx4SvfCbeLLbX7FtCG7N8X2xfKcHBOM8iq/gn4ieB/Gs08PhXxPp2rSwDMkcEuWUeuDzj3oAYPhr8PBdXl0PBHh0T3yst1J/Z0W6cMcsHO35snrmuntLeC0tYrW1hjhghQJHGi7VRQMAADoBXIa58VvhzoniP8A4R3VvGWk2eq71Q20k2GDN0B7A/Wuf+J/xk0HwT8Q/Cnhu91XSre21RpH1CWd23W8PlMYmGOPncKuTn+tAHqlFcp4y+JHgTwdJBF4n8U6bpck67oknl+Zl9cDnFW9Q8beEbDwoniq88RadDobqGS+Mw8pgemD3PtQB0FFeZ+J/jR4It/hnrXjHw94l0jU49PQomJSVM5HyRkDnmr3hL4q+EdS+F1h441LxFpVtZtDGt7OJNsUNyUUyRDPOQWxjmgDvqK53wT448I+Nrae48KeILHV44G2TG3kyUPuOoroqACiiigAooooAKztR/5DGl/78n/oBrRrO1H/AJDGl/78n/oBrjx38Jf4of8ApcTah8T9H+TNGiiiuwxCiiigAooooAKKKKACiiigAooooAKqalazXBt5LeZIpIJfMUvGXB+VlxgEf3vWrdFZ1aUaseWW33ba9CoScXdFDytZ/wCf6x/8BG/+OUeVrP8Az/WP/gI3/wAcq/RWH1On3l/4FL/Mv20uy+5f5FDytZ/5/rH/AMBG/wDjlHlaz/z/AFj/AOAjf/HKv0UfU6feX/gUv8w9tLsvuX+RQ8rWf+f6x/8AARv/AI5R5Ws/8/1j/wCAjf8Axyr9FH1On3l/4FL/ADD20uy+5f5FDytZ/wCf6x/8BG/+OUeVrP8Az/WP/gI3/wAcq/RR9Tp95f8AgUv8w9tLsvuX+RQ8rWf+f6x/8BG/+OUeVrP/AD/WP/gI3/xyr9FH1On3l/4FL/MPbS7L7l/kUPK1n/n+sf8AwEb/AOOUeVrP/P8AWP8A4CN/8cq/RR9Tp95f+BS/zD20uy+5f5FDytZ/5/rH/wABG/8AjlHlaz/z/WP/AICN/wDHKv0UfU6feX/gUv8AMPbS7L7l/kUPK1n/AJ/rH/wEb/45R5Ws/wDP9Y/+Ajf/AByr9FH1On3l/wCBS/zD20uy+5f5FDytZ/5/rH/wEb/45R5Ws/8AP9Y/+Ajf/HKv0UfU6feX/gUv8w9tLsvuX+RQ8rWf+f6x/wDARv8A45R5Ws/8/wBY/wDgI3/xyr9FH1On3l/4FL/MPbS7L7l/kUPK1n/n+sf/AAEb/wCOUeVrP/P9Y/8AgI3/AMcq/RR9Tp95f+BS/wAw9tLsvuX+RQ8rWf8An+sf/ARv/jlHlaz/AM/1j/4CN/8AHKv0UfU6feX/AIFL/MPbS7L7l/kUPK1n/n+sf/ARv/jlHlaz/wA/1j/4CN/8cq/RR9Tp95f+BS/zD20uy+5f5FDytZ/5/rH/AMBG/wDjlZOjaprGpaXb3wmsYxOgcL9nY4B999b9/L5FjPP/AM842b8hXPeGI/J8OadD/ctkX9K4MXS9nUjGMpbP7UvK3X1OijPmi20vuRd8/WP+fqx/8Bm/+Lo8/WP+fqx/8Bm/+LqSisOV/wA0v/Apf5ml12X3Ij8/WP8An6sf/AZv/i6PP1j/AJ+rH/wGb/4upKKOV/zS/wDApf5hddl9yK1yuo3QjS5urUxpKkhEduyk7TnGS59PSrNFFKNNRbldtvu2/wAwcrqwUUUVoIKKKKACiggg4IINFABRRQAScAEmgAooooAKKKKACiiigAooooAKKKKACiiigAqp4dXzvEer3XaIRWg/4CpkP/o0VbHWq/gkbrG9uv8An4vpmz67T5f/ALJV0FzV4Ltd/hb9SajtTZvUUUV7ZwhRRRQAUUUUAFFFFABQaKDQwEoooqSgoqpqep6fpkPnajfW9qnYyyBc/TPWqFp4r8NXc629vrmnySt91RMAT9M1LnFOzZShJq6RH8Qp9QtvA2t3GlBjex2MrQ7eu7aelfnL4E0seI/GGjaRdTOo1K9SO4lJ+Y7jliSe555Pc1+m7KGUqyggjBBHUV84fFX4ITQJr138NNSsree/eO8udKdVMqyxMWVrd85jJLHIIwfWuilNK6MJwbdzct/hT4Jh0q806TwNpyhZPItJXglZ3OD8zOJMnOP9nkiu5+CPg6x8F+EWsdOhvbWC4uGn+yXEhYW7HqqZ5A9iT9a+Pr/xn401bVgnjnUPGkWpQOkUFrZx/Z0ZhwFOcAMTj5uRX2R8FbHV9N+Hem22v6m2oaqVMly7ziVkZudpYcHAwKzcHHds65zjKCailftuv8v6Z2lFFFSYhQOtFNdljVpHbaiqSSewHei9gPFLOG2f4w+Jrq/uPstzY3EFxazMW4j+44AB53KxXkEDOcZFc18etL07S9F0yKa7gudae7llDpbLCzW7EkAhBg7TgZPJroPiXdeb4hHivRpjp15aJ5btsEi3MeeFdTx+PavOPi14lPiu7sNRksY7SWCMwsEkLBxnOegxWOBcsww1XEYf3qcHZvbX577rZCxmLoYHE0sHXdqs1dLe6+S02e7Pcf2b7h5vhlbRsxPkzyqM+hYn+tek149+zbq0UPhGHTZk2NLNI0b56ncRj9K9hpYbEU60XyO/K7P1RrWpTptcy31QVneJLWW90S5toVDSMo2gjPIIP9K0ayPGHiPSvCnh651zWJ/KtbdcnHLO3ZVHck10Sp+1Tp99DOFT2clPtqeYeShuHsJyEfJSUKMYPevV9A0u00fSYNPsVIhjXgk5LE9SfrXx/wCKfjdq+o3l5LpOk2mn+dKzJI7mRlB6cYAzXe/A/wCPbyzWvhzxqy5YiODURwM9hIO31rLAcOYvC89WpFeWt3Y7sxzqhilCnTk/Ptc+kqKKK2PPCiiigAooooAKKKKACiiigAooooAKKKKAOW0lfs+r6zZdkuvOH/bUbjWnWfcDyfGs6D/lvYrKfqrha0K+ftyylHs3+Z6F7pMKKKKoAooooAK8Y/aR8M+Jb7WfBnjHQdBj8TQ+Gr2Se60ZnCtOrKAHXdkErjuPSvZ68k+NWu+OfBfi/QfGGkwalrHhGKNrbWtKsYxJIhJJWdVxuOAcdcDbzitKV+bQmexhan8c/hf4t0efwt480zXPDsN/C0Eq61ppWJWIx8j/ADDIPRtowRmtzxX4g034NfAjTl8L3h1vHlWGiSX1yjrPJK3yF5FCrtUFj24XHHWsLxj8efgz4l8M3enx+Z4o1K4t3jh0gaRM87yMpATLJhSD1IPHbNcZrvwy8Wt+yZoOnX+iy3+oaPqi6u2jFyX+y7mzb8ckhGbgHP48VsoLS6trsZ3fQ1da8QfFLwdoj+NZvjN4R8Utap9ovfDax28SGPq6RSo5dmAzt45PrXYfEb4hasdR+Ed94Z1CSz03xTqkQu4vLRjNA6q2wkg469VIryi61f8AZjuNCRfDfw1Os+K5QEi8PLb3cc4mPBV2JKqAepBOB2rtvj3Y3Hhnw18LPEyeG3s9L8K6lBPqFhYsZ/sUQVRtU9WVcY3e1U4q6uv0Em7Ha/tQeKNe8IfDWDVvDmovp962sWlu0qxo5MbsQy4YEc/SsH46+LvH2m/EbwJ4X8F6pDazeIYLmKTz4leNXAQiU8ZJUbyACASRmuF/aU+LXhXx98PLTT/BbXmr2sWr2k19fi1khgtMP8qMZFXc7Z6LnpXbfFNgP2k/g6MgExXuPf8AdLURhypXXcbd7/I2NWs/jV4e8HWehaTrUXi/xDqGoFJdcuLKO3i062IGWMSt8zA5x1znmuI8Ya98VvhHrvh+91z4naZ410/UNRisrvTpdOitZow5xvQIcnAzyeBxxW5+1rq19Yt4Ts9Qvta0rwVdXjjxBqGlKfNhUKPLUkZKqSTk47d+h8N+J0HwqOn6JqXw2sdb1iGy1e2k1HxJfGcxRJ5gHlbpQu5iSOAvAq6UeZK638v6sKTsz2X4l+ItH8L/ALWGg69r19FZafbeFrp5JJD9cADuT2A612/wg1Lxr4zvp/HmsXkuk+Gr2L/iSaEqRkvCR8tzO+C29hyEUgAYzmuD+JXhvQfF37W3hTSfEFhFqFj/AMI5NN5MhO0uu4qTjrg8/hWv8CdUvPAfjPUfgl4jut6WgN14ZupSQbmzYk+Xk9WQ5H4EDpUSS5Fbe34DT1N39m7xV4g8Vad4wl8Qak989h4ou7G1LRonlwJs2p8oGcZPJyfemfDPxX4g1b43fE3w/qOpPPpejSWq6fbmNAIA8ZLYIAJyfUmvOvhH8RPDXwj1/wAc+E/iDNd6PfXPiK41GzY2csqXcUu3aIyinJ4HtzjPWtj9nLVJtb+NvxW1ibTbnTDemzmS2uQBKsZRwpYDoSBnB55olC3M7af8MClsZPwk1H45/FLw9fXFr8Qrbw5Z2GozwR339lx3NxdsG+4VO1FRRjkDPrXV/CbxJ8QfGXhbxt4N1jXrbTvFXh68bT11u2tVkDkA/vDGcKTx7Cn/ALF5z8JtQwc/8VBff+hLUX7PXzfE/wCMqryf+Ehfj8DTm1eStsC6HOfscWPizTfh3q+uf29LrNis92ltoaWkcZa4WRsuJc5+Y9jwM1p32m/H+48Mz+L9Y+JuleDbry3nTw+2mwvDGFyVjadmJyQOcZrnvgN4wbSPhF4x8GaI0v8Awn+myahdQ6VJbusufMYgjICng5xnPtXGeG5Pg7q/hJTrF14z8a+P7i2b7Rolx9pZlujkN8oUIqq3OS3A9OgtxfM21+H9feTfRI+l/wBn3xtffEH4W6b4j1SGCK/dpIbjyMiNnRsblBJwCMd67bU/9TD/ANfUH/o1a8d/YqwvwNt7UgJLbaldQzRg58twwyv4ZFexan/qYf8Ar6g/9GrXnY5JQqJdmdNB3cToKKKK+iPOCiiigAr5/wD2jo/Ck3xm+GMXjY2/9itNdCUXDFYi/lnyw56bd23OeMdeK+gK8u+J3gm68UfFnwVe3Oiw6l4fs4b6LU/OKFFEsDIoKscnJIHAOPagDhbiPwnB+0jpP/CsE09Ln+wbv+2V0cJ9nCbD5JcR/Lv34xXjPgG08TXXw1uhNB8DJEma5bUp/ELTDVVmLMZDKchlcHpt44GK+zfAngPwf4FtZrbwl4fstJjnbdL5Knc592JJI9s4rI1/4O/DHXvER8Q6v4L0q61MsHadkI3sOcsoIVj9RzQB4vHo8et6f8AtL8TT2GvQma73vEXkt7mNI/3X+sVWZdoThh279T1V94M8L6v+1VBY6hollPYab4UElrZNCv2dG88KD5eNpwGbAxgZzXsd74b0K9v9Jv7nTLd7jRyx05wCv2Ysu07QOPujFPXQNHXxO3iZbCIaw1r9ja6yd5h3btnXGMgHpQB8n+NNOk0P4dfHHSPDEKWVkmv2u+GNSsMUDsPOBCjKx7c7sdBmsnV7LxP/AGdoEsdx8A9GEF7avp15octwl75gI2KpQMxLdDuU+9fYVh4Y0CxudXuLXSrdJNZfzNRJXcLlsbfmByDwSMVznhv4P/DLw74g/t/RfBml2ephiyzqhYoSckqGJCn6AUAeL/GDQWb40a5rvhXxP8PrvWpLa2i1PQ/GFqpjhCxjY0MjjoRgkL3Jye1c9c60us/s7xaboWh6X4cvdM8bwWh+xTPcWDXBbe00O4k7Nz52A4GOvNfSnjv4Y+AfHN3Bd+LPC9hqtxApWOWUMrgemVIJHsatt4E8Hnw5ZeHR4fsk0mxnjuLa1jTYkcifdfjqR70AeN/B4yWHhz4m+C9etIz48t0ubjUbxdxfVo5Y28qcFudv8G0cL0HU1ymv+NvCsn7FOm6VHrdm+pS29vaLZJIGnEqzgsCg5GApJJ44r6am8L6BN4sh8WSaZEdbhtjapeAkP5ROShwcEZ9Qa5wfBz4YCfU518FaUJdU/wCPxhGQZPmDcc/LyAflxQB4z8XtAWX4tXGueGPFPgSbX/7Ltor7QvF1qpgWMKNrxO44zxkL+Jpng61i8d/AfxXoWl+HtM0PWPDmrtdIdIuHnsZryPEpkg3E7VJJG0Egdq938cfDPwH43a2bxV4YsdUe1XbC8oIZB6blIJHsa2vDnh3Q/DeixaLoWl2unafEu1beBAq49/U+5oA8N8Ha5cfFDxL4g+JGlrMsOieGRpulogyRezQCecr/ALSlo0+qmvEfCNjr918IpI5I/gQLKWCY3t1qzzrqkchJLtI2d4lB/ujqBgGvt3wn4Z0Hwpp0mneHdLg060kne4eKEHDSOcs3Pc1zOqfBv4X6p4kPiK/8E6TPqZkEjTGMgMw7lQdpP1FAHko0WLX/ABT8DLDxY1lroGn3kkxw0lvclIco2JFUsvCnDKOlc/8AHXQfEN18VfF1p4Thtv7L0/w5ZzajpEaNGb+0jkUvbIUwUBUHgdenGa+orvw7ol1rWmazPpsL3+lq6WM3IMCuu1goHHI4pYfD2iw+JLrxHFp8S6tdW6209zzueJTkKecYH0oA8D+L+r+DPEHhz4S6lIsMXw6utQRrqJV228f7seTHKBwFVsgj1Bqx42j8A2/xr+G3/Cul0aLXWvpFvF0URqjWOw+Z53lcY3YxnmvYbP4feC7TwvdeF4PDtkNFupHlmsmUvEXc5YgMTjk54xUHgT4Z+A/A080/hPwvYaXNMMSSxqWcj03MSQPYUAfL2v6CNLvPFd54W1v4WeMNBur+7n1Cz8TQiDULd/8AlrCknyydiFORjjFdbLqHhHxHqvwK8SX3h/TdK0y7F3C0OobZVjVLaQRoZJBllDAFc98Y5r2fxJ8Hvhl4j8QnxBrXgzTLzU2Ks07qwLkdCwBAJ+orX8W+BPB/izRrXRvEPh+yvtPtJFkt4GQqsTAEArtxjgnigDxj4fQ/D2b4vfEk/EKPRJNfXUwLca0IioscfuvK8zjbjHTmvNm0XwzrVjq9toHi3TNA0Sz8ZyTeFBqlv52m3MvlL5sWGBQRb84J4+tfUXjX4W/D7xpNbz+KPCun6lNboEikkVlcKBgAspBI+uavX/gPwbfeEV8I3XhvTpNCVQq2XkgRrjuMcg+/WgD5QkvhCfFnhrxP4R+H0+sX3hieeLUvCj77cRxHgSw8oHyxIcAMK6TxVd+GpvB/wh8PaBpfgZry6sDdR3+sMf7OtpUt4hNuijZUknYsP9ZnGD3NfQXg/wCGngPwhZ3lp4b8L6fp0V6pS5CIWMqkYKlmJOMds4qg/wAHPhi/hVfCzeDdObR1uWultiGwsrAAspzuGQB0OOBQB4l+zlGmn/tMeJrVvE3h7WWXw4jXEmiWMdnaRMJk+QKnysVB+9k/er6js7q2vbZLqzuIbmCQZSWJw6MPYjg1ynh34Y+A/DU4uvD/AIV06wuVs3s1aIFd0LkFkY5OQSBycmr/AMNfDa+EfBGmeHV8j/Q4thECkRgkk4UHnHPegDoqKKKACiiigArO1H/kMaX/AL8n/oBrRrO1H/kMaX/vyf8AoBrjx38Jf4of+lxNqHxP0f5M0aKKK7DEKKKKACiiigAooooAKKKKACiiigAooooAKKKKACiiigAooooAKKKKACiiigAooooAKKKKACiiigAooooAKKKKACiiigAooooAKKKKAKPiFtmgag3pbSH/AMdNZmjrt0m0X0hX+VXfFzbfCmrN1xZTH/xw1Xsl22cC+ka/yrycb/HXp+p2UPg+ZNRRRXOaBRRRQAUUUUAFFFFABTJ/9RJ/uH+VLIwjjZ2zhQScDJrnPCPjTw74y8K3HiDQL43GnxtLE8jxmMqyZDZB5FNJ7ibPLv2YtatdL/ZhTWdb1Z7O2t5b9pryRizRKJ3AbnkkdhXF2nxcl03SfC95qN98V20LTLqSW68RXGjBbXVopGyglO7IRRwMZJHarfwn17w/4b/Yyj1bxNokOt2BvblY7CeMMlzI9y/lqQeME96X4u3nxuvfg3rU2u6d4P8AB+gpp+HtY5DPK8fAEa9QrdK61Fc7v3ML6I9i+IHxW8L+DPDmieJL9p7nSdZnSOC5twCqK0bOHYEg4wuMDJyQMVwXj/4meG/Fnwd8S6h4o8F+OdK0Kze2374hZz3avKNjwsSMrkAn2471xPjqKOf4D/BGGVd0ba3YBlPcfPxXpn7aAC/s7eI1UAANbAAdv38dQoRi4rz/AFKu2mdp4z8deGvAXguz1zW55orWRI4rSBVMk87so2xqo5Zsf41zHhL446Jq/iW08P654X8U+Dry/O2wOvWJt0u2/uo3TP1rzz9oCPxDcfEz4RWuiavp+kyPbv8AZbnUIBNbx3WwbMoQQWI4HoSKd8VfAvxW1PRLKL4gfFzwTbabHfwywSS6cLc+crZUK4UHJ9AeaI04WV3uDm76HqPxH+Luj+D/ABFF4attB8QeJ9deEXEmn6LZmeWGI5w79gOOnXp61J4I+LWh+LfD2tajpeka3/aeiD/TtDltSt/GxBKp5Z6lsHGD2rivHfg3W774uat4p+E/xB0vTvFqWcUWs6TcbZRIAv7osvO3K4xkY71N8FPFWuD4uaj4R8f+DdH0rxpNpqXsuq6dsP26FG2DzCvfJ4Hbmp5I8t0PmdzB/ZI8fanruu+KtN1HQfExN1qs919vu4D5FqBgC3dj92QZ+77Vn+K/iipm8Z6X4b8R/EfxDDLeJIdX0PTFmg0MI2WijYsAykAgngY6VpfAr7T/AMK2+L/2PP2n+1NS8nHXf5LY/XFdp+yR/ZX/AAoLw9/Z3k58t/tu3GftG795u98+taTtFuVuxKTdkQ/EL4mWE37P134q8Jf2t4giu7N7eO606EmW3fbgyyjqm0/e9Kk/ZS8UXXiL4SaVBd6LrdlJYW0cJu9QiKpfHbkyRMfvrz1rzv4aNbv8MPjq+lsDo51S+NiVxsK+Wc7cds169+zf/wAkI8G/9guL+VROKjBrzKi25HoNFFFc5qFFFFADZG2xs3opP6U3wOu3wxan++0kn/fUjN/WkuuLSY/9M2/kam8Hf8ippXvaRn81BrfBr/aPk/zRnW/h/P8AzNWiiivXOMKKKKACiiigAooooAKDRQaGAlYfjjXo/DXhm61Z1DvGAsSH+Jzwo/z6VuV538f2t/8AhBRHJMqSm5jaJCeXI6/oTWGIm4UpSW9jehFTqRizxhm17xl4gAYy39/cEkLn5UHt2CiulsdI0mP4c6uqWlrf6zBftbgQTrJK0qHBSIR5IcD+A8+uK5zwVqeoaX4ktZ9MZBNI4hbeuVKMec+nHevZvH+o2Ojabb3sgXyTPvCxWqy73HIbJHyn/arysCqLjKpU1a7+Z62IVTmjCDsjw34qePfGVjIngtdUntbexiVJJUys84IyN57YBAx7V57ofiDXND1BtQ0nVru1u2Xa8qyElh6HPWtj4oXUur+JrjXpNgN4+SgbJTHQfliuUr38LKMqMXHY6qdNKNrepu+JPGHifxJEkOuaxPeRo25UYADPrx3qjomt6xod9HfaRqd1aXEZyrLISD7EHqKoUV0WKUYpWtofa3wg8c23jrwpHqA2xahDiK9gH8EnqPY9RXaV8SfCTxpP4H8YQamC7WMuIr6IfxRk/ex6jqK+1LC8tr+xhvbOZJ7adBJFIhyGUjIIrmqR5WeFi8P7GemzJ6z/ABFn+w7vGf8AV1oVQ8QOkeiXjSMFXyiMn1PT9a48X/u8/R/kZUP4sfVHievp5mjXi9f3TH8ua4PRtCt9fW4tZ5XiKKHR1GcHPpXod+u6xuF9Y2H6VyngD/j9uv8AcH868XhjGTo8L5j7N2cXBr5tL9Dl4mwkKnFeWykrpqa+5N/qdP4Tsn0PTLKzEu5rfrIvGTnJNe6WU32izgn/AOekav8AmM15jHBDJ4PluG4kiugqn2Kjiu58E3Elx4egMnVMqD6jt/h+Febw1VnHEzjN39pHn/HU+nzmEZUYuK+B8v4G1XzJ+2nrUzXuh6BHIRAqPcypnq3Cqfy3fnX03XxJ+01ro1r4uakiNmLT1W0XB4yvJP8A49+lfpWUQ5sQn2R8jjJWpnmVKCQQQcEdDSUyOQM7p0ZT09q+qvY8k+8PgJ4kbxP8LtIvZn33MEf2WfnJ3R/KCfcqFP413dfOH7FWslrTXtAduEeO6jB7lhtb/wBBWvo+vjMdS9liJRX9XPaoT5qaYUUUVyGwUUUUAFFFFABRRRQAUUUUAFFFFAHOa4Nni3TpP+elvLH+Xzf0q7VPxPx4h0D3lnH/AJBY1crw6ulap6/ojvh8Ef66sKKKKkYUUUUAFHYjqD1oooArRafp8UvnRWFpHJ/fSBQ35gZqzRRQFivHZWUc/nx2Vqk3/PRYVDfmBmppESRCkiK6HgqwyD+FOooCxXSxsUhMKWNqsRIYoIVCk+uMYqR4YXlSV4Ymkj+45QFl+h7VJRQKwyaKKaMxzRRyxnqrqGB/A1GLKyFv9nFnbCHOfLEK7M+uMYqeigdiMwwmYTmGIyqNok2DcB6A9cUPBA8yzvBE0qDCyMgLKPY9RUlFAEE9pZzyLJPaW8si/daSJWI+hIqRIYUkeRIY1kfG91QAtjpk96fRQFiOCGGBNkEMUS5JKxoFGfXAojhhid3ihijaQ7nZUALH1JHU1JRQBEltapcNcJbQLM33pVjAc/U4yabFZ2cUxnis7aOU9ZEiUMfxAzU9FArIjhhhgUrBDHEpJYiNAoJPU8d6h1P/AFMP/X1B/wCjVq1VXU/9TD/19Qf+jVrDE/wZ+jNKXxr1Ogooor6U8wKKKKACsXUL3xDF4s0uys9FhuNEmila+v2uQr2zgfIoj6vuPGR0raryPx/I0f7SXw/ZdzY07Um2A/eIiNAHrlcb498Z3HhrxX4P0WGwiuU8QX72skjSFTCFTduAwd304rxD4afCfQPi14Hb4j+M9c1i88R6lLPNFcw6hJGum4dgscag4GzA4NYmp+LPF194C+Eus21ufEviKz1nULO1JfaL4wFokkLHrlUBJ7n60AfXlFfOHgi/8P2n7O/iT4gT+INag8RasWTXdTSMPqEV4HEf2aNG4XaSERewINeW2egav4M8a+BvE2j+Bdf8JJfa5bWV1qOqa2091eiXO9HhzgBgCSccECgD7horzf8AaW13VPD3we1a80e9awu5ngs1vAcG2WaVY2lB7FQxIPY15P8AEz4T6B8JPBI+JHgzXNXtPEmmSQzSXVxfvKupZYbo5EJwQ+TwPWgD6gor5u1H4eaV8S/2jPG1n4kvNVTSYtK053062u3hSWRo+DJtIzt7D1Jrs/2VBeWfgrXfD9zf3F9DofiG70+zkncs626bSi5PoGxQB69RXjXiW6tvh78fm8T38pg0PxJocsdy275VurQGUHHq0Xm/9815xfwvF8GodR1p/ETa34/8QG8bTNDIW61GJslLZnP+rjEakkjHHHegD6qlbZEz4ztUmuS+D3i+fx14Cs/EtzYx2MlxLNGYY5C6r5crIDkgddufxr5z+Cek6v4K/aD07RYPCl74N0jWdHup206fV2vGuDGDtkcEnYwPFN0u2u774R/CbTrPUrjTZbzxZcQfaYDiSNWnkyV98UAfXtZXi661ux8OXl14c0qLVtWjQG2s5ZxCsrbhkFzwvGT+FfOw+E2l6P8AGwfDnRNe1+w8Ka3ojalq1kt+7NdSpKU/1hO5Qwb5sHnArHvtHTwd8O/jd4H0q9vH0PSWsZNPgnmLm380guoY84yooA+sbRpntIXuYhFOyKZIw24K2ORnvg1hfEjxbY+BvBmoeKNSgnuLaxQO8cAG9skAAZwOpr54+O/hHxDq2v6DrOqeD9Y8c+D49FgiTTNJv3hntbggbpdiHLZGBnGBXO+KYfCviT9lnxNpsU3ihp/DN8skena27Lc6W7nCwlh/rECk4zmgD7JjbfGrgEBgDzTq+Xvi94V8OWM3hX4Y6Jo/i/xHZ2mnvdf8I5p195UO1nbE9xOTu+8SAue1cl4Lj1vQfh/8afCGoafLodnpllbzW2lHUGu1s/MXc2JCT94YJHYk0AfZ1c34c8YWGueMPEfhq1t7hLjQDbi4kcDY5lViAvOeNnOfWvK/i5covwZ+GTLOAZNY0XYQ33/kzx61yHhz4e+F9P8Aib8aNZtLa6S80rT2a0Y3TkKbi2nMuQT82cDGenagD6nor5s8YXMf/DD2kTC4GHsLFVff94mVBgH1p+s/D3S/iL+0l4q0zxDf6mNIh0OxaWxtbt4UuHI4L7SMheoHrQB9IUV8hXP2rSPgdrXhyfU7m5s/D/j+PT7KSeUs0dusilEJPYbsV678alguvi/8LdPmkylzcaikkYcgshtwD0579aAO88A+MLDxlbarcafb3EKabqc2nSecAN7xhSWGD0+bv6Vat73xE3jO6sJtFhj0BLRZINRFyC8k5bmMx9QAMndXi37HvgXw5oB8Ya3plvcR3i65d6YGe4dx9nQxsowTjOT97rVzxHqlvo/x38eane6pPpdra+CRK93Cu97cBx86qeCw6gdzQB7vXlvij4pXmj6z4/sI9Ht5l8K6Zb3sTtOQbgyLkqwx8oHqM18t+ItD1jw9pOlfEHRPA/inRLtb62abxHrWtk3VwZHAz5AbHz55GOM17D8SD/xVvxyPJ/4pyxOB/wBczQB9B+FtSfWfDGlaxJCsL31lDctGrZCF0DEA98ZrSr5p/Z6uG8X+PbVvH1pc2Wt+HdFs38OaTK+beO0eFQbtMcPKxGGP8IAWvpagArO1H/kMaX/vyf8AoBrRrO1H/kMaX/vyf+gGuPHfwl/ih/6XE2ofE/R/kzRooorsMQooooAKKKKACiiigAooooAKKKKACiiigAooooAKKKKACiiigAooooAKKKKACiiigAooooAKKKKACiiigAooooAKKKKACiiigAooooAyvGKlvCWsKOpsZh/44ahtDutISOhQfyq34mXd4c1JeebSUcf7pqhpbbtMtm9Yl/lXk43+OvT9TsofB8yzRRRXOaBRRRQAUUUUAFFFFABXi2rfs6eGLjU9Rn0jxT4s8O6dqcplvtJ0u/8AKtJyfvbkx0IJGPTpivaaKqM5R2E4p7nH6n8NfB1/8Nl+HsmkpH4fjiWOKBGIaMr91w3XfnncTknk1xFl+zt4aayax8QeK/F/iezSIx2dtq2omWGzO3aGjj+7kDpkEDA4r2eimqklsxOCZ5tefB7RLvwZ4R8Lz6zqzW/ha9ivLSfMfmzNGWKrJ8uMfNjgA8CuP/bP8TaC3wt1LwSupwP4k1J7b7JpqEmaQGdSCB6fKfyr3ms278P6Dd6tFrF3oel3GpQgCK8ls43nTHTbIRuGMnoacalpJy6CcdNDnvGXw/8ADvj7wNZaB4osTKkUUTxSIxSW3lCgb0Ycg/z6GuX8M/AbQNN1+y1jX/FHirxjJp7B7CHXb8zw2zj+JU4GfrxXrdFJVJJWTHyo82+I/wAHdB8ZeJIvE8Gs674Z19IhC+o6LdmCaWMdFY9D9euAB2q98L/hboPgK8vNUt77Vdb1y+UJdatq1yZ7mRFOVXJ4AGewGcDOcCu7ope0lbluHKr3POvCnwl0nwv8Qb3xZoev6/awX0jy3OjC5zYySOMFyhGd3cHP6Vz2sfs7+GLjWr++0PxN4q8L2movvvtN0e/8m1nP8W5cd8ngcelezUU/ayve4ciOa0HwL4X0PwK3gnTNMSDRHgeCSAMcyBh8xZupY55Oc1lfCT4b2vw3srrT9P8AEuv6rYSkfZ7XUrgSR2aj+GIADaPb2ruqKXO7NXHyoKKKKkYUUUUARXf/AB5z/wDXJv5GpvB//Ip6T/15xf8AoAqOcZt5R6ow/SneC2z4W08f3Ytn/fJI/pW+D/j/ACf5ozrfB8zXooor1zjCiiigAooooAKKKKACg0UGhgJXPeNxoQ04S6zp1rfMMiCOWMMST6Z6D1relkSKJpJGCogLMfQCvKdc1C413WS6glS3lwJ6D1/rXg57mf1KhywV5y0X+f8AXU9XK8F9Zq80tIx3Mdbe1jmeW3s7e23n7sSBQB6CnygSwGCX95CQVMbcrg9RinzKI5njVw4U43DoabX5lKc3JuT1PtIpWSS0PGfG/gK80kalrFioOkW+xsk5ZN5I2/hj8iK4ivpXVrKPUNJudOud6295EY3xxke30NeAePPDuseEZGlmsJ77Tc/JeW43AD/bXqp/Sv0zh7P4YumqFeVqi7/a/wCD3+88jF0/YXm/h/Iya2/Aeg/8JR4v0/QPPa3+2Oyeaq5KYUnOPwriP+EmtCMrbzN+Ir1D9lLXLK8+NVhb3Nv5bNbT/ZmL5/eBD/7Lur6qV0meVUzCgovllqUfHvgXxJ4KvjBrNkxtycRXcQJikH17H2Ndb8D/AIsXHguZNH1hnuNAkfgjlrQnqV/2fUV9YX1pa31q9re20NzbyDDxSoGVh7g14546/Z90HU2ku/DN2+jXByfIYeZAx+h5X8Dj2rFVFJWkYRxlOrHkrI9i02+s9SsYb6wuI7m2mUPHLG2VYHvXOeP7wyRQaTbZa4mcMVHp0A/E/wAq434F+CPF3gOC+i1rVI5bOV8W9lCd8anvJkjK5/ujivSI9MtIb6XWJFZp9hJ3NkDjqPTjivJzXD1K9F0abSUtG+y628zGg6eHrc7fNbbzfQ8ovIWiMkMgwwBBFcZ4B/5CF2P9j+tdtqMhae4lY55Zs/nXkfwd1e6u/E99b3M3mKYCyjAGCGr57h5/8IWaxW1ofhJmufYWdXOssr3Xuud/mktD2u0uVOiSacuTJLOGH5Yr0/RLT7DpVva4AKJ8wHqeT+prlvC+i6XD/ZtxO8jXswMqLkBcD29P512tdPDeBnSi61Vq9klbot9fPU2zjExnJU4bXbfrt+hiePPEFv4V8H6p4gucbLK3aQA9Gboo/FiBX563F9Pqd3calcsTNdTPM+T3Y5xX1X+2Xq93/wAIHZ6DpsUsz3uoIk4iGTwpKpjvk4P/AAGvmHXvDuqeF74aTrMHkXiIrvHnO3cMgH3r9HyRR1knq/0PlcdzJpNGfXofwD8I6d4w8T6rpV+oAl0yTy5McxSAfK4+leeV6/8AsotJD8TH3RsEk0+cAkcZC5r2MXf2MnHdanFSaU0pdSX9lmafSfjO+msS4eCa3k29CVI5/Q/nX2JXyz+yTpf9ofEjX/EDLlbWNkVuxMrk/wAl/Wvqavnc3kniPkj0sGrUwoooryzqCiiigAooooAKKKKACiiigAooooA53xR/yMPh7/rtP/6IarlU/ER3+JtGQdYxNIfoUIq5Xh1f41T1/wDbUd0Pgj/XVhRRRUlBRRRQAUUUUAFFFFABRRRQAUUUUAFFFFABRRRQAUUUUAFFFFABRRRQAVV1P/Uw/wDX1B/6NWrVVdT/ANTD/wBfUH/o1awxP8Gfoy6fxr1Ogooor6U8wKKKKACvEL7W4/E/7Vug2Ok6fqLp4Zsb1NTuZLcpDG0iYQKx+9kntXt9FAHi+ufs7+HrzWL+50nxd4x8O6bqUzTX2kaXqjRWdw7HLkpzgNnkDj0xXXt8L/DcSeDoNNFxp1n4RmMun20DAq2V2kOWBJ9c5BJJJNdzRQB5rffBnwteTeMI5pr0aZ4sEb32nIypDHOmMTx4G5XJAJ5wSORXLWv7Nmh/b9L1DVfHnjjWrzSbqG406XUdS877N5bBtiqV2hW2gHjp0xXq2leKtM1LxjrPhW2W4+36PDbzXRZMR4m37ApzyfkOePSt2gDM8VaDpXijw7feH9ctVu9OvoWhuIiSNykdiOQfQjkGvKdD/Z28O2eq2M+seLvGPiPTdOmWax0jVdUaWzt2U5TCcZC4AAP45r2migDm9I8H2Om+Ptc8ZQ3V095rEEEE0LlfLQRDClcDOT3yTR4D8H2Pg+PWI7G6urgarqc2pS+eV+SSQLlVwB8o2jGcn3rpKKAON+Lvw70X4meGI9B1ue7t4Y7lLhJbVgsikAgjJB4ZWZT7E1D8SfhjoXjjwzpujXV1qOlyaVKk2m32nT+TcWkiLtDIw9sjp+tdxRQB5D4J+Auh+GfG9j40PirxTrOuW0UsMt1ql99oa5jdSu19w6KDxjHTvWtpnwf0Ow0XwrpUeqam8XhrVX1O2djHulkZ2Yq/y425Y9MH3r0iuT+K/jRfAfhQa82mtqAN3DbeSJvL/wBY23dnB6emKALFx4PsZviTbeOmuroX1vpjacsAK+UUZ95Y8Z3Z98e1YOu/CfRdXTxqs+pajGPFwtxebCn7nyfu+Xle/fdmvQqKAPL/AB38F9I8S6jZ6tYeJvE3hfV7e1Szlv8ARL428tzCgwqyYGDjr0qTTfgp4Ss/h9rnhGW41S+/t5SdT1O7ujLeXEmMLIXb+IduMe1dcPFelnx7/wAIUBcHVP7ObUSdn7sRCRU+9nrlhxit6gDxvVvgDpt/Y6Ky+PPG1prek272q65balsvZ4GYt5cjgYYDOBxnGBmtDwF8C/CnhFvESw32r6nF4itEt9Tj1C587zmG7MpYjdvbec846YAr1Ss3xRrVl4c8O3+vaj5n2Oxgaeby13NtUZOB3NAHkml/s3eGLOPT47jxR4s1JdLvorrTFvb/AM5LFUbd5USMNqq2Bk43cDmuvf4XaT/wtG58eQatq9u99a/ZtR0uOYfYr0bGQNKmMsQGOOeMVqTePNEibwirrd7vFZH9nARjj9yZvn5+X5R7811VAHhf/DMfhA6ZdaVJ4l8WTaYZRLYWM2ob7fTm3ZJhjIK5xkZYE4PHPNenaT4MsNN+IGq+Moru6e81OzhtJYXK+UixdCuBnJ75JrpqKAPPLn4ReGbzwv4p8O3817dWfiTUZNRuCzqrwSvtx5ZUDGCoIzk1j+EvgPoWg+ItC8RT+JvE+t6vozv5N3ql79od42QqsJ3D5UXJICbeTzmvW6KAOF8D/DTT/CHjbXfEmk61rP2fWnaWXSZJwbOKVipMqJjIY7cZyeCa858HtpfxR+NnjydtI1CTwzLoK6JdS3UDQiWTf86rnnoDhh9a+gKKAPArn9l7w7e6elhqvjzx1qVrbFTp0N1qnmR2BU8GJCu0YHHIPFd/rPwt0nVb/wAWXtxqeorJ4nsIbG72lMRLEu0Mny/ePfOR7V31FAHB33ww0ifV/CGsW2oX9lqXhe3FrBcwbN91BsCmKbKkMp25wMYJJGK7yiigArO1H/kMaX/vyf8AoBrRrO1H/kMaX/vyf+gGuPHfwl/ih/6XE2ofE/R/kzRooorsMQooooAKKKKACiiigAooooAKKKKACiiigAooooAKKKKACiiigAooooAKKKKACiiigAooooAKKKKACiiigAooooAKKKKACiiigAooooAq6sjS6Vdxr1aF1H4g1ieHnEmg2Dr0a3Qj8q6UjIwelcl4NyPC+nxnkxwiM/VeK8rHq1aHo/zR14f4H8v1NeiiiuY1CiiigAooooAKKKKACiiigAooooAKKKKACiiigAooooAKKKKACiiigAooooAKKKKADGePWoPAzf8AEg8k/ehubhD/AN/nI/Qip6q+Ej5V9rNof4bsSoP9lo0/9mDVphny4iL73X6/oRVV6b/r+tzoKKKK9o4gooooAKKKKACiiigAoNFBoYHL/EW/NrowtUbD3LbT/ujk/wBK5O2t/wCy9BbUZVxc3YMNsp6qn8T/AJcfjXZa1osOtarDJO8ojg4KAcHnPNcZ4yvlvNaeOHi3th5UYHTjr/n2r4PiCnUp1p4mr5Rgvzfy1t5tH1OVSjOnGjD1l+i+f5GMKKKK+NPoh3i7XJNN+DniieHyxe6bame0kZQShJHT8c14N4c+O83kLb+JtDS4Vl2vNakDcO+Ubj9a9P8Ai21x/wAKw8RR24yZLMqw9VyM18jL0GOlfonD+CwmaYBLEQvKDtfZ23WqPj82xNfBYtulKykr26eZ75oPg34W/FrX5LXw7rFx4e1doml+zC24mI64UnHHU4P4V1Fp8Erf4W+I/DvjSPxgsxs9Sgjmt7iARGYSOIyIzuPOGJxivmfSNQ1LR7+HVNKu7ixu4iwhuYjtZSRhsH6H9aeNX1FtQtby71C7uWt7hJ186ZmwwYHPJr63DYX6vTVOM20u+r+88KtiFVk5uKT8tEfp8DkZpagsJluLG3nQ5WSNWH0IqesyxKqa0zLpF1sVmYxMoAGTyMf1q5QKzqQ54ON7XKhLlkpdjwLxVeLpvh/UruZtpigfr/exgD65Iry/wPNb6XceEbxo0ja9+0QyydN2WIXP41H8fYp7X4qa5CZZRFNOJgm47eQO34UzxlHt+Fvgt1GD/pXI6/62urKeDoYTAvDyq39q9Xa2jpySW/Ryv8kRjs/liMSqqhbk8+vMn28rHvnhi4nTX7VlMkrIQCoO4hfTHYV6zXzB+yJ50/jPVpZJZJPLs15dierH1r6frzsJkLyRyw7qc97Pa3T1Z04jM1mNqqhy9N7mPB4esBdi8uokurhZjLG0i52HsQPUc4PvXzt+2TDFbeLfDl2YUxLbyhztHzYZevr1r6hr5t/bZgynhu4x90zpn67T/SvbyaKpYmKiu/5Hn5g3WpS52eJrDCDlYox7ha7z4FyyRfEiwERUNIjxjPT5hivO9Jn86yXJ+ZPlNdT8PdSXR/G2j6k5wkF0jP7jNfcYiHtcPOMeqf5HwFJuhio8/wBmS/M+rvhf4L0rwdpdyum2n2Z76bz5k3Z2nGAB6D2966+gcjI5FFfnC5rLmbb7vc/R5NNtpW9AooooEFFFFABRRRQAUUUUAFFFFABRRRQBzWpfvPG0S9Vh09m+jFwP5VfrOtz53irV5uqxCKFT/wABy361o14DfNOcvN/hp+h6CVopeQUUUUwCiiigAooooAKKKKACiiigAooooAKKKKACiiigAooooAKKKKACiiigAqrqf+ph/wCvqD/0atWqq6n/AKmH/r6g/wDRq1hif4M/Rl0/jXqdBRRRX0p5gUUUUAFeD/tRX63GraB4ZGseMJPtSyzS6J4WtlF3cqvSR7hmAijVsDock17xXmvxY+FcnjLXtN8S6J4u1Twnr9hC9ut9ZIH3wvyyMpIzz3zQB4T8NtT8VaRovxZ8K348SaVaafoa3llaavqS3V5btIh+bzkAxnrgdK9E+JupXkP7NPgi9h1G5juJm0fdOlwweTcq5ywOWz355re+HvwNs/C+teIdS1HxTqniJvEWni01MX6gtM+TmQMDxnONvQVz8H7NqnSLTSdQ+I3iDUbDS7uKbR7adFMVkiNnZtz85xgbjjGOBQBhaD4GsLP9oH4p61DrOv8A2jTdMju4UN8fLd7iG43Bxj5lXHyDPy+9aF7ql8P2G11MandC7/s5D9qFy3m5+1AZ35znt19q9IvfhiX+Lknjyx8SXtnBe2i2uraSIg0F+qq6qWJOVwH7DtXBXH7NEE2h6j4cf4heIG8OySmbTtKZVMFlIX3bsZ/eYywAOAM57UAV9f0PVPG3xxXwm3inWdI0iXwjDcXq2FwUllxIgAVjkIckEtgkjI71jeBvh7rPjGHxb4P1r4jeKV0TwnqktnpYtbkR3LnG4PPLgmQLnAXjpnNe4aV4EisPiUfGo1KSST+xE0n7MYgFwrq3mbs5z8uMY71J4L8ExeGtT8VX0eoyXJ8Q6i186tEF8gsuNo5+b68UAeAXnijVNT/Z78DWOs+KvFEmoahdT2k1t4fshJqOqxQyMmBIWAhAAUs5z1FR/AjUfEHhT4q634evv+Ep8PaFL4bk1RE8S36X8yFH2i4+QDaoAOUzzt969JvfgNA3grw7o+m+MNU0rWfD1xcTWGs20SiRRO5Z1KZwRzjr2pPCPwEj0rxZd+JNc8b6z4lvNR0qfTNSN8g/0iOTGCuD+72gYAGeuaAPnXxReeIrfw7J8RNAf4qahfW86XEniHUbmKx05lMoUOlnlmMbAhQM9817J4g8N6p8Q/j9Jol14v1/R9IPhO3uryHS7rymncuuACQQnJBJAycY6GptQ/ZmvNR8Ov4Y1D4s+J7nw/CuNO09o1CWpB+Qk7v3gXng4r1Xw/4DTSviA3i86rJcTPokWktAYQqkIynzM56nb096AOQ/ZkbVtPj8Y+ENS1m81e38O629nY3F2++XyMZUM3cil/a+mNv8HJLhYZJ2j1O0YRp95yJOFHua7bwN4Mi8L654o1SPUJLo6/qJvnRowogO3G0EHke/FHxU8GR+PPCw0KbUJLBRdQ3PmpGHOY23YwSOtAHl3wm1C58ZP448ceIL7U7XxNYi503+w3kaKPRoVQlFCA4kdx85lPUnC8CqB1S+/wCGGm1P+07r7X/Z5P2r7S3m5+14+/nOe3X2r1KX4dWyfFWfx3Yak9p9v0/7Fq2niENFfAZ2SMcgqyg7c4ORXnN1+zTbz6Pqnh5viD4g/wCEcnlaew0kqpgspWfdu6/vAPmwDgDOecUAY2i+BbDUf2rNO1SfWNfWZfDMOrFUviEaVZIl8sjHMRByUzyec15vry+ItC8Saje/Emb4r6N4j+1vNb67ozLd6TEm793IYRgbAOq7s+1fS+ufC2S88eeG/GGleKr7SLvSbVLK8jiiDJqNuGVjG+T8oO3tnrXL3/wD1R57rT9M+LHinTvC107GTRV2yKEb78ayMchTz2OM0AWItd/tT4+eAZ7HXHv9Pv8AwvPcLJGzRxXXcSeXnr355HSuJ+MNk2v6r8bdNu9U1OO2sdM066iigu2UI6wsduOQFbOSMc8V6T43+Cmm6tpnheHwv4g1Hwlf+GIfs2nX1mBI6w7dpRgSN2cdfWk8L/BHSdGXxclxr2paqPFVpHBfSXeGlMiqwaUvnksWzjAAwBQB4nqfwj0VZPgna/8ACReLSusZMzf2od0ObTzf3R2/Jzxx/Dx717V8Gbi4b4qfE+xkvbi4is72yjhSWYv5a+S3QE8Zxk4xms+f4G6lN4F0DQX+JOs/2t4evjc6VrItl863i8vy/J27sFQvcmrnib4Jtqnjh/E2m+Odd0I6hbxW+uW9iFUakqDGS3/LMkEgkA9eMUAeQLceIdY+E/g2007xRqenXt94+ktRfx3DPIiGVh3OGAHRTxxXceFfD958Lvj5aeHrDxfruo6DrOiXF5crrF19oaKaIn5wcDAx2GK6nw/8EbDRfDHhrQbbXrgwaBr/APbMTG3GZDuLeUeeBz97r7V1fiDwHa618RNO8XXN84Fnptxp7WflgrKkucktnIxn0oA+QvGF1rt1oGpePtAuPinrd9bSNdDxDLcRadpewSfLJHakuzRbcADOSOTjpX2x4NvLjUfCGjahdMHuLqwgmlYDGXaNSTj6mvD7v9mee60GbwrN8VfFDeFFVlstI2rstxklAWzlwuehAzXunhfTG0Xw1pmjvdNdmxtIrbz2TaZNiBdxA6ZxQBo0UUUAFFFFABRRRQAVnaj/AMhjS/8Afk/9ANaNZ2o/8hjS/wDfk/8AQDXHjv4S/wAUP/S4m1D4n6P8maNFFFdhiFFFFABRRRQAUUUUAFFFFABRRRQAUUUUAFFFFABRRRQAUUUUAFFFFABRRRQAUUUUAFFFFABRRRQAUUUUAFFFFABRRRQAUUUUAFFFFABXKeF/lsJ4f+eN5PH/AN8uRXV1y2kjytX1q1/uXYkx/wBdF3f1rzcwXvQfqv1/Q6cO9JI06KKK4zcKKKKACiiigAooooAKKKKACiiigAooooAKKKKACiiigAooooAKKKKACiiigAooooAKo2DfZ/GZB4F7ZAD6xMc/pIKvVl6632WbTtS6LbXSiU/9M3G0/rtqXLklGfZr/g/hcLcyce51VFFFfQHnhRRRQAUUUUAFFFFABQaKDQwM7xDeDT9GurrgMqEL9TwK8iySSzcknJ+tem+OrK+vtGWGxj80iQM6g8kAHpXnFxaXduT9otZosddy4xX55xZKrPExXK+VLfpd7/ofW5CoRot3V2yGimq8bfdkRvowNNkuLeLPm3EMeOu5wMV8pZnu8yKfiW2F54c1K1YZEtrIuPwr4tjBVFU9QMH8K+37yNhot1fsjfYkt3kecDKBNv3s+lfEN0y7p5I23JudkI7jJwfyr9D4JU4wrKSaV1+p8jxK4udNp66/oe0v4MFx+yDb+JUt83Vrrb3ZkA58l8REfTO0/hXik/MD4/umvvzwJ4RjvP2Z7LwpJDzd6Ky7cfxuCyn8yK+B5oXgkltpVIeJ2jYHsQcV9rTle583ONrH6WfDe6+3fD/QLzOfO06F8/VBXQVwH7O959t+CfhSbdkjTo0J91GK7+uWW50R2CgdaKB1pDPlH9rHTvsvxGgvgMLeWaY9yhIP8xWP42t8fBPwXdf9PNzH+pNd/wDtj2oLeH7zbyomiz9dp/pXKeMYN37OHhSXH+rv5D+YavscJUvh6D87fg0eFXharU9P8jp/2Obf/SvEF1jkxxR5/En+tfRleCfscx/8SPXZv+npE/8AHAf6173Xg5u74ufy/I9HAq1CIV4d+1/ZrdeEtKZsZ+1lVPoShP8ASvca8i/aqh8zwBZyd49QQ/mjipyp/wC1w9TPNG1hJtbrX7j5E0iRre+MEny7/lI9D2reVirBlOCDkGsrWrUlkuo+GyA2P0Ndf438O3XhbxFPpF028oFdJMcOrDIP5GvuaclGXs3vuj43GJVoRxEVvo/U+qvgt4qh8VeBrOXfm8tEFvdKTzuUYDfiMH65rtq+Yv2WdWe08b3WllsRXtsSc/3kPH8zX07Xw+a4ZYfEyjHZ6r5n1+VYp4jDRlLdaP5BRRRXnHpBRRRQAUUUUAFFFFABRRRQAUUVmeKrprPw9eSxHEzRmOH/AK6P8qf+PEVFSapwc3siox5mkY/hhvOsp77qLy6lnQ/7DN8v6Vq1BYW6WljBaxjCxRhR+AqevBppqKT3O+T1CiiirEFFFFABRRRQAUUUUAFFFFABRRRQAUUUUAFFFFABRRRQAUUUUAFFFFABVXU/9TD/ANfUH/o1atVV1P8A1MP/AF9Qf+jVrDE/wZ+jLp/GvU6CiiivpTzAooooAKKK+ef2rfiHdaD4l8OeD/8AhIta8NaXqME11qGo6Pb+beFE4WOPHKZJHzDpQB9CswVSzcADJrB8P+L9C17wpL4o0y5ebS4jcBpfKYH9y7JJhep5RsetfOfwW8bNrXijUPh3pPjvxvrmj6rpU0kOo6xA0d9YTqDu2TEfMCORnoapfDGG+8D/ALMeoeIIfiVqulvqOpTWsb3cZuxbbbqZCLWIf8tpMbs/3smgD6M8LfETwv4m1Sy03Sbq4lub3S11aBXtZEBtmcoGJYAA7lPynn2rrK+RfhV4o8TaT8bfDGk2utfEvUNB14XEUz+LnykxRNwMCkZQg9fYiusu/GXiTwt8OvH/AIPudW1C68VWmsLp2jXNxOzTSJfMFt3Vid3yZkIPby6APZ7PxlaXPxMvvAq2Vwt1Z6cmoNcEr5bKzBdoGc55q/4z8S6R4Q8OXXiDXbhrewtQDK6oXPJwMAcnk18/3vhDxLrPx9n8L6f4x1XREj8JWq6lqdvLm/lCuvCStkqS2CW64yK4/wCIMHibUvgH458O+IfGOs30vhDxD9kgu/O/eX0GRtWc9XxnPJzkUAfY6kMoYdCKWvlT42eKrzwPqnhj4X3vxB8ZWOkppj3t/rdohudUuyZGCR+YOUAwfmHbjtWh+z/44m8QeItc+Hum+MfFmvaXc6Q9xY6prUDw31nNna6+bwXHzIynqMUAfTdFfN1t4y8S6p8LPCvgVNW1GDxhd+I/7D1C6Fwy3Sx2zGaaXfncC0KoM5/5aVfi0jxl8VviB4qWP4i+IPCmkeGL4abYW2jziNppFGWlnJ+/nj5TQB6t8PvHFn4xvfEVraWNzatoWqSabKZipErp1ZcHp9ea6yvkPw/4r8T/AA0+EnxU1Oa+hufEMfitrKS/ihBUTSMEM4j6HGc7axdA+KVv4Z1/TNT0L4mfEbxRdTXkcWo6drti5tJonOHMWf8AUkE5GO3FAH17YeJtHvvFmpeF7a4Z9T0yCGe6j2EBEl3bPm6EnYeKpeJfGNpofjLw14Zms7iafxBJOkMyFdkRiTed2TnkcDFePfD/AMG3Mf7WnjbUf+Ew8Rutnb2d01s11+6uBMJcRSDukePkHbJrU/aLstb1L4o/DLT/AA/qY0q+uLi/jF7sDNAhgG9kB437cgehIPagD3OivnPQW8X+B/FXxB8D3fjfXPEVjB4Ul1fT7zUrjfdW8uCpAk6gAkEY6Vf8X+Ideg/ZB0nXoNb1CLVZLKxZ75LlhOzM6BiXzkk5555oA99orwnxPbeLfib8X9b8I2XjjWfCWgeHLS3806PKIbq6uJUD5L9QoBAx0OKxxrfjLwhofxO8B6p4pv8AWptB0iPUtJ1iWUi8EUoYbJHXBLKyH5upz9KAPo6ivlnX7X4oeGvCngz4j2/xM1S81bWpbGym0y6O7TVS4jwrCLu68MWOSTn1rq9F0vxj8P8A47+F9OvPiHrviaw8TwXf2221KTdHDLFHvDQKOI1yMYHagD2HwZrlz4g0dr+70HUtEkE8kX2a/QLIQrYD4/ut1HtW1Xy/pXjHxvefCrQdD0vxHdQa34m8V3OljVrmQzSWsCuzNtL552rhR27VvXOj+MPg/wCNPCl2vxF8R+LNE1zU00zULPXbjz3jaThJIj1XB6gUAe0eF9cudak1RbjQtR0oWN89rGbxAoulUDE0fqhzwfY1m/EnxxZ+CIdFlvLG5uxq2qw6ZGISo8t5AxDtk9Bt7c14tqPjjxjp/g/xpDpeszHVL3x4+h2F1dyGUWEbheUDcAKAcDpk1lfFf4eeKvBk/gee7+I+u+KtMn8U2YuYNZlErxz4fa8LdVXG8Ffp6UAfVVFfIXxd+JkeqfFrxJoPiDx9448J6VocyWtnbeF4G3zvty8ksq89wAp+tXk+JviTWv2a/Gz6f4i1eXUdDu4bew1qWFrO6nieRdjOB0bGQT3oA+r6K+dLrSfHnw7+IvgTVLr4l694jj8R6gthq9lfOv2VS653QRgYjAPoM4719F0AFFFFABWdqP8AyGNL/wB+T/0A1o1naj/yGNL/AN+T/wBANceO/hL/ABQ/9LibUPifo/yZo0UUV2GIUUUUAFFFFABRRRQAUUUUAFFFFABRRRQAUUUUAFFFFABRRRQAUUUUAFFFFABRRRQAUUUUAFFFFABRRRQAUUUUAFFFFABRRRQAUUUUAFczIPJ8aXkf/PxaJN/3ydldNXOeIF8jxNpVz2nSS3Y+nG4frXDmC/dKXZr/AC/U3w795ryLtFFFeedIUUUUAFFFFABRRRQAUUUUAFFFFABRRRQAUUUUAFFFFABRRRQAUUUUAFFFFABRRRQAVX1K2F5p89rxmRCFz2bsfzxViik0mrMEyTwxeG90O2lbPmqvly5671+U/njP41pVzuhv9h8R3dieIr1PtUX++uFkH5GP9a6KvVwdR1KSvutH8v8APc5K0eWbsFFFFdRkFFFFABRRRQAUGig0MBKy/FsJufCmr2/eWxmQfjGwrUpk8Ylhkibo6lT+IpDPz3/Z2gur742+GLNri4ZI74yuhlYgiPLcjPPSs/4yxy3nxl8U2kbO5l1qaNE3HGTIQABXu/7O3wb8R+Gfi43iLWpLBLe1W48qKKUu+XyoJ4wOG9a810rR/wC3v2uptOaF3jHiSaaUbTjYkhY10xlFyconPKMkkpH2Le6DHa/CqTw2igJb6P8AZQB/sxbf6V+cOjWMl9qVhpaKTJPcxW+Pq4U/1r9Qb3y/sc/nMEj8tt7HoBjk18PfAHwHda98evPhtvM0bSb+a8knyNpTe4iA+ucj6VNKVk7mk6cnZpH25o9qLDSbOxUAC3gjiGP9lQP6V+fX7Qugf8I38ZPENgkZjgmn+1Qj/Yk5/oa/RCvlP9uLwXeS6lo/jOxgEkJQ2V2QQCGzmM/TqPxqaMveHODkrJHqv7JUxm+A3h/JzsWRPycivV68b/ZEvbFPhBpui/bYDqVs0jT2wf8AeR7nJGR347jivZKifxMtRcVaSswoHWigdakDwv8AbEi/4pXRZsdL4p+cbH+lcp4nhz+y3osn9y7B/NiK7j9ruPd8P9OfuupL/wCi3rlfEMe79kuxYdVmhP5yivpsHL/ZqP8Aj/zPIrr97U/wnR/sfRbfBeryf39Q/lGte3147+yZHs+HNw//AD0vnP5KB/SvYq8jM3fF1PU7sIv3MQrzL9peLzPhjO//ADzuI2/XH9a9Nrz39omMv8JtVI/haE/+RVH9anL3bFU35r8zPMFfC1PR/kfKnh+z/tDXLGw27vtE6R49cnFfRP7TXhD+0/DkXiOzizc6cu2YAfeh9fw614/8C9N/tP4oaPGVysEv2g+g8sbv6V9e39rDe2M9ncIrxTRlHVhwQRivoM4xjw+LpSj01+//AIY+fyfBrEYSrGX2n+KPjv4L3Zs/ifocm7CtcbH+hBr7Lr4ssrRvD3xPisSTmy1PyQx7gPtzX2nXLxCk6lOa6r+vzOrh1tU6kH0f9fkFFFFfOn0QUUUUAFFFFABRRRQAUUUUAFc94mf7Vq+m6avKq5u5h22pwv8A4+VP4V0Ncrorfbbq91g8i5k2Qn/pkmQD+JJ/KuDMJ+4qff8AJb/5fM6MPHVy7GpRRRXAdAUUUUAFFFFABRRRQAUUUUAFFFFABRRRQAUUUUAFFFFABRRRQAUUUUAFFFFABVXU/wDUw/8AX1B/6NWrVVdT/wBTD/19Qf8Ao1awxP8ABn6Mun8a9ToKKKK+lPMCiiigArz/AOK/w7ufFt3p2u+HvEt54X8T6WHWz1K3jWVSjfejkjbh0PXHqK9ArlviH8Q/Bvw+tLW78Ya3HpUF3IY4HeGSTewGSPkU449aAMH4beAvF+j6vPrXjj4k6p4svmgNvFEsK2dnGh6t5Efys/8AtHNccnwD1lfC2peG1+INxHZxat/a3hto7FFk0qbzHc7mz++UlzkHHTjFdn4Q+OHwp8W61FougeNLG6v5uIoXjkhMh9FMiqCfYc16LQB4dovwY8cP8QvDnjfxf8VbjxFqGiTyFIW0yOC3MLoVKqiEBXJIJfnIAGKyHh8MfE79qLSdY8N3hv7PwzaSSa1IqsIWukJS3j5HLqXlb2xX0RWBqd/4V8GpDNdLZaQNUvo7ZGittv2i5kyFB2LyTzyfzoAzrHwZJbfF3UfHh1FWjvNKj08Wnk4KFXDb9+eemMY/GuW1f4Nrqnhv4gaPc65tHizUGvoZY7fBs2wNoI3fPggHtmvWaKAPH9Z+E3izUNM0PVYfiRc2Pj3Srd7V9et7CMR3kJcsEltySrAZ498mtr4d+EPEnhObUfEnjz4j6n4ovDbbWLRC1s7eFMsWW3j+Xf6scnArsdb8RaLouo6Xp+p3y211qs5t7GMoxM0gGSoIBA49cVqSIsiNHIoZGBDKRkEehoA+ffhBY+H/ABr+0P4m+Jnhq4a80C2tEt7aYqRFLeyY86SMEDokaKT3zXS+L/hL4kbxlqHiT4efES88HPrBU6vbLYxXUU7KMeYgf7khHVua9V03T7DTLUWum2NtZW4JYRW8SxoCepwoAqzQB414W+A2nab4F8UeEdU1691C31vUmv4btcpdWsnVH8wk7pFYA7uMntS6D8LviYdYtP8AhLPjXrGr6LZzLLHZWdlHYyy7T8qyzx/O646jjNeoeKvEOjeF9Gk1jXr5bKwiZVeZkZgCxwBhQTySO1ag5GaAPOp/h7rFv8az8QNF8VGxsb21it9X0t7NZBdiPfsKyE5jxu7Ctbxb4Nk13x74R8TrqC26+H5Ll2gMO4z+bHswGyNuOvQ5rr6KAOHufAEd38TNW8WXd8stnqWhHR5bLysHaXBLb89xkYx+NeXS/s6+Jrjwc3g29+K1/deHrOVH0ewawRUtwr5AlZSHlwOgyADzjtX0TRQB5T8RPhVrmpeMv+E08A+Obnwfr81qlpfSCzjuoLqNfulo343DgA+gqvonwYmtfBni6z1XxZc6z4n8VweXqOs3MCgDC7UVIlICovOFz3PNevUUAee+KfhzNrXgDwp4XXV0gbQbqwnac25YT/ZlwQF3Dbu+px71p+JvBsmsfEfwr4tXUFhTQRchrcw7jP50ezhsjbjr0Oa2z4i0YeKh4W+3L/bBtDei12NnyQ23fnG373GM5rUoA8dHwOt5vhgvhK58Q3EWoWurSatp2q2cXlSWk5k3qQCWzjoeeRnpSeFvhF4rm8X6V4j+JfxJuvGD6LIZtMtU0+KzgilI/wBY6p99h2Nex0UAeVS/Bmxv/DHizQ9W1aWQa7rkmsW1zbR+VLYynbsKkk5ZSvXjOelczc/A7xxrd/ol94x+LN1r8ui6nDd2SPpqQxrGmdysqMN8h+X942cYPHJr3SS8tI72KxkuoEupVZ44WkAd1XqQvUgZGanoA8k8Z/CrxS3i2/8AE3w2+I114NutVKtqdu1jHe207qMCQJJ91yMAkdQKl1H4S6pqPwn1XwhqXjjU9W1XVZ0uLnVNQBlVWV1bbHCGCxp8uAq46969WooA43x54Jk8Tan4SvE1JLUeH9TjvmUw7/PCjGwHI2/Xn6V2VFFABRRRQAVnaj/yGNL/AN+T/wBANaNZ2o/8hjS/9+T/ANANceO/hL/FD/0uJtQ+J+j/ACZo0UUV2GIUUUUAFFFFABRRRQAUUUUAFFFFABRRRQAUUUUAFFFFABRRRQAUUUUAFFFFABRRRQAUUUUAFFFFABRRRQAUUUUAFFFFABRRRQAUUUUAFYPjhdmlQ3g/5dLqKZj6IGG79K3qpa9ZjUNFvLE9J4WT8xWGKg6lGUVvY0pS5ZplaiqeiXRvdHtLtuGlhVnHo2OR+dXK8aMlJJo7WrOwUUUVQgooooAKKKKACiiigAooooAKKKKACiiigAooooAKKKKACiiigAooooAKKKKACiiigDN15ZI4YdShXMtjKJsD+JMEOP8Avkk49QK6S2mjuLeOeJt0cihlPsazaq+GJPsN5caG/wDq0Hn2me8ZPzL/AMBJH/fVb4Sp7OryvaX5/wDBX5IzrR5o37HQUUUV65xhRRRQAUUUUAFBooNDASiikPSpKOe8Nw7Na1I/3Wxn8ag0Gxtj4t1C8W1t1lRm/eLEoYkn1xmtDw1b3MZu7i6jaN5pcgEc4FST6On2tryzuJLa4Y5YjlWPuKxjF2TNXJXZU+IWh6h4k8J3eiadqQ02S7AjkuNm4rH/ABAD1NVPhn4D0XwFojadpQeWSVg1xcyfflYDA+gHYV08HmiJRMVMmPmK9DUlb3drE+0ko8l9AqnrGmafrGnyafqlnDd2sg+eKVcg1cooITseRXXwG8Ow6xHqvhzWNV0G4jcMv2eTcBz0Ge31zXrUSlIkRnLlQAWPU+9PopuTe5c6s525ncKQkKCzEADqTS0CkZnhPxR8QWPxMu7fwb4dtxqhS483fFKMAqCpdiPuIMnk8noATgV2lz8ODP8AB+PwO91D5qIh8zB2F1YNj1xkYzjPtXZ6RomkaQ07aXptrZtO2+UwxBS7epx1rQq6c6kFbnb1v6ei6fmbV6lOpbkppW+bfq3v6beR4N8P/Fdr8LZ/+EO8UWi6UjTFo3d8h9x+9Gf+Win25HQjPFe81Bc2dpdPG9zawzNGdyF0DFT6jPSp6hJ3blJu/fX8f8wr1YVLOMFGy6aJ+dunyCuG+PU1nD8KdbN9dQ2yGJdrStjcwdSAPUnHSu5rzDxN8DfBfiS8e71q51+8ldi37zU5CBk54HQVvh5qnUU29nc468PaU3DurHB/sjaZHeXuqeIkZJYY0FvGw7MeT+nFfRdcx8OfAugeAdIl0vw9DNHbyymV/NlLsW+prY8QWmoX2kzWumakdNuZBhbkRCQp64U8ZrbG4p4qu6jMcFhVhaKpxPlbwbc2njD9pTVNN1LR7m4t47+4O6B8eW0chCs/+zxX1xXn3wf+F9j8PP7UuF1S41bUNTm8y4u50Csepxx7kn8a9BoxmKdeS1ukrIeFw0KCfKrNu7CiiiuM6gooooAKKKKACiiigAooooAx/Ft08WlG1gJ+03rfZ4sdRuB3N+Chj9QKZawpbW0VvGMJGoUfhVO3k/tTWZtT629vut7X0PI8x/xIA/4Ca0a8OrU9rUc+my/rz/Kx3QjyRSCiiipKCiiigAooooAKKKKACiiigAooooAKKKKACiiigAooooAKKKKACiiigAooooAKq6n/AKmH/r6g/wDRq1aqrqf+ph/6+oP/AEatYYn+DP0ZdP416nQV4Z8ZP2hrP4d/FfRvA8nh24v0u/LN3dCTYYhIcL5a4xJ78j0r3OsXWfCfhnWdasNa1XQtPvdS045s7qaENJAc5+UnpzX0p5htUUUUAFeFftP654e8N+MfhrrfiqWKLRrXVpzdPJbtMoBt3Ayigk8kdAa91rzv4neFdW174geANUs7OK4sNH1Gae/MjqNiNA6AhT975iOlAHjXxP8AHXwr+KOnab4U+F9mur+KJNSgltJrPR5YPsO1wWmd2Rdqgda6z4rfFrxLH8Rr3wP4N17wP4dfSYYpL/UfFF8IUkkkXcIok6thSpLDI5xXu8FpawNuhtoYm6ZSMA/pXz38X/hNrv8AwsnUvGeg+AfCvj2DWI4hcWOsMsU1rLGoTfHI3Gwqq8dc5oAv6b8Z9auPg/401OSTQbrxP4UCCWfTJxd2N2G2lZYyp6MNw2k5BHNcv8TtU+KEnw/8N+JPGFrot3Jc+JdLudH0rTNwkGQ52Su3GSSvTIHPNb2mfCrxNH8GvGliPCfhXQ9b1+KNLbS9GjSJYkQghJJjxI2S5z0GeOtdp8SfCGv6z4P8C6dp1oktzpOr6dc3qmZVEccIxIQSfmx6DrQBieDfGvxS0f4tWHg/4lW3h6S11yynu7CfSvM/0YxDc0Um4fMcdx6d64g/G/x14kuLvX/DPij4XaJoUE8i22l63qyx393GjEbiM4iLgcBsYzXr/jHwtrGqfGjwb4it7ZX0nTbW9ivJfNVShliKrhScnJPbpXh//ClfFvhW4m0HTfhD4A8aWPnO1prl/IkU6xs3yiZCcuyjqR1oA6P4l/EjQdV034QfEa+mXTtMOpS3F1vcMIWWPa6gj72GBAI69a7HSPiT4htPhj4g+K/ieGyg0BovtGh6XbjfMsP3UaaUErukJBKgfIDySc1n3/wp1Qad8MNJOk6Jc22h6jJc6xHZwJb2q71JYpEeo3E9Bk9ar6X8J/EEfhPxz8KZgqeD71jc+Hb4yq32Yuwka3aPO7YrjjjG0mgDlbH43eO9KFp4o8ReJvhbqGhzyR/aNE0vWEbUrWORgMjnEjJnJUcnn0roPjT8XvFGlfEez8H+GdZ8J+GY5NOS+GpeJfNWC63niOMqpAIHJya5HTPhF42uZ7fQrv4LfDDTEjZI5/EG1J1dFI3Otv13MAeCOCa9E+Nnhnx7e3ttBpHgjwl478OfZ0jXS9SCW8lpKg++rseVP93tQBz3xX8Q+Idc/Zd1HUvFkGkRXUd5Av2zTL2O4s7yNZlxPGyk4VuuDyK7f4f+PNe8e6zq3iLQJtOi8CadHLbWjsvmXGo3CA7pRg/uogeACCWAzwCK83sPgp4wtvgv4s0caVpltfeINSt7yDQbS5BtrCNGG5A7nB4BPBxXoWieBdc8I/F/VLnw5YxnwZ4ntjJqUKSon2G9A2mREJBIcYJx3oAh074jeJJ/2YZ/iHIbL+3EtZ5RiE+TuSdkHybs/dA71y3xU+MXi7Tde8L+G9H1bwp4buNS0SLU5tU8QiVbWZ2ABhjKAhSOScnoRWRN4B+OcHwx1z4UWWnaJ/YUbTGx1Y3g8+6heYyCEIfuN8xyzYAxjmuu+J3hb4iTaLoVjY+C/C3jbR4tMgt7nRtUZI3trhFGZUlJww4xjPbNADrv4h/Eax+CF54yvLfw9Ne6ReRvPdaZcLd2epWIdRLLEUbKEKWOG5G3pXVeK/HGoj4ieDfDPh+a18nUYJdT1SZ4jLtso0z8uCMMzYAPPXpXN/s/fCvVPDek+Kz4m0zTdItfEpUf2BYTGW3s49rKyhjwSwbtxT/2efhz4o8Nz67e+Nykl40Mek6dIkwkJsYhhWOOhbgkdaAODHxw8eeInufEnhzxN8LdH0KKaQW2kazq6x6hdxIxG484jZwOA2MZrsPF/wAXPE+oeG/h1qXw/stPe68XyywGG9yyQyKvOXU/dVg2SAcgDHWvPk+Cvi7wvJJ4e074QfD/AMYWayv9k16+dIpljZjt85Dy7KMZI616h/wrfXdPf4VW9nY6UY/Dt5PPqp0+JLW3jMiZJji9NxPTnuetAHD+JPGt/wDDf4wWWr/EK706/wDELeEGt0i08GKK7unu/wB3HHv+6MYyzYAAJrv/ABL428feDPhlplzrFppes+Nde1COz06xtAY7eKSXJVGfJ3BFDEvwDjsOad49+F//AAmnxcu77W9LguPDt14Vk0szsyl452mDgqucggAMG6ZFYH/CAfEzVvhNpej301ta+LfCGrJc6JfzTLJFfRxZVPM2kld0bFSDjnFAFiw8YfGLwP4q0KH4pQ+GNS0LXL1NPW70USK1lPJxH5gcDKliBkdK5fxZ8ZvHl18TPEegeH/EXw/8Mw6HeG1Sx8STSQ3F7t/5aI5AQK/bnvmuji0P4yfEfxP4fX4geH9F8K+H9E1CPUZorW+FzLfyxndGo2k7VDAE5rN+Lfg34ka14mvobr4Y+CfHunSSO2nahdypaz2cbdI35yxXj5h1oAzNYuPivq/7R/gbUY08OaPc3OgPN9jndrjyIcp9oQyR5V2LcoynGMZrpn8YfGnx5rOtXXwyt/Cum+HtJvpLCObWfNaW/lj++UCDCgNleevr1rG8NfC74kfD68+H2paJbWHiS40q2u7HU4JLvyUt4bibzMxs5ywQHAHtWpDonxp+G2r63pfgLw9onifw9qeoS39o93fi3ksHlOXRgSNw3ZIxnj60ARa78avFz/CnSdd0bQLWLxQPE0Wg6jpdwcoZskMqvngNlSGPTJ44rY8E+MfippPxe0/wT8Sbfw7cQa5ZzXWn3GkeYBA0Qy0b7wNxx34rLi+E3i6x8CeHrSaa21bX5PGMGv61LHII41Gfn2bsZCgKAOp5rvPFnhnWb/43eC/E1rbI+l6Xa3sd3KZVBRpIyqYUnJyfSgD0KiiigAooooAKztR/5DGl/wC/J/6Aa0aztR/5DGl/78n/AKAa48d/CX+KH/pcTah8T9H+TNGiiiuwxCiiigAooooAKKKKACiiigAooooAKKKKACiiigAooooAKKKKACiiigAooooAKKKKACiiigAooooAKKKKACiiigAooooAKKKKACiiigAooooA5bQ1+zz6lpp/5drtyv8AuyfvB+AD4/CtOqOor9l8YRv0S+tdo/34yST+RA/Cr1eBy8kpQ7P/AIb8LHoXulLuFFFFMAooooAKKKKACiiigAooooAKKKKACiiigAooooAKKKKACiiigAooooAKKKKACiiigAqhq0M37m+s13Xdm/mRr/z0XGGT8QTj3wav0VLV0NMv6fdw31lFd27bopVDKanrm7GX+yNY8o8WN/J8vpFMe30b+ddJXsYav7WF3utziqw5JeQUUUV0GYUUUUAFBooNDASiiipKCiiigAooooAKKKKACiiigAoHWigdaYhaKKKYgooooAKKKKACiiigAooooAKKKKACiiigAooooAKKKKACsfxPeSR26afan/TLzKJ/sJ/E5+gP5kVp3dxDaWslzO4SKNSzMewrntLWa4ml1a7UrPcgeWh/5ZRD7q/Xksfc47CuHG1uWPs47v8ABf1t/wAA3oQu+Z7It2lvHa2sVtCMJGoUe/v9aloorzkrKyOkKKKKYBRRRQAUUUUAFFFFABRRRQAUUUUAFFFFABRRRQAUUUUAFFFFABRRRQAUUUUAFVdT/wBTD/19Qf8Ao1atVV1P/Uw/9fUH/o1awxP8Gfoy6fxr1Ogooor6U8wKKKKACmtJGrpG0iq752qTy2PT1p1fPHxxufiLH+0d4ATwzZaBPGI7o2IvZpF3t5LCbzAp4wmduO/WgD6HrP1/W9I0CyW91rUbbT7ZpVhWWeQIpdjhVye5NeR618Rfil4i8Ya3o3wp8LeH7qx0G5+x3uoa1cSKk1wB86RKhH3TwSc1Q1v4szat8J21TUvCWmLrmm+IYdJ1XStSi8+G3n3j506Z+UqyntnvQB73RXjHin4i/Eq4+I/iTwN4D8M6LqF5pkFrcR3WoSSRwRpIrFhIVbLMSBtA29Gya5yD4yfFvxD4Lutd8J/D/SFfQfOTXjqNy4R5ohmSO1CkFsAZ3Me4GDQB71d61pNprVnotzqNtDqV8rva2zuBJMqDLFR3wOTS6BrWk6/pw1HRdRttQsy7RiaBw6FlOGGR3BBFeYad8QI/EHjf4aTw6BpoTxDpl1dC4uId11abYixSN/4Qeh9RWBovxbu9L+EGkaho/hDS31/WtYuNN0vSdPT7PbvKJWBduuBgbm9eelAHvtUNF1rSdaW6bSdRtr0Wlw1rcGFw3lTLjcjY6MMjj3ryXw58RPiboPjjRvDvxX8M6DaW2vSNb6dqGiTSPGk4GRFIHJOW7EYrIv8A4vS+E/hz4s8Q2/hvRLa5g8XS6RAsMZggdyFxcXJGTn+83GeKAPoCmxyRyBvLkV9pKnac4I7V498M/HPxU1i/uLDX9D8I3qT2Uk1jqegX7TWsUoHyRzhmLAMSMEehrhv2dfEXxJ0TwD431a+8N6bq9vb6rdyW9tp9wwuJb0yKJFJc7RCo53dcA0AfTlZ+v61pOgWH2/WtRttPtfMWPzp3CLvY4VcnuTXgfhf44+NrX4maF4W8aQeBZ4tcuBbRRaBfvNc2rt90y5JUr2OMV1/7WzpH8I/MkdURNUs2ZmOAoEgyTQB67RXmPhX4g654uv8AXdc0Gy04eCNMgmitL2Xc0+o3MYO548MAsII28gliCQRVM/E7W/8Ahms/E37Dp39qi0M/2fa/kbvP8vGN27GPfrQB6WmtaTJr8mgJqFs2qx24uXtA481YicByvXGTjNX6+c/EPj7T/B/x1vvEmqp511d+D7ZLOxhYB7y6kmTZDHnoSx6noMntXd6/4s+Jnh/4aWWpXvhnSL7xRezBHigmMFhpyseGnkdySqjglcZPQCgD1GkdlRSzsFUDJJOABXhPwa+MniTX/ibN4B8XR+Erm+a0a6hufDl280Me0/NHJvJ+buMHvXW/tOS69D8EfEj+H47N5/srCf7S7KFgwd5Ur/HjoOlAHpKMroHRgysMgg5BFR3tzb2dnNeXcyQ28EbSSyOcKiKMliewABNeEaF4x+KXh34I+ElXwz4en1e7t44oLqS8MOnWlosKGKS4Zm3b2H8K9wao+DPi9rXjTTPH3g3xNH4am1PTvD9zdi78P3Ly2rIUKlCXJO8EjvigD6A0nUbHVtMt9T0y7hu7K5QSQTxNuSRT0IPcVar5V8EfFH4k+EfhR4T8Q/8ACF6YfAVtDbWc8007i/kDME85VHyqmSMZBOK9I+MXxE8faBrx07wro/hmzsoLdZ5tW8S33kW82f4IVRgzEdzQB7FRXzvF+0Drdz8CrjxxY6Jpd3rFjrSaTcQQSO9rcsWALQtkNhgRjOffNb/hr4kfEyx+J+jeGPiJ4S0XTLHxHHM2lS6fcvJJC0ahjHMW4LbSPugDNAHtNFfNsHxw+JHiDXtYl8HaH4LuNL0q9ktX0y+1J4dVuPLODsUkKC3O3g16H8UvHXjXRtG0Y+F/Ctkl7qSb57rXbtYLLTsLkpKwYFnPQBaAPT6K8b/Z8+LerePNb17w14gi0CTVNIVJGu9CuHls5UfsC+TuB4POK9koAKKKKACs7Uf+Qxpf+/J/6Aa0aztR/wCQxpf+/J/6Aa48d/CX+KH/AKXE2ofE/R/kzRooorsMQooooAKKKKACiiigAooooAKKKKACiiigAooooAKKKKACiiigAooooAKKKKACiiigAooooAKKKKACiiigAooooAKKKKACiiigAooooAKKKKAMLxtGy6XHqEYJksZlnAHVlBwy/iD+lTKysoZWDKRkEdxWncxLPbyQvysilT9CK5rw0zDS1tJM+bZu1s4PX5DhSfqu0/jXkYyHLWUv5l+K/wCB+R2UHeFuxp0UUVgaBRRRQAUUUUAFFFFABRRRQAUUUUAFFFFABRRRQAUUUUAFFFFABRRRQAUUUUAFFFFABRRRQBDe20V5ayW06ko4wcHBHoQexHrUug6hK7tpt+w+2wjIfGBOnZx7+o7H2paqajatcKksEnlXUJ3wSY6H0PqD3FOnUlSnzx+fmv62FKKmrM6GiqOjaguoWpZk8q4jOyeEnmNv6g9Qe4q9XtwnGcVKOzOGScXZhRRRVCCg0UGhgJRRRUlBRRRQAUUUUAFFFFABRRRQAUDrRQOtMQtFFFMQUUUUAFFFFABRRRQAUUUUAFFFFABRRRQAUUUUAFFFYeu3kt1cHSLGQoxGbqZf+WSH+Ef7R/TrWVatGlHmZcIObsivfTf23e+SvOm2z/Me1xIO3+6D+Z+mavUyCKOCFIYUCRooVVHQCn14zcpNyluztSSVkFFFFABRRRQAUUUUAFFFFABRRRQAUUUUAFFFFABRRRQAUUUUAFFFFABRRRQAUUUUAFFFFABVXU/9TD/19Qf+jVq1VXU/9TD/ANfUH/o1awxP8Gfoy6fxr1Ogooor6U8wKKKKACvI/jbpfi+38feCPG3hTw2fEh0ea4iurFLlIH2TRFN4Z+OM9K9cooA8DMfxV+F3i7xKPC3gCPxtoGvahJqdt5WppaTWUsnMiPvUhl3E4x+fasvUfht49n+F2pXWqWEF34p8QeKbfWL2zs5V8u1iUqqoGYgHaijPvnrX0hRQB5x4K8P6zY/HLx5r93YPFpmpWenR2dwWUiZoxLvAAORjcOoHWsf4Z+FfEWl/Cbxto+oaXLBf6hf6nJaQs6EyrKmIyCDgZPqR716/RQB4R4G8FeKrDXfhHcXmjTQxaJo13b6kxkQ/ZpHiIVThucn+7muR8CeGPE2tfBPwv4l8FC0udd8N+Ib29trW4fbHdoZnWSPcOhK9D+tfRfjfw5aeLfDF54fvru/tLa7ULJLZT+VMoBB+VsHHSm+A/CmjeCfClj4Z0C3aHT7NNsYdtzMepZj3YnJJoA8jtIPil8T/ABz4Zu/FfgWLwRoHh69/tCSObUku57yYDCBdigKo75o07wr4603wB41t7Xwpo+p3N94pub1dL1jDR39mwX7hVsI5x8pbpjpXvFFAHy18H/hp4ih+LOj+JdK+F5+FumWBkbU4v7ea8/tJWRgsYjHAAY556dqlvPA3xOk8A/ED4eW/hgLby6s+q2V+b8JDq0TTxvJaEL86bkDDJxnocZzX1BRQB8lad4K8b3vjLwNqOm/AnSvBGk6HrcM94IL6Ge7lXIDPvGP3ajnaSTkV7V+0p4Z1Txd8M20XSdMbUppL+2d7cMo3Rq4LZ3EDGK9LooA8a8K+Cda8E/EbxD4e0PS3bwF4ltnuojEyhNKvCpSRApbOxxhhtGAeMV5vdeHvjgPgtqnwjh8DWn2ax3JFrP8AaCMb6Dz96pFDxh+eWZgAAeM4r6tooA8A8TfB9/G3xCvv+Eg0cx6fJ4OhsbTUSylrS9V0IZMNuDKRnPQgEZ5rH8beG/il4q+F3hNPEPgsa7feHdSK6tok18sKa1EqlUmV1Yj0bD4wex6V9L0UAfNHwo8I+NY/jroviy6+FOmeCPD8elXFkLaxuYpHhbqGnZcbyx6EA4GM17l8U9Eu/Enw51/QrEoLq9sZIYdxwCxHArpaKAPlfxP4Y+I/iDwh4A1DXPhOusQ+Go5LC98LXGrIn2giKJIrtXX5D91xtbOMnrnIn8A+CfHg8b+LtavPhpp3hTT9X8Hz2FhY6dPEwilBGyOUjG6Rsn5gMcCvqGigDw7xN4N8UXX7KGn+EbfSJpNdisrSN7MSJuDJIpYZLbeAD3rmfiZ4M8W23xk1PxNJ8JbH4lWV/bW6aa9zqSwjTNiBWQxuCpUtluBk5684r6XooA+VPD3w2+IkHwl1zRNQ8J29pqlx40i1SO2sJYxb+QSjMYssMIvIwcHivZfiVoGs6p8Ufhzq2n2Lz2Ol3d3JfTKygQq8IVSQTk5PHANejUUAfJ/xS8B+K/EHiLUINX+AWi67qksjrZ+JtJ1k6fGqsfkkki5ZnXgknPTitDxz8NfHtjYfD+fVfC0HxSg0TS3tL/S5dSMP+ktgrOGfh8AFcsCfbuPqCigD5+/Z58KeMtI+LXibxFr/AID07wnpmq6ZbrZ2unSxtFAUOPLfbjMmOSwGCa+gaKKACiiigArO1H/kMaX/AL8n/oBrRrO1H/kMaX/vyf8AoBrjx38Jf4of+lxNqHxP0f5M0aKKK7DEKKKKACiiigAooooAKKKKACiiigAooooAKKKKACiiigAooooAKKKKACiiigAooooAKKKKACiiigAooooAKKKKACiiigAooooAKKKKACiiigArm7tPsPitu0OpRbx/11j4P5qU/wC+TXSVi+MbeSTSPtcIzPZSLcR/hw3/AI6Wrjx1PmpNrda/5/hc2oStO3ckopkEqTwRzxHMcih1PsRkU+vMTudQUUUUwCiiigAooooAKKKKACiiigAooooAKKKKACiiigAooooAKKKKACiiigAooooAKKKKACiiigCpeW8wmW+sWEd4gxz92Vf7rf0PatbSr+HULcyRgpIh2yxN96NvQ/55qpVS6t51uBfae6x3ajawb7sy/wB1v6Ht+JrSjWdGV1t1X6oicFNeZ0NFUNI1OHUEddrQ3MWBNA/3kP8AUehq/XsQnGcVKLujjlFxdmFBooqhCYoxS0UWHcTFGKWiiwXExRiloosFxMUYpaKLBcTFGKWiiwXExQKWiiwgooooAKKKKACiiigAooooAKKKKACiiigAooooAKKKxtT1WWSd9P0ra9wvE05GUg/xb0H51lVrRpR5pFQg5uyHazqMvnHTdPYfa2XMkmMrbqf4j6n0Hf6ZqKztorSARRA4zlmY5ZiepJ7mksrWO0h8uPcxJLO7HLOx6sT3NT15FSpKrLml/wAMdsYqKsgoopruiDLuqDOMscc1Ix1FFMSSOQkRyI5XqFYHH1oAfRRTXdIxukdUHqxwKAHUUUjsqLudgo9ScCgBaKKKACiiigAooooAKKDwMngUiMrqGRlZT0KnIoAWiiigAooooAKKKZ5sWwv5se1eC24YH1NAD6KQEEAggg9CKWgAoopu5d4Tcu48hc80AOooooAKxddnmbVNNs4DwtxHPcf7gkVQP++mU/ga2h1rF09ftNrd6weRc31vHCf+mSTKAR9ST+Vc2Ki5UpRXZv7l/wAMvmaUnaSfmjsKKKK+nPLCiiigArlrnxtZW3xNtPAdxY3cd3e2D31rdHb5MoQgMg5zuGc8jFdTXlH7RkcmiabonxKsbZ5rzwrfrcSrGCWktJP3c68dfkYn8KANi/8Aix4b0+98XjUEubbTvCgjF9qBCtE8roG8pFB3M4BAIx1rmfDn7QOi6hrunafrfg7xd4WtNUkEWn6lrGnmG1uXb7oD9BuGCM+tcfqfgjxBc/sxLqkeltqPiPUdSi8T6nZhSXunMvmtFt7kKQAPaq/xI+Kej/GTQLHwD4I0LWbzWru/t3uhcWDxppixuGd3cjAK4I4oA9e8D3WgS/Frx3b6fbanHqsIsv7Rlnn3QSZjby/KXPy4Gc8DJxWJ8VLpbX46fDKSa6+z2yjUnmZpNqBVtySW7YHXJ6UvwwRl+PfxQ3K+NumAMw+9iF+9c9+0r4QtfHXxJ+H3hi/uL22tL1NSjlltWKsv+j5GSO2QDg8HGD1oA7rQvivoGpeD9a8aT2l/p3hfTS5h1O6jCpfRr1khTO8rngZUbs8ZrltD/aH0O71fT7fWPBvi/wAN6XqUyw2Wsarpxhs5mY/Jh+wbOQTx61xdzP4o8WfALxH8O76xN54x8H3MCz2gTjUYYJVkRlA+9vRMcd6Z8TPixovxb8Ef8K58G+Hdau/EepSQwzW1xp7xppuGG+R3IwNmDyPSgD0fx18ctJ8MeNtS8Gw+FPE+va1YwRXAttKsvPM0brksMH5QoIzux7Zq1B8b/CM3wqX4gLDqX2drr7CNP+zH7WbzOPs4Tu+ffHvVHwBb+T+0p4/ZlZmGlaZH5rLy2Iz3rzddP0OX4TePofEXhXVdZ0lfHN1NMmm5We0ACn7Sg6nac9PU0AesfDj4w2HizxN/wjOpeE/FHhLV5IGuLW21ywMBuo1IDsh6HbkZHvWx4Z+Ium694D1jxfb6fexWulPdJLDJs8xzbgltuDjnHGTXz/8AAXX9Tk+KWjad8PvG3jPxf4ZfzF1pNds3EVjEEPllHccMWwOOtP0Px3/wh3gXx/8AC2+8O61ceKTPqUlrBDaOYpYJVJExkxhUUZJJ9OKAO113xeNT+K/w/wDF2n2OpTW9z4Yvr+PT4vmnk/dlggUHBfsPeovgJ8Znm+E2s+I/Hlpr1lb6Vc3EkmpX8B2XAad9sMWOWZBhCoHBGKofD2OX/hNfgvmNxjwhOG+U8HyuhrktJe61j4F6v4M03Sb288R+D/Esmp6hpT27AzxC8lcKhxhyVOcD0oA9b8MfH7R9S8QadpeueDvFvhWDVZBFp2oazp5gtrpyMqFfoMjBGfUVp6L4k8GaF4z+JWqztf6e+li1l1m6u591uw8tinlLkleMgjAJJHWvNPiH8UdH+M+l6X4F8D6JrN5q02p20941xYPEmmJE4Z3diMAjBXj3p3jDw5qviTUPjjpekWrXV4z6VPDAVP8ApHlAyFB6lghH1NAGT8dPjdY+LfhfdaZH4X8XeHhfXdo2l3+oWLwQX4W4RiI3H+wC2DjIr1/x78YNM8I6vb+GrDw34j8Wa4LVLi4sdEszcSW8RHDydgD2rxr41fGLRPG/wik8L6J4a1ptSt57H+0kurFo10wpPH1JGC24BQB/ezVr43eIba3+LFzpfxG17xro3hcafb/2Pb6Gsiw35KjzfMaPlnB456CgD374W+PdJ+IOgS6pptte2M1tO1te2N7EY57WZfvRuvYiutr55/Yjjt7XQvGtpa6XqOlQr4hkkhs9Q3faIomRSgcnknGMmvoagAooooAKKKKACiiigAooooAKKKKACiiigArO1H/kMaX/AL8n/oBrRrO1H/kMaX/vyf8AoBrjx38Jf4of+lxNqHxP0f5M0aKKK7DEKKKKACiiigAooooAKKKKACiiigAooooAKKKKACiiigAooooAKKKKACiiigAooooAKKKKACiiigAooooAKKKKACiiigAooooAKKKKACiiigApGUMpVgCCMEHoRS0UActoytZXN3o7k/6M++EnqYnJK/kQw/AVp1W8Vx/Zbiz1pBxC/kXHvE5Az+DBfwzVn9a8GVP2U3T7benT/L5Hepc0VIKKKKBhRRRQAUUUUAFFFFABRRRQAUUUUAFFFFABRRRQAUUUUAFFFFABRRRQAUUUUAFFFFABRRRQAUUUUAVb2z890uIZGt7uL/VTKOR7H1U9wf54qzpesiWcWOoILa+7D+CUeqH+nWlqG9tbe8g8m5jEiZyOxU+oI5B9xVU6k6UuaH3dH/XcUoqaszcornIL++0jCXxe9sR0uAuZYh/tgfeHuOfY1v2txDdQLPbypLGw4ZTkGvVoYmFbbfsck6bhuSUUUVuZhRRRQAUUUUAFFFFABRRRQAUUUUAFFFFABRRRQAUUUUAFFFFABRRRQAUUUUAFI7LGhd2CqBkknAFU9V1S001B57FpX/1cMY3SSH0A/qeKxpYLvVXEmrYjtwcpZI3y/WQ/xH24HsetclfFxp+6tZf1ubU6Llq9ES3WpT6szQabI8FmDtkuwMM/qsf/AMV+XrU1pbw2sCwW8YjjXoB/M+p96kUBVCqAABgADgClrzJSlOXNN3f9bHUkkrIKKKKACvFv2wRn4e6B/wBjVp3/AKE9e014b+2tatffCjS7KOd7d7jxHYxLKn3oy28bh7jOa0o/GiJ/Cyx8UfiPrfiDxg3wp+FM0EmvuhbVtWLZi0mDgMwx1k5A9iR3II6zwB4L8I/B/wAE3kkcwRERrrVtWujmW4YAlndvTrgdvxryn4g/CST4T6bpXxE+FyXEuseH0P8AbEMkjO+r27EGVn6/N1PA6c8lRW98cvFNl8Qf2Stc8SeF5TLBc2sbyIPvRbZUMqMOxAzmtHFNJR2ZKdrt7iD9op5LRvEFr8MfFM/g5ZMHXRgLszzJ5W3OB9arftea5pWsfs+6f4g027S50241SyuIpk5DIWzn8u1el6RrXhb/AIUvBrEN3aDw6mjjLh18tYxHyvoD2xj8K+ZtQguI/wBhjwul2jBZNcjaNXH/ACya5cr+G0iqgo8yaVrMTbtueu6r+0G2mrDrF18NfE8Xg+WRUTX5MJGVY4Enl4zt+p6Vjftj+LNUh8E+H4dF0PUL7TL7ULS6/tK3n2xNhtyQEYyS+Rjtx0rvv2nI0j/Z38YRRqFRNMCqoHAAdMCvOfjb/wAmyfD/AP6/9H/lSpqLcZJdQlfVXPRtX+K9v4Y+Hek694m8M6ppurai62tnoQIkupZf4VGABg4znHGawrD473Fn4l0vR/HXw31/wdHqswt7O7u5VljeQnAU4UY61e+Nni6+0PWPBvhzw34f0LU/F2sSN/Zk2rqBDaBEy77vvA8gYUgnPfpXjv7Q8PxJt7jwcvxA8YeH5pJtdgaLRNMtSoUhh+93sxcgdORiiFOMt1uDk11PePid8VbPwfrtl4Y0vQNS8UeJr2Izw6XYYDCIdXdiCFH4VQ+Hfxki8ReNj4J8R+EdX8IeIGh8+C1vmDiaP1DADn2x61keOPFniy9+Mtz4M+GOg+FV1+z06OfU9W1hDvEbjKxpsw7YBB5JHsK4Cxj8VQ/te+ELbxj4u03X9Uj0+UtDY2wiSxBJ/d9SST1555ojTi46roDk7noV18elbxTr/hTRPAms65r2k3QhSzs5VPnx4BaUttxGoyBg5zn2qHRv2hbPW9MktdF8DeIL/wAXQSvHc+HYgPNgCkBneQjAXng45PFR/s5xR/8AC2fi9PsHmnWLdC3fb5bHH6mpfgbFH/wvz4zTeWvmDUrNA2OdpiYkfmB+VDjBX02sF5aanRfD/wCJ+lfEHwp4jNzoV9pd/o6yQ6rpN0+JEO0/KHAGcgHnAxXN+BviV4J8Hfs+6F4g0nw5fadp13M9vpmixXBuZ5Zi5GxXbk5POe2ay/BvHxo+NijgGzUkds7DzXKeCdE8I+Iv2YvAGk+IvFDeGNUl1CQ6FqCg7kuhIcAHoM8dSv1p8kflp+QuZnqXhf40z3Hi/TfDHjTwBrngu71VimnSXsiyxXDjqu4AbTTviF8cNL8G/EWTwRceHdR1DUGsEubJbRwz3crsVWFUxwflJ3E4GOlef+JtS+LPwq1HRrr4hXnhrx/4ck1KK2tZ57RI7+F24DxLjCnpk/Mfetm6udHtv25kGpyQRzyeF1SxaYgfvTK3C5/iK7v1pezje9tLDUna1zq/A/xlj1fxlB4O8WeDtY8Ga5do0ljBfsHS5AGSFcADdgHj2qf4gfF6PQfFreD/AAz4T1bxj4hihE91aaeQi20Z6F3IIz7Yrm/2o5I7rxR8MtI091fX/wDhJ4LiKKM5mS3UEyt6hcYz649qS/8AFXjrxH8V/FHh34U6L4P09tIdIdY1XU4m+0Tynsqx4LAerZH0pKEXaVgcmtLnU/Cz4t2XjXXtT8L6l4d1Pwz4j06PzJ9NviGJT1VgBn8q8q8R6h4Y1H9l/wCJsnhfw7NocEeqXMdzHJdtcGacSDfKC33Qf7vQUz4TjXE/a51eHxF4qsvEupxaHtmubSARRxHb/qgAT93pnOaxNN/5NT+LP/YwXv8A6MFaKCjLTyJbbWp7TP8AEOz8G+A/BOlWemza94i1XTrSLT9ItZAkko8ldzsxBCIo6sRWr8S/ifaeCf7J01tEvtZ8Tasp+yaNYMHkYgAvl8YCjON2OfSvEvhdb6p8JviB4W1/xpqH9t6f4z0a2s49XlhAOmzhcx24/uxlGUcY3EZx1r0r4p+LvEKfFvTPBPw90HwzceLX017yXUtZXAt7bdt2IUw5JOTgHHHTuM3TXMupXM7E/g341/2j45s/Bfi/wPrXg3VtQQtYLeuJEuMAkgMAMHj35rzm18ceLf8Ahrq8J+H+uSgaelkLT7Uv7mDeB9r6Y2Ec46+9Z/i6Pxrb/tG/DO38ceMNI1i/+2O66dp9r5SWQI6kklju9/SvQ9N5/bU1fH/QsRfzFXyxjqluhXb6nt9FFFchuZ2vyyLZC1tyRcXji3ix1G77x/BQx/CtHUbaOz0W2tYVASKe3UcekqVS0dP7Q8R3F4eYLBfs8XoZWwXP4DaAf9o1p6//AMeMf/X1b/8Ao1Kr2f8Astao+qaXok/1/Qnm/ewj5o0KKKK9w4QooooAKKK4j4k/FHwr8PtQ02z8SSXcLaikzQPFDvUmNS2zg53NjCgA5JAoA7eivPfhf8YPCXxB1G70rTY9V0zVbVBK9hq1obacxnpIq5IK/jWDrP7Rfw+03xBcaWIPEF9bWsxgutUs9NaWyt3BwweTP8J6kAigD2CiuD8f/Fjwj4K0/RtQ1OW8urXWUd7GSxg87zQqqwAAOSWDDAAOfavLrv4wabpnxej8TakviS20q+8KLJaaK9u5upJjcgYFuGI8zaGOf7oPNAH0bRXCeDviz4L8T+Br/wAY219NY6bpm/8AtFb6IxS2hUZKyLzg+wzmsDwf+0B4G8SeI7bRY7TxDpZvZPLsbvUtOMFtduT8qxvk5J7ZAzQB61RXjVt4ttvDfxr+JWo+ItZmt9D0zS9Pl2yys0URKHOxOm5j2AyTXUax8V/DOh/D2x8aa9batpVtqBC2djc2v+mzM2SqrEpPzEDIGemM46UAd7RXn3ww+Lvhb4gahcaXp9vrGlapBH5xsNXszbTvFkDzFGSGXJA4Nc9q37Rvw/07XLiwe08SXFlbTmC41e30xpLCJgcMTKDnC9yAcUAexUV5H4p1xv8AhoHwO9vq8iaPcaLe3MoW4K28ihCQ7DO04HOT0rWj+MfheTwXP4xSy1o6ImoLY29ybUKLws20SxAtkxk/xHB9qAPRqK5/xL4u0vw/4g8P6HfR3TXWvXElvaGJAUDIu47ySMDHpmvP/EP7RPgPRdfu9Mks/El5bWUxhvNUs9MaWyt2H390gP8ADnnAOKAPYKK8H+LXxsj8NfE/wLp+nR61e6NfpJdXZ0+wE63kTwsIhGxOThsMwGCAPwqXxLrXg2Pw/wDESa61/wAeQwW2sQJqLW9yqy20pK7Utf7sZ4yD70Ae50V5v44+M3hHwdrF7ompQ6xc6laW8U62tnaedLcLJ0Eag5JHU5wB61iah+0h8Obbw9Z6xbjXNS+0KzTWllYGS4slVirGdcgR4IPU9uM0Aex0V5pqfijwprvib4c6pa6xrjDVjcS6UtjKFtbn91lhcr3AHQdmzXP6j+018ObKS5Q2viS4+x3T2180GmF0s9pxvlYNgKeSMEng8UAe10VnQ65pMvh0eIlv4f7KNt9q+1McIItu7eSegxzXlml/tH+AL/WraxFl4ltrG6mENvq9xpbR2EjE4UiQnOG7HFAHslFeb+O/jR4R8Ha3qOiajb6xdanYxwyfZLGz86WdZASPLUHnAHzE4AyOaw9T/aR+G9noFlrFv/beppcIZJoLGwMs1iqkhjcDIEeCDwTng0AeyUVwPiH4u+CtD0vQdUu72eSw12GSWxuIYt6sETftxnO4/dAAOWOK5yx/aM+Ht1ol7fGHX7e+tJVi/sebTmGoTFhkFIQTkEZOcgDHOKAPYaK880H4zeA9W+HV547OpS6fpVi7RXiXsXlz28oOPLZBn5yegGc5rL8F/Hrwf4n8QR6GuleJ9Iu7hHe0/tXTDbrdlRkrEcnc2OccdaAPV6K+UIv2jdRfwX8RrgWXij+0LW/mGkTnSF8qziKRqiSHOFYNuYhs43A+1ei+C/Hei+MLn4aapezeL7HVbtLmGC3eMW8F1KlupledM/MnJKEd6APaqztR/wCQxpf+/J/6Aa0aztR/5DGl/wC/J/6Aa48d/CX+KH/pcTah8T9H+TNGiiiuwxCiiigAooooAKKKKACiiigAooooAKKKKACiiigAooooAKKKKACiiigAooooAKKKKACiiigAooooAKKKKACiiigAooooAKKKKACiiigAooooAKKKKAIry3iu7SW1nXdFKhRx6gjBrndDkmWKXTrps3Nk3lsf76/wP9CP5V09c94lj+xaja6wvEZItrrH91j8rfg2PoCa8/H0/dVVdN/T/gb/AHnRh5a8vct0UUVwnQFFFFABUdzNDbW8lxczRwwxKXkkkYKqKOpJPAHvUlQajZ2uo2FxYX1vHc2tzG0U0MgysiMMFT7EUAYP/CwPAP8A0PXhb/wcW/8A8XVnTPGPhDVL2Ox0zxZoF9dSf6uC21KGWR/oqsSa8C/aq+Fvw68N/CR9U0HwdpWnXo1OziE0EZDbGkAYdehFdx4y0P4R/B3TbfxlaeBLCPVUnWDTY7GEm4mncEBUyfrk9q25INK19TLmlfU9horxJfjB468O3dldfEv4YP4b8PXsqwrqNvfpdfZ3c/L5yKcxjnBJ6GtX4tfFu+8GeMtD8M6P4YPiC61yzllsUhmKtJMCuxemAhDFixPABqfZSvYrnR6xRXkfhj4m+NF+IGgeE/Hvgix8Nya3BcPbvDqP2giSLnYSo2/MORzmt/xZ4/n0v4r+GfAOm6ZDe3GrRSXV5K8xX7Jbp1cAA5PB4OKTpyvYfOrHe0V4xqHxd8Za3ruqWXwu+HB8UWGk3DWt3qFzqCWkTzL95Ytx+fB44/kRWnpvxck1n4XeIfEuj+HZV8Q+HlZdR0K9cxyRSLgsCQD8pXLKe+KPZSFzo9UorkD480z/AIVIfiINpsRpR1AJu4JCZ2Z/3htriL34zaxb+DPCM8Pg77b4v8WIZNO0WG6wqoBnfJI4G1QOp7ZoVOTG5o9morybwN8VPEVx4+tvA3xD8EnwprF/A8+ntFepcwXCqMsN6nAbg8Vj638cNei+KPiH4d+HvAja5rVg0QsFiutiTKyBneZmAWJV3AdTmn7KV7C51a57jRXlnw3+Kuqav41k8C+OvCM3hPxN5BubeHzxNb3UQOCY5BwxHcfX0NUNb+LXizU/Fuq+H/hf8P8A/hKv7GlEOo3lzfpaQLKR9xGYjcR3peylew+dWPYqqaVqem6ta/atK1Gz1C33FPNtZ1lTcOCNykjI9K4L4M/E+Tx3PrOjax4euPDviPRJFjv7GRw6jPRkbuP8RXkPwS8bXnw9/ZpfxNbaTFqNtD4imjvFaRkMULz7TIMA5xnOKpUnr3E5o+pqK4j4x+P4fAPgB/E1vax6lPLNFBZW5kKrPJIcKMjJx34rD8dfFLWdH1nS/B/hrwg/iPxnd2K3lxYR3Ijt7NDwTJK2APmyBnrjnGRUKnJjckj1Oqlpqem3l5dWdnqNnc3VowW5hinV5IGPQOoOVP1xXnXw6+KGq6n4wbwT488JSeEvErwm4tIftCz293EOvlyrwWHcVzfwOby/jv8AGeQAErqNuf8Axxqr2bV7i59rHulFcL8DfHlx8R/Aa+JbnTYtNkN5Pb+RFKZFxG23OSB1rA0r4leI/EmnfEO30Pwra3WpeGtSm061tze+WLsKDl2ZgAhxzjP40vZyu12HzKx6lZXlpextJZ3UFzGrlGaGQOAw4IyO49Knr55/Yi1LxVceAprPUfD0NtoqXVxJb6iLxXeaYytvQx5yAp4yetfQ1KpDkk4hF3VwoooqSgrOfTWt5mutJuDZTk5ZQN0Un+8n9Rj8a0aKlxTHcis9fWORbbWIRYTnhZC2YZPo/b6Ng+ma2xyKxpo45o2jmjWRG6qwyDWfHp1zp53aLetbr/z7S/PCfYd1+ozXVTxlSGk1zL8f8n+BjKhGXw6HU0VgQ+IvsxCa3aPYn/nuvzwH33D7o/3gK27aeC5hWa3mjmib7rxsGU/QivQpYinV+B/5/cc86cobokooorYgKKKKACiiigAooooAKKKKACiiigAooooAKKKKACiqepapp+moGvruKEt91Wb5n9lXqT9KyZdW1W/+XTbP7HCf+Xi7GGI9Vj6/99Yrnq4qlS0b17Lf+vU0hSlLbY3Ly6t7OBp7qeOGJeru2BWHNquoallNKiNpbHrd3CHcw/2I+v4tj6GooNJh88XV7LLf3I6STnIX/dXoBWjXn1cVVq6L3V+P39Pl950RpRj5sp2OnW9o7TDfNcP9+eU7pG/Ht9BirlFFc6SSsjVu4UUUVQgooooAK5v4h+C9H8daRaaXrb3aQWt/Dfxm2kCN5sRJXJIPy8nI/WukooTad0Jq4NhgQyhgRggjIIrhvAfws8L+CrvXX0U3/wBi1ty91ptxMslopOc7E25GQSOSeD9K7mimpNKwWR41/wAM1/DT+0WmX+3l05pjMdHXUiLHOc48vGce26u58efD7w74y8I23hbUY7i00y2mhmhjsXWIoYj8ijKkbfbFdZRVOpJtO4lBIxfHHhrTvGHhLUfDGrNcLYajD5M5gcLIFyD8pIIB4HY1leI/h14Z8QfDyDwLqsNxNpVvFFHCwlxNGYxhHDgfeHrj8K6+ipUmthtI8x1H4H+C9S8E6f4W1KfXLyPTZmmstRmvs31uxIztl29OOmKoL+zv8OzpJs5jrl1dmaOX+07m/wDNvF2MGVVdlIVcgcBR9a9doqvaz7i5I9jzr4j/AAb8HeOtbg1zUW1XTdXij8k32l3n2eaROyucHIqLQfgl4E0LXtD1zSrfULfUdHkkkW4+1b3u3cAMZ2YEvwB0Ir0qij2krWuHIjmPB/gfRfCuueINY0t7xrnX7lLm8E0oZQ6ggbAAMDB75p3hjwVo3h3xT4j8R6e12b3xFPHPfCWQMgaNSq7AANowT1JrpaKnmY7I5HTvh7oFh4l8S+IIHvjeeJIxHfBpgUAAx8g2/L+JNZsfwg8E/wDCsLf4dXVnc3uiWzF4TcTZnjcsW3B1AwQT6V6BRT55dxcqPKvCPwE8C+HtfttakuNf1y6s2D2i6xqJuI7d/wC8i4Az9c1wnjHwfoPjj9rjUdD8QW7ywf8ACJxyxSRSmOaCQTnEkbD7rDJ596+kKj8mHzzceTF5xXaZNg349M9cVSqyvdsTgrWRwPw4+D3g3wLq8mtaeupanrDIYxqGq3ZuJ44z1RTgAD8M+9U/HPwO8E+LPE8viSaXW9I1OdQt1NpF+bb7Tj/npwcn6Yr06il7SV73HyK1jz/wr8H/AAT4W8V2fiTQLS6sLu1s3s9iT5jmV+WeTILO+T1z+FNh+EHhOHwJr/gxJdU/szXruS7vGNwvmiRyC2xtuAMjoQa9Cope0l3DkRyfiz4feHfE/wAP4vBGrR3L6ZDFDHDIkgWeIxABHV8YDgDrjueKxPG3wZ8IeLrXSRq1xrSahpUAt7fVbW88q8MYGNryBcN+Vej0UKclswcUzy7S/gR4B0260e+tI9UXUdKvlvlv3vPMuLmRQQBM7A7l5PyjbWl47+EnhXxh4tsfFV5Pq+naxZqqC50288hpVByFk4O4ce1d/RT9pK97hyIKp6xdtZ2LPEu6eQiOBR1Z26f1P4VcqjYR/wBpeImlPNtpvyr6NOwyf++VI/76NZ8rm1CO7/r8irpK76Gvolgum6XDaA7mUZkb+855Y/mTTNf/AOPGP/r6t/8A0alaFZ+v/wDHjH/19W//AKNSvSxkFDBzjHZRf5HLRbdaLfdGhRRRXaYhRRRQAV4J+0PrWl+HfjR8NNa1qwmvbC1a9eZYrYztEPJb97sAJIT7xIBIAyK97rhvFvgy+1n4qeEPFcVxaLZaIl2tzDJu3y+dCyDbxjqeckcUAeX2fiLSPi18c9K174exT3um6No93Df6z9mkgikeVCscALhSxBOTxxXivhbU7jwr4Tfwfr3xz8QeEdStvOt5/DZ8JfaHdizAiNwcShyThiRnNfd1ra21pGY7W3hgTOdsaBRn1wKjm0+wmuBcTWNtJMMYkeJSw/EjNAHzlpejDSp/gBpd417OYJ72SP8AtG0W3uBmIsu+JXcIwDDjcccdOg7VLW0n/a+kmmhiknt/CG6FmGWjJuFBI9OCRn3r16SGGSRJJIkd4ySjMoJUn0PajyYfP8/yk83bt8zaN2PTPpQB8neONA1DWvDfxz07QIJnuE8QWl3JFapvkKIQ8hVMje21Sdv8WMVyc2qR+Mhpnhu3+PvifxTdyXkG3RLbwYFmgdWGCxZ0WMIepD8e9fbscMMbu8cUaNIcuyqAWPqfWoYNPsLeczwWNtFK3V0iVWP4gUAfLPxY8H6z4l+N3jzVtAv5G1Tw7aaZqVtpzKrW966ISUlU9eB8vofWpPjl4hk8baB8NfiloeuahoOj2r3Av9RsrEXsmlTsqD95DnopR1LdRxxyK+p1hhWV5lhjEjgB3CjLAdMnvTUs7SO3a3S1gWFsloxGApz1yOlAHyv8GbhPFfxq0HVLL4v6/wDEL+yoLlpJh4YFrawI6bTHJMzqwLEqQoVvu9utch4h1jwv4V1DW7XwX8UfE/gu8a5meXwZq+hPdpcTk/dXaGTZIeMZOQetfa1pZ2lmpW0tYLdWOSIowoP5U2XT9PluBcy2NrJOMYkaJS354zQB8seP/Dut/FDXPhro2tzz+F9X1Pwrdvcw2sfl+XJ5ZIQoeQhOMr6cVf8AFXibUPFf7Md5ZT6WsfiTwjfQW+t6bbIAYzbuAzoi/wADKNwxxz7V9PNDC0yzNEhlQEK5UbgD1waYtrbK8rrbwq03+tIQAv8AX1oA+dNe+KHhf4i/F74VSeEpLu9sYdQuWmvHtXhiWQw/6kFwN7jGTtyBkc81554w1bwr4V8R+IovCnxS8T+ANSmvJpbnwtqmiPdxXk7HqgXcvlyH65z2r7MhsbGFY1hs7eMRsWQJEo2k9SMDg0k+n2E84uJ7G2lmGMSPEpYY9yM0AfN2teLrrSX+CXjr4gWY8PxRtdR6hstXSK3eS2kRB5aglN3HHasTx3JG3g341urqV/4Se1Oc+rJX1hdW1tdRiO6t4p0ByFkQMAfXBprWdmyyK1rAVkIaQGMYY+p9aAPIvCsNvJ+1j4qmeKJ5ovDVj5bFQWQFmzg9s1R+CdpZJovxbmjtrdZJPEeorK6oMsBEvB9uTx7n1r29YYVmadYYxKwCs4UbiB0BNJHBBGHEcMaCQlnCqBuJ6k+tAHy78NjGLP8AZ+VSoHm6qFA6dH6V0XwitLKT4AfEndbwsJ77WfOO0fPiM9T7fpXvyWlqnlbLaFfJz5WIwNmeuPT8KWO3t44nijgiSNySyqgAbPXI75oA8i8KX+pab+yNZahounR6pf2/hgvbWrxeasrCI4Up/GP9nv0r5f8AH3iLwrrHgbR5E+KHi3xbrUF1ayXFibA2thpyhhv8yMIEAHIXBPIr9AIo44o1jijVEUYVVGAB7Cqq6XpihwunWaiT74ECjd9eOaAPKvBsdtN+1V46ufLiklj0LTfLkwCyhvMzg9s4FY/wWs7GP4e/FaaK1t1eXXtVWVlQZcCJcA+oGTx7n1r3VIIUmaZIY1kYBWcKAxA6AmiO3gjR0jhjRXJZwqgBiepPrQB8u+CIbW4tv2d4ZooZY/NvmVGUEZWCYggexAI+leh6Na2cn7XmvXL28DXMfheDZIVBdcyqDg9uOK9dW0tV8rbbQr5OfKwg+TPXb6fhTxDCJzOIoxKV2l9o3EemfSgD5T8Savf6B4W+Lt5o8Ma/8Vmkd1cLYLdGyhbb5lwIjwzKOQT0PNcrpms+E9S+O3w2vdE+IninxvKuqNHdahqULxWcTMnyRxqyLtkPJIHbFfan2W22yr9nixMSZRsGHPv6/jUUOm6dCqrDYWsYVt6hYVGG9Rx1oA+Y49WtW8MfHXwF5k3/AAkr395qcdgYn3vbNDAPMU4wRx65rW8PeKdC8WeKvgbqGg363kEUF5aSNtZSs0dmodCGAOQfwr6K+yWv2h7j7LD5zrtaTyxuYehPUimw2NjBs8mzt4vLJKbIlG0nqRgcZoAsVnaj/wAhjS/9+T/0A1o1naj/AMhjS/8Afk/9ANceO/hL/FD/ANLibUPifo/yZo0UUV2GIUUUUAFFFFABRRRQAUUUUAFFFFABRRRQAUUUUAFFFFABRRRQAUUUUAFFFFABRRRQAUUUUAFFFFABRRRQAUUUUAFFFFABRRRQAUUUUAFFFFABRRRQAVFeW8N3ay2twgeGVCjqe4IwalopNJqzBM5nR5Jo/O0y7ctdWbbSx6yJ/C/4jr71oVB4qgaAxa3ApZ7UETqo5khP3h9R94e4qVGWRFdGDIwBVh0I9a8KVN0pum+m3p/Wh3xlzrmHUUUUDCiiigDxf9s//kiMn/YXsf8A0aKwf2y7aQH4fapNrF9ommWmsOl3qVnw9oZEUJID0BGG5+te1eN/Ceg+NNCOh+I7NrywM0c5jWZ4zvQ5U5Qg8Gr+t6Tput6TPpOsWNvfWNwmyaCdA6OPcGtYVFG3lczcb3Pm74ofD3R9P8EfavGP7QnjW/0O/aOOODzRci7LMCgSMEl+cHgds10Xim3hh/aa+EkCM80cOiXaxvKuHIEAAYjscda7Hwn8B/hR4X19Nd0fwlBHfxtuieeeSdY2znKq7FVI7EDiuu1LwjoGo+MNM8XXlm0ms6XFJFZz+c4EayDDjaDtbI9Qat1V+YlBnBftP2EkXg7TPG1pGz3nhHVINVUJwWhVgJRn02FjWJ8C5JPHXjrx78UOXtLpjpGivj5Wt4hjen1brXter6fZ6tpV3peoQLPZ3cLwTxN0dGGGH4g1R8G+GdE8H+HLXw94dshZabagiGHez4ycnLMSSc+pqFUShbqU463Plj9nLwTfeIPC9/pcfxm8W+GtV0q/uIb/AEe0uRGsDeY3zhSQcN1J9c16j+zx4f8ACdvr3jr+yvHGteNLi6khtdYub+L5C6q64WTpIdrYOCcYFdX49+Cnwy8c6v8A2v4k8Lw3F+Rh54ZpIHk7DeY2G444yc1vW1n4Z+G/gecaXpIsdG02JpmgsYN7kDq20cu3v1OKudXmTt1JULM+ZdSN8dFl/Zzikb7RJ4sS3GTg/wBlEG5JHsPLIr1j466B8OtY1Lwj4S8Qa3feG9byf7B1K0Qp5ZQYKeZ90E4GFJ5OMVm/CSGL4i/HLVvi/Do11YaPa6cml6U93D5cl0+SXm29sD5f+BV6z478F+GPHOjf2P4q0eDU7MNvRZMho2xjcjD5lOOMginOdpL+tRRjdHh2map8Svhd8UPCnhbXPG1p450vxBem3SOcb762Q4/eljztH1xVr4Y63omnftc/ErTdQure3v7+O0Fl5hAMm2JSyqT35Bx3r0v4d/B74c+ANRfUfC3hqG0vXBUXMsrzyoCMEK0hJUEdcYzXlmgeAfDfjn49/FjTfF+gi/sSbF4WkVkKt5QyY5Bgj32mmpRlf0/UOVqxs/Ea6tvEX7UPw50vQZku7zQhdXWrGBt32aF0VVDkdCT2PqKztE8UfEj4o654lm8M+NtC8HeH9I1CSxeE2ySXjbOsrE/dB5x9PavXfh38O/Bnw+spLXwjoNvpolP72UEvNJySA0jEswGTgE8ZrB8U/Av4VeJvEjeItZ8JwTai7B5HjmkiSRh3dFYKx9cg5qFUhsNxZ5V+ya0LfGX4keT4mn8ToBEv9qzEFrkhuW44x24rU/Zk0C28Vfs0a34dux+51C8v7dj6bnYAj3Fex+HfAfhPw74iudf0PR4tPvrm0Szl8h2WLyUOVURg7FxjqADVjwN4R8P+CdFOjeG7JrOxMzzmNpnkO9zljlyT1onVTvby/AcYNHzd8NNWv/iR4v8Ahx4MvY5DH4HtXn1xW+YC7gYwxo/18vcPrU/ibQbi/wD2s/E2m3XxE13wTNq1hazabLYTeV9tVU2tHkkA4YMQB/tV9DeGfBPhjw3r+ta9oulra6jrc3nahMJGbzXznOCcLyScDHJqH4hfD7wf4/sI7LxbodvqUcRJidiUkjz12upDLnvg80/bLm02F7N2PINE8GaDovx48MW+sfF3xX4p8TWcc89pY3Y89I42Qq3mMM+WDxjOMlRWl8EQW+OvxoVRknUIAAP+ubV6L8Ofhl4G+Hkc6+EdAh095+JZi7SysP7pdyW2+2cVpaB4Q8P6D4h1rX9Lsmg1HXJVm1CUzOwldRgEKSQvXsBSlVTv6fqCg1Y8l/Y01XTbb4N3dnc39vBcadqt415HJIFaAGQkFgenHNVf2XdSsdZ1L4t6tptwtxZXfiG5mglXo6MuQw9iK7nxB8CfhTr3id/EmqeEbabUZJPNkZZZEjkfOSWjVgjE98jmuq8LeDvDnhe61W40PTltH1af7ReASMyO+NvCk4UYAGFAFEqkXdrqCi9DzX9jJ0b4LRIrqWXU7zcoPI/fN2r2muM8I/C7wN4S8VX/AIn8O6INP1PUAwuWjnk8tgxycRk7F59AK7Os6klKTaLimlYKKKKgoKKKKACiiigAPIweRWbNoliZmuLYSWVw3JltnMbMffHX8a0qKmUIy3Q02ihHP4isfuy2+qRDtIBFLj0BHy/nUyeKLePA1GxvrE92eEtGP+Bj5as0VpCrWh8Mvv1/4P4kOEJbotafqmm6gm6xvre4UdTHIDVyucvdJ029cPdWNvLIOkjRjePoeoqBdIaH/jy1bVLb0H2lpVH0D5Arojj6i+KN/R/o/wDMzeHj0Z1VFcwqeIouI9ain97i2XP/AI5inLe+KY/vx6TP/uB0/mxrVZhDrFr+vJsn6vLujpaK5z+2PECDnQbeU+q3yr/MUf234g/6FqL/AMGKf/E1X9oUPP8A8Bl/kL6vPy+9HR0Vzn9t+IP+hai/8GKf/E0HVfET/d0izh/37rf+HAFH9oUfP/wF/wCQfV5+X3o6OiuaNx4pk/5baRAvoIpGb892KYbXWpv+PjxFcKO6wQRqPzK5/WoeYR6Rb+79WNYd9WjqCQOpArLvvEOi2cnlTahB53aJW3OfoBzWQdCs5f8Aj9mvL71W5uXdP++Cdv6VftLS1s4/LtLaG3T+7EgUfpWUsdVfwxS/H/L8y1Qgt2Rv4hubjjTdGvJM/wDLS4XyVHvhsEj6VXeDWr3/AI/9VNvGesNkCn/j/wB6tKiuec6lT45P8l+H6s0UYx+FFKx0vT7JjJb2qLK33pCMu31J5NXaKKiMVFWSKbb3CiiiqEFFFFABRRRQAUUUUAFFFFABRRRQAUUUUAFFFFABRRRQAUUUUAFFFFABRRRQAUUUUAFFFFABRRRQAUUUUAFFFFAFPV7t7W0/crvuZWEUCf3nPStbRbBNN02K0Vt7KC0j93cnLMfqSTWToUX9patJqz829uWgtPQnOHf8/l+gzXRV24Gle9V9dvT/AIP5WMK8/sBWfr//AB4x/wDX1b/+jUrQrP1//jxj/wCvq3/9GpW2P/3Wp/hf5GdD+LH1RoUUUV1mQUUUUAFeZeMdX1S2/aD8C6Rb6hcxadd2V89zarIRHMyxkqWXoSD0r02vIPiJI0X7SHgCRYzK66ZqTLGOrkRHigCXXP2i/hJo/iWTQLvxKWuYpvJllhtpJII3zggyKNowevPFdBd6tpT/ABd0mNfFeopLNoclzFpcYJsp4d//AB8M2Mbh0HPSvkTX/FWn6t8GdWkvvihFoU1yk7ReCNA0uO0WGVmP7mVVUMy/3mJ56mvZvCjWtx8Qvh6ZN09s/wANPnWHlnTaMhcdTjpQB21r+0V8JbnxUPDkfibF005t1ma3kFuXzjAlI29eM5610K6lpsfxkuLV/FGpC4TQfPfSWBFkkQlH+kbsY39uvQ18pXXiG08J+EntfBXxY0rXfD9s++DwR4k0lZrlmEmfI2spKkNyMYORnNet61rNzD8UdZ11tBiublfhk102lSR7kdtysYWXuvYj04oA6+0/aN+Ed14nj8Pw+Jt1xJP9nSf7NILZnzgYlxtxnjOcZr1scjIr4B+IfiHS774O2K3Hxh/tG5Z7d4fC+j6dFZ2dqPMVmWWNFG1UGcZ7getffFkwaygZSCDGpBHfigDzLxl+0B8LfCfiibw3rHiB1v7dwk/k2skscLHs7qCFI7+neus8VfEDwf4Y8Hx+LdY120h0aZVa3uFbeJ9wyojA5ckDIAr5l8ZX+l+HPGXi+Twb8ZofCEl1qFxLq3h7xHpyyxTzn7zRK4OUfnnnOe1V/Hmqa/rHw/8AhF4wk/s/wLY2k93FJcrpImsLKTIWGT7OQQqsqMQcfLk4oA+j/hf8WvAvxJkuofCurm4ubUbpbeaFoZQvHzBHAJXJAyOM1xXwn+JNrofwvutb8ba3e3UsviO5sLNWD3FzOxkCxwxIMs5HoBwATXDfCy81LxJ8ePDuo3fxh0jxveWNrc+YNL0BYgsDLgrLPHgKN2wgNnkdBXL/AA7S/wDBepaZ8WNRuBqfhq38R32m3tvLCGXSUmkCi6jP8J3YDHrg46ZoA92+NPxY0PwLrXh2O+8XW2ko8jTX9gdPe5uZ4Cvy4VQTHhu5x6V0XwO8Uf8ACW/DnT9Wk8S2PiK6O9bi8tLY26lwx+UxHlCBgEGvFfij4st/+F563ZXPj7S/htaw6dbAajDpsRvdWjdQ2RcspO1egUH3rd/YguLO48NeNHstTvdThPiWdkur0YuJ1KqVkkHZmHJ+tAH0LRRRQAUUUUAFFFFABRRRQAUUUUAFFFFABRRRQAUUUUAFFFFABWdqP/IY0v8A35P/AEA1o1naj/yGNL/35P8A0A1x47+Ev8UP/S4m1D4n6P8AJmjRRRXYYhRRRQAUUUUAFFFFABRRRQAUUUUAFFFFABRRRQAUUUUAFFFFABRRRQAUUUUAFFFFABRRRQAUUUUAFFFFABRRRQAUUUUAFFFFABRRRQAUUUUAFFFFABRRRQAEAgg8g1zFpGdK1FtIbIt2Bksif7neP/gPb2xXT1n6/p39o2O2NvLuYmElvJj7jjp+FcmLoOpHmjuv6t/XU2oz5XZ7Mhoqrpl39stRIyeXKrFJo+8bjqv+HqMGrVeWmmro62rBRRRTEFFFFABRRRQAUUUUAFA4PFFFAASSckkn3ooooAKCTgDJwKKKACiiigAooooAKKKKACiiigAooooAKKKKACiiigAooooAKKKKACiiigAooooAKKKKACiiigAooooAKKKKACiiigAooooAKKKKACiiigAooooAKKKKACiiigAooooAKKKKACiiigAooooAKKKKACiiigAooooAKKKKACiiigAooooAKKKKACiiigAooooAKz9UeaeWLSrNylxc/fkXrDF/E/17D3q1eXEVpayXM7bY413MQMn6D1NS+GrGWKKTUL1QL27wzr18pf4UH0HX1NOnTdaagvn6f8EUpckeY0rS3htLWK1t4xHDEgRFHYAcCpaKK9xJJWRwXCs/X/8Ajxj/AOvq3/8ARqVoVn6//wAeMf8A19W//o1K5cf/ALrU/wAL/I1ofxY+qNCiiiusyCiiigAqtNp9hNqEGoTWNtJeW6ssFw8SmSINwwViMgHvjrVmuE8S+LdU074yeE/CNulqdO1e1u5rlnQmUNEhZdpzgDPXINAHQHwj4TbUp9TPhfRDfXG7z7k2EXmy7uu5tuTnvk1ctNE0a0mtprXSLC3ltYPs9u8VsitDF/zzQgfKv+yOKjbxF4fVLt21zTAtlMILom7jxBKeiPz8rexwatXuoafZSwRXl9bW0lwxWFJZVQyEDJCgnkgc8UAZw8JeFf7a/tv/AIRnRf7U37/tv2GLz93r5m3dn3zWiNPsBqZ1MWNsL8xeSbnyl80x5zs34ztzzjOK434YfEzRvHF34itraewik0fUpbRUS9SVpokRD5+B0QlyM8j5etdNo/iXw5rF1Ja6Rr+lajcRDMkVreRyugzjJCkkUAVY/BPgyM3Rj8I6AhuwVudumwjzgeSH+X5vxrejRI0WONVRFGFVRgAegqC1v7G7nuLe1vbaea2YJcRxyqzRMezAHKn2NQx6xpEmmPqkeq2L2Ee7fdLcIYl2nBy+cDB680AVNX8KeFtYv01DV/DWjaheRgBLi6sY5ZFA6YZlJFaV3Z2d5ZPY3dpBcWsibHgljDRsvoVPBHtVXQ9e0PXY5JNE1rTtUSI7ZGs7pJgh9CVJxVi81CwspoIby+traS4YrAksqo0rAZIUE/MQBnjtQBV0Dw9oHh+KSLQdD0zSY5Dl0srRIAx9SEAzS/2BoX9lT6T/AGLpv9nXDM09p9lTyZSxySyYwST1yKdo2u6JrQmOjaxp+peS22X7JcpL5Z9G2k4PB61FqfiTw7pd/FYanr+lWN3NjyoLi8jjkfJwMKxBPPpQBHqfhPwtqi2q6n4a0a9FooS2FxYxSeSo6BNynaPpV3T9L0zTpJ5NP06zs3uHDztBAsZlYDALED5jgAZPpTr/AFHT7Dyvt19a2vnNsi86VU3t6DJ5NefXfxIjb4taNoen6no1z4au9Gub64vo5Q4V4nK8ShtgUY5yPxoA9LoqppOqabq9kt9pOoWmoWrEhZ7WZZYyR1AZSRVWz8SeHbzVpNJs9f0q41GPO+0ivI3mXHXKA7hj6UAatFcJZeLtUm+Ot/4JdLX+zLfQk1BGCHzfNMqoQWzjbg9MfjXW2Os6Pf6fJqFjqtjdWcRZZLiG4R40K/eBYHAx39KAL1FZuh6/oWupI+ia1puqLEQJDZ3STBD6HaTio9R8TeG9O1JNN1DxDpNnfPjZbT3kccrZ6YUnJz9KANaiuF8d+LdU0T4keBvD1mlq1nrs91HdmRCXAji3rsIIA565BrqJPEGgxtfLJremIdPKi9DXSD7MW+75nPyZ7ZxmgDSoqtdahYWn2f7VfW0H2mQRweZKq+a56KuT8xPoKpap4m8N6VfJYap4h0mxu5MbILm8jjkbPTCsQTQBrUVwvxM+JOleB9c8MaXfSWQbXL8WzvPeJD9mi2kmUg9RkY7DPeo9X1vxUq+LZNO13wUkdtDbvpDXFw2LfcMs12QflVv4CvWgDvqKyY9c061sYzq2saVDcpZrc3JFyqoF4BkG45Ee48MeORSzeJvDcOjx6zN4g0mPTJSBHePeRiByegDk7T+dAGrRXM+KNT1RLvw6+hap4eis7y9Rbo30x3XEBGcW204aQ9u1aGpeJ/Demagmnal4h0myvXxst7i9jjkbPTCsQTmgDWorhNX+Jej6b8XdO+H9xPYRy3enyXbzyXqIY5A6KkOw8lmDEgZzgcA1SvPiRqUPimXw/HoOlSXK61FYxxHxDbLO9qyFnuvKJ3jawC+Xjcc5oA9IrO1H/kMaX/vyf+gGtGs7Uf8AkMaX/vyf+gGuPHfwl/ih/wClxNqHxP0f5M0aKKK7DEKKKKACiiigAooooAKKKKACiiigAooooAKKKKACiiigAooooAKKKKACiiigAooooAKKKKACiiigAooooAKKKKACiiigAooooAKKKKACiiigAooooAKKKKACiiigDn9egbTrz+2IFJgcBL1F9O0gHqOh9selWVZWUMrBlIyCOhFazqroUdQysMEHoRXNQRtpOof2XISbaXLWbnt3aMn1HUe30rycXR9nLnWz/B/8H8/U66M+Zcr3RoUUUVzmoUUUUAFFFFABRRRQAUUUUAFFFFABRRRQAUUUUAFFFFABRRRQAUUUUAFFFFABRRRQAUUUUAFFFFABRRRQAUUUUAFFFFABRRRQAUUUUAFFFFABRRRQAUUUUAFFFFABRRRQAUUUUAFFFFABRRRQAUUUUAFFFFABRRRQAUUUUAFFFFABRRRQAUUUUAFFFFABRRRQAUUUUAFFFFABRRRQAUUUUAFFFUNRaa5uE0mzYrNMMyyD/ljF3b6noPrntSb7ALYxf2xqglbnT7KT5fSaYd/dV/U49K6SorO3htLWO2t0CRRrtVR6VLXr4ah7GFnu9zjq1Od+QUUUV0GYVn6//wAeMf8A19W//o1K0Kz9f/48Y/8Ar6t//RqVyY//AHWp/hf5GtD+LH1RoUUUV1mQUUUUAFfO/wC00fGf/C1fCK+AEtz4gbSNSFs0z7dv7o5K/wC3jO3PGcZr6IrD1Hwro+oeL9K8VXMUp1PSopYrVxKQqrIMNleh49aAPnTxJL4Pb9jq31DwratbWrXdtJqAmO+4FyJh5xnbqzhs5JrvvjffaXdfFX4S2AuraeW41OaZYg4YvCYsbsf3TyM9DzXa2/wv8HQ2/ia0/s+SSy8TStNqVpJMzQPI33mVOiE9eKxPCHwH+G3hW70290fSbiO7026N1BcPdO8hYrtwzE/MoHRTwMmgDyTwL4B8MN4C+MEelT6T4Tv31u50uHVpZfKS2gxbssTMT8qFsj1+asLwvpcnw28VeFL/AMZfCKx0GJL6G0tvEnhvVlK3Ukg2KZItxLRtuyc4PGcV9Fp8I/Aq+K9e8SNpLSXWv25t9SheVmt51O3JMX3c/IOetYng/wDZ5+FvhbxDBrunaJPNd2777cXd088cLZyGVGOAR2PagCh8Gr6xtPij8XlurqC3MOqRXEvmuE2xeUxLkn+EevQV49pVxpmrfAjwT4fj0WbxFea14ivG0/Tv7SFlaXOyVmP2hv4kx0Qck19CeMfgv8O/F3jKDxZrmifaNSiCh8Sssc4XoJUHD/jUep/BL4eal4Et/Bd5pMsmlWty91bf6QwmgkdizFJM7hnPT04oA8X+CWh6p4S/alTR7rTfDGhfafD8k02l+H53eOPD/L527/lp3HsRXcftVafpOreJfhjpuuXr2WnXOuyRzzJN5RCmE/Lv7bjhfxx3rrfAPwP+HfgfX7TXvDml3FtqVrFJCJ2undpVk+8JMn5ugxnpWb8ffCknizxb8OrO40OXVtIj1eY6kBCXjiiMDANIR90bsYJ74oA5bVvCHhP4b/HvwBH8P7SLSbzVftVvqWm2znZParCziV1JOCrquD3rx/wZonibxlba7r138FNK8d3dzqVz9p1e78TRW80WGICCNmzDtAyAfrX1N8Mfg74C+HWoXOo+GdJdL64Ty2ubmZppUjyCUVmyVXIHA9BWV4z/AGfvhh4s8SS+INT0WeK9nbfcfZLp4EnbuzqpwSe570AeP3unal4k+E/wk0LxhJHKZPE6WUxttSiu/MtwxUL58TMrErwTnPrXT+Mvhn4Pufj34L8FxaXHZ+G4NCu5m022JSKb96zFXxyVLMSR3r2O5+H3hWaz8O2Uemi1tfDtyl1psNs5jSJ0+7kDqPY1eu/Cuj3XjWy8YTRSnVrK0ezhcSkII3OWBXoTnvQB816zaN8ObD46aR4J36fZ2tpYT2dtGx22xmTbJsyflBGTnt+FcZJ4U8Vab4I03XNG+CeheH7i3FvcWvikeM7USM4ZTvd2cKwfkFSed2K+wrbwZ4fh1/Xta+yNLc6/DFDqKyuXjlSNSqjYeBwTn1rhNJ/Zx+E2meI49ct/D8rSRS+dFbS3TvbRtnIxETtGD09KAPJvjtc+Nf8AhZmtXHh6DeP+EMgl137POFuDZiZDOtuwyN5XdznpnGTitH473Gl/8Kh+HGj/AA80q2uvC2sajEp05L1bOO7jCb1iediAhZhg5OSeK+h4vCeix+NLjxcsEn9qXFgNPkYyExmEMG27OnUdawbP4SeBrfwReeC20t7rQbqdrg2lzM0iwuzbsx5+5g8jHSgDwjwRoPi7wx8X/CV1b/CXRPh1DcXDW14LfxPbSfboCOR5BfMjL1G0E89KzPGPw91lPFHi7XI/Anhj4raRe6hcTvqUGsLFfaaP4oCd3ytHjgAHGOfSvfPhx8D/AId+AdaOtaDpMzagFKx3F5cvO8QPXYWPy574ql4x/Z7+F/irxNP4h1PRriO8uWD3Atbt4Y5m7syKcEnue9AHkvjDXNU8QeH/AIPah8LY5v7RaLUbfTl1mbdJE8cBQ73GQzDaQD0JxnHNTyyeGZv2MPEt5o1nLBf5H9vfaG8y6N6s6eaZW6se47Y6V9AL8P8AwrHdeG57XTRaDw15n9lxW7GOOLzF2tlRwcj1781Db/DfwnDqHia7Wwd08Tpt1a2eVmt5zt27vLPAYg4JFAHn3xq1PTZbr4QW8d7byTXPiOxmgRXBaRAoy4Hp056c15n48+H2tyePfF+v2fgfwr8WNMvr+WR5hq6xXulY625O75dvYAEjHNe0eF/2f/hj4bns7jStHuEubK+jvoJ3u3eRXTlVyT9zOPl6Uvjj4AfDLxj4lm8Q6to9xHf3BDXDWl28CzN/edVOCT3PegDx3WLHwH480L4K3y6HPcWb6u2jypq0nm3HlRbw0LuDhwHBIPfitD4gW8Fsvx6tYIkjhi0/SY40A4VVTAH0AAr2zxR8JfAniLwNY+C7zRVg0awkWS0itHMLQsCTlWXkEkkn1pZvhX4Qmsdes5Le8aLXra2tb/N2+544F2x4OflOByR1oA8pn8J6L4z+OvhrR/ENu13pieBUnltC5Ec5WSEKJAOqjdnHqBVT4VfCPwPrXjT4haFq+mPfaFouqiLStLmmY21n5iFnZFzwxPc9K92sPBeg2Xiu18TW8Mw1K20v+yonMzFRb7lbBXoTlF561P4d8KaPoOr63qunRSpda3cLc3peUsGcDAIB+6MdhQB8zeBwy+Afg5bvLLMlr4ykghMrbmWNJWVRn2AAqn41+H2tf8Jh4v12DwL4X+K+lX2oTzPexawsV9peOsBO75SmMAAEjHPpX0Vp/wALPCFjp+h2Nva3Qg0TUW1KyBunJWdmLEsc/MMk8HisHxp+z78MPFviafxDqmj3Ed7cMGuPst28KTN3Z1U4JPc96APDtAt/hnr/AI78M+Jzod4dOi8FXt1Kb1/MvVmtJVjVy4OGkQKQrfQ/TjfHPha+g+EMfjrT/Bnhfw7YSTRXNpq17rDXes3ZeYFSrr8vmc5I7AH0r608TfBb4deILfQba80FYINBDJYR2shhVUYgsjBfvKSOQeuT61zX/DL/AMHTJds2gXLpcqw8tr2QpDuOcxrnCEdsdKAPXdDdpNEsZHYszW0ZYnqTtFRaj/yGNL/35P8A0A1a0+1isbG3soN/lQRrGm5tx2qMDJ79Kq6j/wAhjS/9+T/0A1x47+Ev8UP/AEuJtQ+J+j/JmjRRRXYYhRRRQAUUUUAFFFFABRRRQAUUUUAFFFFABRRRQAUUUUAFFFFABRRRQAUUUUAFFFFABRRRQAUUUUAFFFFABRRRQAUUUUAFFFFABRRRQAUUUUAFFFFABRRRQAUUUUAFVdVsYdRsmtpsrkhkdfvIw6MPcf8A1qtUVMoqScZLRjTad0c5p1xMzyWd4At5b4EgHR17OPY/zq7Tte0+S6RLuz2rfW+TETwHHdG9j+hwe1VbC6ju4PMVWRgdskbDDRsOqkV4tSk6MuR/L+u52xkpq6LFFFFSUFFFFABRRRQAUUUUAFFFFABRRRQAUUUUAFFFFABRRRQAUUUUAFFFFABRRRQAUUUUAFFFFABRRRQAUUUUAFFFFABRRRQAUUUUAFFFFABRRRQAUUUUAFFFFABRRRQAUUUUAFFFFABRRRQAUUUUAFFFFABRRRQAUUUUAFFFFABRRRQAUUUUAFFFFABRRRQAUUUUAFFFFABRRRQAUUVHczxW1u887hI0GSaTdgIdSu/skI2IZZ5G2QxDq7nt9O59hWhoWnfYLdmmbzbuc77iX+83oPYdAP8AE1V0GxlkmOrXyFZ3XbBEf+WMf/xR6n8B2rarvweHf8We/Ty/4L/rqc9ap9lBRRRXoHOFFFFABWfr/wDx4x/9fVv/AOjUrQrP1/8A48Y/+vq3/wDRqVyY/wD3Wp/hf5GtD+LH1RoUUUV1mQUUUUAFMkmhjcJJKiMwJAZgCQOtPrwT9oXQrHxL8afhroeo6lc6fa3f22OWS3m8qSRfJbMQfqA/3DjnDcEGgD3e3uLe4UtbzxTKDglHDAH8KbJd2sc4gkuYUlPRGkAY/hXz1YeGNF+EPx10rRfh9JPZ6brWj3c19oxupJ40eFCyTgOxIJIweea8X8MaRqni/wANnxdqnwW8V+J/EOoNLcJ4mh8TmEwuXYr5SD5Y1ToFYHGKAPvCWaGHHmyxx5zjcwGcda4iHxxNJ8ZJvBvl2X9lx6ENTF2HO8v5wTbnO3bg/nXi/ibS9T8dWHwR0nx0t3Bc3st7BqiLOBLMiR4wZIz/ABhVJKnnJ6Zq7qXwp8J6p+0BbeBfs9xaeFLHwkC+mW9zIi3Ci4GEkcNvK7ju+9kkDmgD6ThljmjEkMiSIejKcg/jUcN3azStFDcwySL1VJASPwFfJF9c6t8O/hT8W/DPhO9vktNN1y3sdMQXDGS1huGCssbsflOCcN2PNYVl4f17wzd6Zr3gz4F+KPC2tW91E8ury+JhOt4hYb1mRyEcPzwNvJoA+1bi4t7dQ1xPFCpOAZHCj9ad50Pk+f5sflYzv3Dbj1zXyP8AGL+0vGXx68R6Vq/w11r4g6RokFtHaabaaw1lDbF4w7SOq8u5LkbgcYGKk0yPxNY/Ab4p+HdS8Map4b0W2t4pNIsdR1Bbx7RXwHiDg7toKhgGHG7qaAPrJLq2ebyUuIWlxnYHBbHriuP+KnjC+8JSeGFsrW2uBrGu2+mzecW+SOQkFlx/EPfivC9d+GPh/wAA6X8M/HPh2fU4vEdxq2nW2oX8t/NI95FMmHRwzYA6AAADAAr0H9q2bU7fS/BU2i2cV7qS+KrM2sEsmxJJcnaGbsucZPpQB7KJoTOYBLGZVG4puG4D1xUaXlm8/kJdQNL/AHBIC35V88fCnU9Bt/hT458deJrrVrTxnGLmHxTeDYb60kQHEUAIKogGPLXGOmc14z4i8J6t4X07w5430z4fnwnM2pWgOs3viSa61S7MjDLFAREdwOWwvfoKAPu6W7tYd/m3MMezG7c4G3PTPpTzNF5PneanlYzv3Dbj1zXzpL8MfC/xG/aN+IsXi2O8vNPtrXTttlHdywxPIYjiRxGw3MuPlzwMmub0zw14l179nLUfBuiaslydL8XTWkVnf3zwi/s4jn7H5gYMM7uAD/DQB9W29zb3ILW9xFMB1MbhsflTTeWiz/Z2uoBNnHlmQbvy618ufAD+w/BvxX0/Sbr4d+Jvhtf6vbSww2R1VrvTtRdV3s7CTLK6hTtIbviuG1vwJqOg3mq6x4y+HeqeKpTcy3a+OfD3iCVbiCPcSJAhZkDoO23HGKAPuCeaGCPzJ5Y4k/vOwUfmaIJoZ4/MgljlT+8jAj8xXzH8Xr3RPiRe+DNK0jQ/EXjwXOirqI0uTVRYWfkvwlxclBvaXIxtUgDFXf2P7LVfD3jj4g+Ebyys9JtdPktJItKsb6S6trRpEJYK8jFsnjdz1zQB9HtLEsqxNIgkYEqpYZIHoK5D4yeL7jwT8O9Y8RadFa3V7YRxutvOx2kNIqZIBzj5jXNfHy1bSNX8G/Ee3jUt4f1QW98en+h3WInJ/wB1zE34GvJ/G/8AxVPwy+L/AMSEdWTUZ4NL0mYryLW3mT5h6hnYn/gNAH1Jp99DdQxfvofPaJXeJXGVyM9OtTT3VtA6pNcRRu33VdwCfpmvmrxB8NtF+Hni34Z+LPD93qY17Utbt7PV72a9lkfUI5VwwkBbaO3AAHHSrHhL4eeF/i54v8c+IfiBNealqOl65Pp9hGL6WBdMhiOI2jVGGCcBsnIPWgD1f4N+Nr/xtYeIbjUbS1tTpevXemRiAth44WwGbJ+8e/au1t7u1uGZbe5hlZfvBHDEfXFfGdtqOreG/wBnHxPp/hzVL3VGu/Hs2mNeQ3AS4uoWblll6K7hR8/Tk+tT+GNB17wn4v8AD+qeDvgf4k8FXA1CKLULybxH9pivYGyrrLHIcMedw24wQeKAPsW4u7W3YLcXUMTHoHkCk/nUkkkccZkkkVEAyWY4AH1r5M+NHgHWL74r674g1j4ef8LR0m4ZEskstblt7nSQqcxlEbAyeeVPatHV7Sf4jfs6aFpvgq/1DUI9P1TyL/SPEV/5VzqCxZ32bSxlS2DjBHJAoA+oLe4t7hS1vPFMoOCY3DAflXE65471bTtU1Gxg8E6pem0vra2geKaMfao5VBeZAedsZOG+leJ/AK68PeC/iJJo114G8UfDW81DTpJI9Nl1I3dhdiMFnmG/LLIAMDBIIry/xj4Zm1TwDqfxI0XwLeFAXvoPF/iDxHIb+dPMykkcMRSNW7KmOBxzigD72orF8BXM954G0C7upWlnn0y2klkbq7NEpJPuSa2qACs7Uf8AkMaX/vyf+gGtGs7Uf+Qxpf8Avyf+gGuPHfwl/ih/6XE2ofE/R/kzRooorsMQooooAKKKKACiiigAooooAKKKKACiiigAooooAKKKKACiiigAooooAKKKKACiiigAooooAKKKKACiiigAooooAKKKKACiiigAooooAKKKKACiiigAooooAKKKKACiiigArF1qwmhnOq6ehebAFxAP+Wyj0/2h29envW1RWValGrHlkVCbg7oxLWeK6t0uIHDxuMqf89D7VLVXU7OTTLmXULSNpLWQ7rmBBkqe8ijv7j8asRSRzRLLE6vG4DKynII9RXjSjKEuWW/9ancmpK6HUUUUAFFFFABRRRQAUUUUAFFFFABRRRQAUUUUAFFFFABRRRQAUUUUAFFFFABXjN18aNe1nULyH4Y/DLU/GdjYztb3GoG+jsoGkHURlwS498CvZJY1lieJs7XUqcHnBr578M6H8ZPgvb3Og+GPDOmeOfCxuZZ7VVvFtbu33tuO/fw30XNa01F3vuRNs774a/Fe28UeJLnwjrvh7UfCvim3i85tOvSriWP+9FIvDgd+BXpGDjODivGPAPxB8H+NPiVZQ+JPBepeGfH9naulmuqW7IzRc7xC4OGXk9QM84qP4WXV1J+0/wDFW2kuZ3gittOMcTSEomY+doPA/CiUN9LaCUj2zBxnBx60hBABIIB6V4pqN1dD9s/S7MXM4tj4QZzD5h2FvPPO3pn3o+BN1dTfGv4wwzXM8sUOp2giR5CyxgxvkKDwPwpOnpfyGpanteDjODj1pdrf3T+VeJ6VdXR/bN1u0NzObZfC0DiEyHYG3Lzt6Z964P4beB7/AOJHjz4kWeueLdetvDlh4jmVLGxuzEzzEkglzkhQOigYpqkt2xc7Pqcgg4II+tFeDfABdV8KfGHxx8Mn12+1bRNLhtrqwN7Jvlh81dxXd36gfhXvNROPK7FRd0FFFFSUFFFFABRRRQAUUUUAFFFFABRRRQAUUUUAFFFFABRRRQAUUUUAFFFFABRRRQAUUUUAFFFFABRRRQAUUUUAFFFFABRRRQAUUUUAFFFFABRRRQAUUUUAI7KiF3YKqjJJOABVXSrVtWuE1G5UrZRndaxMMeYf+ejD+Q9OT1wGW0Da5KGORpcbcn/n5I9P9j37/TmukAAAAGAOgrowuH9q+eXw9PP/AIH5mVWpy+6twooor1jkCiiigAooooAKz9f/AOPGP/r6t/8A0alaFZ+v/wDHjH/19W//AKNSuTH/AO61P8L/ACNaH8WPqjQooorrMgooooAK8T+Ofg+38ZfGH4f6bqen30+lGO/8+e38xPs7+QxjfzF+4wbBUk9QK9sooA8++GHwi8K+Ab671Sxm1bV9WukEUmo6xdm5uPKHSMNgAL9B9TXO61+zn4F1DWrm+t9U8U6RaXcrS3Ol6bqrQ2UzMcvmPBIDE8gED0xXsdQ391BY2M97dSeXb28bSyvgnaqjJOBz0FAHLyfDrw0LvwnNaQTWEXhXzP7MtrZgsQDpsIYEEnj3Bzyc1ej8I6YnxCk8cCW6/tOTTv7OKbx5Plbw+duM7sjrn8Kr+GviB4R8Salaabouri6urzTV1SCMQSLvtWcoJMsoA+ZSMHn2qPxJ8R/Bnhy81S01nWltZ9Ktobq9U28reVFNII42yqnOXIGBkjvgUARRfDbwv/xVaXlvNqFv4qlEmpW9y4aM4UrhMAFRg+pOeQa4/QP2dvA+l61bahc6p4p1q3tJVmtdN1TVWns4HU5QrHgZ29txNevxSJLEksZ3I6hlPqD0rn5vFtrba/q2mXum6paW2l2S3kupy2+LSRSMlUcfeZR1GOKAOc+Jvwd8K+PNXi1q6u9a0XWI4xCdQ0a9NtPJGOiOcEMBnuM+9Gk/BvwdpfgHV/B1r/aRg1kD+0b+W58y9uWGMM0jA5IAA6YHpXcaDqtjrmiWOtaZN59jfW6XFvJtK743UMpweRkEdau0Act4k8C6Pr2haHo97Nerb6Ld211amKRQzPAMIHJU5HrgD8Ks+M/COmeK30dtSluozpGpRajb+Q4XdLGcqGyDlfUDH1rmU+MHh5tEj1Yadqvkv4jHh4Lsj3faCcb/AL+PL9+vtXo1AHDX3ws8K3vifX9cuEuyPEVj9h1axEii1ulxgOyhdwfH8QYVwg/Zd+H8kCQ3mt+Mb9YGRrL7Vq3mCyKkEeUNmB0A5B4Fe6UUAc9onhDTNI8Ya34pt5rt7/WkgS6WR1MYEKlV2gAEZB5yT+Fc5dfBvwbeeENS8MXi389pfapJqwmM4We2uXx88TqBtxjjr1Oc16JRQB5j8Pvgj4T8H6/Hr39peIvEGpwKy2txreom6NsGBDeWMADIJGcGse//AGb/AAJc6tPcwar4r07T7iQyS6PZas0Vg5P3h5YGQD3AYV7NRQB5l46+CHgvxUNIaOTWPD1xpFqLK0uNEvTbSrbjpEThsr+vvVz4WfCHwp8NtW1LUvDcuqmbU4Yo7sXd15wlZCx8wkjO8ljk5wfQV6DRQB5d+0dr8tn4Mk8K2nhXWNfvvEsMtjai0t98EEh2gPM+RsA3bgcH7p6Vf0r4XaP/AMKQsvhjfyXKWKWUUM8lu4WQsrByQSCPvD0PFehUUAc34o8F6T4iOgfbpbtP7Cvor608p1G6SP7ofIOV9QMfWuT8dfA3wb4s8UyeJJbrXtIvrnb9vGlag1vHfBRgCZQDu4GOMGu38Ta//Yc+lRf2Rquo/wBo3qWm6yg8xbfd/wAtJTn5Yx3btWzQB57oXwc8DaT4G1fwSuny3WhardyXcttcOCImcjiMqAVC4G3uPU1jeEf2f/Bnh/xBaazPqvijX5LGTzbG31nVDcQWrjIDImAMgHAznFet0UAeV+OvgV4S8VeJp/ESat4m8P313g3h0TUjbLdMOA0i7TlscZGKv3/wX8BXXw/t/Baafc2tjbTfaba5t7lluobg9Z1lOT5h7k5+lei0UAeafD74J+EfB+rPrH23XvEGpGJoY7rW9QN08MbDDInAABB54zXMT/su/DidLi0l1DxW+lSFjDpR1Y/Y7Yk5BjTbwRk4yT+Ne5Vzngrxhp/iu41yGwt7qFtF1KTTbgzqoDyIASy4J+Xnvg+1AGp4c0qDQ/D+n6LazTzQWFtHbRPOwaRkRQoLEAAnAHYVfrK1vxFo+i6jpOn6leCC61e4NtYx7GJlkCliOBxwDycVq0AFZ2o/8hjS/wDfk/8AQDWjWdqP/IY0v/fk/wDQDXHjv4S/xQ/9LibUPifo/wAmaNFFFdhiFFFFABRRRQAUUUUAFFFFABRRRQAUUUUAFFFFABRRRQAUUUUAFFFFABRRRQAUUUUAFFFFABRRRQAUUUUAFFFFABRRRQAUUUUAFFFFABRRRQAUUUUAFFFFABRRRQAUUUUAFFFFABXPahato8z3dupbT5GLTxKMmFj1dR/dPcfj610NB5GDyKwr0I1o2e/Rl06jgzHRldFdGDKwBUg5BHrTqqXtpJo7vc2qNJp7EtLCOTAe7J/s+o7dfWrMUiSxrJGwdGGVYHgivIlGUJcslqdqaauh1FFFABRRRQAUUUUAFFFFABRRRQAUUUUAFFFFABRRRQAUUUUAFFFFAFPW9Ph1bRr7SrlnWC9t5LeQocMFdSpx74NeC+C9d+Jnwd0weDtf+H+ueMtItHZdL1TQ18+V4s/KsidVwPXmvoairjOys1oS43PBtH0/xp8UPi94c8caz4Uu/CPh3w4ryWsOoYW9upW/vIOVX2NV9fPi/wCGXx88ReMrPwPrPizQfE1pbq50iLzZ7aWJdu0qO3fJ9RX0DRVe18tBch8+eDrfx5rn7T1j438Q+EbvRdLm8Oy29qjIWNuolBVZ3HyrKxLHbnIGKY83jD4UfGnxjrMXgLXfFmheKnhuYptHh82SCRAV2MvYcnk47e9fQ1FHtfLQOTzPAfhhY+OtQ/aW1Xxl4p8Lz6Pa3/h9I7cBCyQqHXbFJIPl83GSQDxW9+ztousaT4l+J02qaVe2Md94nkntHuIGjE8ZHDoSPmX3HFewUUpVL30BQsePeB9F1i2/aj8f61caVew6Zd6dYpbXjwMIZmWIBgjkYYg9QDxXsNFFTKXMUlYKKKKkYUUUUAFFFFABRRRQAUUUUAFFQ31zFZWNxeT7hDbxNLJtXJ2qCTgdzgdK8al/ah+EsKs0t5riKp5LaTKAPzqowlL4US5JbntdFeUeFf2g/hv4m8Q2Og6Vcay17fSrDAJNLkRCx6ZY8Ae9er0ShKO6GpJ7BRVLW9V03RNKn1XWL6CwsLdd01xO+1IxnGSe1VLXxR4butXtdIttcsJtQu7Nb63tkmBklt26SqO6H1qbMLmxRXO+IPGmg6F4s0LwvqM06anrplFgiQlkbyxltzDheD3og8Z6DN8QbnwJHNOdctrNb2WMwnyxExAB39CeelPlYXR0VFc/4K8YaL4vi1GTRWumXTrx7O48+3aLEq9du77w9xXQUmmtwTuFFFFAwooooAKKKKACiiigAoorndO8Z6Df+O9T8FW0051nS4I7i6jMJCKkgBXD9DwRQk2FzoqKKKACiiud1jxpoOk+NdH8H3s066vrMUktmiwlkZYx82W6L0oSbE3Y6KiiigYUVhaf4s0O/wDGGo+E7S7MurabDHNdxBDiNXztyfU46Vu0NNAmFFFFABRRR254FABVGKJtclaJSRpiEiVx/wAvB/uD/Z9T36UQxya25SNmj01TiSQHDTn+6v8As+p79PWuihjjhiWKJFRFGFUDAArfD4f23vS+H8/+B+foZ1KnJot/yFRVRAiKFUDAAHAFLRRXrnGFFFFABRRRQAUUUUAFZ+v/APHjH/19W/8A6NStCs/X/wDjxj/6+rf/ANGpXJj/APdan+F/ka0P4sfVGhRRRXWZBRRRQAV438bdQ8YP8UfBHhfwp4gfRv7ZjvI7iXG5UVYmJkCdGdQCVzxnFeyVxfijwbdav8UfCPi+K+hit9CW6EsDIS8vmxMg2noME55oA8f0HR/irc+OvEPwl/4WnfmwsYIb8688IbUQsgGIV5wBnPOc4PFLpvjTxho/wQ8W22s+PNPtNS0DX5dHXXtQgeV5YQQQRGoJeYhsAYPT2r1/RfBt1YfF7xB42e+he21Swt7VLcIQ8Zj6sT0INcRrnwU1LUPDniG1t/EyWOqXfihvEWl3cUJItpMAKkin7w65xQB5l8JPG3iLTvjZ4a0W28T+NfEOia4s8Ms/iPS/s0Z2JvBtyeeD1HAwRWV8TPG/iK51fxLqFh8TfE+oalps0wh0/wAK6M8umwJEMqs8zgBsfxnkDmvV9J+EfxLvPiJ4Z8aeNviPa63caJPLizisRBB5MkZVtoXGJCSMt6KPSs5/gd8SrXTNU8H6L8VFsPBV9JOwtRYKbtElJZo/NxnaScHB+6SO9AFHVPEXj7xzP8KbDSfFVx4dm8T6PcTalPaAYXbHuLKv97ggHsTSeMLXxNJe/EDwLJ46114NL8JWsq3TyBpJJFX94xHTMmCG+td54M+FOq6Hf/Dq6utZs7j/AIRLTbiyn2Qsv2kyIVVl5+XGRnNa138OZb34geLdfutRj+w+INGj00QIhEkRUYLZ6GgDwe/8W6z8L/2f/h5pb+PNQtV8URxSvrFzbGdtJtfIjJhhRck4zhT2q/8AA74tWUHxT0jwnpnxT1Xx9p2tiSOQarYSQT2kyruQo7ABkIDAr6iu7074MeLj8OtF0XUvHMaeIvDM4Ph3VrK0CfZ4BGqCGRDxICFGc+1b/wAPfA/xMtvE0OtfED4kHWEtEZbew021FpbuW6tKFA8wjsDwM0AePW//ACTu1/7Kyv8A6GK9Hl8c6j4B8TfFC28Sajc3kFjY/wBvaMLhsjySpUwpnsJNi4/2qni+DmqJ4Yh0n+27MyR+Mh4iMnktgxBgfKxn73HXpXO/HC18N/Eb4zeDPCej6pFdarYXzHXoIX3COyjxK0UvpudIwAfWgDMvIfipLrfwy8GQ+PdS0zUdV0a5n1q7kxK24gs21T/EucKe2BXa/Aq68XaN8Q/GHw78TeJrnxLDpCW11ZX92B57JMuSrH2NdjrXgu5vvi14c8aRXsMdrpFlcWz2xQl5DIMAg9ABTtB8G3Wm/FrxL40kvoZLfWLO1t47dUIeMxLgknoc0AZv7QXijXfDPgm2j8LtDFrWsajBplnPKuUgaTJMhB64Cn86881vSviR8ILnRfFV58StT8YaZcalb2OrafqKAKqzMEEkJGcFWYHHpXrnxY8D2fxA8HTaBdXc9jKJUubS7g/1ltOhyki+45/OvO9M+E3xF1zW9Ik+KHxHh1/RtHukvLaws7Bbfz5k+40zAZbHX60AecfGvxr4g034r6xa+MvH/jDwBosbIugz6XpxmtLuPbks7DkvnqMHgV2/jTx5qcfwG0DVP+FpaFbTX9wlrda3pttJPLcjOCtrCq5871BA285xXReOPAPxWn8S3994J+J0djpmosJJrDV7Fb1IG6Yh3A7UP93pmsif4B3umeB9AsfCXi+Ww8S6JqUupw6lPbq8Uk0uRKGiAwEIJwAKAON+AnjjxRD8Ym8KTeIvFus6Je6TLeRXPimxNs++POHizz5fr9DXDeL/AIkeLIbXUPFmj/E/xdr2pWdyzvBo2jyDQYlWTbtMrgbo8cFsHJ5HY17Z4Y+Dvjk/Ei38aeN/H8Ovztplxpt1BHZ+SiRSLhfJC4C46njkk1gXnwF+KN14Il+Hr/FmFfCMMJhsrdNOVZygOY0lkAyyjuM84HpQBq+J9T8deLPib4a8N6D4qm8Pwaz4Q+33ssI3GE748vEp48zLBQT0BNZHg7Rvix4o1PxT8O5vine2dn4YvEVNahhzqF55ilkRznCquDkg5PFen+Hfh7qWneP/AA74nutTtZV0rwv/AGLNFHEwMkm6M+Ypzwv7s8dea0/A3g268PeNvGXiCe+hni8QXUE8MSIQ0IjRlIYnrnPagDxzw3458ZX3w/8AhvNqOuTHUH8YJpN/cQHb9siRyp3+u4DmuU+K/jjxDpvxS8QW/jb4jeL/AIfW8N2yaCLLTWlsLq3H3HYryxP8XBr1rR/g3qlj4e8M6Y+t2bvo/iltckcQsBJGXLeWOeG569KXxj8OvizNr2pP4T+KMVtoeoytK9jq9gt61uW+8kTODhPRe1AHJfGP4uajofwx8DRjxxptrJ4iLR3/AIn0u3a4ijSMDzGhjA3biT6fKQRWP8C/izZRfFPSfCOmfFLVPH2na0kqP/athJBcWc6LuUq7ABkZQwx616NJ8C4bD4d+H9E8NeJbzTNf8P3Et3YaxsViZZWLSh0+6Y2JHy+gFafw78EfEu18Sxa38QPiOdZW1jdLew021FpbOWxlpVUDzCMcZ6ZoA8k0aw+LXizwb4x8V2/xV1TTI9C1O/Om2USA+cIRu2Sv1KcABe2T617f4avtb8d/Ai0vor+TTtb1fRSyXVsdjQzshAdfTDc1B4I+Hl94f+HvifwzNqVvPNrN1fTxzJGQsQuFwoIJycd62/A2lxeAPhfpumazqVt5OiaeFurw/JEFQEs/PQAc80AeTW/j3X/Fngz4ZeH9O1C9sfEGs3yx6zJE+2eFLQ/6WD3GSrLXN+HvC3jzxNqnxOl8P+OrrwnYaf4kvJoRYoDLdXAQEiRj0jACjH1rpvgHo2ja78avG/xE0G6F74f8422lSjmMyud9y8X+yXJGe9ej+A/A934cj8ZLPfwXH/CQatcX8OyMjyVkUKFbPUjHUUAfP3iSPxT8R7X4I+ILzxlqejajqdxNaSmyVQsM8YlDTpz95gu09sV9bWcTwWkMEkzzvHGqtK/3nIGCx9z1rxW9+DPiSL4beC9H0LxVZ2HiTwpfS3dtftamSB/MaQsDGfZwPwNe02K3CWUCXciS3CxqJXRcKz45IHYE5oAmrO1H/kMaX/vyf+gGtGs7Uf8AkMaX/vyf+gGuPHfwl/ih/wClxNqHxP0f5M0aKKK7DEKKKKACiiigAooooAKKKKACiiigAooooAKKKKACiiigAooooAKKKKACiiigAooooAKKKKACiiigAooooAKKKKACiiigAooooAKKKKACiiigAooooAKKKKACiiigAooooAKKKKACiiigArn7+xl0uR7vT4mktGO6e2Xqh7vGP5r+IroKKxr0I1o2e/cuE3B6GLbTQ3ECzQSCSNhwwqSotS0uW3me/wBJUeYxzNbE4Sb3H91/foe/rTbK6hu4jJFuBU7XRhhkb0I7GvInCVOXLPf8zsjJSV0T0UUUhhRRRQAUUUUAFFFFABRRRQAAZOK5H4f+OrPxjq3iaxs7Ge3XQNROnyySn/WuFBJA7Dmul1SzXUdNudPeeeBbiNozLA+yRARjKt2PvXzL+y/4PsdB8YfEHxA+v+I7hfD2qXMAhlvQ0dyixhjJMu355OPvcfStIRTi2yJSaaPqQKx6KT+FJg5x3r4y0rxr4L+IS3niT4ifHHXfDl9NcSDT9J0eWW3jsoASE8zbE3mMeCefx547Pwf8SNT8S/AH4m2LeJDq914atZobTW7cNBJdRNExjkxwVYbSM8GreHaEqiZ9N7W/un8qTvXzZ4J+FviDxd8KLfxlqXxB8Wv4h1TRme2t4dRaG0hZoyIhsX5iVODndyetbE3xRuB+yRb+KY5pE12azXSo9xPmG+z5JPrncCal0tbJ+Qc/c98wc4wc+lBVh1BH1FfLvxN8SXfgfTfAfwn1fx5deGkn037X4g1x2knuGGSDHG2GYMX389gB0xg4mkePvCngLxx4ef4ffFvWPGOnapfx2OqaVrEks7qrnCzRyNGu3acAjvn8qVBtXQe01PrwgjsaMHGcHFeR+Hr3UPDf7Suu+G769u5tM8S6eupaYs8zOsc0R2yxxgnCja2cD0rG8IeI7rV/i/8AEfxzNfXr+HPC1odPtrZJ28mSSNS0kgTO0nCkZx3qPZsfOe7BWPRTj6Vx3gLxzD4s8QeKdIj02S0bw9qH2J5GmDic7Q24DA29enNeQfDn4f8Ain4p+Fbf4ieKPiR4o0zVNUzc6faaTcCC0s485jUxkHzB06kccEnrVP4Ja9q3grQfjJr/AImlS/1TSNTka4lSMILh0jVVfaOm75Wx71fslZq92TzvQ+nArEZ2nH0pACTgDNfGGkeIfBPiHQk8SeLP2ite07xlcp54gsWmjsbN+qRmEREOF6Hnn36nrfEfxL1vxZ+xrrHib+0nj1iwvEspL2zdoTMY54v3g24K7lYZHuaHQasCqI+o9rYztOPpXF/GXx9D8N/BTeJp9Lk1NFuYrfyI5hEcyNtzuIPT6V494s+F/im3+F938Qrz4p+Lf+Ers9MOpbYboJYgxx7xGIQOmBjJJz1INVvjzr2peKP2NdC1+/ZDqN82nzTOq4VpCy5OO3PaiNJcy1urjc3Zn06m5kD7TgjNABPQE181/FL4c+KvDXw7v/iS3xQ8Vy+KtMt1vp4/tCrYMRjMawAYC84GSenNaXx18UavffBr4d+ILe8udPu9T1jTHuDazNHuEikup2kZUntUqle1mPn3PoIAk4HJo74rzD9q29vdO+AXim90+8uLO6iihMc1vK0bofPjHDKQRwSK5b4o+JPFdxY/Dv4d+FdWbS9T8U24a61Mr5ksNvHGGkK5/iI7/wAuoUabkkwc7HvJVh1Uj6iuK1fx9Dp3xe0b4dtpckkuqadJfLeCYBYwjFdpTGTnHXIrx/x34c174D22neOdB8c+JNc01byG11jT9buvtKSxuwXchwNhBPv9T0ro/GWH/bF8FYJw3hm55HXmR6pU1vutROTPQ9I8c2mpfFDWvAcNjOtzpFpDcz3DH5G8zJCgfQdfeuvCsegJ+lfLfw7+HNnH+1l4pgHibxSw0uK2vUZtQy07SAkxynb88YzwvGB3rW0LTPEXx18X+JtS1Pxlrnh/wtouovpunWWiXH2eSSVPvyPJg569Mdx0xy5Uo330sCmz6NPB5orxX4J6p4k8OfE7xB8JPEOtT69BptjHqOl39yP9IMDMF2Of4iCRz1/p7VWUo8rsXF3QUUUVIwryP9sZm/4Zy8Ujccbbfv8A9PEdeuV5F+2Mcfs5+Kc8fLb/APpRHV0vjj6kz+FnoN6mqz+AHh0W9az1J9MAtJ9qv5cvl/K21gQeccEVxfw3+JX9o/AP/hOdelAvdNs5RqnyhSLiHKv8o4GWGce9eiaH/wAgSw/69o//AEEV8r/FHTtSsfiPrfwd09JYdP8AHWr2upwSIvyxxMR9qHoBuDVdOKldMmTtqdPffELxbb/s/eHJPEem2PijxV41uDFY2N7axi2VHbcgdAAGVUKHnk55NVteh+Knwh/s/wCIfijUfDHinTrVIrG/ht9FgtZ9OtmYALDMihiik42nj2710/7Sej32i2PgXxdoOkzX1n4M1ASz2kC7nFsUVMgd9oUf56c18a/iz4X+KHw9bwH8OZrjXta8QvDCYY7Z1+xx71ZnlLDAxjHBPfn11jray0e5D03ZvfFy4ivP2hfgveQEmKdb6VCf7rQqR+hqXSP+T2Nf/wCxVg/9CWqPxLtDpvx1+BumuwL21veQnnqVt1U/yq9pBH/DbOvjIz/wisH/AKEtT9n5fqPr8zG0r4xeLNN+EnxB8Wak66ve6Prsthp6vAqpCm7am8IBlV6knn3p2lap8cLOw0vxXpfjjQviNZ3MkTXeiWFhDE8UT/eaN1wx25x83pWP8KdYk0X4U/FDUY/Co8WQR+J7lbrTBIF8yEthz91s4HO3HNcJ4zX4JR6b/bvwY17xFpHjSXy/sej6X5/zSEjKSo6ngc5AcgehFaKKu1b+v0Ju+59G+L/Feu+HPjb4Ssbm8I8L+IrWa1Fu8KAw3qYdWL43cqSMZxkVF4x8WeIJvj54V8A+HdQ+y2q2k2pa9iFHZoB8sS5YHblu4wah+NOh61rHwMtb+7jB8T6HFa6tlAMi5hCmYAjsQZOnFY37MbSeMdZ8VfF28SRZNcnjs7FXGPKt4kUsB7Fyf++axSXLzdtC7u9jpfgd4r13Vbzxb4Z8WXy3eteH9VeIzGJIvMt35ibaoAwAMZxXB2Xxf8VxfDX4g/EzcuoaVb6m9p4ctTbqI0jDbPNcqAzDPJyelVv2mr/Ufh74zk8WaLDJnxXok+hyGIci825t2A9eozXd3Wlj4W/s7RaXaeFB4ri0+yRb7TvMCm4Vv9c/3Wz1JxjmqtHSVt/6Yrvbscbpeq/HC103TPFmk+ONB+ItrcvG91odhYQxvFE/3jG64Y7c4+b0rX/aD8feO/C/xB8CaP4KWOZtbNxHJYTxJtlcBNpZiCyhdxJ2kZxXi3jRfggmmHXvg3r3iLR/GsgT7Ho+l+flpc52Soyngc5AfA9CK7746eINW8MfEX4M+INc0+4vtRtLWZ9SgtE3SFzFGJSqjrgljx6Gr5FzLTv0t0JTdnqbnifWvjR8JxZ+KvGHinSfF3hl7mOHVYItOS1ewV2A3xsvLgE4y2e3rkdr8S9R+Jura3pGgfDiGHS7G8tzc3niS6txNHbLjKoiE4Zj7ivO/jX8SvDPxZ8HJ8OPhzcT6/qmuzwxzPFbSLHYRK6uzyswGOF6c9+fWn8cNShsfifoPhHx34r1/wAK+BrfRkMN9pbNELu6UAFHkVSQAAeMd+3USo3tda6/1Ypvszd0Hxd8SvBPxn0HwN418V6T4xsNfRxFdQWcdtNbSKDwUj4xnHXOR6VJoUd5N+1X8TYtOuTa3jeH7MW8wQMY38obThgQefUV5Xo0HgK3/aG+H1/4Ds9WfSXuzby63qEkrDUJyCQEMnLYHcADNev+ByP+GxPiDyM/2NYf+i1pySV35fqJO5s/Cn4jXV98C7vxT4quUbV9DW6t9XYqqAXEDMMEKABn5OgHWuQh+J/j3SPg94Xur+W0vPGvjK+caal6kcENnbtlgz7QoIRADzydwyT0rkPi1pmr2fxV1b4R6TC0en+PtTtNWDqMIsYBF0rH/aMSn8a7D9rTwfaNZeCNdn8OT674b8N3LQalYW5bf9ldFUMApDHbsXoR27ZISjC689f6+Y7v7iLWPFvxN+GP2TxL4n+InhzxxoDXEcOpWdtbQ289orsF8yIxnL4J6HPH51r/ABKkWX9qz4Vyocq+mXrL9CpNebahB+zHfCwsfh/8Ph4y12+mSOPTre6vYDCrEbnlkYkIFHpnn869G+I6rD+1T8KIVQRBdLvVCbs7cKeM96bSvt0fl0Emzo/BnizxBqH7RXjjwneX/maLpen2k1nbeSg8p3A3HcBuOc9yabr/AIs8RW/7TGh+C7bUBHol54elu5bfyUOZxIyq+4jdwAOAce1cTf8AirR/hj+1N4o1bxrLLpmk+INKtVsb8ws8JaNRuUlQSDkEYwar6L4w0/xt+174f1jRre6/slfDs8FpeTRmNbwCQlpI1bDbMtjJAzg1PJ1tpb9Cubp5lD4XaD8QE/ap8YLN48t5XtVtpdTYaXGPt0DBvLiAx+72jjcOTivqI1896D4i0bwr+1v4yt/EV6NNfXLWyi0wzRvtuXAIIUgEdTjnAr6EPBqKzba9EOnsFFFRXM8NtA008gjjXqT/AC9zWDdjQe7KiM7sFVRkknAAqnawSa425g8Wlg+6tc/4J+p+nWSz0+bVXW51GNorMHdFanq/o0n9F/PPQdAAAAAAAOgFdWHwrq+9Ne727+vl+ZlUq8ukdxEVURURQqqMKAMAD0paKK9U5AooooAKKKKACiiigAooooAKz9f/AOPGP/r6t/8A0alaFZ+v/wDHjH/19W//AKNSuTH/AO61P8L/ACNaH8WPqjQooorrMgooooAKKK8K/ab+KN94S1vQPCOn+KLDwg2rRy3F1rl5aNci2iTjEca53OWx14oA9zlcRxtI2SFBJwOeKyfBniKx8V+HbfXdOhvIba4LqiXcBilGxyhyp5HKnHtivCfgV8Wrm/8AG1x4IufiNp3xASewkvLPVYNOaymidAS0UkZG0jHIIz71k+Ifih8QLf4DeENaXWrqzbVNQuodX8QxaWt29hEkrhG8kbVIIGMn+7QB9SUV4H8DPiFqU+meJLq++JmifETS9NsWvI7iGzNjqCOqlnjeDG0pgLhwepINeUQ/HTxBfWL+MW+Ovh7Tb0B54fCJ0GR4GUZ2wvcY3hiO4yM45xQB9a6r4s0nTfGWj+E7n7R/aOrxzSWu2PMeIl3Nubtx0o8B+LNJ8aeHk13RftH2RppIR58ext0bFW4+oNeT/wDCRQeLfjB8IfEtqmyHUdIv7hVznGYDkZ+tef6V8SL34ffs9aBBpuoWOk3et6/e2i6nexNLDZIJmLyFF5YgdBg89aAPraivl/4R/F+4tviRo/hi6+Lum/Eiz1x2h3rpDWFxZTAZXAxtdG59816T+0l4q1jwx4f0waZ4w0XwjFfXTQ3GpXkD3NygC5At7dVIlYnOdxAAx60Aen6neR6fpt1fzLI0VtC8zrGu5iqqSQB3PHSsXwT/AMI3q1lH4x0XQ4bGfWIlklnexWC6lXsJTjcTx0JNfP3wX+Kni6/1nxl4bvvFd74lhsfD02qWOq3uiLp0yyL8uFiyQycggkdRWj4p+IniyL4PeBL6b4haR4Ym1m2L3+rXFmbq+kcAkCC1RNrZx8zEqB9TQB9B+I9WtNB0G+1q/wDM+y2MD3E3lrubaoycDucCsDSfiH4f1TW9B0e1+2fadd0r+1bPdDhfIwD8xzw3PSvn34f/ABH8S+JvCXxO8Ka5r134it9O0KS6ttTvdJGnTuHQgqYQSNvoeprofB10tl8QfhheyKWS3+HjSsB1IVAcD8qAPo+ivi6L46a5rUMvi7/hemgeHZ90ktr4VbQZJozGrHZHNPjcHZQMlcjJGK+rPhd4qi8bfD7RfFUMaxjUbYSMinKq4JVgD6bgcUAdLRRRQAUUUUAFFFFABRRRQAUUUUAFR3VvBdW0trdQxzwSoUkikUMrqRggg8EEdqkooAqaRpum6Pp8Wn6Tp9pp9nEMR29rCsUaD2VQAKt0UUAFFFFABWdqP/IY0v8A35P/AEA1o1naj/yGNL/35P8A0A1x47+Ev8UP/S4m1D4n6P8AJmjRRRXYYhRRRQAUUUUAFFFFABRRRQAUUUUAFFFFABRRRQAUUUUAFFFFABRRRQAUUUUAFFFFABRRRQAUUUUAFFFFABRRRQAUUUUAFFFFABRRRQAUUUUAFFFFABRRRQAUUUUAFFFFABRRRQAUUUUAFFFFABWVq2k/aJvttjKLa9AxuxlJB/dcd/r1FatFZ1KUaseWSKjJxd0c7Z3vmTNaXURtr1BloWOcj+8h/iX3H4gHirlWtV0221GEJMCrod0cqHDxt6g1itcXOmyrb6vjYx2xXgGI39A391vrwe1eTWoyofFqu/8An/nt6HZCantuaFFFFZlBRRRQAUUUUAFFFFAAOor57+FK6n4f+J/j/wAE674V1+OPxPqc9za6pFaeZZCKSPHzyg4U47fgcV9CUZOMZOKqMrJomUbny54Gvb74P6dP4I8YfB7U/EsVpPI2l6ro2kxXguIWYlRITgqRnvz7cZPXz2njTVfgF49utb8I6bolzqdjcf2ZpGmWYFysXlsFWXZ9+Q5GABkc8V7oCR0JFHetHWvrYlQscd8ErW5s/g/4TtLy3mtriHSoElhmQo6MF5DKeQfY14jb/D/xDP8AtEL4Un0+6XwRYaxJ4nhuDC3kPJIobyAcbeH3cZz7V9P0ZOMdqmNRpt9xuF0keH/H7wzr9p8QfDvxR0Hw1B4pj0y2ex1PSmRXkkt2YsHjDAgsCTx1/PinovinWPGvirSLPwT8Hz4bsILhZdW1LxJocVuUjHOyFQcs5PRu2Ole+UEk9STTVXS1gcNTxr9q37XoXhbSfiTpSj+0PCmoJP1wXgl/cun471P4Vp/BPwHHpnwJg8PakjJda1ayz6k3VzJcAlue+M1F8Rfh7418deLoLPWPE2mR+AIrqK6fTIbdhdXDRncI5GxgoWAPX8K9WRVRFRVCqoAAHYChztBRTEld3PnP4eeN/GXwp8Nw/DrxH8NfFGt3umsbfTL/AEi2E1rdQ5/dl33Dy+MZzyByQOlM+E/g3xT4n8N/FzRvGGmSaPqHiG/c/NG3lAtGpARyAHVSApZeODX0iCcdTSUOrvZahyeZ8xeEfF2p+C/C9v4N8VfAfVdU8R6dF9lgu9O0eGezu8cRu02Plzxnr6n0Gx8W9F8a337J2sWWseHrGPxBdyRTf2ZoVkcRqZ4yF2pnc4A5Yf0r6G3HHU0gp+21TsHsziPiDa3Vx8C9csYLWeW6k8OTRJAkZaRnNuQFCjknPGOteMeP/D+vT/sXeF9Gg0TU5dThGn+ZZpaSNOm1huygG4Y78V9PUZOc5OamNTl++43G5wH7QVneah8CvFtjYWk93dzaWyRQQRl5HbI4VRyT9K89+JHg/wASa1+zR4Ni0fTJp9X0L+z9QbT5FMcsnlJ80eDyG56Hng19A0Uo1HFIHG58wfGfx74w+J3wf1rQfD/wt8VafIYI31KTVLIx4CujbLdVy8rFgOwwMk11HxT8M+LINN+HvxD8KaUdS1bwpbgXOlsSks9u8YEqrn+IDt1+p4PvG5vU0lV7W1rIXJ3Z82eOdb8U/Hi30zwXo/gLxJ4b0f7ZDc6zf67a/ZwqIwbbGucucj/9XWuu8V6VqUn7Wfg7VIdNvH06Dw9PFJdLAxhjcyPhWfG0HHYmvZSSepJoycY7Ue16JaD5DwR7rVvBX7U+s6xe+E/EGoaV4js7S3tb3TrTz4oWT5WMpB+QZPf64rN0bUPFHwL8ZeJdNu/BOu+JvCut38mpafd6Fb/aJYZX+/HJHkY7c57DGcnH0aCfU0AkdCRR7Xug5Dxb4KaL4p1z4m+Iviz4p0eTQl1Kzj0/S9OnP79LdWDbpAPukkDjr/X2miiolLmdykrIKKKKkYVFd21teW7W95bQ3MD/AHopow6N35B4NS0UAV797iDTp5LG2W4uI4mMMBfYHYD5Vz/CCeM9q8k+HXh3xv4l+KjfEr4ieH7bw7Lp9idP0fS47tblowxzJI7rwc5OO4r2OiqUrJicbiEBgVYAgjBBHBFU7DSdJ0+VprDSrCzkcYZ4LZI2b6lQM1doqbjsQTWlpNcQ3M1pbyzw58qV4lZ489dpIyM+1AtLRbxr1bW3F0yhGnES+YV/ulsZx7VPRRcLEFraWloJBa2lvbiRi8giiVA7HqTgcn3NQWujaNa3f2y10fToLnn99Faoj89fmAzV6ii7FZHmvxtuviXPY/8ACN+A/CtpfQ6tbPb3Orz3yRrYbvlJMR5f5Sen5V1Xw38L2ngvwNo/hazbdFp9ssRf++3Vm/Fia6Ciqcvd5RcutzxXVtB+IHxF+J2ir4t8LWmgeEvDOoHUIGF8lxJqUyAiFgF5RRnJDCvaqKKJSvYaVijbaNo1rd/bLXR9Oguef30Vqivz1+YDNecfEvwn4g1j44fDnxFp+nGfStHa7/tCfzUUQh0AX5SQzZwegNeq0URk07icVYqWGmaZp8kkmn6bZWbyf6xre3SMv9SoGadf2FjqEQi1CxtbyMHIS4hWQA+oDA1ZoqbsdkVf7O07bbr/AGfZ7bU7rceQuIT6px8p+mKelpaR3cl5Ha26XMihZJliUSOB0BbGSB71PRRcLEMlrayXUd1JawPcRgrHM0al0B6gNjI/CpWAZSrAMpGCCMgilooGUrHSdJsJmmsdKsLSVhhngtkjYj3KgGppLS0luoruW0t5LiIERTNEpdAeoViMj8KnoouKyK1/p+n6gix6hYWl4inKrcQLIAfYMDilSxsY5opo7G1SWFPLidYVDRp/dU44HsOKsUUXYWRVutO067uIrm60+zuJ4f8AVSywK7p/ukjI/CrVFUZryWa5ax0uIXFyOJHP+rg93Pr/ALI59qTeyGkS315HaBFKvLNIcRQxjLyH2H9TwO5qXTdJmkuFvtWZJJl5igQ5jh/+Kb3qzpGkxWJaeRzcXkn+tnccn2HoPatGu/D4P7dXft/W7/rzOepW6RCiiivQOcKKKKACiiigAooooAKKKKACiiigArP1/wD48Y/+vq3/APRqVoVn6/8A8eMf/X1b/wDo1K5Mf/utT/C/yNaH8WPqjQooorrMgooooAK8v+NPw31bxTquleKvCeoaVaeI9Kjkhjj1W0FxZ3ML/ejkXBK84IYAmvUKKAPJPhd4C8e2GtXOt+NtU8Kxy/ZWt7bTvD2miG3BbOZXkdRIWxxgYH1qhp/w1+I2h/CbQ9A8NeKdIs9a0ya5eaC4habT79JZWYJLld4wG6gdc9a9qooA8L+Hnwa8Qf8ACX33iv4hXPhiO6uNKm0kWPhq0aC3aGXG53ZgCW4wOPxrFtfg98WtGtx4Z0LXPh8/h+MNFb6le6Lv1OCI5xgBfLdlzwSee9fR1FAHnEnw91KPx/4G1uDULaay8O2NzbXJlXy5pmkj2hlVF2DnkjjHauPT4H6y/wALdI0U6zptt4l0TVbjUdPufINzakySFvLkR1GVKnB447Zr3eigDxf4c/D/AOJcXi2z1nxvqXgmytLDc0dl4b0oJ9pcjgySSoGULzgL+davxv8Ah/4q8S654c8VeCdS0W31vQ/PRLfWYGltJo5gu7O0Eqw2DBA79Rjn1OigD5um8G+NvCer+J/iT8TPGXheaK98LXOmPHBut47d8boo4d4G5ThupDEngGq/hr4f+Mtc8AfDTxt4D1LQYdX03RGs2ttct3ktpIpDu3DaCysCB0HPr6/QPi3wv4e8W6WNL8TaPaarYiQSiC5Tcm8ZwcevJrUtoIbW3jt7eJIoYlCRogwqqOgAoA8E8O/CH4kLrHjfWfFPiXQdTvfFGg/YB9njkiS2mHCqo2n90Bxn73tXTaF8MNWtfE/g+/vrrT5LLR/Cp0S9SN33ySFQpZMrjb15JB9q9ZooA+crf4OfFTw8h8OeFNY+H03hxWZbW81XRy+o2sTEkKMKUkKg4BY8969fsNF8U6HpvhfSdH1LTrq1s32azPeQeXLcR7G5iWMBFYuQcHAxnvXXUUAFFFFABRRRQAUUUUAFFFFABRRRQAUUUUAFFFFABRRRQAVnaj/yGNL/AN+T/wBANaNZ2o/8hjS/9+T/ANANceO/hL/FD/0uJtQ+J+j/ACZo0UUV2GIUUUUAFFFFABRRRQAUUUUAFFFFABRRRQAUUUUAFFFFABRRRQAUUUUAFFFFABRRRQAUUUUAFFFFABRRRQAUUUUAFFFFABRRRQAUUUUAFFFFABRRRQAUUUUAFFFFABRRRQAUUUUAFFFFABRRRQAUUUUAFNmjjmiaKVFkjcEMrDII9KdRQ9QOcuNOvNIzJpqvdWI5a1Jy8Y/6ZnuP9n8qmsru3vIfOt5A65wR0Kn0I7Gt2srVNFhupjeWsjWd9j/XR/x+zjow+vTtivMrYJx96l93+X+W3odUK99J/eJRWct9NaTra6xEtvKxwky58mX6E/dPsfzrRrjT6dTYKKKKYBRRRQAUUUUAFFFFABRRRQAUUUUAFFFFABRRRQAUUUUAFFFFABRRRQAUUUUAFFFFABRRRQAUUUUAFFFFABRRRQAUUUUAFFFFABRRRQAUUUUAFFFFABRRRQAUUUUAFFFFABRRRQAUUUUAFFFFABUdxNDbwtNcSLFGoyzMcAVUudQ/0g2dhCby8xyinCxj1du1W7DQ8zJeatKLy5U7kTGIoT/sr6/7RyfenThOq7U18+n9f1oKUlBe8VLeG+1rDKZbHTj/AB/dmmHt/dX36mt+xtLextktrWFIol6KoxU1FepQw0aOu77nJUqufoFFFFdJmFFFFABRRRQAUUUUAFFFFABRRRQAUUUUAFZ+v/8AHjH/ANfVv/6NStCs/X/+PGP/AK+rf/0alcmP/wB1qf4X+RrQ/ix9UaFFFFdZkFFFFABRRRQAUUUUAFFFFABRRRQAUUUUAFFFFABRRRQAUUUUAFFFFABRRRQAUUUUAFFFFABRRRQAUUUUAFFFFABRRRQAVnaj/wAhjS/9+T/0A1o1naj/AMhjS/8Afk/9ANceO/hL/FD/ANLibUPifo/yZo0UUV2GIUUUUAFFFFABRRRQAUUUUAFFFFABRRRQAUUUUAFFFFABRRRQAUUUUAFFFFABRRRQAUUUUAFFFFABRRRQAUUUUAFFFFABRRRQAUUUUAFFFFABRRRQAUUUUAFFFFABRRRQAUUUUAFFFFABRRRQAUUUUAFFFFABRRRQBHcQQ3MDwXESSxOMMjrkEfSsGfSb/TcvpMn2q2HW0nc7lH+w55/Bs/UV0VFYVsPCt8W/fqaQqShsc9Yahb3btEu+G4T78Eo2yL+Hf6jIq3VjVdKstSUfaIyJF+5Kh2uh9j/TpWRNHq+l/wCujOp2g/5axDE6j/aTo31Bz7V5lWhUpb6ruv1X9fI6oVIz8mX6Kr2N7a30Ze1mWTbwy9GQ+jKeQfrVisk01dFNWCiiimAUUUUAFFFFABRRRQAUUUUAFFFFABRRRQAUUUUAFFFFABRRRQAUUUUAFFFFABRRRQAUUUUAFFFFABRRRQAUUUUAFFFFABRRRQAUUUUAFFFFABRRRQAUUUUAFFFFABRUV3c29pAZrmZIYx/E5wM+nuaqQyapqnGnW/2S3PW6ulIJH+xH1P1bb+NK93yxV32Dpd7E9/fWtiga4kwzcIijc7n0AHJqOGy1TVPmuS+mWZ/5ZqQZ3H+0eifQZPuK0dK0Wz09zON9xdN9+4mO5z9Ow/CtKuylgXLWq/kv1f8AXzMZ17aRK9hZWthbi3s4VijHOB1J9SepPueasUUV6UYqKsloczberCiiimIKKKKACiiigAooooAKKKKACiiigAooooAKKKKACs/X/wDjxj/6+rf/ANGpWhWfr/8Ax4x/9fVv/wCjUrkx/wDutT/C/wAjWh/Fj6o0KKKK6zIKKKKACiiigAooooAKKKKACiiigAooooAKKKKACiiigAooooAKKKKACiiigAooooAKKKKACiiigAooooAKKKKACiiigArO1H/kMaX/AL8n/oBrRrO1H/kMaX/vyf8AoBrjx38Jf4of+lxNqHxP0f5M0aKKK7DEKKKKACiiigAooooAKKKKACiiigAooooAKKKKACiiigAooooAKKKKACiiigAooooAKKKKACiiigAooooAKKKKACiiigAooooAKKKKACiiigAooooAKKKKACiiigAooooAKKKKACiiigAooooAKKKKACiiigAooooAKKKKACiiigDM1TQ7K+kFxh7a6X7txAdrj6+orMl/tnTf+Py2OoW4/wCXi1X94B6tH1P/AAHNdNRXJWwdOo+ZaPy/U2hWlHTdGBY31pfRl7SdJQpwwB+ZD6MOoPsas1JqmiafqEgmkjMVyowtxC2yRfowrMlt9d07+BdWtx/EuI5lHuOh/DmvPqUKtL4ldd1/lv8AmdEakJbOxfoqjZarZXUxt1kMVyoy0EylJF+qnmr1ZRkpK6ZbTQUUUVQgooooAKKKKACiiigAooooAKKKKACiiigAooooAKKKKACiiigAooooAKKKKACiiigAooooAKKKKACiiigAooooAKKKKACiiigAooooAKKqX+pWViVW4nUSP9yNfmdz6Ko5JqKL+29ROLW0/s6A/wDLe5GZCP8AZj7H/eqVK75Yq78v60+Y2rK7LV3c29pAZ7qeOCIdXkYKP1qpHcalqPGl2LRRH/l6u1KL/wABQ/MfxAB9a0NP8P2NtOt1Pvvbwf8ALec7mH+6Oij2Fa9dlPAzlrUdl2X+f+X3mEq8V8KuY+n6BawTi6vJHv7wf8tZui+yr0UVsUUV6FOlCkrQVjnlOUndsKKKK0JCiiigAooooAKKKKACiiigAooooAKKKKACiiigAooooAKKKKACs/X/APjxj/6+rf8A9GpWhWfr/wDx4x/9fVv/AOjUrkx/+61P8L/I1ofxY+qNCiiiusyCiiigAooooAKKKKACiiigAooooAKKKKACiiigAooooAKKKKACiiigAooooAKKKKACiiigAooooAKKKKACiiigAooooAKztR/5DGl/78n/AKAa0aztR/5DGl/78n/oBrjx38Jf4of+lxNqHxP0f5M0aKKK7DEKKKKACiiigAooooAKKKKACiiigAooooAKKKKACiiigAooooAKKKKACiiigAooooAKKKKACiiigAooooAKKKKACiiigAooooAKKKKACiiigAooooAKKKKACiiigAooooAKKKKACiiigAooooAKKKKACiiigAooooAKKKKACiiigAooooAKKKKAKuo6fY6jCIr61iuFByu9QSp9Qex9xWRLoeoWfzaTqTNGP+Xe8JlX8H+/+ZIroaK56uFpVXeS179TSFWUNmcrJqk9lxq+mz2gHWZP3sQ9yw6Vetbq2u4xJbTxzKehVs1uVlX3h7SbqQzfZvs855M1uxicn1JXG78c1xTwNSPwSv66fiv8jeNeL+JWEoqnJpWuWnNnqUV8g6R3cYDn2DpgD8VNV5NUuLPjVdLurUD70sf76IfiMH/x2uWalT+OLX5fetDWLUvhdzUoqtZ39leAG1uopT6Bvm/I81ZoTTV0DVgooopgFFFFABRRRQAUUUUAFFFFABRRRQAUUUUAFFFFABRRRQAUUUUAFFFFABRRRQAUUUUAFFFFABRUN1dW1qu65uIoR/tsAfy71RXWFuTt0ywvL85xvRNkYPuzYP5A1DnFO3UaT3NSmTSxQIZJpEjUc5Y4qpHYeIbv/X3NrpsZ6rCvnSD6O2F/8dNW7Xw1pcbiW5je/nHPmXbeZz6hT8q/gBW0KFae0bev+W/32IlUhHr9xnJrAujt0myuNQOcb1GyIH3c/wCFWItI1e951K/FpEf+WFnwxHoXPP4riuiACgAAADoBRXXDL4/8vHf8F/XzMZYh/ZVilpek6dpoY2drHG7ffkxmR/8AeY8n8TV2iiu6EIwXLFWRg227sKKKKoQUUUUAFFFFABRRRQAUUUUAFFFFABRRRQAUUUUAFFFFABRRRQAUUUUAFFFFABWfr/8Ax4x/9fVv/wCjUrQqDULVby2MDSPH8yuHTGQVYMDyCOoFc+LpyqUJwju0/wAjSjJRqRb7k9FZ/wBguv8AoM33/fEX/wARR/Z91/0Gb7/viL/4io+sVP8An1L74/8AyQ/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RWf8A2fdf9Bm+/wC+Iv8A4ij+z7r/AKDN9/3xF/8AEUfWKv8Az6l98f8A5IPZx/nX4/5GhRWf/Z91/wBBm+/74i/+Io/s+6/6DN9/3xF/8RR9Yq/8+pffH/5IPZx/nX4/5GhWdqP/ACGNL/35P/QDS/2fdf8AQZvv++Iv/iKWLTmW7huJr+6uDDu2LIEABIwfuqDWVaVWtFRVNrWL1cekk+jfYuChBt8y2fft6F+iiivQOcKKKKACiiigAooooAKKKKACiiigAooooAKKKKACiiigAooooAKKKKACiiigAooooAKKKKACiiigAooooAKKKKACiiigAooooAKKKKACiiigAooooAKKKKACiiigAooooAKKKKACiiigAooooAKKKKACiiigAooooAKKKKACiiigAooooAKKKKACiiigAooooAKKKKAM6/0LSL4lrixiLnq6ZRz/AMCXBqg3hyaDnTdavIPSOYCaMfhw3/j1dBRXPUwlGbu46/c/vRpGtOOzOaePxHa/6yzs79B/FBKY3P8AwBhj/wAeqJtaihOL6w1GyP8A00ty4/OPcK6qg8iuaWX/AMk389f8n+JqsR3Rztrqmm3TbYL+2d/7nmAN/wB8nmrhBHY1YvNI0u8UrcWFu+ep2AH8xWcfCmnJ/wAeVxfWA9LecgfrmsJYSvHaz/D+vvLVam/Is0VTbQ9XiP8AoviBivpcWwkJ/HIpht/FEJ/1Ol3a+oleNvy2kfrWTp1Y/FB/g/yZalB7SL9FZxutaj/13hy6cd2huIWA/AuD+lMOsiP/AI+dL1WH6Wbyf+gA1m52+JNeqa/MpK+xqUVlf8JBpI/1ly8Pr50Lx4+u4DFOXxDoLMF/trTwx/ha5QN+ROan21P+ZfePkl2NOiqsWpadNjyr+0kycDbMpz+tTefB/wA9o/8AvsValF7MVmSUUDJAI5B6UuD6GqEJRS7W9DUXnw/89o/++hSegElFVptQsIc+dfW0eOu6VRj9aqv4g0FGKtrWnbv7ouULflnNQ6sFu0UoyeyNOisr/hINIP8Aq7oy+nlRM+fptBzSjWo5P+PfTdVm/wC3KSP/ANDAoVWD2YcsuxqUVmi81iT/AFPhu9A7NLNCo/Lfn9KeIfE833bPTLVfWS4ZmH4BcfrVrme0X9zJdl1X3l+gAnoCapjRdalP+ka8qL/dt7UKR/wInn8qePCtk5/0y81G9HdZ58j6cAVoqFeX2LerX6XJdSmuol3qOn2h23N9bQt/daUBj9B1NVBrltK22ytb+9b0itmA/wC+n2r+tbdlomk2a4ttPgT3K7j+ZrQACgBQAPQVtHA1X8UkvRX/AB/4BDrxWyOZT/hIbr/UaZBZIf4rufLj/gCAg/8AfVTL4fvrj/kIa7cMO6WkawofY53H9RXQUVvHL6S+Jt+r/wArIzeIl00Mqz8O6NatvjsUkfrvmJlOfX5icfhWqOBgcCiiuunShTVoJL0MpSlLdhRRRVkhRRRQAUUUUAFFFFABRRRQAUUUUAFFFFABRRRQAUUUUAFFFFABRRRQAUUUUAFFFFABRRRQAUUUUAFFFFABRRRQAUUUUAFFFFABRRRQAUUUUAFFFFABRRRQAUUUUAFFFFABRRRQAUUUUAFFFFABRRRQAUUUUAFFFFABRRRQAUUUUAFFFFABRRRQAUUUUAFFFFABRRRQAUUUUAFFFFABRRRQAUUUUAFFFFABRRVXVr2PT9NnvJfuxIT9T2H51FSpGnBzk7JasqMXOSjHdlqivJm8a+IixIu41BPA8leB6dKT/hNPEX/P7H/34T/Cvjv9e8u/ln9y/wDkj3P9XcV3j97/AMj1qivJf+E08Rf8/sf/AH4T/Cj/AITTxF/z+x/9+E/wp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tUV5L/wmniL/n9j/wC/Cf4Uf8Jp4i/5/Y/+/Cf4Uf695d/JP7l/8kH+ruK7x+9/5HrVFeS/8Jp4i/5/Y/8Avwn+FH/CaeIv+f2P/vwn+FH+veXfyT+5f/JB/q7iu8fvf+R61RXkv/CaeIv+f2P/AL8J/hR/wmniL/n9j/78J/hR/r3l38k/uX/yQf6u4rvH73/kesMiN95FP1FMe2t3BD28TA9coK8q/wCE08Rf8/sf/fhP8KP+E08Rf8/sf/fhP8KT46y1/Yn9y/8Akh/6vYr+aP3v/I9Ln0XSZs+bp1s+Rg5jFV/+EY8P/wDQHs/+/Yrzz/hNPEX/AD+x/wDfhP8ACj/hNPEX/P7H/wB+E/wrJ8Z5Q96Uv/AY/wCZSyHGr7a+9/5HfHwf4XJJOhWOT/0yFJ/wh/hf/oBWP/foVwX/AAmniL/n9j/78J/hR/wmniL/AJ/Y/wDvwn+FT/rfk3/Pl/8AgMf8yv7Dx386+9/5He/8Id4X/wCgFY/9+hUw8MeHsf8AIHs/+/Yrzz/hNPEX/P7H/wB+E/wo/wCE08Rf8/sf/fhP8KFxhky2ov8A8Bj/AJi/sLHfzr73/kekwaHo8GPJ021THTEYq3Ha20ahUt4lA6AIK8r/AOE08Rf8/sf/AH4T/Cj/AITTxF/z+x/9+E/wrWPG+Vx+GnJfKP8A8kS+H8Y95L73/kesCNF6Io+gp1eS/wDCaeIv+f2P/vwn+FH/AAmniL/n9j/78J/hV/695b/JP7l/8kL/AFdxX80fvf8AketUV5L/AMJp4i/5/Y/+/Cf4Uf8ACaeIv+f2P/vwn+FH+veXfyT+5f8AyQv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j/AITTxF/z+x/9+E/wo/17y7+Sf3L/AOSD/V3Fd4/e/wDI9aoryX/hNPEX/P7H/wB+E/wo/wCE08Rf8/sf/fhP8KP9e8u/kn9y/wDkg/1dxXeP3v8AyPWqK8l/4TTxF/z+x/8AfhP8KP8AhNPEX/P7H/34T/Cj/XvLv5J/cv8A5IP9XcV3j97/AMj1qivJf+E08Rf8/sf/AH4T/Cun8A+JrrU7qay1KVXmxviYKFyO44/CuzAcX4DG4iNCCknLa6VvzZjiMkxNCm6kmml2v/kdnRRRX1J44UUUUAFFFFABRRRQAUUUUAFFFFABRRRQAV5/8UtW3PFpELcL+8mx69h/X8RXcaldxWNhNeTHCRIWNeKajdy319NeTHLyuWPt6D8BXxHG2afV8KsLB+9Pf/Cv83p959BkGD9rWdaS0j+ZXooor8mPs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Pr0oAKK4jwV4n1DWdfure91C1hRXmWPT20qeGYKj7Vbz2bY+QM4Vf4h6V29b4jDzw8+Se/z/X/AIYzpVVUjzRCiiisDQKsabdyWF/BeRfeicN9R3H5VXoqoTlTkpxdmtRSipJxezPdNPuor2yhuoTlJVDCp64X4WaqGhl0mVvmT95FnuO4/l+Zruq/e8nzGOY4OGIW738mtz84x2FeFrypv5egUUUV6ZyBRRRQAUUUUAFFFFABRRRQAUUVDfXMVnaS3UzbY4lLMfYVMpKEXKTskNJydkcT8UtWwsWkQtycSTY/Qf1rgKtarey6jqM97N9+Vy2PQdh+AqrX4NnWYvMcbOv02Xotv8z9GwGFWFoRp9evqFFFFeUd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P2Og6kusRXmqa6dRt7V3eziNqI5Iy3XfIGO/A4HyiugoorSpVlUacvyS/ImEFBaBRRRWZQUUUUAW9HvpNN1OC9jzmJwSPUdx+Ve12dxHdWsdxCwaORQykeleE16N8LtV860k0qVvnh+ePPde4/CvuuB809jiJYSb92eq9V/mvyR89xBhPaUlWjvHf0O1ooor9WPjQooooAKKKKACiiigAooooAKwPiD/AMirdf8AAf50UV5mc/8AIvr/AOGX5HXgP95p+q/M8jooor8CP0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6P4b/wDI12/+4/8A6CaKK9XI/wDkZUP8cfzOPMP91qej/I9Yooor97Pzg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2056" name="Picture 8" descr="https://euc-powerpoint.officeapps.live.com/pods/GetClipboardImage.ashx?Id=1629311b-1b7c-4789-8664-10429da8d46e&amp;DC=GEU6&amp;pkey=dcee1422-3b2d-4920-8522-273b0decc9e1&amp;wdoverrides=GetClipboardImageEnabled:true"/>
          <p:cNvPicPr>
            <a:picLocks noChangeAspect="1" noChangeArrowheads="1"/>
          </p:cNvPicPr>
          <p:nvPr/>
        </p:nvPicPr>
        <p:blipFill rotWithShape="1">
          <a:blip r:embed="rId2">
            <a:extLst>
              <a:ext uri="{28A0092B-C50C-407E-A947-70E740481C1C}">
                <a14:useLocalDpi xmlns:a14="http://schemas.microsoft.com/office/drawing/2010/main" val="0"/>
              </a:ext>
            </a:extLst>
          </a:blip>
          <a:srcRect l="-4022" t="-400" r="4022" b="5802"/>
          <a:stretch/>
        </p:blipFill>
        <p:spPr bwMode="auto">
          <a:xfrm>
            <a:off x="2099751" y="402672"/>
            <a:ext cx="10011475" cy="5953678"/>
          </a:xfrm>
          <a:prstGeom prst="snipRoundRect">
            <a:avLst>
              <a:gd name="adj1" fmla="val 16667"/>
              <a:gd name="adj2" fmla="val 41707"/>
            </a:avLst>
          </a:prstGeom>
          <a:noFill/>
          <a:extLst>
            <a:ext uri="{909E8E84-426E-40DD-AFC4-6F175D3DCCD1}">
              <a14:hiddenFill xmlns:a14="http://schemas.microsoft.com/office/drawing/2010/main">
                <a:solidFill>
                  <a:srgbClr val="FFFFFF"/>
                </a:solidFill>
              </a14:hiddenFill>
            </a:ext>
          </a:extLst>
        </p:spPr>
      </p:pic>
      <p:pic>
        <p:nvPicPr>
          <p:cNvPr id="8" name="Kuva 7">
            <a:extLst>
              <a:ext uri="{FF2B5EF4-FFF2-40B4-BE49-F238E27FC236}">
                <a16:creationId xmlns:a16="http://schemas.microsoft.com/office/drawing/2014/main" id="{7A2F99B5-4986-4AA2-A91A-05FC02813F86}"/>
              </a:ext>
            </a:extLst>
          </p:cNvPr>
          <p:cNvPicPr>
            <a:picLocks noChangeAspect="1"/>
          </p:cNvPicPr>
          <p:nvPr/>
        </p:nvPicPr>
        <p:blipFill>
          <a:blip r:embed="rId3"/>
          <a:stretch>
            <a:fillRect/>
          </a:stretch>
        </p:blipFill>
        <p:spPr>
          <a:xfrm>
            <a:off x="276505" y="271096"/>
            <a:ext cx="1920406" cy="4066384"/>
          </a:xfrm>
          <a:prstGeom prst="rect">
            <a:avLst/>
          </a:prstGeom>
        </p:spPr>
      </p:pic>
    </p:spTree>
    <p:extLst>
      <p:ext uri="{BB962C8B-B14F-4D97-AF65-F5344CB8AC3E}">
        <p14:creationId xmlns:p14="http://schemas.microsoft.com/office/powerpoint/2010/main" val="375785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uc-powerpoint.officeapps.live.com/pods/GetClipboardImage.ashx?Id=deb0c7d9-2801-4c6d-a28b-816b7e4118b9&amp;DC=GEU6&amp;pkey=fb98bba7-4efa-45a0-9efb-4cde00c19ca4&amp;wdoverrides=GetClipboardImageEnabled:true"/>
          <p:cNvPicPr>
            <a:picLocks noChangeAspect="1" noChangeArrowheads="1"/>
          </p:cNvPicPr>
          <p:nvPr/>
        </p:nvPicPr>
        <p:blipFill rotWithShape="1">
          <a:blip r:embed="rId2">
            <a:extLst>
              <a:ext uri="{28A0092B-C50C-407E-A947-70E740481C1C}">
                <a14:useLocalDpi xmlns:a14="http://schemas.microsoft.com/office/drawing/2010/main" val="0"/>
              </a:ext>
            </a:extLst>
          </a:blip>
          <a:srcRect r="-3" b="5120"/>
          <a:stretch/>
        </p:blipFill>
        <p:spPr bwMode="auto">
          <a:xfrm>
            <a:off x="2610678" y="704675"/>
            <a:ext cx="8873850" cy="5285065"/>
          </a:xfrm>
          <a:prstGeom prst="snipRoundRect">
            <a:avLst>
              <a:gd name="adj1" fmla="val 16667"/>
              <a:gd name="adj2" fmla="val 42857"/>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7490D05B-210A-4A9E-B07B-98E37A0FAE37}"/>
              </a:ext>
            </a:extLst>
          </p:cNvPr>
          <p:cNvPicPr>
            <a:picLocks noChangeAspect="1"/>
          </p:cNvPicPr>
          <p:nvPr/>
        </p:nvPicPr>
        <p:blipFill>
          <a:blip r:embed="rId3"/>
          <a:stretch>
            <a:fillRect/>
          </a:stretch>
        </p:blipFill>
        <p:spPr>
          <a:xfrm>
            <a:off x="276505" y="271096"/>
            <a:ext cx="1920406" cy="4066384"/>
          </a:xfrm>
          <a:prstGeom prst="rect">
            <a:avLst/>
          </a:prstGeom>
        </p:spPr>
      </p:pic>
      <p:sp>
        <p:nvSpPr>
          <p:cNvPr id="4" name="Tekstiruutu 3">
            <a:extLst>
              <a:ext uri="{FF2B5EF4-FFF2-40B4-BE49-F238E27FC236}">
                <a16:creationId xmlns:a16="http://schemas.microsoft.com/office/drawing/2014/main" id="{91D19D39-3977-484E-877A-CC5E7CC425E7}"/>
              </a:ext>
            </a:extLst>
          </p:cNvPr>
          <p:cNvSpPr txBox="1"/>
          <p:nvPr/>
        </p:nvSpPr>
        <p:spPr>
          <a:xfrm>
            <a:off x="6543317" y="2860646"/>
            <a:ext cx="1761784" cy="430887"/>
          </a:xfrm>
          <a:prstGeom prst="rect">
            <a:avLst/>
          </a:prstGeom>
          <a:noFill/>
        </p:spPr>
        <p:txBody>
          <a:bodyPr wrap="square" rtlCol="0">
            <a:spAutoFit/>
          </a:bodyPr>
          <a:lstStyle/>
          <a:p>
            <a:r>
              <a:rPr lang="fi-FI" sz="1100" dirty="0"/>
              <a:t>Ennalta sovittu viikoittainen</a:t>
            </a:r>
          </a:p>
          <a:p>
            <a:r>
              <a:rPr lang="fi-FI" sz="1100" dirty="0"/>
              <a:t>Yhdessä aika pe klo 8-10</a:t>
            </a:r>
          </a:p>
        </p:txBody>
      </p:sp>
    </p:spTree>
    <p:extLst>
      <p:ext uri="{BB962C8B-B14F-4D97-AF65-F5344CB8AC3E}">
        <p14:creationId xmlns:p14="http://schemas.microsoft.com/office/powerpoint/2010/main" val="132859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0AA707BB-C160-459F-9B4D-674C9ABE80C4}"/>
              </a:ext>
            </a:extLst>
          </p:cNvPr>
          <p:cNvSpPr txBox="1"/>
          <p:nvPr/>
        </p:nvSpPr>
        <p:spPr>
          <a:xfrm>
            <a:off x="0" y="58382"/>
            <a:ext cx="12120039" cy="461665"/>
          </a:xfrm>
          <a:prstGeom prst="rect">
            <a:avLst/>
          </a:prstGeom>
          <a:noFill/>
        </p:spPr>
        <p:txBody>
          <a:bodyPr wrap="square" rtlCol="0">
            <a:spAutoFit/>
          </a:bodyPr>
          <a:lstStyle/>
          <a:p>
            <a:pPr algn="ctr">
              <a:defRPr/>
            </a:pPr>
            <a:r>
              <a:rPr lang="fi-FI" sz="2400" b="1" dirty="0">
                <a:solidFill>
                  <a:srgbClr val="000000"/>
                </a:solidFill>
              </a:rPr>
              <a:t>Siilinjärven perhekeskuksen toimintasuunnitelman osa-alueet </a:t>
            </a:r>
          </a:p>
        </p:txBody>
      </p:sp>
      <p:grpSp>
        <p:nvGrpSpPr>
          <p:cNvPr id="2" name="Ryhmä 1">
            <a:extLst>
              <a:ext uri="{FF2B5EF4-FFF2-40B4-BE49-F238E27FC236}">
                <a16:creationId xmlns:a16="http://schemas.microsoft.com/office/drawing/2014/main" id="{4F6D911B-994A-4797-9B26-791E68BDBC84}"/>
              </a:ext>
            </a:extLst>
          </p:cNvPr>
          <p:cNvGrpSpPr/>
          <p:nvPr/>
        </p:nvGrpSpPr>
        <p:grpSpPr>
          <a:xfrm>
            <a:off x="2255628" y="690164"/>
            <a:ext cx="8014808" cy="5002748"/>
            <a:chOff x="2162862" y="892504"/>
            <a:chExt cx="7938709" cy="5766766"/>
          </a:xfrm>
        </p:grpSpPr>
        <p:sp>
          <p:nvSpPr>
            <p:cNvPr id="5" name="Suorakulmio 4">
              <a:extLst>
                <a:ext uri="{FF2B5EF4-FFF2-40B4-BE49-F238E27FC236}">
                  <a16:creationId xmlns:a16="http://schemas.microsoft.com/office/drawing/2014/main" id="{3DCBDFDF-9BCE-4043-BB09-BC0B6023328C}"/>
                </a:ext>
              </a:extLst>
            </p:cNvPr>
            <p:cNvSpPr/>
            <p:nvPr/>
          </p:nvSpPr>
          <p:spPr>
            <a:xfrm>
              <a:off x="2162862" y="1246013"/>
              <a:ext cx="1921790" cy="1224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Perhekeskus-toiminnan tavoitteet</a:t>
              </a:r>
            </a:p>
          </p:txBody>
        </p:sp>
        <p:sp>
          <p:nvSpPr>
            <p:cNvPr id="12" name="Suorakulmio 11">
              <a:extLst>
                <a:ext uri="{FF2B5EF4-FFF2-40B4-BE49-F238E27FC236}">
                  <a16:creationId xmlns:a16="http://schemas.microsoft.com/office/drawing/2014/main" id="{85219DCB-A0C7-4EC7-AA1B-D6D6021A83AF}"/>
                </a:ext>
              </a:extLst>
            </p:cNvPr>
            <p:cNvSpPr/>
            <p:nvPr/>
          </p:nvSpPr>
          <p:spPr>
            <a:xfrm>
              <a:off x="4181044" y="1246011"/>
              <a:ext cx="1921790" cy="40628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Perhe-</a:t>
              </a:r>
            </a:p>
            <a:p>
              <a:pPr algn="ctr">
                <a:defRPr/>
              </a:pPr>
              <a:r>
                <a:rPr lang="fi-FI" b="1" dirty="0">
                  <a:solidFill>
                    <a:srgbClr val="FFFFFF"/>
                  </a:solidFill>
                </a:rPr>
                <a:t>keskuksen tehtävät toimintana</a:t>
              </a:r>
            </a:p>
          </p:txBody>
        </p:sp>
        <p:sp>
          <p:nvSpPr>
            <p:cNvPr id="13" name="Suorakulmio 12">
              <a:extLst>
                <a:ext uri="{FF2B5EF4-FFF2-40B4-BE49-F238E27FC236}">
                  <a16:creationId xmlns:a16="http://schemas.microsoft.com/office/drawing/2014/main" id="{D5C60DEF-8029-48AD-A795-4AF63A14EA3D}"/>
                </a:ext>
              </a:extLst>
            </p:cNvPr>
            <p:cNvSpPr/>
            <p:nvPr/>
          </p:nvSpPr>
          <p:spPr>
            <a:xfrm>
              <a:off x="2162862" y="3078350"/>
              <a:ext cx="1921790" cy="15197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Palvelu- ja yhteistyö-verkosto</a:t>
              </a:r>
            </a:p>
          </p:txBody>
        </p:sp>
        <p:sp>
          <p:nvSpPr>
            <p:cNvPr id="14" name="Suorakulmio 13">
              <a:extLst>
                <a:ext uri="{FF2B5EF4-FFF2-40B4-BE49-F238E27FC236}">
                  <a16:creationId xmlns:a16="http://schemas.microsoft.com/office/drawing/2014/main" id="{27E29C7A-B99B-4994-89B8-506155701BEB}"/>
                </a:ext>
              </a:extLst>
            </p:cNvPr>
            <p:cNvSpPr/>
            <p:nvPr/>
          </p:nvSpPr>
          <p:spPr>
            <a:xfrm>
              <a:off x="6176996" y="1258171"/>
              <a:ext cx="1921790" cy="25858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Johtaminen ja koordinointi </a:t>
              </a:r>
              <a:r>
                <a:rPr lang="fi-FI" sz="1200" b="1" dirty="0">
                  <a:solidFill>
                    <a:srgbClr val="FFFFFF"/>
                  </a:solidFill>
                </a:rPr>
                <a:t>(strateginen ja operatiivinen johtaminen, ohjaava ryhmä, koordinointi)</a:t>
              </a:r>
              <a:endParaRPr lang="fi-FI" b="1" dirty="0">
                <a:solidFill>
                  <a:srgbClr val="FFFFFF"/>
                </a:solidFill>
              </a:endParaRPr>
            </a:p>
          </p:txBody>
        </p:sp>
        <p:sp>
          <p:nvSpPr>
            <p:cNvPr id="15" name="Suorakulmio 14">
              <a:extLst>
                <a:ext uri="{FF2B5EF4-FFF2-40B4-BE49-F238E27FC236}">
                  <a16:creationId xmlns:a16="http://schemas.microsoft.com/office/drawing/2014/main" id="{A645AC5E-82EB-4C6F-B88A-CDB56A03CE5B}"/>
                </a:ext>
              </a:extLst>
            </p:cNvPr>
            <p:cNvSpPr/>
            <p:nvPr/>
          </p:nvSpPr>
          <p:spPr>
            <a:xfrm>
              <a:off x="2162862" y="4669789"/>
              <a:ext cx="1921790" cy="1076630"/>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Perhekeskustoiminnan asemointi</a:t>
              </a:r>
            </a:p>
          </p:txBody>
        </p:sp>
        <p:sp>
          <p:nvSpPr>
            <p:cNvPr id="16" name="Suorakulmio 15">
              <a:extLst>
                <a:ext uri="{FF2B5EF4-FFF2-40B4-BE49-F238E27FC236}">
                  <a16:creationId xmlns:a16="http://schemas.microsoft.com/office/drawing/2014/main" id="{5C2538BF-94CE-487B-9B4B-8CD4AA1194B0}"/>
                </a:ext>
              </a:extLst>
            </p:cNvPr>
            <p:cNvSpPr/>
            <p:nvPr/>
          </p:nvSpPr>
          <p:spPr>
            <a:xfrm>
              <a:off x="6170162" y="3932808"/>
              <a:ext cx="1921790" cy="15595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Yhteistyön rakenteet, käytänteet ja sopimukset</a:t>
              </a:r>
            </a:p>
          </p:txBody>
        </p:sp>
        <p:sp>
          <p:nvSpPr>
            <p:cNvPr id="17" name="Suorakulmio 16">
              <a:extLst>
                <a:ext uri="{FF2B5EF4-FFF2-40B4-BE49-F238E27FC236}">
                  <a16:creationId xmlns:a16="http://schemas.microsoft.com/office/drawing/2014/main" id="{7FFE6550-44D2-4351-9C2F-B4933C9DA436}"/>
                </a:ext>
              </a:extLst>
            </p:cNvPr>
            <p:cNvSpPr/>
            <p:nvPr/>
          </p:nvSpPr>
          <p:spPr>
            <a:xfrm>
              <a:off x="8170171" y="4126495"/>
              <a:ext cx="1924567" cy="1301465"/>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Talous ja resursointi</a:t>
              </a:r>
            </a:p>
          </p:txBody>
        </p:sp>
        <p:sp>
          <p:nvSpPr>
            <p:cNvPr id="18" name="Suorakulmio 17">
              <a:extLst>
                <a:ext uri="{FF2B5EF4-FFF2-40B4-BE49-F238E27FC236}">
                  <a16:creationId xmlns:a16="http://schemas.microsoft.com/office/drawing/2014/main" id="{4ACDB151-32BF-44CF-89E2-ECA6F38A2C60}"/>
                </a:ext>
              </a:extLst>
            </p:cNvPr>
            <p:cNvSpPr/>
            <p:nvPr/>
          </p:nvSpPr>
          <p:spPr>
            <a:xfrm>
              <a:off x="8172948" y="1254713"/>
              <a:ext cx="1921790" cy="217428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Osaaminen</a:t>
              </a:r>
            </a:p>
          </p:txBody>
        </p:sp>
        <p:sp>
          <p:nvSpPr>
            <p:cNvPr id="19" name="Suorakulmio 18">
              <a:extLst>
                <a:ext uri="{FF2B5EF4-FFF2-40B4-BE49-F238E27FC236}">
                  <a16:creationId xmlns:a16="http://schemas.microsoft.com/office/drawing/2014/main" id="{58C34A32-9F55-4F3F-A2B1-535E9E007C64}"/>
                </a:ext>
              </a:extLst>
            </p:cNvPr>
            <p:cNvSpPr/>
            <p:nvPr/>
          </p:nvSpPr>
          <p:spPr>
            <a:xfrm>
              <a:off x="6164508" y="5556396"/>
              <a:ext cx="1921790" cy="11028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Osallisuus</a:t>
              </a:r>
            </a:p>
          </p:txBody>
        </p:sp>
        <p:sp>
          <p:nvSpPr>
            <p:cNvPr id="20" name="Suorakulmio 19">
              <a:extLst>
                <a:ext uri="{FF2B5EF4-FFF2-40B4-BE49-F238E27FC236}">
                  <a16:creationId xmlns:a16="http://schemas.microsoft.com/office/drawing/2014/main" id="{936B9D07-1DAE-47AD-85CA-F7DBA6739B13}"/>
                </a:ext>
              </a:extLst>
            </p:cNvPr>
            <p:cNvSpPr/>
            <p:nvPr/>
          </p:nvSpPr>
          <p:spPr>
            <a:xfrm>
              <a:off x="8159280" y="5505153"/>
              <a:ext cx="1942291" cy="1154117"/>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Seuranta ja arviointi</a:t>
              </a:r>
            </a:p>
          </p:txBody>
        </p:sp>
        <p:sp>
          <p:nvSpPr>
            <p:cNvPr id="6" name="Tekstiruutu 5">
              <a:extLst>
                <a:ext uri="{FF2B5EF4-FFF2-40B4-BE49-F238E27FC236}">
                  <a16:creationId xmlns:a16="http://schemas.microsoft.com/office/drawing/2014/main" id="{73A014A3-1333-4BF0-B7B8-98D764B56C7E}"/>
                </a:ext>
              </a:extLst>
            </p:cNvPr>
            <p:cNvSpPr txBox="1"/>
            <p:nvPr/>
          </p:nvSpPr>
          <p:spPr>
            <a:xfrm>
              <a:off x="2162862" y="903315"/>
              <a:ext cx="1914956" cy="407997"/>
            </a:xfrm>
            <a:prstGeom prst="rect">
              <a:avLst/>
            </a:prstGeom>
            <a:noFill/>
            <a:ln>
              <a:solidFill>
                <a:schemeClr val="accent1"/>
              </a:solidFill>
              <a:prstDash val="dash"/>
            </a:ln>
          </p:spPr>
          <p:txBody>
            <a:bodyPr wrap="square" rtlCol="0">
              <a:spAutoFit/>
            </a:bodyPr>
            <a:lstStyle/>
            <a:p>
              <a:pPr algn="ctr">
                <a:defRPr/>
              </a:pPr>
              <a:r>
                <a:rPr lang="fi-FI" sz="1700" dirty="0">
                  <a:solidFill>
                    <a:srgbClr val="000000"/>
                  </a:solidFill>
                </a:rPr>
                <a:t>Perustukset</a:t>
              </a:r>
            </a:p>
          </p:txBody>
        </p:sp>
        <p:sp>
          <p:nvSpPr>
            <p:cNvPr id="21" name="Tekstiruutu 20">
              <a:extLst>
                <a:ext uri="{FF2B5EF4-FFF2-40B4-BE49-F238E27FC236}">
                  <a16:creationId xmlns:a16="http://schemas.microsoft.com/office/drawing/2014/main" id="{1CA1C435-E8FC-464E-B927-ABC67795DA6C}"/>
                </a:ext>
              </a:extLst>
            </p:cNvPr>
            <p:cNvSpPr txBox="1"/>
            <p:nvPr/>
          </p:nvSpPr>
          <p:spPr>
            <a:xfrm>
              <a:off x="4181044" y="892504"/>
              <a:ext cx="1914956" cy="407997"/>
            </a:xfrm>
            <a:prstGeom prst="rect">
              <a:avLst/>
            </a:prstGeom>
            <a:noFill/>
            <a:ln>
              <a:solidFill>
                <a:schemeClr val="accent1"/>
              </a:solidFill>
              <a:prstDash val="dash"/>
            </a:ln>
          </p:spPr>
          <p:txBody>
            <a:bodyPr wrap="square" rtlCol="0">
              <a:spAutoFit/>
            </a:bodyPr>
            <a:lstStyle/>
            <a:p>
              <a:pPr algn="ctr">
                <a:defRPr/>
              </a:pPr>
              <a:r>
                <a:rPr lang="fi-FI" sz="1700" dirty="0">
                  <a:solidFill>
                    <a:srgbClr val="000000"/>
                  </a:solidFill>
                </a:rPr>
                <a:t>Toiminta</a:t>
              </a:r>
            </a:p>
          </p:txBody>
        </p:sp>
        <p:sp>
          <p:nvSpPr>
            <p:cNvPr id="22" name="Tekstiruutu 21">
              <a:extLst>
                <a:ext uri="{FF2B5EF4-FFF2-40B4-BE49-F238E27FC236}">
                  <a16:creationId xmlns:a16="http://schemas.microsoft.com/office/drawing/2014/main" id="{22CBCE50-2FBD-4B6C-926B-14649062AD54}"/>
                </a:ext>
              </a:extLst>
            </p:cNvPr>
            <p:cNvSpPr txBox="1"/>
            <p:nvPr/>
          </p:nvSpPr>
          <p:spPr>
            <a:xfrm>
              <a:off x="6170162" y="906595"/>
              <a:ext cx="1937188" cy="390258"/>
            </a:xfrm>
            <a:prstGeom prst="rect">
              <a:avLst/>
            </a:prstGeom>
            <a:noFill/>
            <a:ln>
              <a:solidFill>
                <a:schemeClr val="accent1"/>
              </a:solidFill>
              <a:prstDash val="dash"/>
            </a:ln>
          </p:spPr>
          <p:txBody>
            <a:bodyPr wrap="square" rtlCol="0">
              <a:spAutoFit/>
            </a:bodyPr>
            <a:lstStyle/>
            <a:p>
              <a:pPr algn="ctr">
                <a:defRPr/>
              </a:pPr>
              <a:r>
                <a:rPr lang="fi-FI" sz="1600" dirty="0">
                  <a:solidFill>
                    <a:srgbClr val="000000"/>
                  </a:solidFill>
                </a:rPr>
                <a:t>Ohjaavat rakenteet</a:t>
              </a:r>
            </a:p>
          </p:txBody>
        </p:sp>
        <p:sp>
          <p:nvSpPr>
            <p:cNvPr id="23" name="Tekstiruutu 22">
              <a:extLst>
                <a:ext uri="{FF2B5EF4-FFF2-40B4-BE49-F238E27FC236}">
                  <a16:creationId xmlns:a16="http://schemas.microsoft.com/office/drawing/2014/main" id="{B05D98B4-3CDF-4513-A50E-F74AF90B1DF4}"/>
                </a:ext>
              </a:extLst>
            </p:cNvPr>
            <p:cNvSpPr txBox="1"/>
            <p:nvPr/>
          </p:nvSpPr>
          <p:spPr>
            <a:xfrm>
              <a:off x="8179782" y="918525"/>
              <a:ext cx="1901289" cy="407997"/>
            </a:xfrm>
            <a:prstGeom prst="rect">
              <a:avLst/>
            </a:prstGeom>
            <a:noFill/>
            <a:ln>
              <a:solidFill>
                <a:schemeClr val="accent1"/>
              </a:solidFill>
              <a:prstDash val="dash"/>
            </a:ln>
          </p:spPr>
          <p:txBody>
            <a:bodyPr wrap="square" rtlCol="0">
              <a:spAutoFit/>
            </a:bodyPr>
            <a:lstStyle/>
            <a:p>
              <a:pPr algn="ctr">
                <a:defRPr/>
              </a:pPr>
              <a:r>
                <a:rPr lang="fi-FI" sz="1700" dirty="0">
                  <a:solidFill>
                    <a:srgbClr val="000000"/>
                  </a:solidFill>
                </a:rPr>
                <a:t>Edellytykset</a:t>
              </a:r>
            </a:p>
          </p:txBody>
        </p:sp>
        <p:sp>
          <p:nvSpPr>
            <p:cNvPr id="24" name="Suorakulmio 23">
              <a:extLst>
                <a:ext uri="{FF2B5EF4-FFF2-40B4-BE49-F238E27FC236}">
                  <a16:creationId xmlns:a16="http://schemas.microsoft.com/office/drawing/2014/main" id="{31C7744D-547F-4D07-A9BD-4E1220823E21}"/>
                </a:ext>
              </a:extLst>
            </p:cNvPr>
            <p:cNvSpPr/>
            <p:nvPr/>
          </p:nvSpPr>
          <p:spPr>
            <a:xfrm>
              <a:off x="2162862" y="2506848"/>
              <a:ext cx="1921790" cy="525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Palvelulupaus</a:t>
              </a:r>
            </a:p>
          </p:txBody>
        </p:sp>
        <p:sp>
          <p:nvSpPr>
            <p:cNvPr id="25" name="Suorakulmio 24">
              <a:extLst>
                <a:ext uri="{FF2B5EF4-FFF2-40B4-BE49-F238E27FC236}">
                  <a16:creationId xmlns:a16="http://schemas.microsoft.com/office/drawing/2014/main" id="{7A88B131-FD19-420B-99AF-166C43B18234}"/>
                </a:ext>
              </a:extLst>
            </p:cNvPr>
            <p:cNvSpPr/>
            <p:nvPr/>
          </p:nvSpPr>
          <p:spPr>
            <a:xfrm>
              <a:off x="4169736" y="5376315"/>
              <a:ext cx="1921790" cy="12829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Kohtaamis-paikkatoiminta</a:t>
              </a:r>
            </a:p>
          </p:txBody>
        </p:sp>
        <p:cxnSp>
          <p:nvCxnSpPr>
            <p:cNvPr id="27" name="Suora nuoliyhdysviiva 26">
              <a:extLst>
                <a:ext uri="{FF2B5EF4-FFF2-40B4-BE49-F238E27FC236}">
                  <a16:creationId xmlns:a16="http://schemas.microsoft.com/office/drawing/2014/main" id="{AB5039D8-29C2-4454-8C03-0B8A1E211C23}"/>
                </a:ext>
              </a:extLst>
            </p:cNvPr>
            <p:cNvCxnSpPr/>
            <p:nvPr/>
          </p:nvCxnSpPr>
          <p:spPr>
            <a:xfrm flipV="1">
              <a:off x="5110579" y="4922454"/>
              <a:ext cx="0" cy="6339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Suorakulmio 27">
              <a:extLst>
                <a:ext uri="{FF2B5EF4-FFF2-40B4-BE49-F238E27FC236}">
                  <a16:creationId xmlns:a16="http://schemas.microsoft.com/office/drawing/2014/main" id="{988BFD24-EFE7-4E1E-BFC6-2C0850234EA5}"/>
                </a:ext>
              </a:extLst>
            </p:cNvPr>
            <p:cNvSpPr/>
            <p:nvPr/>
          </p:nvSpPr>
          <p:spPr>
            <a:xfrm>
              <a:off x="8179782" y="3524040"/>
              <a:ext cx="1901289" cy="525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Viestintä</a:t>
              </a:r>
            </a:p>
          </p:txBody>
        </p:sp>
        <p:cxnSp>
          <p:nvCxnSpPr>
            <p:cNvPr id="32" name="Suora nuoliyhdysviiva 31">
              <a:extLst>
                <a:ext uri="{FF2B5EF4-FFF2-40B4-BE49-F238E27FC236}">
                  <a16:creationId xmlns:a16="http://schemas.microsoft.com/office/drawing/2014/main" id="{BB9F1580-6B52-490C-B064-E36BE891BF60}"/>
                </a:ext>
              </a:extLst>
            </p:cNvPr>
            <p:cNvCxnSpPr/>
            <p:nvPr/>
          </p:nvCxnSpPr>
          <p:spPr>
            <a:xfrm>
              <a:off x="5823188" y="4118701"/>
              <a:ext cx="55929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uora nuoliyhdysviiva 2">
              <a:extLst>
                <a:ext uri="{FF2B5EF4-FFF2-40B4-BE49-F238E27FC236}">
                  <a16:creationId xmlns:a16="http://schemas.microsoft.com/office/drawing/2014/main" id="{2C03494C-200E-4764-A3D5-85793FCB852C}"/>
                </a:ext>
              </a:extLst>
            </p:cNvPr>
            <p:cNvCxnSpPr/>
            <p:nvPr/>
          </p:nvCxnSpPr>
          <p:spPr>
            <a:xfrm flipH="1">
              <a:off x="3784855" y="4020766"/>
              <a:ext cx="58592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Suorakulmio 25">
              <a:extLst>
                <a:ext uri="{FF2B5EF4-FFF2-40B4-BE49-F238E27FC236}">
                  <a16:creationId xmlns:a16="http://schemas.microsoft.com/office/drawing/2014/main" id="{6CFE20E3-5A4C-49BC-9D8D-F646C141EDF4}"/>
                </a:ext>
              </a:extLst>
            </p:cNvPr>
            <p:cNvSpPr/>
            <p:nvPr/>
          </p:nvSpPr>
          <p:spPr>
            <a:xfrm>
              <a:off x="2183134" y="5806430"/>
              <a:ext cx="1894685" cy="84193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b="1" dirty="0">
                  <a:solidFill>
                    <a:srgbClr val="FFFFFF"/>
                  </a:solidFill>
                </a:rPr>
                <a:t>H</a:t>
              </a:r>
              <a:r>
                <a:rPr lang="fi-FI" b="1" dirty="0" err="1">
                  <a:solidFill>
                    <a:srgbClr val="FFFFFF"/>
                  </a:solidFill>
                </a:rPr>
                <a:t>yvinvointi</a:t>
              </a:r>
              <a:r>
                <a:rPr lang="fi-FI" b="1" dirty="0">
                  <a:solidFill>
                    <a:srgbClr val="FFFFFF"/>
                  </a:solidFill>
                </a:rPr>
                <a:t>-suunnitelma</a:t>
              </a:r>
            </a:p>
          </p:txBody>
        </p:sp>
      </p:grpSp>
      <p:grpSp>
        <p:nvGrpSpPr>
          <p:cNvPr id="29" name="Ryhmä 28">
            <a:extLst>
              <a:ext uri="{FF2B5EF4-FFF2-40B4-BE49-F238E27FC236}">
                <a16:creationId xmlns:a16="http://schemas.microsoft.com/office/drawing/2014/main" id="{BE3B58EA-C259-418A-BE78-4394150A6348}"/>
              </a:ext>
            </a:extLst>
          </p:cNvPr>
          <p:cNvGrpSpPr/>
          <p:nvPr/>
        </p:nvGrpSpPr>
        <p:grpSpPr>
          <a:xfrm>
            <a:off x="0" y="5847983"/>
            <a:ext cx="12220492" cy="1080000"/>
            <a:chOff x="23225" y="1187999"/>
            <a:chExt cx="12220492" cy="1080000"/>
          </a:xfrm>
        </p:grpSpPr>
        <p:pic>
          <p:nvPicPr>
            <p:cNvPr id="30" name="Kuva 29">
              <a:extLst>
                <a:ext uri="{FF2B5EF4-FFF2-40B4-BE49-F238E27FC236}">
                  <a16:creationId xmlns:a16="http://schemas.microsoft.com/office/drawing/2014/main" id="{CEEA2F45-EC84-4F66-BAE8-CF8C6E8286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632" t="47306" r="42853" b="38667"/>
            <a:stretch/>
          </p:blipFill>
          <p:spPr>
            <a:xfrm>
              <a:off x="1956422" y="1187999"/>
              <a:ext cx="2791169" cy="1080000"/>
            </a:xfrm>
            <a:prstGeom prst="rect">
              <a:avLst/>
            </a:prstGeom>
          </p:spPr>
        </p:pic>
        <p:grpSp>
          <p:nvGrpSpPr>
            <p:cNvPr id="31" name="Ryhmä 30">
              <a:extLst>
                <a:ext uri="{FF2B5EF4-FFF2-40B4-BE49-F238E27FC236}">
                  <a16:creationId xmlns:a16="http://schemas.microsoft.com/office/drawing/2014/main" id="{0AFC707E-B168-42B5-975B-DFE65A47A2F3}"/>
                </a:ext>
              </a:extLst>
            </p:cNvPr>
            <p:cNvGrpSpPr/>
            <p:nvPr/>
          </p:nvGrpSpPr>
          <p:grpSpPr>
            <a:xfrm>
              <a:off x="23225" y="1187999"/>
              <a:ext cx="12220492" cy="1080000"/>
              <a:chOff x="23225" y="1187999"/>
              <a:chExt cx="12220492" cy="1080000"/>
            </a:xfrm>
          </p:grpSpPr>
          <p:grpSp>
            <p:nvGrpSpPr>
              <p:cNvPr id="33" name="Ryhmä 32">
                <a:extLst>
                  <a:ext uri="{FF2B5EF4-FFF2-40B4-BE49-F238E27FC236}">
                    <a16:creationId xmlns:a16="http://schemas.microsoft.com/office/drawing/2014/main" id="{BA816952-3D65-43B6-A9B2-3015564957C8}"/>
                  </a:ext>
                </a:extLst>
              </p:cNvPr>
              <p:cNvGrpSpPr/>
              <p:nvPr/>
            </p:nvGrpSpPr>
            <p:grpSpPr>
              <a:xfrm>
                <a:off x="23225" y="1187999"/>
                <a:ext cx="12220492" cy="1080000"/>
                <a:chOff x="0" y="5778000"/>
                <a:chExt cx="12220492" cy="1080000"/>
              </a:xfrm>
            </p:grpSpPr>
            <p:pic>
              <p:nvPicPr>
                <p:cNvPr id="35" name="Kuva 34">
                  <a:extLst>
                    <a:ext uri="{FF2B5EF4-FFF2-40B4-BE49-F238E27FC236}">
                      <a16:creationId xmlns:a16="http://schemas.microsoft.com/office/drawing/2014/main" id="{7AD08A50-D7A7-4C8E-8E5E-5A6BCC117A34}"/>
                    </a:ext>
                  </a:extLst>
                </p:cNvPr>
                <p:cNvPicPr>
                  <a:picLocks noChangeAspect="1"/>
                </p:cNvPicPr>
                <p:nvPr/>
              </p:nvPicPr>
              <p:blipFill rotWithShape="1">
                <a:blip r:embed="rId4"/>
                <a:srcRect l="13519" t="15180" r="58379" b="68740"/>
                <a:stretch/>
              </p:blipFill>
              <p:spPr>
                <a:xfrm>
                  <a:off x="4331797" y="5778000"/>
                  <a:ext cx="2791167" cy="1080000"/>
                </a:xfrm>
                <a:prstGeom prst="rect">
                  <a:avLst/>
                </a:prstGeom>
              </p:spPr>
            </p:pic>
            <p:pic>
              <p:nvPicPr>
                <p:cNvPr id="36" name="Kuva 35">
                  <a:extLst>
                    <a:ext uri="{FF2B5EF4-FFF2-40B4-BE49-F238E27FC236}">
                      <a16:creationId xmlns:a16="http://schemas.microsoft.com/office/drawing/2014/main" id="{D18BC999-8A86-4665-B2D7-3556318E37E5}"/>
                    </a:ext>
                  </a:extLst>
                </p:cNvPr>
                <p:cNvPicPr>
                  <a:picLocks noChangeAspect="1"/>
                </p:cNvPicPr>
                <p:nvPr/>
              </p:nvPicPr>
              <p:blipFill rotWithShape="1">
                <a:blip r:embed="rId4"/>
                <a:srcRect l="51396" t="35138" r="28093" b="51648"/>
                <a:stretch/>
              </p:blipFill>
              <p:spPr>
                <a:xfrm>
                  <a:off x="7122964" y="5778000"/>
                  <a:ext cx="2479051" cy="1080000"/>
                </a:xfrm>
                <a:prstGeom prst="rect">
                  <a:avLst/>
                </a:prstGeom>
              </p:spPr>
            </p:pic>
            <p:pic>
              <p:nvPicPr>
                <p:cNvPr id="37" name="Kuva 36">
                  <a:extLst>
                    <a:ext uri="{FF2B5EF4-FFF2-40B4-BE49-F238E27FC236}">
                      <a16:creationId xmlns:a16="http://schemas.microsoft.com/office/drawing/2014/main" id="{4D035767-EF87-4856-BD27-6704FDFEE91F}"/>
                    </a:ext>
                  </a:extLst>
                </p:cNvPr>
                <p:cNvPicPr>
                  <a:picLocks noChangeAspect="1"/>
                </p:cNvPicPr>
                <p:nvPr/>
              </p:nvPicPr>
              <p:blipFill rotWithShape="1">
                <a:blip r:embed="rId5"/>
                <a:srcRect l="4943" t="48701" r="73869" b="35312"/>
                <a:stretch/>
              </p:blipFill>
              <p:spPr>
                <a:xfrm>
                  <a:off x="0" y="5778000"/>
                  <a:ext cx="1956424" cy="1080000"/>
                </a:xfrm>
                <a:prstGeom prst="rect">
                  <a:avLst/>
                </a:prstGeom>
              </p:spPr>
            </p:pic>
            <p:pic>
              <p:nvPicPr>
                <p:cNvPr id="38" name="Kuva 37">
                  <a:extLst>
                    <a:ext uri="{FF2B5EF4-FFF2-40B4-BE49-F238E27FC236}">
                      <a16:creationId xmlns:a16="http://schemas.microsoft.com/office/drawing/2014/main" id="{5D4D8D8E-0420-466A-AC65-27E6E28CF0FD}"/>
                    </a:ext>
                  </a:extLst>
                </p:cNvPr>
                <p:cNvPicPr>
                  <a:picLocks noChangeAspect="1"/>
                </p:cNvPicPr>
                <p:nvPr/>
              </p:nvPicPr>
              <p:blipFill rotWithShape="1">
                <a:blip r:embed="rId6"/>
                <a:srcRect l="58003" t="38921" r="25050" b="3559"/>
                <a:stretch/>
              </p:blipFill>
              <p:spPr>
                <a:xfrm>
                  <a:off x="9498337" y="5778000"/>
                  <a:ext cx="2722155" cy="1080000"/>
                </a:xfrm>
                <a:prstGeom prst="rect">
                  <a:avLst/>
                </a:prstGeom>
              </p:spPr>
            </p:pic>
          </p:grpSp>
          <p:pic>
            <p:nvPicPr>
              <p:cNvPr id="34" name="Kuva 33">
                <a:extLst>
                  <a:ext uri="{FF2B5EF4-FFF2-40B4-BE49-F238E27FC236}">
                    <a16:creationId xmlns:a16="http://schemas.microsoft.com/office/drawing/2014/main" id="{09B28EE8-2883-4490-8080-FB1E5C604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142" t="24520" r="27072" b="64254"/>
              <a:stretch/>
            </p:blipFill>
            <p:spPr>
              <a:xfrm>
                <a:off x="9405952" y="1187999"/>
                <a:ext cx="2814540" cy="1080000"/>
              </a:xfrm>
              <a:prstGeom prst="rect">
                <a:avLst/>
              </a:prstGeom>
            </p:spPr>
          </p:pic>
        </p:grpSp>
      </p:grpSp>
    </p:spTree>
    <p:extLst>
      <p:ext uri="{BB962C8B-B14F-4D97-AF65-F5344CB8AC3E}">
        <p14:creationId xmlns:p14="http://schemas.microsoft.com/office/powerpoint/2010/main" val="171276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244421" y="271096"/>
            <a:ext cx="1920406" cy="4066384"/>
          </a:xfrm>
          <a:prstGeom prst="rect">
            <a:avLst/>
          </a:prstGeom>
        </p:spPr>
      </p:pic>
      <p:sp>
        <p:nvSpPr>
          <p:cNvPr id="3" name="Suorakulmio 2"/>
          <p:cNvSpPr/>
          <p:nvPr/>
        </p:nvSpPr>
        <p:spPr>
          <a:xfrm>
            <a:off x="2557671" y="933452"/>
            <a:ext cx="8998226" cy="3931333"/>
          </a:xfrm>
          <a:prstGeom prst="rect">
            <a:avLst/>
          </a:prstGeom>
        </p:spPr>
        <p:txBody>
          <a:bodyPr wrap="square">
            <a:spAutoFit/>
          </a:bodyPr>
          <a:lstStyle/>
          <a:p>
            <a:pPr lvl="0">
              <a:lnSpc>
                <a:spcPct val="90000"/>
              </a:lnSpc>
              <a:spcBef>
                <a:spcPts val="1000"/>
              </a:spcBef>
            </a:pPr>
            <a:r>
              <a:rPr lang="fi-FI" sz="2200" b="1" i="1" dirty="0"/>
              <a:t>Uudet käyttöön otettavat menetelmät</a:t>
            </a:r>
          </a:p>
          <a:p>
            <a:pPr lvl="0" algn="ctr">
              <a:lnSpc>
                <a:spcPct val="90000"/>
              </a:lnSpc>
              <a:spcBef>
                <a:spcPts val="1000"/>
              </a:spcBef>
            </a:pPr>
            <a:endParaRPr lang="fi-FI" sz="1500" dirty="0">
              <a:solidFill>
                <a:prstClr val="black"/>
              </a:solidFill>
            </a:endParaRPr>
          </a:p>
          <a:p>
            <a:pPr marL="228600" lvl="0" indent="-228600">
              <a:lnSpc>
                <a:spcPct val="90000"/>
              </a:lnSpc>
              <a:spcBef>
                <a:spcPts val="1000"/>
              </a:spcBef>
              <a:buFont typeface="Arial" panose="020B0604020202020204" pitchFamily="34" charset="0"/>
              <a:buChar char="•"/>
            </a:pPr>
            <a:r>
              <a:rPr lang="fi-FI" sz="2000" b="1" i="1" dirty="0">
                <a:solidFill>
                  <a:srgbClr val="008080"/>
                </a:solidFill>
              </a:rPr>
              <a:t>Tukea vanhemmuuteen ja parisuhteeseen</a:t>
            </a:r>
          </a:p>
          <a:p>
            <a:pPr marL="742950" lvl="1" indent="-285750">
              <a:lnSpc>
                <a:spcPct val="90000"/>
              </a:lnSpc>
              <a:spcBef>
                <a:spcPts val="500"/>
              </a:spcBef>
              <a:buFont typeface="Arial" panose="020B0604020202020204" pitchFamily="34" charset="0"/>
              <a:buChar char="•"/>
            </a:pPr>
            <a:r>
              <a:rPr lang="fi-FI" sz="2000" dirty="0">
                <a:solidFill>
                  <a:prstClr val="black"/>
                </a:solidFill>
                <a:ea typeface="+mj-ea"/>
                <a:cs typeface="Calibri" panose="020F0502020204030204" pitchFamily="34" charset="0"/>
              </a:rPr>
              <a:t>STRATEGIA vanhempainohjaus menetelmä ADHD lapsien vanhemmille</a:t>
            </a:r>
            <a:endParaRPr lang="fi-FI" sz="2000" dirty="0">
              <a:solidFill>
                <a:prstClr val="black"/>
              </a:solidFill>
            </a:endParaRPr>
          </a:p>
          <a:p>
            <a:pPr marL="228600" lvl="0" indent="-228600">
              <a:lnSpc>
                <a:spcPct val="90000"/>
              </a:lnSpc>
              <a:spcBef>
                <a:spcPts val="1000"/>
              </a:spcBef>
              <a:buFont typeface="Arial" panose="020B0604020202020204" pitchFamily="34" charset="0"/>
              <a:buChar char="•"/>
            </a:pPr>
            <a:r>
              <a:rPr lang="fi-FI" sz="2000" i="1" dirty="0">
                <a:solidFill>
                  <a:srgbClr val="00B0F0"/>
                </a:solidFill>
              </a:rPr>
              <a:t>Terveyden ja hyvinvoinnin edistäminen</a:t>
            </a:r>
          </a:p>
          <a:p>
            <a:pPr marL="685800" lvl="1" indent="-228600">
              <a:lnSpc>
                <a:spcPct val="90000"/>
              </a:lnSpc>
              <a:spcBef>
                <a:spcPts val="500"/>
              </a:spcBef>
              <a:buFont typeface="Arial" panose="020B0604020202020204" pitchFamily="34" charset="0"/>
              <a:buChar char="•"/>
            </a:pPr>
            <a:r>
              <a:rPr lang="fi-FI" sz="2000" dirty="0" err="1">
                <a:solidFill>
                  <a:prstClr val="black"/>
                </a:solidFill>
                <a:ea typeface="+mj-ea"/>
                <a:cs typeface="+mj-cs"/>
              </a:rPr>
              <a:t>Chilled</a:t>
            </a:r>
            <a:r>
              <a:rPr lang="fi-FI" sz="2000" dirty="0">
                <a:solidFill>
                  <a:prstClr val="black"/>
                </a:solidFill>
                <a:ea typeface="+mj-ea"/>
                <a:cs typeface="+mj-cs"/>
              </a:rPr>
              <a:t> menetelmä ahdistuksen varhaiseen hoitoon</a:t>
            </a:r>
            <a:endParaRPr lang="fi-FI" sz="2000" dirty="0">
              <a:solidFill>
                <a:prstClr val="black"/>
              </a:solidFill>
            </a:endParaRPr>
          </a:p>
          <a:p>
            <a:pPr marL="685800" lvl="1" indent="-228600">
              <a:lnSpc>
                <a:spcPct val="90000"/>
              </a:lnSpc>
              <a:spcBef>
                <a:spcPts val="500"/>
              </a:spcBef>
              <a:buFont typeface="Arial" panose="020B0604020202020204" pitchFamily="34" charset="0"/>
              <a:buChar char="•"/>
            </a:pPr>
            <a:r>
              <a:rPr lang="fi-FI" sz="2000" dirty="0">
                <a:solidFill>
                  <a:prstClr val="black"/>
                </a:solidFill>
              </a:rPr>
              <a:t>IPC-menetelmän käyttöä laajennetaan mm. kuraattoreihin </a:t>
            </a:r>
          </a:p>
          <a:p>
            <a:pPr marL="228600" lvl="0" indent="-228600">
              <a:lnSpc>
                <a:spcPct val="90000"/>
              </a:lnSpc>
              <a:spcBef>
                <a:spcPts val="1000"/>
              </a:spcBef>
              <a:buFont typeface="Arial" panose="020B0604020202020204" pitchFamily="34" charset="0"/>
              <a:buChar char="•"/>
            </a:pPr>
            <a:endParaRPr lang="fi-FI" sz="2000" i="1" dirty="0">
              <a:solidFill>
                <a:srgbClr val="ED7D31">
                  <a:lumMod val="75000"/>
                </a:srgbClr>
              </a:solidFill>
            </a:endParaRPr>
          </a:p>
          <a:p>
            <a:pPr lvl="0" algn="ctr">
              <a:lnSpc>
                <a:spcPct val="90000"/>
              </a:lnSpc>
              <a:spcBef>
                <a:spcPts val="1000"/>
              </a:spcBef>
            </a:pPr>
            <a:r>
              <a:rPr lang="fi-FI" sz="2000" i="1" dirty="0"/>
              <a:t>Perhekeskuksessa yksiköiden hyvät työ- ja toimintakäytännöt jatkuvat entiseen malliin ja työn kehittäminen yksiköissä jatkuu. Hyviä työkäytäntöjä jaetaan yhteiseen käyttöön.</a:t>
            </a:r>
          </a:p>
        </p:txBody>
      </p:sp>
      <p:grpSp>
        <p:nvGrpSpPr>
          <p:cNvPr id="5" name="Ryhmä 4">
            <a:extLst>
              <a:ext uri="{FF2B5EF4-FFF2-40B4-BE49-F238E27FC236}">
                <a16:creationId xmlns:a16="http://schemas.microsoft.com/office/drawing/2014/main" id="{9DFB10DE-34B1-4D77-A642-1C53959589D0}"/>
              </a:ext>
            </a:extLst>
          </p:cNvPr>
          <p:cNvGrpSpPr/>
          <p:nvPr/>
        </p:nvGrpSpPr>
        <p:grpSpPr>
          <a:xfrm>
            <a:off x="-39014" y="5777999"/>
            <a:ext cx="12231014" cy="1080001"/>
            <a:chOff x="0" y="4158000"/>
            <a:chExt cx="12231014" cy="1080001"/>
          </a:xfrm>
        </p:grpSpPr>
        <p:pic>
          <p:nvPicPr>
            <p:cNvPr id="6" name="Kuva 5">
              <a:extLst>
                <a:ext uri="{FF2B5EF4-FFF2-40B4-BE49-F238E27FC236}">
                  <a16:creationId xmlns:a16="http://schemas.microsoft.com/office/drawing/2014/main" id="{203FA77B-3619-4A5F-8732-F2A0BD02EFC0}"/>
                </a:ext>
              </a:extLst>
            </p:cNvPr>
            <p:cNvPicPr>
              <a:picLocks noChangeAspect="1"/>
            </p:cNvPicPr>
            <p:nvPr/>
          </p:nvPicPr>
          <p:blipFill rotWithShape="1">
            <a:blip r:embed="rId3"/>
            <a:srcRect l="17964" t="65954" r="55091" b="18370"/>
            <a:stretch/>
          </p:blipFill>
          <p:spPr>
            <a:xfrm>
              <a:off x="9487814" y="4158000"/>
              <a:ext cx="2743200" cy="1080001"/>
            </a:xfrm>
            <a:prstGeom prst="rect">
              <a:avLst/>
            </a:prstGeom>
          </p:spPr>
        </p:pic>
        <p:grpSp>
          <p:nvGrpSpPr>
            <p:cNvPr id="8" name="Ryhmä 7">
              <a:extLst>
                <a:ext uri="{FF2B5EF4-FFF2-40B4-BE49-F238E27FC236}">
                  <a16:creationId xmlns:a16="http://schemas.microsoft.com/office/drawing/2014/main" id="{196053F7-2332-4544-A219-F0C776720B09}"/>
                </a:ext>
              </a:extLst>
            </p:cNvPr>
            <p:cNvGrpSpPr/>
            <p:nvPr/>
          </p:nvGrpSpPr>
          <p:grpSpPr>
            <a:xfrm>
              <a:off x="0" y="4158000"/>
              <a:ext cx="9602015" cy="1080000"/>
              <a:chOff x="0" y="5778000"/>
              <a:chExt cx="9602015" cy="1080000"/>
            </a:xfrm>
          </p:grpSpPr>
          <p:pic>
            <p:nvPicPr>
              <p:cNvPr id="9" name="Kuva 8">
                <a:extLst>
                  <a:ext uri="{FF2B5EF4-FFF2-40B4-BE49-F238E27FC236}">
                    <a16:creationId xmlns:a16="http://schemas.microsoft.com/office/drawing/2014/main" id="{430133CA-8845-4722-B029-100BD72E9D88}"/>
                  </a:ext>
                </a:extLst>
              </p:cNvPr>
              <p:cNvPicPr>
                <a:picLocks noChangeAspect="1"/>
              </p:cNvPicPr>
              <p:nvPr/>
            </p:nvPicPr>
            <p:blipFill rotWithShape="1">
              <a:blip r:embed="rId4"/>
              <a:srcRect l="13519" t="15180" r="58379" b="68740"/>
              <a:stretch/>
            </p:blipFill>
            <p:spPr>
              <a:xfrm>
                <a:off x="4331797" y="5778000"/>
                <a:ext cx="2791167" cy="1080000"/>
              </a:xfrm>
              <a:prstGeom prst="rect">
                <a:avLst/>
              </a:prstGeom>
            </p:spPr>
          </p:pic>
          <p:pic>
            <p:nvPicPr>
              <p:cNvPr id="10" name="Kuva 9">
                <a:extLst>
                  <a:ext uri="{FF2B5EF4-FFF2-40B4-BE49-F238E27FC236}">
                    <a16:creationId xmlns:a16="http://schemas.microsoft.com/office/drawing/2014/main" id="{A6F4480D-2F18-4CFA-B9F3-43B3F5804CDF}"/>
                  </a:ext>
                </a:extLst>
              </p:cNvPr>
              <p:cNvPicPr>
                <a:picLocks noChangeAspect="1"/>
              </p:cNvPicPr>
              <p:nvPr/>
            </p:nvPicPr>
            <p:blipFill rotWithShape="1">
              <a:blip r:embed="rId4"/>
              <a:srcRect l="51396" t="35138" r="28093" b="51648"/>
              <a:stretch/>
            </p:blipFill>
            <p:spPr>
              <a:xfrm>
                <a:off x="7122964" y="5778000"/>
                <a:ext cx="2479051" cy="1080000"/>
              </a:xfrm>
              <a:prstGeom prst="rect">
                <a:avLst/>
              </a:prstGeom>
            </p:spPr>
          </p:pic>
          <p:pic>
            <p:nvPicPr>
              <p:cNvPr id="11" name="Kuva 10">
                <a:extLst>
                  <a:ext uri="{FF2B5EF4-FFF2-40B4-BE49-F238E27FC236}">
                    <a16:creationId xmlns:a16="http://schemas.microsoft.com/office/drawing/2014/main" id="{0693F7CC-30DF-4814-9B9A-B35A5E87C5C9}"/>
                  </a:ext>
                </a:extLst>
              </p:cNvPr>
              <p:cNvPicPr>
                <a:picLocks noChangeAspect="1"/>
              </p:cNvPicPr>
              <p:nvPr/>
            </p:nvPicPr>
            <p:blipFill rotWithShape="1">
              <a:blip r:embed="rId5"/>
              <a:srcRect l="23738" r="54239" b="9604"/>
              <a:stretch/>
            </p:blipFill>
            <p:spPr>
              <a:xfrm>
                <a:off x="1956424" y="5778000"/>
                <a:ext cx="2375373" cy="1080000"/>
              </a:xfrm>
              <a:prstGeom prst="rect">
                <a:avLst/>
              </a:prstGeom>
            </p:spPr>
          </p:pic>
          <p:pic>
            <p:nvPicPr>
              <p:cNvPr id="12" name="Kuva 11">
                <a:extLst>
                  <a:ext uri="{FF2B5EF4-FFF2-40B4-BE49-F238E27FC236}">
                    <a16:creationId xmlns:a16="http://schemas.microsoft.com/office/drawing/2014/main" id="{FE90AD14-7DF2-44B0-AFC2-FDFD7C2E508D}"/>
                  </a:ext>
                </a:extLst>
              </p:cNvPr>
              <p:cNvPicPr>
                <a:picLocks noChangeAspect="1"/>
              </p:cNvPicPr>
              <p:nvPr/>
            </p:nvPicPr>
            <p:blipFill rotWithShape="1">
              <a:blip r:embed="rId6"/>
              <a:srcRect l="4943" t="48701" r="73869" b="35312"/>
              <a:stretch/>
            </p:blipFill>
            <p:spPr>
              <a:xfrm>
                <a:off x="0" y="5778000"/>
                <a:ext cx="1956424" cy="1080000"/>
              </a:xfrm>
              <a:prstGeom prst="rect">
                <a:avLst/>
              </a:prstGeom>
            </p:spPr>
          </p:pic>
        </p:grpSp>
      </p:grpSp>
    </p:spTree>
    <p:extLst>
      <p:ext uri="{BB962C8B-B14F-4D97-AF65-F5344CB8AC3E}">
        <p14:creationId xmlns:p14="http://schemas.microsoft.com/office/powerpoint/2010/main" val="64694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a:stretch>
            <a:fillRect/>
          </a:stretch>
        </p:blipFill>
        <p:spPr>
          <a:xfrm>
            <a:off x="2945251" y="2378119"/>
            <a:ext cx="2878034" cy="1230228"/>
          </a:xfrm>
          <a:prstGeom prst="rect">
            <a:avLst/>
          </a:prstGeom>
        </p:spPr>
      </p:pic>
      <p:sp>
        <p:nvSpPr>
          <p:cNvPr id="8" name="Suorakulmio 7"/>
          <p:cNvSpPr/>
          <p:nvPr/>
        </p:nvSpPr>
        <p:spPr>
          <a:xfrm>
            <a:off x="164592" y="2043069"/>
            <a:ext cx="1481328" cy="8314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10" name="Suorakulmio 9"/>
          <p:cNvSpPr/>
          <p:nvPr/>
        </p:nvSpPr>
        <p:spPr>
          <a:xfrm>
            <a:off x="5875261" y="2165643"/>
            <a:ext cx="6096000" cy="2031325"/>
          </a:xfrm>
          <a:prstGeom prst="rect">
            <a:avLst/>
          </a:prstGeom>
        </p:spPr>
        <p:txBody>
          <a:bodyPr>
            <a:spAutoFit/>
          </a:bodyPr>
          <a:lstStyle/>
          <a:p>
            <a:r>
              <a:rPr lang="fi-FI" b="1" dirty="0">
                <a:solidFill>
                  <a:srgbClr val="202020"/>
                </a:solidFill>
                <a:latin typeface="Work Sans"/>
              </a:rPr>
              <a:t>Anselmi</a:t>
            </a:r>
            <a:r>
              <a:rPr lang="fi-FI" dirty="0">
                <a:solidFill>
                  <a:srgbClr val="202020"/>
                </a:solidFill>
                <a:latin typeface="Work Sans"/>
              </a:rPr>
              <a:t>in ovat tervetulleita kaikki alle kouluikäiset lapset yhdessä vanhempineen ja perheineen sekä kunnan perhepäivähoitajat lapsineen. Avoin päiväkoti on aikuisten ja lasten yhteinen kohtaamispaikka. Avoin päiväkoti antaa uusia mahdollisuuksia luoda sosiaalisia suhteita ja vaihtaa kuulumisia arjesta, lasten kehittymisestä ja kasvatuksesta sekä vanhemmuuden tuomista haasteista</a:t>
            </a:r>
            <a:endParaRPr lang="fi-FI" dirty="0"/>
          </a:p>
        </p:txBody>
      </p:sp>
      <p:sp>
        <p:nvSpPr>
          <p:cNvPr id="11" name="Suorakulmio 10"/>
          <p:cNvSpPr/>
          <p:nvPr/>
        </p:nvSpPr>
        <p:spPr>
          <a:xfrm>
            <a:off x="145930" y="4595269"/>
            <a:ext cx="5118234" cy="1754326"/>
          </a:xfrm>
          <a:prstGeom prst="rect">
            <a:avLst/>
          </a:prstGeom>
        </p:spPr>
        <p:txBody>
          <a:bodyPr wrap="square">
            <a:spAutoFit/>
          </a:bodyPr>
          <a:lstStyle/>
          <a:p>
            <a:r>
              <a:rPr lang="fi-FI" b="1" dirty="0">
                <a:solidFill>
                  <a:srgbClr val="212529"/>
                </a:solidFill>
                <a:latin typeface="Open Sans"/>
              </a:rPr>
              <a:t>Perhekerho</a:t>
            </a:r>
            <a:r>
              <a:rPr lang="fi-FI" dirty="0">
                <a:solidFill>
                  <a:srgbClr val="212529"/>
                </a:solidFill>
                <a:latin typeface="Open Sans"/>
              </a:rPr>
              <a:t>ssa ja </a:t>
            </a:r>
            <a:r>
              <a:rPr lang="fi-FI" b="1" dirty="0">
                <a:solidFill>
                  <a:srgbClr val="212529"/>
                </a:solidFill>
                <a:latin typeface="Open Sans"/>
              </a:rPr>
              <a:t>kahvilassa </a:t>
            </a:r>
            <a:r>
              <a:rPr lang="fi-FI" dirty="0">
                <a:solidFill>
                  <a:srgbClr val="212529"/>
                </a:solidFill>
                <a:latin typeface="Open Sans"/>
              </a:rPr>
              <a:t>lapset ja aikuiset yhdessä tutustuvat toinen toisiinsa ja elämän ihmeisiin. Niissä hiljennytään yhteiseen hartaushetkeen ja virkistäydytään myös kahvipöydän ääressä. Perhekerhot ja kahvilat ovat avoimia, joten ilmoittautumisia ei tarvita. </a:t>
            </a:r>
            <a:endParaRPr lang="fi-FI" dirty="0"/>
          </a:p>
        </p:txBody>
      </p:sp>
      <p:pic>
        <p:nvPicPr>
          <p:cNvPr id="12" name="Kuva 11"/>
          <p:cNvPicPr>
            <a:picLocks noChangeAspect="1"/>
          </p:cNvPicPr>
          <p:nvPr/>
        </p:nvPicPr>
        <p:blipFill>
          <a:blip r:embed="rId3"/>
          <a:stretch>
            <a:fillRect/>
          </a:stretch>
        </p:blipFill>
        <p:spPr>
          <a:xfrm>
            <a:off x="5104966" y="5546199"/>
            <a:ext cx="2746149" cy="1209444"/>
          </a:xfrm>
          <a:prstGeom prst="rect">
            <a:avLst/>
          </a:prstGeom>
        </p:spPr>
      </p:pic>
      <p:pic>
        <p:nvPicPr>
          <p:cNvPr id="1026" name="Picture 2" descr="Siilinjärven Perheenta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735" y="758527"/>
            <a:ext cx="3123258" cy="763464"/>
          </a:xfrm>
          <a:prstGeom prst="rect">
            <a:avLst/>
          </a:prstGeom>
          <a:noFill/>
          <a:extLst>
            <a:ext uri="{909E8E84-426E-40DD-AFC4-6F175D3DCCD1}">
              <a14:hiddenFill xmlns:a14="http://schemas.microsoft.com/office/drawing/2010/main">
                <a:solidFill>
                  <a:srgbClr val="FFFFFF"/>
                </a:solidFill>
              </a14:hiddenFill>
            </a:ext>
          </a:extLst>
        </p:spPr>
      </p:pic>
      <p:sp>
        <p:nvSpPr>
          <p:cNvPr id="14" name="Suorakulmio 13"/>
          <p:cNvSpPr/>
          <p:nvPr/>
        </p:nvSpPr>
        <p:spPr>
          <a:xfrm>
            <a:off x="2537639" y="102357"/>
            <a:ext cx="5755969" cy="2031325"/>
          </a:xfrm>
          <a:prstGeom prst="rect">
            <a:avLst/>
          </a:prstGeom>
        </p:spPr>
        <p:txBody>
          <a:bodyPr wrap="square">
            <a:spAutoFit/>
          </a:bodyPr>
          <a:lstStyle/>
          <a:p>
            <a:r>
              <a:rPr lang="fi-FI" b="1" dirty="0">
                <a:latin typeface="Work Sans"/>
              </a:rPr>
              <a:t>Perheentalo</a:t>
            </a:r>
            <a:r>
              <a:rPr lang="fi-FI" dirty="0">
                <a:latin typeface="Work Sans"/>
              </a:rPr>
              <a:t> on kaikille perheille tarkoitettu avoin kohtaamispaikka. Perheet voivat tulla talolle leikkimään, tapaamaan muita perheitä ja osallistua päivän toimintaan. Perheentalon tavoitteena on tukea lapsiperheiden arkea ja hyvinvointia. Toiminnan suunnittelussa otetaan huomioon perheiden toiveet ja tarpeet. Kaikki toiminta on perheille maksutonta.</a:t>
            </a:r>
          </a:p>
        </p:txBody>
      </p:sp>
      <p:sp>
        <p:nvSpPr>
          <p:cNvPr id="15" name="Suorakulmio 14"/>
          <p:cNvSpPr/>
          <p:nvPr/>
        </p:nvSpPr>
        <p:spPr>
          <a:xfrm>
            <a:off x="5245608" y="4228929"/>
            <a:ext cx="6096000" cy="1477328"/>
          </a:xfrm>
          <a:prstGeom prst="rect">
            <a:avLst/>
          </a:prstGeom>
        </p:spPr>
        <p:txBody>
          <a:bodyPr>
            <a:spAutoFit/>
          </a:bodyPr>
          <a:lstStyle/>
          <a:p>
            <a:r>
              <a:rPr lang="fi-FI" b="1" dirty="0">
                <a:solidFill>
                  <a:srgbClr val="202020"/>
                </a:solidFill>
                <a:latin typeface="Work Sans"/>
              </a:rPr>
              <a:t>Nuorisotilat </a:t>
            </a:r>
            <a:r>
              <a:rPr lang="fi-FI" dirty="0">
                <a:solidFill>
                  <a:srgbClr val="202020"/>
                </a:solidFill>
                <a:latin typeface="Work Sans"/>
              </a:rPr>
              <a:t>ovat lasten ja nuorten avoimia kohtaamispaikkoja. Siilinjärvellä on kaksi nuorisotilaa; keskustan </a:t>
            </a:r>
            <a:r>
              <a:rPr lang="fi-FI" dirty="0" err="1">
                <a:solidFill>
                  <a:srgbClr val="202020"/>
                </a:solidFill>
                <a:latin typeface="Work Sans"/>
              </a:rPr>
              <a:t>Semppis</a:t>
            </a:r>
            <a:r>
              <a:rPr lang="fi-FI" dirty="0">
                <a:solidFill>
                  <a:srgbClr val="202020"/>
                </a:solidFill>
                <a:latin typeface="Work Sans"/>
              </a:rPr>
              <a:t> ja Vuorelan nuorisotila. Nuorisotiloissa järjestetään toimintaa ja yhteistä vapaa-ajan viettoa alakouluikäisistä lapsista lähtien.</a:t>
            </a:r>
            <a:endParaRPr lang="fi-FI" dirty="0"/>
          </a:p>
        </p:txBody>
      </p:sp>
      <p:pic>
        <p:nvPicPr>
          <p:cNvPr id="3" name="Kuva 2"/>
          <p:cNvPicPr>
            <a:picLocks noChangeAspect="1"/>
          </p:cNvPicPr>
          <p:nvPr/>
        </p:nvPicPr>
        <p:blipFill>
          <a:blip r:embed="rId5"/>
          <a:stretch>
            <a:fillRect/>
          </a:stretch>
        </p:blipFill>
        <p:spPr>
          <a:xfrm>
            <a:off x="10223200" y="5496298"/>
            <a:ext cx="1392344" cy="1321050"/>
          </a:xfrm>
          <a:prstGeom prst="rect">
            <a:avLst/>
          </a:prstGeom>
        </p:spPr>
      </p:pic>
      <p:sp>
        <p:nvSpPr>
          <p:cNvPr id="16" name="Suorakulmio 15">
            <a:extLst>
              <a:ext uri="{FF2B5EF4-FFF2-40B4-BE49-F238E27FC236}">
                <a16:creationId xmlns:a16="http://schemas.microsoft.com/office/drawing/2014/main" id="{B8EBDD67-01F7-4070-BE65-AE1718523E95}"/>
              </a:ext>
            </a:extLst>
          </p:cNvPr>
          <p:cNvSpPr/>
          <p:nvPr/>
        </p:nvSpPr>
        <p:spPr>
          <a:xfrm>
            <a:off x="276275" y="229539"/>
            <a:ext cx="1976916" cy="4066384"/>
          </a:xfrm>
          <a:prstGeom prst="rect">
            <a:avLst/>
          </a:prstGeom>
          <a:solidFill>
            <a:schemeClr val="accent5">
              <a:lumMod val="50000"/>
            </a:scheme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Kohtaamis-paikkatoiminta</a:t>
            </a:r>
          </a:p>
        </p:txBody>
      </p:sp>
    </p:spTree>
    <p:extLst>
      <p:ext uri="{BB962C8B-B14F-4D97-AF65-F5344CB8AC3E}">
        <p14:creationId xmlns:p14="http://schemas.microsoft.com/office/powerpoint/2010/main" val="363023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457493" y="328773"/>
            <a:ext cx="8064733" cy="4351338"/>
          </a:xfrm>
        </p:spPr>
        <p:txBody>
          <a:bodyPr>
            <a:normAutofit fontScale="85000" lnSpcReduction="20000"/>
          </a:bodyPr>
          <a:lstStyle/>
          <a:p>
            <a:pPr marL="457200" lvl="1" indent="0">
              <a:buNone/>
            </a:pPr>
            <a:r>
              <a:rPr lang="fi-FI" sz="4200" dirty="0">
                <a:solidFill>
                  <a:srgbClr val="000000"/>
                </a:solidFill>
              </a:rPr>
              <a:t>Johtamisen rakenteet</a:t>
            </a:r>
          </a:p>
          <a:p>
            <a:pPr marL="457200" lvl="1" indent="0">
              <a:buNone/>
            </a:pPr>
            <a:endParaRPr lang="fi-FI" sz="2800" dirty="0">
              <a:solidFill>
                <a:srgbClr val="000000"/>
              </a:solidFill>
            </a:endParaRPr>
          </a:p>
          <a:p>
            <a:pPr marL="742950" lvl="1" indent="-285750"/>
            <a:r>
              <a:rPr lang="fi-FI" sz="2800" dirty="0">
                <a:solidFill>
                  <a:srgbClr val="000000"/>
                </a:solidFill>
              </a:rPr>
              <a:t>Perhekeskustoiminnan ohjausryhmänä toimii kunnan Lape-työryhmä, jossa on mukana keskeiset sosiaali- ja terveydenhuollon palvelujen, sivistystoimen ja järjestöjen edustus</a:t>
            </a:r>
          </a:p>
          <a:p>
            <a:pPr marL="742950" lvl="1" indent="-285750"/>
            <a:r>
              <a:rPr lang="fi-FI" sz="2800" dirty="0">
                <a:solidFill>
                  <a:srgbClr val="000000"/>
                </a:solidFill>
              </a:rPr>
              <a:t>Ydinpalvelut on koottu yhdelle tulosalueelle</a:t>
            </a:r>
          </a:p>
          <a:p>
            <a:pPr marL="742950" lvl="1" indent="-285750"/>
            <a:r>
              <a:rPr lang="fi-FI" sz="2800" dirty="0">
                <a:solidFill>
                  <a:srgbClr val="000000"/>
                </a:solidFill>
              </a:rPr>
              <a:t>Perhekeskuksen palvelut tuotetaan olemassa olevilla resursseilla ja resurssien riittävyyttä tarkastellaan talousarvion valmistelussa</a:t>
            </a:r>
          </a:p>
          <a:p>
            <a:pPr marL="742950" lvl="1" indent="-285750"/>
            <a:r>
              <a:rPr lang="fi-FI" sz="2800" dirty="0">
                <a:solidFill>
                  <a:srgbClr val="000000"/>
                </a:solidFill>
              </a:rPr>
              <a:t>Strategista johtamista ohjaa kuntalaisten palvelutarvetta kuvaava lasten- ja nuorten hyvinvointisuunnitelma</a:t>
            </a:r>
          </a:p>
          <a:p>
            <a:pPr marL="742950" lvl="1" indent="-285750"/>
            <a:r>
              <a:rPr lang="fi-FI" sz="2800" dirty="0"/>
              <a:t>Lähiesimiesten tiimit tukevat perhekeskustoimintamallin edistämistä </a:t>
            </a:r>
            <a:endParaRPr lang="fi-FI" dirty="0"/>
          </a:p>
        </p:txBody>
      </p:sp>
      <p:sp>
        <p:nvSpPr>
          <p:cNvPr id="4" name="Suorakulmio 3">
            <a:extLst>
              <a:ext uri="{FF2B5EF4-FFF2-40B4-BE49-F238E27FC236}">
                <a16:creationId xmlns:a16="http://schemas.microsoft.com/office/drawing/2014/main" id="{BF6B9FC3-CAEC-44A7-9FB7-ADBA55627283}"/>
              </a:ext>
            </a:extLst>
          </p:cNvPr>
          <p:cNvSpPr/>
          <p:nvPr/>
        </p:nvSpPr>
        <p:spPr>
          <a:xfrm>
            <a:off x="296284" y="328773"/>
            <a:ext cx="1976916" cy="4066384"/>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Johtaminen ja koordinointi</a:t>
            </a:r>
          </a:p>
        </p:txBody>
      </p:sp>
      <p:grpSp>
        <p:nvGrpSpPr>
          <p:cNvPr id="6" name="Ryhmä 5">
            <a:extLst>
              <a:ext uri="{FF2B5EF4-FFF2-40B4-BE49-F238E27FC236}">
                <a16:creationId xmlns:a16="http://schemas.microsoft.com/office/drawing/2014/main" id="{9B0816F0-CBF4-4FDE-AB94-12ED76CEF446}"/>
              </a:ext>
            </a:extLst>
          </p:cNvPr>
          <p:cNvGrpSpPr/>
          <p:nvPr/>
        </p:nvGrpSpPr>
        <p:grpSpPr>
          <a:xfrm>
            <a:off x="-39014" y="5777999"/>
            <a:ext cx="12231014" cy="1080001"/>
            <a:chOff x="0" y="4158000"/>
            <a:chExt cx="12231014" cy="1080001"/>
          </a:xfrm>
        </p:grpSpPr>
        <p:pic>
          <p:nvPicPr>
            <p:cNvPr id="7" name="Kuva 6">
              <a:extLst>
                <a:ext uri="{FF2B5EF4-FFF2-40B4-BE49-F238E27FC236}">
                  <a16:creationId xmlns:a16="http://schemas.microsoft.com/office/drawing/2014/main" id="{BB82F01C-5A1F-4B1D-B7B3-41C29A2D685E}"/>
                </a:ext>
              </a:extLst>
            </p:cNvPr>
            <p:cNvPicPr>
              <a:picLocks noChangeAspect="1"/>
            </p:cNvPicPr>
            <p:nvPr/>
          </p:nvPicPr>
          <p:blipFill rotWithShape="1">
            <a:blip r:embed="rId2"/>
            <a:srcRect l="17964" t="65954" r="55091" b="18370"/>
            <a:stretch/>
          </p:blipFill>
          <p:spPr>
            <a:xfrm>
              <a:off x="9487814" y="4158000"/>
              <a:ext cx="2743200" cy="1080001"/>
            </a:xfrm>
            <a:prstGeom prst="rect">
              <a:avLst/>
            </a:prstGeom>
          </p:spPr>
        </p:pic>
        <p:grpSp>
          <p:nvGrpSpPr>
            <p:cNvPr id="8" name="Ryhmä 7">
              <a:extLst>
                <a:ext uri="{FF2B5EF4-FFF2-40B4-BE49-F238E27FC236}">
                  <a16:creationId xmlns:a16="http://schemas.microsoft.com/office/drawing/2014/main" id="{F19FB63D-CFC3-4996-AB9D-30D294C86750}"/>
                </a:ext>
              </a:extLst>
            </p:cNvPr>
            <p:cNvGrpSpPr/>
            <p:nvPr/>
          </p:nvGrpSpPr>
          <p:grpSpPr>
            <a:xfrm>
              <a:off x="0" y="4158000"/>
              <a:ext cx="9602015" cy="1080000"/>
              <a:chOff x="0" y="5778000"/>
              <a:chExt cx="9602015" cy="1080000"/>
            </a:xfrm>
          </p:grpSpPr>
          <p:pic>
            <p:nvPicPr>
              <p:cNvPr id="9" name="Kuva 8">
                <a:extLst>
                  <a:ext uri="{FF2B5EF4-FFF2-40B4-BE49-F238E27FC236}">
                    <a16:creationId xmlns:a16="http://schemas.microsoft.com/office/drawing/2014/main" id="{EA2E5D79-F285-40EE-8AD3-5256890A89A4}"/>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0" name="Kuva 9">
                <a:extLst>
                  <a:ext uri="{FF2B5EF4-FFF2-40B4-BE49-F238E27FC236}">
                    <a16:creationId xmlns:a16="http://schemas.microsoft.com/office/drawing/2014/main" id="{22C9A9F9-5340-4BBE-AE2C-82AED44FD29B}"/>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1" name="Kuva 10">
                <a:extLst>
                  <a:ext uri="{FF2B5EF4-FFF2-40B4-BE49-F238E27FC236}">
                    <a16:creationId xmlns:a16="http://schemas.microsoft.com/office/drawing/2014/main" id="{725B7A9F-3CA6-4357-979C-924DF7806C72}"/>
                  </a:ext>
                </a:extLst>
              </p:cNvPr>
              <p:cNvPicPr>
                <a:picLocks noChangeAspect="1"/>
              </p:cNvPicPr>
              <p:nvPr/>
            </p:nvPicPr>
            <p:blipFill rotWithShape="1">
              <a:blip r:embed="rId4"/>
              <a:srcRect l="23738" r="54239" b="9604"/>
              <a:stretch/>
            </p:blipFill>
            <p:spPr>
              <a:xfrm>
                <a:off x="1956424" y="5778000"/>
                <a:ext cx="2375373" cy="1080000"/>
              </a:xfrm>
              <a:prstGeom prst="rect">
                <a:avLst/>
              </a:prstGeom>
            </p:spPr>
          </p:pic>
          <p:pic>
            <p:nvPicPr>
              <p:cNvPr id="12" name="Kuva 11">
                <a:extLst>
                  <a:ext uri="{FF2B5EF4-FFF2-40B4-BE49-F238E27FC236}">
                    <a16:creationId xmlns:a16="http://schemas.microsoft.com/office/drawing/2014/main" id="{0B8FC613-A14E-4E20-9FBB-1156FA51AA25}"/>
                  </a:ext>
                </a:extLst>
              </p:cNvPr>
              <p:cNvPicPr>
                <a:picLocks noChangeAspect="1"/>
              </p:cNvPicPr>
              <p:nvPr/>
            </p:nvPicPr>
            <p:blipFill rotWithShape="1">
              <a:blip r:embed="rId5"/>
              <a:srcRect l="4943" t="48701" r="73869" b="35312"/>
              <a:stretch/>
            </p:blipFill>
            <p:spPr>
              <a:xfrm>
                <a:off x="0" y="5778000"/>
                <a:ext cx="1956424" cy="1080000"/>
              </a:xfrm>
              <a:prstGeom prst="rect">
                <a:avLst/>
              </a:prstGeom>
            </p:spPr>
          </p:pic>
        </p:grpSp>
      </p:grpSp>
    </p:spTree>
    <p:extLst>
      <p:ext uri="{BB962C8B-B14F-4D97-AF65-F5344CB8AC3E}">
        <p14:creationId xmlns:p14="http://schemas.microsoft.com/office/powerpoint/2010/main" val="273511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Kaaviokuva 6"/>
          <p:cNvGraphicFramePr/>
          <p:nvPr>
            <p:extLst>
              <p:ext uri="{D42A27DB-BD31-4B8C-83A1-F6EECF244321}">
                <p14:modId xmlns:p14="http://schemas.microsoft.com/office/powerpoint/2010/main" val="1985469613"/>
              </p:ext>
            </p:extLst>
          </p:nvPr>
        </p:nvGraphicFramePr>
        <p:xfrm>
          <a:off x="2228045" y="1273457"/>
          <a:ext cx="89880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ruutu 2"/>
          <p:cNvSpPr txBox="1"/>
          <p:nvPr/>
        </p:nvSpPr>
        <p:spPr>
          <a:xfrm>
            <a:off x="4262907" y="6130344"/>
            <a:ext cx="6400800" cy="369332"/>
          </a:xfrm>
          <a:prstGeom prst="rect">
            <a:avLst/>
          </a:prstGeom>
          <a:noFill/>
        </p:spPr>
        <p:txBody>
          <a:bodyPr wrap="square" rtlCol="0">
            <a:spAutoFit/>
          </a:bodyPr>
          <a:lstStyle/>
          <a:p>
            <a:pPr algn="ctr"/>
            <a:r>
              <a:rPr lang="fi-FI" dirty="0"/>
              <a:t>YHTEENSOVITTAVA JOHTAMINEN</a:t>
            </a:r>
          </a:p>
        </p:txBody>
      </p:sp>
      <p:sp>
        <p:nvSpPr>
          <p:cNvPr id="5" name="Suorakulmio 4">
            <a:extLst>
              <a:ext uri="{FF2B5EF4-FFF2-40B4-BE49-F238E27FC236}">
                <a16:creationId xmlns:a16="http://schemas.microsoft.com/office/drawing/2014/main" id="{3E886969-CD65-4707-A66C-D413F963262E}"/>
              </a:ext>
            </a:extLst>
          </p:cNvPr>
          <p:cNvSpPr/>
          <p:nvPr/>
        </p:nvSpPr>
        <p:spPr>
          <a:xfrm>
            <a:off x="251129" y="287299"/>
            <a:ext cx="1976916" cy="4066384"/>
          </a:xfrm>
          <a:prstGeom prst="rect">
            <a:avLst/>
          </a:prstGeom>
          <a:solidFill>
            <a:srgbClr val="92D050"/>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Yhteistyön käytänteet ja rakenteet</a:t>
            </a:r>
          </a:p>
        </p:txBody>
      </p:sp>
    </p:spTree>
    <p:extLst>
      <p:ext uri="{BB962C8B-B14F-4D97-AF65-F5344CB8AC3E}">
        <p14:creationId xmlns:p14="http://schemas.microsoft.com/office/powerpoint/2010/main" val="235981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684378" y="724923"/>
            <a:ext cx="8498305" cy="4591355"/>
          </a:xfrm>
        </p:spPr>
        <p:txBody>
          <a:bodyPr>
            <a:normAutofit fontScale="62500" lnSpcReduction="20000"/>
          </a:bodyPr>
          <a:lstStyle/>
          <a:p>
            <a:pPr marL="0" indent="0">
              <a:buNone/>
            </a:pPr>
            <a:r>
              <a:rPr lang="fi-FI" b="1" dirty="0"/>
              <a:t>Käytössä olevia työvälineitä</a:t>
            </a:r>
          </a:p>
          <a:p>
            <a:r>
              <a:rPr lang="fi-FI" dirty="0"/>
              <a:t>Otetaan käyttöön ja vahvistetaan olemassa olevia yhdessä sovittuja menetelmiä ja –työkaluja, joiden avulla lapset, nuoret ja perheet ovat mukana toiminnassa ja sen kehittämisessä. </a:t>
            </a:r>
          </a:p>
          <a:p>
            <a:r>
              <a:rPr lang="fi-FI" dirty="0"/>
              <a:t>Vertaisryhmätoiminta ja avoimet kohtaamispaikat</a:t>
            </a:r>
          </a:p>
          <a:p>
            <a:r>
              <a:rPr lang="fi-FI" dirty="0"/>
              <a:t>Perheentalon avoimet keskustelutilaisuudet/ työpajat</a:t>
            </a:r>
          </a:p>
          <a:p>
            <a:r>
              <a:rPr lang="fi-FI" dirty="0"/>
              <a:t>Lapsiparlamentti, Nuorisovaltuusto</a:t>
            </a:r>
          </a:p>
          <a:p>
            <a:r>
              <a:rPr lang="fi-FI" dirty="0" err="1"/>
              <a:t>THL:n</a:t>
            </a:r>
            <a:r>
              <a:rPr lang="fi-FI" dirty="0"/>
              <a:t> valtakunnallisten kyselyjen hyödyntäminen</a:t>
            </a:r>
          </a:p>
          <a:p>
            <a:r>
              <a:rPr lang="fi-FI" dirty="0"/>
              <a:t>Alueellisten lapsiperheille kohdennettujen selvitysten (myös järjestöjen toteuttamat) hyödyntäminen</a:t>
            </a:r>
          </a:p>
          <a:p>
            <a:r>
              <a:rPr lang="fi-FI" dirty="0"/>
              <a:t>Lape-työryhmä  on aktiivisesti mukana lasten, nuorten seuraa lasten, nuorten ja perheiden osallistamisessa. </a:t>
            </a:r>
          </a:p>
          <a:p>
            <a:pPr marL="0" indent="0">
              <a:buNone/>
            </a:pPr>
            <a:r>
              <a:rPr lang="fi-FI" b="1" dirty="0"/>
              <a:t>Tulevaisuuden työvälineitä</a:t>
            </a:r>
          </a:p>
          <a:p>
            <a:r>
              <a:rPr lang="fi-FI" dirty="0"/>
              <a:t>Oppilashuoltotyöryhmän kuuleminen </a:t>
            </a:r>
          </a:p>
          <a:p>
            <a:r>
              <a:rPr lang="fi-FI" dirty="0"/>
              <a:t>Perheiden osallisuus palvelumuotoilussa </a:t>
            </a:r>
          </a:p>
          <a:p>
            <a:r>
              <a:rPr lang="fi-FI" sz="2900" dirty="0"/>
              <a:t>Vuosittainen verkkokysely lapsiperheille tai nuorille</a:t>
            </a:r>
          </a:p>
          <a:p>
            <a:endParaRPr lang="fi-FI" dirty="0"/>
          </a:p>
          <a:p>
            <a:endParaRPr lang="fi-FI" dirty="0"/>
          </a:p>
          <a:p>
            <a:endParaRPr lang="fi-FI" dirty="0"/>
          </a:p>
        </p:txBody>
      </p:sp>
      <p:grpSp>
        <p:nvGrpSpPr>
          <p:cNvPr id="5" name="Ryhmä 4">
            <a:extLst>
              <a:ext uri="{FF2B5EF4-FFF2-40B4-BE49-F238E27FC236}">
                <a16:creationId xmlns:a16="http://schemas.microsoft.com/office/drawing/2014/main" id="{4C3E483F-BDB0-48B7-B3D2-ADA67CE88034}"/>
              </a:ext>
            </a:extLst>
          </p:cNvPr>
          <p:cNvGrpSpPr/>
          <p:nvPr/>
        </p:nvGrpSpPr>
        <p:grpSpPr>
          <a:xfrm>
            <a:off x="-28492" y="5779960"/>
            <a:ext cx="12220492" cy="1080001"/>
            <a:chOff x="23225" y="2267999"/>
            <a:chExt cx="12220492" cy="1080001"/>
          </a:xfrm>
        </p:grpSpPr>
        <p:grpSp>
          <p:nvGrpSpPr>
            <p:cNvPr id="6" name="Ryhmä 5">
              <a:extLst>
                <a:ext uri="{FF2B5EF4-FFF2-40B4-BE49-F238E27FC236}">
                  <a16:creationId xmlns:a16="http://schemas.microsoft.com/office/drawing/2014/main" id="{4914C960-A730-4740-91D9-B275FE9A8770}"/>
                </a:ext>
              </a:extLst>
            </p:cNvPr>
            <p:cNvGrpSpPr/>
            <p:nvPr/>
          </p:nvGrpSpPr>
          <p:grpSpPr>
            <a:xfrm>
              <a:off x="23225" y="2267999"/>
              <a:ext cx="12220492" cy="1080000"/>
              <a:chOff x="0" y="5778000"/>
              <a:chExt cx="12220492" cy="1080000"/>
            </a:xfrm>
          </p:grpSpPr>
          <p:pic>
            <p:nvPicPr>
              <p:cNvPr id="8" name="Kuva 7">
                <a:extLst>
                  <a:ext uri="{FF2B5EF4-FFF2-40B4-BE49-F238E27FC236}">
                    <a16:creationId xmlns:a16="http://schemas.microsoft.com/office/drawing/2014/main" id="{A645FCB7-FFC8-45F9-B03D-EB1357A6F264}"/>
                  </a:ext>
                </a:extLst>
              </p:cNvPr>
              <p:cNvPicPr>
                <a:picLocks noChangeAspect="1"/>
              </p:cNvPicPr>
              <p:nvPr/>
            </p:nvPicPr>
            <p:blipFill rotWithShape="1">
              <a:blip r:embed="rId2"/>
              <a:srcRect l="13519" t="15180" r="58379" b="68740"/>
              <a:stretch/>
            </p:blipFill>
            <p:spPr>
              <a:xfrm>
                <a:off x="4331797" y="5778000"/>
                <a:ext cx="2791167" cy="1080000"/>
              </a:xfrm>
              <a:prstGeom prst="rect">
                <a:avLst/>
              </a:prstGeom>
            </p:spPr>
          </p:pic>
          <p:pic>
            <p:nvPicPr>
              <p:cNvPr id="9" name="Kuva 8">
                <a:extLst>
                  <a:ext uri="{FF2B5EF4-FFF2-40B4-BE49-F238E27FC236}">
                    <a16:creationId xmlns:a16="http://schemas.microsoft.com/office/drawing/2014/main" id="{0CB0FC3C-8629-4287-AA93-7D7DC5365A04}"/>
                  </a:ext>
                </a:extLst>
              </p:cNvPr>
              <p:cNvPicPr>
                <a:picLocks noChangeAspect="1"/>
              </p:cNvPicPr>
              <p:nvPr/>
            </p:nvPicPr>
            <p:blipFill rotWithShape="1">
              <a:blip r:embed="rId3"/>
              <a:srcRect l="23738" r="54239" b="9604"/>
              <a:stretch/>
            </p:blipFill>
            <p:spPr>
              <a:xfrm>
                <a:off x="1956424" y="5778000"/>
                <a:ext cx="2375373" cy="1080000"/>
              </a:xfrm>
              <a:prstGeom prst="rect">
                <a:avLst/>
              </a:prstGeom>
            </p:spPr>
          </p:pic>
          <p:pic>
            <p:nvPicPr>
              <p:cNvPr id="10" name="Kuva 9">
                <a:extLst>
                  <a:ext uri="{FF2B5EF4-FFF2-40B4-BE49-F238E27FC236}">
                    <a16:creationId xmlns:a16="http://schemas.microsoft.com/office/drawing/2014/main" id="{CF452EA5-DD71-4E54-A3D2-51034FE50B4D}"/>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1" name="Kuva 10">
                <a:extLst>
                  <a:ext uri="{FF2B5EF4-FFF2-40B4-BE49-F238E27FC236}">
                    <a16:creationId xmlns:a16="http://schemas.microsoft.com/office/drawing/2014/main" id="{475BFF49-73CA-4A75-BD85-B43C52F06A8B}"/>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7" name="Kuva 6">
              <a:extLst>
                <a:ext uri="{FF2B5EF4-FFF2-40B4-BE49-F238E27FC236}">
                  <a16:creationId xmlns:a16="http://schemas.microsoft.com/office/drawing/2014/main" id="{F1EC6357-DAE5-429F-9FA0-A415ACFD63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42" t="24520" r="27072" b="64254"/>
            <a:stretch/>
          </p:blipFill>
          <p:spPr>
            <a:xfrm>
              <a:off x="7122964" y="2268000"/>
              <a:ext cx="2814540" cy="1080000"/>
            </a:xfrm>
            <a:prstGeom prst="rect">
              <a:avLst/>
            </a:prstGeom>
          </p:spPr>
        </p:pic>
      </p:grpSp>
      <p:sp>
        <p:nvSpPr>
          <p:cNvPr id="12" name="Suorakulmio 11">
            <a:extLst>
              <a:ext uri="{FF2B5EF4-FFF2-40B4-BE49-F238E27FC236}">
                <a16:creationId xmlns:a16="http://schemas.microsoft.com/office/drawing/2014/main" id="{A7DE101A-F167-446B-A311-3504E7EC1591}"/>
              </a:ext>
            </a:extLst>
          </p:cNvPr>
          <p:cNvSpPr/>
          <p:nvPr/>
        </p:nvSpPr>
        <p:spPr>
          <a:xfrm>
            <a:off x="222023" y="234886"/>
            <a:ext cx="1976916" cy="40885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Osallisuus</a:t>
            </a:r>
          </a:p>
        </p:txBody>
      </p:sp>
    </p:spTree>
    <p:extLst>
      <p:ext uri="{BB962C8B-B14F-4D97-AF65-F5344CB8AC3E}">
        <p14:creationId xmlns:p14="http://schemas.microsoft.com/office/powerpoint/2010/main" val="188829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216093" y="1253331"/>
            <a:ext cx="7835232" cy="4351338"/>
          </a:xfrm>
        </p:spPr>
        <p:txBody>
          <a:bodyPr>
            <a:normAutofit fontScale="92500"/>
          </a:bodyPr>
          <a:lstStyle/>
          <a:p>
            <a:pPr lvl="0"/>
            <a:r>
              <a:rPr lang="fi-FI" sz="2600" dirty="0">
                <a:solidFill>
                  <a:prstClr val="black"/>
                </a:solidFill>
              </a:rPr>
              <a:t>Toiminnan kannalta kriittiset osaamistarpeet ja niihin vastaaminen</a:t>
            </a:r>
          </a:p>
          <a:p>
            <a:pPr lvl="1"/>
            <a:r>
              <a:rPr lang="fi-FI" sz="2200" dirty="0" err="1">
                <a:solidFill>
                  <a:srgbClr val="000000"/>
                </a:solidFill>
              </a:rPr>
              <a:t>Puheeksiotto</a:t>
            </a:r>
            <a:endParaRPr lang="fi-FI" sz="2200" dirty="0">
              <a:solidFill>
                <a:srgbClr val="000000"/>
              </a:solidFill>
            </a:endParaRPr>
          </a:p>
          <a:p>
            <a:pPr lvl="2"/>
            <a:r>
              <a:rPr lang="fi-FI" sz="1900" dirty="0">
                <a:solidFill>
                  <a:srgbClr val="000000"/>
                </a:solidFill>
              </a:rPr>
              <a:t>Toimintamalleihin liittyvät koulutustarpeet (esim. Lapset puheeksi, Varhainen vuorovaikutus)</a:t>
            </a:r>
          </a:p>
          <a:p>
            <a:pPr lvl="1"/>
            <a:r>
              <a:rPr lang="fi-FI" sz="2200" dirty="0">
                <a:solidFill>
                  <a:srgbClr val="000000"/>
                </a:solidFill>
              </a:rPr>
              <a:t>Monitoimijainen yhteistyömalli (Yhdessä aika vanhemmuuden tueksi)</a:t>
            </a:r>
          </a:p>
          <a:p>
            <a:pPr lvl="1"/>
            <a:r>
              <a:rPr lang="fi-FI" sz="2200" dirty="0">
                <a:solidFill>
                  <a:srgbClr val="000000"/>
                </a:solidFill>
              </a:rPr>
              <a:t>Kohtaamispaikkatoiminnan toteuttamiseen liittyvä osaaminen</a:t>
            </a:r>
            <a:endParaRPr lang="fi-FI" dirty="0"/>
          </a:p>
          <a:p>
            <a:r>
              <a:rPr lang="fi-FI" dirty="0"/>
              <a:t>Lape-työryhmä koordinoi osaamisen kehittämistä palveluissa</a:t>
            </a:r>
          </a:p>
          <a:p>
            <a:r>
              <a:rPr lang="fi-FI" dirty="0"/>
              <a:t>Koulutustarpeet huomioidaan kunnan koulutussuunnitelmassa</a:t>
            </a:r>
          </a:p>
          <a:p>
            <a:endParaRPr lang="fi-FI" dirty="0">
              <a:solidFill>
                <a:srgbClr val="000000"/>
              </a:solidFill>
            </a:endParaRPr>
          </a:p>
        </p:txBody>
      </p:sp>
      <p:sp>
        <p:nvSpPr>
          <p:cNvPr id="4" name="Suorakulmio 3">
            <a:extLst>
              <a:ext uri="{FF2B5EF4-FFF2-40B4-BE49-F238E27FC236}">
                <a16:creationId xmlns:a16="http://schemas.microsoft.com/office/drawing/2014/main" id="{4ACDB151-32BF-44CF-89E2-ECA6F38A2C60}"/>
              </a:ext>
            </a:extLst>
          </p:cNvPr>
          <p:cNvSpPr/>
          <p:nvPr/>
        </p:nvSpPr>
        <p:spPr>
          <a:xfrm>
            <a:off x="246186" y="248137"/>
            <a:ext cx="1976916" cy="408853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Osaaminen</a:t>
            </a:r>
          </a:p>
        </p:txBody>
      </p:sp>
      <p:grpSp>
        <p:nvGrpSpPr>
          <p:cNvPr id="6" name="Ryhmä 5">
            <a:extLst>
              <a:ext uri="{FF2B5EF4-FFF2-40B4-BE49-F238E27FC236}">
                <a16:creationId xmlns:a16="http://schemas.microsoft.com/office/drawing/2014/main" id="{3DA01FE2-E4B1-4C90-A6DF-AD6E960F94DA}"/>
              </a:ext>
            </a:extLst>
          </p:cNvPr>
          <p:cNvGrpSpPr/>
          <p:nvPr/>
        </p:nvGrpSpPr>
        <p:grpSpPr>
          <a:xfrm>
            <a:off x="0" y="5847983"/>
            <a:ext cx="12220492" cy="1080000"/>
            <a:chOff x="23225" y="1187999"/>
            <a:chExt cx="12220492" cy="1080000"/>
          </a:xfrm>
        </p:grpSpPr>
        <p:pic>
          <p:nvPicPr>
            <p:cNvPr id="7" name="Kuva 6">
              <a:extLst>
                <a:ext uri="{FF2B5EF4-FFF2-40B4-BE49-F238E27FC236}">
                  <a16:creationId xmlns:a16="http://schemas.microsoft.com/office/drawing/2014/main" id="{7814CB24-B135-463D-B83D-22F7DA8EA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32" t="47306" r="42853" b="38667"/>
            <a:stretch/>
          </p:blipFill>
          <p:spPr>
            <a:xfrm>
              <a:off x="1956422" y="1187999"/>
              <a:ext cx="2791169" cy="1080000"/>
            </a:xfrm>
            <a:prstGeom prst="rect">
              <a:avLst/>
            </a:prstGeom>
          </p:spPr>
        </p:pic>
        <p:grpSp>
          <p:nvGrpSpPr>
            <p:cNvPr id="8" name="Ryhmä 7">
              <a:extLst>
                <a:ext uri="{FF2B5EF4-FFF2-40B4-BE49-F238E27FC236}">
                  <a16:creationId xmlns:a16="http://schemas.microsoft.com/office/drawing/2014/main" id="{E75AFAEC-DED7-46A2-9BDD-82AE9E4DA7D7}"/>
                </a:ext>
              </a:extLst>
            </p:cNvPr>
            <p:cNvGrpSpPr/>
            <p:nvPr/>
          </p:nvGrpSpPr>
          <p:grpSpPr>
            <a:xfrm>
              <a:off x="23225" y="1187999"/>
              <a:ext cx="12220492" cy="1080000"/>
              <a:chOff x="23225" y="1187999"/>
              <a:chExt cx="12220492" cy="1080000"/>
            </a:xfrm>
          </p:grpSpPr>
          <p:grpSp>
            <p:nvGrpSpPr>
              <p:cNvPr id="9" name="Ryhmä 8">
                <a:extLst>
                  <a:ext uri="{FF2B5EF4-FFF2-40B4-BE49-F238E27FC236}">
                    <a16:creationId xmlns:a16="http://schemas.microsoft.com/office/drawing/2014/main" id="{B2D83071-ECD4-4FBC-8397-F86317A7AC7F}"/>
                  </a:ext>
                </a:extLst>
              </p:cNvPr>
              <p:cNvGrpSpPr/>
              <p:nvPr/>
            </p:nvGrpSpPr>
            <p:grpSpPr>
              <a:xfrm>
                <a:off x="23225" y="1187999"/>
                <a:ext cx="12220492" cy="1080000"/>
                <a:chOff x="0" y="5778000"/>
                <a:chExt cx="12220492" cy="1080000"/>
              </a:xfrm>
            </p:grpSpPr>
            <p:pic>
              <p:nvPicPr>
                <p:cNvPr id="11" name="Kuva 10">
                  <a:extLst>
                    <a:ext uri="{FF2B5EF4-FFF2-40B4-BE49-F238E27FC236}">
                      <a16:creationId xmlns:a16="http://schemas.microsoft.com/office/drawing/2014/main" id="{07E1A612-EC19-4AB0-969B-74BCC868C0A6}"/>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73E65BDC-327E-429B-9AA8-A6E7E32B4135}"/>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3" name="Kuva 12">
                  <a:extLst>
                    <a:ext uri="{FF2B5EF4-FFF2-40B4-BE49-F238E27FC236}">
                      <a16:creationId xmlns:a16="http://schemas.microsoft.com/office/drawing/2014/main" id="{9C783F0F-B5D9-411E-8130-109D3AEF2617}"/>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8C3B0066-A7D5-4796-A758-5876C9C0527E}"/>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2B884ED5-B4C9-4E04-8261-0654ED26C9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142" t="24520" r="27072" b="64254"/>
              <a:stretch/>
            </p:blipFill>
            <p:spPr>
              <a:xfrm>
                <a:off x="9405952" y="1187999"/>
                <a:ext cx="2814540" cy="1080000"/>
              </a:xfrm>
              <a:prstGeom prst="rect">
                <a:avLst/>
              </a:prstGeom>
            </p:spPr>
          </p:pic>
        </p:grpSp>
      </p:grpSp>
    </p:spTree>
    <p:extLst>
      <p:ext uri="{BB962C8B-B14F-4D97-AF65-F5344CB8AC3E}">
        <p14:creationId xmlns:p14="http://schemas.microsoft.com/office/powerpoint/2010/main" val="244511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988BFD24-EFE7-4E1E-BFC6-2C0850234EA5}"/>
              </a:ext>
            </a:extLst>
          </p:cNvPr>
          <p:cNvSpPr/>
          <p:nvPr/>
        </p:nvSpPr>
        <p:spPr>
          <a:xfrm>
            <a:off x="243844" y="234885"/>
            <a:ext cx="1976916" cy="40885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Viestintä</a:t>
            </a:r>
          </a:p>
        </p:txBody>
      </p:sp>
      <p:sp>
        <p:nvSpPr>
          <p:cNvPr id="5" name="Tekstiruutu 4"/>
          <p:cNvSpPr txBox="1"/>
          <p:nvPr/>
        </p:nvSpPr>
        <p:spPr>
          <a:xfrm>
            <a:off x="2991258" y="234885"/>
            <a:ext cx="8615966" cy="5355312"/>
          </a:xfrm>
          <a:prstGeom prst="rect">
            <a:avLst/>
          </a:prstGeom>
          <a:noFill/>
        </p:spPr>
        <p:txBody>
          <a:bodyPr wrap="square" rtlCol="0">
            <a:spAutoFit/>
          </a:bodyPr>
          <a:lstStyle/>
          <a:p>
            <a:r>
              <a:rPr lang="fi-FI" dirty="0"/>
              <a:t>PERHEKESKUS NÄKYVÄKSI</a:t>
            </a:r>
          </a:p>
          <a:p>
            <a:pPr marL="285750" lvl="0" indent="-285750">
              <a:buFontTx/>
              <a:buChar char="-"/>
            </a:pPr>
            <a:r>
              <a:rPr lang="fi-FI" dirty="0">
                <a:solidFill>
                  <a:prstClr val="black"/>
                </a:solidFill>
              </a:rPr>
              <a:t>Ydinpalveluissa otetaan käyttöön perhekeskus-nimike. </a:t>
            </a:r>
            <a:r>
              <a:rPr lang="fi-FI" dirty="0"/>
              <a:t>Kaikki viestintä tapahtuu perhekeskus-sateenvarjon alla. </a:t>
            </a:r>
          </a:p>
          <a:p>
            <a:pPr marL="285750" lvl="0" indent="-285750">
              <a:buFontTx/>
              <a:buChar char="-"/>
            </a:pPr>
            <a:endParaRPr lang="fi-FI" dirty="0"/>
          </a:p>
          <a:p>
            <a:pPr lvl="0"/>
            <a:r>
              <a:rPr lang="fi-FI" dirty="0"/>
              <a:t>LAPSET, NUORET JA PERHEET</a:t>
            </a:r>
          </a:p>
          <a:p>
            <a:pPr marL="285750" lvl="0" indent="-285750">
              <a:buFontTx/>
              <a:buChar char="-"/>
            </a:pPr>
            <a:r>
              <a:rPr lang="fi-FI" dirty="0">
                <a:solidFill>
                  <a:prstClr val="black"/>
                </a:solidFill>
              </a:rPr>
              <a:t>Tiedottamista ja viestintää kehitetään monikanavaisesti.</a:t>
            </a:r>
          </a:p>
          <a:p>
            <a:pPr marL="285750" lvl="0" indent="-285750">
              <a:buFontTx/>
              <a:buChar char="-"/>
            </a:pPr>
            <a:r>
              <a:rPr lang="fi-FI" dirty="0">
                <a:solidFill>
                  <a:prstClr val="black"/>
                </a:solidFill>
              </a:rPr>
              <a:t>Palveluista tiedotetaan toiminnoittain. </a:t>
            </a:r>
          </a:p>
          <a:p>
            <a:pPr marL="285750" lvl="0" indent="-285750">
              <a:buFontTx/>
              <a:buChar char="-"/>
            </a:pPr>
            <a:r>
              <a:rPr lang="fi-FI" dirty="0"/>
              <a:t>Viestinnässä kiinnitetään huomiota saavutettavuuteen (huomioidaan kieli, kanavat, esteettömyys)</a:t>
            </a:r>
            <a:endParaRPr lang="fi-FI" dirty="0">
              <a:solidFill>
                <a:prstClr val="black"/>
              </a:solidFill>
            </a:endParaRPr>
          </a:p>
          <a:p>
            <a:pPr marL="285750" lvl="0" indent="-285750">
              <a:buFontTx/>
              <a:buChar char="-"/>
            </a:pPr>
            <a:r>
              <a:rPr lang="fi-FI" dirty="0">
                <a:solidFill>
                  <a:prstClr val="black"/>
                </a:solidFill>
              </a:rPr>
              <a:t>Kunkin toiminnon omassa tiedottamisessa tuodaan vahvasti esille yhteistyön eri muodot, erityisesti Yhdessä aika vanhemmuuden tueksi. </a:t>
            </a:r>
          </a:p>
          <a:p>
            <a:pPr lvl="0"/>
            <a:endParaRPr lang="fi-FI" dirty="0"/>
          </a:p>
          <a:p>
            <a:pPr lvl="0"/>
            <a:r>
              <a:rPr lang="fi-FI" dirty="0"/>
              <a:t>TYÖNTEKIJÄT JA SIDOSRYHMÄT</a:t>
            </a:r>
          </a:p>
          <a:p>
            <a:pPr marL="285750" lvl="0" indent="-285750">
              <a:buFontTx/>
              <a:buChar char="-"/>
            </a:pPr>
            <a:r>
              <a:rPr lang="fi-FI" dirty="0"/>
              <a:t>Viestintä on avain toimintatapojen muuttamiselle. Viestintä tukee asenne- ja kulttuurimuutosta, tapaa ajatella uudella tavalla ja toimia uudella tavalla</a:t>
            </a:r>
          </a:p>
          <a:p>
            <a:pPr marL="285750" lvl="0" indent="-285750">
              <a:buFontTx/>
              <a:buChar char="-"/>
            </a:pPr>
            <a:r>
              <a:rPr lang="fi-FI" dirty="0"/>
              <a:t>Viestinnän tavoitteena on pyrkiä luomaan yhteinen ymmärrys yhteisen asiakkaan auttamisesta.</a:t>
            </a:r>
          </a:p>
          <a:p>
            <a:pPr marL="285750" lvl="0" indent="-285750">
              <a:buFontTx/>
              <a:buChar char="-"/>
            </a:pPr>
            <a:r>
              <a:rPr lang="fi-FI" dirty="0"/>
              <a:t>Vastuu viestinnästä on osaltaan kaikilla työntekijöillä, jokainen on viestijä omalla paikallaan ja sitoutuu aktiiviseen viestintään.</a:t>
            </a:r>
          </a:p>
        </p:txBody>
      </p:sp>
      <p:grpSp>
        <p:nvGrpSpPr>
          <p:cNvPr id="7" name="Ryhmä 6">
            <a:extLst>
              <a:ext uri="{FF2B5EF4-FFF2-40B4-BE49-F238E27FC236}">
                <a16:creationId xmlns:a16="http://schemas.microsoft.com/office/drawing/2014/main" id="{7A8E96B1-6FFE-4320-9535-B68E5C50A41F}"/>
              </a:ext>
            </a:extLst>
          </p:cNvPr>
          <p:cNvGrpSpPr/>
          <p:nvPr/>
        </p:nvGrpSpPr>
        <p:grpSpPr>
          <a:xfrm>
            <a:off x="-39014" y="5777999"/>
            <a:ext cx="12231014" cy="1080001"/>
            <a:chOff x="0" y="4158000"/>
            <a:chExt cx="12231014" cy="1080001"/>
          </a:xfrm>
        </p:grpSpPr>
        <p:pic>
          <p:nvPicPr>
            <p:cNvPr id="8" name="Kuva 7">
              <a:extLst>
                <a:ext uri="{FF2B5EF4-FFF2-40B4-BE49-F238E27FC236}">
                  <a16:creationId xmlns:a16="http://schemas.microsoft.com/office/drawing/2014/main" id="{0F5FD6D3-A67B-467C-BA93-90898C27EA67}"/>
                </a:ext>
              </a:extLst>
            </p:cNvPr>
            <p:cNvPicPr>
              <a:picLocks noChangeAspect="1"/>
            </p:cNvPicPr>
            <p:nvPr/>
          </p:nvPicPr>
          <p:blipFill rotWithShape="1">
            <a:blip r:embed="rId2"/>
            <a:srcRect l="17964" t="65954" r="55091" b="18370"/>
            <a:stretch/>
          </p:blipFill>
          <p:spPr>
            <a:xfrm>
              <a:off x="9487814" y="4158000"/>
              <a:ext cx="2743200" cy="1080001"/>
            </a:xfrm>
            <a:prstGeom prst="rect">
              <a:avLst/>
            </a:prstGeom>
          </p:spPr>
        </p:pic>
        <p:grpSp>
          <p:nvGrpSpPr>
            <p:cNvPr id="9" name="Ryhmä 8">
              <a:extLst>
                <a:ext uri="{FF2B5EF4-FFF2-40B4-BE49-F238E27FC236}">
                  <a16:creationId xmlns:a16="http://schemas.microsoft.com/office/drawing/2014/main" id="{4DA887B3-335B-4657-BCDA-13007E64F096}"/>
                </a:ext>
              </a:extLst>
            </p:cNvPr>
            <p:cNvGrpSpPr/>
            <p:nvPr/>
          </p:nvGrpSpPr>
          <p:grpSpPr>
            <a:xfrm>
              <a:off x="0" y="4158000"/>
              <a:ext cx="9602015" cy="1080000"/>
              <a:chOff x="0" y="5778000"/>
              <a:chExt cx="9602015" cy="1080000"/>
            </a:xfrm>
          </p:grpSpPr>
          <p:pic>
            <p:nvPicPr>
              <p:cNvPr id="10" name="Kuva 9">
                <a:extLst>
                  <a:ext uri="{FF2B5EF4-FFF2-40B4-BE49-F238E27FC236}">
                    <a16:creationId xmlns:a16="http://schemas.microsoft.com/office/drawing/2014/main" id="{5D6D9051-8D3B-4AB9-A308-74852D12839C}"/>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1" name="Kuva 10">
                <a:extLst>
                  <a:ext uri="{FF2B5EF4-FFF2-40B4-BE49-F238E27FC236}">
                    <a16:creationId xmlns:a16="http://schemas.microsoft.com/office/drawing/2014/main" id="{E893FD96-499B-4D04-B9B1-568A5D2D14F9}"/>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2" name="Kuva 11">
                <a:extLst>
                  <a:ext uri="{FF2B5EF4-FFF2-40B4-BE49-F238E27FC236}">
                    <a16:creationId xmlns:a16="http://schemas.microsoft.com/office/drawing/2014/main" id="{5751BBBF-53EA-425E-AD73-D66BB40833D5}"/>
                  </a:ext>
                </a:extLst>
              </p:cNvPr>
              <p:cNvPicPr>
                <a:picLocks noChangeAspect="1"/>
              </p:cNvPicPr>
              <p:nvPr/>
            </p:nvPicPr>
            <p:blipFill rotWithShape="1">
              <a:blip r:embed="rId4"/>
              <a:srcRect l="23738" r="54239" b="9604"/>
              <a:stretch/>
            </p:blipFill>
            <p:spPr>
              <a:xfrm>
                <a:off x="1956424" y="5778000"/>
                <a:ext cx="2375373" cy="1080000"/>
              </a:xfrm>
              <a:prstGeom prst="rect">
                <a:avLst/>
              </a:prstGeom>
            </p:spPr>
          </p:pic>
          <p:pic>
            <p:nvPicPr>
              <p:cNvPr id="13" name="Kuva 12">
                <a:extLst>
                  <a:ext uri="{FF2B5EF4-FFF2-40B4-BE49-F238E27FC236}">
                    <a16:creationId xmlns:a16="http://schemas.microsoft.com/office/drawing/2014/main" id="{AB053842-775A-40D7-8753-E4861F48A356}"/>
                  </a:ext>
                </a:extLst>
              </p:cNvPr>
              <p:cNvPicPr>
                <a:picLocks noChangeAspect="1"/>
              </p:cNvPicPr>
              <p:nvPr/>
            </p:nvPicPr>
            <p:blipFill rotWithShape="1">
              <a:blip r:embed="rId5"/>
              <a:srcRect l="4943" t="48701" r="73869" b="35312"/>
              <a:stretch/>
            </p:blipFill>
            <p:spPr>
              <a:xfrm>
                <a:off x="0" y="5778000"/>
                <a:ext cx="1956424" cy="1080000"/>
              </a:xfrm>
              <a:prstGeom prst="rect">
                <a:avLst/>
              </a:prstGeom>
            </p:spPr>
          </p:pic>
        </p:grpSp>
      </p:grpSp>
    </p:spTree>
    <p:extLst>
      <p:ext uri="{BB962C8B-B14F-4D97-AF65-F5344CB8AC3E}">
        <p14:creationId xmlns:p14="http://schemas.microsoft.com/office/powerpoint/2010/main" val="348620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630903" y="672095"/>
            <a:ext cx="8284411" cy="4351338"/>
          </a:xfrm>
        </p:spPr>
        <p:txBody>
          <a:bodyPr>
            <a:normAutofit/>
          </a:bodyPr>
          <a:lstStyle/>
          <a:p>
            <a:r>
              <a:rPr lang="fi-FI" dirty="0">
                <a:solidFill>
                  <a:srgbClr val="000000"/>
                </a:solidFill>
              </a:rPr>
              <a:t>Resurssien riittävyyttä tarkastellaan talousarvion valmistelussa ja perhekeskuksen johtoryhmän työskentelyssä, jossa myös resurssia yhteen sovitetaan. Eri toimialojen sitoutuminen yhteiseen toimintaan vahvistaa resurssia. </a:t>
            </a:r>
          </a:p>
          <a:p>
            <a:r>
              <a:rPr lang="fi-FI" dirty="0">
                <a:solidFill>
                  <a:srgbClr val="000000"/>
                </a:solidFill>
              </a:rPr>
              <a:t>Resurssit ja rahoitus tulevat eri toimijoiden normaaleista budjeteista ja resurssit varataan kunkin toimijan omaan talousarvioon</a:t>
            </a:r>
          </a:p>
          <a:p>
            <a:pPr marL="0" indent="0">
              <a:buNone/>
            </a:pPr>
            <a:endParaRPr lang="fi-FI" dirty="0"/>
          </a:p>
        </p:txBody>
      </p:sp>
      <p:sp>
        <p:nvSpPr>
          <p:cNvPr id="5" name="Suorakulmio 4">
            <a:extLst>
              <a:ext uri="{FF2B5EF4-FFF2-40B4-BE49-F238E27FC236}">
                <a16:creationId xmlns:a16="http://schemas.microsoft.com/office/drawing/2014/main" id="{45BA9899-C132-4665-B533-EC442CFA4E68}"/>
              </a:ext>
            </a:extLst>
          </p:cNvPr>
          <p:cNvSpPr/>
          <p:nvPr/>
        </p:nvSpPr>
        <p:spPr>
          <a:xfrm>
            <a:off x="243844" y="234884"/>
            <a:ext cx="1976916" cy="4088537"/>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Talous ja resursointi</a:t>
            </a:r>
          </a:p>
        </p:txBody>
      </p:sp>
      <p:grpSp>
        <p:nvGrpSpPr>
          <p:cNvPr id="6" name="Ryhmä 5">
            <a:extLst>
              <a:ext uri="{FF2B5EF4-FFF2-40B4-BE49-F238E27FC236}">
                <a16:creationId xmlns:a16="http://schemas.microsoft.com/office/drawing/2014/main" id="{A75B59F5-9A3F-4ABF-883F-46F4CAD7F186}"/>
              </a:ext>
            </a:extLst>
          </p:cNvPr>
          <p:cNvGrpSpPr/>
          <p:nvPr/>
        </p:nvGrpSpPr>
        <p:grpSpPr>
          <a:xfrm>
            <a:off x="0" y="5777999"/>
            <a:ext cx="12282731" cy="1080001"/>
            <a:chOff x="-39014" y="5777999"/>
            <a:chExt cx="12282731" cy="1080001"/>
          </a:xfrm>
        </p:grpSpPr>
        <p:grpSp>
          <p:nvGrpSpPr>
            <p:cNvPr id="7" name="Ryhmä 6">
              <a:extLst>
                <a:ext uri="{FF2B5EF4-FFF2-40B4-BE49-F238E27FC236}">
                  <a16:creationId xmlns:a16="http://schemas.microsoft.com/office/drawing/2014/main" id="{4560D469-288D-4624-B772-E0E3AFF315C2}"/>
                </a:ext>
              </a:extLst>
            </p:cNvPr>
            <p:cNvGrpSpPr/>
            <p:nvPr/>
          </p:nvGrpSpPr>
          <p:grpSpPr>
            <a:xfrm>
              <a:off x="-39014" y="5777999"/>
              <a:ext cx="12220492" cy="1080000"/>
              <a:chOff x="0" y="5778000"/>
              <a:chExt cx="12220492" cy="1080000"/>
            </a:xfrm>
          </p:grpSpPr>
          <p:pic>
            <p:nvPicPr>
              <p:cNvPr id="9" name="Kuva 8">
                <a:extLst>
                  <a:ext uri="{FF2B5EF4-FFF2-40B4-BE49-F238E27FC236}">
                    <a16:creationId xmlns:a16="http://schemas.microsoft.com/office/drawing/2014/main" id="{13711816-A11E-4347-A07B-44C74DF4BEC6}"/>
                  </a:ext>
                </a:extLst>
              </p:cNvPr>
              <p:cNvPicPr>
                <a:picLocks noChangeAspect="1"/>
              </p:cNvPicPr>
              <p:nvPr/>
            </p:nvPicPr>
            <p:blipFill rotWithShape="1">
              <a:blip r:embed="rId2"/>
              <a:srcRect l="13519" t="15180" r="58379" b="68740"/>
              <a:stretch/>
            </p:blipFill>
            <p:spPr>
              <a:xfrm>
                <a:off x="4331797" y="5778000"/>
                <a:ext cx="2791167" cy="1080000"/>
              </a:xfrm>
              <a:prstGeom prst="rect">
                <a:avLst/>
              </a:prstGeom>
            </p:spPr>
          </p:pic>
          <p:pic>
            <p:nvPicPr>
              <p:cNvPr id="10" name="Kuva 9">
                <a:extLst>
                  <a:ext uri="{FF2B5EF4-FFF2-40B4-BE49-F238E27FC236}">
                    <a16:creationId xmlns:a16="http://schemas.microsoft.com/office/drawing/2014/main" id="{7FB81098-581E-4088-AA3C-0F24F8BCF75E}"/>
                  </a:ext>
                </a:extLst>
              </p:cNvPr>
              <p:cNvPicPr>
                <a:picLocks noChangeAspect="1"/>
              </p:cNvPicPr>
              <p:nvPr/>
            </p:nvPicPr>
            <p:blipFill rotWithShape="1">
              <a:blip r:embed="rId2"/>
              <a:srcRect l="51396" t="35138" r="28093" b="51648"/>
              <a:stretch/>
            </p:blipFill>
            <p:spPr>
              <a:xfrm>
                <a:off x="7122964" y="5778000"/>
                <a:ext cx="2479051" cy="1080000"/>
              </a:xfrm>
              <a:prstGeom prst="rect">
                <a:avLst/>
              </a:prstGeom>
            </p:spPr>
          </p:pic>
          <p:pic>
            <p:nvPicPr>
              <p:cNvPr id="11" name="Kuva 10">
                <a:extLst>
                  <a:ext uri="{FF2B5EF4-FFF2-40B4-BE49-F238E27FC236}">
                    <a16:creationId xmlns:a16="http://schemas.microsoft.com/office/drawing/2014/main" id="{3784E6B3-C7A4-4087-BEE0-895C1F96A46B}"/>
                  </a:ext>
                </a:extLst>
              </p:cNvPr>
              <p:cNvPicPr>
                <a:picLocks noChangeAspect="1"/>
              </p:cNvPicPr>
              <p:nvPr/>
            </p:nvPicPr>
            <p:blipFill rotWithShape="1">
              <a:blip r:embed="rId3"/>
              <a:srcRect l="23738" r="54239" b="9604"/>
              <a:stretch/>
            </p:blipFill>
            <p:spPr>
              <a:xfrm>
                <a:off x="1956424" y="5778000"/>
                <a:ext cx="2375373" cy="1080000"/>
              </a:xfrm>
              <a:prstGeom prst="rect">
                <a:avLst/>
              </a:prstGeom>
            </p:spPr>
          </p:pic>
          <p:pic>
            <p:nvPicPr>
              <p:cNvPr id="12" name="Kuva 11">
                <a:extLst>
                  <a:ext uri="{FF2B5EF4-FFF2-40B4-BE49-F238E27FC236}">
                    <a16:creationId xmlns:a16="http://schemas.microsoft.com/office/drawing/2014/main" id="{E76BAED3-C57D-4E56-8DEA-2A0FA5CF221A}"/>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3" name="Kuva 12">
                <a:extLst>
                  <a:ext uri="{FF2B5EF4-FFF2-40B4-BE49-F238E27FC236}">
                    <a16:creationId xmlns:a16="http://schemas.microsoft.com/office/drawing/2014/main" id="{BFD85EA1-6479-47A2-94F7-ED09380AEB57}"/>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8" name="Kuva 7">
              <a:extLst>
                <a:ext uri="{FF2B5EF4-FFF2-40B4-BE49-F238E27FC236}">
                  <a16:creationId xmlns:a16="http://schemas.microsoft.com/office/drawing/2014/main" id="{FBCE8791-748F-4C51-AB0D-10EDA1F6B3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632" t="47306" r="42853" b="38667"/>
            <a:stretch/>
          </p:blipFill>
          <p:spPr>
            <a:xfrm>
              <a:off x="9452548" y="5778000"/>
              <a:ext cx="2791169" cy="1080000"/>
            </a:xfrm>
            <a:prstGeom prst="rect">
              <a:avLst/>
            </a:prstGeom>
          </p:spPr>
        </p:pic>
      </p:grpSp>
    </p:spTree>
    <p:extLst>
      <p:ext uri="{BB962C8B-B14F-4D97-AF65-F5344CB8AC3E}">
        <p14:creationId xmlns:p14="http://schemas.microsoft.com/office/powerpoint/2010/main" val="68821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929454" y="556591"/>
            <a:ext cx="8769626" cy="5077033"/>
          </a:xfrm>
        </p:spPr>
        <p:txBody>
          <a:bodyPr>
            <a:normAutofit fontScale="85000" lnSpcReduction="20000"/>
          </a:bodyPr>
          <a:lstStyle/>
          <a:p>
            <a:r>
              <a:rPr lang="fi-FI" dirty="0"/>
              <a:t>Perhekeskustoiminnan seurannasta ja arvioinnista vastaa kunnan LAPE-työryhmä.</a:t>
            </a:r>
          </a:p>
          <a:p>
            <a:pPr lvl="1"/>
            <a:r>
              <a:rPr lang="fi-FI" dirty="0"/>
              <a:t>Työryhmä arvioi vuosittain perhekeskustoiminnan onnistumista ja vaikuttavuutta.</a:t>
            </a:r>
          </a:p>
          <a:p>
            <a:r>
              <a:rPr lang="fi-FI" dirty="0"/>
              <a:t>Arviointia ja seurantaa toteutetaan seuraavilla tavoilla:</a:t>
            </a:r>
          </a:p>
          <a:p>
            <a:pPr lvl="1"/>
            <a:r>
              <a:rPr lang="fi-FI" dirty="0"/>
              <a:t>Kyselyt</a:t>
            </a:r>
          </a:p>
          <a:p>
            <a:pPr lvl="2"/>
            <a:r>
              <a:rPr lang="fi-FI" dirty="0"/>
              <a:t>LAPE-työryhmä toteuttaa joka toinen vuosi perheille kyselyn, jossa arvioidaan perhekeskustoiminnan seuraavia osa-alueita:</a:t>
            </a:r>
          </a:p>
          <a:p>
            <a:pPr lvl="3"/>
            <a:r>
              <a:rPr lang="fi-FI" dirty="0"/>
              <a:t>Perhekeskustoiminnan tunnettavuus perheiden parissa</a:t>
            </a:r>
          </a:p>
          <a:p>
            <a:pPr lvl="3"/>
            <a:r>
              <a:rPr lang="fi-FI" dirty="0"/>
              <a:t>Tyytyväisyys perhekeskuspalveluihin</a:t>
            </a:r>
          </a:p>
          <a:p>
            <a:pPr lvl="3"/>
            <a:r>
              <a:rPr lang="fi-FI" dirty="0"/>
              <a:t>Monitoimijaisen yhteistyön toteutuminen</a:t>
            </a:r>
          </a:p>
          <a:p>
            <a:pPr lvl="3"/>
            <a:r>
              <a:rPr lang="fi-FI" dirty="0"/>
              <a:t>Palvelulupauksen toteutuminen</a:t>
            </a:r>
          </a:p>
          <a:p>
            <a:pPr lvl="2"/>
            <a:r>
              <a:rPr lang="fi-FI" dirty="0"/>
              <a:t>Ensimmäinen kysely toteutetaan toukokuussa 2022</a:t>
            </a:r>
          </a:p>
          <a:p>
            <a:pPr lvl="1"/>
            <a:r>
              <a:rPr lang="fi-FI" dirty="0"/>
              <a:t>Indikaattoritieto</a:t>
            </a:r>
          </a:p>
          <a:p>
            <a:pPr lvl="2"/>
            <a:r>
              <a:rPr lang="fi-FI" dirty="0"/>
              <a:t>Seurattava indikaattoritieto ja indikaattoreiden tavoitetaso on esitetty seuraavalla dialla</a:t>
            </a:r>
          </a:p>
          <a:p>
            <a:pPr lvl="1"/>
            <a:r>
              <a:rPr lang="fi-FI" dirty="0"/>
              <a:t>Kohtaamispaikkatoiminnan vertais- ja itsearviointi</a:t>
            </a:r>
          </a:p>
          <a:p>
            <a:pPr lvl="1"/>
            <a:r>
              <a:rPr lang="fi-FI" dirty="0"/>
              <a:t>Laadullinen seuranta</a:t>
            </a:r>
          </a:p>
          <a:p>
            <a:pPr lvl="2"/>
            <a:r>
              <a:rPr lang="fi-FI" dirty="0"/>
              <a:t>Lape-työryhmä seuraa tässä suunnitelmassa mainittujen tutkittujen menetelmien käytön laajuutta osana perhekeskustyötä. </a:t>
            </a:r>
          </a:p>
        </p:txBody>
      </p:sp>
      <p:sp>
        <p:nvSpPr>
          <p:cNvPr id="7" name="Suorakulmio 6">
            <a:extLst>
              <a:ext uri="{FF2B5EF4-FFF2-40B4-BE49-F238E27FC236}">
                <a16:creationId xmlns:a16="http://schemas.microsoft.com/office/drawing/2014/main" id="{02351B01-4347-48F5-BD21-429B2BCD05C1}"/>
              </a:ext>
            </a:extLst>
          </p:cNvPr>
          <p:cNvSpPr/>
          <p:nvPr/>
        </p:nvSpPr>
        <p:spPr>
          <a:xfrm>
            <a:off x="346652" y="327651"/>
            <a:ext cx="1976916" cy="40885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Seuranta ja arviointi</a:t>
            </a:r>
          </a:p>
        </p:txBody>
      </p:sp>
      <p:grpSp>
        <p:nvGrpSpPr>
          <p:cNvPr id="8" name="Ryhmä 7">
            <a:extLst>
              <a:ext uri="{FF2B5EF4-FFF2-40B4-BE49-F238E27FC236}">
                <a16:creationId xmlns:a16="http://schemas.microsoft.com/office/drawing/2014/main" id="{28DD0153-2980-4828-B3A2-00466C9FA62B}"/>
              </a:ext>
            </a:extLst>
          </p:cNvPr>
          <p:cNvGrpSpPr/>
          <p:nvPr/>
        </p:nvGrpSpPr>
        <p:grpSpPr>
          <a:xfrm>
            <a:off x="-28492" y="5779960"/>
            <a:ext cx="12220492" cy="1080001"/>
            <a:chOff x="23225" y="2267999"/>
            <a:chExt cx="12220492" cy="1080001"/>
          </a:xfrm>
        </p:grpSpPr>
        <p:grpSp>
          <p:nvGrpSpPr>
            <p:cNvPr id="9" name="Ryhmä 8">
              <a:extLst>
                <a:ext uri="{FF2B5EF4-FFF2-40B4-BE49-F238E27FC236}">
                  <a16:creationId xmlns:a16="http://schemas.microsoft.com/office/drawing/2014/main" id="{588765C8-75B9-46AE-954C-9862BA89647E}"/>
                </a:ext>
              </a:extLst>
            </p:cNvPr>
            <p:cNvGrpSpPr/>
            <p:nvPr/>
          </p:nvGrpSpPr>
          <p:grpSpPr>
            <a:xfrm>
              <a:off x="23225" y="2267999"/>
              <a:ext cx="12220492" cy="1080000"/>
              <a:chOff x="0" y="5778000"/>
              <a:chExt cx="12220492" cy="1080000"/>
            </a:xfrm>
          </p:grpSpPr>
          <p:pic>
            <p:nvPicPr>
              <p:cNvPr id="11" name="Kuva 10">
                <a:extLst>
                  <a:ext uri="{FF2B5EF4-FFF2-40B4-BE49-F238E27FC236}">
                    <a16:creationId xmlns:a16="http://schemas.microsoft.com/office/drawing/2014/main" id="{BAB31C13-E71C-4915-B5AF-5AA6398D7D52}"/>
                  </a:ext>
                </a:extLst>
              </p:cNvPr>
              <p:cNvPicPr>
                <a:picLocks noChangeAspect="1"/>
              </p:cNvPicPr>
              <p:nvPr/>
            </p:nvPicPr>
            <p:blipFill rotWithShape="1">
              <a:blip r:embed="rId2"/>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51ABA3A5-9773-4F31-8C9D-A11BD5F8C31D}"/>
                  </a:ext>
                </a:extLst>
              </p:cNvPr>
              <p:cNvPicPr>
                <a:picLocks noChangeAspect="1"/>
              </p:cNvPicPr>
              <p:nvPr/>
            </p:nvPicPr>
            <p:blipFill rotWithShape="1">
              <a:blip r:embed="rId3"/>
              <a:srcRect l="23738" r="54239" b="9604"/>
              <a:stretch/>
            </p:blipFill>
            <p:spPr>
              <a:xfrm>
                <a:off x="1956424" y="5778000"/>
                <a:ext cx="2375373" cy="1080000"/>
              </a:xfrm>
              <a:prstGeom prst="rect">
                <a:avLst/>
              </a:prstGeom>
            </p:spPr>
          </p:pic>
          <p:pic>
            <p:nvPicPr>
              <p:cNvPr id="13" name="Kuva 12">
                <a:extLst>
                  <a:ext uri="{FF2B5EF4-FFF2-40B4-BE49-F238E27FC236}">
                    <a16:creationId xmlns:a16="http://schemas.microsoft.com/office/drawing/2014/main" id="{68C57C84-CFDD-44C2-8D3A-9C9AB5AB41FD}"/>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009FF0B6-5376-466F-8551-46E0F2A883F5}"/>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9C0F7F54-CC59-40B7-A290-5D1FF54140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42" t="24520" r="27072" b="64254"/>
            <a:stretch/>
          </p:blipFill>
          <p:spPr>
            <a:xfrm>
              <a:off x="7122964" y="2268000"/>
              <a:ext cx="2814540" cy="1080000"/>
            </a:xfrm>
            <a:prstGeom prst="rect">
              <a:avLst/>
            </a:prstGeom>
          </p:spPr>
        </p:pic>
      </p:grpSp>
    </p:spTree>
    <p:extLst>
      <p:ext uri="{BB962C8B-B14F-4D97-AF65-F5344CB8AC3E}">
        <p14:creationId xmlns:p14="http://schemas.microsoft.com/office/powerpoint/2010/main" val="106138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2161233348"/>
              </p:ext>
            </p:extLst>
          </p:nvPr>
        </p:nvGraphicFramePr>
        <p:xfrm>
          <a:off x="2371393" y="169709"/>
          <a:ext cx="9422296" cy="6482885"/>
        </p:xfrm>
        <a:graphic>
          <a:graphicData uri="http://schemas.openxmlformats.org/drawingml/2006/table">
            <a:tbl>
              <a:tblPr firstRow="1" bandRow="1">
                <a:tableStyleId>{5C22544A-7EE6-4342-B048-85BDC9FD1C3A}</a:tableStyleId>
              </a:tblPr>
              <a:tblGrid>
                <a:gridCol w="6352235">
                  <a:extLst>
                    <a:ext uri="{9D8B030D-6E8A-4147-A177-3AD203B41FA5}">
                      <a16:colId xmlns:a16="http://schemas.microsoft.com/office/drawing/2014/main" val="20000"/>
                    </a:ext>
                  </a:extLst>
                </a:gridCol>
                <a:gridCol w="1272679">
                  <a:extLst>
                    <a:ext uri="{9D8B030D-6E8A-4147-A177-3AD203B41FA5}">
                      <a16:colId xmlns:a16="http://schemas.microsoft.com/office/drawing/2014/main" val="20001"/>
                    </a:ext>
                  </a:extLst>
                </a:gridCol>
                <a:gridCol w="1797382">
                  <a:extLst>
                    <a:ext uri="{9D8B030D-6E8A-4147-A177-3AD203B41FA5}">
                      <a16:colId xmlns:a16="http://schemas.microsoft.com/office/drawing/2014/main" val="20002"/>
                    </a:ext>
                  </a:extLst>
                </a:gridCol>
              </a:tblGrid>
              <a:tr h="611868">
                <a:tc gridSpan="3">
                  <a:txBody>
                    <a:bodyPr/>
                    <a:lstStyle/>
                    <a:p>
                      <a:r>
                        <a:rPr lang="fi-FI" sz="1600" dirty="0">
                          <a:latin typeface="+mn-lt"/>
                        </a:rPr>
                        <a:t>Palvelujärjestelmän mitoitukseen ja palvelun laatuun liittyvät mittarit</a:t>
                      </a:r>
                    </a:p>
                  </a:txBody>
                  <a:tcPr/>
                </a:tc>
                <a:tc hMerge="1">
                  <a:txBody>
                    <a:bodyPr/>
                    <a:lstStyle/>
                    <a:p>
                      <a:endParaRPr lang="fi-FI" sz="1600" dirty="0">
                        <a:latin typeface="+mn-lt"/>
                      </a:endParaRPr>
                    </a:p>
                  </a:txBody>
                  <a:tcPr/>
                </a:tc>
                <a:tc hMerge="1">
                  <a:txBody>
                    <a:bodyPr/>
                    <a:lstStyle/>
                    <a:p>
                      <a:endParaRPr lang="fi-FI" sz="1600" dirty="0">
                        <a:latin typeface="+mn-lt"/>
                      </a:endParaRPr>
                    </a:p>
                  </a:txBody>
                  <a:tcPr/>
                </a:tc>
                <a:extLst>
                  <a:ext uri="{0D108BD9-81ED-4DB2-BD59-A6C34878D82A}">
                    <a16:rowId xmlns:a16="http://schemas.microsoft.com/office/drawing/2014/main" val="10000"/>
                  </a:ext>
                </a:extLst>
              </a:tr>
              <a:tr h="874096">
                <a:tc>
                  <a:txBody>
                    <a:bodyPr/>
                    <a:lstStyle/>
                    <a:p>
                      <a:r>
                        <a:rPr lang="fi-FI" sz="1600" baseline="0" dirty="0">
                          <a:solidFill>
                            <a:schemeClr val="bg1"/>
                          </a:solidFill>
                          <a:latin typeface="+mn-lt"/>
                        </a:rPr>
                        <a:t>Seurattava indikaattori</a:t>
                      </a:r>
                    </a:p>
                  </a:txBody>
                  <a:tcPr>
                    <a:solidFill>
                      <a:schemeClr val="accent1">
                        <a:lumMod val="75000"/>
                      </a:schemeClr>
                    </a:solidFill>
                  </a:tcPr>
                </a:tc>
                <a:tc>
                  <a:txBody>
                    <a:bodyPr/>
                    <a:lstStyle/>
                    <a:p>
                      <a:r>
                        <a:rPr lang="fi-FI" sz="1600" baseline="0" dirty="0">
                          <a:solidFill>
                            <a:schemeClr val="bg1"/>
                          </a:solidFill>
                          <a:latin typeface="+mn-lt"/>
                        </a:rPr>
                        <a:t>Tämän hetkinen tilanne</a:t>
                      </a:r>
                    </a:p>
                  </a:txBody>
                  <a:tcPr>
                    <a:solidFill>
                      <a:schemeClr val="accent1">
                        <a:lumMod val="75000"/>
                      </a:schemeClr>
                    </a:solidFill>
                  </a:tcPr>
                </a:tc>
                <a:tc>
                  <a:txBody>
                    <a:bodyPr/>
                    <a:lstStyle/>
                    <a:p>
                      <a:r>
                        <a:rPr lang="fi-FI" sz="1600" baseline="0" dirty="0">
                          <a:solidFill>
                            <a:schemeClr val="bg1"/>
                          </a:solidFill>
                          <a:latin typeface="+mn-lt"/>
                        </a:rPr>
                        <a:t>Tavoitetaso</a:t>
                      </a:r>
                    </a:p>
                  </a:txBody>
                  <a:tcPr>
                    <a:solidFill>
                      <a:schemeClr val="accent1">
                        <a:lumMod val="75000"/>
                      </a:schemeClr>
                    </a:solidFill>
                  </a:tcPr>
                </a:tc>
                <a:extLst>
                  <a:ext uri="{0D108BD9-81ED-4DB2-BD59-A6C34878D82A}">
                    <a16:rowId xmlns:a16="http://schemas.microsoft.com/office/drawing/2014/main" val="10001"/>
                  </a:ext>
                </a:extLst>
              </a:tr>
              <a:tr h="354495">
                <a:tc>
                  <a:txBody>
                    <a:bodyPr/>
                    <a:lstStyle/>
                    <a:p>
                      <a:r>
                        <a:rPr lang="fi-FI" sz="1600" dirty="0">
                          <a:latin typeface="+mn-lt"/>
                        </a:rPr>
                        <a:t>Lapsiperheiden osuus</a:t>
                      </a:r>
                    </a:p>
                  </a:txBody>
                  <a:tcPr/>
                </a:tc>
                <a:tc>
                  <a:txBody>
                    <a:bodyPr/>
                    <a:lstStyle/>
                    <a:p>
                      <a:r>
                        <a:rPr lang="fi-FI" sz="1600" dirty="0">
                          <a:latin typeface="+mn-lt"/>
                        </a:rPr>
                        <a:t>42,6 %</a:t>
                      </a:r>
                    </a:p>
                  </a:txBody>
                  <a:tcPr/>
                </a:tc>
                <a:tc>
                  <a:txBody>
                    <a:bodyPr/>
                    <a:lstStyle/>
                    <a:p>
                      <a:r>
                        <a:rPr lang="fi-FI" sz="1600" dirty="0">
                          <a:latin typeface="+mn-lt"/>
                        </a:rPr>
                        <a:t>Yli</a:t>
                      </a:r>
                      <a:r>
                        <a:rPr lang="fi-FI" sz="1600" baseline="0" dirty="0">
                          <a:latin typeface="+mn-lt"/>
                        </a:rPr>
                        <a:t> 40 %</a:t>
                      </a:r>
                      <a:endParaRPr lang="fi-FI" sz="1600" dirty="0">
                        <a:latin typeface="+mn-lt"/>
                      </a:endParaRPr>
                    </a:p>
                  </a:txBody>
                  <a:tcPr/>
                </a:tc>
                <a:extLst>
                  <a:ext uri="{0D108BD9-81ED-4DB2-BD59-A6C34878D82A}">
                    <a16:rowId xmlns:a16="http://schemas.microsoft.com/office/drawing/2014/main" val="10002"/>
                  </a:ext>
                </a:extLst>
              </a:tr>
              <a:tr h="354495">
                <a:tc>
                  <a:txBody>
                    <a:bodyPr/>
                    <a:lstStyle/>
                    <a:p>
                      <a:r>
                        <a:rPr lang="fi-FI" sz="1600" dirty="0">
                          <a:latin typeface="+mn-lt"/>
                        </a:rPr>
                        <a:t>Alle 18-vuotiaiden</a:t>
                      </a:r>
                      <a:r>
                        <a:rPr lang="fi-FI" sz="1600" baseline="0" dirty="0">
                          <a:latin typeface="+mn-lt"/>
                        </a:rPr>
                        <a:t> lasten ja nuorten määrä</a:t>
                      </a:r>
                      <a:endParaRPr lang="fi-FI" sz="1600" dirty="0">
                        <a:latin typeface="+mn-lt"/>
                      </a:endParaRPr>
                    </a:p>
                  </a:txBody>
                  <a:tcPr/>
                </a:tc>
                <a:tc>
                  <a:txBody>
                    <a:bodyPr/>
                    <a:lstStyle/>
                    <a:p>
                      <a:r>
                        <a:rPr lang="fi-FI" sz="1600" dirty="0">
                          <a:latin typeface="+mn-lt"/>
                        </a:rPr>
                        <a:t>4934</a:t>
                      </a:r>
                    </a:p>
                  </a:txBody>
                  <a:tcPr/>
                </a:tc>
                <a:tc>
                  <a:txBody>
                    <a:bodyPr/>
                    <a:lstStyle/>
                    <a:p>
                      <a:endParaRPr lang="fi-FI" sz="1600" dirty="0">
                        <a:latin typeface="+mn-lt"/>
                      </a:endParaRPr>
                    </a:p>
                  </a:txBody>
                  <a:tcPr/>
                </a:tc>
                <a:extLst>
                  <a:ext uri="{0D108BD9-81ED-4DB2-BD59-A6C34878D82A}">
                    <a16:rowId xmlns:a16="http://schemas.microsoft.com/office/drawing/2014/main" val="10003"/>
                  </a:ext>
                </a:extLst>
              </a:tr>
              <a:tr h="354495">
                <a:tc>
                  <a:txBody>
                    <a:bodyPr/>
                    <a:lstStyle/>
                    <a:p>
                      <a:r>
                        <a:rPr lang="fi-FI" sz="1600" dirty="0">
                          <a:solidFill>
                            <a:srgbClr val="000000"/>
                          </a:solidFill>
                          <a:effectLst/>
                          <a:latin typeface="+mn-lt"/>
                          <a:ea typeface="Times New Roman" panose="02020603050405020304" pitchFamily="18" charset="0"/>
                        </a:rPr>
                        <a:t>Perheentalon käyntimäärä (v. </a:t>
                      </a:r>
                      <a:r>
                        <a:rPr lang="fi-FI" sz="1600">
                          <a:solidFill>
                            <a:srgbClr val="000000"/>
                          </a:solidFill>
                          <a:effectLst/>
                          <a:latin typeface="+mn-lt"/>
                          <a:ea typeface="Times New Roman" panose="02020603050405020304" pitchFamily="18" charset="0"/>
                        </a:rPr>
                        <a:t>2020)</a:t>
                      </a:r>
                      <a:endParaRPr lang="fi-FI" sz="1600" dirty="0">
                        <a:latin typeface="+mn-lt"/>
                      </a:endParaRPr>
                    </a:p>
                  </a:txBody>
                  <a:tcPr/>
                </a:tc>
                <a:tc>
                  <a:txBody>
                    <a:bodyPr/>
                    <a:lstStyle/>
                    <a:p>
                      <a:r>
                        <a:rPr lang="fi-FI" sz="1600" dirty="0">
                          <a:latin typeface="+mn-lt"/>
                        </a:rPr>
                        <a:t>5265</a:t>
                      </a:r>
                    </a:p>
                  </a:txBody>
                  <a:tcPr/>
                </a:tc>
                <a:tc>
                  <a:txBody>
                    <a:bodyPr/>
                    <a:lstStyle/>
                    <a:p>
                      <a:r>
                        <a:rPr lang="fi-FI" sz="1600" dirty="0">
                          <a:latin typeface="+mn-lt"/>
                        </a:rPr>
                        <a:t>Yli 5200</a:t>
                      </a:r>
                    </a:p>
                  </a:txBody>
                  <a:tcPr/>
                </a:tc>
                <a:extLst>
                  <a:ext uri="{0D108BD9-81ED-4DB2-BD59-A6C34878D82A}">
                    <a16:rowId xmlns:a16="http://schemas.microsoft.com/office/drawing/2014/main" val="3017260549"/>
                  </a:ext>
                </a:extLst>
              </a:tr>
              <a:tr h="874096">
                <a:tc>
                  <a:txBody>
                    <a:bodyPr/>
                    <a:lstStyle/>
                    <a:p>
                      <a:r>
                        <a:rPr lang="fi-FI" sz="1600" dirty="0">
                          <a:latin typeface="+mn-lt"/>
                        </a:rPr>
                        <a:t>Vanhempi on saanut lapsen kasvuun ja kehitykseen riittämättömästi tukea</a:t>
                      </a:r>
                    </a:p>
                    <a:p>
                      <a:r>
                        <a:rPr lang="fi-FI" sz="1600" dirty="0">
                          <a:latin typeface="+mn-lt"/>
                        </a:rPr>
                        <a:t>ammattilaiselta (lähde:</a:t>
                      </a:r>
                      <a:r>
                        <a:rPr lang="fi-FI" sz="1600" baseline="0" dirty="0">
                          <a:latin typeface="+mn-lt"/>
                        </a:rPr>
                        <a:t> LHT tutkimus 2018)</a:t>
                      </a:r>
                      <a:endParaRPr lang="fi-FI"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3,7 %</a:t>
                      </a:r>
                      <a:endParaRPr lang="fi-FI" sz="1600" dirty="0">
                        <a:latin typeface="+mn-lt"/>
                      </a:endParaRPr>
                    </a:p>
                  </a:txBody>
                  <a:tcPr/>
                </a:tc>
                <a:tc>
                  <a:txBody>
                    <a:bodyPr/>
                    <a:lstStyle/>
                    <a:p>
                      <a:r>
                        <a:rPr lang="fi-FI" sz="1600" dirty="0">
                          <a:latin typeface="+mn-lt"/>
                        </a:rPr>
                        <a:t>Alle 3 %</a:t>
                      </a:r>
                    </a:p>
                  </a:txBody>
                  <a:tcPr/>
                </a:tc>
                <a:extLst>
                  <a:ext uri="{0D108BD9-81ED-4DB2-BD59-A6C34878D82A}">
                    <a16:rowId xmlns:a16="http://schemas.microsoft.com/office/drawing/2014/main" val="10004"/>
                  </a:ext>
                </a:extLst>
              </a:tr>
              <a:tr h="611868">
                <a:tc>
                  <a:txBody>
                    <a:bodyPr/>
                    <a:lstStyle/>
                    <a:p>
                      <a:r>
                        <a:rPr lang="fi-FI" sz="1600" dirty="0">
                          <a:latin typeface="+mn-lt"/>
                        </a:rPr>
                        <a:t>Äitiysneuvoloiden</a:t>
                      </a:r>
                      <a:r>
                        <a:rPr lang="fi-FI" sz="1600" baseline="0" dirty="0">
                          <a:latin typeface="+mn-lt"/>
                        </a:rPr>
                        <a:t> laajojen terveystarkastusten peittävyys</a:t>
                      </a:r>
                      <a:endParaRPr lang="fi-FI" sz="1600" dirty="0">
                        <a:latin typeface="+mn-lt"/>
                      </a:endParaRPr>
                    </a:p>
                  </a:txBody>
                  <a:tcPr/>
                </a:tc>
                <a:tc>
                  <a:txBody>
                    <a:bodyPr/>
                    <a:lstStyle/>
                    <a:p>
                      <a:r>
                        <a:rPr lang="fi-FI" sz="1600" dirty="0">
                          <a:latin typeface="+mn-lt"/>
                        </a:rPr>
                        <a:t>166/167</a:t>
                      </a:r>
                    </a:p>
                  </a:txBody>
                  <a:tcPr/>
                </a:tc>
                <a:tc>
                  <a:txBody>
                    <a:bodyPr/>
                    <a:lstStyle/>
                    <a:p>
                      <a:r>
                        <a:rPr lang="fi-FI" sz="1600" dirty="0">
                          <a:latin typeface="+mn-lt"/>
                        </a:rPr>
                        <a:t>Vähintään nykyinen taso</a:t>
                      </a:r>
                    </a:p>
                  </a:txBody>
                  <a:tcPr/>
                </a:tc>
                <a:extLst>
                  <a:ext uri="{0D108BD9-81ED-4DB2-BD59-A6C34878D82A}">
                    <a16:rowId xmlns:a16="http://schemas.microsoft.com/office/drawing/2014/main" val="10005"/>
                  </a:ext>
                </a:extLst>
              </a:tr>
              <a:tr h="611868">
                <a:tc>
                  <a:txBody>
                    <a:bodyPr/>
                    <a:lstStyle/>
                    <a:p>
                      <a:r>
                        <a:rPr lang="fi-FI" sz="1600" dirty="0">
                          <a:latin typeface="+mn-lt"/>
                        </a:rPr>
                        <a:t>Koulun terveystarkastus toteutuu laadukkaasti (kouluterveyskysely 4/5. luokka ja 8/9.</a:t>
                      </a:r>
                      <a:r>
                        <a:rPr lang="fi-FI" sz="1600" baseline="0" dirty="0">
                          <a:latin typeface="+mn-lt"/>
                        </a:rPr>
                        <a:t> luokka, 2019</a:t>
                      </a:r>
                      <a:r>
                        <a:rPr lang="fi-FI" sz="1600" dirty="0">
                          <a:latin typeface="+mn-lt"/>
                        </a:rPr>
                        <a:t>)</a:t>
                      </a:r>
                    </a:p>
                  </a:txBody>
                  <a:tcPr/>
                </a:tc>
                <a:tc>
                  <a:txBody>
                    <a:bodyPr/>
                    <a:lstStyle/>
                    <a:p>
                      <a:r>
                        <a:rPr lang="fi-FI" sz="1600" dirty="0">
                          <a:latin typeface="+mn-lt"/>
                        </a:rPr>
                        <a:t>59,5 %</a:t>
                      </a:r>
                    </a:p>
                    <a:p>
                      <a:r>
                        <a:rPr lang="fi-FI" sz="1600" dirty="0">
                          <a:latin typeface="+mn-lt"/>
                        </a:rPr>
                        <a:t>65,8</a:t>
                      </a:r>
                      <a:r>
                        <a:rPr lang="fi-FI" sz="1600" baseline="0" dirty="0">
                          <a:latin typeface="+mn-lt"/>
                        </a:rPr>
                        <a:t> %</a:t>
                      </a:r>
                      <a:endParaRPr lang="fi-FI" sz="1600" dirty="0">
                        <a:latin typeface="+mn-lt"/>
                      </a:endParaRPr>
                    </a:p>
                  </a:txBody>
                  <a:tcPr/>
                </a:tc>
                <a:tc>
                  <a:txBody>
                    <a:bodyPr/>
                    <a:lstStyle/>
                    <a:p>
                      <a:r>
                        <a:rPr lang="fi-FI" sz="1600" dirty="0">
                          <a:latin typeface="+mn-lt"/>
                        </a:rPr>
                        <a:t>Vähintään nykyinen taso</a:t>
                      </a:r>
                    </a:p>
                  </a:txBody>
                  <a:tcPr/>
                </a:tc>
                <a:extLst>
                  <a:ext uri="{0D108BD9-81ED-4DB2-BD59-A6C34878D82A}">
                    <a16:rowId xmlns:a16="http://schemas.microsoft.com/office/drawing/2014/main" val="10006"/>
                  </a:ext>
                </a:extLst>
              </a:tr>
              <a:tr h="611868">
                <a:tc>
                  <a:txBody>
                    <a:bodyPr/>
                    <a:lstStyle/>
                    <a:p>
                      <a:r>
                        <a:rPr lang="fi-FI" sz="1600" dirty="0">
                          <a:latin typeface="+mn-lt"/>
                        </a:rPr>
                        <a:t>Ei ole saanut tukea kouluterveydenhoitajalta,</a:t>
                      </a:r>
                      <a:r>
                        <a:rPr lang="fi-FI" sz="1600" baseline="0" dirty="0">
                          <a:latin typeface="+mn-lt"/>
                        </a:rPr>
                        <a:t> vaikka olisi tarvinnut (kouluterveyskysely 8/9 luokka, 2019)</a:t>
                      </a:r>
                      <a:endParaRPr lang="fi-FI" sz="1600" dirty="0">
                        <a:latin typeface="+mn-lt"/>
                      </a:endParaRPr>
                    </a:p>
                  </a:txBody>
                  <a:tcPr/>
                </a:tc>
                <a:tc>
                  <a:txBody>
                    <a:bodyPr/>
                    <a:lstStyle/>
                    <a:p>
                      <a:r>
                        <a:rPr lang="fi-FI" sz="1600" dirty="0">
                          <a:latin typeface="+mn-lt"/>
                        </a:rPr>
                        <a:t>10,2 %</a:t>
                      </a:r>
                    </a:p>
                  </a:txBody>
                  <a:tcPr/>
                </a:tc>
                <a:tc>
                  <a:txBody>
                    <a:bodyPr/>
                    <a:lstStyle/>
                    <a:p>
                      <a:r>
                        <a:rPr lang="fi-FI" sz="1600" dirty="0">
                          <a:latin typeface="+mn-lt"/>
                        </a:rPr>
                        <a:t>Alle 10 %</a:t>
                      </a:r>
                    </a:p>
                  </a:txBody>
                  <a:tcPr/>
                </a:tc>
                <a:extLst>
                  <a:ext uri="{0D108BD9-81ED-4DB2-BD59-A6C34878D82A}">
                    <a16:rowId xmlns:a16="http://schemas.microsoft.com/office/drawing/2014/main" val="10007"/>
                  </a:ext>
                </a:extLst>
              </a:tr>
              <a:tr h="611868">
                <a:tc>
                  <a:txBody>
                    <a:bodyPr/>
                    <a:lstStyle/>
                    <a:p>
                      <a:r>
                        <a:rPr lang="fi-FI" sz="1600" dirty="0">
                          <a:latin typeface="+mn-lt"/>
                        </a:rPr>
                        <a:t>Kokee terveydentilansa keskinkertaiseksi tai huonoksi </a:t>
                      </a:r>
                      <a:r>
                        <a:rPr kumimoji="0" lang="fi-FI" sz="1600" b="0" i="0" u="none" strike="noStrike" kern="1200" cap="none" spc="0" normalizeH="0" baseline="0" noProof="0" dirty="0">
                          <a:ln>
                            <a:noFill/>
                          </a:ln>
                          <a:solidFill>
                            <a:prstClr val="black"/>
                          </a:solidFill>
                          <a:effectLst/>
                          <a:uLnTx/>
                          <a:uFillTx/>
                          <a:latin typeface="+mn-lt"/>
                          <a:ea typeface="+mn-ea"/>
                          <a:cs typeface="+mn-cs"/>
                        </a:rPr>
                        <a:t>(kouluterveyskysely 4/5. luokka ja 8/9. luokka, 2019)</a:t>
                      </a:r>
                      <a:endParaRPr lang="fi-FI" sz="1600" dirty="0">
                        <a:latin typeface="+mn-lt"/>
                      </a:endParaRPr>
                    </a:p>
                  </a:txBody>
                  <a:tcPr/>
                </a:tc>
                <a:tc>
                  <a:txBody>
                    <a:bodyPr/>
                    <a:lstStyle/>
                    <a:p>
                      <a:r>
                        <a:rPr lang="fi-FI" sz="1600" dirty="0">
                          <a:latin typeface="+mn-lt"/>
                        </a:rPr>
                        <a:t>10,8 %</a:t>
                      </a:r>
                    </a:p>
                    <a:p>
                      <a:r>
                        <a:rPr lang="fi-FI" sz="1600" dirty="0">
                          <a:latin typeface="+mn-lt"/>
                        </a:rPr>
                        <a:t>22,6 %</a:t>
                      </a:r>
                    </a:p>
                  </a:txBody>
                  <a:tcPr/>
                </a:tc>
                <a:tc>
                  <a:txBody>
                    <a:bodyPr/>
                    <a:lstStyle/>
                    <a:p>
                      <a:r>
                        <a:rPr lang="fi-FI" sz="1600" dirty="0">
                          <a:latin typeface="+mn-lt"/>
                        </a:rPr>
                        <a:t>Vähintään nykyinen</a:t>
                      </a:r>
                      <a:r>
                        <a:rPr lang="fi-FI" sz="1600" baseline="0" dirty="0">
                          <a:latin typeface="+mn-lt"/>
                        </a:rPr>
                        <a:t> taso</a:t>
                      </a:r>
                      <a:endParaRPr lang="fi-FI" sz="1600" dirty="0">
                        <a:latin typeface="+mn-lt"/>
                      </a:endParaRPr>
                    </a:p>
                  </a:txBody>
                  <a:tcPr/>
                </a:tc>
                <a:extLst>
                  <a:ext uri="{0D108BD9-81ED-4DB2-BD59-A6C34878D82A}">
                    <a16:rowId xmlns:a16="http://schemas.microsoft.com/office/drawing/2014/main" val="10008"/>
                  </a:ext>
                </a:extLst>
              </a:tr>
              <a:tr h="611868">
                <a:tc>
                  <a:txBody>
                    <a:bodyPr/>
                    <a:lstStyle/>
                    <a:p>
                      <a:r>
                        <a:rPr lang="fi-FI" sz="1600" dirty="0">
                          <a:latin typeface="+mn-lt"/>
                        </a:rPr>
                        <a:t>Kohtalainen tai vaikea ahdistuneisuus (kouluterveyskysely 8/9. lk. 2019)</a:t>
                      </a:r>
                    </a:p>
                  </a:txBody>
                  <a:tcPr/>
                </a:tc>
                <a:tc>
                  <a:txBody>
                    <a:bodyPr/>
                    <a:lstStyle/>
                    <a:p>
                      <a:r>
                        <a:rPr lang="fi-FI" sz="1600" dirty="0">
                          <a:latin typeface="+mn-lt"/>
                        </a:rPr>
                        <a:t>13,9 %</a:t>
                      </a:r>
                    </a:p>
                  </a:txBody>
                  <a:tcPr/>
                </a:tc>
                <a:tc>
                  <a:txBody>
                    <a:bodyPr/>
                    <a:lstStyle/>
                    <a:p>
                      <a:r>
                        <a:rPr lang="fi-FI" sz="1600" dirty="0">
                          <a:latin typeface="+mn-lt"/>
                        </a:rPr>
                        <a:t>&lt;</a:t>
                      </a:r>
                      <a:r>
                        <a:rPr lang="fi-FI" sz="1600" baseline="0" dirty="0">
                          <a:latin typeface="+mn-lt"/>
                        </a:rPr>
                        <a:t> 13 %</a:t>
                      </a:r>
                      <a:endParaRPr lang="fi-FI" sz="1600" dirty="0">
                        <a:latin typeface="+mn-lt"/>
                      </a:endParaRPr>
                    </a:p>
                  </a:txBody>
                  <a:tcPr/>
                </a:tc>
                <a:extLst>
                  <a:ext uri="{0D108BD9-81ED-4DB2-BD59-A6C34878D82A}">
                    <a16:rowId xmlns:a16="http://schemas.microsoft.com/office/drawing/2014/main" val="10009"/>
                  </a:ext>
                </a:extLst>
              </a:tr>
            </a:tbl>
          </a:graphicData>
        </a:graphic>
      </p:graphicFrame>
      <p:sp>
        <p:nvSpPr>
          <p:cNvPr id="6" name="Suorakulmio 5">
            <a:extLst>
              <a:ext uri="{FF2B5EF4-FFF2-40B4-BE49-F238E27FC236}">
                <a16:creationId xmlns:a16="http://schemas.microsoft.com/office/drawing/2014/main" id="{7C18FCBE-8FB9-49D8-BE1E-3EF855C42EA7}"/>
              </a:ext>
            </a:extLst>
          </p:cNvPr>
          <p:cNvSpPr/>
          <p:nvPr/>
        </p:nvSpPr>
        <p:spPr>
          <a:xfrm>
            <a:off x="174374" y="169709"/>
            <a:ext cx="1976916" cy="40885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Seuranta ja arviointi</a:t>
            </a:r>
          </a:p>
        </p:txBody>
      </p:sp>
    </p:spTree>
    <p:extLst>
      <p:ext uri="{BB962C8B-B14F-4D97-AF65-F5344CB8AC3E}">
        <p14:creationId xmlns:p14="http://schemas.microsoft.com/office/powerpoint/2010/main" val="387667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solidFill>
                  <a:srgbClr val="FFFFFF"/>
                </a:solidFill>
              </a:rPr>
              <a:t>Perhekeskus-toiminnan tavoitteet ja periaatteet </a:t>
            </a:r>
            <a:br>
              <a:rPr lang="fi-FI" b="1" dirty="0">
                <a:solidFill>
                  <a:srgbClr val="FFFFFF"/>
                </a:solidFill>
              </a:rPr>
            </a:br>
            <a:endParaRPr lang="fi-FI" dirty="0"/>
          </a:p>
        </p:txBody>
      </p:sp>
      <p:sp>
        <p:nvSpPr>
          <p:cNvPr id="3" name="Sisällön paikkamerkki 2"/>
          <p:cNvSpPr>
            <a:spLocks noGrp="1"/>
          </p:cNvSpPr>
          <p:nvPr>
            <p:ph idx="1"/>
          </p:nvPr>
        </p:nvSpPr>
        <p:spPr>
          <a:xfrm>
            <a:off x="2319130" y="271096"/>
            <a:ext cx="9034670" cy="6464555"/>
          </a:xfrm>
        </p:spPr>
        <p:txBody>
          <a:bodyPr>
            <a:normAutofit/>
          </a:bodyPr>
          <a:lstStyle/>
          <a:p>
            <a:pPr marL="0" indent="0" algn="just">
              <a:buNone/>
            </a:pPr>
            <a:r>
              <a:rPr lang="fi-FI" sz="2000" dirty="0"/>
              <a:t>Voimavarat kohdennetaan lasten, nuorten ja perheiden tarpeita vastaaviksi, kaikkien toimijoiden yhteisellä sitoutumisella yhteisiin tavoitteisiin, palvelulupauksen toteuttamiseen, yhteistyöhön ja toimintakulttuurin muutokseen. Palveluissa lapsi, nuori ja perhe on keskiössä ja palvelut toteutetaan asiakaslähtöisesti, sovituin menetelmin eheänä palvelukokonaisuutena.</a:t>
            </a:r>
          </a:p>
          <a:p>
            <a:pPr marL="0" indent="0">
              <a:buNone/>
            </a:pPr>
            <a:r>
              <a:rPr lang="fi-FI" sz="1400" dirty="0"/>
              <a:t>Tavoitteet</a:t>
            </a:r>
          </a:p>
          <a:p>
            <a:pPr marL="0" indent="0">
              <a:buNone/>
            </a:pPr>
            <a:r>
              <a:rPr lang="fi-FI" sz="1400" dirty="0"/>
              <a:t>-    Lasten ja perheiden hyvinvointi on lisääntynyt</a:t>
            </a:r>
          </a:p>
          <a:p>
            <a:pPr>
              <a:buFontTx/>
              <a:buChar char="-"/>
            </a:pPr>
            <a:r>
              <a:rPr lang="fi-FI" sz="1400" dirty="0"/>
              <a:t>Voimavarat on kohdennettu ja yhdistetty tarkoituksenmukaisesti. Painopiste on siirtynyt ehkäiseviin palveluihin</a:t>
            </a:r>
          </a:p>
          <a:p>
            <a:pPr>
              <a:buFontTx/>
              <a:buChar char="-"/>
            </a:pPr>
            <a:r>
              <a:rPr lang="fi-FI" sz="1400" dirty="0"/>
              <a:t>Lasten ja perheiden osallisuus on vahvistunut. Lasten ja perheiden tuki on oikea-aikaista</a:t>
            </a:r>
          </a:p>
          <a:p>
            <a:pPr lvl="0">
              <a:buFontTx/>
              <a:buChar char="-"/>
            </a:pPr>
            <a:r>
              <a:rPr lang="fi-FI" sz="1400" dirty="0">
                <a:solidFill>
                  <a:prstClr val="black"/>
                </a:solidFill>
              </a:rPr>
              <a:t>Lapsen ja perheen monialainen palvelutarve tunnistetaan</a:t>
            </a:r>
          </a:p>
          <a:p>
            <a:pPr>
              <a:buFontTx/>
              <a:buChar char="-"/>
            </a:pPr>
            <a:r>
              <a:rPr lang="fi-FI" sz="1400" dirty="0"/>
              <a:t>Monialaista tukea tarvitseville perheille on nimetty vastuutyöntekijä, joka tukee perhettä palveluiden verkostossa </a:t>
            </a:r>
          </a:p>
          <a:p>
            <a:pPr>
              <a:buFontTx/>
              <a:buChar char="-"/>
            </a:pPr>
            <a:r>
              <a:rPr lang="fi-FI" sz="1400" dirty="0"/>
              <a:t>Monialainen arviointi vahvistaa palveluiden yhteensovittamista</a:t>
            </a:r>
          </a:p>
          <a:p>
            <a:pPr>
              <a:buFontTx/>
              <a:buChar char="-"/>
            </a:pPr>
            <a:r>
              <a:rPr lang="fi-FI" sz="1400" dirty="0"/>
              <a:t>Palvelut muodostavat eheitä kokonaisuuksia, käytännöt ovat yhteen sovitettuja ja yhtenäisiä, työskentely on verkostomaista ja monitoimijaista. Yhteistyön rakenteet vahvistuvat. </a:t>
            </a:r>
          </a:p>
          <a:p>
            <a:pPr marL="0" indent="0">
              <a:buNone/>
            </a:pPr>
            <a:r>
              <a:rPr lang="fi-FI" sz="1400" dirty="0"/>
              <a:t>-    Käytössä ovat yhdessä sovitut näyttöön perustavat työmenetelmät </a:t>
            </a:r>
          </a:p>
          <a:p>
            <a:pPr>
              <a:buFontTx/>
              <a:buChar char="-"/>
            </a:pPr>
            <a:r>
              <a:rPr lang="fi-FI" sz="1400" dirty="0"/>
              <a:t>Toimintaa suunnitellaan ja arvioidaan asiakasnäkökulmaan perustuvasti, lapsia ja vanhempia osallistavilla menetelmillä </a:t>
            </a:r>
          </a:p>
        </p:txBody>
      </p:sp>
      <p:sp>
        <p:nvSpPr>
          <p:cNvPr id="4" name="Otsikko 3">
            <a:extLst>
              <a:ext uri="{FF2B5EF4-FFF2-40B4-BE49-F238E27FC236}">
                <a16:creationId xmlns:a16="http://schemas.microsoft.com/office/drawing/2014/main" id="{3DCBDFDF-9BCE-4043-BB09-BC0B6023328C}"/>
              </a:ext>
            </a:extLst>
          </p:cNvPr>
          <p:cNvSpPr txBox="1">
            <a:spLocks/>
          </p:cNvSpPr>
          <p:nvPr/>
        </p:nvSpPr>
        <p:spPr>
          <a:xfrm>
            <a:off x="276505" y="271096"/>
            <a:ext cx="1920406" cy="4066384"/>
          </a:xfrm>
          <a:prstGeom prst="rect">
            <a:avLst/>
          </a:prstGeom>
          <a:solidFill>
            <a:srgbClr val="797979">
              <a:lumMod val="60000"/>
              <a:lumOff val="40000"/>
            </a:srgbClr>
          </a:solidFill>
          <a:ln w="12700" cap="flat" cmpd="sng" algn="ctr">
            <a:noFill/>
            <a:prstDash val="solid"/>
            <a:miter lim="800000"/>
          </a:ln>
          <a:effectLst/>
        </p:spPr>
        <p:txBody>
          <a:bodyPr vert="horz" lIns="91440" tIns="45720" rIns="91440" bIns="45720" rtlCol="0" anchor="ctr">
            <a:noAutofit/>
          </a:bodyPr>
          <a:lstStyle>
            <a:lvl1pPr algn="l" defTabSz="685800" rtl="0" eaLnBrk="1" latinLnBrk="0" hangingPunct="1">
              <a:lnSpc>
                <a:spcPct val="90000"/>
              </a:lnSpc>
              <a:spcBef>
                <a:spcPct val="0"/>
              </a:spcBef>
              <a:buNone/>
              <a:defRPr sz="4500" b="1" kern="1200" baseline="0">
                <a:solidFill>
                  <a:schemeClr val="tx1"/>
                </a:solidFill>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fi-FI"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Perhekeskus-toiminnan tavoitteet ja periaatteet </a:t>
            </a:r>
          </a:p>
        </p:txBody>
      </p:sp>
      <p:grpSp>
        <p:nvGrpSpPr>
          <p:cNvPr id="6" name="Ryhmä 5">
            <a:extLst>
              <a:ext uri="{FF2B5EF4-FFF2-40B4-BE49-F238E27FC236}">
                <a16:creationId xmlns:a16="http://schemas.microsoft.com/office/drawing/2014/main" id="{BBC6041C-EE53-4997-A2D8-D5506B35AD0A}"/>
              </a:ext>
            </a:extLst>
          </p:cNvPr>
          <p:cNvGrpSpPr/>
          <p:nvPr/>
        </p:nvGrpSpPr>
        <p:grpSpPr>
          <a:xfrm>
            <a:off x="-28492" y="5779960"/>
            <a:ext cx="12220492" cy="1080001"/>
            <a:chOff x="23225" y="2267999"/>
            <a:chExt cx="12220492" cy="1080001"/>
          </a:xfrm>
        </p:grpSpPr>
        <p:grpSp>
          <p:nvGrpSpPr>
            <p:cNvPr id="7" name="Ryhmä 6">
              <a:extLst>
                <a:ext uri="{FF2B5EF4-FFF2-40B4-BE49-F238E27FC236}">
                  <a16:creationId xmlns:a16="http://schemas.microsoft.com/office/drawing/2014/main" id="{28CD62D0-43DC-4FBA-9793-AFED1EF17644}"/>
                </a:ext>
              </a:extLst>
            </p:cNvPr>
            <p:cNvGrpSpPr/>
            <p:nvPr/>
          </p:nvGrpSpPr>
          <p:grpSpPr>
            <a:xfrm>
              <a:off x="23225" y="2267999"/>
              <a:ext cx="12220492" cy="1080000"/>
              <a:chOff x="0" y="5778000"/>
              <a:chExt cx="12220492" cy="1080000"/>
            </a:xfrm>
          </p:grpSpPr>
          <p:pic>
            <p:nvPicPr>
              <p:cNvPr id="9" name="Kuva 8">
                <a:extLst>
                  <a:ext uri="{FF2B5EF4-FFF2-40B4-BE49-F238E27FC236}">
                    <a16:creationId xmlns:a16="http://schemas.microsoft.com/office/drawing/2014/main" id="{A99FB292-EC30-4459-A761-0A94EC30FA28}"/>
                  </a:ext>
                </a:extLst>
              </p:cNvPr>
              <p:cNvPicPr>
                <a:picLocks noChangeAspect="1"/>
              </p:cNvPicPr>
              <p:nvPr/>
            </p:nvPicPr>
            <p:blipFill rotWithShape="1">
              <a:blip r:embed="rId2"/>
              <a:srcRect l="13519" t="15180" r="58379" b="68740"/>
              <a:stretch/>
            </p:blipFill>
            <p:spPr>
              <a:xfrm>
                <a:off x="4331797" y="5778000"/>
                <a:ext cx="2791167" cy="1080000"/>
              </a:xfrm>
              <a:prstGeom prst="rect">
                <a:avLst/>
              </a:prstGeom>
            </p:spPr>
          </p:pic>
          <p:pic>
            <p:nvPicPr>
              <p:cNvPr id="10" name="Kuva 9">
                <a:extLst>
                  <a:ext uri="{FF2B5EF4-FFF2-40B4-BE49-F238E27FC236}">
                    <a16:creationId xmlns:a16="http://schemas.microsoft.com/office/drawing/2014/main" id="{9E09D70C-8463-4262-87B3-3BE1E070EF12}"/>
                  </a:ext>
                </a:extLst>
              </p:cNvPr>
              <p:cNvPicPr>
                <a:picLocks noChangeAspect="1"/>
              </p:cNvPicPr>
              <p:nvPr/>
            </p:nvPicPr>
            <p:blipFill rotWithShape="1">
              <a:blip r:embed="rId3"/>
              <a:srcRect l="23738" r="54239" b="9604"/>
              <a:stretch/>
            </p:blipFill>
            <p:spPr>
              <a:xfrm>
                <a:off x="1956424" y="5778000"/>
                <a:ext cx="2375373" cy="1080000"/>
              </a:xfrm>
              <a:prstGeom prst="rect">
                <a:avLst/>
              </a:prstGeom>
            </p:spPr>
          </p:pic>
          <p:pic>
            <p:nvPicPr>
              <p:cNvPr id="11" name="Kuva 10">
                <a:extLst>
                  <a:ext uri="{FF2B5EF4-FFF2-40B4-BE49-F238E27FC236}">
                    <a16:creationId xmlns:a16="http://schemas.microsoft.com/office/drawing/2014/main" id="{F8B82558-F9AB-4C4A-8E3B-F6C48ABD7475}"/>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2" name="Kuva 11">
                <a:extLst>
                  <a:ext uri="{FF2B5EF4-FFF2-40B4-BE49-F238E27FC236}">
                    <a16:creationId xmlns:a16="http://schemas.microsoft.com/office/drawing/2014/main" id="{4E6343AC-F1AC-40FA-A99E-75CC813FB8F6}"/>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8" name="Kuva 7">
              <a:extLst>
                <a:ext uri="{FF2B5EF4-FFF2-40B4-BE49-F238E27FC236}">
                  <a16:creationId xmlns:a16="http://schemas.microsoft.com/office/drawing/2014/main" id="{D4638565-B3D4-4E2D-AC4E-557948763B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42" t="24520" r="27072" b="64254"/>
            <a:stretch/>
          </p:blipFill>
          <p:spPr>
            <a:xfrm>
              <a:off x="7122964" y="2268000"/>
              <a:ext cx="2814540" cy="1080000"/>
            </a:xfrm>
            <a:prstGeom prst="rect">
              <a:avLst/>
            </a:prstGeom>
          </p:spPr>
        </p:pic>
      </p:grpSp>
    </p:spTree>
    <p:extLst>
      <p:ext uri="{BB962C8B-B14F-4D97-AF65-F5344CB8AC3E}">
        <p14:creationId xmlns:p14="http://schemas.microsoft.com/office/powerpoint/2010/main" val="265743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989087680"/>
              </p:ext>
            </p:extLst>
          </p:nvPr>
        </p:nvGraphicFramePr>
        <p:xfrm>
          <a:off x="2531165" y="470624"/>
          <a:ext cx="9263271" cy="6102453"/>
        </p:xfrm>
        <a:graphic>
          <a:graphicData uri="http://schemas.openxmlformats.org/drawingml/2006/table">
            <a:tbl>
              <a:tblPr firstRow="1" bandRow="1">
                <a:tableStyleId>{5C22544A-7EE6-4342-B048-85BDC9FD1C3A}</a:tableStyleId>
              </a:tblPr>
              <a:tblGrid>
                <a:gridCol w="5955230">
                  <a:extLst>
                    <a:ext uri="{9D8B030D-6E8A-4147-A177-3AD203B41FA5}">
                      <a16:colId xmlns:a16="http://schemas.microsoft.com/office/drawing/2014/main" val="20000"/>
                    </a:ext>
                  </a:extLst>
                </a:gridCol>
                <a:gridCol w="1089129">
                  <a:extLst>
                    <a:ext uri="{9D8B030D-6E8A-4147-A177-3AD203B41FA5}">
                      <a16:colId xmlns:a16="http://schemas.microsoft.com/office/drawing/2014/main" val="20001"/>
                    </a:ext>
                  </a:extLst>
                </a:gridCol>
                <a:gridCol w="2218912">
                  <a:extLst>
                    <a:ext uri="{9D8B030D-6E8A-4147-A177-3AD203B41FA5}">
                      <a16:colId xmlns:a16="http://schemas.microsoft.com/office/drawing/2014/main" val="20002"/>
                    </a:ext>
                  </a:extLst>
                </a:gridCol>
              </a:tblGrid>
              <a:tr h="426296">
                <a:tc gridSpan="3">
                  <a:txBody>
                    <a:bodyPr/>
                    <a:lstStyle/>
                    <a:p>
                      <a:r>
                        <a:rPr lang="fi-FI" sz="1800" dirty="0">
                          <a:solidFill>
                            <a:schemeClr val="bg1"/>
                          </a:solidFill>
                        </a:rPr>
                        <a:t>Painopisteen siirtäminen korjaavista palveluista</a:t>
                      </a:r>
                      <a:r>
                        <a:rPr lang="fi-FI" sz="1800" baseline="0" dirty="0">
                          <a:solidFill>
                            <a:schemeClr val="bg1"/>
                          </a:solidFill>
                        </a:rPr>
                        <a:t> ehkäisevään toimintaan</a:t>
                      </a:r>
                      <a:endParaRPr lang="fi-FI" dirty="0">
                        <a:solidFill>
                          <a:schemeClr val="bg1"/>
                        </a:solidFill>
                      </a:endParaRPr>
                    </a:p>
                  </a:txBody>
                  <a:tcPr/>
                </a:tc>
                <a:tc hMerge="1">
                  <a:txBody>
                    <a:bodyPr/>
                    <a:lstStyle/>
                    <a:p>
                      <a:endParaRPr lang="fi-FI" dirty="0"/>
                    </a:p>
                  </a:txBody>
                  <a:tcPr/>
                </a:tc>
                <a:tc hMerge="1">
                  <a:txBody>
                    <a:bodyPr/>
                    <a:lstStyle/>
                    <a:p>
                      <a:endParaRPr lang="fi-FI" dirty="0"/>
                    </a:p>
                  </a:txBody>
                  <a:tcPr/>
                </a:tc>
                <a:extLst>
                  <a:ext uri="{0D108BD9-81ED-4DB2-BD59-A6C34878D82A}">
                    <a16:rowId xmlns:a16="http://schemas.microsoft.com/office/drawing/2014/main" val="10000"/>
                  </a:ext>
                </a:extLst>
              </a:tr>
              <a:tr h="1366482">
                <a:tc>
                  <a:txBody>
                    <a:bodyPr/>
                    <a:lstStyle/>
                    <a:p>
                      <a:r>
                        <a:rPr lang="fi-FI" dirty="0"/>
                        <a:t>Seurattava indikaattori</a:t>
                      </a:r>
                    </a:p>
                  </a:txBody>
                  <a:tcPr/>
                </a:tc>
                <a:tc>
                  <a:txBody>
                    <a:bodyPr/>
                    <a:lstStyle/>
                    <a:p>
                      <a:r>
                        <a:rPr lang="fi-FI" dirty="0"/>
                        <a:t>Tämän hetkinen tilanne</a:t>
                      </a:r>
                    </a:p>
                  </a:txBody>
                  <a:tcPr/>
                </a:tc>
                <a:tc>
                  <a:txBody>
                    <a:bodyPr/>
                    <a:lstStyle/>
                    <a:p>
                      <a:r>
                        <a:rPr lang="fi-FI" dirty="0"/>
                        <a:t>Tavoitetaso</a:t>
                      </a:r>
                    </a:p>
                  </a:txBody>
                  <a:tcPr/>
                </a:tc>
                <a:extLst>
                  <a:ext uri="{0D108BD9-81ED-4DB2-BD59-A6C34878D82A}">
                    <a16:rowId xmlns:a16="http://schemas.microsoft.com/office/drawing/2014/main" val="10001"/>
                  </a:ext>
                </a:extLst>
              </a:tr>
              <a:tr h="1997166">
                <a:tc>
                  <a:txBody>
                    <a:bodyPr/>
                    <a:lstStyle/>
                    <a:p>
                      <a:r>
                        <a:rPr lang="fi-FI" dirty="0">
                          <a:latin typeface="+mn-lt"/>
                        </a:rPr>
                        <a:t>1. Perheitä lastensuojelun tehostetussa perhetyössä, 2019</a:t>
                      </a:r>
                    </a:p>
                    <a:p>
                      <a:r>
                        <a:rPr lang="fi-FI" sz="1800" b="0" i="0" u="none" strike="noStrike" baseline="0" dirty="0">
                          <a:latin typeface="+mn-lt"/>
                        </a:rPr>
                        <a:t>2. Lastensuojelun avohuollollisten tukitoimien piirissä olevien lasten määrä, 2020</a:t>
                      </a:r>
                    </a:p>
                    <a:p>
                      <a:r>
                        <a:rPr lang="fi-FI" dirty="0">
                          <a:latin typeface="+mn-lt"/>
                        </a:rPr>
                        <a:t>3. Pysyvästi</a:t>
                      </a:r>
                      <a:r>
                        <a:rPr lang="fi-FI" baseline="0" dirty="0">
                          <a:latin typeface="+mn-lt"/>
                        </a:rPr>
                        <a:t> lastensuojelulain perusteella kodin ulkopuolelle sijoitettujen lasten määrä, 2020</a:t>
                      </a:r>
                      <a:endParaRPr lang="fi-FI" dirty="0">
                        <a:latin typeface="+mn-lt"/>
                      </a:endParaRPr>
                    </a:p>
                  </a:txBody>
                  <a:tcPr/>
                </a:tc>
                <a:tc>
                  <a:txBody>
                    <a:bodyPr/>
                    <a:lstStyle/>
                    <a:p>
                      <a:r>
                        <a:rPr lang="fi-FI" dirty="0"/>
                        <a:t>1,7 %</a:t>
                      </a:r>
                    </a:p>
                    <a:p>
                      <a:r>
                        <a:rPr lang="fi-FI" dirty="0"/>
                        <a:t>2,0 %</a:t>
                      </a:r>
                    </a:p>
                    <a:p>
                      <a:endParaRPr lang="fi-FI" dirty="0"/>
                    </a:p>
                    <a:p>
                      <a:endParaRPr lang="fi-FI" dirty="0"/>
                    </a:p>
                    <a:p>
                      <a:r>
                        <a:rPr lang="fi-FI" dirty="0"/>
                        <a:t>1,0 %</a:t>
                      </a:r>
                    </a:p>
                  </a:txBody>
                  <a:tcPr/>
                </a:tc>
                <a:tc>
                  <a:txBody>
                    <a:bodyPr/>
                    <a:lstStyle/>
                    <a:p>
                      <a:r>
                        <a:rPr lang="fi-FI" dirty="0"/>
                        <a:t>Kohta 1 &gt; kohta 3</a:t>
                      </a:r>
                    </a:p>
                    <a:p>
                      <a:r>
                        <a:rPr lang="fi-FI" dirty="0"/>
                        <a:t>Suhde</a:t>
                      </a:r>
                      <a:r>
                        <a:rPr lang="fi-FI" baseline="0" dirty="0"/>
                        <a:t> kohta 2/kohta 3 vähintään 2,0</a:t>
                      </a:r>
                    </a:p>
                    <a:p>
                      <a:r>
                        <a:rPr lang="fi-FI" dirty="0"/>
                        <a:t>Kohta 3 &lt;</a:t>
                      </a:r>
                      <a:r>
                        <a:rPr lang="fi-FI" baseline="0" dirty="0"/>
                        <a:t> 1,0 %</a:t>
                      </a:r>
                      <a:endParaRPr lang="fi-FI" dirty="0"/>
                    </a:p>
                  </a:txBody>
                  <a:tcPr/>
                </a:tc>
                <a:extLst>
                  <a:ext uri="{0D108BD9-81ED-4DB2-BD59-A6C34878D82A}">
                    <a16:rowId xmlns:a16="http://schemas.microsoft.com/office/drawing/2014/main" val="10002"/>
                  </a:ext>
                </a:extLst>
              </a:tr>
              <a:tr h="2312509">
                <a:tc>
                  <a:txBody>
                    <a:bodyPr/>
                    <a:lstStyle/>
                    <a:p>
                      <a:r>
                        <a:rPr lang="fi-FI" dirty="0"/>
                        <a:t>1. Erikoissairaanhoidon avohoitokäynnit,</a:t>
                      </a:r>
                      <a:r>
                        <a:rPr lang="fi-FI" baseline="0" dirty="0"/>
                        <a:t> lastenpsykiatria /1000 0-12 vuotiasta, 2019</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2. Erikoissairaanhoidon avohoitokäynnit,</a:t>
                      </a:r>
                      <a:r>
                        <a:rPr lang="fi-FI" baseline="0" dirty="0"/>
                        <a:t> nuorisopsykiatria /1000 13-17 vuotiasta, 2019</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3. Mielenterveyden häiriöihin sairaalahoitoa saaneet 0 – 17 vuotiaat/1000 vastaavan ikäistä, 2018</a:t>
                      </a:r>
                    </a:p>
                    <a:p>
                      <a:endParaRPr lang="fi-FI" dirty="0"/>
                    </a:p>
                  </a:txBody>
                  <a:tcPr/>
                </a:tc>
                <a:tc>
                  <a:txBody>
                    <a:bodyPr/>
                    <a:lstStyle/>
                    <a:p>
                      <a:r>
                        <a:rPr lang="fi-FI" dirty="0"/>
                        <a:t>231,6 käyntiä</a:t>
                      </a:r>
                    </a:p>
                    <a:p>
                      <a:r>
                        <a:rPr lang="fi-FI" dirty="0"/>
                        <a:t>1698</a:t>
                      </a:r>
                    </a:p>
                    <a:p>
                      <a:r>
                        <a:rPr lang="fi-FI" dirty="0"/>
                        <a:t>Käyntiä</a:t>
                      </a:r>
                    </a:p>
                    <a:p>
                      <a:r>
                        <a:rPr lang="fi-FI" dirty="0"/>
                        <a:t>6,1 henkilöä</a:t>
                      </a:r>
                    </a:p>
                  </a:txBody>
                  <a:tcPr/>
                </a:tc>
                <a:tc>
                  <a:txBody>
                    <a:bodyPr/>
                    <a:lstStyle/>
                    <a:p>
                      <a:r>
                        <a:rPr lang="fi-FI" dirty="0"/>
                        <a:t>Suhde kehittyy avohoidon</a:t>
                      </a:r>
                      <a:r>
                        <a:rPr lang="fi-FI" baseline="0" dirty="0"/>
                        <a:t> eduksi</a:t>
                      </a:r>
                      <a:endParaRPr lang="fi-FI" dirty="0"/>
                    </a:p>
                  </a:txBody>
                  <a:tcPr/>
                </a:tc>
                <a:extLst>
                  <a:ext uri="{0D108BD9-81ED-4DB2-BD59-A6C34878D82A}">
                    <a16:rowId xmlns:a16="http://schemas.microsoft.com/office/drawing/2014/main" val="10003"/>
                  </a:ext>
                </a:extLst>
              </a:tr>
            </a:tbl>
          </a:graphicData>
        </a:graphic>
      </p:graphicFrame>
      <p:sp>
        <p:nvSpPr>
          <p:cNvPr id="6" name="Suorakulmio 5">
            <a:extLst>
              <a:ext uri="{FF2B5EF4-FFF2-40B4-BE49-F238E27FC236}">
                <a16:creationId xmlns:a16="http://schemas.microsoft.com/office/drawing/2014/main" id="{6738C049-8961-4C71-9EE5-97A4BD3B2231}"/>
              </a:ext>
            </a:extLst>
          </p:cNvPr>
          <p:cNvSpPr/>
          <p:nvPr/>
        </p:nvSpPr>
        <p:spPr>
          <a:xfrm>
            <a:off x="174374" y="169709"/>
            <a:ext cx="1976916" cy="40885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rPr>
              <a:t>Seuranta ja arviointi</a:t>
            </a:r>
          </a:p>
        </p:txBody>
      </p:sp>
    </p:spTree>
    <p:extLst>
      <p:ext uri="{BB962C8B-B14F-4D97-AF65-F5344CB8AC3E}">
        <p14:creationId xmlns:p14="http://schemas.microsoft.com/office/powerpoint/2010/main" val="410952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BD3D889-EDF2-4F8F-B8BB-D2D19F881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0690"/>
            <a:ext cx="8720469" cy="5897218"/>
          </a:xfrm>
          <a:prstGeom prst="rect">
            <a:avLst/>
          </a:prstGeom>
          <a:effectLst>
            <a:outerShdw blurRad="50800" dist="50800" dir="5400000" algn="ctr" rotWithShape="0">
              <a:srgbClr val="000000">
                <a:alpha val="4000"/>
              </a:srgbClr>
            </a:outerShdw>
          </a:effectLst>
        </p:spPr>
      </p:pic>
      <p:sp>
        <p:nvSpPr>
          <p:cNvPr id="3" name="Sisällön paikkamerkki 2">
            <a:extLst>
              <a:ext uri="{FF2B5EF4-FFF2-40B4-BE49-F238E27FC236}">
                <a16:creationId xmlns:a16="http://schemas.microsoft.com/office/drawing/2014/main" id="{4DF616E0-D267-4266-920C-D9F3A681518A}"/>
              </a:ext>
            </a:extLst>
          </p:cNvPr>
          <p:cNvSpPr>
            <a:spLocks noGrp="1"/>
          </p:cNvSpPr>
          <p:nvPr>
            <p:ph idx="1"/>
          </p:nvPr>
        </p:nvSpPr>
        <p:spPr>
          <a:xfrm>
            <a:off x="8839200" y="550690"/>
            <a:ext cx="3021496" cy="5626273"/>
          </a:xfrm>
        </p:spPr>
        <p:txBody>
          <a:bodyPr>
            <a:normAutofit fontScale="77500" lnSpcReduction="20000"/>
          </a:bodyPr>
          <a:lstStyle/>
          <a:p>
            <a:pPr marL="0" indent="0">
              <a:buNone/>
            </a:pPr>
            <a:r>
              <a:rPr lang="fi-FI" dirty="0"/>
              <a:t>Tämä suunnitelma on laadittu kunnan moniammatillisessa LAPE-työryhmässä. LAPE-työryhmässä ovat edustettuina keskeiset tahot kunnan lapsille ja perheille suunnatuista palveluista sekä järjestöistä.</a:t>
            </a:r>
          </a:p>
          <a:p>
            <a:pPr marL="0" indent="0">
              <a:buNone/>
            </a:pPr>
            <a:r>
              <a:rPr lang="fi-FI" dirty="0"/>
              <a:t>Suunnitelmaa on käsitelty sote-tiimissä, kunnan johtoryhmässä ja se on hyväksytty Sote- ja sivistyslautakunnissa. </a:t>
            </a:r>
          </a:p>
          <a:p>
            <a:pPr marL="0" indent="0">
              <a:buNone/>
            </a:pPr>
            <a:endParaRPr lang="fi-FI" dirty="0"/>
          </a:p>
          <a:p>
            <a:pPr marL="0" indent="0">
              <a:buNone/>
            </a:pPr>
            <a:r>
              <a:rPr lang="fi-FI" sz="2000" dirty="0"/>
              <a:t>Lisätiedot: Lape-työryhmän puheenjohtaja Antti Jokikokko ja sosiaali- ja perhepalvelujohtaja Minna Pitkänen. </a:t>
            </a:r>
          </a:p>
        </p:txBody>
      </p:sp>
    </p:spTree>
    <p:extLst>
      <p:ext uri="{BB962C8B-B14F-4D97-AF65-F5344CB8AC3E}">
        <p14:creationId xmlns:p14="http://schemas.microsoft.com/office/powerpoint/2010/main" val="244502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BA49E13-C769-4C28-BEBC-85A3857C3B7E}"/>
              </a:ext>
            </a:extLst>
          </p:cNvPr>
          <p:cNvPicPr>
            <a:picLocks noChangeAspect="1"/>
          </p:cNvPicPr>
          <p:nvPr/>
        </p:nvPicPr>
        <p:blipFill>
          <a:blip r:embed="rId2"/>
          <a:stretch>
            <a:fillRect/>
          </a:stretch>
        </p:blipFill>
        <p:spPr>
          <a:xfrm>
            <a:off x="2834623" y="523783"/>
            <a:ext cx="8495891" cy="5274064"/>
          </a:xfrm>
          <a:prstGeom prst="rect">
            <a:avLst/>
          </a:prstGeom>
        </p:spPr>
      </p:pic>
      <p:sp>
        <p:nvSpPr>
          <p:cNvPr id="2" name="Suorakulmio 1">
            <a:extLst>
              <a:ext uri="{FF2B5EF4-FFF2-40B4-BE49-F238E27FC236}">
                <a16:creationId xmlns:a16="http://schemas.microsoft.com/office/drawing/2014/main" id="{79D100FB-027E-4C41-AAB7-B790F9899051}"/>
              </a:ext>
            </a:extLst>
          </p:cNvPr>
          <p:cNvSpPr/>
          <p:nvPr/>
        </p:nvSpPr>
        <p:spPr>
          <a:xfrm>
            <a:off x="9508745" y="4717846"/>
            <a:ext cx="2738982" cy="769441"/>
          </a:xfrm>
          <a:prstGeom prst="rect">
            <a:avLst/>
          </a:prstGeom>
        </p:spPr>
        <p:txBody>
          <a:bodyPr wrap="square">
            <a:spAutoFit/>
          </a:bodyPr>
          <a:lstStyle/>
          <a:p>
            <a:r>
              <a:rPr lang="fi-FI" sz="1100" dirty="0">
                <a:solidFill>
                  <a:srgbClr val="000000"/>
                </a:solidFill>
              </a:rPr>
              <a:t>Lähde: https://thl.fi/fi/web/lapset-nuoret-ja-perheet/peruspalvelut/perhekeskus/mita_perhekeskus_tekee</a:t>
            </a:r>
          </a:p>
        </p:txBody>
      </p:sp>
      <p:sp>
        <p:nvSpPr>
          <p:cNvPr id="6" name="Otsikko 3">
            <a:extLst>
              <a:ext uri="{FF2B5EF4-FFF2-40B4-BE49-F238E27FC236}">
                <a16:creationId xmlns:a16="http://schemas.microsoft.com/office/drawing/2014/main" id="{5E418382-0C9E-4460-B18A-79C602CF81B0}"/>
              </a:ext>
            </a:extLst>
          </p:cNvPr>
          <p:cNvSpPr txBox="1">
            <a:spLocks/>
          </p:cNvSpPr>
          <p:nvPr/>
        </p:nvSpPr>
        <p:spPr>
          <a:xfrm>
            <a:off x="276505" y="271096"/>
            <a:ext cx="1920406" cy="4066384"/>
          </a:xfrm>
          <a:prstGeom prst="rect">
            <a:avLst/>
          </a:prstGeom>
          <a:solidFill>
            <a:srgbClr val="797979">
              <a:lumMod val="60000"/>
              <a:lumOff val="40000"/>
            </a:srgbClr>
          </a:solidFill>
          <a:ln w="12700" cap="flat" cmpd="sng" algn="ctr">
            <a:noFill/>
            <a:prstDash val="solid"/>
            <a:miter lim="800000"/>
          </a:ln>
          <a:effectLst/>
        </p:spPr>
        <p:txBody>
          <a:bodyPr vert="horz" lIns="91440" tIns="45720" rIns="91440" bIns="45720" rtlCol="0" anchor="ctr">
            <a:noAutofit/>
          </a:bodyPr>
          <a:lstStyle>
            <a:lvl1pPr algn="l" defTabSz="685800" rtl="0" eaLnBrk="1" latinLnBrk="0" hangingPunct="1">
              <a:lnSpc>
                <a:spcPct val="90000"/>
              </a:lnSpc>
              <a:spcBef>
                <a:spcPct val="0"/>
              </a:spcBef>
              <a:buNone/>
              <a:defRPr sz="4500" b="1" kern="1200" baseline="0">
                <a:solidFill>
                  <a:schemeClr val="tx1"/>
                </a:solidFill>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fi-FI" sz="2000" b="1" i="0" u="none" strike="noStrike" kern="1200" cap="none" spc="0" normalizeH="0" baseline="0" noProof="0" dirty="0">
                <a:ln>
                  <a:noFill/>
                </a:ln>
                <a:solidFill>
                  <a:srgbClr val="FFFFFF"/>
                </a:solidFill>
                <a:effectLst/>
                <a:uLnTx/>
                <a:uFillTx/>
                <a:latin typeface="+mn-lt"/>
                <a:cs typeface="Arial" panose="020B0604020202020204" pitchFamily="34" charset="0"/>
              </a:rPr>
              <a:t>Perhekeskus-toiminnan tavoitteet ja </a:t>
            </a:r>
            <a:r>
              <a:rPr kumimoji="0" lang="fi-FI" sz="2000" b="1" i="0" u="none" strike="noStrike" kern="1200" cap="none" spc="0" normalizeH="0" baseline="0" noProof="0" dirty="0">
                <a:ln>
                  <a:noFill/>
                </a:ln>
                <a:solidFill>
                  <a:srgbClr val="FFFFFF"/>
                </a:solidFill>
                <a:effectLst/>
                <a:uLnTx/>
                <a:uFillTx/>
                <a:latin typeface="+mn-lt"/>
                <a:ea typeface="+mn-ea"/>
                <a:cs typeface="+mn-cs"/>
              </a:rPr>
              <a:t>periaatteet </a:t>
            </a:r>
          </a:p>
        </p:txBody>
      </p:sp>
      <p:grpSp>
        <p:nvGrpSpPr>
          <p:cNvPr id="7" name="Ryhmä 6">
            <a:extLst>
              <a:ext uri="{FF2B5EF4-FFF2-40B4-BE49-F238E27FC236}">
                <a16:creationId xmlns:a16="http://schemas.microsoft.com/office/drawing/2014/main" id="{71C74500-9A3F-4394-A73C-9F6E7295E78E}"/>
              </a:ext>
            </a:extLst>
          </p:cNvPr>
          <p:cNvGrpSpPr/>
          <p:nvPr/>
        </p:nvGrpSpPr>
        <p:grpSpPr>
          <a:xfrm>
            <a:off x="-39014" y="5777999"/>
            <a:ext cx="12231014" cy="1080001"/>
            <a:chOff x="0" y="4158000"/>
            <a:chExt cx="12231014" cy="1080001"/>
          </a:xfrm>
        </p:grpSpPr>
        <p:pic>
          <p:nvPicPr>
            <p:cNvPr id="8" name="Kuva 7">
              <a:extLst>
                <a:ext uri="{FF2B5EF4-FFF2-40B4-BE49-F238E27FC236}">
                  <a16:creationId xmlns:a16="http://schemas.microsoft.com/office/drawing/2014/main" id="{417C2E5A-3C1A-46C3-AC2F-20FC127E1AFB}"/>
                </a:ext>
              </a:extLst>
            </p:cNvPr>
            <p:cNvPicPr>
              <a:picLocks noChangeAspect="1"/>
            </p:cNvPicPr>
            <p:nvPr/>
          </p:nvPicPr>
          <p:blipFill rotWithShape="1">
            <a:blip r:embed="rId3"/>
            <a:srcRect l="17964" t="65954" r="55091" b="18370"/>
            <a:stretch/>
          </p:blipFill>
          <p:spPr>
            <a:xfrm>
              <a:off x="9487814" y="4158000"/>
              <a:ext cx="2743200" cy="1080001"/>
            </a:xfrm>
            <a:prstGeom prst="rect">
              <a:avLst/>
            </a:prstGeom>
          </p:spPr>
        </p:pic>
        <p:grpSp>
          <p:nvGrpSpPr>
            <p:cNvPr id="9" name="Ryhmä 8">
              <a:extLst>
                <a:ext uri="{FF2B5EF4-FFF2-40B4-BE49-F238E27FC236}">
                  <a16:creationId xmlns:a16="http://schemas.microsoft.com/office/drawing/2014/main" id="{C322AB6C-45F3-4611-80D0-970461C85230}"/>
                </a:ext>
              </a:extLst>
            </p:cNvPr>
            <p:cNvGrpSpPr/>
            <p:nvPr/>
          </p:nvGrpSpPr>
          <p:grpSpPr>
            <a:xfrm>
              <a:off x="0" y="4158000"/>
              <a:ext cx="9602015" cy="1080000"/>
              <a:chOff x="0" y="5778000"/>
              <a:chExt cx="9602015" cy="1080000"/>
            </a:xfrm>
          </p:grpSpPr>
          <p:pic>
            <p:nvPicPr>
              <p:cNvPr id="10" name="Kuva 9">
                <a:extLst>
                  <a:ext uri="{FF2B5EF4-FFF2-40B4-BE49-F238E27FC236}">
                    <a16:creationId xmlns:a16="http://schemas.microsoft.com/office/drawing/2014/main" id="{9F42D67C-85EE-40CE-98E4-6B6BB9C6B2E6}"/>
                  </a:ext>
                </a:extLst>
              </p:cNvPr>
              <p:cNvPicPr>
                <a:picLocks noChangeAspect="1"/>
              </p:cNvPicPr>
              <p:nvPr/>
            </p:nvPicPr>
            <p:blipFill rotWithShape="1">
              <a:blip r:embed="rId4"/>
              <a:srcRect l="13519" t="15180" r="58379" b="68740"/>
              <a:stretch/>
            </p:blipFill>
            <p:spPr>
              <a:xfrm>
                <a:off x="4331797" y="5778000"/>
                <a:ext cx="2791167" cy="1080000"/>
              </a:xfrm>
              <a:prstGeom prst="rect">
                <a:avLst/>
              </a:prstGeom>
            </p:spPr>
          </p:pic>
          <p:pic>
            <p:nvPicPr>
              <p:cNvPr id="11" name="Kuva 10">
                <a:extLst>
                  <a:ext uri="{FF2B5EF4-FFF2-40B4-BE49-F238E27FC236}">
                    <a16:creationId xmlns:a16="http://schemas.microsoft.com/office/drawing/2014/main" id="{76CE9739-6B70-4BA7-8C49-AF7CCCA78355}"/>
                  </a:ext>
                </a:extLst>
              </p:cNvPr>
              <p:cNvPicPr>
                <a:picLocks noChangeAspect="1"/>
              </p:cNvPicPr>
              <p:nvPr/>
            </p:nvPicPr>
            <p:blipFill rotWithShape="1">
              <a:blip r:embed="rId4"/>
              <a:srcRect l="51396" t="35138" r="28093" b="51648"/>
              <a:stretch/>
            </p:blipFill>
            <p:spPr>
              <a:xfrm>
                <a:off x="7122964" y="5778000"/>
                <a:ext cx="2479051" cy="1080000"/>
              </a:xfrm>
              <a:prstGeom prst="rect">
                <a:avLst/>
              </a:prstGeom>
            </p:spPr>
          </p:pic>
          <p:pic>
            <p:nvPicPr>
              <p:cNvPr id="12" name="Kuva 11">
                <a:extLst>
                  <a:ext uri="{FF2B5EF4-FFF2-40B4-BE49-F238E27FC236}">
                    <a16:creationId xmlns:a16="http://schemas.microsoft.com/office/drawing/2014/main" id="{42A7D704-1BAF-4304-992C-3D53DF031D06}"/>
                  </a:ext>
                </a:extLst>
              </p:cNvPr>
              <p:cNvPicPr>
                <a:picLocks noChangeAspect="1"/>
              </p:cNvPicPr>
              <p:nvPr/>
            </p:nvPicPr>
            <p:blipFill rotWithShape="1">
              <a:blip r:embed="rId5"/>
              <a:srcRect l="23738" r="54239" b="9604"/>
              <a:stretch/>
            </p:blipFill>
            <p:spPr>
              <a:xfrm>
                <a:off x="1956424" y="5778000"/>
                <a:ext cx="2375373" cy="1080000"/>
              </a:xfrm>
              <a:prstGeom prst="rect">
                <a:avLst/>
              </a:prstGeom>
            </p:spPr>
          </p:pic>
          <p:pic>
            <p:nvPicPr>
              <p:cNvPr id="13" name="Kuva 12">
                <a:extLst>
                  <a:ext uri="{FF2B5EF4-FFF2-40B4-BE49-F238E27FC236}">
                    <a16:creationId xmlns:a16="http://schemas.microsoft.com/office/drawing/2014/main" id="{C17C916B-BCEA-49A5-A673-001E9103F75F}"/>
                  </a:ext>
                </a:extLst>
              </p:cNvPr>
              <p:cNvPicPr>
                <a:picLocks noChangeAspect="1"/>
              </p:cNvPicPr>
              <p:nvPr/>
            </p:nvPicPr>
            <p:blipFill rotWithShape="1">
              <a:blip r:embed="rId6"/>
              <a:srcRect l="4943" t="48701" r="73869" b="35312"/>
              <a:stretch/>
            </p:blipFill>
            <p:spPr>
              <a:xfrm>
                <a:off x="0" y="5778000"/>
                <a:ext cx="1956424" cy="1080000"/>
              </a:xfrm>
              <a:prstGeom prst="rect">
                <a:avLst/>
              </a:prstGeom>
            </p:spPr>
          </p:pic>
        </p:grpSp>
      </p:grpSp>
    </p:spTree>
    <p:extLst>
      <p:ext uri="{BB962C8B-B14F-4D97-AF65-F5344CB8AC3E}">
        <p14:creationId xmlns:p14="http://schemas.microsoft.com/office/powerpoint/2010/main" val="378524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498573" y="544011"/>
            <a:ext cx="7169426" cy="4351338"/>
          </a:xfrm>
        </p:spPr>
        <p:txBody>
          <a:bodyPr>
            <a:normAutofit/>
          </a:bodyPr>
          <a:lstStyle/>
          <a:p>
            <a:pPr marL="0" indent="0" algn="ctr">
              <a:lnSpc>
                <a:spcPct val="150000"/>
              </a:lnSpc>
              <a:buNone/>
            </a:pPr>
            <a:r>
              <a:rPr lang="fi-FI" sz="2900" i="1" dirty="0">
                <a:solidFill>
                  <a:prstClr val="black"/>
                </a:solidFill>
              </a:rPr>
              <a:t>Saat yhteyden perhekeskukseen helposti ja monikanavaisesti. </a:t>
            </a:r>
            <a:r>
              <a:rPr lang="fi-FI" i="1" dirty="0"/>
              <a:t>Olemme mukana perheenne elämässä, autamme kun tarvitsette apua, toimimme yhdessä ja tuemme lapsen kasvua ja kehitystä sekä vanhemmuutta</a:t>
            </a:r>
            <a:r>
              <a:rPr lang="fi-FI" dirty="0"/>
              <a:t>. </a:t>
            </a:r>
          </a:p>
          <a:p>
            <a:pPr lvl="1" algn="ctr"/>
            <a:endParaRPr lang="fi-FI" dirty="0"/>
          </a:p>
        </p:txBody>
      </p:sp>
      <p:sp>
        <p:nvSpPr>
          <p:cNvPr id="5" name="Suorakulmio 4">
            <a:extLst>
              <a:ext uri="{FF2B5EF4-FFF2-40B4-BE49-F238E27FC236}">
                <a16:creationId xmlns:a16="http://schemas.microsoft.com/office/drawing/2014/main" id="{31C7744D-547F-4D07-A9BD-4E1220823E21}"/>
              </a:ext>
            </a:extLst>
          </p:cNvPr>
          <p:cNvSpPr/>
          <p:nvPr/>
        </p:nvSpPr>
        <p:spPr>
          <a:xfrm>
            <a:off x="595132" y="544011"/>
            <a:ext cx="1920406" cy="4066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2000" b="1" dirty="0">
                <a:solidFill>
                  <a:srgbClr val="FFFFFF"/>
                </a:solidFill>
                <a:latin typeface="Arial" panose="020B0604020202020204" pitchFamily="34" charset="0"/>
                <a:cs typeface="Arial" panose="020B0604020202020204" pitchFamily="34" charset="0"/>
              </a:rPr>
              <a:t>Palvelulupaus</a:t>
            </a:r>
          </a:p>
        </p:txBody>
      </p:sp>
      <p:pic>
        <p:nvPicPr>
          <p:cNvPr id="4" name="Kuva 3">
            <a:extLst>
              <a:ext uri="{FF2B5EF4-FFF2-40B4-BE49-F238E27FC236}">
                <a16:creationId xmlns:a16="http://schemas.microsoft.com/office/drawing/2014/main" id="{5569C7D0-AE6D-42AA-B105-6CB3707C3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8807" y="4396515"/>
            <a:ext cx="3639905" cy="2461485"/>
          </a:xfrm>
          <a:prstGeom prst="rect">
            <a:avLst/>
          </a:prstGeom>
        </p:spPr>
      </p:pic>
    </p:spTree>
    <p:extLst>
      <p:ext uri="{BB962C8B-B14F-4D97-AF65-F5344CB8AC3E}">
        <p14:creationId xmlns:p14="http://schemas.microsoft.com/office/powerpoint/2010/main" val="298951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37140" y="121515"/>
            <a:ext cx="9533803" cy="1325563"/>
          </a:xfrm>
        </p:spPr>
        <p:txBody>
          <a:bodyPr/>
          <a:lstStyle/>
          <a:p>
            <a:r>
              <a:rPr lang="fi-FI" dirty="0"/>
              <a:t>Toimintaa ohjaavat ydintoimintamallit </a:t>
            </a:r>
          </a:p>
        </p:txBody>
      </p:sp>
      <p:sp>
        <p:nvSpPr>
          <p:cNvPr id="4" name="Sisällön paikkamerkki 2"/>
          <p:cNvSpPr>
            <a:spLocks noGrp="1"/>
          </p:cNvSpPr>
          <p:nvPr>
            <p:ph idx="1"/>
          </p:nvPr>
        </p:nvSpPr>
        <p:spPr>
          <a:xfrm>
            <a:off x="1236708" y="1050608"/>
            <a:ext cx="10515600" cy="4351338"/>
          </a:xfrm>
        </p:spPr>
        <p:txBody>
          <a:bodyPr/>
          <a:lstStyle/>
          <a:p>
            <a:pPr marL="0" indent="0" algn="ctr">
              <a:buNone/>
            </a:pPr>
            <a:endParaRPr lang="fi-FI" b="1" dirty="0"/>
          </a:p>
          <a:p>
            <a:pPr marL="0" indent="0" algn="ctr">
              <a:buNone/>
            </a:pPr>
            <a:r>
              <a:rPr lang="fi-FI" b="1" dirty="0"/>
              <a:t>K </a:t>
            </a:r>
            <a:r>
              <a:rPr lang="fi-FI" b="1" dirty="0" err="1"/>
              <a:t>K</a:t>
            </a:r>
            <a:r>
              <a:rPr lang="fi-FI" b="1" dirty="0"/>
              <a:t> T K</a:t>
            </a:r>
          </a:p>
          <a:p>
            <a:pPr marL="0" indent="0" algn="ctr">
              <a:buNone/>
            </a:pPr>
            <a:r>
              <a:rPr lang="fi-FI" b="1" dirty="0"/>
              <a:t>Joko tunnet nämä kolme koota ja yhden teen?</a:t>
            </a:r>
          </a:p>
          <a:p>
            <a:pPr marL="0" indent="0" algn="ctr">
              <a:buNone/>
            </a:pPr>
            <a:endParaRPr lang="fi-FI" b="1" dirty="0"/>
          </a:p>
          <a:p>
            <a:pPr marL="0" indent="0" algn="ctr">
              <a:buNone/>
            </a:pPr>
            <a:r>
              <a:rPr lang="fi-FI" b="1" dirty="0"/>
              <a:t>Kysy ja ota puheeksi!</a:t>
            </a:r>
            <a:endParaRPr lang="fi-FI" dirty="0"/>
          </a:p>
          <a:p>
            <a:pPr marL="0" indent="0" algn="ctr">
              <a:buNone/>
            </a:pPr>
            <a:r>
              <a:rPr lang="fi-FI" b="1" dirty="0"/>
              <a:t>Kuuntele ja ole läsnä!</a:t>
            </a:r>
            <a:endParaRPr lang="fi-FI" dirty="0"/>
          </a:p>
          <a:p>
            <a:pPr marL="0" indent="0" algn="ctr">
              <a:buNone/>
            </a:pPr>
            <a:r>
              <a:rPr lang="fi-FI" b="1" dirty="0"/>
              <a:t>Tue omalla ammattitaidollasi!</a:t>
            </a:r>
            <a:endParaRPr lang="fi-FI" dirty="0"/>
          </a:p>
          <a:p>
            <a:pPr marL="0" indent="0" algn="ctr">
              <a:buNone/>
            </a:pPr>
            <a:r>
              <a:rPr lang="fi-FI" b="1" dirty="0"/>
              <a:t>Kutsu mukaan toinen ammattilainen tekemään arviota yhdessä!</a:t>
            </a:r>
            <a:endParaRPr lang="fi-FI" dirty="0"/>
          </a:p>
          <a:p>
            <a:endParaRPr lang="fi-FI" dirty="0"/>
          </a:p>
        </p:txBody>
      </p:sp>
      <p:pic>
        <p:nvPicPr>
          <p:cNvPr id="5" name="Kuva 4"/>
          <p:cNvPicPr>
            <a:picLocks noChangeAspect="1"/>
          </p:cNvPicPr>
          <p:nvPr/>
        </p:nvPicPr>
        <p:blipFill>
          <a:blip r:embed="rId2"/>
          <a:stretch>
            <a:fillRect/>
          </a:stretch>
        </p:blipFill>
        <p:spPr>
          <a:xfrm>
            <a:off x="276505" y="271096"/>
            <a:ext cx="1920406" cy="4066384"/>
          </a:xfrm>
          <a:prstGeom prst="rect">
            <a:avLst/>
          </a:prstGeom>
        </p:spPr>
      </p:pic>
      <p:grpSp>
        <p:nvGrpSpPr>
          <p:cNvPr id="6" name="Ryhmä 5">
            <a:extLst>
              <a:ext uri="{FF2B5EF4-FFF2-40B4-BE49-F238E27FC236}">
                <a16:creationId xmlns:a16="http://schemas.microsoft.com/office/drawing/2014/main" id="{E758ED6E-FF66-4D00-B432-D99DE979B7CC}"/>
              </a:ext>
            </a:extLst>
          </p:cNvPr>
          <p:cNvGrpSpPr/>
          <p:nvPr/>
        </p:nvGrpSpPr>
        <p:grpSpPr>
          <a:xfrm>
            <a:off x="0" y="5777999"/>
            <a:ext cx="12282731" cy="1080001"/>
            <a:chOff x="-39014" y="5777999"/>
            <a:chExt cx="12282731" cy="1080001"/>
          </a:xfrm>
        </p:grpSpPr>
        <p:grpSp>
          <p:nvGrpSpPr>
            <p:cNvPr id="7" name="Ryhmä 6">
              <a:extLst>
                <a:ext uri="{FF2B5EF4-FFF2-40B4-BE49-F238E27FC236}">
                  <a16:creationId xmlns:a16="http://schemas.microsoft.com/office/drawing/2014/main" id="{6A1EB0FE-AC91-41AD-BAF5-EE70477241C8}"/>
                </a:ext>
              </a:extLst>
            </p:cNvPr>
            <p:cNvGrpSpPr/>
            <p:nvPr/>
          </p:nvGrpSpPr>
          <p:grpSpPr>
            <a:xfrm>
              <a:off x="-39014" y="5777999"/>
              <a:ext cx="12220492" cy="1080000"/>
              <a:chOff x="0" y="5778000"/>
              <a:chExt cx="12220492" cy="1080000"/>
            </a:xfrm>
          </p:grpSpPr>
          <p:pic>
            <p:nvPicPr>
              <p:cNvPr id="9" name="Kuva 8">
                <a:extLst>
                  <a:ext uri="{FF2B5EF4-FFF2-40B4-BE49-F238E27FC236}">
                    <a16:creationId xmlns:a16="http://schemas.microsoft.com/office/drawing/2014/main" id="{46E962AB-9CE7-4703-88FA-C18D137A0727}"/>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0" name="Kuva 9">
                <a:extLst>
                  <a:ext uri="{FF2B5EF4-FFF2-40B4-BE49-F238E27FC236}">
                    <a16:creationId xmlns:a16="http://schemas.microsoft.com/office/drawing/2014/main" id="{BAABBAD1-3E18-4D71-96EA-8E2E5AF8BAC3}"/>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1" name="Kuva 10">
                <a:extLst>
                  <a:ext uri="{FF2B5EF4-FFF2-40B4-BE49-F238E27FC236}">
                    <a16:creationId xmlns:a16="http://schemas.microsoft.com/office/drawing/2014/main" id="{64BAE318-47D8-4784-90CC-BD2AE405F0C8}"/>
                  </a:ext>
                </a:extLst>
              </p:cNvPr>
              <p:cNvPicPr>
                <a:picLocks noChangeAspect="1"/>
              </p:cNvPicPr>
              <p:nvPr/>
            </p:nvPicPr>
            <p:blipFill rotWithShape="1">
              <a:blip r:embed="rId4"/>
              <a:srcRect l="23738" r="54239" b="9604"/>
              <a:stretch/>
            </p:blipFill>
            <p:spPr>
              <a:xfrm>
                <a:off x="1956424" y="5778000"/>
                <a:ext cx="2375373" cy="1080000"/>
              </a:xfrm>
              <a:prstGeom prst="rect">
                <a:avLst/>
              </a:prstGeom>
            </p:spPr>
          </p:pic>
          <p:pic>
            <p:nvPicPr>
              <p:cNvPr id="12" name="Kuva 11">
                <a:extLst>
                  <a:ext uri="{FF2B5EF4-FFF2-40B4-BE49-F238E27FC236}">
                    <a16:creationId xmlns:a16="http://schemas.microsoft.com/office/drawing/2014/main" id="{B244AF95-3568-44EB-BE2C-96B2434888C5}"/>
                  </a:ext>
                </a:extLst>
              </p:cNvPr>
              <p:cNvPicPr>
                <a:picLocks noChangeAspect="1"/>
              </p:cNvPicPr>
              <p:nvPr/>
            </p:nvPicPr>
            <p:blipFill rotWithShape="1">
              <a:blip r:embed="rId5"/>
              <a:srcRect l="4943" t="48701" r="73869" b="35312"/>
              <a:stretch/>
            </p:blipFill>
            <p:spPr>
              <a:xfrm>
                <a:off x="0" y="5778000"/>
                <a:ext cx="1956424" cy="1080000"/>
              </a:xfrm>
              <a:prstGeom prst="rect">
                <a:avLst/>
              </a:prstGeom>
            </p:spPr>
          </p:pic>
          <p:pic>
            <p:nvPicPr>
              <p:cNvPr id="13" name="Kuva 12">
                <a:extLst>
                  <a:ext uri="{FF2B5EF4-FFF2-40B4-BE49-F238E27FC236}">
                    <a16:creationId xmlns:a16="http://schemas.microsoft.com/office/drawing/2014/main" id="{DFEA6235-55DE-404D-BD6D-ED48E6552410}"/>
                  </a:ext>
                </a:extLst>
              </p:cNvPr>
              <p:cNvPicPr>
                <a:picLocks noChangeAspect="1"/>
              </p:cNvPicPr>
              <p:nvPr/>
            </p:nvPicPr>
            <p:blipFill rotWithShape="1">
              <a:blip r:embed="rId6"/>
              <a:srcRect l="58003" t="38921" r="25050" b="3559"/>
              <a:stretch/>
            </p:blipFill>
            <p:spPr>
              <a:xfrm>
                <a:off x="9498337" y="5778000"/>
                <a:ext cx="2722155" cy="1080000"/>
              </a:xfrm>
              <a:prstGeom prst="rect">
                <a:avLst/>
              </a:prstGeom>
            </p:spPr>
          </p:pic>
        </p:grpSp>
        <p:pic>
          <p:nvPicPr>
            <p:cNvPr id="8" name="Kuva 7">
              <a:extLst>
                <a:ext uri="{FF2B5EF4-FFF2-40B4-BE49-F238E27FC236}">
                  <a16:creationId xmlns:a16="http://schemas.microsoft.com/office/drawing/2014/main" id="{963C1143-F83F-4D63-A927-344158BAB7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632" t="47306" r="42853" b="38667"/>
            <a:stretch/>
          </p:blipFill>
          <p:spPr>
            <a:xfrm>
              <a:off x="9452548" y="5778000"/>
              <a:ext cx="2791169" cy="1080000"/>
            </a:xfrm>
            <a:prstGeom prst="rect">
              <a:avLst/>
            </a:prstGeom>
          </p:spPr>
        </p:pic>
      </p:grpSp>
    </p:spTree>
    <p:extLst>
      <p:ext uri="{BB962C8B-B14F-4D97-AF65-F5344CB8AC3E}">
        <p14:creationId xmlns:p14="http://schemas.microsoft.com/office/powerpoint/2010/main" val="147168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2451558" y="936608"/>
            <a:ext cx="8843006" cy="4974191"/>
          </a:xfrm>
          <a:prstGeom prst="rect">
            <a:avLst/>
          </a:prstGeom>
        </p:spPr>
      </p:pic>
      <p:sp>
        <p:nvSpPr>
          <p:cNvPr id="3" name="Otsikko 2"/>
          <p:cNvSpPr>
            <a:spLocks noGrp="1"/>
          </p:cNvSpPr>
          <p:nvPr>
            <p:ph type="title" idx="4294967295"/>
          </p:nvPr>
        </p:nvSpPr>
        <p:spPr>
          <a:xfrm>
            <a:off x="2864181" y="659750"/>
            <a:ext cx="7954799" cy="6408420"/>
          </a:xfrm>
        </p:spPr>
        <p:txBody>
          <a:bodyPr>
            <a:prstTxWarp prst="textArchUp">
              <a:avLst>
                <a:gd name="adj" fmla="val 10800000"/>
              </a:avLst>
            </a:prstTxWarp>
            <a:normAutofit/>
          </a:bodyPr>
          <a:lstStyle/>
          <a:p>
            <a:pPr algn="ctr"/>
            <a:r>
              <a:rPr lang="fi-FI" sz="3200" b="1" dirty="0">
                <a:solidFill>
                  <a:srgbClr val="92D050"/>
                </a:solidFill>
                <a:latin typeface="Arial" charset="0"/>
                <a:ea typeface="Arial" charset="0"/>
                <a:cs typeface="Arial" charset="0"/>
              </a:rPr>
              <a:t>Perhekeskuksen palvelukokonaisuus</a:t>
            </a:r>
          </a:p>
        </p:txBody>
      </p:sp>
      <p:pic>
        <p:nvPicPr>
          <p:cNvPr id="8" name="Kuva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4416" y="4826311"/>
            <a:ext cx="977584" cy="1026117"/>
          </a:xfrm>
          <a:prstGeom prst="rect">
            <a:avLst/>
          </a:prstGeom>
        </p:spPr>
      </p:pic>
      <p:sp>
        <p:nvSpPr>
          <p:cNvPr id="4" name="Tekstiruutu 3">
            <a:extLst>
              <a:ext uri="{FF2B5EF4-FFF2-40B4-BE49-F238E27FC236}">
                <a16:creationId xmlns:a16="http://schemas.microsoft.com/office/drawing/2014/main" id="{71F60301-444C-4972-8E92-C55F8399149B}"/>
              </a:ext>
            </a:extLst>
          </p:cNvPr>
          <p:cNvSpPr txBox="1"/>
          <p:nvPr/>
        </p:nvSpPr>
        <p:spPr>
          <a:xfrm>
            <a:off x="5264241" y="2150008"/>
            <a:ext cx="3048001" cy="523220"/>
          </a:xfrm>
          <a:prstGeom prst="rect">
            <a:avLst/>
          </a:prstGeom>
          <a:noFill/>
        </p:spPr>
        <p:txBody>
          <a:bodyPr wrap="square" rtlCol="0">
            <a:spAutoFit/>
          </a:bodyPr>
          <a:lstStyle/>
          <a:p>
            <a:pPr algn="ctr"/>
            <a:r>
              <a:rPr lang="fi-FI" sz="1400" b="1" dirty="0">
                <a:solidFill>
                  <a:prstClr val="black"/>
                </a:solidFill>
                <a:latin typeface="Arial" panose="020B0604020202020204" pitchFamily="34" charset="0"/>
                <a:cs typeface="Arial" panose="020B0604020202020204" pitchFamily="34" charset="0"/>
              </a:rPr>
              <a:t>Lapsiperheiden</a:t>
            </a:r>
            <a:br>
              <a:rPr lang="fi-FI" sz="1400" b="1" dirty="0">
                <a:solidFill>
                  <a:prstClr val="black"/>
                </a:solidFill>
                <a:latin typeface="Arial" panose="020B0604020202020204" pitchFamily="34" charset="0"/>
                <a:cs typeface="Arial" panose="020B0604020202020204" pitchFamily="34" charset="0"/>
              </a:rPr>
            </a:br>
            <a:r>
              <a:rPr lang="fi-FI" sz="1400" b="1" dirty="0">
                <a:solidFill>
                  <a:prstClr val="black"/>
                </a:solidFill>
                <a:latin typeface="Arial" panose="020B0604020202020204" pitchFamily="34" charset="0"/>
                <a:cs typeface="Arial" panose="020B0604020202020204" pitchFamily="34" charset="0"/>
              </a:rPr>
              <a:t>sosiaali- ja terveyspalvelut</a:t>
            </a:r>
          </a:p>
        </p:txBody>
      </p:sp>
      <p:sp>
        <p:nvSpPr>
          <p:cNvPr id="5" name="Tekstiruutu 4">
            <a:extLst>
              <a:ext uri="{FF2B5EF4-FFF2-40B4-BE49-F238E27FC236}">
                <a16:creationId xmlns:a16="http://schemas.microsoft.com/office/drawing/2014/main" id="{4D0F191D-171C-4438-BC69-FFB1303FDB90}"/>
              </a:ext>
            </a:extLst>
          </p:cNvPr>
          <p:cNvSpPr txBox="1"/>
          <p:nvPr/>
        </p:nvSpPr>
        <p:spPr>
          <a:xfrm>
            <a:off x="5062774" y="2738885"/>
            <a:ext cx="1706880" cy="666849"/>
          </a:xfrm>
          <a:prstGeom prst="rect">
            <a:avLst/>
          </a:prstGeom>
          <a:noFill/>
        </p:spPr>
        <p:txBody>
          <a:bodyPr wrap="square" rtlCol="0">
            <a:spAutoFit/>
          </a:bodyPr>
          <a:lstStyle/>
          <a:p>
            <a:r>
              <a:rPr lang="fi-FI" sz="1400" baseline="30000" dirty="0">
                <a:solidFill>
                  <a:prstClr val="black"/>
                </a:solidFill>
                <a:latin typeface="Arial" panose="020B0604020202020204" pitchFamily="34" charset="0"/>
                <a:cs typeface="Arial" panose="020B0604020202020204" pitchFamily="34" charset="0"/>
              </a:rPr>
              <a:t>Kotipalvelu, perhetyö, </a:t>
            </a:r>
            <a:br>
              <a:rPr lang="fi-FI" sz="1400" baseline="30000" dirty="0">
                <a:solidFill>
                  <a:prstClr val="black"/>
                </a:solidFill>
                <a:latin typeface="Arial" panose="020B0604020202020204" pitchFamily="34" charset="0"/>
                <a:cs typeface="Arial" panose="020B0604020202020204" pitchFamily="34" charset="0"/>
              </a:rPr>
            </a:br>
            <a:r>
              <a:rPr lang="fi-FI" sz="1400" baseline="30000" dirty="0">
                <a:solidFill>
                  <a:prstClr val="black"/>
                </a:solidFill>
                <a:latin typeface="Arial" panose="020B0604020202020204" pitchFamily="34" charset="0"/>
                <a:cs typeface="Arial" panose="020B0604020202020204" pitchFamily="34" charset="0"/>
              </a:rPr>
              <a:t>kasvatus- ja perheneuvonta,</a:t>
            </a:r>
            <a:br>
              <a:rPr lang="fi-FI" sz="1400" baseline="30000" dirty="0">
                <a:solidFill>
                  <a:prstClr val="black"/>
                </a:solidFill>
                <a:latin typeface="Arial" panose="020B0604020202020204" pitchFamily="34" charset="0"/>
                <a:cs typeface="Arial" panose="020B0604020202020204" pitchFamily="34" charset="0"/>
              </a:rPr>
            </a:br>
            <a:r>
              <a:rPr lang="fi-FI" sz="1400" baseline="30000" dirty="0">
                <a:solidFill>
                  <a:prstClr val="black"/>
                </a:solidFill>
                <a:latin typeface="Arial" panose="020B0604020202020204" pitchFamily="34" charset="0"/>
                <a:cs typeface="Arial" panose="020B0604020202020204" pitchFamily="34" charset="0"/>
              </a:rPr>
              <a:t>lapsiperheiden sosiaalityö,</a:t>
            </a:r>
            <a:br>
              <a:rPr lang="fi-FI" sz="1400" baseline="30000" dirty="0">
                <a:solidFill>
                  <a:prstClr val="black"/>
                </a:solidFill>
                <a:latin typeface="Arial" panose="020B0604020202020204" pitchFamily="34" charset="0"/>
                <a:cs typeface="Arial" panose="020B0604020202020204" pitchFamily="34" charset="0"/>
              </a:rPr>
            </a:br>
            <a:r>
              <a:rPr lang="fi-FI" sz="1400" baseline="30000" dirty="0">
                <a:solidFill>
                  <a:prstClr val="black"/>
                </a:solidFill>
                <a:latin typeface="Arial" panose="020B0604020202020204" pitchFamily="34" charset="0"/>
                <a:cs typeface="Arial" panose="020B0604020202020204" pitchFamily="34" charset="0"/>
              </a:rPr>
              <a:t>perheoikeudelliset palvelut</a:t>
            </a:r>
          </a:p>
        </p:txBody>
      </p:sp>
      <p:sp>
        <p:nvSpPr>
          <p:cNvPr id="9" name="Tekstiruutu 8">
            <a:extLst>
              <a:ext uri="{FF2B5EF4-FFF2-40B4-BE49-F238E27FC236}">
                <a16:creationId xmlns:a16="http://schemas.microsoft.com/office/drawing/2014/main" id="{6F890F09-3BB0-40AC-962C-BEDFA41B4D29}"/>
              </a:ext>
            </a:extLst>
          </p:cNvPr>
          <p:cNvSpPr txBox="1"/>
          <p:nvPr/>
        </p:nvSpPr>
        <p:spPr>
          <a:xfrm>
            <a:off x="6863869" y="2732096"/>
            <a:ext cx="2140086" cy="1097736"/>
          </a:xfrm>
          <a:prstGeom prst="rect">
            <a:avLst/>
          </a:prstGeom>
          <a:noFill/>
        </p:spPr>
        <p:txBody>
          <a:bodyPr wrap="square" rtlCol="0">
            <a:spAutoFit/>
          </a:bodyPr>
          <a:lstStyle/>
          <a:p>
            <a:r>
              <a:rPr lang="fi-FI" sz="1400" baseline="30000" dirty="0">
                <a:solidFill>
                  <a:prstClr val="black"/>
                </a:solidFill>
                <a:latin typeface="Arial" panose="020B0604020202020204" pitchFamily="34" charset="0"/>
                <a:cs typeface="Arial" panose="020B0604020202020204" pitchFamily="34" charset="0"/>
              </a:rPr>
              <a:t>äitiys- ja lasten-</a:t>
            </a:r>
            <a:br>
              <a:rPr lang="fi-FI" sz="1400" baseline="30000" dirty="0">
                <a:solidFill>
                  <a:prstClr val="black"/>
                </a:solidFill>
                <a:latin typeface="Arial" panose="020B0604020202020204" pitchFamily="34" charset="0"/>
                <a:cs typeface="Arial" panose="020B0604020202020204" pitchFamily="34" charset="0"/>
              </a:rPr>
            </a:br>
            <a:r>
              <a:rPr lang="fi-FI" sz="1400" baseline="30000" dirty="0">
                <a:solidFill>
                  <a:prstClr val="black"/>
                </a:solidFill>
                <a:latin typeface="Arial" panose="020B0604020202020204" pitchFamily="34" charset="0"/>
                <a:cs typeface="Arial" panose="020B0604020202020204" pitchFamily="34" charset="0"/>
              </a:rPr>
              <a:t>neuvolatoiminta, ehkäisy- ja seksuaaliterveysneuvonta, lääkäri- ja psykologipalvelut, lapsiperheiden terapia- ja kuntoutuspalvelut, suun terveydenhuolto. Koulu- ja opiskeluterveydenhuolto**</a:t>
            </a:r>
          </a:p>
        </p:txBody>
      </p:sp>
      <p:sp>
        <p:nvSpPr>
          <p:cNvPr id="7" name="Suorakulmio 6">
            <a:extLst>
              <a:ext uri="{FF2B5EF4-FFF2-40B4-BE49-F238E27FC236}">
                <a16:creationId xmlns:a16="http://schemas.microsoft.com/office/drawing/2014/main" id="{F2C33A40-7A43-41E9-BA43-857526B8ED59}"/>
              </a:ext>
            </a:extLst>
          </p:cNvPr>
          <p:cNvSpPr/>
          <p:nvPr/>
        </p:nvSpPr>
        <p:spPr>
          <a:xfrm>
            <a:off x="8232247" y="4170107"/>
            <a:ext cx="2049922" cy="830997"/>
          </a:xfrm>
          <a:prstGeom prst="rect">
            <a:avLst/>
          </a:prstGeom>
        </p:spPr>
        <p:txBody>
          <a:bodyPr wrap="square">
            <a:spAutoFit/>
          </a:bodyPr>
          <a:lstStyle/>
          <a:p>
            <a:pPr algn="ctr"/>
            <a:r>
              <a:rPr lang="fi-FI" b="1" baseline="30000" dirty="0">
                <a:solidFill>
                  <a:srgbClr val="000000"/>
                </a:solidFill>
                <a:latin typeface="Arial" panose="020B0604020202020204" pitchFamily="34" charset="0"/>
                <a:cs typeface="Arial" panose="020B0604020202020204" pitchFamily="34" charset="0"/>
              </a:rPr>
              <a:t>Järjestöjen, </a:t>
            </a:r>
            <a:br>
              <a:rPr lang="fi-FI" b="1" baseline="30000" dirty="0">
                <a:solidFill>
                  <a:srgbClr val="000000"/>
                </a:solidFill>
                <a:latin typeface="Arial" panose="020B0604020202020204" pitchFamily="34" charset="0"/>
                <a:cs typeface="Arial" panose="020B0604020202020204" pitchFamily="34" charset="0"/>
              </a:rPr>
            </a:br>
            <a:r>
              <a:rPr lang="fi-FI" b="1" baseline="30000" dirty="0">
                <a:solidFill>
                  <a:srgbClr val="000000"/>
                </a:solidFill>
                <a:latin typeface="Arial" panose="020B0604020202020204" pitchFamily="34" charset="0"/>
                <a:cs typeface="Arial" panose="020B0604020202020204" pitchFamily="34" charset="0"/>
              </a:rPr>
              <a:t>seurakuntien </a:t>
            </a:r>
            <a:br>
              <a:rPr lang="fi-FI" b="1" baseline="30000" dirty="0">
                <a:solidFill>
                  <a:srgbClr val="000000"/>
                </a:solidFill>
                <a:latin typeface="Arial" panose="020B0604020202020204" pitchFamily="34" charset="0"/>
                <a:cs typeface="Arial" panose="020B0604020202020204" pitchFamily="34" charset="0"/>
              </a:rPr>
            </a:br>
            <a:r>
              <a:rPr lang="fi-FI" b="1" baseline="30000" dirty="0">
                <a:solidFill>
                  <a:srgbClr val="000000"/>
                </a:solidFill>
                <a:latin typeface="Arial" panose="020B0604020202020204" pitchFamily="34" charset="0"/>
                <a:cs typeface="Arial" panose="020B0604020202020204" pitchFamily="34" charset="0"/>
              </a:rPr>
              <a:t>sekä Kelan toiminta </a:t>
            </a:r>
            <a:br>
              <a:rPr lang="fi-FI" b="1" baseline="30000" dirty="0">
                <a:solidFill>
                  <a:srgbClr val="000000"/>
                </a:solidFill>
                <a:latin typeface="Arial" panose="020B0604020202020204" pitchFamily="34" charset="0"/>
                <a:cs typeface="Arial" panose="020B0604020202020204" pitchFamily="34" charset="0"/>
              </a:rPr>
            </a:br>
            <a:r>
              <a:rPr lang="fi-FI" b="1" baseline="30000" dirty="0">
                <a:solidFill>
                  <a:srgbClr val="000000"/>
                </a:solidFill>
                <a:latin typeface="Arial" panose="020B0604020202020204" pitchFamily="34" charset="0"/>
                <a:cs typeface="Arial" panose="020B0604020202020204" pitchFamily="34" charset="0"/>
              </a:rPr>
              <a:t>ja palvelut</a:t>
            </a:r>
          </a:p>
        </p:txBody>
      </p:sp>
      <p:sp>
        <p:nvSpPr>
          <p:cNvPr id="10" name="Suorakulmio 9">
            <a:extLst>
              <a:ext uri="{FF2B5EF4-FFF2-40B4-BE49-F238E27FC236}">
                <a16:creationId xmlns:a16="http://schemas.microsoft.com/office/drawing/2014/main" id="{35BB3FB6-5C29-42BC-B60C-AFD7F8030C25}"/>
              </a:ext>
            </a:extLst>
          </p:cNvPr>
          <p:cNvSpPr/>
          <p:nvPr/>
        </p:nvSpPr>
        <p:spPr>
          <a:xfrm>
            <a:off x="3867560" y="3797375"/>
            <a:ext cx="1541418" cy="1384995"/>
          </a:xfrm>
          <a:prstGeom prst="rect">
            <a:avLst/>
          </a:prstGeom>
        </p:spPr>
        <p:txBody>
          <a:bodyPr wrap="square">
            <a:spAutoFit/>
          </a:bodyPr>
          <a:lstStyle/>
          <a:p>
            <a:pPr lvl="0"/>
            <a:r>
              <a:rPr lang="fi-FI" sz="1400" dirty="0">
                <a:solidFill>
                  <a:prstClr val="black"/>
                </a:solidFill>
              </a:rPr>
              <a:t>Varhaiskasvatus, opetus ja kuntalaisten</a:t>
            </a:r>
          </a:p>
          <a:p>
            <a:pPr lvl="0"/>
            <a:r>
              <a:rPr lang="fi-FI" sz="1400" dirty="0">
                <a:solidFill>
                  <a:prstClr val="black"/>
                </a:solidFill>
              </a:rPr>
              <a:t>hyvinvointia</a:t>
            </a:r>
          </a:p>
          <a:p>
            <a:pPr lvl="0"/>
            <a:r>
              <a:rPr lang="fi-FI" sz="1400" dirty="0">
                <a:solidFill>
                  <a:prstClr val="black"/>
                </a:solidFill>
              </a:rPr>
              <a:t>edistävät</a:t>
            </a:r>
          </a:p>
          <a:p>
            <a:pPr lvl="0"/>
            <a:r>
              <a:rPr lang="fi-FI" sz="1400" dirty="0">
                <a:solidFill>
                  <a:prstClr val="black"/>
                </a:solidFill>
              </a:rPr>
              <a:t>palvelut</a:t>
            </a:r>
          </a:p>
        </p:txBody>
      </p:sp>
      <p:sp>
        <p:nvSpPr>
          <p:cNvPr id="15" name="Tekstiruutu 14">
            <a:extLst>
              <a:ext uri="{FF2B5EF4-FFF2-40B4-BE49-F238E27FC236}">
                <a16:creationId xmlns:a16="http://schemas.microsoft.com/office/drawing/2014/main" id="{3AD7C879-B66A-F049-BABB-CD93809922F4}"/>
              </a:ext>
            </a:extLst>
          </p:cNvPr>
          <p:cNvSpPr txBox="1"/>
          <p:nvPr/>
        </p:nvSpPr>
        <p:spPr>
          <a:xfrm>
            <a:off x="3925441" y="5522371"/>
            <a:ext cx="5937258" cy="307777"/>
          </a:xfrm>
          <a:prstGeom prst="rect">
            <a:avLst/>
          </a:prstGeom>
          <a:noFill/>
        </p:spPr>
        <p:txBody>
          <a:bodyPr wrap="square" rtlCol="0">
            <a:spAutoFit/>
          </a:bodyPr>
          <a:lstStyle/>
          <a:p>
            <a:pPr algn="ctr"/>
            <a:r>
              <a:rPr lang="fi-FI" sz="1400" b="1" dirty="0">
                <a:solidFill>
                  <a:prstClr val="white"/>
                </a:solidFill>
                <a:latin typeface="Arial" panose="020B0604020202020204" pitchFamily="34" charset="0"/>
                <a:cs typeface="Arial" panose="020B0604020202020204" pitchFamily="34" charset="0"/>
              </a:rPr>
              <a:t>Johtaminen ja yhteensovittaminen</a:t>
            </a:r>
          </a:p>
        </p:txBody>
      </p:sp>
      <p:sp>
        <p:nvSpPr>
          <p:cNvPr id="6" name="Suorakulmio 5">
            <a:extLst>
              <a:ext uri="{FF2B5EF4-FFF2-40B4-BE49-F238E27FC236}">
                <a16:creationId xmlns:a16="http://schemas.microsoft.com/office/drawing/2014/main" id="{A03F3CAF-861D-724F-A08D-8BBB2F10EB22}"/>
              </a:ext>
            </a:extLst>
          </p:cNvPr>
          <p:cNvSpPr/>
          <p:nvPr/>
        </p:nvSpPr>
        <p:spPr>
          <a:xfrm rot="17420151">
            <a:off x="1881762" y="3866262"/>
            <a:ext cx="2717283" cy="400110"/>
          </a:xfrm>
          <a:prstGeom prst="rect">
            <a:avLst/>
          </a:prstGeom>
          <a:noFill/>
        </p:spPr>
        <p:txBody>
          <a:bodyPr wrap="none" lIns="91440" tIns="45720" rIns="91440" bIns="45720">
            <a:prstTxWarp prst="textArchUp">
              <a:avLst>
                <a:gd name="adj" fmla="val 10934017"/>
              </a:avLst>
            </a:prstTxWarp>
            <a:spAutoFit/>
          </a:bodyPr>
          <a:lstStyle/>
          <a:p>
            <a:pPr algn="ctr"/>
            <a:r>
              <a:rPr lang="fi-FI" sz="2000" dirty="0">
                <a:ln w="0"/>
                <a:solidFill>
                  <a:prstClr val="white"/>
                </a:solidFill>
                <a:effectLst>
                  <a:outerShdw blurRad="38100" dist="19050" dir="2700000" algn="tl" rotWithShape="0">
                    <a:prstClr val="black">
                      <a:alpha val="40000"/>
                    </a:prstClr>
                  </a:outerShdw>
                </a:effectLst>
              </a:rPr>
              <a:t>SIVISTYSPALVELUT</a:t>
            </a:r>
          </a:p>
        </p:txBody>
      </p:sp>
      <p:sp>
        <p:nvSpPr>
          <p:cNvPr id="16" name="Suorakulmio 15">
            <a:extLst>
              <a:ext uri="{FF2B5EF4-FFF2-40B4-BE49-F238E27FC236}">
                <a16:creationId xmlns:a16="http://schemas.microsoft.com/office/drawing/2014/main" id="{02EBEEF2-389A-DC42-A49D-8A7CFA7118BA}"/>
              </a:ext>
            </a:extLst>
          </p:cNvPr>
          <p:cNvSpPr/>
          <p:nvPr/>
        </p:nvSpPr>
        <p:spPr>
          <a:xfrm>
            <a:off x="4067901" y="1385340"/>
            <a:ext cx="5547361" cy="3045798"/>
          </a:xfrm>
          <a:prstGeom prst="rect">
            <a:avLst/>
          </a:prstGeom>
          <a:noFill/>
        </p:spPr>
        <p:txBody>
          <a:bodyPr wrap="none" lIns="91440" tIns="45720" rIns="91440" bIns="45720">
            <a:prstTxWarp prst="textArchUp">
              <a:avLst>
                <a:gd name="adj" fmla="val 11577886"/>
              </a:avLst>
            </a:prstTxWarp>
            <a:spAutoFit/>
          </a:bodyPr>
          <a:lstStyle/>
          <a:p>
            <a:pPr algn="ctr"/>
            <a:r>
              <a:rPr lang="fi-FI" sz="2000" dirty="0">
                <a:ln w="0"/>
                <a:solidFill>
                  <a:prstClr val="white"/>
                </a:solidFill>
                <a:effectLst>
                  <a:outerShdw blurRad="38100" dist="19050" dir="2700000" algn="tl" rotWithShape="0">
                    <a:prstClr val="black">
                      <a:alpha val="40000"/>
                    </a:prstClr>
                  </a:outerShdw>
                </a:effectLst>
              </a:rPr>
              <a:t>SOTE-PALVELUT</a:t>
            </a:r>
          </a:p>
        </p:txBody>
      </p:sp>
      <p:sp>
        <p:nvSpPr>
          <p:cNvPr id="17" name="Suorakulmio 16">
            <a:extLst>
              <a:ext uri="{FF2B5EF4-FFF2-40B4-BE49-F238E27FC236}">
                <a16:creationId xmlns:a16="http://schemas.microsoft.com/office/drawing/2014/main" id="{BCA07D6A-EE95-BB48-8B94-46B0F156EBE1}"/>
              </a:ext>
            </a:extLst>
          </p:cNvPr>
          <p:cNvSpPr/>
          <p:nvPr/>
        </p:nvSpPr>
        <p:spPr>
          <a:xfrm rot="4102180">
            <a:off x="9029281" y="3742570"/>
            <a:ext cx="2717283" cy="513941"/>
          </a:xfrm>
          <a:prstGeom prst="rect">
            <a:avLst/>
          </a:prstGeom>
          <a:noFill/>
        </p:spPr>
        <p:txBody>
          <a:bodyPr wrap="none" lIns="91440" tIns="45720" rIns="91440" bIns="45720">
            <a:prstTxWarp prst="textArchUp">
              <a:avLst>
                <a:gd name="adj" fmla="val 10878761"/>
              </a:avLst>
            </a:prstTxWarp>
            <a:spAutoFit/>
          </a:bodyPr>
          <a:lstStyle/>
          <a:p>
            <a:pPr algn="ctr"/>
            <a:r>
              <a:rPr lang="fi-FI" sz="2000" dirty="0">
                <a:ln w="0"/>
                <a:solidFill>
                  <a:prstClr val="white"/>
                </a:solidFill>
                <a:effectLst>
                  <a:outerShdw blurRad="38100" dist="19050" dir="2700000" algn="tl" rotWithShape="0">
                    <a:prstClr val="black">
                      <a:alpha val="40000"/>
                    </a:prstClr>
                  </a:outerShdw>
                </a:effectLst>
              </a:rPr>
              <a:t>MUUT</a:t>
            </a:r>
          </a:p>
        </p:txBody>
      </p:sp>
      <p:sp>
        <p:nvSpPr>
          <p:cNvPr id="18" name="Suorakulmio 17">
            <a:extLst>
              <a:ext uri="{FF2B5EF4-FFF2-40B4-BE49-F238E27FC236}">
                <a16:creationId xmlns:a16="http://schemas.microsoft.com/office/drawing/2014/main" id="{CD48A6B9-91E7-C642-96CA-9C83A10CCD35}"/>
              </a:ext>
            </a:extLst>
          </p:cNvPr>
          <p:cNvSpPr/>
          <p:nvPr/>
        </p:nvSpPr>
        <p:spPr>
          <a:xfrm>
            <a:off x="3383280" y="1889761"/>
            <a:ext cx="6941820" cy="6408420"/>
          </a:xfrm>
          <a:prstGeom prst="rect">
            <a:avLst/>
          </a:prstGeom>
          <a:noFill/>
        </p:spPr>
        <p:txBody>
          <a:bodyPr wrap="none" lIns="91440" tIns="45720" rIns="91440" bIns="45720">
            <a:prstTxWarp prst="textArchUp">
              <a:avLst>
                <a:gd name="adj" fmla="val 10478255"/>
              </a:avLst>
            </a:prstTxWarp>
            <a:spAutoFit/>
          </a:bodyPr>
          <a:lstStyle/>
          <a:p>
            <a:pPr algn="ctr"/>
            <a:r>
              <a:rPr lang="fi-FI" sz="1500" dirty="0">
                <a:ln w="0"/>
                <a:solidFill>
                  <a:prstClr val="white"/>
                </a:solidFill>
                <a:effectLst>
                  <a:outerShdw blurRad="38100" dist="19050" dir="2700000" algn="tl" rotWithShape="0">
                    <a:prstClr val="black">
                      <a:alpha val="40000"/>
                    </a:prstClr>
                  </a:outerShdw>
                </a:effectLst>
              </a:rPr>
              <a:t>ERITYISPALVELUJEN TUKI, KONSULTAATIOT JA JALKAUTUVAT PALVELUT (mm. erikoissairaanhoito, lastensuojelu)</a:t>
            </a:r>
          </a:p>
        </p:txBody>
      </p:sp>
      <p:sp>
        <p:nvSpPr>
          <p:cNvPr id="19" name="Suorakulmio 18">
            <a:extLst>
              <a:ext uri="{FF2B5EF4-FFF2-40B4-BE49-F238E27FC236}">
                <a16:creationId xmlns:a16="http://schemas.microsoft.com/office/drawing/2014/main" id="{61710886-FCFB-7D4D-B747-ABB6E5DDCAD4}"/>
              </a:ext>
            </a:extLst>
          </p:cNvPr>
          <p:cNvSpPr/>
          <p:nvPr/>
        </p:nvSpPr>
        <p:spPr>
          <a:xfrm>
            <a:off x="5512568" y="3978572"/>
            <a:ext cx="2717283" cy="2239348"/>
          </a:xfrm>
          <a:prstGeom prst="rect">
            <a:avLst/>
          </a:prstGeom>
          <a:noFill/>
        </p:spPr>
        <p:txBody>
          <a:bodyPr wrap="none" lIns="91440" tIns="45720" rIns="91440" bIns="45720">
            <a:prstTxWarp prst="textArchUp">
              <a:avLst>
                <a:gd name="adj" fmla="val 10934017"/>
              </a:avLst>
            </a:prstTxWarp>
            <a:spAutoFit/>
          </a:bodyPr>
          <a:lstStyle/>
          <a:p>
            <a:pPr algn="ctr"/>
            <a:r>
              <a:rPr lang="fi-FI" dirty="0">
                <a:ln w="0"/>
                <a:solidFill>
                  <a:prstClr val="white"/>
                </a:solidFill>
                <a:effectLst>
                  <a:outerShdw blurRad="38100" dist="19050" dir="2700000" algn="tl" rotWithShape="0">
                    <a:prstClr val="black">
                      <a:alpha val="40000"/>
                    </a:prstClr>
                  </a:outerShdw>
                </a:effectLst>
              </a:rPr>
              <a:t>KOHTAAMISPAIKAT</a:t>
            </a:r>
          </a:p>
        </p:txBody>
      </p:sp>
      <p:sp>
        <p:nvSpPr>
          <p:cNvPr id="20" name="Suorakulmio 19">
            <a:extLst>
              <a:ext uri="{FF2B5EF4-FFF2-40B4-BE49-F238E27FC236}">
                <a16:creationId xmlns:a16="http://schemas.microsoft.com/office/drawing/2014/main" id="{91CD7104-4DB2-1D48-A1A5-5AD19C0B1AE4}"/>
              </a:ext>
            </a:extLst>
          </p:cNvPr>
          <p:cNvSpPr/>
          <p:nvPr/>
        </p:nvSpPr>
        <p:spPr>
          <a:xfrm>
            <a:off x="5615941" y="4340536"/>
            <a:ext cx="2510320" cy="3060422"/>
          </a:xfrm>
          <a:prstGeom prst="rect">
            <a:avLst/>
          </a:prstGeom>
          <a:noFill/>
        </p:spPr>
        <p:txBody>
          <a:bodyPr wrap="none" lIns="91440" tIns="45720" rIns="91440" bIns="45720">
            <a:prstTxWarp prst="textArchUp">
              <a:avLst>
                <a:gd name="adj" fmla="val 10547273"/>
              </a:avLst>
            </a:prstTxWarp>
            <a:spAutoFit/>
          </a:bodyPr>
          <a:lstStyle/>
          <a:p>
            <a:pPr algn="ctr"/>
            <a:r>
              <a:rPr lang="fi-FI" dirty="0">
                <a:ln w="0"/>
                <a:solidFill>
                  <a:prstClr val="white"/>
                </a:solidFill>
                <a:effectLst>
                  <a:outerShdw blurRad="38100" dist="19050" dir="2700000" algn="tl" rotWithShape="0">
                    <a:prstClr val="black">
                      <a:alpha val="40000"/>
                    </a:prstClr>
                  </a:outerShdw>
                </a:effectLst>
              </a:rPr>
              <a:t>SÄHKÖISET PALVELUT</a:t>
            </a:r>
          </a:p>
        </p:txBody>
      </p:sp>
      <p:sp>
        <p:nvSpPr>
          <p:cNvPr id="21" name="Tekstiruutu 20">
            <a:extLst>
              <a:ext uri="{FF2B5EF4-FFF2-40B4-BE49-F238E27FC236}">
                <a16:creationId xmlns:a16="http://schemas.microsoft.com/office/drawing/2014/main" id="{8BFE6670-B216-B44A-B60D-648238CE8B85}"/>
              </a:ext>
            </a:extLst>
          </p:cNvPr>
          <p:cNvSpPr txBox="1"/>
          <p:nvPr/>
        </p:nvSpPr>
        <p:spPr>
          <a:xfrm>
            <a:off x="5808289" y="4587049"/>
            <a:ext cx="2081825" cy="830997"/>
          </a:xfrm>
          <a:prstGeom prst="rect">
            <a:avLst/>
          </a:prstGeom>
          <a:noFill/>
        </p:spPr>
        <p:txBody>
          <a:bodyPr wrap="square" rtlCol="0">
            <a:spAutoFit/>
          </a:bodyPr>
          <a:lstStyle/>
          <a:p>
            <a:pPr algn="ctr"/>
            <a:r>
              <a:rPr lang="fi-FI" sz="1600" b="1" dirty="0">
                <a:solidFill>
                  <a:prstClr val="black"/>
                </a:solidFill>
                <a:latin typeface="Arial" panose="020B0604020202020204" pitchFamily="34" charset="0"/>
                <a:cs typeface="Arial" panose="020B0604020202020204" pitchFamily="34" charset="0"/>
              </a:rPr>
              <a:t>Lapsi,</a:t>
            </a:r>
          </a:p>
          <a:p>
            <a:pPr algn="ctr"/>
            <a:r>
              <a:rPr lang="fi-FI" sz="1600" b="1" dirty="0">
                <a:solidFill>
                  <a:prstClr val="black"/>
                </a:solidFill>
                <a:latin typeface="Arial" panose="020B0604020202020204" pitchFamily="34" charset="0"/>
                <a:cs typeface="Arial" panose="020B0604020202020204" pitchFamily="34" charset="0"/>
              </a:rPr>
              <a:t>Perhe ja</a:t>
            </a:r>
            <a:br>
              <a:rPr lang="fi-FI" sz="1600" b="1" dirty="0">
                <a:solidFill>
                  <a:prstClr val="black"/>
                </a:solidFill>
                <a:latin typeface="Arial" panose="020B0604020202020204" pitchFamily="34" charset="0"/>
                <a:cs typeface="Arial" panose="020B0604020202020204" pitchFamily="34" charset="0"/>
              </a:rPr>
            </a:br>
            <a:r>
              <a:rPr lang="fi-FI" sz="1600" b="1" dirty="0">
                <a:solidFill>
                  <a:prstClr val="black"/>
                </a:solidFill>
                <a:latin typeface="Arial" panose="020B0604020202020204" pitchFamily="34" charset="0"/>
                <a:cs typeface="Arial" panose="020B0604020202020204" pitchFamily="34" charset="0"/>
              </a:rPr>
              <a:t>läheisverkosto</a:t>
            </a:r>
          </a:p>
        </p:txBody>
      </p:sp>
      <p:sp>
        <p:nvSpPr>
          <p:cNvPr id="23" name="Suorakulmio 22">
            <a:extLst>
              <a:ext uri="{FF2B5EF4-FFF2-40B4-BE49-F238E27FC236}">
                <a16:creationId xmlns:a16="http://schemas.microsoft.com/office/drawing/2014/main" id="{B0A5E6A6-3BF8-46D0-91EC-C938C8E9730B}"/>
              </a:ext>
            </a:extLst>
          </p:cNvPr>
          <p:cNvSpPr/>
          <p:nvPr/>
        </p:nvSpPr>
        <p:spPr>
          <a:xfrm>
            <a:off x="276505" y="271097"/>
            <a:ext cx="1920406" cy="4066384"/>
          </a:xfrm>
          <a:prstGeom prst="rect">
            <a:avLst/>
          </a:prstGeom>
          <a:solidFill>
            <a:srgbClr val="8BB836">
              <a:lumMod val="60000"/>
              <a:lumOff val="40000"/>
            </a:srgb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Palvelu- ja yhteistyö-verkosto lapsen ja perheen näkökulmasta</a:t>
            </a:r>
          </a:p>
        </p:txBody>
      </p:sp>
      <p:grpSp>
        <p:nvGrpSpPr>
          <p:cNvPr id="24" name="Ryhmä 23">
            <a:extLst>
              <a:ext uri="{FF2B5EF4-FFF2-40B4-BE49-F238E27FC236}">
                <a16:creationId xmlns:a16="http://schemas.microsoft.com/office/drawing/2014/main" id="{448A7DE8-6195-45E6-8715-F837EB28F9D5}"/>
              </a:ext>
            </a:extLst>
          </p:cNvPr>
          <p:cNvGrpSpPr/>
          <p:nvPr/>
        </p:nvGrpSpPr>
        <p:grpSpPr>
          <a:xfrm>
            <a:off x="-28492" y="5779960"/>
            <a:ext cx="12220492" cy="1080001"/>
            <a:chOff x="23225" y="2267999"/>
            <a:chExt cx="12220492" cy="1080001"/>
          </a:xfrm>
        </p:grpSpPr>
        <p:grpSp>
          <p:nvGrpSpPr>
            <p:cNvPr id="25" name="Ryhmä 24">
              <a:extLst>
                <a:ext uri="{FF2B5EF4-FFF2-40B4-BE49-F238E27FC236}">
                  <a16:creationId xmlns:a16="http://schemas.microsoft.com/office/drawing/2014/main" id="{E4774CF4-2CC1-4A75-8625-5CC68B49B114}"/>
                </a:ext>
              </a:extLst>
            </p:cNvPr>
            <p:cNvGrpSpPr/>
            <p:nvPr/>
          </p:nvGrpSpPr>
          <p:grpSpPr>
            <a:xfrm>
              <a:off x="23225" y="2267999"/>
              <a:ext cx="12220492" cy="1080000"/>
              <a:chOff x="0" y="5778000"/>
              <a:chExt cx="12220492" cy="1080000"/>
            </a:xfrm>
          </p:grpSpPr>
          <p:pic>
            <p:nvPicPr>
              <p:cNvPr id="27" name="Kuva 26">
                <a:extLst>
                  <a:ext uri="{FF2B5EF4-FFF2-40B4-BE49-F238E27FC236}">
                    <a16:creationId xmlns:a16="http://schemas.microsoft.com/office/drawing/2014/main" id="{169F8461-B659-47AD-8172-560CD286227E}"/>
                  </a:ext>
                </a:extLst>
              </p:cNvPr>
              <p:cNvPicPr>
                <a:picLocks noChangeAspect="1"/>
              </p:cNvPicPr>
              <p:nvPr/>
            </p:nvPicPr>
            <p:blipFill rotWithShape="1">
              <a:blip r:embed="rId5"/>
              <a:srcRect l="13519" t="15180" r="58379" b="68740"/>
              <a:stretch/>
            </p:blipFill>
            <p:spPr>
              <a:xfrm>
                <a:off x="4331797" y="5778000"/>
                <a:ext cx="2791167" cy="1080000"/>
              </a:xfrm>
              <a:prstGeom prst="rect">
                <a:avLst/>
              </a:prstGeom>
            </p:spPr>
          </p:pic>
          <p:pic>
            <p:nvPicPr>
              <p:cNvPr id="28" name="Kuva 27">
                <a:extLst>
                  <a:ext uri="{FF2B5EF4-FFF2-40B4-BE49-F238E27FC236}">
                    <a16:creationId xmlns:a16="http://schemas.microsoft.com/office/drawing/2014/main" id="{D7DECA33-B530-4125-A5E0-F4EFAB6F5C49}"/>
                  </a:ext>
                </a:extLst>
              </p:cNvPr>
              <p:cNvPicPr>
                <a:picLocks noChangeAspect="1"/>
              </p:cNvPicPr>
              <p:nvPr/>
            </p:nvPicPr>
            <p:blipFill rotWithShape="1">
              <a:blip r:embed="rId6"/>
              <a:srcRect l="23738" r="54239" b="9604"/>
              <a:stretch/>
            </p:blipFill>
            <p:spPr>
              <a:xfrm>
                <a:off x="1956424" y="5778000"/>
                <a:ext cx="2375373" cy="1080000"/>
              </a:xfrm>
              <a:prstGeom prst="rect">
                <a:avLst/>
              </a:prstGeom>
            </p:spPr>
          </p:pic>
          <p:pic>
            <p:nvPicPr>
              <p:cNvPr id="29" name="Kuva 28">
                <a:extLst>
                  <a:ext uri="{FF2B5EF4-FFF2-40B4-BE49-F238E27FC236}">
                    <a16:creationId xmlns:a16="http://schemas.microsoft.com/office/drawing/2014/main" id="{06C66D76-9C6B-4634-8AA0-5A3B5D198B58}"/>
                  </a:ext>
                </a:extLst>
              </p:cNvPr>
              <p:cNvPicPr>
                <a:picLocks noChangeAspect="1"/>
              </p:cNvPicPr>
              <p:nvPr/>
            </p:nvPicPr>
            <p:blipFill rotWithShape="1">
              <a:blip r:embed="rId7"/>
              <a:srcRect l="4943" t="48701" r="73869" b="35312"/>
              <a:stretch/>
            </p:blipFill>
            <p:spPr>
              <a:xfrm>
                <a:off x="0" y="5778000"/>
                <a:ext cx="1956424" cy="1080000"/>
              </a:xfrm>
              <a:prstGeom prst="rect">
                <a:avLst/>
              </a:prstGeom>
            </p:spPr>
          </p:pic>
          <p:pic>
            <p:nvPicPr>
              <p:cNvPr id="30" name="Kuva 29">
                <a:extLst>
                  <a:ext uri="{FF2B5EF4-FFF2-40B4-BE49-F238E27FC236}">
                    <a16:creationId xmlns:a16="http://schemas.microsoft.com/office/drawing/2014/main" id="{9A368690-C62F-4961-87FF-9ECD7E0C1A25}"/>
                  </a:ext>
                </a:extLst>
              </p:cNvPr>
              <p:cNvPicPr>
                <a:picLocks noChangeAspect="1"/>
              </p:cNvPicPr>
              <p:nvPr/>
            </p:nvPicPr>
            <p:blipFill rotWithShape="1">
              <a:blip r:embed="rId8"/>
              <a:srcRect l="58003" t="38921" r="25050" b="3559"/>
              <a:stretch/>
            </p:blipFill>
            <p:spPr>
              <a:xfrm>
                <a:off x="9498337" y="5778000"/>
                <a:ext cx="2722155" cy="1080000"/>
              </a:xfrm>
              <a:prstGeom prst="rect">
                <a:avLst/>
              </a:prstGeom>
            </p:spPr>
          </p:pic>
        </p:grpSp>
        <p:pic>
          <p:nvPicPr>
            <p:cNvPr id="26" name="Kuva 25">
              <a:extLst>
                <a:ext uri="{FF2B5EF4-FFF2-40B4-BE49-F238E27FC236}">
                  <a16:creationId xmlns:a16="http://schemas.microsoft.com/office/drawing/2014/main" id="{CF6001ED-243F-4DD5-B0A0-5B81549B7DF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142" t="24520" r="27072" b="64254"/>
            <a:stretch/>
          </p:blipFill>
          <p:spPr>
            <a:xfrm>
              <a:off x="7122964" y="2268000"/>
              <a:ext cx="2814540" cy="1080000"/>
            </a:xfrm>
            <a:prstGeom prst="rect">
              <a:avLst/>
            </a:prstGeom>
          </p:spPr>
        </p:pic>
      </p:grpSp>
    </p:spTree>
    <p:extLst>
      <p:ext uri="{BB962C8B-B14F-4D97-AF65-F5344CB8AC3E}">
        <p14:creationId xmlns:p14="http://schemas.microsoft.com/office/powerpoint/2010/main" val="18627199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iruutu 15"/>
          <p:cNvSpPr txBox="1"/>
          <p:nvPr/>
        </p:nvSpPr>
        <p:spPr>
          <a:xfrm>
            <a:off x="2480400" y="271097"/>
            <a:ext cx="5894275" cy="5355312"/>
          </a:xfrm>
          <a:prstGeom prst="rect">
            <a:avLst/>
          </a:prstGeom>
          <a:noFill/>
        </p:spPr>
        <p:txBody>
          <a:bodyPr wrap="square" rtlCol="0">
            <a:spAutoFit/>
          </a:bodyPr>
          <a:lstStyle/>
          <a:p>
            <a:r>
              <a:rPr lang="fi-FI" b="1" u="sng" dirty="0"/>
              <a:t>Perhekeskuksen ydinpalvelut</a:t>
            </a:r>
          </a:p>
          <a:p>
            <a:endParaRPr lang="fi-FI" b="1" dirty="0"/>
          </a:p>
          <a:p>
            <a:r>
              <a:rPr lang="fi-FI" b="1" dirty="0"/>
              <a:t>Lapsiperheiden </a:t>
            </a:r>
            <a:r>
              <a:rPr lang="fi-FI" b="1" dirty="0" err="1"/>
              <a:t>sosiaali</a:t>
            </a:r>
            <a:r>
              <a:rPr lang="fi-FI" b="1" dirty="0"/>
              <a:t>- ja terveyspalvelut </a:t>
            </a:r>
          </a:p>
          <a:p>
            <a:pPr marL="285750" indent="-285750">
              <a:buFontTx/>
              <a:buChar char="-"/>
            </a:pPr>
            <a:r>
              <a:rPr lang="fi-FI" dirty="0"/>
              <a:t>Äitiys- ja lastenneuvolapalvelut (sisältää seksuaaliterveysneuvontapalvelut)</a:t>
            </a:r>
          </a:p>
          <a:p>
            <a:pPr marL="285750" indent="-285750">
              <a:buFontTx/>
              <a:buChar char="-"/>
            </a:pPr>
            <a:r>
              <a:rPr lang="fi-FI" dirty="0"/>
              <a:t>Koulu- ja opiskeluterveydenhuolto</a:t>
            </a:r>
          </a:p>
          <a:p>
            <a:pPr marL="285750" indent="-285750">
              <a:buFontTx/>
              <a:buChar char="-"/>
            </a:pPr>
            <a:r>
              <a:rPr lang="fi-FI" dirty="0"/>
              <a:t>Lapsiperheiden kotipalvelut</a:t>
            </a:r>
          </a:p>
          <a:p>
            <a:pPr marL="285750" indent="-285750">
              <a:buFontTx/>
              <a:buChar char="-"/>
            </a:pPr>
            <a:r>
              <a:rPr lang="fi-FI" dirty="0"/>
              <a:t>Perhetyö ja perhesosiaalityö</a:t>
            </a:r>
          </a:p>
          <a:p>
            <a:pPr marL="285750" indent="-285750">
              <a:buFontTx/>
              <a:buChar char="-"/>
            </a:pPr>
            <a:r>
              <a:rPr lang="fi-FI" dirty="0"/>
              <a:t>Perheoikeudelliset palvelut</a:t>
            </a:r>
          </a:p>
          <a:p>
            <a:pPr marL="285750" indent="-285750">
              <a:buFontTx/>
              <a:buChar char="-"/>
            </a:pPr>
            <a:r>
              <a:rPr lang="fi-FI" dirty="0"/>
              <a:t>Kasvatus- ja perheneuvonta </a:t>
            </a:r>
          </a:p>
          <a:p>
            <a:pPr marL="285750" indent="-285750">
              <a:buFontTx/>
              <a:buChar char="-"/>
            </a:pPr>
            <a:r>
              <a:rPr lang="fi-FI" dirty="0"/>
              <a:t>Lasten ja nuorten matalan kynnyksen mielenterveyspalvelut</a:t>
            </a:r>
          </a:p>
          <a:p>
            <a:pPr marL="285750" indent="-285750">
              <a:buFontTx/>
              <a:buChar char="-"/>
            </a:pPr>
            <a:r>
              <a:rPr lang="fi-FI" dirty="0"/>
              <a:t>Kuntoutuspalvelut (sisältää mm. </a:t>
            </a:r>
            <a:r>
              <a:rPr lang="fi-FI" dirty="0" err="1"/>
              <a:t>fysio</a:t>
            </a:r>
            <a:r>
              <a:rPr lang="fi-FI" dirty="0"/>
              <a:t>-, toiminta- ja puheterapia)</a:t>
            </a:r>
          </a:p>
          <a:p>
            <a:endParaRPr lang="fi-FI" dirty="0"/>
          </a:p>
          <a:p>
            <a:r>
              <a:rPr lang="fi-FI" b="1" dirty="0"/>
              <a:t>Avoimet kohtaamispaikat</a:t>
            </a:r>
          </a:p>
          <a:p>
            <a:pPr marL="285750" indent="-285750">
              <a:buFontTx/>
              <a:buChar char="-"/>
            </a:pPr>
            <a:r>
              <a:rPr lang="fi-FI" dirty="0"/>
              <a:t>Perheentalo, nuorisotalot, seurakuntien avoimet kohtaamispaikat</a:t>
            </a:r>
          </a:p>
          <a:p>
            <a:pPr marL="285750" indent="-285750">
              <a:buFontTx/>
              <a:buChar char="-"/>
            </a:pPr>
            <a:r>
              <a:rPr lang="fi-FI" dirty="0"/>
              <a:t>Avoin varhaiskasvatus, Vuorelan toimipiste</a:t>
            </a:r>
          </a:p>
        </p:txBody>
      </p:sp>
      <p:sp>
        <p:nvSpPr>
          <p:cNvPr id="17" name="Tekstiruutu 16"/>
          <p:cNvSpPr txBox="1"/>
          <p:nvPr/>
        </p:nvSpPr>
        <p:spPr>
          <a:xfrm>
            <a:off x="7688739" y="271097"/>
            <a:ext cx="5111496" cy="4801314"/>
          </a:xfrm>
          <a:prstGeom prst="rect">
            <a:avLst/>
          </a:prstGeom>
          <a:noFill/>
        </p:spPr>
        <p:txBody>
          <a:bodyPr wrap="square" rtlCol="0">
            <a:spAutoFit/>
          </a:bodyPr>
          <a:lstStyle/>
          <a:p>
            <a:r>
              <a:rPr lang="fi-FI" b="1" u="sng" dirty="0"/>
              <a:t>Perhekeskuksen yhteistyöverkosto</a:t>
            </a:r>
          </a:p>
          <a:p>
            <a:endParaRPr lang="fi-FI" b="1" dirty="0"/>
          </a:p>
          <a:p>
            <a:r>
              <a:rPr lang="fi-FI" b="1" dirty="0"/>
              <a:t>Varhaiskasvatus</a:t>
            </a:r>
          </a:p>
          <a:p>
            <a:endParaRPr lang="fi-FI" dirty="0"/>
          </a:p>
          <a:p>
            <a:r>
              <a:rPr lang="fi-FI" b="1" dirty="0"/>
              <a:t>Koulut ja oppilaitokset, oppilashuolto</a:t>
            </a:r>
          </a:p>
          <a:p>
            <a:endParaRPr lang="fi-FI" b="1" dirty="0"/>
          </a:p>
          <a:p>
            <a:r>
              <a:rPr lang="fi-FI" b="1" dirty="0"/>
              <a:t>Nuorisotyö</a:t>
            </a:r>
          </a:p>
          <a:p>
            <a:endParaRPr lang="fi-FI" dirty="0"/>
          </a:p>
          <a:p>
            <a:r>
              <a:rPr lang="fi-FI" b="1" dirty="0"/>
              <a:t>Hyvinvointia ja terveyttä edistävät palvelut</a:t>
            </a:r>
          </a:p>
          <a:p>
            <a:pPr marL="285750" indent="-285750">
              <a:buFontTx/>
              <a:buChar char="-"/>
            </a:pPr>
            <a:r>
              <a:rPr lang="fi-FI" dirty="0"/>
              <a:t>Liikunta- ja vapaa-ajanpalvelut</a:t>
            </a:r>
          </a:p>
          <a:p>
            <a:pPr marL="285750" indent="-285750">
              <a:buFontTx/>
              <a:buChar char="-"/>
            </a:pPr>
            <a:r>
              <a:rPr lang="fi-FI" dirty="0"/>
              <a:t>Kulttuuripalvelut</a:t>
            </a:r>
          </a:p>
          <a:p>
            <a:endParaRPr lang="fi-FI" dirty="0"/>
          </a:p>
          <a:p>
            <a:r>
              <a:rPr lang="fi-FI" b="1" dirty="0"/>
              <a:t>Aikuisten </a:t>
            </a:r>
            <a:r>
              <a:rPr lang="fi-FI" b="1" dirty="0" err="1"/>
              <a:t>sote</a:t>
            </a:r>
            <a:r>
              <a:rPr lang="fi-FI" b="1" dirty="0"/>
              <a:t>-palvelut</a:t>
            </a:r>
          </a:p>
          <a:p>
            <a:r>
              <a:rPr lang="fi-FI" b="1" dirty="0"/>
              <a:t>Järjestöjen ja seurakunnan palvelut</a:t>
            </a:r>
          </a:p>
          <a:p>
            <a:endParaRPr lang="fi-FI" b="1" dirty="0"/>
          </a:p>
          <a:p>
            <a:r>
              <a:rPr lang="fi-FI" b="1" dirty="0"/>
              <a:t>Erikoissairaanhoidon palvelut</a:t>
            </a:r>
          </a:p>
          <a:p>
            <a:r>
              <a:rPr lang="fi-FI" b="1" dirty="0"/>
              <a:t>Lastensuojelu</a:t>
            </a:r>
          </a:p>
        </p:txBody>
      </p:sp>
      <p:sp>
        <p:nvSpPr>
          <p:cNvPr id="5" name="Suorakulmio 4">
            <a:extLst>
              <a:ext uri="{FF2B5EF4-FFF2-40B4-BE49-F238E27FC236}">
                <a16:creationId xmlns:a16="http://schemas.microsoft.com/office/drawing/2014/main" id="{0A32D407-9396-46CB-9422-EEF58A112DD9}"/>
              </a:ext>
            </a:extLst>
          </p:cNvPr>
          <p:cNvSpPr/>
          <p:nvPr/>
        </p:nvSpPr>
        <p:spPr>
          <a:xfrm>
            <a:off x="276505" y="271097"/>
            <a:ext cx="1920406" cy="4066384"/>
          </a:xfrm>
          <a:prstGeom prst="rect">
            <a:avLst/>
          </a:prstGeom>
          <a:solidFill>
            <a:srgbClr val="8BB836">
              <a:lumMod val="60000"/>
              <a:lumOff val="40000"/>
            </a:srgb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Palvelu- ja yhteistyö-verkosto</a:t>
            </a:r>
          </a:p>
        </p:txBody>
      </p:sp>
      <p:grpSp>
        <p:nvGrpSpPr>
          <p:cNvPr id="6" name="Ryhmä 5">
            <a:extLst>
              <a:ext uri="{FF2B5EF4-FFF2-40B4-BE49-F238E27FC236}">
                <a16:creationId xmlns:a16="http://schemas.microsoft.com/office/drawing/2014/main" id="{B759BB25-A74A-4D0A-A7A7-B68929D3A294}"/>
              </a:ext>
            </a:extLst>
          </p:cNvPr>
          <p:cNvGrpSpPr/>
          <p:nvPr/>
        </p:nvGrpSpPr>
        <p:grpSpPr>
          <a:xfrm>
            <a:off x="0" y="5847983"/>
            <a:ext cx="12220492" cy="1080000"/>
            <a:chOff x="23225" y="1187999"/>
            <a:chExt cx="12220492" cy="1080000"/>
          </a:xfrm>
        </p:grpSpPr>
        <p:pic>
          <p:nvPicPr>
            <p:cNvPr id="7" name="Kuva 6">
              <a:extLst>
                <a:ext uri="{FF2B5EF4-FFF2-40B4-BE49-F238E27FC236}">
                  <a16:creationId xmlns:a16="http://schemas.microsoft.com/office/drawing/2014/main" id="{068BB54F-68F4-4540-907F-6EC221191B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32" t="47306" r="42853" b="38667"/>
            <a:stretch/>
          </p:blipFill>
          <p:spPr>
            <a:xfrm>
              <a:off x="1956422" y="1187999"/>
              <a:ext cx="2791169" cy="1080000"/>
            </a:xfrm>
            <a:prstGeom prst="rect">
              <a:avLst/>
            </a:prstGeom>
          </p:spPr>
        </p:pic>
        <p:grpSp>
          <p:nvGrpSpPr>
            <p:cNvPr id="8" name="Ryhmä 7">
              <a:extLst>
                <a:ext uri="{FF2B5EF4-FFF2-40B4-BE49-F238E27FC236}">
                  <a16:creationId xmlns:a16="http://schemas.microsoft.com/office/drawing/2014/main" id="{5338C4D0-6EB7-4BF7-954C-264186B98CA8}"/>
                </a:ext>
              </a:extLst>
            </p:cNvPr>
            <p:cNvGrpSpPr/>
            <p:nvPr/>
          </p:nvGrpSpPr>
          <p:grpSpPr>
            <a:xfrm>
              <a:off x="23225" y="1187999"/>
              <a:ext cx="12220492" cy="1080000"/>
              <a:chOff x="23225" y="1187999"/>
              <a:chExt cx="12220492" cy="1080000"/>
            </a:xfrm>
          </p:grpSpPr>
          <p:grpSp>
            <p:nvGrpSpPr>
              <p:cNvPr id="9" name="Ryhmä 8">
                <a:extLst>
                  <a:ext uri="{FF2B5EF4-FFF2-40B4-BE49-F238E27FC236}">
                    <a16:creationId xmlns:a16="http://schemas.microsoft.com/office/drawing/2014/main" id="{99DEEBB8-E0A4-4DB5-95CB-1552323CAF86}"/>
                  </a:ext>
                </a:extLst>
              </p:cNvPr>
              <p:cNvGrpSpPr/>
              <p:nvPr/>
            </p:nvGrpSpPr>
            <p:grpSpPr>
              <a:xfrm>
                <a:off x="23225" y="1187999"/>
                <a:ext cx="12220492" cy="1080000"/>
                <a:chOff x="0" y="5778000"/>
                <a:chExt cx="12220492" cy="1080000"/>
              </a:xfrm>
            </p:grpSpPr>
            <p:pic>
              <p:nvPicPr>
                <p:cNvPr id="11" name="Kuva 10">
                  <a:extLst>
                    <a:ext uri="{FF2B5EF4-FFF2-40B4-BE49-F238E27FC236}">
                      <a16:creationId xmlns:a16="http://schemas.microsoft.com/office/drawing/2014/main" id="{FC19BD63-CB18-4E1E-AF7F-9F34FAA0415B}"/>
                    </a:ext>
                  </a:extLst>
                </p:cNvPr>
                <p:cNvPicPr>
                  <a:picLocks noChangeAspect="1"/>
                </p:cNvPicPr>
                <p:nvPr/>
              </p:nvPicPr>
              <p:blipFill rotWithShape="1">
                <a:blip r:embed="rId3"/>
                <a:srcRect l="13519" t="15180" r="58379" b="68740"/>
                <a:stretch/>
              </p:blipFill>
              <p:spPr>
                <a:xfrm>
                  <a:off x="4331797" y="5778000"/>
                  <a:ext cx="2791167" cy="1080000"/>
                </a:xfrm>
                <a:prstGeom prst="rect">
                  <a:avLst/>
                </a:prstGeom>
              </p:spPr>
            </p:pic>
            <p:pic>
              <p:nvPicPr>
                <p:cNvPr id="12" name="Kuva 11">
                  <a:extLst>
                    <a:ext uri="{FF2B5EF4-FFF2-40B4-BE49-F238E27FC236}">
                      <a16:creationId xmlns:a16="http://schemas.microsoft.com/office/drawing/2014/main" id="{0C2DB802-2524-4D97-8EDD-4911A6184523}"/>
                    </a:ext>
                  </a:extLst>
                </p:cNvPr>
                <p:cNvPicPr>
                  <a:picLocks noChangeAspect="1"/>
                </p:cNvPicPr>
                <p:nvPr/>
              </p:nvPicPr>
              <p:blipFill rotWithShape="1">
                <a:blip r:embed="rId3"/>
                <a:srcRect l="51396" t="35138" r="28093" b="51648"/>
                <a:stretch/>
              </p:blipFill>
              <p:spPr>
                <a:xfrm>
                  <a:off x="7122964" y="5778000"/>
                  <a:ext cx="2479051" cy="1080000"/>
                </a:xfrm>
                <a:prstGeom prst="rect">
                  <a:avLst/>
                </a:prstGeom>
              </p:spPr>
            </p:pic>
            <p:pic>
              <p:nvPicPr>
                <p:cNvPr id="13" name="Kuva 12">
                  <a:extLst>
                    <a:ext uri="{FF2B5EF4-FFF2-40B4-BE49-F238E27FC236}">
                      <a16:creationId xmlns:a16="http://schemas.microsoft.com/office/drawing/2014/main" id="{856EC19C-A758-4C98-A5F9-4FE1A769C834}"/>
                    </a:ext>
                  </a:extLst>
                </p:cNvPr>
                <p:cNvPicPr>
                  <a:picLocks noChangeAspect="1"/>
                </p:cNvPicPr>
                <p:nvPr/>
              </p:nvPicPr>
              <p:blipFill rotWithShape="1">
                <a:blip r:embed="rId4"/>
                <a:srcRect l="4943" t="48701" r="73869" b="35312"/>
                <a:stretch/>
              </p:blipFill>
              <p:spPr>
                <a:xfrm>
                  <a:off x="0" y="5778000"/>
                  <a:ext cx="1956424" cy="1080000"/>
                </a:xfrm>
                <a:prstGeom prst="rect">
                  <a:avLst/>
                </a:prstGeom>
              </p:spPr>
            </p:pic>
            <p:pic>
              <p:nvPicPr>
                <p:cNvPr id="14" name="Kuva 13">
                  <a:extLst>
                    <a:ext uri="{FF2B5EF4-FFF2-40B4-BE49-F238E27FC236}">
                      <a16:creationId xmlns:a16="http://schemas.microsoft.com/office/drawing/2014/main" id="{53B78E91-B870-452A-A303-34904274B295}"/>
                    </a:ext>
                  </a:extLst>
                </p:cNvPr>
                <p:cNvPicPr>
                  <a:picLocks noChangeAspect="1"/>
                </p:cNvPicPr>
                <p:nvPr/>
              </p:nvPicPr>
              <p:blipFill rotWithShape="1">
                <a:blip r:embed="rId5"/>
                <a:srcRect l="58003" t="38921" r="25050" b="3559"/>
                <a:stretch/>
              </p:blipFill>
              <p:spPr>
                <a:xfrm>
                  <a:off x="9498337" y="5778000"/>
                  <a:ext cx="2722155" cy="1080000"/>
                </a:xfrm>
                <a:prstGeom prst="rect">
                  <a:avLst/>
                </a:prstGeom>
              </p:spPr>
            </p:pic>
          </p:grpSp>
          <p:pic>
            <p:nvPicPr>
              <p:cNvPr id="10" name="Kuva 9">
                <a:extLst>
                  <a:ext uri="{FF2B5EF4-FFF2-40B4-BE49-F238E27FC236}">
                    <a16:creationId xmlns:a16="http://schemas.microsoft.com/office/drawing/2014/main" id="{F981E9C1-5A29-4F72-991C-DDAB180080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142" t="24520" r="27072" b="64254"/>
              <a:stretch/>
            </p:blipFill>
            <p:spPr>
              <a:xfrm>
                <a:off x="9405952" y="1187999"/>
                <a:ext cx="2814540" cy="1080000"/>
              </a:xfrm>
              <a:prstGeom prst="rect">
                <a:avLst/>
              </a:prstGeom>
            </p:spPr>
          </p:pic>
        </p:grpSp>
      </p:grpSp>
    </p:spTree>
    <p:extLst>
      <p:ext uri="{BB962C8B-B14F-4D97-AF65-F5344CB8AC3E}">
        <p14:creationId xmlns:p14="http://schemas.microsoft.com/office/powerpoint/2010/main" val="182753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ktori 3"/>
          <p:cNvSpPr/>
          <p:nvPr/>
        </p:nvSpPr>
        <p:spPr>
          <a:xfrm>
            <a:off x="527304" y="237744"/>
            <a:ext cx="6382512" cy="6382512"/>
          </a:xfrm>
          <a:prstGeom prst="pie">
            <a:avLst>
              <a:gd name="adj1" fmla="val 5400000"/>
              <a:gd name="adj2" fmla="val 16200000"/>
            </a:avLst>
          </a:prstGeom>
          <a:solidFill>
            <a:schemeClr val="accent4">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grpSp>
        <p:nvGrpSpPr>
          <p:cNvPr id="5" name="Ryhmä 4"/>
          <p:cNvGrpSpPr/>
          <p:nvPr/>
        </p:nvGrpSpPr>
        <p:grpSpPr>
          <a:xfrm>
            <a:off x="3718560" y="237744"/>
            <a:ext cx="7946135" cy="6382512"/>
            <a:chOff x="3191256" y="0"/>
            <a:chExt cx="7946135" cy="6382512"/>
          </a:xfrm>
        </p:grpSpPr>
        <p:sp>
          <p:nvSpPr>
            <p:cNvPr id="23" name="Suorakulmio 22"/>
            <p:cNvSpPr/>
            <p:nvPr/>
          </p:nvSpPr>
          <p:spPr>
            <a:xfrm>
              <a:off x="3191256" y="0"/>
              <a:ext cx="7946135" cy="6382512"/>
            </a:xfrm>
            <a:prstGeom prst="rect">
              <a:avLst/>
            </a:prstGeom>
            <a:solidFill>
              <a:schemeClr val="accent4">
                <a:lumMod val="60000"/>
                <a:lumOff val="40000"/>
                <a:alpha val="90000"/>
              </a:schemeClr>
            </a:solidFill>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Suorakulmio 23"/>
            <p:cNvSpPr/>
            <p:nvPr/>
          </p:nvSpPr>
          <p:spPr>
            <a:xfrm>
              <a:off x="3191256" y="0"/>
              <a:ext cx="3973067" cy="1914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i-FI" sz="3700" kern="1200" dirty="0"/>
                <a:t>Perhekeskuksen yhteistyöverkostot</a:t>
              </a:r>
            </a:p>
          </p:txBody>
        </p:sp>
      </p:grpSp>
      <p:sp>
        <p:nvSpPr>
          <p:cNvPr id="6" name="Sektori 5"/>
          <p:cNvSpPr/>
          <p:nvPr/>
        </p:nvSpPr>
        <p:spPr>
          <a:xfrm>
            <a:off x="1644245" y="2152501"/>
            <a:ext cx="4148628" cy="4148628"/>
          </a:xfrm>
          <a:prstGeom prst="pie">
            <a:avLst>
              <a:gd name="adj1" fmla="val 5400000"/>
              <a:gd name="adj2" fmla="val 16200000"/>
            </a:avLst>
          </a:prstGeom>
          <a:solidFill>
            <a:srgbClr val="99FF99"/>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5197846"/>
              <a:satOff val="-23984"/>
              <a:lumOff val="883"/>
              <a:alphaOff val="0"/>
            </a:schemeClr>
          </a:effectRef>
          <a:fontRef idx="minor">
            <a:schemeClr val="dk1"/>
          </a:fontRef>
        </p:style>
      </p:sp>
      <p:grpSp>
        <p:nvGrpSpPr>
          <p:cNvPr id="7" name="Ryhmä 6"/>
          <p:cNvGrpSpPr/>
          <p:nvPr/>
        </p:nvGrpSpPr>
        <p:grpSpPr>
          <a:xfrm>
            <a:off x="3718560" y="2172747"/>
            <a:ext cx="7946135" cy="4148628"/>
            <a:chOff x="3191256" y="1935003"/>
            <a:chExt cx="7946135" cy="4148628"/>
          </a:xfrm>
        </p:grpSpPr>
        <p:sp>
          <p:nvSpPr>
            <p:cNvPr id="21" name="Suorakulmio 20"/>
            <p:cNvSpPr/>
            <p:nvPr/>
          </p:nvSpPr>
          <p:spPr>
            <a:xfrm>
              <a:off x="3191256" y="1935003"/>
              <a:ext cx="7946135" cy="4148628"/>
            </a:xfrm>
            <a:prstGeom prst="rect">
              <a:avLst/>
            </a:prstGeom>
            <a:solidFill>
              <a:srgbClr val="99FF99">
                <a:alpha val="89804"/>
              </a:srgbClr>
            </a:solidFill>
          </p:spPr>
          <p:style>
            <a:lnRef idx="1">
              <a:schemeClr val="accent4">
                <a:hueOff val="5197846"/>
                <a:satOff val="-23984"/>
                <a:lumOff val="88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Suorakulmio 21"/>
            <p:cNvSpPr/>
            <p:nvPr/>
          </p:nvSpPr>
          <p:spPr>
            <a:xfrm>
              <a:off x="3191256" y="1935003"/>
              <a:ext cx="3973067" cy="1914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i-FI" sz="3700" kern="1200" dirty="0"/>
                <a:t>Asiakas-rajapintojen yhteistyöverkostot</a:t>
              </a:r>
            </a:p>
          </p:txBody>
        </p:sp>
      </p:grpSp>
      <p:sp>
        <p:nvSpPr>
          <p:cNvPr id="8" name="Sektori 7"/>
          <p:cNvSpPr/>
          <p:nvPr/>
        </p:nvSpPr>
        <p:spPr>
          <a:xfrm>
            <a:off x="2761184" y="4067253"/>
            <a:ext cx="1914751" cy="1914751"/>
          </a:xfrm>
          <a:prstGeom prst="pie">
            <a:avLst>
              <a:gd name="adj1" fmla="val 5400000"/>
              <a:gd name="adj2" fmla="val 16200000"/>
            </a:avLst>
          </a:prstGeom>
          <a:solidFill>
            <a:schemeClr val="accent5">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10395692"/>
              <a:satOff val="-47968"/>
              <a:lumOff val="1765"/>
              <a:alphaOff val="0"/>
            </a:schemeClr>
          </a:effectRef>
          <a:fontRef idx="minor">
            <a:schemeClr val="dk1"/>
          </a:fontRef>
        </p:style>
      </p:sp>
      <p:grpSp>
        <p:nvGrpSpPr>
          <p:cNvPr id="9" name="Ryhmä 8"/>
          <p:cNvGrpSpPr/>
          <p:nvPr/>
        </p:nvGrpSpPr>
        <p:grpSpPr>
          <a:xfrm>
            <a:off x="3718560" y="4067253"/>
            <a:ext cx="7946135" cy="1914751"/>
            <a:chOff x="3191256" y="3829509"/>
            <a:chExt cx="7946135" cy="1914751"/>
          </a:xfrm>
        </p:grpSpPr>
        <p:sp>
          <p:nvSpPr>
            <p:cNvPr id="19" name="Suorakulmio 18"/>
            <p:cNvSpPr/>
            <p:nvPr/>
          </p:nvSpPr>
          <p:spPr>
            <a:xfrm>
              <a:off x="3191256" y="3829509"/>
              <a:ext cx="7946135" cy="1914751"/>
            </a:xfrm>
            <a:prstGeom prst="rect">
              <a:avLst/>
            </a:prstGeom>
            <a:solidFill>
              <a:schemeClr val="accent5">
                <a:lumMod val="40000"/>
                <a:lumOff val="60000"/>
              </a:schemeClr>
            </a:solidFill>
          </p:spPr>
          <p:style>
            <a:lnRef idx="1">
              <a:schemeClr val="accent4">
                <a:hueOff val="10395692"/>
                <a:satOff val="-47968"/>
                <a:lumOff val="176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Suorakulmio 19"/>
            <p:cNvSpPr/>
            <p:nvPr/>
          </p:nvSpPr>
          <p:spPr>
            <a:xfrm>
              <a:off x="3191256" y="3829509"/>
              <a:ext cx="3973067" cy="1914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i-FI" sz="3700" kern="1200" dirty="0"/>
                <a:t>Perhekeskuksen ydinpalvelut</a:t>
              </a:r>
            </a:p>
          </p:txBody>
        </p:sp>
      </p:grpSp>
      <p:grpSp>
        <p:nvGrpSpPr>
          <p:cNvPr id="10" name="Ryhmä 9"/>
          <p:cNvGrpSpPr/>
          <p:nvPr/>
        </p:nvGrpSpPr>
        <p:grpSpPr>
          <a:xfrm>
            <a:off x="7691627" y="237744"/>
            <a:ext cx="3973067" cy="1914757"/>
            <a:chOff x="7164323" y="0"/>
            <a:chExt cx="3973067" cy="1914757"/>
          </a:xfrm>
        </p:grpSpPr>
        <p:sp>
          <p:nvSpPr>
            <p:cNvPr id="17" name="Suorakulmio 16"/>
            <p:cNvSpPr/>
            <p:nvPr/>
          </p:nvSpPr>
          <p:spPr>
            <a:xfrm>
              <a:off x="7164323" y="0"/>
              <a:ext cx="3973067" cy="1914757"/>
            </a:xfrm>
            <a:prstGeom prst="rect">
              <a:avLst/>
            </a:pr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Suorakulmio 17"/>
            <p:cNvSpPr/>
            <p:nvPr/>
          </p:nvSpPr>
          <p:spPr>
            <a:xfrm>
              <a:off x="7164323" y="0"/>
              <a:ext cx="3973067" cy="191475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fi-FI" sz="1800" kern="1200" dirty="0"/>
                <a:t>Järjestöjen ja seurakunnan palvelut</a:t>
              </a:r>
            </a:p>
            <a:p>
              <a:pPr marL="171450" lvl="1" indent="-171450" algn="l" defTabSz="800100">
                <a:lnSpc>
                  <a:spcPct val="90000"/>
                </a:lnSpc>
                <a:spcBef>
                  <a:spcPct val="0"/>
                </a:spcBef>
                <a:spcAft>
                  <a:spcPct val="15000"/>
                </a:spcAft>
                <a:buChar char="••"/>
              </a:pPr>
              <a:r>
                <a:rPr lang="fi-FI" sz="1800" kern="1200" dirty="0"/>
                <a:t>Hyvinvointia ja terveyttä edistävät palvelut (liikunta, vapaa-aika, kulttuuri)</a:t>
              </a:r>
            </a:p>
          </p:txBody>
        </p:sp>
      </p:grpSp>
      <p:grpSp>
        <p:nvGrpSpPr>
          <p:cNvPr id="11" name="Ryhmä 10"/>
          <p:cNvGrpSpPr/>
          <p:nvPr/>
        </p:nvGrpSpPr>
        <p:grpSpPr>
          <a:xfrm>
            <a:off x="7691627" y="2152501"/>
            <a:ext cx="3973067" cy="1914751"/>
            <a:chOff x="7164323" y="1914757"/>
            <a:chExt cx="3973067" cy="1914751"/>
          </a:xfrm>
        </p:grpSpPr>
        <p:sp>
          <p:nvSpPr>
            <p:cNvPr id="15" name="Suorakulmio 14"/>
            <p:cNvSpPr/>
            <p:nvPr/>
          </p:nvSpPr>
          <p:spPr>
            <a:xfrm>
              <a:off x="7164323" y="1914757"/>
              <a:ext cx="3973067" cy="1914751"/>
            </a:xfrm>
            <a:prstGeom prst="rect">
              <a:avLst/>
            </a:pr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Suorakulmio 15"/>
            <p:cNvSpPr/>
            <p:nvPr/>
          </p:nvSpPr>
          <p:spPr>
            <a:xfrm>
              <a:off x="7164323" y="1914757"/>
              <a:ext cx="3973067" cy="191475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fi-FI" sz="1800" kern="1200" dirty="0"/>
                <a:t>Aikuisten </a:t>
              </a:r>
              <a:r>
                <a:rPr lang="fi-FI" sz="1800" kern="1200" dirty="0" err="1"/>
                <a:t>sote</a:t>
              </a:r>
              <a:r>
                <a:rPr lang="fi-FI" sz="1800" kern="1200" dirty="0"/>
                <a:t>-palvelut</a:t>
              </a:r>
            </a:p>
            <a:p>
              <a:pPr marL="171450" lvl="1" indent="-171450" algn="l" defTabSz="800100">
                <a:lnSpc>
                  <a:spcPct val="90000"/>
                </a:lnSpc>
                <a:spcBef>
                  <a:spcPct val="0"/>
                </a:spcBef>
                <a:spcAft>
                  <a:spcPct val="15000"/>
                </a:spcAft>
                <a:buChar char="••"/>
              </a:pPr>
              <a:r>
                <a:rPr lang="fi-FI" sz="1800" kern="1200" dirty="0"/>
                <a:t>Erikoissairaanhoito</a:t>
              </a:r>
            </a:p>
            <a:p>
              <a:pPr marL="171450" lvl="1" indent="-171450" algn="l" defTabSz="800100">
                <a:lnSpc>
                  <a:spcPct val="90000"/>
                </a:lnSpc>
                <a:spcBef>
                  <a:spcPct val="0"/>
                </a:spcBef>
                <a:spcAft>
                  <a:spcPct val="15000"/>
                </a:spcAft>
                <a:buChar char="••"/>
              </a:pPr>
              <a:r>
                <a:rPr lang="fi-FI" sz="1800" kern="1200" dirty="0"/>
                <a:t>Lastensuojelu</a:t>
              </a:r>
            </a:p>
            <a:p>
              <a:pPr marL="171450" lvl="1" indent="-171450" algn="l" defTabSz="800100">
                <a:lnSpc>
                  <a:spcPct val="90000"/>
                </a:lnSpc>
                <a:spcBef>
                  <a:spcPct val="0"/>
                </a:spcBef>
                <a:spcAft>
                  <a:spcPct val="15000"/>
                </a:spcAft>
                <a:buChar char="••"/>
              </a:pPr>
              <a:r>
                <a:rPr lang="fi-FI" sz="1800" kern="1200" dirty="0"/>
                <a:t>Nuorisotyö</a:t>
              </a:r>
            </a:p>
            <a:p>
              <a:pPr marL="171450" lvl="1" indent="-171450" algn="l" defTabSz="800100">
                <a:lnSpc>
                  <a:spcPct val="90000"/>
                </a:lnSpc>
                <a:spcBef>
                  <a:spcPct val="0"/>
                </a:spcBef>
                <a:spcAft>
                  <a:spcPct val="15000"/>
                </a:spcAft>
                <a:buChar char="••"/>
              </a:pPr>
              <a:r>
                <a:rPr lang="fi-FI" sz="1800" kern="1200" dirty="0"/>
                <a:t>Koulut ja oppilaitokset, oppilashuolto</a:t>
              </a:r>
            </a:p>
            <a:p>
              <a:pPr marL="171450" lvl="1" indent="-171450" algn="l" defTabSz="800100">
                <a:lnSpc>
                  <a:spcPct val="90000"/>
                </a:lnSpc>
                <a:spcBef>
                  <a:spcPct val="0"/>
                </a:spcBef>
                <a:spcAft>
                  <a:spcPct val="15000"/>
                </a:spcAft>
                <a:buChar char="••"/>
              </a:pPr>
              <a:r>
                <a:rPr lang="fi-FI" sz="1800" kern="1200" dirty="0"/>
                <a:t>Varhaiskasvatus</a:t>
              </a:r>
            </a:p>
          </p:txBody>
        </p:sp>
      </p:grpSp>
      <p:grpSp>
        <p:nvGrpSpPr>
          <p:cNvPr id="12" name="Ryhmä 11"/>
          <p:cNvGrpSpPr/>
          <p:nvPr/>
        </p:nvGrpSpPr>
        <p:grpSpPr>
          <a:xfrm>
            <a:off x="7691627" y="4067253"/>
            <a:ext cx="3973067" cy="1914751"/>
            <a:chOff x="7164323" y="3829509"/>
            <a:chExt cx="3973067" cy="1914751"/>
          </a:xfrm>
        </p:grpSpPr>
        <p:sp>
          <p:nvSpPr>
            <p:cNvPr id="13" name="Suorakulmio 12"/>
            <p:cNvSpPr/>
            <p:nvPr/>
          </p:nvSpPr>
          <p:spPr>
            <a:xfrm>
              <a:off x="7164323" y="3829509"/>
              <a:ext cx="3973067" cy="1914751"/>
            </a:xfrm>
            <a:prstGeom prst="rect">
              <a:avLst/>
            </a:pr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Suorakulmio 13"/>
            <p:cNvSpPr/>
            <p:nvPr/>
          </p:nvSpPr>
          <p:spPr>
            <a:xfrm>
              <a:off x="7164323" y="3829509"/>
              <a:ext cx="3973067" cy="191475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fi-FI" sz="1800" kern="1200" dirty="0"/>
                <a:t>Lapsiperheiden </a:t>
              </a:r>
              <a:r>
                <a:rPr lang="fi-FI" sz="1800" kern="1200" dirty="0" err="1"/>
                <a:t>sosiaali</a:t>
              </a:r>
              <a:r>
                <a:rPr lang="fi-FI" sz="1800" kern="1200" dirty="0"/>
                <a:t>- ja terveyspalvelut</a:t>
              </a:r>
            </a:p>
            <a:p>
              <a:pPr marL="171450" lvl="1" indent="-171450" algn="l" defTabSz="800100">
                <a:lnSpc>
                  <a:spcPct val="90000"/>
                </a:lnSpc>
                <a:spcBef>
                  <a:spcPct val="0"/>
                </a:spcBef>
                <a:spcAft>
                  <a:spcPct val="15000"/>
                </a:spcAft>
                <a:buChar char="••"/>
              </a:pPr>
              <a:r>
                <a:rPr lang="fi-FI" sz="1800" kern="1200" dirty="0"/>
                <a:t>Avoimet kohtaamispaikat</a:t>
              </a:r>
            </a:p>
          </p:txBody>
        </p:sp>
      </p:grpSp>
      <p:sp>
        <p:nvSpPr>
          <p:cNvPr id="26" name="Suorakulmio 25">
            <a:extLst>
              <a:ext uri="{FF2B5EF4-FFF2-40B4-BE49-F238E27FC236}">
                <a16:creationId xmlns:a16="http://schemas.microsoft.com/office/drawing/2014/main" id="{4A07F2D8-E3A0-4D7B-A344-CF31CCCDB5F2}"/>
              </a:ext>
            </a:extLst>
          </p:cNvPr>
          <p:cNvSpPr/>
          <p:nvPr/>
        </p:nvSpPr>
        <p:spPr>
          <a:xfrm>
            <a:off x="276505" y="271097"/>
            <a:ext cx="1920406" cy="4066384"/>
          </a:xfrm>
          <a:prstGeom prst="rect">
            <a:avLst/>
          </a:prstGeom>
          <a:solidFill>
            <a:srgbClr val="8BB836">
              <a:lumMod val="60000"/>
              <a:lumOff val="40000"/>
            </a:srgbClr>
          </a:solidFill>
          <a:ln w="12700" cap="flat" cmpd="sng" algn="ctr">
            <a:noFill/>
            <a:prstDash val="solid"/>
            <a:miter lim="800000"/>
          </a:ln>
          <a:effectLst/>
        </p:spPr>
        <p:txBody>
          <a:bodyPr rtlCol="0" anchor="ctr"/>
          <a:lstStyle/>
          <a:p>
            <a:pPr algn="ctr">
              <a:defRPr/>
            </a:pPr>
            <a:r>
              <a:rPr lang="fi-FI" sz="2000" b="1" kern="0" dirty="0">
                <a:solidFill>
                  <a:srgbClr val="FFFFFF"/>
                </a:solidFill>
                <a:latin typeface="Arial" panose="020B0604020202020204"/>
              </a:rPr>
              <a:t>Palvelu- ja yhteistyö-verkosto rakenteen näkökulmasta</a:t>
            </a:r>
          </a:p>
        </p:txBody>
      </p:sp>
    </p:spTree>
    <p:extLst>
      <p:ext uri="{BB962C8B-B14F-4D97-AF65-F5344CB8AC3E}">
        <p14:creationId xmlns:p14="http://schemas.microsoft.com/office/powerpoint/2010/main" val="134673842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PE">
  <a:themeElements>
    <a:clrScheme name="LAPE 1">
      <a:dk1>
        <a:srgbClr val="000000"/>
      </a:dk1>
      <a:lt1>
        <a:srgbClr val="FFFFFF"/>
      </a:lt1>
      <a:dk2>
        <a:srgbClr val="44546A"/>
      </a:dk2>
      <a:lt2>
        <a:srgbClr val="E7E6E6"/>
      </a:lt2>
      <a:accent1>
        <a:srgbClr val="8BB836"/>
      </a:accent1>
      <a:accent2>
        <a:srgbClr val="797979"/>
      </a:accent2>
      <a:accent3>
        <a:srgbClr val="FEFFFF"/>
      </a:accent3>
      <a:accent4>
        <a:srgbClr val="9BC145"/>
      </a:accent4>
      <a:accent5>
        <a:srgbClr val="797979"/>
      </a:accent5>
      <a:accent6>
        <a:srgbClr val="FEFFFF"/>
      </a:accent6>
      <a:hlink>
        <a:srgbClr val="8BB836"/>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3893</TotalTime>
  <Words>2281</Words>
  <Application>Microsoft Office PowerPoint</Application>
  <PresentationFormat>Laajakuva</PresentationFormat>
  <Paragraphs>386</Paragraphs>
  <Slides>31</Slides>
  <Notes>2</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31</vt:i4>
      </vt:variant>
    </vt:vector>
  </HeadingPairs>
  <TitlesOfParts>
    <vt:vector size="41" baseType="lpstr">
      <vt:lpstr>Arial</vt:lpstr>
      <vt:lpstr>Calibri</vt:lpstr>
      <vt:lpstr>Calibri Light</vt:lpstr>
      <vt:lpstr>Myriad Pro</vt:lpstr>
      <vt:lpstr>Open Sans</vt:lpstr>
      <vt:lpstr>Work Sans</vt:lpstr>
      <vt:lpstr>Office-teema</vt:lpstr>
      <vt:lpstr>LAPE</vt:lpstr>
      <vt:lpstr>1_Office-teema</vt:lpstr>
      <vt:lpstr>2_Office-teema</vt:lpstr>
      <vt:lpstr>PowerPoint-esitys</vt:lpstr>
      <vt:lpstr>PowerPoint-esitys</vt:lpstr>
      <vt:lpstr>Perhekeskus-toiminnan tavoitteet ja periaatteet  </vt:lpstr>
      <vt:lpstr>PowerPoint-esitys</vt:lpstr>
      <vt:lpstr>PowerPoint-esitys</vt:lpstr>
      <vt:lpstr>Toimintaa ohjaavat ydintoimintamallit </vt:lpstr>
      <vt:lpstr>Perhekeskuksen palvelukokonaisuus</vt:lpstr>
      <vt:lpstr>PowerPoint-esitys</vt:lpstr>
      <vt:lpstr>PowerPoint-esitys</vt:lpstr>
      <vt:lpstr>Yhteistyön muotoja, alle kouluikäiset lapset ja heidän perheet</vt:lpstr>
      <vt:lpstr>Yhteistyön muotoja, kouluikäiset lapset ja heidän perheet</vt:lpstr>
      <vt:lpstr>Yhteistyön muotoja, nuoret ja heidän perheet</vt:lpstr>
      <vt:lpstr>PowerPoint-esitys</vt:lpstr>
      <vt:lpstr>Saavutettavuus        </vt:lpstr>
      <vt:lpstr>        Saatavuus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Siilinjärven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Perhekeskus Siilinjärvellä</dc:title>
  <dc:creator>Tilles-Tirkkonen, Tanja</dc:creator>
  <cp:lastModifiedBy>Kahelin, Milla</cp:lastModifiedBy>
  <cp:revision>272</cp:revision>
  <dcterms:created xsi:type="dcterms:W3CDTF">2020-06-25T07:04:11Z</dcterms:created>
  <dcterms:modified xsi:type="dcterms:W3CDTF">2021-12-10T10:17:32Z</dcterms:modified>
</cp:coreProperties>
</file>