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1" r:id="rId2"/>
    <p:sldId id="256" r:id="rId3"/>
    <p:sldId id="262" r:id="rId4"/>
    <p:sldId id="265" r:id="rId5"/>
    <p:sldId id="264" r:id="rId6"/>
    <p:sldId id="268" r:id="rId7"/>
    <p:sldId id="259" r:id="rId8"/>
    <p:sldId id="258" r:id="rId9"/>
    <p:sldId id="266" r:id="rId10"/>
    <p:sldId id="257" r:id="rId11"/>
    <p:sldId id="267" r:id="rId12"/>
    <p:sldId id="271" r:id="rId13"/>
    <p:sldId id="270" r:id="rId14"/>
    <p:sldId id="263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1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C28FF-4355-43BE-9CD5-80A5AEAB3E3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0FF6E-5E6F-4D2A-A22C-E29A9B4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564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Compiled DEC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CEFC1F-5C5F-46CF-A98B-C5369CF9DF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01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0FF6E-5E6F-4D2A-A22C-E29A9B4473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13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296729-F8F0-F644-A7CA-E981330DE0F0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22F5B9-E8AE-5E4A-9FEC-3BADFF3419CC}"/>
              </a:ext>
            </a:extLst>
          </p:cNvPr>
          <p:cNvSpPr/>
          <p:nvPr userDrawn="1"/>
        </p:nvSpPr>
        <p:spPr>
          <a:xfrm>
            <a:off x="1" y="1"/>
            <a:ext cx="186367" cy="6857999"/>
          </a:xfrm>
          <a:prstGeom prst="rect">
            <a:avLst/>
          </a:prstGeom>
          <a:solidFill>
            <a:srgbClr val="38C6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3176" y="3214917"/>
            <a:ext cx="10573384" cy="1655763"/>
          </a:xfrm>
        </p:spPr>
        <p:txBody>
          <a:bodyPr>
            <a:normAutofit/>
          </a:bodyPr>
          <a:lstStyle>
            <a:lvl1pPr marL="0" indent="0" algn="l">
              <a:buNone/>
              <a:defRPr sz="1867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2679" y="608872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DEF26EBB-8E7B-D146-A34C-3C1CEB98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308" y="1475830"/>
            <a:ext cx="10573384" cy="1678909"/>
          </a:xfrm>
        </p:spPr>
        <p:txBody>
          <a:bodyPr anchor="b">
            <a:noAutofit/>
          </a:bodyPr>
          <a:lstStyle>
            <a:lvl1pPr>
              <a:defRPr sz="4267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3F06DF-BB04-9045-8705-DC28E84E80BB}"/>
              </a:ext>
            </a:extLst>
          </p:cNvPr>
          <p:cNvSpPr/>
          <p:nvPr userDrawn="1"/>
        </p:nvSpPr>
        <p:spPr>
          <a:xfrm>
            <a:off x="423269" y="6554876"/>
            <a:ext cx="3969203" cy="21544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2020 Lumen Technologies. All Rights Reserved. </a:t>
            </a:r>
          </a:p>
        </p:txBody>
      </p:sp>
      <p:pic>
        <p:nvPicPr>
          <p:cNvPr id="11" name="Picture 10" descr="A picture containing clock&#10;&#10;Description automatically generated">
            <a:extLst>
              <a:ext uri="{FF2B5EF4-FFF2-40B4-BE49-F238E27FC236}">
                <a16:creationId xmlns:a16="http://schemas.microsoft.com/office/drawing/2014/main" id="{89D8B107-0A5A-8441-8B74-1B24E7BB33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64761" y="6005582"/>
            <a:ext cx="2137832" cy="56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6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with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CCDEDB8-5EE3-ED4D-8E14-17E202469B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9602" y="1368281"/>
            <a:ext cx="5693833" cy="498807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678086" y="1368281"/>
            <a:ext cx="4904316" cy="4988071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2" y="982517"/>
            <a:ext cx="8650817" cy="385763"/>
          </a:xfrm>
        </p:spPr>
        <p:txBody>
          <a:bodyPr anchor="b"/>
          <a:lstStyle/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72632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87680"/>
            <a:ext cx="10972800" cy="834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1555103"/>
            <a:ext cx="10972799" cy="4480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95BD6C-304F-6F4F-9AFA-F523AC7C70A4}"/>
              </a:ext>
            </a:extLst>
          </p:cNvPr>
          <p:cNvSpPr/>
          <p:nvPr userDrawn="1"/>
        </p:nvSpPr>
        <p:spPr>
          <a:xfrm>
            <a:off x="0" y="0"/>
            <a:ext cx="12192000" cy="2478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50AEAA-E9B2-FB44-A85F-75D7146FAACD}"/>
              </a:ext>
            </a:extLst>
          </p:cNvPr>
          <p:cNvSpPr/>
          <p:nvPr userDrawn="1"/>
        </p:nvSpPr>
        <p:spPr>
          <a:xfrm>
            <a:off x="882968" y="6450379"/>
            <a:ext cx="3969203" cy="21544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2020 Lumen Technologies. All Rights Reserved. </a:t>
            </a: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380401D8-6A50-264D-AD48-DCB690ADCB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22883" y="6237970"/>
            <a:ext cx="2137832" cy="56718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5ED3AEA-2592-574C-845C-D50182E18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9919" y="6389720"/>
            <a:ext cx="529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3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16AF6406-B3F2-AD48-99A2-24C88CF40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45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2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69863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SzPct val="70000"/>
        <a:buFont typeface="Monaco" pitchFamily="2" charset="77"/>
        <a:buChar char="⎻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68275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SzPct val="90000"/>
        <a:buFont typeface="Arial" panose="020B0604020202020204" pitchFamily="34" charset="0"/>
        <a:buChar char="•"/>
        <a:tabLst/>
        <a:defRPr sz="1400" kern="1200">
          <a:solidFill>
            <a:sysClr val="windowText" lastClr="000000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3"/>
        </a:buClr>
        <a:buSzPct val="90000"/>
        <a:buFont typeface="STIXGeneral-Regular" pitchFamily="2" charset="2"/>
        <a:buChar char="⎯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3"/>
        </a:buClr>
        <a:buSzPct val="90000"/>
        <a:buFont typeface="STIXGeneral-Regular" pitchFamily="2" charset="2"/>
        <a:buChar char="⎯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03ED0F0-FDDF-AD4E-B571-1A4D95D461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Guy Tal</a:t>
            </a:r>
          </a:p>
          <a:p>
            <a:r>
              <a:rPr lang="en-US" sz="2800" dirty="0"/>
              <a:t>November 2, 2021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F1C0CA-0C32-4B48-81F9-742CD0F8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/>
              <a:t>Deeper Peering (US)</a:t>
            </a:r>
          </a:p>
        </p:txBody>
      </p:sp>
    </p:spTree>
    <p:extLst>
      <p:ext uri="{BB962C8B-B14F-4D97-AF65-F5344CB8AC3E}">
        <p14:creationId xmlns:p14="http://schemas.microsoft.com/office/powerpoint/2010/main" val="3261388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Why interconnect deeper?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423745" y="1322643"/>
            <a:ext cx="11158655" cy="479298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Additional reliance on the internet since last century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Latency sensitive services are now on the IP network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(E.G.) VOIP, VPN, CDN, Video, Gaming</a:t>
            </a:r>
            <a:endParaRPr lang="en-US" sz="3500" dirty="0"/>
          </a:p>
          <a:p>
            <a:pPr lvl="1"/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Even more reliance on the internet in the future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(E.G.) VR, AR, SD-WAN, SASE, more CDN &amp; Video, Edge</a:t>
            </a:r>
          </a:p>
          <a:p>
            <a:pPr lvl="1"/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Reduce reliance on “Tier1” interconnection markets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Better cost economics for access circuits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Access component is larger than IP cost</a:t>
            </a:r>
          </a:p>
        </p:txBody>
      </p:sp>
    </p:spTree>
    <p:extLst>
      <p:ext uri="{BB962C8B-B14F-4D97-AF65-F5344CB8AC3E}">
        <p14:creationId xmlns:p14="http://schemas.microsoft.com/office/powerpoint/2010/main" val="490078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Hurdles for Deeper Peering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423745" y="1322643"/>
            <a:ext cx="11158655" cy="4792984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Outdated Architecture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Some carriers still haven’t merged peers and customers to same edge PEs. Route reflection. ($$$)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Capacity Planning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Smaller markets may need to provide failover capacity to larger markets ($$$)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Customer procurement mentality (chicken &amp; egg)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Without local peering, customers long line into larger markets since their traffic routes there anyway to get off-net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Without local customers, no traffic/justification for peering in smaller markets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7066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730" y="313356"/>
            <a:ext cx="10218199" cy="1120811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IP Port Capacity Bottleneck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7347162" y="1434167"/>
            <a:ext cx="4418851" cy="4599979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Chicago, Dallas and Atlanta comprise 40% of total IP port capacity out of the existing nine Tier1 interconnectivity markets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Decreasing reliance on the US for international connectivity</a:t>
            </a:r>
            <a:endParaRPr lang="en-US" dirty="0"/>
          </a:p>
          <a:p>
            <a:endParaRPr lang="en-US" sz="3200" dirty="0">
              <a:solidFill>
                <a:schemeClr val="accent2"/>
              </a:solidFill>
            </a:endParaRPr>
          </a:p>
        </p:txBody>
      </p:sp>
      <p:pic>
        <p:nvPicPr>
          <p:cNvPr id="5" name="Picture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736DE06C-D523-447E-A43E-E39183FDF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756372"/>
            <a:ext cx="6617203" cy="397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80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987" y="413372"/>
            <a:ext cx="5042306" cy="1343000"/>
          </a:xfrm>
        </p:spPr>
        <p:txBody>
          <a:bodyPr>
            <a:normAutofit fontScale="9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Chicago, Dallas and Atlanta (24/50 States and 47% of the US Population)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FBB90EB2-0EB5-4257-A7BA-D57E31D1E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213" y="905162"/>
            <a:ext cx="6917065" cy="5210465"/>
          </a:xfrm>
          <a:prstGeom prst="rect">
            <a:avLst/>
          </a:prstGeom>
        </p:spPr>
      </p:pic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423745" y="1837853"/>
            <a:ext cx="4418851" cy="4518498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Chicago (20% Pop)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dirty="0"/>
              <a:t>IL, OH, MI, IN, MO, WI, MN, IA, NE, SD, ND</a:t>
            </a:r>
          </a:p>
          <a:p>
            <a:pPr lvl="1"/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Dallas (16% Pop)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dirty="0"/>
              <a:t>TX, CO, LA, AR, OK, KS, NM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Atlanta (14% Pop)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dirty="0"/>
              <a:t>GA, NC, SC, KY, TN, AL, MS, N FL</a:t>
            </a:r>
          </a:p>
          <a:p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454A5B-39C7-4D90-8700-0AE66F2DE53A}"/>
              </a:ext>
            </a:extLst>
          </p:cNvPr>
          <p:cNvSpPr txBox="1"/>
          <p:nvPr/>
        </p:nvSpPr>
        <p:spPr>
          <a:xfrm>
            <a:off x="9620309" y="2607397"/>
            <a:ext cx="680018" cy="325925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dirty="0">
                <a:highlight>
                  <a:srgbClr val="C0C0C0"/>
                </a:highlight>
              </a:rPr>
              <a:t>ORD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280A21E-F463-43D1-A741-04D56E474288}"/>
              </a:ext>
            </a:extLst>
          </p:cNvPr>
          <p:cNvSpPr txBox="1"/>
          <p:nvPr/>
        </p:nvSpPr>
        <p:spPr>
          <a:xfrm>
            <a:off x="10300327" y="3693013"/>
            <a:ext cx="536671" cy="325925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dirty="0">
                <a:highlight>
                  <a:srgbClr val="C0C0C0"/>
                </a:highlight>
              </a:rPr>
              <a:t>ATL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2FE4A6-6E91-44CF-A99D-AECDAFBFE8B3}"/>
              </a:ext>
            </a:extLst>
          </p:cNvPr>
          <p:cNvSpPr txBox="1"/>
          <p:nvPr/>
        </p:nvSpPr>
        <p:spPr>
          <a:xfrm>
            <a:off x="8651087" y="4161576"/>
            <a:ext cx="680018" cy="325925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dirty="0">
                <a:highlight>
                  <a:srgbClr val="C0C0C0"/>
                </a:highlight>
              </a:rPr>
              <a:t>DFW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68B4269-E846-4AA4-A0E0-C2F3323B5E76}"/>
              </a:ext>
            </a:extLst>
          </p:cNvPr>
          <p:cNvCxnSpPr/>
          <p:nvPr/>
        </p:nvCxnSpPr>
        <p:spPr>
          <a:xfrm flipH="1" flipV="1">
            <a:off x="9062519" y="4510728"/>
            <a:ext cx="144855" cy="323822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96305D7-6C2A-4E43-9631-63C6BE89729B}"/>
              </a:ext>
            </a:extLst>
          </p:cNvPr>
          <p:cNvCxnSpPr>
            <a:cxnSpLocks/>
            <a:endCxn id="27" idx="3"/>
          </p:cNvCxnSpPr>
          <p:nvPr/>
        </p:nvCxnSpPr>
        <p:spPr>
          <a:xfrm flipH="1" flipV="1">
            <a:off x="9331105" y="4324539"/>
            <a:ext cx="392996" cy="239672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0F8EA31-0E3A-44FE-953E-E744AB406255}"/>
              </a:ext>
            </a:extLst>
          </p:cNvPr>
          <p:cNvCxnSpPr>
            <a:cxnSpLocks/>
            <a:endCxn id="25" idx="3"/>
          </p:cNvCxnSpPr>
          <p:nvPr/>
        </p:nvCxnSpPr>
        <p:spPr>
          <a:xfrm flipH="1">
            <a:off x="10836998" y="3693013"/>
            <a:ext cx="325925" cy="162963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271AAFC-D692-4349-9181-DFC12CBF0370}"/>
              </a:ext>
            </a:extLst>
          </p:cNvPr>
          <p:cNvCxnSpPr>
            <a:cxnSpLocks/>
          </p:cNvCxnSpPr>
          <p:nvPr/>
        </p:nvCxnSpPr>
        <p:spPr>
          <a:xfrm flipV="1">
            <a:off x="10240616" y="4018938"/>
            <a:ext cx="174532" cy="32934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9E87AA4-769C-452B-80F7-476FADC8F91B}"/>
              </a:ext>
            </a:extLst>
          </p:cNvPr>
          <p:cNvCxnSpPr>
            <a:cxnSpLocks/>
          </p:cNvCxnSpPr>
          <p:nvPr/>
        </p:nvCxnSpPr>
        <p:spPr>
          <a:xfrm flipH="1">
            <a:off x="9271507" y="3839251"/>
            <a:ext cx="348802" cy="32232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FD5CFFF-5570-4D16-A217-5DC3B1D7A484}"/>
              </a:ext>
            </a:extLst>
          </p:cNvPr>
          <p:cNvCxnSpPr>
            <a:cxnSpLocks/>
          </p:cNvCxnSpPr>
          <p:nvPr/>
        </p:nvCxnSpPr>
        <p:spPr>
          <a:xfrm>
            <a:off x="9072577" y="3757188"/>
            <a:ext cx="0" cy="404388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896DD48-7B4E-4D6B-AACC-3EF2DB1F797B}"/>
              </a:ext>
            </a:extLst>
          </p:cNvPr>
          <p:cNvCxnSpPr>
            <a:cxnSpLocks/>
          </p:cNvCxnSpPr>
          <p:nvPr/>
        </p:nvCxnSpPr>
        <p:spPr>
          <a:xfrm flipV="1">
            <a:off x="8723515" y="4510728"/>
            <a:ext cx="154268" cy="338317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54DF002-E566-4993-A2DB-060E5D324990}"/>
              </a:ext>
            </a:extLst>
          </p:cNvPr>
          <p:cNvCxnSpPr>
            <a:cxnSpLocks/>
          </p:cNvCxnSpPr>
          <p:nvPr/>
        </p:nvCxnSpPr>
        <p:spPr>
          <a:xfrm>
            <a:off x="9257474" y="2131964"/>
            <a:ext cx="481338" cy="446712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BD1FE2E-878A-49B3-8530-B8EDAA0436CF}"/>
              </a:ext>
            </a:extLst>
          </p:cNvPr>
          <p:cNvCxnSpPr>
            <a:cxnSpLocks/>
          </p:cNvCxnSpPr>
          <p:nvPr/>
        </p:nvCxnSpPr>
        <p:spPr>
          <a:xfrm flipH="1" flipV="1">
            <a:off x="10663131" y="4018938"/>
            <a:ext cx="311218" cy="32934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3FB0DC6-8E13-4121-88A1-BEF592EC10DF}"/>
              </a:ext>
            </a:extLst>
          </p:cNvPr>
          <p:cNvCxnSpPr>
            <a:cxnSpLocks/>
          </p:cNvCxnSpPr>
          <p:nvPr/>
        </p:nvCxnSpPr>
        <p:spPr>
          <a:xfrm flipV="1">
            <a:off x="9527603" y="2933323"/>
            <a:ext cx="322170" cy="48801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FD792DA-CEFF-4D3C-8F70-736FEFA25B5B}"/>
              </a:ext>
            </a:extLst>
          </p:cNvPr>
          <p:cNvCxnSpPr>
            <a:cxnSpLocks/>
          </p:cNvCxnSpPr>
          <p:nvPr/>
        </p:nvCxnSpPr>
        <p:spPr>
          <a:xfrm flipH="1" flipV="1">
            <a:off x="10049347" y="2933322"/>
            <a:ext cx="76448" cy="343779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C437DAE-32FF-4FA4-B577-C6ED06AA2B58}"/>
              </a:ext>
            </a:extLst>
          </p:cNvPr>
          <p:cNvCxnSpPr>
            <a:cxnSpLocks/>
            <a:endCxn id="4" idx="3"/>
          </p:cNvCxnSpPr>
          <p:nvPr/>
        </p:nvCxnSpPr>
        <p:spPr>
          <a:xfrm flipH="1" flipV="1">
            <a:off x="10300327" y="2770360"/>
            <a:ext cx="310224" cy="9083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82CB99A-9100-49EE-843D-B49B983DE443}"/>
              </a:ext>
            </a:extLst>
          </p:cNvPr>
          <p:cNvCxnSpPr>
            <a:cxnSpLocks/>
          </p:cNvCxnSpPr>
          <p:nvPr/>
        </p:nvCxnSpPr>
        <p:spPr>
          <a:xfrm>
            <a:off x="9655789" y="2287835"/>
            <a:ext cx="193647" cy="319562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1F30CD4-2B15-4238-BBCD-13B83BB2DC87}"/>
              </a:ext>
            </a:extLst>
          </p:cNvPr>
          <p:cNvCxnSpPr>
            <a:cxnSpLocks/>
          </p:cNvCxnSpPr>
          <p:nvPr/>
        </p:nvCxnSpPr>
        <p:spPr>
          <a:xfrm>
            <a:off x="10472484" y="3221785"/>
            <a:ext cx="96178" cy="399096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900E9F7-9AC8-4EE9-9983-63056B49DE48}"/>
              </a:ext>
            </a:extLst>
          </p:cNvPr>
          <p:cNvCxnSpPr>
            <a:cxnSpLocks/>
          </p:cNvCxnSpPr>
          <p:nvPr/>
        </p:nvCxnSpPr>
        <p:spPr>
          <a:xfrm>
            <a:off x="9960318" y="3620881"/>
            <a:ext cx="438340" cy="99728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3F6F94F-1B4E-482C-9281-9594F302C5D2}"/>
              </a:ext>
            </a:extLst>
          </p:cNvPr>
          <p:cNvCxnSpPr>
            <a:cxnSpLocks/>
          </p:cNvCxnSpPr>
          <p:nvPr/>
        </p:nvCxnSpPr>
        <p:spPr>
          <a:xfrm flipV="1">
            <a:off x="9292526" y="2896218"/>
            <a:ext cx="368479" cy="109917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84B574F-E8C5-4983-BC55-DE3FA0F16792}"/>
              </a:ext>
            </a:extLst>
          </p:cNvPr>
          <p:cNvCxnSpPr>
            <a:cxnSpLocks/>
          </p:cNvCxnSpPr>
          <p:nvPr/>
        </p:nvCxnSpPr>
        <p:spPr>
          <a:xfrm flipH="1">
            <a:off x="10125796" y="2447616"/>
            <a:ext cx="202086" cy="191936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2C41E8C-26A0-4BC3-BCA8-D497B8286090}"/>
              </a:ext>
            </a:extLst>
          </p:cNvPr>
          <p:cNvCxnSpPr>
            <a:cxnSpLocks/>
          </p:cNvCxnSpPr>
          <p:nvPr/>
        </p:nvCxnSpPr>
        <p:spPr>
          <a:xfrm>
            <a:off x="8818252" y="3349782"/>
            <a:ext cx="0" cy="77521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581DAEC-821F-48E9-A9DF-877A08D579B7}"/>
              </a:ext>
            </a:extLst>
          </p:cNvPr>
          <p:cNvCxnSpPr>
            <a:cxnSpLocks/>
          </p:cNvCxnSpPr>
          <p:nvPr/>
        </p:nvCxnSpPr>
        <p:spPr>
          <a:xfrm flipV="1">
            <a:off x="8086973" y="4324538"/>
            <a:ext cx="588259" cy="248727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E37D49A-BB78-4F77-8421-703DE41233C8}"/>
              </a:ext>
            </a:extLst>
          </p:cNvPr>
          <p:cNvCxnSpPr>
            <a:cxnSpLocks/>
          </p:cNvCxnSpPr>
          <p:nvPr/>
        </p:nvCxnSpPr>
        <p:spPr>
          <a:xfrm>
            <a:off x="8675232" y="2459381"/>
            <a:ext cx="980156" cy="31278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AEC3ABB-55FC-4729-8C91-65DC908B9EA6}"/>
              </a:ext>
            </a:extLst>
          </p:cNvPr>
          <p:cNvCxnSpPr>
            <a:cxnSpLocks/>
          </p:cNvCxnSpPr>
          <p:nvPr/>
        </p:nvCxnSpPr>
        <p:spPr>
          <a:xfrm>
            <a:off x="8540437" y="2083200"/>
            <a:ext cx="1130673" cy="586947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ADA93E7A-C30D-4F20-9927-52E24743E2C2}"/>
              </a:ext>
            </a:extLst>
          </p:cNvPr>
          <p:cNvCxnSpPr>
            <a:cxnSpLocks/>
          </p:cNvCxnSpPr>
          <p:nvPr/>
        </p:nvCxnSpPr>
        <p:spPr>
          <a:xfrm flipV="1">
            <a:off x="9923857" y="3924679"/>
            <a:ext cx="404025" cy="258929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9311047-0163-4BBE-B489-30ABCF26D10A}"/>
              </a:ext>
            </a:extLst>
          </p:cNvPr>
          <p:cNvCxnSpPr>
            <a:cxnSpLocks/>
          </p:cNvCxnSpPr>
          <p:nvPr/>
        </p:nvCxnSpPr>
        <p:spPr>
          <a:xfrm flipV="1">
            <a:off x="8889530" y="2837564"/>
            <a:ext cx="760580" cy="161102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430BBCF7-6321-4855-81EF-9B3273D96BBA}"/>
              </a:ext>
            </a:extLst>
          </p:cNvPr>
          <p:cNvSpPr txBox="1"/>
          <p:nvPr/>
        </p:nvSpPr>
        <p:spPr>
          <a:xfrm>
            <a:off x="6071946" y="3755391"/>
            <a:ext cx="680018" cy="325925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dirty="0">
                <a:highlight>
                  <a:srgbClr val="C0C0C0"/>
                </a:highlight>
              </a:rPr>
              <a:t>LAX 11%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A3D3ACE-D5A9-457F-8D1D-84E6C3E65B30}"/>
              </a:ext>
            </a:extLst>
          </p:cNvPr>
          <p:cNvSpPr txBox="1"/>
          <p:nvPr/>
        </p:nvSpPr>
        <p:spPr>
          <a:xfrm>
            <a:off x="5816809" y="3176079"/>
            <a:ext cx="680018" cy="325925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dirty="0">
                <a:highlight>
                  <a:srgbClr val="C0C0C0"/>
                </a:highlight>
              </a:rPr>
              <a:t>SFO 6%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A0F086C-E97E-4A73-BAC5-7CBFBE0097E8}"/>
              </a:ext>
            </a:extLst>
          </p:cNvPr>
          <p:cNvSpPr txBox="1"/>
          <p:nvPr/>
        </p:nvSpPr>
        <p:spPr>
          <a:xfrm>
            <a:off x="5887260" y="1757275"/>
            <a:ext cx="680018" cy="325925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dirty="0">
                <a:highlight>
                  <a:srgbClr val="C0C0C0"/>
                </a:highlight>
              </a:rPr>
              <a:t>SEA 5%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FC8FC4E-9D5A-48D7-967E-37515D3E6312}"/>
              </a:ext>
            </a:extLst>
          </p:cNvPr>
          <p:cNvSpPr txBox="1"/>
          <p:nvPr/>
        </p:nvSpPr>
        <p:spPr>
          <a:xfrm>
            <a:off x="10909626" y="2262196"/>
            <a:ext cx="1026873" cy="325925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dirty="0">
                <a:highlight>
                  <a:srgbClr val="C0C0C0"/>
                </a:highlight>
              </a:rPr>
              <a:t>NYC 17%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092502C-023A-4785-9728-D4F1EA7FA2BD}"/>
              </a:ext>
            </a:extLst>
          </p:cNvPr>
          <p:cNvSpPr txBox="1"/>
          <p:nvPr/>
        </p:nvSpPr>
        <p:spPr>
          <a:xfrm>
            <a:off x="10957405" y="2814642"/>
            <a:ext cx="680018" cy="325925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dirty="0">
                <a:highlight>
                  <a:srgbClr val="C0C0C0"/>
                </a:highlight>
              </a:rPr>
              <a:t>WDC 5%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1BAEFAF-366E-4321-83BB-8427EE8C4404}"/>
              </a:ext>
            </a:extLst>
          </p:cNvPr>
          <p:cNvSpPr txBox="1"/>
          <p:nvPr/>
        </p:nvSpPr>
        <p:spPr>
          <a:xfrm>
            <a:off x="10969410" y="4743065"/>
            <a:ext cx="680018" cy="325925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dirty="0">
                <a:highlight>
                  <a:srgbClr val="C0C0C0"/>
                </a:highlight>
              </a:rPr>
              <a:t>MIA 7%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4042507-2C6E-45DC-A3B5-646C51ABC5AB}"/>
              </a:ext>
            </a:extLst>
          </p:cNvPr>
          <p:cNvCxnSpPr>
            <a:cxnSpLocks/>
          </p:cNvCxnSpPr>
          <p:nvPr/>
        </p:nvCxnSpPr>
        <p:spPr>
          <a:xfrm>
            <a:off x="7987398" y="3429000"/>
            <a:ext cx="687834" cy="695997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816AA2B-D572-42AE-9A68-B29AB257C7D6}"/>
              </a:ext>
            </a:extLst>
          </p:cNvPr>
          <p:cNvCxnSpPr>
            <a:cxnSpLocks/>
          </p:cNvCxnSpPr>
          <p:nvPr/>
        </p:nvCxnSpPr>
        <p:spPr>
          <a:xfrm>
            <a:off x="7874253" y="4027339"/>
            <a:ext cx="776834" cy="207069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9BCB28E-3225-4981-8302-6F9B68B49EEE}"/>
              </a:ext>
            </a:extLst>
          </p:cNvPr>
          <p:cNvCxnSpPr>
            <a:cxnSpLocks/>
          </p:cNvCxnSpPr>
          <p:nvPr/>
        </p:nvCxnSpPr>
        <p:spPr>
          <a:xfrm flipH="1">
            <a:off x="10738667" y="3432632"/>
            <a:ext cx="353235" cy="284802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39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Shape, background pattern, arrow&#10;&#10;Description automatically generated">
            <a:extLst>
              <a:ext uri="{FF2B5EF4-FFF2-40B4-BE49-F238E27FC236}">
                <a16:creationId xmlns:a16="http://schemas.microsoft.com/office/drawing/2014/main" id="{71272A48-AB0D-4661-AA85-A35474A9BB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" r="3033" b="3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213" y="4213201"/>
            <a:ext cx="5155263" cy="2143149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4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Decision Making Factors for Tier 2 Markets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6195375" y="557189"/>
            <a:ext cx="5158424" cy="5571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Population Density (MSA)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Fiber Routes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RTT to Nearest Tier1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Existing Inter-Connectivity Markets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Long Lined Circuits to Nearest Tier1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Gross Domestic Product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Various Other Gauges</a:t>
            </a:r>
          </a:p>
          <a:p>
            <a:pPr marL="1066785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Number of Datacenters</a:t>
            </a:r>
          </a:p>
          <a:p>
            <a:pPr marL="1066785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Number of ASNs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spcAft>
                <a:spcPts val="600"/>
              </a:spcAft>
              <a:defRPr/>
            </a:pPr>
            <a:fld id="{8CCDEDB8-5EE3-ED4D-8E14-17E202469B77}" type="slidenum">
              <a:rPr lang="en-US" sz="1200">
                <a:solidFill>
                  <a:srgbClr val="FFFFFF"/>
                </a:solidFill>
                <a:latin typeface="Calibri" panose="020F0502020204030204"/>
              </a:rPr>
              <a:pPr algn="r" defTabSz="914400">
                <a:spcAft>
                  <a:spcPts val="600"/>
                </a:spcAft>
                <a:defRPr/>
              </a:pPr>
              <a:t>6</a:t>
            </a:fld>
            <a:endParaRPr lang="en-US" sz="12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84626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745" y="404419"/>
            <a:ext cx="4419718" cy="834963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US Tier 2 Selection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E7246E4D-2ADB-48B2-BA99-B5E45757E1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434648"/>
              </p:ext>
            </p:extLst>
          </p:nvPr>
        </p:nvGraphicFramePr>
        <p:xfrm>
          <a:off x="423745" y="1202680"/>
          <a:ext cx="4534018" cy="4604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818">
                  <a:extLst>
                    <a:ext uri="{9D8B030D-6E8A-4147-A177-3AD203B41FA5}">
                      <a16:colId xmlns:a16="http://schemas.microsoft.com/office/drawing/2014/main" val="1137395015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9091859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34469094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4082338991"/>
                    </a:ext>
                  </a:extLst>
                </a:gridCol>
              </a:tblGrid>
              <a:tr h="46042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Tier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GDP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DCs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04190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New York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7384277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Los Angeles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939543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Chicago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43107228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Dallas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17274915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Wash DC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81009623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Miami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67743917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Atlanta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7564346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San Fran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58294519"/>
                  </a:ext>
                </a:extLst>
              </a:tr>
              <a:tr h="46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Seattle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15413675"/>
                  </a:ext>
                </a:extLst>
              </a:tr>
            </a:tbl>
          </a:graphicData>
        </a:graphic>
      </p:graphicFrame>
      <p:graphicFrame>
        <p:nvGraphicFramePr>
          <p:cNvPr id="21" name="Table 5">
            <a:extLst>
              <a:ext uri="{FF2B5EF4-FFF2-40B4-BE49-F238E27FC236}">
                <a16:creationId xmlns:a16="http://schemas.microsoft.com/office/drawing/2014/main" id="{8DB2DE2C-81AC-467C-9DF4-47974AA6B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608344"/>
              </p:ext>
            </p:extLst>
          </p:nvPr>
        </p:nvGraphicFramePr>
        <p:xfrm>
          <a:off x="5453062" y="1202680"/>
          <a:ext cx="6315193" cy="4567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951">
                  <a:extLst>
                    <a:ext uri="{9D8B030D-6E8A-4147-A177-3AD203B41FA5}">
                      <a16:colId xmlns:a16="http://schemas.microsoft.com/office/drawing/2014/main" val="1137395015"/>
                    </a:ext>
                  </a:extLst>
                </a:gridCol>
                <a:gridCol w="900112">
                  <a:extLst>
                    <a:ext uri="{9D8B030D-6E8A-4147-A177-3AD203B41FA5}">
                      <a16:colId xmlns:a16="http://schemas.microsoft.com/office/drawing/2014/main" val="209091859"/>
                    </a:ext>
                  </a:extLst>
                </a:gridCol>
                <a:gridCol w="871538">
                  <a:extLst>
                    <a:ext uri="{9D8B030D-6E8A-4147-A177-3AD203B41FA5}">
                      <a16:colId xmlns:a16="http://schemas.microsoft.com/office/drawing/2014/main" val="344690943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4082338991"/>
                    </a:ext>
                  </a:extLst>
                </a:gridCol>
                <a:gridCol w="1128712">
                  <a:extLst>
                    <a:ext uri="{9D8B030D-6E8A-4147-A177-3AD203B41FA5}">
                      <a16:colId xmlns:a16="http://schemas.microsoft.com/office/drawing/2014/main" val="739268577"/>
                    </a:ext>
                  </a:extLst>
                </a:gridCol>
                <a:gridCol w="1081205">
                  <a:extLst>
                    <a:ext uri="{9D8B030D-6E8A-4147-A177-3AD203B41FA5}">
                      <a16:colId xmlns:a16="http://schemas.microsoft.com/office/drawing/2014/main" val="3492657704"/>
                    </a:ext>
                  </a:extLst>
                </a:gridCol>
              </a:tblGrid>
              <a:tr h="45675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Tier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GDP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DCs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Peers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RTT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04190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Houston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7384277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Philly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939543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Phoenix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43107228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Boston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17274915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Minn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81009623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Denver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67743917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 Louis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7564346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Cleveland</a:t>
                      </a:r>
                      <a:r>
                        <a:rPr lang="en-US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58294519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Nashville</a:t>
                      </a:r>
                      <a:r>
                        <a:rPr lang="en-US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15413675"/>
                  </a:ext>
                </a:extLst>
              </a:tr>
            </a:tbl>
          </a:graphicData>
        </a:graphic>
      </p:graphicFrame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29A1FE3-C4D5-41E2-9277-54025860C160}"/>
              </a:ext>
            </a:extLst>
          </p:cNvPr>
          <p:cNvSpPr txBox="1">
            <a:spLocks/>
          </p:cNvSpPr>
          <p:nvPr/>
        </p:nvSpPr>
        <p:spPr>
          <a:xfrm>
            <a:off x="6043670" y="272254"/>
            <a:ext cx="5776913" cy="9671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RTT reduction with these nine cities is nearly 8ms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490CC5E8-FB77-4A74-AB70-1108685C4A49}"/>
              </a:ext>
            </a:extLst>
          </p:cNvPr>
          <p:cNvSpPr txBox="1">
            <a:spLocks/>
          </p:cNvSpPr>
          <p:nvPr/>
        </p:nvSpPr>
        <p:spPr>
          <a:xfrm>
            <a:off x="308396" y="5806890"/>
            <a:ext cx="4649367" cy="95015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aseline="30000" dirty="0"/>
              <a:t>1</a:t>
            </a:r>
            <a:r>
              <a:rPr lang="en-US" sz="2000" dirty="0"/>
              <a:t>Cleveland would be #6 MSA and #10 in GDP with Columbus and Cincinnati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51E6FD1-8DA2-41C2-AAE8-A09B58FD58A0}"/>
              </a:ext>
            </a:extLst>
          </p:cNvPr>
          <p:cNvSpPr txBox="1">
            <a:spLocks/>
          </p:cNvSpPr>
          <p:nvPr/>
        </p:nvSpPr>
        <p:spPr>
          <a:xfrm>
            <a:off x="5453062" y="5843591"/>
            <a:ext cx="5982779" cy="77885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i="0" baseline="30000" dirty="0">
                <a:effectLst/>
              </a:rPr>
              <a:t>2</a:t>
            </a:r>
            <a:r>
              <a:rPr lang="en-US" sz="2000" b="0" i="0" dirty="0">
                <a:effectLst/>
              </a:rPr>
              <a:t>Nashville would be #18 MSA and #20 in GDP </a:t>
            </a:r>
            <a:r>
              <a:rPr lang="en-US" sz="2000" dirty="0"/>
              <a:t>with</a:t>
            </a:r>
            <a:r>
              <a:rPr lang="en-US" sz="2000" b="0" i="0" dirty="0">
                <a:effectLst/>
              </a:rPr>
              <a:t> Memphis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4769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987" y="413372"/>
            <a:ext cx="10972800" cy="834963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Peering Markets in 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FBB90EB2-0EB5-4257-A7BA-D57E31D1E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213" y="905162"/>
            <a:ext cx="6917065" cy="5210465"/>
          </a:xfrm>
          <a:prstGeom prst="rect">
            <a:avLst/>
          </a:prstGeom>
        </p:spPr>
      </p:pic>
      <p:sp>
        <p:nvSpPr>
          <p:cNvPr id="10" name="Star: 7 Points 9">
            <a:extLst>
              <a:ext uri="{FF2B5EF4-FFF2-40B4-BE49-F238E27FC236}">
                <a16:creationId xmlns:a16="http://schemas.microsoft.com/office/drawing/2014/main" id="{3359B652-CDE0-4F72-8CFD-34791ADDE1DE}"/>
              </a:ext>
            </a:extLst>
          </p:cNvPr>
          <p:cNvSpPr/>
          <p:nvPr/>
        </p:nvSpPr>
        <p:spPr>
          <a:xfrm>
            <a:off x="10502129" y="3718828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F859E293-4E55-4EB3-8F6E-00A8AAA39DA3}"/>
              </a:ext>
            </a:extLst>
          </p:cNvPr>
          <p:cNvSpPr/>
          <p:nvPr/>
        </p:nvSpPr>
        <p:spPr>
          <a:xfrm>
            <a:off x="11261688" y="2203696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16" name="Star: 7 Points 15">
            <a:extLst>
              <a:ext uri="{FF2B5EF4-FFF2-40B4-BE49-F238E27FC236}">
                <a16:creationId xmlns:a16="http://schemas.microsoft.com/office/drawing/2014/main" id="{512B894A-6AD2-4C72-8C75-8F1A44630A57}"/>
              </a:ext>
            </a:extLst>
          </p:cNvPr>
          <p:cNvSpPr/>
          <p:nvPr/>
        </p:nvSpPr>
        <p:spPr>
          <a:xfrm>
            <a:off x="11026661" y="2879693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18" name="Star: 7 Points 17">
            <a:extLst>
              <a:ext uri="{FF2B5EF4-FFF2-40B4-BE49-F238E27FC236}">
                <a16:creationId xmlns:a16="http://schemas.microsoft.com/office/drawing/2014/main" id="{A93333B6-3600-4BBA-B18C-E7F9A3FFACA8}"/>
              </a:ext>
            </a:extLst>
          </p:cNvPr>
          <p:cNvSpPr/>
          <p:nvPr/>
        </p:nvSpPr>
        <p:spPr>
          <a:xfrm>
            <a:off x="6017659" y="3240204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0" name="Star: 7 Points 19">
            <a:extLst>
              <a:ext uri="{FF2B5EF4-FFF2-40B4-BE49-F238E27FC236}">
                <a16:creationId xmlns:a16="http://schemas.microsoft.com/office/drawing/2014/main" id="{DBF83B34-F1BF-4E19-975B-C53150022A02}"/>
              </a:ext>
            </a:extLst>
          </p:cNvPr>
          <p:cNvSpPr/>
          <p:nvPr/>
        </p:nvSpPr>
        <p:spPr>
          <a:xfrm>
            <a:off x="6157205" y="1810451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2" name="Star: 7 Points 21">
            <a:extLst>
              <a:ext uri="{FF2B5EF4-FFF2-40B4-BE49-F238E27FC236}">
                <a16:creationId xmlns:a16="http://schemas.microsoft.com/office/drawing/2014/main" id="{F3548849-6D65-4576-AB0E-FEAD70170D6F}"/>
              </a:ext>
            </a:extLst>
          </p:cNvPr>
          <p:cNvSpPr/>
          <p:nvPr/>
        </p:nvSpPr>
        <p:spPr>
          <a:xfrm>
            <a:off x="6274719" y="3734112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4" name="Star: 7 Points 23">
            <a:extLst>
              <a:ext uri="{FF2B5EF4-FFF2-40B4-BE49-F238E27FC236}">
                <a16:creationId xmlns:a16="http://schemas.microsoft.com/office/drawing/2014/main" id="{F7AF7600-D6D2-4593-8D5D-9E60CCEBBAB0}"/>
              </a:ext>
            </a:extLst>
          </p:cNvPr>
          <p:cNvSpPr/>
          <p:nvPr/>
        </p:nvSpPr>
        <p:spPr>
          <a:xfrm>
            <a:off x="11163760" y="4748307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6" name="Star: 7 Points 25">
            <a:extLst>
              <a:ext uri="{FF2B5EF4-FFF2-40B4-BE49-F238E27FC236}">
                <a16:creationId xmlns:a16="http://schemas.microsoft.com/office/drawing/2014/main" id="{AD1DB0EF-348F-48A0-8BD5-E0AF5DF22B07}"/>
              </a:ext>
            </a:extLst>
          </p:cNvPr>
          <p:cNvSpPr/>
          <p:nvPr/>
        </p:nvSpPr>
        <p:spPr>
          <a:xfrm>
            <a:off x="9767335" y="2654672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8" name="Star: 7 Points 27">
            <a:extLst>
              <a:ext uri="{FF2B5EF4-FFF2-40B4-BE49-F238E27FC236}">
                <a16:creationId xmlns:a16="http://schemas.microsoft.com/office/drawing/2014/main" id="{341F5434-89A6-4FC6-9CF8-57239C8FEDB6}"/>
              </a:ext>
            </a:extLst>
          </p:cNvPr>
          <p:cNvSpPr/>
          <p:nvPr/>
        </p:nvSpPr>
        <p:spPr>
          <a:xfrm>
            <a:off x="8801255" y="4167877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423745" y="1202499"/>
            <a:ext cx="4569615" cy="4913128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B0F0"/>
                </a:solidFill>
              </a:rPr>
              <a:t>Tier 1 Markets</a:t>
            </a:r>
          </a:p>
          <a:p>
            <a:pPr lvl="1"/>
            <a:r>
              <a:rPr lang="en-US" sz="3200" dirty="0"/>
              <a:t>Seattle, San Francisco, Los Angeles, Dallas, Chicago, Atlanta, New York, Northern Virginia and Miami</a:t>
            </a:r>
          </a:p>
          <a:p>
            <a:endParaRPr lang="en-US" sz="3200" dirty="0">
              <a:solidFill>
                <a:schemeClr val="accent2"/>
              </a:solidFill>
            </a:endParaRPr>
          </a:p>
          <a:p>
            <a:r>
              <a:rPr lang="en-US" sz="3200" dirty="0">
                <a:solidFill>
                  <a:schemeClr val="accent2"/>
                </a:solidFill>
              </a:rPr>
              <a:t>New Tier 2 Markets</a:t>
            </a:r>
          </a:p>
          <a:p>
            <a:pPr lvl="1"/>
            <a:r>
              <a:rPr lang="en-US" sz="3200" dirty="0"/>
              <a:t>Phoenix, Denver, Houston, Minneapolis, St Louis, Nashville, Cleveland, Philadelphia, and Boston</a:t>
            </a:r>
          </a:p>
        </p:txBody>
      </p:sp>
      <p:sp>
        <p:nvSpPr>
          <p:cNvPr id="31" name="Star: 7 Points 30">
            <a:extLst>
              <a:ext uri="{FF2B5EF4-FFF2-40B4-BE49-F238E27FC236}">
                <a16:creationId xmlns:a16="http://schemas.microsoft.com/office/drawing/2014/main" id="{C45DCA97-83F6-4671-A099-23D8893CD77A}"/>
              </a:ext>
            </a:extLst>
          </p:cNvPr>
          <p:cNvSpPr/>
          <p:nvPr/>
        </p:nvSpPr>
        <p:spPr>
          <a:xfrm>
            <a:off x="9532308" y="3253107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33" name="Star: 7 Points 32">
            <a:extLst>
              <a:ext uri="{FF2B5EF4-FFF2-40B4-BE49-F238E27FC236}">
                <a16:creationId xmlns:a16="http://schemas.microsoft.com/office/drawing/2014/main" id="{472985FE-BB48-4C89-878D-94EFB721650D}"/>
              </a:ext>
            </a:extLst>
          </p:cNvPr>
          <p:cNvSpPr/>
          <p:nvPr/>
        </p:nvSpPr>
        <p:spPr>
          <a:xfrm>
            <a:off x="10511085" y="2600599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35" name="Star: 7 Points 34">
            <a:extLst>
              <a:ext uri="{FF2B5EF4-FFF2-40B4-BE49-F238E27FC236}">
                <a16:creationId xmlns:a16="http://schemas.microsoft.com/office/drawing/2014/main" id="{05E91E48-C0A1-428B-88D3-D891BE500B27}"/>
              </a:ext>
            </a:extLst>
          </p:cNvPr>
          <p:cNvSpPr/>
          <p:nvPr/>
        </p:nvSpPr>
        <p:spPr>
          <a:xfrm>
            <a:off x="7112003" y="3877343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39" name="Star: 7 Points 38">
            <a:extLst>
              <a:ext uri="{FF2B5EF4-FFF2-40B4-BE49-F238E27FC236}">
                <a16:creationId xmlns:a16="http://schemas.microsoft.com/office/drawing/2014/main" id="{6BB04A87-805E-47F6-81C6-C4EB0829DC41}"/>
              </a:ext>
            </a:extLst>
          </p:cNvPr>
          <p:cNvSpPr/>
          <p:nvPr/>
        </p:nvSpPr>
        <p:spPr>
          <a:xfrm>
            <a:off x="11163760" y="2510233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1" name="Star: 7 Points 40">
            <a:extLst>
              <a:ext uri="{FF2B5EF4-FFF2-40B4-BE49-F238E27FC236}">
                <a16:creationId xmlns:a16="http://schemas.microsoft.com/office/drawing/2014/main" id="{FFFC340B-0678-4205-B623-8CBC302904D6}"/>
              </a:ext>
            </a:extLst>
          </p:cNvPr>
          <p:cNvSpPr/>
          <p:nvPr/>
        </p:nvSpPr>
        <p:spPr>
          <a:xfrm>
            <a:off x="9153795" y="2203696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3" name="Star: 7 Points 42">
            <a:extLst>
              <a:ext uri="{FF2B5EF4-FFF2-40B4-BE49-F238E27FC236}">
                <a16:creationId xmlns:a16="http://schemas.microsoft.com/office/drawing/2014/main" id="{109839CD-B467-463B-9440-25F15E99412C}"/>
              </a:ext>
            </a:extLst>
          </p:cNvPr>
          <p:cNvSpPr/>
          <p:nvPr/>
        </p:nvSpPr>
        <p:spPr>
          <a:xfrm>
            <a:off x="11505469" y="2046396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5" name="Star: 7 Points 44">
            <a:extLst>
              <a:ext uri="{FF2B5EF4-FFF2-40B4-BE49-F238E27FC236}">
                <a16:creationId xmlns:a16="http://schemas.microsoft.com/office/drawing/2014/main" id="{2047AD2B-99B5-4726-B6F3-E7646EE96531}"/>
              </a:ext>
            </a:extLst>
          </p:cNvPr>
          <p:cNvSpPr/>
          <p:nvPr/>
        </p:nvSpPr>
        <p:spPr>
          <a:xfrm>
            <a:off x="8918768" y="4643628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7" name="Star: 7 Points 46">
            <a:extLst>
              <a:ext uri="{FF2B5EF4-FFF2-40B4-BE49-F238E27FC236}">
                <a16:creationId xmlns:a16="http://schemas.microsoft.com/office/drawing/2014/main" id="{47F03BCF-9087-4806-9DC1-2F945D1E1675}"/>
              </a:ext>
            </a:extLst>
          </p:cNvPr>
          <p:cNvSpPr/>
          <p:nvPr/>
        </p:nvSpPr>
        <p:spPr>
          <a:xfrm>
            <a:off x="7833740" y="3208839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9" name="Star: 7 Points 48">
            <a:extLst>
              <a:ext uri="{FF2B5EF4-FFF2-40B4-BE49-F238E27FC236}">
                <a16:creationId xmlns:a16="http://schemas.microsoft.com/office/drawing/2014/main" id="{BD3564D3-7E8C-4D8B-A9C5-9C09EF244B4C}"/>
              </a:ext>
            </a:extLst>
          </p:cNvPr>
          <p:cNvSpPr/>
          <p:nvPr/>
        </p:nvSpPr>
        <p:spPr>
          <a:xfrm>
            <a:off x="10046544" y="3510394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765891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FBB90EB2-0EB5-4257-A7BA-D57E31D1E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213" y="905162"/>
            <a:ext cx="6917065" cy="5210465"/>
          </a:xfrm>
          <a:prstGeom prst="rect">
            <a:avLst/>
          </a:prstGeom>
        </p:spPr>
      </p:pic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423745" y="1837853"/>
            <a:ext cx="4418851" cy="451849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Chicago (11% Pop)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dirty="0"/>
              <a:t>IL, MI, IN, WI, IA</a:t>
            </a:r>
          </a:p>
          <a:p>
            <a:pPr lvl="1"/>
            <a:endParaRPr lang="en-US" sz="2800" dirty="0"/>
          </a:p>
          <a:p>
            <a:r>
              <a:rPr lang="en-US" sz="2800" dirty="0"/>
              <a:t>Dallas (6% Pop)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dirty="0"/>
              <a:t>TX, AR, OK, KS</a:t>
            </a:r>
          </a:p>
          <a:p>
            <a:endParaRPr lang="en-US" sz="2800" dirty="0"/>
          </a:p>
          <a:p>
            <a:r>
              <a:rPr lang="en-US" sz="2800" dirty="0"/>
              <a:t>Atlanta (10% Pop)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dirty="0"/>
              <a:t>GA, NC, SC, AL, MS, N FL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3000" dirty="0"/>
              <a:t>Reduction of RTT of states adjacent to Tier2 markets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96305D7-6C2A-4E43-9631-63C6BE89729B}"/>
              </a:ext>
            </a:extLst>
          </p:cNvPr>
          <p:cNvCxnSpPr>
            <a:cxnSpLocks/>
          </p:cNvCxnSpPr>
          <p:nvPr/>
        </p:nvCxnSpPr>
        <p:spPr>
          <a:xfrm flipH="1">
            <a:off x="9165310" y="4564211"/>
            <a:ext cx="558792" cy="125801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0F8EA31-0E3A-44FE-953E-E744AB406255}"/>
              </a:ext>
            </a:extLst>
          </p:cNvPr>
          <p:cNvCxnSpPr>
            <a:cxnSpLocks/>
          </p:cNvCxnSpPr>
          <p:nvPr/>
        </p:nvCxnSpPr>
        <p:spPr>
          <a:xfrm flipH="1">
            <a:off x="10836998" y="3693013"/>
            <a:ext cx="325925" cy="162963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271AAFC-D692-4349-9181-DFC12CBF0370}"/>
              </a:ext>
            </a:extLst>
          </p:cNvPr>
          <p:cNvCxnSpPr>
            <a:cxnSpLocks/>
          </p:cNvCxnSpPr>
          <p:nvPr/>
        </p:nvCxnSpPr>
        <p:spPr>
          <a:xfrm flipV="1">
            <a:off x="10240616" y="4018938"/>
            <a:ext cx="174532" cy="32934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9E87AA4-769C-452B-80F7-476FADC8F91B}"/>
              </a:ext>
            </a:extLst>
          </p:cNvPr>
          <p:cNvCxnSpPr>
            <a:cxnSpLocks/>
          </p:cNvCxnSpPr>
          <p:nvPr/>
        </p:nvCxnSpPr>
        <p:spPr>
          <a:xfrm flipH="1">
            <a:off x="9036281" y="3839251"/>
            <a:ext cx="584028" cy="443436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FD5CFFF-5570-4D16-A217-5DC3B1D7A484}"/>
              </a:ext>
            </a:extLst>
          </p:cNvPr>
          <p:cNvCxnSpPr>
            <a:cxnSpLocks/>
          </p:cNvCxnSpPr>
          <p:nvPr/>
        </p:nvCxnSpPr>
        <p:spPr>
          <a:xfrm flipH="1">
            <a:off x="8921236" y="3774494"/>
            <a:ext cx="115045" cy="375348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BD1FE2E-878A-49B3-8530-B8EDAA0436CF}"/>
              </a:ext>
            </a:extLst>
          </p:cNvPr>
          <p:cNvCxnSpPr>
            <a:cxnSpLocks/>
          </p:cNvCxnSpPr>
          <p:nvPr/>
        </p:nvCxnSpPr>
        <p:spPr>
          <a:xfrm flipH="1" flipV="1">
            <a:off x="10663131" y="4018938"/>
            <a:ext cx="311218" cy="32934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FD792DA-CEFF-4D3C-8F70-736FEFA25B5B}"/>
              </a:ext>
            </a:extLst>
          </p:cNvPr>
          <p:cNvCxnSpPr>
            <a:cxnSpLocks/>
          </p:cNvCxnSpPr>
          <p:nvPr/>
        </p:nvCxnSpPr>
        <p:spPr>
          <a:xfrm flipH="1" flipV="1">
            <a:off x="9953639" y="2950768"/>
            <a:ext cx="286977" cy="161161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82CB99A-9100-49EE-843D-B49B983DE443}"/>
              </a:ext>
            </a:extLst>
          </p:cNvPr>
          <p:cNvCxnSpPr>
            <a:cxnSpLocks/>
          </p:cNvCxnSpPr>
          <p:nvPr/>
        </p:nvCxnSpPr>
        <p:spPr>
          <a:xfrm>
            <a:off x="9655388" y="2287835"/>
            <a:ext cx="193647" cy="319562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1F30CD4-2B15-4238-BBCD-13B83BB2DC87}"/>
              </a:ext>
            </a:extLst>
          </p:cNvPr>
          <p:cNvCxnSpPr>
            <a:cxnSpLocks/>
          </p:cNvCxnSpPr>
          <p:nvPr/>
        </p:nvCxnSpPr>
        <p:spPr>
          <a:xfrm flipH="1">
            <a:off x="10300327" y="3221785"/>
            <a:ext cx="172157" cy="27730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3F6F94F-1B4E-482C-9281-9594F302C5D2}"/>
              </a:ext>
            </a:extLst>
          </p:cNvPr>
          <p:cNvCxnSpPr>
            <a:cxnSpLocks/>
          </p:cNvCxnSpPr>
          <p:nvPr/>
        </p:nvCxnSpPr>
        <p:spPr>
          <a:xfrm flipV="1">
            <a:off x="9293477" y="2777196"/>
            <a:ext cx="368479" cy="109917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84B574F-E8C5-4983-BC55-DE3FA0F16792}"/>
              </a:ext>
            </a:extLst>
          </p:cNvPr>
          <p:cNvCxnSpPr>
            <a:cxnSpLocks/>
          </p:cNvCxnSpPr>
          <p:nvPr/>
        </p:nvCxnSpPr>
        <p:spPr>
          <a:xfrm flipH="1">
            <a:off x="10125796" y="2447616"/>
            <a:ext cx="202086" cy="191936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2C41E8C-26A0-4BC3-BCA8-D497B8286090}"/>
              </a:ext>
            </a:extLst>
          </p:cNvPr>
          <p:cNvCxnSpPr>
            <a:cxnSpLocks/>
          </p:cNvCxnSpPr>
          <p:nvPr/>
        </p:nvCxnSpPr>
        <p:spPr>
          <a:xfrm>
            <a:off x="8818252" y="3349782"/>
            <a:ext cx="714056" cy="86834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581DAEC-821F-48E9-A9DF-877A08D579B7}"/>
              </a:ext>
            </a:extLst>
          </p:cNvPr>
          <p:cNvCxnSpPr>
            <a:cxnSpLocks/>
          </p:cNvCxnSpPr>
          <p:nvPr/>
        </p:nvCxnSpPr>
        <p:spPr>
          <a:xfrm>
            <a:off x="8569425" y="4737990"/>
            <a:ext cx="363785" cy="46301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E37D49A-BB78-4F77-8421-703DE41233C8}"/>
              </a:ext>
            </a:extLst>
          </p:cNvPr>
          <p:cNvCxnSpPr>
            <a:cxnSpLocks/>
          </p:cNvCxnSpPr>
          <p:nvPr/>
        </p:nvCxnSpPr>
        <p:spPr>
          <a:xfrm flipV="1">
            <a:off x="8675232" y="2413636"/>
            <a:ext cx="453043" cy="4574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AEC3ABB-55FC-4729-8C91-65DC908B9EA6}"/>
              </a:ext>
            </a:extLst>
          </p:cNvPr>
          <p:cNvCxnSpPr>
            <a:cxnSpLocks/>
          </p:cNvCxnSpPr>
          <p:nvPr/>
        </p:nvCxnSpPr>
        <p:spPr>
          <a:xfrm>
            <a:off x="8540437" y="2083200"/>
            <a:ext cx="613358" cy="149676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ADA93E7A-C30D-4F20-9927-52E24743E2C2}"/>
              </a:ext>
            </a:extLst>
          </p:cNvPr>
          <p:cNvCxnSpPr>
            <a:cxnSpLocks/>
          </p:cNvCxnSpPr>
          <p:nvPr/>
        </p:nvCxnSpPr>
        <p:spPr>
          <a:xfrm flipV="1">
            <a:off x="9923857" y="3924679"/>
            <a:ext cx="404025" cy="258929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9311047-0163-4BBE-B489-30ABCF26D10A}"/>
              </a:ext>
            </a:extLst>
          </p:cNvPr>
          <p:cNvCxnSpPr>
            <a:cxnSpLocks/>
          </p:cNvCxnSpPr>
          <p:nvPr/>
        </p:nvCxnSpPr>
        <p:spPr>
          <a:xfrm>
            <a:off x="8889530" y="2998666"/>
            <a:ext cx="642778" cy="327686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tar: 7 Points 38">
            <a:extLst>
              <a:ext uri="{FF2B5EF4-FFF2-40B4-BE49-F238E27FC236}">
                <a16:creationId xmlns:a16="http://schemas.microsoft.com/office/drawing/2014/main" id="{07F99768-FE09-4D33-A9FE-E1D7F8C8678F}"/>
              </a:ext>
            </a:extLst>
          </p:cNvPr>
          <p:cNvSpPr/>
          <p:nvPr/>
        </p:nvSpPr>
        <p:spPr>
          <a:xfrm>
            <a:off x="10502129" y="3718828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0" name="Star: 7 Points 39">
            <a:extLst>
              <a:ext uri="{FF2B5EF4-FFF2-40B4-BE49-F238E27FC236}">
                <a16:creationId xmlns:a16="http://schemas.microsoft.com/office/drawing/2014/main" id="{163E1E62-43CF-47B6-BF51-334072D0D4A3}"/>
              </a:ext>
            </a:extLst>
          </p:cNvPr>
          <p:cNvSpPr/>
          <p:nvPr/>
        </p:nvSpPr>
        <p:spPr>
          <a:xfrm>
            <a:off x="11261688" y="2203696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1" name="Star: 7 Points 40">
            <a:extLst>
              <a:ext uri="{FF2B5EF4-FFF2-40B4-BE49-F238E27FC236}">
                <a16:creationId xmlns:a16="http://schemas.microsoft.com/office/drawing/2014/main" id="{98B74BE5-159B-47CA-8855-A0907AB30CD6}"/>
              </a:ext>
            </a:extLst>
          </p:cNvPr>
          <p:cNvSpPr/>
          <p:nvPr/>
        </p:nvSpPr>
        <p:spPr>
          <a:xfrm>
            <a:off x="11026661" y="2879693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2" name="Star: 7 Points 41">
            <a:extLst>
              <a:ext uri="{FF2B5EF4-FFF2-40B4-BE49-F238E27FC236}">
                <a16:creationId xmlns:a16="http://schemas.microsoft.com/office/drawing/2014/main" id="{4BDE6C4B-05B7-4B41-A335-15C0C784EEB9}"/>
              </a:ext>
            </a:extLst>
          </p:cNvPr>
          <p:cNvSpPr/>
          <p:nvPr/>
        </p:nvSpPr>
        <p:spPr>
          <a:xfrm>
            <a:off x="6017659" y="3240204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3" name="Star: 7 Points 42">
            <a:extLst>
              <a:ext uri="{FF2B5EF4-FFF2-40B4-BE49-F238E27FC236}">
                <a16:creationId xmlns:a16="http://schemas.microsoft.com/office/drawing/2014/main" id="{5DADD63D-5AA1-42C0-AE55-6ACC87524D24}"/>
              </a:ext>
            </a:extLst>
          </p:cNvPr>
          <p:cNvSpPr/>
          <p:nvPr/>
        </p:nvSpPr>
        <p:spPr>
          <a:xfrm>
            <a:off x="6157205" y="1810451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4" name="Star: 7 Points 43">
            <a:extLst>
              <a:ext uri="{FF2B5EF4-FFF2-40B4-BE49-F238E27FC236}">
                <a16:creationId xmlns:a16="http://schemas.microsoft.com/office/drawing/2014/main" id="{8D2FF1E3-46E8-47D5-8381-8B21F3012EFD}"/>
              </a:ext>
            </a:extLst>
          </p:cNvPr>
          <p:cNvSpPr/>
          <p:nvPr/>
        </p:nvSpPr>
        <p:spPr>
          <a:xfrm>
            <a:off x="6274719" y="3734112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5" name="Star: 7 Points 44">
            <a:extLst>
              <a:ext uri="{FF2B5EF4-FFF2-40B4-BE49-F238E27FC236}">
                <a16:creationId xmlns:a16="http://schemas.microsoft.com/office/drawing/2014/main" id="{284778D1-8855-4532-B736-61A04E382519}"/>
              </a:ext>
            </a:extLst>
          </p:cNvPr>
          <p:cNvSpPr/>
          <p:nvPr/>
        </p:nvSpPr>
        <p:spPr>
          <a:xfrm>
            <a:off x="11163760" y="4748307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6" name="Star: 7 Points 45">
            <a:extLst>
              <a:ext uri="{FF2B5EF4-FFF2-40B4-BE49-F238E27FC236}">
                <a16:creationId xmlns:a16="http://schemas.microsoft.com/office/drawing/2014/main" id="{F310DB82-C5FE-4625-9102-D5D2D8EFA39B}"/>
              </a:ext>
            </a:extLst>
          </p:cNvPr>
          <p:cNvSpPr/>
          <p:nvPr/>
        </p:nvSpPr>
        <p:spPr>
          <a:xfrm>
            <a:off x="9767335" y="2654672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7" name="Star: 7 Points 46">
            <a:extLst>
              <a:ext uri="{FF2B5EF4-FFF2-40B4-BE49-F238E27FC236}">
                <a16:creationId xmlns:a16="http://schemas.microsoft.com/office/drawing/2014/main" id="{C3D4736A-B129-4B35-8A13-C352CD1D1E6D}"/>
              </a:ext>
            </a:extLst>
          </p:cNvPr>
          <p:cNvSpPr/>
          <p:nvPr/>
        </p:nvSpPr>
        <p:spPr>
          <a:xfrm>
            <a:off x="8801255" y="4167877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8" name="Star: 7 Points 47">
            <a:extLst>
              <a:ext uri="{FF2B5EF4-FFF2-40B4-BE49-F238E27FC236}">
                <a16:creationId xmlns:a16="http://schemas.microsoft.com/office/drawing/2014/main" id="{F5E4B18E-605B-41BB-AFD6-0B5B9CC212E3}"/>
              </a:ext>
            </a:extLst>
          </p:cNvPr>
          <p:cNvSpPr/>
          <p:nvPr/>
        </p:nvSpPr>
        <p:spPr>
          <a:xfrm>
            <a:off x="9532308" y="3253107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9" name="Star: 7 Points 48">
            <a:extLst>
              <a:ext uri="{FF2B5EF4-FFF2-40B4-BE49-F238E27FC236}">
                <a16:creationId xmlns:a16="http://schemas.microsoft.com/office/drawing/2014/main" id="{46268394-7F3B-4163-B81A-658241E1EAB1}"/>
              </a:ext>
            </a:extLst>
          </p:cNvPr>
          <p:cNvSpPr/>
          <p:nvPr/>
        </p:nvSpPr>
        <p:spPr>
          <a:xfrm>
            <a:off x="10511085" y="2600599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56" name="Star: 7 Points 55">
            <a:extLst>
              <a:ext uri="{FF2B5EF4-FFF2-40B4-BE49-F238E27FC236}">
                <a16:creationId xmlns:a16="http://schemas.microsoft.com/office/drawing/2014/main" id="{5E2261ED-D2FF-48CC-9CEE-05A3DE4A3530}"/>
              </a:ext>
            </a:extLst>
          </p:cNvPr>
          <p:cNvSpPr/>
          <p:nvPr/>
        </p:nvSpPr>
        <p:spPr>
          <a:xfrm>
            <a:off x="7112003" y="3877343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57" name="Star: 7 Points 56">
            <a:extLst>
              <a:ext uri="{FF2B5EF4-FFF2-40B4-BE49-F238E27FC236}">
                <a16:creationId xmlns:a16="http://schemas.microsoft.com/office/drawing/2014/main" id="{18F05CA5-75A4-4221-BCB9-ACF959074682}"/>
              </a:ext>
            </a:extLst>
          </p:cNvPr>
          <p:cNvSpPr/>
          <p:nvPr/>
        </p:nvSpPr>
        <p:spPr>
          <a:xfrm>
            <a:off x="11163760" y="2510233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58" name="Star: 7 Points 57">
            <a:extLst>
              <a:ext uri="{FF2B5EF4-FFF2-40B4-BE49-F238E27FC236}">
                <a16:creationId xmlns:a16="http://schemas.microsoft.com/office/drawing/2014/main" id="{24FC40D2-B6E5-4B9D-A282-A28C579D00A9}"/>
              </a:ext>
            </a:extLst>
          </p:cNvPr>
          <p:cNvSpPr/>
          <p:nvPr/>
        </p:nvSpPr>
        <p:spPr>
          <a:xfrm>
            <a:off x="9153795" y="2203696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59" name="Star: 7 Points 58">
            <a:extLst>
              <a:ext uri="{FF2B5EF4-FFF2-40B4-BE49-F238E27FC236}">
                <a16:creationId xmlns:a16="http://schemas.microsoft.com/office/drawing/2014/main" id="{60AC4F4E-B0A2-4405-951F-0574DA84795D}"/>
              </a:ext>
            </a:extLst>
          </p:cNvPr>
          <p:cNvSpPr/>
          <p:nvPr/>
        </p:nvSpPr>
        <p:spPr>
          <a:xfrm>
            <a:off x="11505469" y="2046396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60" name="Star: 7 Points 59">
            <a:extLst>
              <a:ext uri="{FF2B5EF4-FFF2-40B4-BE49-F238E27FC236}">
                <a16:creationId xmlns:a16="http://schemas.microsoft.com/office/drawing/2014/main" id="{B933D279-F6E9-4C79-8AD7-63868CDB8A19}"/>
              </a:ext>
            </a:extLst>
          </p:cNvPr>
          <p:cNvSpPr/>
          <p:nvPr/>
        </p:nvSpPr>
        <p:spPr>
          <a:xfrm>
            <a:off x="8918768" y="4643628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61" name="Star: 7 Points 60">
            <a:extLst>
              <a:ext uri="{FF2B5EF4-FFF2-40B4-BE49-F238E27FC236}">
                <a16:creationId xmlns:a16="http://schemas.microsoft.com/office/drawing/2014/main" id="{3F5006BD-F496-4D56-B5AB-DCEEF03AD36C}"/>
              </a:ext>
            </a:extLst>
          </p:cNvPr>
          <p:cNvSpPr/>
          <p:nvPr/>
        </p:nvSpPr>
        <p:spPr>
          <a:xfrm>
            <a:off x="7833740" y="3208839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63" name="Star: 7 Points 62">
            <a:extLst>
              <a:ext uri="{FF2B5EF4-FFF2-40B4-BE49-F238E27FC236}">
                <a16:creationId xmlns:a16="http://schemas.microsoft.com/office/drawing/2014/main" id="{0876CEC2-5AB1-47CA-AD73-2EFDE32456CF}"/>
              </a:ext>
            </a:extLst>
          </p:cNvPr>
          <p:cNvSpPr/>
          <p:nvPr/>
        </p:nvSpPr>
        <p:spPr>
          <a:xfrm>
            <a:off x="10057840" y="3499085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FDC0132-42EA-426D-A9EB-B17866AEDD4F}"/>
              </a:ext>
            </a:extLst>
          </p:cNvPr>
          <p:cNvCxnSpPr>
            <a:cxnSpLocks/>
          </p:cNvCxnSpPr>
          <p:nvPr/>
        </p:nvCxnSpPr>
        <p:spPr>
          <a:xfrm>
            <a:off x="7861448" y="2817397"/>
            <a:ext cx="0" cy="404388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E284285-4E51-44E1-B78E-F750A0179FB7}"/>
              </a:ext>
            </a:extLst>
          </p:cNvPr>
          <p:cNvCxnSpPr>
            <a:cxnSpLocks/>
          </p:cNvCxnSpPr>
          <p:nvPr/>
        </p:nvCxnSpPr>
        <p:spPr>
          <a:xfrm>
            <a:off x="7306509" y="3138875"/>
            <a:ext cx="488684" cy="138226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9E922DA0-C229-4DF3-B436-7675E3B2222A}"/>
              </a:ext>
            </a:extLst>
          </p:cNvPr>
          <p:cNvCxnSpPr>
            <a:cxnSpLocks/>
          </p:cNvCxnSpPr>
          <p:nvPr/>
        </p:nvCxnSpPr>
        <p:spPr>
          <a:xfrm>
            <a:off x="8035185" y="2163909"/>
            <a:ext cx="0" cy="102265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E9F376B2-AB4D-4818-86D5-8D9E6418F2AE}"/>
              </a:ext>
            </a:extLst>
          </p:cNvPr>
          <p:cNvCxnSpPr>
            <a:cxnSpLocks/>
          </p:cNvCxnSpPr>
          <p:nvPr/>
        </p:nvCxnSpPr>
        <p:spPr>
          <a:xfrm flipH="1">
            <a:off x="7427188" y="4018938"/>
            <a:ext cx="524065" cy="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741C779-1C46-461C-B543-1876F011710D}"/>
              </a:ext>
            </a:extLst>
          </p:cNvPr>
          <p:cNvCxnSpPr>
            <a:cxnSpLocks/>
          </p:cNvCxnSpPr>
          <p:nvPr/>
        </p:nvCxnSpPr>
        <p:spPr>
          <a:xfrm flipH="1" flipV="1">
            <a:off x="6306103" y="2109165"/>
            <a:ext cx="99091" cy="428103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0E5445B-62C3-4C3D-97AE-0134EDF2284A}"/>
              </a:ext>
            </a:extLst>
          </p:cNvPr>
          <p:cNvCxnSpPr>
            <a:cxnSpLocks/>
          </p:cNvCxnSpPr>
          <p:nvPr/>
        </p:nvCxnSpPr>
        <p:spPr>
          <a:xfrm flipH="1" flipV="1">
            <a:off x="6450062" y="2045478"/>
            <a:ext cx="483688" cy="516738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EDCE517-1688-4FBE-B331-945FCABE6310}"/>
              </a:ext>
            </a:extLst>
          </p:cNvPr>
          <p:cNvCxnSpPr>
            <a:cxnSpLocks/>
          </p:cNvCxnSpPr>
          <p:nvPr/>
        </p:nvCxnSpPr>
        <p:spPr>
          <a:xfrm flipH="1">
            <a:off x="11622982" y="1597432"/>
            <a:ext cx="117515" cy="406139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CDF9DF1-4B5C-4E51-9627-582484E70D1B}"/>
              </a:ext>
            </a:extLst>
          </p:cNvPr>
          <p:cNvCxnSpPr>
            <a:cxnSpLocks/>
            <a:endCxn id="59" idx="6"/>
          </p:cNvCxnSpPr>
          <p:nvPr/>
        </p:nvCxnSpPr>
        <p:spPr>
          <a:xfrm>
            <a:off x="11281273" y="1859275"/>
            <a:ext cx="341710" cy="187121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4BC967E-FEFE-4681-96B7-0211668A9F1B}"/>
              </a:ext>
            </a:extLst>
          </p:cNvPr>
          <p:cNvCxnSpPr>
            <a:cxnSpLocks/>
          </p:cNvCxnSpPr>
          <p:nvPr/>
        </p:nvCxnSpPr>
        <p:spPr>
          <a:xfrm flipH="1">
            <a:off x="6514482" y="3380207"/>
            <a:ext cx="348802" cy="32232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9B43BA0-F4DB-48C4-8F6A-7DF59B117CC7}"/>
              </a:ext>
            </a:extLst>
          </p:cNvPr>
          <p:cNvCxnSpPr>
            <a:cxnSpLocks/>
          </p:cNvCxnSpPr>
          <p:nvPr/>
        </p:nvCxnSpPr>
        <p:spPr>
          <a:xfrm flipV="1">
            <a:off x="10736876" y="3046973"/>
            <a:ext cx="304502" cy="21294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3E7161E-EDF1-471C-9AAF-7620369A01A4}"/>
              </a:ext>
            </a:extLst>
          </p:cNvPr>
          <p:cNvCxnSpPr>
            <a:cxnSpLocks/>
          </p:cNvCxnSpPr>
          <p:nvPr/>
        </p:nvCxnSpPr>
        <p:spPr>
          <a:xfrm flipH="1">
            <a:off x="6306992" y="2950767"/>
            <a:ext cx="348802" cy="32232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987" y="413372"/>
            <a:ext cx="5042306" cy="1343000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Distribution of State Pop to Tier1/2 Markets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F0B889E-7AFC-438C-80B2-B5ECC57E48C2}"/>
              </a:ext>
            </a:extLst>
          </p:cNvPr>
          <p:cNvCxnSpPr>
            <a:cxnSpLocks/>
          </p:cNvCxnSpPr>
          <p:nvPr/>
        </p:nvCxnSpPr>
        <p:spPr>
          <a:xfrm flipH="1">
            <a:off x="10738667" y="3432632"/>
            <a:ext cx="353235" cy="284802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1448A35-BA98-4781-93DD-E629B1EFC5B4}"/>
              </a:ext>
            </a:extLst>
          </p:cNvPr>
          <p:cNvCxnSpPr>
            <a:cxnSpLocks/>
          </p:cNvCxnSpPr>
          <p:nvPr/>
        </p:nvCxnSpPr>
        <p:spPr>
          <a:xfrm>
            <a:off x="8172450" y="4510783"/>
            <a:ext cx="768243" cy="130849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071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745" y="404419"/>
            <a:ext cx="10972800" cy="834963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MSA Population % Change Last 10 Years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423745" y="1408690"/>
            <a:ext cx="3062405" cy="488843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SE US is fastest growing region over last 10 years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Adapt network to population and migration patterns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0F4558-CDDF-45D6-BBD8-765321D82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133" y="1418680"/>
            <a:ext cx="8639925" cy="470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51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745" y="404419"/>
            <a:ext cx="10972800" cy="834963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Looking ahead, Tier3?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23" name="Table 5">
            <a:extLst>
              <a:ext uri="{FF2B5EF4-FFF2-40B4-BE49-F238E27FC236}">
                <a16:creationId xmlns:a16="http://schemas.microsoft.com/office/drawing/2014/main" id="{F52F0A88-7797-40F4-8EFE-7088A62FF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618034"/>
              </p:ext>
            </p:extLst>
          </p:nvPr>
        </p:nvGraphicFramePr>
        <p:xfrm>
          <a:off x="5686425" y="1239381"/>
          <a:ext cx="6098020" cy="451186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45680">
                  <a:extLst>
                    <a:ext uri="{9D8B030D-6E8A-4147-A177-3AD203B41FA5}">
                      <a16:colId xmlns:a16="http://schemas.microsoft.com/office/drawing/2014/main" val="1137395015"/>
                    </a:ext>
                  </a:extLst>
                </a:gridCol>
                <a:gridCol w="904610">
                  <a:extLst>
                    <a:ext uri="{9D8B030D-6E8A-4147-A177-3AD203B41FA5}">
                      <a16:colId xmlns:a16="http://schemas.microsoft.com/office/drawing/2014/main" val="209091859"/>
                    </a:ext>
                  </a:extLst>
                </a:gridCol>
                <a:gridCol w="941998">
                  <a:extLst>
                    <a:ext uri="{9D8B030D-6E8A-4147-A177-3AD203B41FA5}">
                      <a16:colId xmlns:a16="http://schemas.microsoft.com/office/drawing/2014/main" val="344690943"/>
                    </a:ext>
                  </a:extLst>
                </a:gridCol>
                <a:gridCol w="889107">
                  <a:extLst>
                    <a:ext uri="{9D8B030D-6E8A-4147-A177-3AD203B41FA5}">
                      <a16:colId xmlns:a16="http://schemas.microsoft.com/office/drawing/2014/main" val="4082338991"/>
                    </a:ext>
                  </a:extLst>
                </a:gridCol>
                <a:gridCol w="1019268">
                  <a:extLst>
                    <a:ext uri="{9D8B030D-6E8A-4147-A177-3AD203B41FA5}">
                      <a16:colId xmlns:a16="http://schemas.microsoft.com/office/drawing/2014/main" val="1131975828"/>
                    </a:ext>
                  </a:extLst>
                </a:gridCol>
                <a:gridCol w="797357">
                  <a:extLst>
                    <a:ext uri="{9D8B030D-6E8A-4147-A177-3AD203B41FA5}">
                      <a16:colId xmlns:a16="http://schemas.microsoft.com/office/drawing/2014/main" val="3492657704"/>
                    </a:ext>
                  </a:extLst>
                </a:gridCol>
              </a:tblGrid>
              <a:tr h="450518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Tier 3</a:t>
                      </a:r>
                      <a:endParaRPr lang="en-US"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MSA</a:t>
                      </a:r>
                      <a:endParaRPr lang="en-US"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GDP</a:t>
                      </a:r>
                      <a:endParaRPr lang="en-US"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DCs</a:t>
                      </a:r>
                      <a:endParaRPr lang="en-US"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Peers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RTT</a:t>
                      </a:r>
                      <a:endParaRPr lang="en-US"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04190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Detroit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7384277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San Diego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939543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Tampa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43107228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Baltimore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22183171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Charlotte</a:t>
                      </a:r>
                      <a:r>
                        <a:rPr lang="en-US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8936102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Orlando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98531561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Portland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66618579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Las Vegas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85032804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Boise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58389783"/>
                  </a:ext>
                </a:extLst>
              </a:tr>
            </a:tbl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0BBF561-B80D-4556-97D9-4CAEAFB4FEEA}"/>
              </a:ext>
            </a:extLst>
          </p:cNvPr>
          <p:cNvSpPr txBox="1">
            <a:spLocks/>
          </p:cNvSpPr>
          <p:nvPr/>
        </p:nvSpPr>
        <p:spPr>
          <a:xfrm>
            <a:off x="423746" y="1427533"/>
            <a:ext cx="3778800" cy="4928817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13 – Riverside</a:t>
            </a:r>
          </a:p>
          <a:p>
            <a:r>
              <a:rPr lang="en-US" sz="2800" dirty="0"/>
              <a:t>24 – San Antonio</a:t>
            </a:r>
          </a:p>
          <a:p>
            <a:r>
              <a:rPr lang="en-US" sz="2800" dirty="0"/>
              <a:t>26 – Sacramento</a:t>
            </a:r>
          </a:p>
          <a:p>
            <a:r>
              <a:rPr lang="en-US" sz="2800" dirty="0"/>
              <a:t>28 – Pittsburgh</a:t>
            </a:r>
          </a:p>
          <a:p>
            <a:r>
              <a:rPr lang="en-US" sz="2800" dirty="0"/>
              <a:t>29 – Austin</a:t>
            </a:r>
          </a:p>
          <a:p>
            <a:r>
              <a:rPr lang="en-US" sz="2800" dirty="0"/>
              <a:t>30 – Cincinnati</a:t>
            </a:r>
          </a:p>
          <a:p>
            <a:r>
              <a:rPr lang="en-US" sz="2800" dirty="0"/>
              <a:t>31 – Kansas City</a:t>
            </a:r>
          </a:p>
          <a:p>
            <a:r>
              <a:rPr lang="en-US" sz="2800" dirty="0"/>
              <a:t>32 – Columbus</a:t>
            </a:r>
          </a:p>
          <a:p>
            <a:r>
              <a:rPr lang="en-US" sz="2800" dirty="0"/>
              <a:t>33 – Indianapolis</a:t>
            </a:r>
          </a:p>
          <a:p>
            <a:r>
              <a:rPr lang="en-US" sz="2800" dirty="0"/>
              <a:t>35 – San Jose</a:t>
            </a:r>
          </a:p>
          <a:p>
            <a:r>
              <a:rPr lang="en-US" sz="2800" dirty="0"/>
              <a:t>37 – Virginia Beach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836FE41-5A40-4547-811C-6D5B89DEBF89}"/>
              </a:ext>
            </a:extLst>
          </p:cNvPr>
          <p:cNvSpPr txBox="1">
            <a:spLocks/>
          </p:cNvSpPr>
          <p:nvPr/>
        </p:nvSpPr>
        <p:spPr>
          <a:xfrm>
            <a:off x="6043614" y="264130"/>
            <a:ext cx="5276879" cy="1003827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RTT reduction with these nine cities is nearly 6ms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5574758-4D4F-42B3-9335-1BABB32BDC80}"/>
              </a:ext>
            </a:extLst>
          </p:cNvPr>
          <p:cNvSpPr txBox="1">
            <a:spLocks/>
          </p:cNvSpPr>
          <p:nvPr/>
        </p:nvSpPr>
        <p:spPr>
          <a:xfrm>
            <a:off x="5686426" y="5843591"/>
            <a:ext cx="6081828" cy="77885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aseline="30000" dirty="0"/>
              <a:t>1</a:t>
            </a:r>
            <a:r>
              <a:rPr lang="en-US" sz="2000" b="0" i="0" dirty="0">
                <a:effectLst/>
              </a:rPr>
              <a:t>Charlotte would be #15 MSA and #</a:t>
            </a:r>
            <a:r>
              <a:rPr lang="en-US" sz="2000" dirty="0"/>
              <a:t>17</a:t>
            </a:r>
            <a:r>
              <a:rPr lang="en-US" sz="2000" b="0" i="0" dirty="0">
                <a:effectLst/>
              </a:rPr>
              <a:t> in GDP </a:t>
            </a:r>
            <a:r>
              <a:rPr lang="en-US" sz="2000" dirty="0"/>
              <a:t>with Raleigh/Cary</a:t>
            </a:r>
          </a:p>
        </p:txBody>
      </p:sp>
    </p:spTree>
    <p:extLst>
      <p:ext uri="{BB962C8B-B14F-4D97-AF65-F5344CB8AC3E}">
        <p14:creationId xmlns:p14="http://schemas.microsoft.com/office/powerpoint/2010/main" val="2237949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3870733-AF11-4CFC-9D45-FCD0F1CD3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290" y="343881"/>
            <a:ext cx="6502260" cy="57470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745" y="404419"/>
            <a:ext cx="10972800" cy="834963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Peering Markets in EU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Star: 7 Points 9">
            <a:extLst>
              <a:ext uri="{FF2B5EF4-FFF2-40B4-BE49-F238E27FC236}">
                <a16:creationId xmlns:a16="http://schemas.microsoft.com/office/drawing/2014/main" id="{3359B652-CDE0-4F72-8CFD-34791ADDE1DE}"/>
              </a:ext>
            </a:extLst>
          </p:cNvPr>
          <p:cNvSpPr/>
          <p:nvPr/>
        </p:nvSpPr>
        <p:spPr>
          <a:xfrm>
            <a:off x="6285703" y="4911401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16" name="Star: 7 Points 15">
            <a:extLst>
              <a:ext uri="{FF2B5EF4-FFF2-40B4-BE49-F238E27FC236}">
                <a16:creationId xmlns:a16="http://schemas.microsoft.com/office/drawing/2014/main" id="{512B894A-6AD2-4C72-8C75-8F1A44630A57}"/>
              </a:ext>
            </a:extLst>
          </p:cNvPr>
          <p:cNvSpPr/>
          <p:nvPr/>
        </p:nvSpPr>
        <p:spPr>
          <a:xfrm>
            <a:off x="8059453" y="4310103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18" name="Star: 7 Points 17">
            <a:extLst>
              <a:ext uri="{FF2B5EF4-FFF2-40B4-BE49-F238E27FC236}">
                <a16:creationId xmlns:a16="http://schemas.microsoft.com/office/drawing/2014/main" id="{A93333B6-3600-4BBA-B18C-E7F9A3FFACA8}"/>
              </a:ext>
            </a:extLst>
          </p:cNvPr>
          <p:cNvSpPr/>
          <p:nvPr/>
        </p:nvSpPr>
        <p:spPr>
          <a:xfrm>
            <a:off x="7672639" y="3193973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0" name="Star: 7 Points 19">
            <a:extLst>
              <a:ext uri="{FF2B5EF4-FFF2-40B4-BE49-F238E27FC236}">
                <a16:creationId xmlns:a16="http://schemas.microsoft.com/office/drawing/2014/main" id="{DBF83B34-F1BF-4E19-975B-C53150022A02}"/>
              </a:ext>
            </a:extLst>
          </p:cNvPr>
          <p:cNvSpPr/>
          <p:nvPr/>
        </p:nvSpPr>
        <p:spPr>
          <a:xfrm>
            <a:off x="7304220" y="3746355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2" name="Star: 7 Points 21">
            <a:extLst>
              <a:ext uri="{FF2B5EF4-FFF2-40B4-BE49-F238E27FC236}">
                <a16:creationId xmlns:a16="http://schemas.microsoft.com/office/drawing/2014/main" id="{F3548849-6D65-4576-AB0E-FEAD70170D6F}"/>
              </a:ext>
            </a:extLst>
          </p:cNvPr>
          <p:cNvSpPr/>
          <p:nvPr/>
        </p:nvSpPr>
        <p:spPr>
          <a:xfrm>
            <a:off x="8719273" y="2060812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4" name="Star: 7 Points 23">
            <a:extLst>
              <a:ext uri="{FF2B5EF4-FFF2-40B4-BE49-F238E27FC236}">
                <a16:creationId xmlns:a16="http://schemas.microsoft.com/office/drawing/2014/main" id="{F7AF7600-D6D2-4593-8D5D-9E60CCEBBAB0}"/>
              </a:ext>
            </a:extLst>
          </p:cNvPr>
          <p:cNvSpPr/>
          <p:nvPr/>
        </p:nvSpPr>
        <p:spPr>
          <a:xfrm>
            <a:off x="7102175" y="3193973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8" name="Star: 7 Points 27">
            <a:extLst>
              <a:ext uri="{FF2B5EF4-FFF2-40B4-BE49-F238E27FC236}">
                <a16:creationId xmlns:a16="http://schemas.microsoft.com/office/drawing/2014/main" id="{341F5434-89A6-4FC6-9CF8-57239C8FEDB6}"/>
              </a:ext>
            </a:extLst>
          </p:cNvPr>
          <p:cNvSpPr/>
          <p:nvPr/>
        </p:nvSpPr>
        <p:spPr>
          <a:xfrm>
            <a:off x="8025181" y="3621575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423745" y="1202498"/>
            <a:ext cx="4418851" cy="4888433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B0F0"/>
                </a:solidFill>
              </a:rPr>
              <a:t>Tier 1 Markets</a:t>
            </a:r>
          </a:p>
          <a:p>
            <a:pPr lvl="1"/>
            <a:r>
              <a:rPr lang="en-US" sz="3200" dirty="0"/>
              <a:t>Madrid, London, Paris, Amsterdam, Frankfurt, Milan and Stockholm</a:t>
            </a:r>
          </a:p>
          <a:p>
            <a:endParaRPr lang="en-US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97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3870733-AF11-4CFC-9D45-FCD0F1CD3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290" y="343881"/>
            <a:ext cx="6502260" cy="57470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745" y="404419"/>
            <a:ext cx="10972800" cy="834963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Peering Markets in EU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" name="Star: 7 Points 9">
            <a:extLst>
              <a:ext uri="{FF2B5EF4-FFF2-40B4-BE49-F238E27FC236}">
                <a16:creationId xmlns:a16="http://schemas.microsoft.com/office/drawing/2014/main" id="{3359B652-CDE0-4F72-8CFD-34791ADDE1DE}"/>
              </a:ext>
            </a:extLst>
          </p:cNvPr>
          <p:cNvSpPr/>
          <p:nvPr/>
        </p:nvSpPr>
        <p:spPr>
          <a:xfrm>
            <a:off x="6285703" y="4911401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16" name="Star: 7 Points 15">
            <a:extLst>
              <a:ext uri="{FF2B5EF4-FFF2-40B4-BE49-F238E27FC236}">
                <a16:creationId xmlns:a16="http://schemas.microsoft.com/office/drawing/2014/main" id="{512B894A-6AD2-4C72-8C75-8F1A44630A57}"/>
              </a:ext>
            </a:extLst>
          </p:cNvPr>
          <p:cNvSpPr/>
          <p:nvPr/>
        </p:nvSpPr>
        <p:spPr>
          <a:xfrm>
            <a:off x="8059453" y="4310103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18" name="Star: 7 Points 17">
            <a:extLst>
              <a:ext uri="{FF2B5EF4-FFF2-40B4-BE49-F238E27FC236}">
                <a16:creationId xmlns:a16="http://schemas.microsoft.com/office/drawing/2014/main" id="{A93333B6-3600-4BBA-B18C-E7F9A3FFACA8}"/>
              </a:ext>
            </a:extLst>
          </p:cNvPr>
          <p:cNvSpPr/>
          <p:nvPr/>
        </p:nvSpPr>
        <p:spPr>
          <a:xfrm>
            <a:off x="7672639" y="3193973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0" name="Star: 7 Points 19">
            <a:extLst>
              <a:ext uri="{FF2B5EF4-FFF2-40B4-BE49-F238E27FC236}">
                <a16:creationId xmlns:a16="http://schemas.microsoft.com/office/drawing/2014/main" id="{DBF83B34-F1BF-4E19-975B-C53150022A02}"/>
              </a:ext>
            </a:extLst>
          </p:cNvPr>
          <p:cNvSpPr/>
          <p:nvPr/>
        </p:nvSpPr>
        <p:spPr>
          <a:xfrm>
            <a:off x="7304220" y="3746355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2" name="Star: 7 Points 21">
            <a:extLst>
              <a:ext uri="{FF2B5EF4-FFF2-40B4-BE49-F238E27FC236}">
                <a16:creationId xmlns:a16="http://schemas.microsoft.com/office/drawing/2014/main" id="{F3548849-6D65-4576-AB0E-FEAD70170D6F}"/>
              </a:ext>
            </a:extLst>
          </p:cNvPr>
          <p:cNvSpPr/>
          <p:nvPr/>
        </p:nvSpPr>
        <p:spPr>
          <a:xfrm>
            <a:off x="8719273" y="2060812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4" name="Star: 7 Points 23">
            <a:extLst>
              <a:ext uri="{FF2B5EF4-FFF2-40B4-BE49-F238E27FC236}">
                <a16:creationId xmlns:a16="http://schemas.microsoft.com/office/drawing/2014/main" id="{F7AF7600-D6D2-4593-8D5D-9E60CCEBBAB0}"/>
              </a:ext>
            </a:extLst>
          </p:cNvPr>
          <p:cNvSpPr/>
          <p:nvPr/>
        </p:nvSpPr>
        <p:spPr>
          <a:xfrm>
            <a:off x="7102175" y="3193973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8" name="Star: 7 Points 27">
            <a:extLst>
              <a:ext uri="{FF2B5EF4-FFF2-40B4-BE49-F238E27FC236}">
                <a16:creationId xmlns:a16="http://schemas.microsoft.com/office/drawing/2014/main" id="{341F5434-89A6-4FC6-9CF8-57239C8FEDB6}"/>
              </a:ext>
            </a:extLst>
          </p:cNvPr>
          <p:cNvSpPr/>
          <p:nvPr/>
        </p:nvSpPr>
        <p:spPr>
          <a:xfrm>
            <a:off x="8025181" y="3621575"/>
            <a:ext cx="235027" cy="23502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423745" y="1202498"/>
            <a:ext cx="4418851" cy="488843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B0F0"/>
                </a:solidFill>
              </a:rPr>
              <a:t>Tier 1 Markets</a:t>
            </a:r>
          </a:p>
          <a:p>
            <a:pPr lvl="1"/>
            <a:r>
              <a:rPr lang="en-US" sz="3200" dirty="0"/>
              <a:t>Madrid, London, Paris, Amsterdam, Frankfurt, Milan and Stockholm</a:t>
            </a:r>
          </a:p>
          <a:p>
            <a:endParaRPr lang="en-US" sz="3200" dirty="0">
              <a:solidFill>
                <a:schemeClr val="accent2"/>
              </a:solidFill>
            </a:endParaRPr>
          </a:p>
          <a:p>
            <a:r>
              <a:rPr lang="en-US" sz="3200" dirty="0">
                <a:solidFill>
                  <a:schemeClr val="accent2"/>
                </a:solidFill>
              </a:rPr>
              <a:t>New Tier 2 Markets</a:t>
            </a:r>
          </a:p>
          <a:p>
            <a:pPr lvl="1"/>
            <a:r>
              <a:rPr lang="en-US" sz="3200" dirty="0"/>
              <a:t>Marseilles, Vienna, Dusseldorf, Sofia, Copenhagen, Budapest and Warsaw</a:t>
            </a:r>
          </a:p>
        </p:txBody>
      </p:sp>
      <p:sp>
        <p:nvSpPr>
          <p:cNvPr id="31" name="Star: 7 Points 30">
            <a:extLst>
              <a:ext uri="{FF2B5EF4-FFF2-40B4-BE49-F238E27FC236}">
                <a16:creationId xmlns:a16="http://schemas.microsoft.com/office/drawing/2014/main" id="{C45DCA97-83F6-4671-A099-23D8893CD77A}"/>
              </a:ext>
            </a:extLst>
          </p:cNvPr>
          <p:cNvSpPr/>
          <p:nvPr/>
        </p:nvSpPr>
        <p:spPr>
          <a:xfrm>
            <a:off x="9069296" y="4005595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33" name="Star: 7 Points 32">
            <a:extLst>
              <a:ext uri="{FF2B5EF4-FFF2-40B4-BE49-F238E27FC236}">
                <a16:creationId xmlns:a16="http://schemas.microsoft.com/office/drawing/2014/main" id="{472985FE-BB48-4C89-878D-94EFB721650D}"/>
              </a:ext>
            </a:extLst>
          </p:cNvPr>
          <p:cNvSpPr/>
          <p:nvPr/>
        </p:nvSpPr>
        <p:spPr>
          <a:xfrm>
            <a:off x="8059453" y="2629139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35" name="Star: 7 Points 34">
            <a:extLst>
              <a:ext uri="{FF2B5EF4-FFF2-40B4-BE49-F238E27FC236}">
                <a16:creationId xmlns:a16="http://schemas.microsoft.com/office/drawing/2014/main" id="{05E91E48-C0A1-428B-88D3-D891BE500B27}"/>
              </a:ext>
            </a:extLst>
          </p:cNvPr>
          <p:cNvSpPr/>
          <p:nvPr/>
        </p:nvSpPr>
        <p:spPr>
          <a:xfrm>
            <a:off x="7421733" y="4475028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3" name="Star: 7 Points 42">
            <a:extLst>
              <a:ext uri="{FF2B5EF4-FFF2-40B4-BE49-F238E27FC236}">
                <a16:creationId xmlns:a16="http://schemas.microsoft.com/office/drawing/2014/main" id="{109839CD-B467-463B-9440-25F15E99412C}"/>
              </a:ext>
            </a:extLst>
          </p:cNvPr>
          <p:cNvSpPr/>
          <p:nvPr/>
        </p:nvSpPr>
        <p:spPr>
          <a:xfrm>
            <a:off x="8601760" y="3958359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5" name="Star: 7 Points 44">
            <a:extLst>
              <a:ext uri="{FF2B5EF4-FFF2-40B4-BE49-F238E27FC236}">
                <a16:creationId xmlns:a16="http://schemas.microsoft.com/office/drawing/2014/main" id="{2047AD2B-99B5-4726-B6F3-E7646EE96531}"/>
              </a:ext>
            </a:extLst>
          </p:cNvPr>
          <p:cNvSpPr/>
          <p:nvPr/>
        </p:nvSpPr>
        <p:spPr>
          <a:xfrm>
            <a:off x="9116337" y="3193973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7" name="Star: 7 Points 46">
            <a:extLst>
              <a:ext uri="{FF2B5EF4-FFF2-40B4-BE49-F238E27FC236}">
                <a16:creationId xmlns:a16="http://schemas.microsoft.com/office/drawing/2014/main" id="{47F03BCF-9087-4806-9DC1-2F945D1E1675}"/>
              </a:ext>
            </a:extLst>
          </p:cNvPr>
          <p:cNvSpPr/>
          <p:nvPr/>
        </p:nvSpPr>
        <p:spPr>
          <a:xfrm>
            <a:off x="9636091" y="4702788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  <p:sp>
        <p:nvSpPr>
          <p:cNvPr id="49" name="Star: 7 Points 48">
            <a:extLst>
              <a:ext uri="{FF2B5EF4-FFF2-40B4-BE49-F238E27FC236}">
                <a16:creationId xmlns:a16="http://schemas.microsoft.com/office/drawing/2014/main" id="{BD3564D3-7E8C-4D8B-A9C5-9C09EF244B4C}"/>
              </a:ext>
            </a:extLst>
          </p:cNvPr>
          <p:cNvSpPr/>
          <p:nvPr/>
        </p:nvSpPr>
        <p:spPr>
          <a:xfrm>
            <a:off x="7924347" y="3317667"/>
            <a:ext cx="235027" cy="235027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824787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Summary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3E19A30-DC24-4213-B9BB-9765CF60C953}"/>
              </a:ext>
            </a:extLst>
          </p:cNvPr>
          <p:cNvSpPr txBox="1">
            <a:spLocks/>
          </p:cNvSpPr>
          <p:nvPr/>
        </p:nvSpPr>
        <p:spPr>
          <a:xfrm>
            <a:off x="423745" y="1322643"/>
            <a:ext cx="11158655" cy="4849557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There is too much reliance on interconnection in Tier 1 interconnectivity markets in the US 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Fat Pipe / Skinny Backbone </a:t>
            </a:r>
            <a:endParaRPr lang="en-US" sz="2800" b="0" i="0" dirty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Large swaths of the country has traffic travelling &gt; 1000 miles to switch off-net</a:t>
            </a:r>
          </a:p>
          <a:p>
            <a:pPr marL="106678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Both because customers are buying in remote markets or buying in local markets but traffic is carried to remote market since there is no peering in local market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Internet and applications riding on IP are a more integral part of business (and life) than twenty years ago</a:t>
            </a:r>
          </a:p>
        </p:txBody>
      </p:sp>
    </p:spTree>
    <p:extLst>
      <p:ext uri="{BB962C8B-B14F-4D97-AF65-F5344CB8AC3E}">
        <p14:creationId xmlns:p14="http://schemas.microsoft.com/office/powerpoint/2010/main" val="4043009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Recommendations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CDEDB8-5EE3-ED4D-8E14-17E202469B7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1B04393-6D87-4498-8CD1-4956E4A983CB}"/>
              </a:ext>
            </a:extLst>
          </p:cNvPr>
          <p:cNvSpPr txBox="1">
            <a:spLocks/>
          </p:cNvSpPr>
          <p:nvPr/>
        </p:nvSpPr>
        <p:spPr>
          <a:xfrm>
            <a:off x="423744" y="3656805"/>
            <a:ext cx="11158655" cy="2471739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Lumen has updated peering requirements to mandate peering in all Tier 1 interconnectivity markets and 2/3 of Tier 2 interconnectivity markets in the 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3DACD28-9FB7-491B-8F41-6A393EF2378F}"/>
              </a:ext>
            </a:extLst>
          </p:cNvPr>
          <p:cNvSpPr txBox="1">
            <a:spLocks/>
          </p:cNvSpPr>
          <p:nvPr/>
        </p:nvSpPr>
        <p:spPr>
          <a:xfrm>
            <a:off x="423744" y="1622680"/>
            <a:ext cx="11158655" cy="180632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Carriers need to offer customers internet access with rich connectivity options in local markets, not just in existing Tier 1 peering markets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7925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Lumen1">
      <a:dk1>
        <a:srgbClr val="000000"/>
      </a:dk1>
      <a:lt1>
        <a:srgbClr val="FFFFFF"/>
      </a:lt1>
      <a:dk2>
        <a:srgbClr val="0075C9"/>
      </a:dk2>
      <a:lt2>
        <a:srgbClr val="EEEEEE"/>
      </a:lt2>
      <a:accent1>
        <a:srgbClr val="38C6F3"/>
      </a:accent1>
      <a:accent2>
        <a:srgbClr val="0075C9"/>
      </a:accent2>
      <a:accent3>
        <a:srgbClr val="0C9ED9"/>
      </a:accent3>
      <a:accent4>
        <a:srgbClr val="FF9E18"/>
      </a:accent4>
      <a:accent5>
        <a:srgbClr val="083076"/>
      </a:accent5>
      <a:accent6>
        <a:srgbClr val="EE762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2811</TotalTime>
  <Words>973</Words>
  <Application>Microsoft Office PowerPoint</Application>
  <PresentationFormat>Widescreen</PresentationFormat>
  <Paragraphs>291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Monaco</vt:lpstr>
      <vt:lpstr>STIXGeneral-Regular</vt:lpstr>
      <vt:lpstr>Office Theme</vt:lpstr>
      <vt:lpstr>Deeper Peering (US)</vt:lpstr>
      <vt:lpstr>Why interconnect deeper?</vt:lpstr>
      <vt:lpstr>Hurdles for Deeper Peering</vt:lpstr>
      <vt:lpstr>IP Port Capacity Bottleneck</vt:lpstr>
      <vt:lpstr>Chicago, Dallas and Atlanta (24/50 States and 47% of the US Population)</vt:lpstr>
      <vt:lpstr>Decision Making Factors for Tier 2 Markets</vt:lpstr>
      <vt:lpstr>US Tier 2 Selection</vt:lpstr>
      <vt:lpstr>Peering Markets in US</vt:lpstr>
      <vt:lpstr>Distribution of State Pop to Tier1/2 Markets</vt:lpstr>
      <vt:lpstr>MSA Population % Change Last 10 Years</vt:lpstr>
      <vt:lpstr>Looking ahead, Tier3?</vt:lpstr>
      <vt:lpstr>Peering Markets in EU</vt:lpstr>
      <vt:lpstr>Peering Markets in EU</vt:lpstr>
      <vt:lpstr>Summary</vt:lpstr>
      <vt:lpstr>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Deeper Peering</dc:title>
  <dc:creator>Tal, Guy</dc:creator>
  <cp:lastModifiedBy>Tal, Guy</cp:lastModifiedBy>
  <cp:revision>101</cp:revision>
  <dcterms:created xsi:type="dcterms:W3CDTF">2021-03-18T15:37:08Z</dcterms:created>
  <dcterms:modified xsi:type="dcterms:W3CDTF">2021-10-19T15:47:36Z</dcterms:modified>
</cp:coreProperties>
</file>