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7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2" r:id="rId18"/>
    <p:sldId id="276" r:id="rId19"/>
    <p:sldId id="273" r:id="rId20"/>
    <p:sldId id="275" r:id="rId21"/>
    <p:sldId id="274" r:id="rId22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ADD22C-7053-4649-9AC1-7D96ABD760AC}">
  <a:tblStyle styleId="{88ADD22C-7053-4649-9AC1-7D96ABD760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63"/>
    <p:restoredTop sz="95934"/>
  </p:normalViewPr>
  <p:slideViewPr>
    <p:cSldViewPr snapToGrid="0">
      <p:cViewPr varScale="1">
        <p:scale>
          <a:sx n="132" d="100"/>
          <a:sy n="132" d="100"/>
        </p:scale>
        <p:origin x="176" y="5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93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f10b22147_2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gcf10b22147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f10b22147_2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cf10b22147_2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f10b22147_2_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gcf10b22147_2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f307ea34c7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gf307ea34c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307ea34c7_0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gf307ea34c7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307ea34c7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f307ea34c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f307ea34c7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f307ea34c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f307ea34c7_0_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f307ea34c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307ea34c7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f307ea34c7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f307ea34c7_0_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f307ea34c7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f307ea34c7_0_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f307ea34c7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f307ea34c7_0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f307ea34c7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f307ea34c7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f307ea34c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f307ea34c7_0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f307ea34c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f307ea34c7_0_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gf307ea34c7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f307ea34c7_0_1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" name="Google Shape;200;gf307ea34c7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9822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f307ea34c7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f307ea34c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307ea34c7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f307ea34c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1784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f307ea34c7_0_1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f307ea34c7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f307ea34c7_0_1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" name="Google Shape;200;gf307ea34c7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55607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cf10b22147_2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cf10b22147_2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21 Light Templat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" name="Google Shape;15;p2" descr="x_img_cover_H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95"/>
            <a:ext cx="9135565" cy="514332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433508" y="841775"/>
            <a:ext cx="74676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433508" y="2701536"/>
            <a:ext cx="7467600" cy="5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2200"/>
              <a:buNone/>
              <a:defRPr sz="22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2"/>
          </p:nvPr>
        </p:nvSpPr>
        <p:spPr>
          <a:xfrm>
            <a:off x="433508" y="3787242"/>
            <a:ext cx="7467600" cy="3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body" idx="3"/>
          </p:nvPr>
        </p:nvSpPr>
        <p:spPr>
          <a:xfrm>
            <a:off x="433508" y="4177298"/>
            <a:ext cx="7467600" cy="3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_Alternative style 2">
  <p:cSld name="1_Title and Content_Alternative style 2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t="18" b="18"/>
          <a:stretch/>
        </p:blipFill>
        <p:spPr>
          <a:xfrm>
            <a:off x="0" y="0"/>
            <a:ext cx="3298155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257300" y="2253188"/>
            <a:ext cx="20079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064400" y="632830"/>
            <a:ext cx="37296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2"/>
          </p:nvPr>
        </p:nvSpPr>
        <p:spPr>
          <a:xfrm>
            <a:off x="4064400" y="1328507"/>
            <a:ext cx="37296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3"/>
          </p:nvPr>
        </p:nvSpPr>
        <p:spPr>
          <a:xfrm>
            <a:off x="4064400" y="2024185"/>
            <a:ext cx="37296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4"/>
          </p:nvPr>
        </p:nvSpPr>
        <p:spPr>
          <a:xfrm>
            <a:off x="4064400" y="2719862"/>
            <a:ext cx="37296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5"/>
          </p:nvPr>
        </p:nvSpPr>
        <p:spPr>
          <a:xfrm>
            <a:off x="4064400" y="3415540"/>
            <a:ext cx="37296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/>
          <p:nvPr userDrawn="1"/>
        </p:nvSpPr>
        <p:spPr>
          <a:xfrm>
            <a:off x="329184" y="4867874"/>
            <a:ext cx="1425300" cy="1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89A"/>
              </a:buClr>
              <a:buSzPts val="700"/>
              <a:buFont typeface="Roboto"/>
              <a:buNone/>
            </a:pPr>
            <a:r>
              <a:rPr lang="en" sz="700" dirty="0">
                <a:solidFill>
                  <a:srgbClr val="97989A"/>
                </a:solidFill>
                <a:latin typeface="Roboto"/>
                <a:ea typeface="Roboto"/>
                <a:cs typeface="Roboto"/>
                <a:sym typeface="Roboto"/>
              </a:rPr>
              <a:t>@networktocode </a:t>
            </a:r>
            <a:endParaRPr dirty="0"/>
          </a:p>
        </p:txBody>
      </p:sp>
      <p:pic>
        <p:nvPicPr>
          <p:cNvPr id="30" name="Google Shape;30;p3" descr="x_img_divider_arro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352" y="2293026"/>
            <a:ext cx="621218" cy="26188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"/>
          <p:cNvSpPr txBox="1">
            <a:spLocks noGrp="1"/>
          </p:cNvSpPr>
          <p:nvPr>
            <p:ph type="body" idx="6"/>
          </p:nvPr>
        </p:nvSpPr>
        <p:spPr>
          <a:xfrm>
            <a:off x="4064400" y="4111217"/>
            <a:ext cx="37296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329184" y="636003"/>
            <a:ext cx="8458200" cy="3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Orange Subtitle">
  <p:cSld name="1_Title and Orange Sub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329184" y="959618"/>
            <a:ext cx="8458200" cy="3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226824" y="459214"/>
            <a:ext cx="8458200" cy="2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 sz="1600" i="1"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layout">
  <p:cSld name="Table layou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descr="x_img_divider_slide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95"/>
            <a:ext cx="9135565" cy="5143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descr="x_img_divider_arro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352" y="2293026"/>
            <a:ext cx="621218" cy="261886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1257300" y="2140382"/>
            <a:ext cx="7532700" cy="5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433076" y="2774466"/>
            <a:ext cx="8356800" cy="4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431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431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431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431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 type="title">
  <p:cSld name="TITL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1" name="Google Shape;51;p10" descr="x_img_cover_H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95"/>
            <a:ext cx="9135565" cy="5143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0" descr="x_img_ntc_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363995"/>
            <a:ext cx="2107270" cy="286248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0"/>
          <p:cNvSpPr txBox="1">
            <a:spLocks noGrp="1"/>
          </p:cNvSpPr>
          <p:nvPr>
            <p:ph type="ctrTitle"/>
          </p:nvPr>
        </p:nvSpPr>
        <p:spPr>
          <a:xfrm>
            <a:off x="433508" y="841775"/>
            <a:ext cx="74676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ubTitle" idx="1"/>
          </p:nvPr>
        </p:nvSpPr>
        <p:spPr>
          <a:xfrm>
            <a:off x="433508" y="2701536"/>
            <a:ext cx="7467600" cy="5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29184" y="636003"/>
            <a:ext cx="8458200" cy="3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75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 dirty="0"/>
          </a:p>
        </p:txBody>
      </p:sp>
      <p:cxnSp>
        <p:nvCxnSpPr>
          <p:cNvPr id="8" name="Google Shape;8;p1"/>
          <p:cNvCxnSpPr/>
          <p:nvPr/>
        </p:nvCxnSpPr>
        <p:spPr>
          <a:xfrm>
            <a:off x="329184" y="4805306"/>
            <a:ext cx="8458200" cy="1500"/>
          </a:xfrm>
          <a:prstGeom prst="straightConnector1">
            <a:avLst/>
          </a:prstGeom>
          <a:noFill/>
          <a:ln w="12700" cap="flat" cmpd="sng">
            <a:solidFill>
              <a:srgbClr val="2E60B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" name="Google Shape;10;p1" descr="x_img_pointer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9184" y="237525"/>
            <a:ext cx="359332" cy="1522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/>
        </p:nvSpPr>
        <p:spPr>
          <a:xfrm>
            <a:off x="329184" y="4867874"/>
            <a:ext cx="1425300" cy="1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6AE"/>
              </a:buClr>
              <a:buSzPts val="700"/>
              <a:buFont typeface="Roboto"/>
              <a:buNone/>
            </a:pPr>
            <a:r>
              <a:rPr lang="en" sz="700" b="0" i="0" u="none" strike="noStrike" cap="none" dirty="0">
                <a:solidFill>
                  <a:srgbClr val="9296AE"/>
                </a:solidFill>
                <a:latin typeface="Roboto"/>
                <a:ea typeface="Roboto"/>
                <a:cs typeface="Roboto"/>
                <a:sym typeface="Roboto"/>
              </a:rPr>
              <a:t>@networktocode</a:t>
            </a:r>
            <a:endParaRPr dirty="0"/>
          </a:p>
        </p:txBody>
      </p:sp>
      <p:sp>
        <p:nvSpPr>
          <p:cNvPr id="12" name="Google Shape;12;p1"/>
          <p:cNvSpPr txBox="1"/>
          <p:nvPr/>
        </p:nvSpPr>
        <p:spPr>
          <a:xfrm>
            <a:off x="4426480" y="4873786"/>
            <a:ext cx="295200" cy="1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 b="0" i="0" u="none" strike="noStrike" cap="none">
                <a:solidFill>
                  <a:srgbClr val="9296AE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700">
              <a:solidFill>
                <a:srgbClr val="9296A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79">
          <p15:clr>
            <a:srgbClr val="F26B43"/>
          </p15:clr>
        </p15:guide>
        <p15:guide id="2" pos="204">
          <p15:clr>
            <a:srgbClr val="F26B43"/>
          </p15:clr>
        </p15:guide>
        <p15:guide id="3" pos="5537">
          <p15:clr>
            <a:srgbClr val="F26B43"/>
          </p15:clr>
        </p15:guide>
        <p15:guide id="4" orient="horz" pos="300">
          <p15:clr>
            <a:srgbClr val="F26B43"/>
          </p15:clr>
        </p15:guide>
        <p15:guide id="5" orient="horz" pos="3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tif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10" Type="http://schemas.openxmlformats.org/officeDocument/2006/relationships/image" Target="../media/image20.tiff"/><Relationship Id="rId4" Type="http://schemas.openxmlformats.org/officeDocument/2006/relationships/image" Target="../media/image14.png"/><Relationship Id="rId9" Type="http://schemas.openxmlformats.org/officeDocument/2006/relationships/image" Target="../media/image19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tiff"/><Relationship Id="rId5" Type="http://schemas.openxmlformats.org/officeDocument/2006/relationships/image" Target="../media/image16.tiff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acketpushers.net/podcast/heavy-networking-573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youtube.com/watch?v=1_HQzz6nkmI" TargetMode="External"/><Relationship Id="rId4" Type="http://schemas.openxmlformats.org/officeDocument/2006/relationships/hyperlink" Target="https://blog.networktocode.com/post/application-dictionar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ctrTitle"/>
          </p:nvPr>
        </p:nvSpPr>
        <p:spPr>
          <a:xfrm>
            <a:off x="433508" y="841775"/>
            <a:ext cx="7467600" cy="179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" dirty="0"/>
              <a:t>Next-Gen Firewall Automation</a:t>
            </a:r>
            <a:endParaRPr dirty="0"/>
          </a:p>
        </p:txBody>
      </p:sp>
      <p:sp>
        <p:nvSpPr>
          <p:cNvPr id="60" name="Google Shape;60;p11"/>
          <p:cNvSpPr txBox="1">
            <a:spLocks noGrp="1"/>
          </p:cNvSpPr>
          <p:nvPr>
            <p:ph type="subTitle" idx="1"/>
          </p:nvPr>
        </p:nvSpPr>
        <p:spPr>
          <a:xfrm>
            <a:off x="433508" y="2701536"/>
            <a:ext cx="7467600" cy="5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None/>
            </a:pPr>
            <a:r>
              <a:rPr lang="en"/>
              <a:t>NANOG 83</a:t>
            </a:r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433508" y="3787242"/>
            <a:ext cx="7467600" cy="389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"/>
              <a:t>Presenter: Ken Celenza</a:t>
            </a:r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body" idx="3"/>
          </p:nvPr>
        </p:nvSpPr>
        <p:spPr>
          <a:xfrm>
            <a:off x="433508" y="4177298"/>
            <a:ext cx="7467600" cy="389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>
            <a:spLocks noGrp="1"/>
          </p:cNvSpPr>
          <p:nvPr>
            <p:ph type="body" idx="1"/>
          </p:nvPr>
        </p:nvSpPr>
        <p:spPr>
          <a:xfrm>
            <a:off x="329175" y="636001"/>
            <a:ext cx="8458200" cy="22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 dirty="0"/>
              <a:t>Ken </a:t>
            </a:r>
            <a:r>
              <a:rPr lang="en" sz="1700" u="sng" dirty="0" err="1"/>
              <a:t>Celenza</a:t>
            </a:r>
            <a:endParaRPr sz="1700" u="sng" dirty="0"/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" sz="1700" dirty="0"/>
              <a:t>VP of Professional Services at Network to Code</a:t>
            </a:r>
          </a:p>
          <a:p>
            <a:pPr lvl="1" indent="-361950">
              <a:spcBef>
                <a:spcPts val="0"/>
              </a:spcBef>
              <a:buSzPts val="2100"/>
            </a:pPr>
            <a:r>
              <a:rPr lang="en-US" sz="1400" dirty="0"/>
              <a:t>Involved in dozens of network automation projects in the past several years</a:t>
            </a:r>
            <a:endParaRPr sz="1400" dirty="0"/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" sz="1700" dirty="0"/>
              <a:t>Traditional network engineer by day, coder by night </a:t>
            </a:r>
            <a:endParaRPr sz="1700" dirty="0"/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" sz="1700" dirty="0"/>
              <a:t>Converted full time network </a:t>
            </a:r>
            <a:r>
              <a:rPr lang="en" sz="1700" dirty="0" err="1"/>
              <a:t>automator</a:t>
            </a:r>
            <a:r>
              <a:rPr lang="en" sz="1700" dirty="0"/>
              <a:t> in 2016</a:t>
            </a:r>
            <a:endParaRPr sz="1700" dirty="0"/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" sz="1700" dirty="0"/>
              <a:t>Over 20 years in the industry, primarily supporting enterprises</a:t>
            </a:r>
            <a:endParaRPr sz="1700" dirty="0"/>
          </a:p>
          <a:p>
            <a:pPr marL="171450" lvl="0" indent="-82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171450" lvl="0" indent="-82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endParaRPr dirty="0"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36" cy="35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Introduction</a:t>
            </a:r>
            <a:endParaRPr sz="2400" dirty="0"/>
          </a:p>
        </p:txBody>
      </p:sp>
      <p:pic>
        <p:nvPicPr>
          <p:cNvPr id="79" name="Google Shape;7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825" y="3075400"/>
            <a:ext cx="1622723" cy="126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7348" y="3009700"/>
            <a:ext cx="2096876" cy="139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6025" y="3295450"/>
            <a:ext cx="1770176" cy="82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title"/>
          </p:nvPr>
        </p:nvSpPr>
        <p:spPr>
          <a:xfrm>
            <a:off x="1257300" y="2253188"/>
            <a:ext cx="2007900" cy="35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</a:pPr>
            <a:r>
              <a:rPr lang="en-US" dirty="0"/>
              <a:t>Agenda</a:t>
            </a:r>
            <a:endParaRPr dirty="0"/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2"/>
          </p:nvPr>
        </p:nvSpPr>
        <p:spPr>
          <a:xfrm>
            <a:off x="4064400" y="1328507"/>
            <a:ext cx="4279500" cy="46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lvl="0" indent="-82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rPr lang="en" sz="2000" dirty="0"/>
              <a:t>Manual Firewall Rule Management</a:t>
            </a:r>
            <a:endParaRPr sz="2000" dirty="0"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3"/>
          </p:nvPr>
        </p:nvSpPr>
        <p:spPr>
          <a:xfrm>
            <a:off x="4064400" y="2024185"/>
            <a:ext cx="4122670" cy="46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lvl="0" indent="-825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rPr lang="en" sz="2000" dirty="0"/>
              <a:t>Current Firewall Automation</a:t>
            </a:r>
            <a:endParaRPr sz="2000" dirty="0"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4"/>
          </p:nvPr>
        </p:nvSpPr>
        <p:spPr>
          <a:xfrm>
            <a:off x="4064399" y="2719862"/>
            <a:ext cx="4212266" cy="46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lvl="0" indent="-825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rPr lang="en" sz="2000" dirty="0"/>
              <a:t>Next-Gen Firewall Automation</a:t>
            </a:r>
            <a:endParaRPr sz="2000" dirty="0"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5"/>
          </p:nvPr>
        </p:nvSpPr>
        <p:spPr>
          <a:xfrm>
            <a:off x="4064400" y="3415540"/>
            <a:ext cx="3729600" cy="46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lvl="0" indent="-82550">
              <a:spcBef>
                <a:spcPts val="0"/>
              </a:spcBef>
              <a:buNone/>
            </a:pPr>
            <a:r>
              <a:rPr lang="en-US" sz="2000" dirty="0"/>
              <a:t>Demo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title"/>
          </p:nvPr>
        </p:nvSpPr>
        <p:spPr>
          <a:xfrm>
            <a:off x="1257300" y="2140382"/>
            <a:ext cx="7532700" cy="5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lvl="0" indent="-82550">
              <a:buClr>
                <a:schemeClr val="accent6"/>
              </a:buClr>
              <a:buSzPts val="1400"/>
            </a:pPr>
            <a:r>
              <a:rPr lang="en-US" dirty="0"/>
              <a:t>Manual Firewall Rule Management</a:t>
            </a:r>
          </a:p>
        </p:txBody>
      </p:sp>
      <p:sp>
        <p:nvSpPr>
          <p:cNvPr id="87" name="Google Shape;87;p14"/>
          <p:cNvSpPr txBox="1">
            <a:spLocks noGrp="1"/>
          </p:cNvSpPr>
          <p:nvPr>
            <p:ph type="body" idx="1"/>
          </p:nvPr>
        </p:nvSpPr>
        <p:spPr>
          <a:xfrm>
            <a:off x="433076" y="2774466"/>
            <a:ext cx="8356800" cy="4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Manual Workflow</a:t>
            </a:r>
            <a:endParaRPr sz="2400" dirty="0"/>
          </a:p>
        </p:txBody>
      </p:sp>
      <p:pic>
        <p:nvPicPr>
          <p:cNvPr id="93" name="Google Shape;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698" y="429813"/>
            <a:ext cx="5915269" cy="435494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>
            <a:spLocks noGrp="1"/>
          </p:cNvSpPr>
          <p:nvPr>
            <p:ph type="body" idx="1"/>
          </p:nvPr>
        </p:nvSpPr>
        <p:spPr>
          <a:xfrm>
            <a:off x="329175" y="636000"/>
            <a:ext cx="2909400" cy="3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User Makes Request</a:t>
            </a:r>
            <a:endParaRPr dirty="0"/>
          </a:p>
          <a:p>
            <a:pPr marL="742950" indent="-285750">
              <a:spcBef>
                <a:spcPts val="0"/>
              </a:spcBef>
            </a:pP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Operator Review</a:t>
            </a:r>
            <a:endParaRPr dirty="0"/>
          </a:p>
          <a:p>
            <a:pPr marL="742950" indent="-285750">
              <a:spcBef>
                <a:spcPts val="0"/>
              </a:spcBef>
            </a:pP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Validates, determines path</a:t>
            </a:r>
            <a:endParaRPr dirty="0"/>
          </a:p>
          <a:p>
            <a:pPr marL="742950" indent="-285750">
              <a:spcBef>
                <a:spcPts val="0"/>
              </a:spcBef>
            </a:pP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CAB Review</a:t>
            </a:r>
            <a:endParaRPr dirty="0"/>
          </a:p>
          <a:p>
            <a:pPr marL="742950" indent="-285750">
              <a:spcBef>
                <a:spcPts val="0"/>
              </a:spcBef>
            </a:pP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Implements</a:t>
            </a:r>
            <a:endParaRPr dirty="0"/>
          </a:p>
          <a:p>
            <a:pPr marL="742950" indent="-285750">
              <a:spcBef>
                <a:spcPts val="0"/>
              </a:spcBef>
            </a:pP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Closes ticket</a:t>
            </a:r>
            <a:endParaRPr dirty="0"/>
          </a:p>
          <a:p>
            <a:pPr marL="285750" indent="-285750">
              <a:spcBef>
                <a:spcPts val="0"/>
              </a:spcBef>
            </a:pPr>
            <a:endParaRPr dirty="0"/>
          </a:p>
          <a:p>
            <a:pPr marL="285750" indent="-285750">
              <a:spcBef>
                <a:spcPts val="0"/>
              </a:spcBef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1257300" y="2140382"/>
            <a:ext cx="7532700" cy="5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lvl="0" indent="-82550">
              <a:buClr>
                <a:schemeClr val="accent6"/>
              </a:buClr>
              <a:buSzPts val="1400"/>
            </a:pPr>
            <a:r>
              <a:rPr lang="en-US" dirty="0"/>
              <a:t>Current Firewall Automation</a:t>
            </a:r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433076" y="2774466"/>
            <a:ext cx="8356800" cy="4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Automated Workflow</a:t>
            </a:r>
            <a:endParaRPr sz="2400" dirty="0"/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7375" y="423400"/>
            <a:ext cx="6416550" cy="43783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 txBox="1">
            <a:spLocks noGrp="1"/>
          </p:cNvSpPr>
          <p:nvPr>
            <p:ph type="body" idx="1"/>
          </p:nvPr>
        </p:nvSpPr>
        <p:spPr>
          <a:xfrm>
            <a:off x="329175" y="636000"/>
            <a:ext cx="2909400" cy="3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User Makes Request</a:t>
            </a:r>
            <a:endParaRPr dirty="0"/>
          </a:p>
          <a:p>
            <a:pPr indent="0">
              <a:spcBef>
                <a:spcPts val="0"/>
              </a:spcBef>
              <a:buNone/>
            </a:pPr>
            <a:r>
              <a:rPr lang="en" dirty="0"/>
              <a:t> </a:t>
            </a: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Operator Review</a:t>
            </a:r>
            <a:endParaRPr dirty="0"/>
          </a:p>
          <a:p>
            <a:pPr indent="0">
              <a:spcBef>
                <a:spcPts val="0"/>
              </a:spcBef>
              <a:buNone/>
            </a:pPr>
            <a:r>
              <a:rPr lang="en" dirty="0"/>
              <a:t> </a:t>
            </a: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-US" dirty="0">
                <a:solidFill>
                  <a:schemeClr val="accent4"/>
                </a:solidFill>
              </a:rPr>
              <a:t>Pre-validation **</a:t>
            </a:r>
            <a:endParaRPr dirty="0">
              <a:solidFill>
                <a:schemeClr val="accent4"/>
              </a:solidFill>
            </a:endParaRPr>
          </a:p>
          <a:p>
            <a:pPr marL="742950" indent="-285750">
              <a:spcBef>
                <a:spcPts val="0"/>
              </a:spcBef>
            </a:pP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CAB Review</a:t>
            </a:r>
            <a:endParaRPr dirty="0"/>
          </a:p>
          <a:p>
            <a:pPr indent="0">
              <a:spcBef>
                <a:spcPts val="0"/>
              </a:spcBef>
              <a:buNone/>
            </a:pPr>
            <a:r>
              <a:rPr lang="en" dirty="0"/>
              <a:t> </a:t>
            </a: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>
                <a:solidFill>
                  <a:schemeClr val="accent4"/>
                </a:solidFill>
              </a:rPr>
              <a:t>Pre-checks **</a:t>
            </a:r>
          </a:p>
          <a:p>
            <a:pPr marL="425450" indent="-285750">
              <a:spcBef>
                <a:spcPts val="0"/>
              </a:spcBef>
              <a:buSzPts val="1400"/>
            </a:pPr>
            <a:endParaRPr lang="en"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-US" dirty="0">
                <a:solidFill>
                  <a:schemeClr val="accent4"/>
                </a:solidFill>
              </a:rPr>
              <a:t>Deploy Configuration **</a:t>
            </a:r>
            <a:endParaRPr dirty="0">
              <a:solidFill>
                <a:schemeClr val="accent4"/>
              </a:solidFill>
            </a:endParaRPr>
          </a:p>
          <a:p>
            <a:pPr marL="742950" indent="-285750">
              <a:spcBef>
                <a:spcPts val="0"/>
              </a:spcBef>
            </a:pPr>
            <a:endParaRPr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>
                <a:solidFill>
                  <a:schemeClr val="accent4"/>
                </a:solidFill>
              </a:rPr>
              <a:t>Post Checks **</a:t>
            </a:r>
          </a:p>
          <a:p>
            <a:pPr marL="425450" indent="-285750">
              <a:spcBef>
                <a:spcPts val="0"/>
              </a:spcBef>
              <a:buSzPts val="1400"/>
            </a:pPr>
            <a:endParaRPr lang="en" dirty="0"/>
          </a:p>
          <a:p>
            <a:pPr marL="425450" indent="-285750">
              <a:spcBef>
                <a:spcPts val="0"/>
              </a:spcBef>
              <a:buSzPts val="1400"/>
            </a:pPr>
            <a:r>
              <a:rPr lang="en" dirty="0"/>
              <a:t>Closes ticket</a:t>
            </a:r>
          </a:p>
          <a:p>
            <a:pPr marL="425450" indent="-285750">
              <a:spcBef>
                <a:spcPts val="0"/>
              </a:spcBef>
              <a:buSzPts val="1400"/>
            </a:pPr>
            <a:endParaRPr lang="en" dirty="0"/>
          </a:p>
          <a:p>
            <a:pPr marL="425450" indent="-285750">
              <a:spcBef>
                <a:spcPts val="0"/>
              </a:spcBef>
              <a:buSzPts val="1400"/>
            </a:pPr>
            <a:endParaRPr dirty="0"/>
          </a:p>
          <a:p>
            <a:pPr marL="285750" indent="-285750">
              <a:spcBef>
                <a:spcPts val="0"/>
              </a:spcBef>
            </a:pPr>
            <a:endParaRPr dirty="0"/>
          </a:p>
          <a:p>
            <a:pPr marL="285750" indent="-285750">
              <a:spcBef>
                <a:spcPts val="0"/>
              </a:spcBef>
            </a:pP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ED7805-86F1-C645-9345-8BA812E1F7C2}"/>
              </a:ext>
            </a:extLst>
          </p:cNvPr>
          <p:cNvSpPr/>
          <p:nvPr/>
        </p:nvSpPr>
        <p:spPr>
          <a:xfrm>
            <a:off x="111606" y="4540160"/>
            <a:ext cx="1154483" cy="244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lvl="0">
              <a:lnSpc>
                <a:spcPct val="90000"/>
              </a:lnSpc>
              <a:buSzPts val="1400"/>
            </a:pPr>
            <a:r>
              <a:rPr lang="en" sz="1050" dirty="0">
                <a:solidFill>
                  <a:schemeClr val="accent4"/>
                </a:solidFill>
              </a:rPr>
              <a:t>** Automated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dirty="0"/>
              <a:t>Configuration is Normalized and Standardized</a:t>
            </a:r>
            <a:endParaRPr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" sz="1800" dirty="0"/>
              <a:t>Form validation ensures reasonable quality of data</a:t>
            </a:r>
            <a:endParaRPr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-US" sz="1800" dirty="0"/>
              <a:t>Enables customers to self-provision</a:t>
            </a:r>
            <a:endParaRPr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" sz="1800" dirty="0"/>
              <a:t>Reduce time to market</a:t>
            </a:r>
            <a:endParaRPr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" sz="1800" dirty="0"/>
              <a:t>Provides </a:t>
            </a:r>
            <a:r>
              <a:rPr lang="en-US" sz="1800" dirty="0"/>
              <a:t>traceability</a:t>
            </a:r>
            <a:r>
              <a:rPr lang="en" sz="1800" dirty="0"/>
              <a:t> of configuration pushes</a:t>
            </a:r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" sz="1800" dirty="0"/>
              <a:t>Reduces </a:t>
            </a:r>
            <a:r>
              <a:rPr lang="en-US" sz="1800" dirty="0"/>
              <a:t>monotonous</a:t>
            </a:r>
            <a:r>
              <a:rPr lang="en" sz="1800" dirty="0"/>
              <a:t> tasks and associated </a:t>
            </a:r>
            <a:r>
              <a:rPr lang="en-US" sz="1800" dirty="0"/>
              <a:t>fatigue</a:t>
            </a:r>
            <a:endParaRPr lang="en"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endParaRPr sz="1800" dirty="0"/>
          </a:p>
        </p:txBody>
      </p:sp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Pros</a:t>
            </a:r>
            <a:endParaRPr sz="24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86361C54-F912-F742-B8F3-0FB1B0F0E20D}"/>
              </a:ext>
            </a:extLst>
          </p:cNvPr>
          <p:cNvSpPr txBox="1">
            <a:spLocks/>
          </p:cNvSpPr>
          <p:nvPr/>
        </p:nvSpPr>
        <p:spPr>
          <a:xfrm>
            <a:off x="226824" y="453808"/>
            <a:ext cx="8458200" cy="260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i="1" dirty="0">
                <a:solidFill>
                  <a:schemeClr val="accent4"/>
                </a:solidFill>
                <a:latin typeface="Roboto"/>
                <a:ea typeface="Roboto"/>
              </a:rPr>
              <a:t>Current</a:t>
            </a:r>
            <a:r>
              <a:rPr lang="en-US" dirty="0"/>
              <a:t> </a:t>
            </a:r>
            <a:r>
              <a:rPr lang="en-US" sz="1600" i="1" dirty="0">
                <a:solidFill>
                  <a:schemeClr val="accent4"/>
                </a:solidFill>
                <a:latin typeface="Roboto"/>
                <a:ea typeface="Roboto"/>
                <a:sym typeface="Roboto"/>
              </a:rPr>
              <a:t>Firewall</a:t>
            </a:r>
            <a:r>
              <a:rPr lang="en-US" dirty="0"/>
              <a:t> </a:t>
            </a:r>
            <a:r>
              <a:rPr lang="en-US" sz="1600" i="1" dirty="0">
                <a:solidFill>
                  <a:schemeClr val="accent4"/>
                </a:solidFill>
                <a:latin typeface="Roboto"/>
                <a:ea typeface="Roboto"/>
              </a:rPr>
              <a:t>Automation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329184" y="744071"/>
            <a:ext cx="8458200" cy="3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800" dirty="0"/>
              <a:t>Requires expert knowledge of </a:t>
            </a:r>
            <a:r>
              <a:rPr lang="en-US" sz="1800" dirty="0"/>
              <a:t>how applications and networks work</a:t>
            </a:r>
            <a:endParaRPr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" sz="1800" dirty="0"/>
              <a:t>There is not an intended state or a </a:t>
            </a:r>
            <a:r>
              <a:rPr lang="en" sz="1800" dirty="0" err="1"/>
              <a:t>SoT</a:t>
            </a:r>
            <a:r>
              <a:rPr lang="en" sz="1800" dirty="0"/>
              <a:t> of the infrastructure</a:t>
            </a:r>
            <a:endParaRPr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-US" sz="1800" dirty="0"/>
              <a:t>Rule </a:t>
            </a:r>
            <a:r>
              <a:rPr lang="en-US" sz="1800" u="sng" dirty="0"/>
              <a:t>creation</a:t>
            </a:r>
            <a:r>
              <a:rPr lang="en-US" sz="1800" dirty="0"/>
              <a:t> is difficult to track</a:t>
            </a:r>
          </a:p>
          <a:p>
            <a:pPr lvl="1">
              <a:spcBef>
                <a:spcPts val="0"/>
              </a:spcBef>
            </a:pPr>
            <a:r>
              <a:rPr lang="en-US" sz="1500" dirty="0"/>
              <a:t>When viewing a rule, it is difficult to understand when &amp; how it was created</a:t>
            </a:r>
            <a:endParaRPr sz="15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" sz="1800" dirty="0"/>
              <a:t>Rule ownership is difficult to track, often presumed to be security team</a:t>
            </a:r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" sz="1800" dirty="0"/>
              <a:t>Traversing multiple security points complicates rule sets, design, and automation</a:t>
            </a:r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r>
              <a:rPr lang="en" sz="1800" dirty="0"/>
              <a:t>Firewall rules grow at exponential rate, but are rarely removed</a:t>
            </a:r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endParaRPr lang="en" sz="1800" dirty="0"/>
          </a:p>
          <a:p>
            <a:pPr>
              <a:spcBef>
                <a:spcPts val="0"/>
              </a:spcBef>
            </a:pPr>
            <a:endParaRPr sz="1800" dirty="0"/>
          </a:p>
        </p:txBody>
      </p:sp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Cons</a:t>
            </a:r>
            <a:endParaRPr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20E021EA-AAF4-6E4C-94E4-BB0EDCB61F0B}"/>
              </a:ext>
            </a:extLst>
          </p:cNvPr>
          <p:cNvSpPr txBox="1">
            <a:spLocks/>
          </p:cNvSpPr>
          <p:nvPr/>
        </p:nvSpPr>
        <p:spPr>
          <a:xfrm>
            <a:off x="226824" y="459214"/>
            <a:ext cx="8458200" cy="260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i="1" dirty="0">
                <a:solidFill>
                  <a:schemeClr val="accent4"/>
                </a:solidFill>
                <a:latin typeface="Roboto"/>
                <a:ea typeface="Roboto"/>
              </a:rPr>
              <a:t>Current</a:t>
            </a:r>
            <a:r>
              <a:rPr lang="en-US" dirty="0"/>
              <a:t> </a:t>
            </a:r>
            <a:r>
              <a:rPr lang="en-US" sz="1600" i="1" dirty="0">
                <a:solidFill>
                  <a:schemeClr val="accent4"/>
                </a:solidFill>
                <a:latin typeface="Roboto"/>
                <a:ea typeface="Roboto"/>
                <a:sym typeface="Roboto"/>
              </a:rPr>
              <a:t>Firewall</a:t>
            </a:r>
            <a:r>
              <a:rPr lang="en-US" dirty="0"/>
              <a:t> </a:t>
            </a:r>
            <a:r>
              <a:rPr lang="en-US" sz="1600" i="1" dirty="0">
                <a:solidFill>
                  <a:schemeClr val="accent4"/>
                </a:solidFill>
                <a:latin typeface="Roboto"/>
                <a:ea typeface="Roboto"/>
              </a:rPr>
              <a:t>Automation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1257300" y="2140382"/>
            <a:ext cx="7532700" cy="5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lvl="0" indent="-82550">
              <a:buClr>
                <a:schemeClr val="accent6"/>
              </a:buClr>
              <a:buSzPts val="1400"/>
            </a:pPr>
            <a:r>
              <a:rPr lang="en-US" dirty="0"/>
              <a:t>Next-Gen Firewall Automation</a:t>
            </a:r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1"/>
          </p:nvPr>
        </p:nvSpPr>
        <p:spPr>
          <a:xfrm>
            <a:off x="433076" y="2774466"/>
            <a:ext cx="8356800" cy="4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433075" y="1995475"/>
            <a:ext cx="8458200" cy="1031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i="1" dirty="0"/>
              <a:t>It is a </a:t>
            </a:r>
            <a:r>
              <a:rPr lang="en" sz="2700" i="1" dirty="0">
                <a:solidFill>
                  <a:schemeClr val="accent4"/>
                </a:solidFill>
              </a:rPr>
              <a:t>Source of Truth</a:t>
            </a:r>
            <a:r>
              <a:rPr lang="en" sz="2700" i="1" dirty="0"/>
              <a:t> that models applications and the network relationship between them</a:t>
            </a:r>
            <a:endParaRPr sz="2700" i="1" dirty="0"/>
          </a:p>
        </p:txBody>
      </p:sp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2000"/>
            </a:pPr>
            <a:r>
              <a:rPr lang="en-US" sz="2400" dirty="0"/>
              <a:t>Application Centric Firewall Automation</a:t>
            </a:r>
            <a:endParaRPr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311884" y="796853"/>
            <a:ext cx="8561196" cy="3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2000" dirty="0"/>
              <a:t>Request by business needs, using application names, not IP protocols</a:t>
            </a:r>
          </a:p>
          <a:p>
            <a:pPr lvl="1">
              <a:spcBef>
                <a:spcPts val="0"/>
              </a:spcBef>
            </a:pPr>
            <a:r>
              <a:rPr lang="en" sz="1700" dirty="0"/>
              <a:t>Please allow </a:t>
            </a:r>
            <a:r>
              <a:rPr lang="en" sz="1700" i="1" dirty="0">
                <a:solidFill>
                  <a:schemeClr val="accent4"/>
                </a:solidFill>
              </a:rPr>
              <a:t>“CRM-API -&gt; CRM-DB”</a:t>
            </a:r>
          </a:p>
          <a:p>
            <a:pPr lvl="1">
              <a:spcBef>
                <a:spcPts val="0"/>
              </a:spcBef>
            </a:pPr>
            <a:r>
              <a:rPr lang="en" sz="1700" dirty="0"/>
              <a:t>Please allow </a:t>
            </a:r>
            <a:r>
              <a:rPr lang="en" sz="1700" i="1" strike="sngStrike" dirty="0"/>
              <a:t>“10.1.100.41 &amp; 42 -&gt; 10.10.100.21 &amp; 22 : </a:t>
            </a:r>
            <a:r>
              <a:rPr lang="en" sz="1700" i="1" strike="sngStrike" dirty="0" err="1"/>
              <a:t>tcp</a:t>
            </a:r>
            <a:r>
              <a:rPr lang="en" sz="1700" i="1" strike="sngStrike" dirty="0"/>
              <a:t>/1536”</a:t>
            </a:r>
            <a:endParaRPr lang="en" sz="1700" i="1" strike="sngStrike" dirty="0">
              <a:solidFill>
                <a:schemeClr val="accent4"/>
              </a:solidFill>
            </a:endParaRPr>
          </a:p>
          <a:p>
            <a:pPr>
              <a:spcBef>
                <a:spcPts val="0"/>
              </a:spcBef>
            </a:pPr>
            <a:endParaRPr sz="2000" dirty="0"/>
          </a:p>
          <a:p>
            <a:pPr>
              <a:spcBef>
                <a:spcPts val="0"/>
              </a:spcBef>
            </a:pPr>
            <a:r>
              <a:rPr lang="en-US" sz="2000" dirty="0"/>
              <a:t>Assign metadata to application</a:t>
            </a:r>
          </a:p>
          <a:p>
            <a:pPr lvl="1">
              <a:spcBef>
                <a:spcPts val="0"/>
              </a:spcBef>
            </a:pPr>
            <a:r>
              <a:rPr lang="en-US" sz="1700" dirty="0"/>
              <a:t>Application owner</a:t>
            </a:r>
          </a:p>
          <a:p>
            <a:pPr lvl="1">
              <a:spcBef>
                <a:spcPts val="0"/>
              </a:spcBef>
            </a:pPr>
            <a:r>
              <a:rPr lang="en-US" sz="1700" dirty="0"/>
              <a:t>Confidentiality of data</a:t>
            </a:r>
          </a:p>
          <a:p>
            <a:pPr lvl="1">
              <a:spcBef>
                <a:spcPts val="0"/>
              </a:spcBef>
            </a:pPr>
            <a:r>
              <a:rPr lang="en-US" sz="1700" dirty="0"/>
              <a:t>Encryption</a:t>
            </a:r>
          </a:p>
          <a:p>
            <a:pPr lvl="1">
              <a:spcBef>
                <a:spcPts val="0"/>
              </a:spcBef>
            </a:pPr>
            <a:r>
              <a:rPr lang="en-US" sz="1700" dirty="0"/>
              <a:t>Authentication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/>
              <a:t>Manage non-firewall control points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100" dirty="0"/>
              <a:t>Rule optimization, remove duplicate/unnecessary rules </a:t>
            </a:r>
          </a:p>
          <a:p>
            <a:pPr>
              <a:spcBef>
                <a:spcPts val="0"/>
              </a:spcBef>
            </a:pPr>
            <a:endParaRPr lang="en-US" sz="2100" dirty="0"/>
          </a:p>
          <a:p>
            <a:pPr>
              <a:spcBef>
                <a:spcPts val="0"/>
              </a:spcBef>
            </a:pPr>
            <a:r>
              <a:rPr lang="en-US" sz="2100" dirty="0"/>
              <a:t>Provide full firewall rule configuration</a:t>
            </a:r>
          </a:p>
          <a:p>
            <a:pPr lvl="1">
              <a:spcBef>
                <a:spcPts val="0"/>
              </a:spcBef>
            </a:pPr>
            <a:endParaRPr sz="1700" dirty="0"/>
          </a:p>
        </p:txBody>
      </p:sp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Application Dictionary - Proposal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>
            <a:spLocks noGrp="1"/>
          </p:cNvSpPr>
          <p:nvPr>
            <p:ph type="body" idx="1"/>
          </p:nvPr>
        </p:nvSpPr>
        <p:spPr>
          <a:xfrm>
            <a:off x="329184" y="636003"/>
            <a:ext cx="8458200" cy="3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/>
              <a:t>DNS and IP addresses are no longer the only source or destination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700" dirty="0"/>
              <a:t>Identity based access, e.g. LDAP groups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700" dirty="0"/>
              <a:t>Container security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700" dirty="0"/>
              <a:t>SaaS services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700" dirty="0"/>
              <a:t>Application identification</a:t>
            </a:r>
          </a:p>
          <a:p>
            <a:pPr marL="114300" indent="0">
              <a:spcBef>
                <a:spcPts val="0"/>
              </a:spcBef>
              <a:buNone/>
            </a:pPr>
            <a:endParaRPr sz="20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/>
              <a:t>Network Address Translation (</a:t>
            </a:r>
            <a:r>
              <a:rPr lang="en" sz="2000" u="sng" dirty="0"/>
              <a:t>NAT</a:t>
            </a:r>
            <a:r>
              <a:rPr lang="en" sz="2000" dirty="0"/>
              <a:t>) and Virtual IPs (</a:t>
            </a:r>
            <a:r>
              <a:rPr lang="en" sz="2000" u="sng" dirty="0"/>
              <a:t>VIPs</a:t>
            </a:r>
            <a:r>
              <a:rPr lang="en" sz="2000" dirty="0"/>
              <a:t>)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sz="20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/>
              <a:t>Edge Enforcement</a:t>
            </a:r>
            <a:endParaRPr lang="en" sz="2000" u="sng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00" dirty="0"/>
              <a:t>Container security </a:t>
            </a:r>
            <a:r>
              <a:rPr lang="en-US" sz="1600" dirty="0"/>
              <a:t>enforcement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Cloud enforcement, e.g. AWS security groups</a:t>
            </a:r>
            <a:endParaRPr sz="160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00" dirty="0"/>
              <a:t>Hypervisors enforcement</a:t>
            </a:r>
            <a:endParaRPr sz="160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00" dirty="0" err="1"/>
              <a:t>Firewalld</a:t>
            </a:r>
            <a:r>
              <a:rPr lang="en" sz="1600" dirty="0"/>
              <a:t> and </a:t>
            </a:r>
            <a:r>
              <a:rPr lang="en" sz="1600" dirty="0" err="1"/>
              <a:t>IPTables</a:t>
            </a:r>
            <a:endParaRPr sz="1600" dirty="0"/>
          </a:p>
        </p:txBody>
      </p:sp>
      <p:sp>
        <p:nvSpPr>
          <p:cNvPr id="143" name="Google Shape;143;p23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Firewall Complications of a Modern Network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Solution</a:t>
            </a:r>
            <a:endParaRPr sz="2400" dirty="0"/>
          </a:p>
        </p:txBody>
      </p:sp>
      <p:pic>
        <p:nvPicPr>
          <p:cNvPr id="149" name="Google Shape;14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725" y="173625"/>
            <a:ext cx="5812476" cy="45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/>
          <p:nvPr/>
        </p:nvSpPr>
        <p:spPr>
          <a:xfrm>
            <a:off x="2718900" y="470825"/>
            <a:ext cx="2796900" cy="1581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1" name="Google Shape;151;p24"/>
          <p:cNvCxnSpPr>
            <a:cxnSpLocks/>
            <a:stCxn id="152" idx="3"/>
            <a:endCxn id="150" idx="1"/>
          </p:cNvCxnSpPr>
          <p:nvPr/>
        </p:nvCxnSpPr>
        <p:spPr>
          <a:xfrm>
            <a:off x="2544725" y="1174286"/>
            <a:ext cx="174175" cy="8718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2" name="Google Shape;152;p24"/>
          <p:cNvSpPr txBox="1"/>
          <p:nvPr/>
        </p:nvSpPr>
        <p:spPr>
          <a:xfrm>
            <a:off x="49036" y="866486"/>
            <a:ext cx="2495689" cy="61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Application Owners Define their Application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24"/>
          <p:cNvSpPr/>
          <p:nvPr/>
        </p:nvSpPr>
        <p:spPr>
          <a:xfrm>
            <a:off x="5619750" y="483750"/>
            <a:ext cx="2796900" cy="1581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4" name="Google Shape;154;p24"/>
          <p:cNvCxnSpPr>
            <a:cxnSpLocks/>
            <a:stCxn id="155" idx="3"/>
          </p:cNvCxnSpPr>
          <p:nvPr/>
        </p:nvCxnSpPr>
        <p:spPr>
          <a:xfrm flipV="1">
            <a:off x="2544725" y="2065050"/>
            <a:ext cx="3075025" cy="11199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155;p24"/>
          <p:cNvSpPr txBox="1"/>
          <p:nvPr/>
        </p:nvSpPr>
        <p:spPr>
          <a:xfrm>
            <a:off x="49036" y="1869240"/>
            <a:ext cx="2495689" cy="61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User request access from application to application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24"/>
          <p:cNvSpPr/>
          <p:nvPr/>
        </p:nvSpPr>
        <p:spPr>
          <a:xfrm>
            <a:off x="2736275" y="2349325"/>
            <a:ext cx="5680500" cy="111805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7" name="Google Shape;157;p24"/>
          <p:cNvCxnSpPr>
            <a:cxnSpLocks/>
            <a:stCxn id="158" idx="3"/>
          </p:cNvCxnSpPr>
          <p:nvPr/>
        </p:nvCxnSpPr>
        <p:spPr>
          <a:xfrm flipV="1">
            <a:off x="2544725" y="2985176"/>
            <a:ext cx="191550" cy="161062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8" name="Google Shape;158;p24"/>
          <p:cNvSpPr txBox="1"/>
          <p:nvPr/>
        </p:nvSpPr>
        <p:spPr>
          <a:xfrm>
            <a:off x="49036" y="2946138"/>
            <a:ext cx="2495689" cy="400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Security Review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4"/>
          <p:cNvSpPr/>
          <p:nvPr/>
        </p:nvSpPr>
        <p:spPr>
          <a:xfrm>
            <a:off x="2736275" y="3551913"/>
            <a:ext cx="5680500" cy="65858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0" name="Google Shape;160;p24"/>
          <p:cNvCxnSpPr>
            <a:cxnSpLocks/>
            <a:stCxn id="161" idx="3"/>
          </p:cNvCxnSpPr>
          <p:nvPr/>
        </p:nvCxnSpPr>
        <p:spPr>
          <a:xfrm flipV="1">
            <a:off x="2544725" y="3751650"/>
            <a:ext cx="191550" cy="139881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1" name="Google Shape;161;p24"/>
          <p:cNvSpPr txBox="1"/>
          <p:nvPr/>
        </p:nvSpPr>
        <p:spPr>
          <a:xfrm>
            <a:off x="49036" y="3691431"/>
            <a:ext cx="2495689" cy="400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Automation Deploys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Example Rule Created From </a:t>
            </a:r>
            <a:r>
              <a:rPr lang="en" sz="2400" dirty="0" err="1"/>
              <a:t>SoT</a:t>
            </a:r>
            <a:endParaRPr sz="2400" dirty="0"/>
          </a:p>
        </p:txBody>
      </p:sp>
      <p:graphicFrame>
        <p:nvGraphicFramePr>
          <p:cNvPr id="167" name="Google Shape;167;p25"/>
          <p:cNvGraphicFramePr/>
          <p:nvPr>
            <p:extLst>
              <p:ext uri="{D42A27DB-BD31-4B8C-83A1-F6EECF244321}">
                <p14:modId xmlns:p14="http://schemas.microsoft.com/office/powerpoint/2010/main" val="3243706132"/>
              </p:ext>
            </p:extLst>
          </p:nvPr>
        </p:nvGraphicFramePr>
        <p:xfrm>
          <a:off x="5895388" y="1011035"/>
          <a:ext cx="2771775" cy="1760220"/>
        </p:xfrm>
        <a:graphic>
          <a:graphicData uri="http://schemas.openxmlformats.org/drawingml/2006/table">
            <a:tbl>
              <a:tblPr>
                <a:noFill/>
                <a:tableStyleId>{88ADD22C-7053-4649-9AC1-7D96ABD760AC}</a:tableStyleId>
              </a:tblPr>
              <a:tblGrid>
                <a:gridCol w="128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CRM-API</a:t>
                      </a:r>
                      <a:endParaRPr sz="1000"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Splunk-mgmt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10.100.100.41:443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10.100.200.51:443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10.100.100.42:443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10.100.200.51:443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CRM-DB</a:t>
                      </a:r>
                      <a:endParaRPr sz="1000"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Splunk-Svc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10.100.100.21:1536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10.100.200.51:514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10.100.100.22:1536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10.100.200.51:514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68" name="Google Shape;168;p25"/>
          <p:cNvGraphicFramePr/>
          <p:nvPr>
            <p:extLst>
              <p:ext uri="{D42A27DB-BD31-4B8C-83A1-F6EECF244321}">
                <p14:modId xmlns:p14="http://schemas.microsoft.com/office/powerpoint/2010/main" val="2807845865"/>
              </p:ext>
            </p:extLst>
          </p:nvPr>
        </p:nvGraphicFramePr>
        <p:xfrm>
          <a:off x="359710" y="1025983"/>
          <a:ext cx="2771775" cy="600075"/>
        </p:xfrm>
        <a:graphic>
          <a:graphicData uri="http://schemas.openxmlformats.org/drawingml/2006/table">
            <a:tbl>
              <a:tblPr>
                <a:noFill/>
                <a:tableStyleId>{88ADD22C-7053-4649-9AC1-7D96ABD760AC}</a:tableStyleId>
              </a:tblPr>
              <a:tblGrid>
                <a:gridCol w="128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CRM-API</a:t>
                      </a:r>
                      <a:endParaRPr sz="1000"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-&gt;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CRM-DB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CRM-API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-&gt;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Splunk-Svc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CRM-DB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-&gt;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Splunk-Svc</a:t>
                      </a:r>
                      <a:endParaRPr sz="1000"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9" name="Google Shape;169;p25"/>
          <p:cNvSpPr txBox="1"/>
          <p:nvPr/>
        </p:nvSpPr>
        <p:spPr>
          <a:xfrm>
            <a:off x="6022738" y="524465"/>
            <a:ext cx="273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Application Definition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25"/>
          <p:cNvSpPr txBox="1"/>
          <p:nvPr/>
        </p:nvSpPr>
        <p:spPr>
          <a:xfrm>
            <a:off x="359710" y="580908"/>
            <a:ext cx="273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Access Request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71" name="Google Shape;171;p25"/>
          <p:cNvGraphicFramePr/>
          <p:nvPr/>
        </p:nvGraphicFramePr>
        <p:xfrm>
          <a:off x="809038" y="3099100"/>
          <a:ext cx="7858125" cy="1563438"/>
        </p:xfrm>
        <a:graphic>
          <a:graphicData uri="http://schemas.openxmlformats.org/drawingml/2006/table">
            <a:tbl>
              <a:tblPr>
                <a:noFill/>
                <a:tableStyleId>{88ADD22C-7053-4649-9AC1-7D96ABD760AC}</a:tableStyleId>
              </a:tblPr>
              <a:tblGrid>
                <a:gridCol w="250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9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4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Function</a:t>
                      </a:r>
                      <a:endParaRPr sz="1000"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Source IP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Destination IP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Destination Port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850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CRM-API - CRM-DB</a:t>
                      </a:r>
                      <a:endParaRPr sz="10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10.100.100.41</a:t>
                      </a:r>
                      <a:endParaRPr sz="10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10.100.100.42</a:t>
                      </a:r>
                      <a:endParaRPr sz="10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10.100.100.21</a:t>
                      </a:r>
                      <a:endParaRPr sz="1000" dirty="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10.100.100.22</a:t>
                      </a:r>
                      <a:endParaRPr sz="10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1536</a:t>
                      </a:r>
                      <a:endParaRPr sz="10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850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CRM-API - Splunk-Svc</a:t>
                      </a:r>
                      <a:endParaRPr sz="10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10.100.100.41</a:t>
                      </a:r>
                      <a:endParaRPr sz="10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10.100.100.42</a:t>
                      </a:r>
                      <a:endParaRPr sz="10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10.100.200.51</a:t>
                      </a:r>
                      <a:endParaRPr sz="10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10.100.200.52</a:t>
                      </a:r>
                      <a:endParaRPr sz="10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514</a:t>
                      </a:r>
                      <a:endParaRPr sz="10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850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CRM-DB - Splunk-Svc</a:t>
                      </a:r>
                      <a:endParaRPr sz="10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10.100.100.21</a:t>
                      </a:r>
                      <a:endParaRPr sz="10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10.100.100.22</a:t>
                      </a:r>
                      <a:endParaRPr sz="10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10.100.200.51</a:t>
                      </a:r>
                      <a:endParaRPr sz="10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10.100.200.52</a:t>
                      </a:r>
                      <a:endParaRPr sz="10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514</a:t>
                      </a:r>
                      <a:endParaRPr sz="10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72" name="Google Shape;172;p25"/>
          <p:cNvSpPr/>
          <p:nvPr/>
        </p:nvSpPr>
        <p:spPr>
          <a:xfrm>
            <a:off x="5755138" y="935622"/>
            <a:ext cx="1633200" cy="970837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3" name="Google Shape;173;p25"/>
          <p:cNvCxnSpPr>
            <a:cxnSpLocks/>
            <a:endCxn id="172" idx="1"/>
          </p:cNvCxnSpPr>
          <p:nvPr/>
        </p:nvCxnSpPr>
        <p:spPr>
          <a:xfrm flipV="1">
            <a:off x="4240404" y="1421041"/>
            <a:ext cx="1514734" cy="184750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4" name="Google Shape;174;p25"/>
          <p:cNvSpPr/>
          <p:nvPr/>
        </p:nvSpPr>
        <p:spPr>
          <a:xfrm>
            <a:off x="5755138" y="2000535"/>
            <a:ext cx="1633200" cy="846133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5" name="Google Shape;175;p25"/>
          <p:cNvCxnSpPr>
            <a:cxnSpLocks/>
            <a:endCxn id="174" idx="2"/>
          </p:cNvCxnSpPr>
          <p:nvPr/>
        </p:nvCxnSpPr>
        <p:spPr>
          <a:xfrm flipV="1">
            <a:off x="6022738" y="2846668"/>
            <a:ext cx="549000" cy="421882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6" name="Google Shape;176;p25"/>
          <p:cNvSpPr/>
          <p:nvPr/>
        </p:nvSpPr>
        <p:spPr>
          <a:xfrm>
            <a:off x="762000" y="3268550"/>
            <a:ext cx="7905300" cy="495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5"/>
          <p:cNvSpPr/>
          <p:nvPr/>
        </p:nvSpPr>
        <p:spPr>
          <a:xfrm>
            <a:off x="321147" y="981108"/>
            <a:ext cx="2942700" cy="273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" name="Google Shape;173;p25">
            <a:extLst>
              <a:ext uri="{FF2B5EF4-FFF2-40B4-BE49-F238E27FC236}">
                <a16:creationId xmlns:a16="http://schemas.microsoft.com/office/drawing/2014/main" id="{CCC880C5-39A7-8840-ADDC-C1AF55241B42}"/>
              </a:ext>
            </a:extLst>
          </p:cNvPr>
          <p:cNvCxnSpPr>
            <a:cxnSpLocks/>
          </p:cNvCxnSpPr>
          <p:nvPr/>
        </p:nvCxnSpPr>
        <p:spPr>
          <a:xfrm>
            <a:off x="1105319" y="1254108"/>
            <a:ext cx="1095270" cy="2014442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9;p25">
            <a:extLst>
              <a:ext uri="{FF2B5EF4-FFF2-40B4-BE49-F238E27FC236}">
                <a16:creationId xmlns:a16="http://schemas.microsoft.com/office/drawing/2014/main" id="{6AAA6DEF-D1A4-C741-99BC-F303F72475F4}"/>
              </a:ext>
            </a:extLst>
          </p:cNvPr>
          <p:cNvSpPr txBox="1"/>
          <p:nvPr/>
        </p:nvSpPr>
        <p:spPr>
          <a:xfrm>
            <a:off x="2468189" y="2742134"/>
            <a:ext cx="273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Firewall Rules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Automation Stack Components</a:t>
            </a:r>
            <a:endParaRPr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0DDC43-0723-D04D-8644-C3979EA02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29" y="687009"/>
            <a:ext cx="1866431" cy="4004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E967DC-AADA-F94E-82E3-F1A394B83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01" y="1403796"/>
            <a:ext cx="563889" cy="5638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460E9E-9411-5242-A36F-C734502A5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239" y="1780082"/>
            <a:ext cx="335905" cy="237407"/>
          </a:xfrm>
          <a:prstGeom prst="rect">
            <a:avLst/>
          </a:prstGeom>
        </p:spPr>
      </p:pic>
      <p:sp>
        <p:nvSpPr>
          <p:cNvPr id="21" name="Google Shape;193;p27">
            <a:extLst>
              <a:ext uri="{FF2B5EF4-FFF2-40B4-BE49-F238E27FC236}">
                <a16:creationId xmlns:a16="http://schemas.microsoft.com/office/drawing/2014/main" id="{209F4383-2D1E-C049-9FA6-2BEAF694C4B0}"/>
              </a:ext>
            </a:extLst>
          </p:cNvPr>
          <p:cNvSpPr txBox="1">
            <a:spLocks/>
          </p:cNvSpPr>
          <p:nvPr/>
        </p:nvSpPr>
        <p:spPr>
          <a:xfrm>
            <a:off x="3520861" y="754244"/>
            <a:ext cx="4305326" cy="33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1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" u="sng" dirty="0">
                <a:solidFill>
                  <a:schemeClr val="tx1"/>
                </a:solidFill>
              </a:rPr>
              <a:t>Nautobot</a:t>
            </a:r>
            <a:r>
              <a:rPr lang="en" dirty="0">
                <a:solidFill>
                  <a:schemeClr val="tx1"/>
                </a:solidFill>
              </a:rPr>
              <a:t>: Open Source </a:t>
            </a:r>
            <a:r>
              <a:rPr lang="en" dirty="0" err="1">
                <a:solidFill>
                  <a:schemeClr val="tx1"/>
                </a:solidFill>
              </a:rPr>
              <a:t>SoT</a:t>
            </a:r>
            <a:r>
              <a:rPr lang="en" dirty="0">
                <a:solidFill>
                  <a:schemeClr val="tx1"/>
                </a:solidFill>
              </a:rPr>
              <a:t> Automation Platform</a:t>
            </a:r>
            <a:br>
              <a:rPr lang="en" dirty="0">
                <a:solidFill>
                  <a:schemeClr val="tx1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FFEAA6-3F42-194F-9F9B-9A6B34E71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01" y="2194926"/>
            <a:ext cx="563889" cy="5638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87CD23-4211-CC4D-B920-C1039DF93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28" y="2489315"/>
            <a:ext cx="366545" cy="36654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1661DF4-7D55-2441-A11F-708C06E4B7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0191" y="3150249"/>
            <a:ext cx="339538" cy="3395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D01B30-953A-4542-AA7D-C0A00E2B35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964" y="3320018"/>
            <a:ext cx="439271" cy="329453"/>
          </a:xfrm>
          <a:prstGeom prst="rect">
            <a:avLst/>
          </a:prstGeom>
        </p:spPr>
      </p:pic>
      <p:sp>
        <p:nvSpPr>
          <p:cNvPr id="20" name="Google Shape;193;p27">
            <a:extLst>
              <a:ext uri="{FF2B5EF4-FFF2-40B4-BE49-F238E27FC236}">
                <a16:creationId xmlns:a16="http://schemas.microsoft.com/office/drawing/2014/main" id="{CE22D226-ED70-9647-B691-7ED17C608507}"/>
              </a:ext>
            </a:extLst>
          </p:cNvPr>
          <p:cNvSpPr txBox="1">
            <a:spLocks/>
          </p:cNvSpPr>
          <p:nvPr/>
        </p:nvSpPr>
        <p:spPr>
          <a:xfrm>
            <a:off x="3520860" y="1634486"/>
            <a:ext cx="5455051" cy="33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1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" u="sng" dirty="0">
                <a:solidFill>
                  <a:schemeClr val="tx1"/>
                </a:solidFill>
              </a:rPr>
              <a:t>Application Dictionary</a:t>
            </a:r>
            <a:r>
              <a:rPr lang="en" dirty="0">
                <a:solidFill>
                  <a:schemeClr val="tx1"/>
                </a:solidFill>
              </a:rPr>
              <a:t>: Primary Nautobot Plugin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Google Shape;193;p27">
            <a:extLst>
              <a:ext uri="{FF2B5EF4-FFF2-40B4-BE49-F238E27FC236}">
                <a16:creationId xmlns:a16="http://schemas.microsoft.com/office/drawing/2014/main" id="{5AA8D2AD-52B7-9F45-A21B-662EDEB64569}"/>
              </a:ext>
            </a:extLst>
          </p:cNvPr>
          <p:cNvSpPr txBox="1">
            <a:spLocks/>
          </p:cNvSpPr>
          <p:nvPr/>
        </p:nvSpPr>
        <p:spPr>
          <a:xfrm>
            <a:off x="3520859" y="2348128"/>
            <a:ext cx="5455051" cy="33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1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" u="sng" dirty="0">
                <a:solidFill>
                  <a:schemeClr val="tx1"/>
                </a:solidFill>
              </a:rPr>
              <a:t>Firewall Model</a:t>
            </a:r>
            <a:r>
              <a:rPr lang="en" dirty="0">
                <a:solidFill>
                  <a:schemeClr val="tx1"/>
                </a:solidFill>
              </a:rPr>
              <a:t>: Nautobot Plugin providing firewall rule data model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Google Shape;193;p27">
            <a:extLst>
              <a:ext uri="{FF2B5EF4-FFF2-40B4-BE49-F238E27FC236}">
                <a16:creationId xmlns:a16="http://schemas.microsoft.com/office/drawing/2014/main" id="{F8B0074B-258B-FC48-82A1-07D037E655C9}"/>
              </a:ext>
            </a:extLst>
          </p:cNvPr>
          <p:cNvSpPr txBox="1">
            <a:spLocks/>
          </p:cNvSpPr>
          <p:nvPr/>
        </p:nvSpPr>
        <p:spPr>
          <a:xfrm>
            <a:off x="3520858" y="3203644"/>
            <a:ext cx="5455051" cy="33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1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" u="sng" dirty="0" err="1">
                <a:solidFill>
                  <a:schemeClr val="tx1"/>
                </a:solidFill>
              </a:rPr>
              <a:t>Capirca</a:t>
            </a:r>
            <a:r>
              <a:rPr lang="en" dirty="0">
                <a:solidFill>
                  <a:schemeClr val="tx1"/>
                </a:solidFill>
              </a:rPr>
              <a:t>: Google Open Source ACL generation Python library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Google Shape;193;p27">
            <a:extLst>
              <a:ext uri="{FF2B5EF4-FFF2-40B4-BE49-F238E27FC236}">
                <a16:creationId xmlns:a16="http://schemas.microsoft.com/office/drawing/2014/main" id="{26C65AEE-8B7B-3047-8BA6-BF59E519FCE2}"/>
              </a:ext>
            </a:extLst>
          </p:cNvPr>
          <p:cNvSpPr txBox="1">
            <a:spLocks/>
          </p:cNvSpPr>
          <p:nvPr/>
        </p:nvSpPr>
        <p:spPr>
          <a:xfrm>
            <a:off x="3520858" y="3955560"/>
            <a:ext cx="5455051" cy="33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1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" u="sng" dirty="0" err="1">
                <a:solidFill>
                  <a:schemeClr val="tx1"/>
                </a:solidFill>
              </a:rPr>
              <a:t>Nornir</a:t>
            </a:r>
            <a:r>
              <a:rPr lang="en" dirty="0">
                <a:solidFill>
                  <a:schemeClr val="tx1"/>
                </a:solidFill>
              </a:rPr>
              <a:t>: Open Source Configuration Management Python library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217802-7F26-6946-8809-7399CED9B1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328" y="3784176"/>
            <a:ext cx="597803" cy="59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5D779E1-EA9D-324A-9187-F7E100D66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303" y="130058"/>
            <a:ext cx="6171045" cy="4614322"/>
          </a:xfrm>
          <a:prstGeom prst="rect">
            <a:avLst/>
          </a:prstGeom>
        </p:spPr>
      </p:pic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Design</a:t>
            </a:r>
            <a:endParaRPr sz="2400" dirty="0"/>
          </a:p>
        </p:txBody>
      </p:sp>
      <p:sp>
        <p:nvSpPr>
          <p:cNvPr id="190" name="Google Shape;190;p27"/>
          <p:cNvSpPr txBox="1">
            <a:spLocks noGrp="1"/>
          </p:cNvSpPr>
          <p:nvPr>
            <p:ph type="body" idx="1"/>
          </p:nvPr>
        </p:nvSpPr>
        <p:spPr>
          <a:xfrm>
            <a:off x="178590" y="629676"/>
            <a:ext cx="23118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User makes request</a:t>
            </a:r>
            <a:endParaRPr/>
          </a:p>
        </p:txBody>
      </p:sp>
      <p:sp>
        <p:nvSpPr>
          <p:cNvPr id="191" name="Google Shape;191;p27"/>
          <p:cNvSpPr txBox="1">
            <a:spLocks noGrp="1"/>
          </p:cNvSpPr>
          <p:nvPr>
            <p:ph type="body" idx="1"/>
          </p:nvPr>
        </p:nvSpPr>
        <p:spPr>
          <a:xfrm>
            <a:off x="178590" y="1067826"/>
            <a:ext cx="23118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App-Dictionary Syncs with Firewall Model</a:t>
            </a:r>
            <a:endParaRPr/>
          </a:p>
        </p:txBody>
      </p:sp>
      <p:sp>
        <p:nvSpPr>
          <p:cNvPr id="192" name="Google Shape;192;p27"/>
          <p:cNvSpPr txBox="1">
            <a:spLocks noGrp="1"/>
          </p:cNvSpPr>
          <p:nvPr>
            <p:ph type="body" idx="1"/>
          </p:nvPr>
        </p:nvSpPr>
        <p:spPr>
          <a:xfrm>
            <a:off x="178590" y="1705126"/>
            <a:ext cx="23118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Capirca Generates Config</a:t>
            </a:r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body" idx="1"/>
          </p:nvPr>
        </p:nvSpPr>
        <p:spPr>
          <a:xfrm>
            <a:off x="178590" y="2323789"/>
            <a:ext cx="23118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4. Deploy with </a:t>
            </a:r>
            <a:r>
              <a:rPr lang="en" dirty="0" err="1"/>
              <a:t>Nornir</a:t>
            </a:r>
            <a:endParaRPr dirty="0"/>
          </a:p>
        </p:txBody>
      </p:sp>
      <p:cxnSp>
        <p:nvCxnSpPr>
          <p:cNvPr id="194" name="Google Shape;194;p27"/>
          <p:cNvCxnSpPr>
            <a:cxnSpLocks/>
          </p:cNvCxnSpPr>
          <p:nvPr/>
        </p:nvCxnSpPr>
        <p:spPr>
          <a:xfrm>
            <a:off x="6196704" y="483758"/>
            <a:ext cx="0" cy="1288918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5" name="Google Shape;195;p27"/>
          <p:cNvCxnSpPr>
            <a:cxnSpLocks/>
          </p:cNvCxnSpPr>
          <p:nvPr/>
        </p:nvCxnSpPr>
        <p:spPr>
          <a:xfrm>
            <a:off x="6196704" y="1953076"/>
            <a:ext cx="0" cy="551227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6" name="Google Shape;196;p27"/>
          <p:cNvCxnSpPr/>
          <p:nvPr/>
        </p:nvCxnSpPr>
        <p:spPr>
          <a:xfrm>
            <a:off x="6196704" y="2877477"/>
            <a:ext cx="0" cy="2253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7" name="Google Shape;197;p27"/>
          <p:cNvCxnSpPr>
            <a:cxnSpLocks/>
          </p:cNvCxnSpPr>
          <p:nvPr/>
        </p:nvCxnSpPr>
        <p:spPr>
          <a:xfrm>
            <a:off x="6196704" y="3270421"/>
            <a:ext cx="0" cy="58996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1257300" y="2140382"/>
            <a:ext cx="7532700" cy="5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" dirty="0"/>
              <a:t>Demo</a:t>
            </a:r>
            <a:endParaRPr dirty="0"/>
          </a:p>
        </p:txBody>
      </p:sp>
      <p:sp>
        <p:nvSpPr>
          <p:cNvPr id="183" name="Google Shape;183;p26"/>
          <p:cNvSpPr txBox="1">
            <a:spLocks noGrp="1"/>
          </p:cNvSpPr>
          <p:nvPr>
            <p:ph type="body" idx="1"/>
          </p:nvPr>
        </p:nvSpPr>
        <p:spPr>
          <a:xfrm>
            <a:off x="433076" y="2774466"/>
            <a:ext cx="8356800" cy="4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755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 txBox="1">
            <a:spLocks noGrp="1"/>
          </p:cNvSpPr>
          <p:nvPr>
            <p:ph type="body" idx="1"/>
          </p:nvPr>
        </p:nvSpPr>
        <p:spPr>
          <a:xfrm>
            <a:off x="433075" y="1995475"/>
            <a:ext cx="84582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i="1"/>
              <a:t>Let’s add an application and deploy configs</a:t>
            </a:r>
            <a:endParaRPr sz="2700" i="1"/>
          </a:p>
        </p:txBody>
      </p:sp>
      <p:sp>
        <p:nvSpPr>
          <p:cNvPr id="203" name="Google Shape;203;p28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Demo</a:t>
            </a:r>
            <a:endParaRPr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>
            <a:spLocks noGrp="1"/>
          </p:cNvSpPr>
          <p:nvPr>
            <p:ph type="title"/>
          </p:nvPr>
        </p:nvSpPr>
        <p:spPr>
          <a:xfrm>
            <a:off x="688848" y="130058"/>
            <a:ext cx="80985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Roboto"/>
              <a:buNone/>
            </a:pPr>
            <a:r>
              <a:rPr lang="en" sz="2400" dirty="0"/>
              <a:t>Availability</a:t>
            </a:r>
            <a:endParaRPr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0DDC43-0723-D04D-8644-C3979EA02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40" y="752167"/>
            <a:ext cx="3684543" cy="7905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E967DC-AADA-F94E-82E3-F1A394B83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056" y="1811078"/>
            <a:ext cx="1502735" cy="15027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F02515-1B31-9E41-9022-2198D9F9B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055" y="3313813"/>
            <a:ext cx="1502735" cy="15027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87CD23-4211-CC4D-B920-C1039DF93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490" y="4242742"/>
            <a:ext cx="510897" cy="5108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460E9E-9411-5242-A36F-C734502A5D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759" y="2920538"/>
            <a:ext cx="522592" cy="369351"/>
          </a:xfrm>
          <a:prstGeom prst="rect">
            <a:avLst/>
          </a:prstGeom>
        </p:spPr>
      </p:pic>
      <p:sp>
        <p:nvSpPr>
          <p:cNvPr id="19" name="Google Shape;193;p27">
            <a:extLst>
              <a:ext uri="{FF2B5EF4-FFF2-40B4-BE49-F238E27FC236}">
                <a16:creationId xmlns:a16="http://schemas.microsoft.com/office/drawing/2014/main" id="{EED9EAEE-24F3-084E-BF3F-C2521B9025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16897" y="899468"/>
            <a:ext cx="23118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Nautobot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FF0000"/>
                </a:solidFill>
              </a:rPr>
              <a:t>Open Source - Currently</a:t>
            </a:r>
            <a:endParaRPr sz="1000" dirty="0">
              <a:solidFill>
                <a:srgbClr val="FF0000"/>
              </a:solidFill>
            </a:endParaRPr>
          </a:p>
        </p:txBody>
      </p:sp>
      <p:sp>
        <p:nvSpPr>
          <p:cNvPr id="21" name="Google Shape;193;p27">
            <a:extLst>
              <a:ext uri="{FF2B5EF4-FFF2-40B4-BE49-F238E27FC236}">
                <a16:creationId xmlns:a16="http://schemas.microsoft.com/office/drawing/2014/main" id="{209F4383-2D1E-C049-9FA6-2BEAF694C4B0}"/>
              </a:ext>
            </a:extLst>
          </p:cNvPr>
          <p:cNvSpPr txBox="1">
            <a:spLocks/>
          </p:cNvSpPr>
          <p:nvPr/>
        </p:nvSpPr>
        <p:spPr>
          <a:xfrm>
            <a:off x="5416897" y="2424638"/>
            <a:ext cx="23118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1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Nautobot Firewall Model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900" dirty="0">
                <a:solidFill>
                  <a:srgbClr val="FF0000"/>
                </a:solidFill>
              </a:rPr>
              <a:t>Open Source – Q4 2021</a:t>
            </a:r>
          </a:p>
        </p:txBody>
      </p:sp>
      <p:sp>
        <p:nvSpPr>
          <p:cNvPr id="22" name="Google Shape;193;p27">
            <a:extLst>
              <a:ext uri="{FF2B5EF4-FFF2-40B4-BE49-F238E27FC236}">
                <a16:creationId xmlns:a16="http://schemas.microsoft.com/office/drawing/2014/main" id="{B040B298-7307-3146-B982-69D2F87D1422}"/>
              </a:ext>
            </a:extLst>
          </p:cNvPr>
          <p:cNvSpPr txBox="1">
            <a:spLocks/>
          </p:cNvSpPr>
          <p:nvPr/>
        </p:nvSpPr>
        <p:spPr>
          <a:xfrm>
            <a:off x="5416896" y="3874210"/>
            <a:ext cx="2883587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1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sz="1000" b="0" i="0" u="none" strike="noStrike" cap="none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Nautobot Application Dictionary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900" dirty="0">
                <a:solidFill>
                  <a:srgbClr val="FF0000"/>
                </a:solidFill>
              </a:rPr>
              <a:t>Open Source – Q1 2022</a:t>
            </a:r>
          </a:p>
        </p:txBody>
      </p:sp>
    </p:spTree>
    <p:extLst>
      <p:ext uri="{BB962C8B-B14F-4D97-AF65-F5344CB8AC3E}">
        <p14:creationId xmlns:p14="http://schemas.microsoft.com/office/powerpoint/2010/main" val="108983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>
            <a:spLocks noGrp="1"/>
          </p:cNvSpPr>
          <p:nvPr>
            <p:ph type="ctrTitle"/>
          </p:nvPr>
        </p:nvSpPr>
        <p:spPr>
          <a:xfrm>
            <a:off x="433508" y="841775"/>
            <a:ext cx="7467600" cy="179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" dirty="0"/>
              <a:t>Thanks</a:t>
            </a:r>
            <a:endParaRPr dirty="0"/>
          </a:p>
        </p:txBody>
      </p:sp>
      <p:sp>
        <p:nvSpPr>
          <p:cNvPr id="209" name="Google Shape;209;p29"/>
          <p:cNvSpPr txBox="1">
            <a:spLocks noGrp="1"/>
          </p:cNvSpPr>
          <p:nvPr>
            <p:ph type="subTitle" idx="1"/>
          </p:nvPr>
        </p:nvSpPr>
        <p:spPr>
          <a:xfrm>
            <a:off x="433508" y="3702469"/>
            <a:ext cx="7467600" cy="1096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sz="1100" dirty="0"/>
              <a:t>Podcast:   </a:t>
            </a:r>
            <a:r>
              <a:rPr lang="en-US" sz="1100" dirty="0">
                <a:hlinkClick r:id="rId3"/>
              </a:rPr>
              <a:t>https://packetpushers.net/podcast/heavy-networking-573</a:t>
            </a:r>
            <a:r>
              <a:rPr lang="en-US" sz="1100" dirty="0"/>
              <a:t> </a:t>
            </a:r>
          </a:p>
          <a:p>
            <a:pPr marL="0" lvl="0" indent="0">
              <a:spcBef>
                <a:spcPts val="0"/>
              </a:spcBef>
            </a:pPr>
            <a:r>
              <a:rPr lang="en-US" sz="1100" dirty="0"/>
              <a:t>Blog:          </a:t>
            </a:r>
            <a:r>
              <a:rPr lang="en-US" sz="1100" dirty="0">
                <a:hlinkClick r:id="rId4"/>
              </a:rPr>
              <a:t>https://blog.networktocode.com/post/application-dictionary/</a:t>
            </a:r>
            <a:endParaRPr lang="en-US" sz="1100" dirty="0"/>
          </a:p>
          <a:p>
            <a:pPr marL="0" lvl="0" indent="0">
              <a:spcBef>
                <a:spcPts val="0"/>
              </a:spcBef>
            </a:pPr>
            <a:r>
              <a:rPr lang="en-US" sz="1100" dirty="0"/>
              <a:t>YouTube:   </a:t>
            </a:r>
            <a:r>
              <a:rPr lang="en-US" sz="1100" dirty="0">
                <a:hlinkClick r:id="rId5"/>
              </a:rPr>
              <a:t>https://www.youtube.com/watch?v=1_HQzz6nkmI</a:t>
            </a:r>
            <a:endParaRPr lang="en-US" sz="1100" dirty="0"/>
          </a:p>
          <a:p>
            <a:pPr marL="0" lvl="0" indent="0">
              <a:spcBef>
                <a:spcPts val="0"/>
              </a:spcBef>
            </a:pPr>
            <a:endParaRPr lang="en-US" dirty="0"/>
          </a:p>
          <a:p>
            <a:pPr marL="0" lvl="0" indent="0">
              <a:spcBef>
                <a:spcPts val="0"/>
              </a:spcBef>
            </a:pPr>
            <a:r>
              <a:rPr lang="en-US" dirty="0"/>
              <a:t>Twitter: @</a:t>
            </a:r>
            <a:r>
              <a:rPr lang="en-US" dirty="0" err="1"/>
              <a:t>itdependsnet</a:t>
            </a:r>
            <a:endParaRPr lang="en-US" dirty="0"/>
          </a:p>
          <a:p>
            <a:pPr marL="0" lvl="0" indent="0">
              <a:spcBef>
                <a:spcPts val="0"/>
              </a:spcBef>
            </a:pPr>
            <a:r>
              <a:rPr lang="en-US" dirty="0"/>
              <a:t>GitHub: </a:t>
            </a:r>
            <a:r>
              <a:rPr lang="en-US" dirty="0" err="1"/>
              <a:t>itdependsnetworks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021 Light Template">
  <a:themeElements>
    <a:clrScheme name="Custom 1">
      <a:dk1>
        <a:srgbClr val="55585C"/>
      </a:dk1>
      <a:lt1>
        <a:srgbClr val="FFFFFF"/>
      </a:lt1>
      <a:dk2>
        <a:srgbClr val="55586A"/>
      </a:dk2>
      <a:lt2>
        <a:srgbClr val="E7E6E6"/>
      </a:lt2>
      <a:accent1>
        <a:srgbClr val="2E60FF"/>
      </a:accent1>
      <a:accent2>
        <a:srgbClr val="2E60BD"/>
      </a:accent2>
      <a:accent3>
        <a:srgbClr val="0097FF"/>
      </a:accent3>
      <a:accent4>
        <a:srgbClr val="F3831E"/>
      </a:accent4>
      <a:accent5>
        <a:srgbClr val="55585B"/>
      </a:accent5>
      <a:accent6>
        <a:srgbClr val="555870"/>
      </a:accent6>
      <a:hlink>
        <a:srgbClr val="0097FF"/>
      </a:hlink>
      <a:folHlink>
        <a:srgbClr val="F3831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619</Words>
  <Application>Microsoft Macintosh PowerPoint</Application>
  <PresentationFormat>On-screen Show (16:9)</PresentationFormat>
  <Paragraphs>192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Roboto</vt:lpstr>
      <vt:lpstr>Arial</vt:lpstr>
      <vt:lpstr>2021 Light Template</vt:lpstr>
      <vt:lpstr>Next-Gen Firewall Automation</vt:lpstr>
      <vt:lpstr>Introduction</vt:lpstr>
      <vt:lpstr>Agenda</vt:lpstr>
      <vt:lpstr>Manual Firewall Rule Management</vt:lpstr>
      <vt:lpstr>Manual Workflow</vt:lpstr>
      <vt:lpstr>Current Firewall Automation</vt:lpstr>
      <vt:lpstr>Automated Workflow</vt:lpstr>
      <vt:lpstr>Pros</vt:lpstr>
      <vt:lpstr>Cons</vt:lpstr>
      <vt:lpstr>Next-Gen Firewall Automation</vt:lpstr>
      <vt:lpstr>Application Centric Firewall Automation</vt:lpstr>
      <vt:lpstr>Application Dictionary - Proposal</vt:lpstr>
      <vt:lpstr>Firewall Complications of a Modern Network</vt:lpstr>
      <vt:lpstr>Solution</vt:lpstr>
      <vt:lpstr>Example Rule Created From SoT</vt:lpstr>
      <vt:lpstr>Automation Stack Components</vt:lpstr>
      <vt:lpstr>Design</vt:lpstr>
      <vt:lpstr>Demo</vt:lpstr>
      <vt:lpstr>Demo</vt:lpstr>
      <vt:lpstr>Availability</vt:lpstr>
      <vt:lpstr>Thanks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Next-Gen Firewall Automation</dc:title>
  <cp:lastModifiedBy>Kenneth Celenza</cp:lastModifiedBy>
  <cp:revision>25</cp:revision>
  <dcterms:modified xsi:type="dcterms:W3CDTF">2021-10-22T03:27:10Z</dcterms:modified>
</cp:coreProperties>
</file>