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65" r:id="rId4"/>
    <p:sldId id="258" r:id="rId5"/>
    <p:sldId id="260" r:id="rId6"/>
    <p:sldId id="263" r:id="rId7"/>
    <p:sldId id="261" r:id="rId8"/>
    <p:sldId id="259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6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6FB6DC-644A-4E93-99F5-1DF5522373C1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2A46FA-7904-4DF3-9B61-F5313765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0286E-7AD7-4488-B259-D8C0AA550A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22F7-A697-41BF-905A-902B60E9A8A5}" type="datetimeFigureOut">
              <a:rPr lang="en-US"/>
              <a:pPr>
                <a:defRPr/>
              </a:pPr>
              <a:t>6/15/2009</a:t>
            </a:fld>
            <a:endParaRPr lang="en-US" sz="1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89960D3-B385-4024-9B60-8F582CCA0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92D7-8488-4894-BF67-02586478EEDC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AE9F03-F0C5-448A-B35A-5D1AB521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12B8-3717-4D40-8764-8105174C5824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8356A39-854D-49DC-A5C8-5E22F22D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DEC9-17CB-4B7B-8916-D5F3ACD84898}" type="datetimeFigureOut">
              <a:rPr lang="en-US"/>
              <a:pPr>
                <a:defRPr/>
              </a:pPr>
              <a:t>6/15/2009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71B18D-FEC1-4B96-8B7C-67CA31AF9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6249-2D34-4884-B8BB-88C1BE76B63E}" type="datetimeFigureOut">
              <a:rPr lang="en-US"/>
              <a:pPr>
                <a:defRPr/>
              </a:pPr>
              <a:t>6/15/2009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4C59C76-1BCE-44EC-93F1-F930513BF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510A-68AF-48FF-985F-F9EAA9855BDB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24F309-AC44-4F00-A8E5-B721BD7EA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08CA-C490-4992-9930-2FC643234EFA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AD92CD-5DF6-4F1C-BF6B-9A70E06E2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2826-8BEC-4ABF-9E73-7F6C0E0FB318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BAD9EE-35D1-4717-8940-86033DA40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F5A4-35A0-424F-8E02-B7454F96713B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F474AFA-550D-45A3-9BCA-8EE4F2DAB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FBB5-EB0E-47F2-AFE4-6292609B9A3A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08E668E-39D9-43BD-8A99-2EAB4C87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33BC-3D1D-4041-8AF1-B031505A414B}" type="datetimeFigureOut">
              <a:rPr lang="en-US"/>
              <a:pPr>
                <a:defRPr/>
              </a:pPr>
              <a:t>6/15/2009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algn="l">
              <a:defRPr sz="120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26DB2FE-7674-4602-AF4D-313EB1EC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7FA532-956B-4307-89B0-48A403A3BAA2}" type="datetimeFigureOut">
              <a:rPr lang="en-US"/>
              <a:pPr>
                <a:defRPr/>
              </a:pPr>
              <a:t>6/15/2009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852D71-1843-4B8D-A5FC-88A4F1CB27B3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510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8900" u="sng" dirty="0" smtClean="0">
                <a:solidFill>
                  <a:schemeClr val="accent1">
                    <a:satMod val="150000"/>
                  </a:schemeClr>
                </a:solidFill>
              </a:rPr>
              <a:t>Wireless</a:t>
            </a: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6000" b="0" i="1" dirty="0" smtClean="0">
                <a:solidFill>
                  <a:schemeClr val="accent1">
                    <a:satMod val="150000"/>
                  </a:schemeClr>
                </a:solidFill>
              </a:rPr>
              <a:t>The Headache You Can’t See… </a:t>
            </a:r>
            <a:r>
              <a:rPr lang="en-US" sz="3600" b="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600" b="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b="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600" b="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Part </a:t>
            </a:r>
            <a:r>
              <a:rPr lang="en-US" sz="6000" dirty="0" err="1" smtClean="0">
                <a:solidFill>
                  <a:schemeClr val="tx1"/>
                </a:solidFill>
              </a:rPr>
              <a:t>Deux</a:t>
            </a:r>
            <a:r>
              <a:rPr lang="en-US" sz="6000" dirty="0" smtClean="0">
                <a:solidFill>
                  <a:schemeClr val="tx1"/>
                </a:solidFill>
              </a:rPr>
              <a:t>!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Vikas Khanna</a:t>
            </a:r>
          </a:p>
          <a:p>
            <a:pPr algn="ctr" eaLnBrk="1" hangingPunct="1"/>
            <a:r>
              <a:rPr lang="en-US" smtClean="0"/>
              <a:t>V.P. Broadband Technologies</a:t>
            </a:r>
          </a:p>
          <a:p>
            <a:pPr algn="ctr" eaLnBrk="1" hangingPunct="1"/>
            <a:r>
              <a:rPr lang="en-US" smtClean="0"/>
              <a:t>Covad Communications</a:t>
            </a:r>
          </a:p>
          <a:p>
            <a:pPr algn="ctr" eaLnBrk="1" hangingPunct="1"/>
            <a:r>
              <a:rPr lang="en-US" b="1" smtClean="0"/>
              <a:t>vikas[at]covad.com </a:t>
            </a:r>
          </a:p>
          <a:p>
            <a:pPr algn="ctr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510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Challenges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&amp;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Lessons Learned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(Some old… </a:t>
            </a:r>
            <a:r>
              <a:rPr lang="en-US" sz="3200" i="1" dirty="0" smtClean="0">
                <a:solidFill>
                  <a:srgbClr val="FFC000"/>
                </a:solidFill>
              </a:rPr>
              <a:t>some new</a:t>
            </a:r>
            <a:r>
              <a:rPr lang="en-US" sz="3200" i="1" dirty="0" smtClean="0">
                <a:solidFill>
                  <a:schemeClr val="tx1"/>
                </a:solidFill>
              </a:rPr>
              <a:t>)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Challenges: </a:t>
            </a:r>
            <a:r>
              <a:rPr lang="en-US" sz="3400" dirty="0" smtClean="0">
                <a:solidFill>
                  <a:schemeClr val="accent1">
                    <a:satMod val="150000"/>
                  </a:schemeClr>
                </a:solidFill>
              </a:rPr>
              <a:t>Deployment</a:t>
            </a:r>
            <a:endParaRPr lang="en-US" sz="3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600"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</a:pPr>
            <a:r>
              <a:rPr lang="en-US" sz="2800" b="1" i="1" u="sng">
                <a:latin typeface="Corbel" pitchFamily="34" charset="0"/>
              </a:rPr>
              <a:t>Must haves!!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</a:pPr>
            <a:endParaRPr lang="en-US" sz="800" i="1" u="sng"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</a:pPr>
            <a:endParaRPr lang="en-US" sz="900"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900"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LOS (Line of Sight)			</a:t>
            </a:r>
            <a:r>
              <a:rPr lang="en-US" sz="2200" b="1">
                <a:solidFill>
                  <a:srgbClr val="FF0000"/>
                </a:solidFill>
                <a:latin typeface="Corbel" pitchFamily="34" charset="0"/>
              </a:rPr>
              <a:t>Not really… depends on gear.</a:t>
            </a:r>
            <a:endParaRPr lang="en-US" sz="2200">
              <a:solidFill>
                <a:srgbClr val="FF0000"/>
              </a:solidFill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Available Frequency		</a:t>
            </a:r>
            <a:r>
              <a:rPr lang="en-US" sz="2200" b="1">
                <a:latin typeface="Corbel" pitchFamily="34" charset="0"/>
              </a:rPr>
              <a:t>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200"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Cabling / Internal Wiring		</a:t>
            </a:r>
            <a:r>
              <a:rPr lang="en-US" sz="2200" b="1">
                <a:latin typeface="Corbel" pitchFamily="34" charset="0"/>
              </a:rPr>
              <a:t>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Roof Access (space on roof?)	</a:t>
            </a:r>
            <a:r>
              <a:rPr lang="en-US" sz="2200" b="1">
                <a:latin typeface="Corbel" pitchFamily="34" charset="0"/>
              </a:rPr>
              <a:t>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Weather Proofing			</a:t>
            </a:r>
            <a:r>
              <a:rPr lang="en-US" sz="2200" b="1">
                <a:latin typeface="Corbel" pitchFamily="34" charset="0"/>
              </a:rPr>
              <a:t>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Power</a:t>
            </a:r>
            <a:r>
              <a:rPr lang="en-US" sz="2200" b="1">
                <a:latin typeface="Corbel" pitchFamily="34" charset="0"/>
              </a:rPr>
              <a:t>				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Tools (ex: Crane, Helicopter)	</a:t>
            </a:r>
            <a:r>
              <a:rPr lang="en-US" sz="2200" b="1">
                <a:latin typeface="Corbel" pitchFamily="34" charset="0"/>
              </a:rPr>
              <a:t>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200">
              <a:latin typeface="Corbel" pitchFamily="34" charset="0"/>
            </a:endParaRP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FCC/FAA Permission</a:t>
            </a:r>
            <a:r>
              <a:rPr lang="en-US" sz="2200" b="1">
                <a:latin typeface="Corbel" pitchFamily="34" charset="0"/>
              </a:rPr>
              <a:t>		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  <a:p>
            <a:pPr marL="438150" indent="-319088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>
                <a:latin typeface="Corbel" pitchFamily="34" charset="0"/>
              </a:rPr>
              <a:t>City/State Permits</a:t>
            </a:r>
            <a:r>
              <a:rPr lang="en-US" sz="2200" b="1">
                <a:latin typeface="Corbel" pitchFamily="34" charset="0"/>
              </a:rPr>
              <a:t>			YES!!! </a:t>
            </a:r>
            <a:r>
              <a:rPr lang="en-US" sz="2200" i="1">
                <a:latin typeface="Corbel" pitchFamily="34" charset="0"/>
              </a:rPr>
              <a:t>(No Change)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5791200"/>
            <a:ext cx="9144000" cy="590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38912" indent="-32004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While the technology and features have greatly improved, the physical properties for most equipment remains the same…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Challenges: </a:t>
            </a:r>
            <a:r>
              <a:rPr lang="en-US" sz="3400" dirty="0" smtClean="0">
                <a:solidFill>
                  <a:schemeClr val="accent1">
                    <a:satMod val="150000"/>
                  </a:schemeClr>
                </a:solidFill>
              </a:rPr>
              <a:t>Deployment  (cont’d)</a:t>
            </a:r>
            <a:endParaRPr lang="en-US" sz="34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430213" y="2590800"/>
            <a:ext cx="8256587" cy="3962400"/>
            <a:chOff x="336" y="1200"/>
            <a:chExt cx="5074" cy="2736"/>
          </a:xfrm>
        </p:grpSpPr>
        <p:pic>
          <p:nvPicPr>
            <p:cNvPr id="24581" name="Picture 6" descr="DSCN84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0" y="1200"/>
              <a:ext cx="3632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7"/>
            <p:cNvSpPr txBox="1">
              <a:spLocks noChangeArrowheads="1"/>
            </p:cNvSpPr>
            <p:nvPr/>
          </p:nvSpPr>
          <p:spPr bwMode="auto">
            <a:xfrm>
              <a:off x="4752" y="2493"/>
              <a:ext cx="6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418"/>
                  </a:solidFill>
                  <a:latin typeface="Verdana" pitchFamily="34" charset="0"/>
                </a:rPr>
                <a:t>18 GHz</a:t>
              </a:r>
            </a:p>
          </p:txBody>
        </p:sp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4752" y="3021"/>
              <a:ext cx="6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418"/>
                  </a:solidFill>
                  <a:latin typeface="Verdana" pitchFamily="34" charset="0"/>
                </a:rPr>
                <a:t>18 GHz</a:t>
              </a:r>
            </a:p>
          </p:txBody>
        </p:sp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336" y="3021"/>
              <a:ext cx="6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418"/>
                  </a:solidFill>
                  <a:latin typeface="Verdana" pitchFamily="34" charset="0"/>
                </a:rPr>
                <a:t>11 GHz</a:t>
              </a:r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384" y="2109"/>
              <a:ext cx="6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418"/>
                  </a:solidFill>
                  <a:latin typeface="Verdana" pitchFamily="34" charset="0"/>
                </a:rPr>
                <a:t>23 GHz</a:t>
              </a:r>
            </a:p>
          </p:txBody>
        </p:sp>
        <p:sp>
          <p:nvSpPr>
            <p:cNvPr id="24586" name="Text Box 11"/>
            <p:cNvSpPr txBox="1">
              <a:spLocks noChangeArrowheads="1"/>
            </p:cNvSpPr>
            <p:nvPr/>
          </p:nvSpPr>
          <p:spPr bwMode="auto">
            <a:xfrm>
              <a:off x="336" y="1485"/>
              <a:ext cx="6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418"/>
                  </a:solidFill>
                  <a:latin typeface="Verdana" pitchFamily="34" charset="0"/>
                </a:rPr>
                <a:t>Cellular</a:t>
              </a:r>
            </a:p>
          </p:txBody>
        </p: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4661" y="1568"/>
              <a:ext cx="693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66FF"/>
                  </a:solidFill>
                  <a:latin typeface="Verdana" pitchFamily="34" charset="0"/>
                </a:rPr>
                <a:t>WiMax </a:t>
              </a:r>
            </a:p>
            <a:p>
              <a:pPr algn="ctr"/>
              <a:r>
                <a:rPr lang="en-US" b="1">
                  <a:solidFill>
                    <a:srgbClr val="0066FF"/>
                  </a:solidFill>
                  <a:latin typeface="Verdana" pitchFamily="34" charset="0"/>
                </a:rPr>
                <a:t>Access</a:t>
              </a:r>
            </a:p>
            <a:p>
              <a:pPr algn="ctr"/>
              <a:r>
                <a:rPr lang="en-US" b="1">
                  <a:solidFill>
                    <a:srgbClr val="0066FF"/>
                  </a:solidFill>
                  <a:latin typeface="Verdana" pitchFamily="34" charset="0"/>
                </a:rPr>
                <a:t>Point</a:t>
              </a:r>
            </a:p>
          </p:txBody>
        </p:sp>
        <p:sp>
          <p:nvSpPr>
            <p:cNvPr id="24588" name="Line 13"/>
            <p:cNvSpPr>
              <a:spLocks noChangeShapeType="1"/>
            </p:cNvSpPr>
            <p:nvPr/>
          </p:nvSpPr>
          <p:spPr bwMode="auto">
            <a:xfrm flipV="1">
              <a:off x="960" y="3024"/>
              <a:ext cx="15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4"/>
            <p:cNvSpPr>
              <a:spLocks noChangeShapeType="1"/>
            </p:cNvSpPr>
            <p:nvPr/>
          </p:nvSpPr>
          <p:spPr bwMode="auto">
            <a:xfrm flipV="1">
              <a:off x="864" y="1920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5"/>
            <p:cNvSpPr>
              <a:spLocks noChangeShapeType="1"/>
            </p:cNvSpPr>
            <p:nvPr/>
          </p:nvSpPr>
          <p:spPr bwMode="auto">
            <a:xfrm flipV="1">
              <a:off x="864" y="134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 flipH="1" flipV="1">
              <a:off x="3408" y="1488"/>
              <a:ext cx="1296" cy="33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7"/>
            <p:cNvSpPr>
              <a:spLocks noChangeShapeType="1"/>
            </p:cNvSpPr>
            <p:nvPr/>
          </p:nvSpPr>
          <p:spPr bwMode="auto">
            <a:xfrm flipH="1" flipV="1">
              <a:off x="3408" y="1872"/>
              <a:ext cx="13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8"/>
            <p:cNvSpPr>
              <a:spLocks noChangeShapeType="1"/>
            </p:cNvSpPr>
            <p:nvPr/>
          </p:nvSpPr>
          <p:spPr bwMode="auto">
            <a:xfrm flipH="1" flipV="1">
              <a:off x="4272" y="2736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0" y="1577975"/>
            <a:ext cx="91440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Equipment installations have become easier due to advances in mounting apparatus – but, you still have to deal with legacy infrastructure… </a:t>
            </a:r>
            <a:r>
              <a:rPr lang="en-US" sz="1600" b="1" i="1" dirty="0">
                <a:solidFill>
                  <a:srgbClr val="FF0000"/>
                </a:solidFill>
              </a:rPr>
              <a:t>(interop w/ existing mounts,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</a:rPr>
              <a:t>Challenges: 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RF Spectrum Management</a:t>
            </a:r>
            <a:endParaRPr lang="en-US" sz="3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smtClean="0"/>
              <a:t>Licensed Spectrum (Back Haul)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Requires FCC prior-coordination to ‘light up’ microwave between two points </a:t>
            </a:r>
            <a:r>
              <a:rPr lang="en-US" sz="1600" smtClean="0"/>
              <a:t>(application approval can take up to 90 days)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FCC ‘rules’ govern your network build out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Illegal to turn up link without frequency PCN – can get fined!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If requested frequency isn’t available, you can’t use your “engineered” design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Requires true engineering (path profiling, link budget, site surveys, power limitations, weather, etc)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In-house work can turnaround within a couple of business days – if you require a site visit or structural analysis you could be waiting days, weeks, even months!</a:t>
            </a:r>
          </a:p>
          <a:p>
            <a:pPr lvl="1" eaLnBrk="1" hangingPunct="1">
              <a:lnSpc>
                <a:spcPct val="80000"/>
              </a:lnSpc>
            </a:pPr>
            <a:endParaRPr 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FCC does not guarantee interference free communication on a licensed path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 There are violators out there!</a:t>
            </a:r>
          </a:p>
          <a:p>
            <a:pPr eaLnBrk="1" hangingPunct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5257800" y="1752600"/>
            <a:ext cx="333023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Change in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</a:rPr>
              <a:t>Challenges: 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RF Spectrum Management</a:t>
            </a:r>
            <a:endParaRPr lang="en-US" sz="3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Unlicensed Spectrum (Access Network)</a:t>
            </a:r>
            <a:r>
              <a:rPr lang="en-US" sz="2400" b="1" smtClean="0"/>
              <a:t>:</a:t>
            </a:r>
            <a:r>
              <a:rPr lang="en-US" sz="2400" smtClean="0"/>
              <a:t> </a:t>
            </a:r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z="2000" smtClean="0"/>
              <a:t>UNII band (part 15) – first come, first serve spectrum use so you have to find a way to co-exist with other WISP’s or operators using the same unlicensed band</a:t>
            </a:r>
          </a:p>
          <a:p>
            <a:pPr lvl="2" eaLnBrk="1" hangingPunct="1"/>
            <a:r>
              <a:rPr lang="en-US" sz="1600" smtClean="0"/>
              <a:t>Illegal to restrict other operators just because you were there first!  </a:t>
            </a:r>
          </a:p>
          <a:p>
            <a:pPr lvl="2" eaLnBrk="1" hangingPunct="1"/>
            <a:r>
              <a:rPr lang="en-US" sz="1600" smtClean="0"/>
              <a:t>Landlords are aware of this rule and therefore you can’t have exclusivity in your contracts when it comes to spectrum usage</a:t>
            </a:r>
            <a:endParaRPr lang="en-US" sz="1800" smtClean="0"/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z="2000" smtClean="0"/>
              <a:t>Ever changing environment – today your link works and tomorrow it doesn’t because someone turned up new gear in the same frequency (or in your path).</a:t>
            </a:r>
          </a:p>
          <a:p>
            <a:pPr lvl="1" eaLnBrk="1" hangingPunct="1"/>
            <a:endParaRPr lang="en-US" sz="800" smtClean="0"/>
          </a:p>
          <a:p>
            <a:pPr lvl="1" eaLnBrk="1" hangingPunct="1"/>
            <a:r>
              <a:rPr lang="en-US" sz="2000" smtClean="0">
                <a:solidFill>
                  <a:srgbClr val="FF0000"/>
                </a:solidFill>
              </a:rPr>
              <a:t>New band (5.47-5.725 GHz) offers new opportunities. </a:t>
            </a:r>
          </a:p>
          <a:p>
            <a:pPr lvl="2" eaLnBrk="1" hangingPunct="1"/>
            <a:r>
              <a:rPr lang="en-US" sz="1600" smtClean="0"/>
              <a:t>Requirement to coexist with Radar – DFS </a:t>
            </a:r>
            <a:r>
              <a:rPr lang="en-US" sz="1200" i="1" smtClean="0"/>
              <a:t>(Dynamic Frequency Selection)</a:t>
            </a:r>
            <a:r>
              <a:rPr lang="en-US" sz="1200" smtClean="0"/>
              <a:t> </a:t>
            </a:r>
            <a:r>
              <a:rPr lang="en-US" sz="1600" smtClean="0"/>
              <a:t>implementation a MUST!</a:t>
            </a:r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Challenges: </a:t>
            </a:r>
            <a:r>
              <a:rPr lang="en-US" sz="3400" dirty="0" smtClean="0">
                <a:solidFill>
                  <a:schemeClr val="accent1">
                    <a:satMod val="150000"/>
                  </a:schemeClr>
                </a:solidFill>
              </a:rPr>
              <a:t>RF Spectrum Management</a:t>
            </a:r>
            <a:endParaRPr lang="en-US" sz="3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7651" name="Picture 6" descr="P123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253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1498600"/>
            <a:ext cx="9144000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It’s still a jungle out there… but now, you have to find a way to co-exist between old and new technology!   “First come, First serve” – new equipment may have broader array of change options available whereas legacy equipment does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6868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satMod val="150000"/>
                  </a:schemeClr>
                </a:solidFill>
              </a:rPr>
              <a:t>Challenges: </a:t>
            </a:r>
            <a:r>
              <a:rPr lang="en-US" sz="3700" dirty="0" smtClean="0">
                <a:solidFill>
                  <a:schemeClr val="accent1">
                    <a:satMod val="150000"/>
                  </a:schemeClr>
                </a:solidFill>
              </a:rPr>
              <a:t>Provisioning and Management</a:t>
            </a:r>
            <a:endParaRPr lang="en-US" sz="37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rtlCol="0">
            <a:normAutofit fontScale="925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/>
              <a:t>Pre-WiMax: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Provided for direct CLI-access into CPE for provisioning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Remote: direct telnet into equipment by NOC for assistance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Manual, not much user friendly provisioning, management and troubleshooting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Time consuming installs with many steps through CLI and offers limited stats for troubleshooting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/>
              <a:t>WiMax: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New systems offer web-based provisioning or EMS configuration via over-the-air download.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More steps required for initial setup in the provisioning server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Requires expertise and knowledge of WiMAX standard to set up services/ templates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Remote: no telnet access – manage via Web or single EMS.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Field technicians need some time to adapt to the new tools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Lessons Learned: </a:t>
            </a:r>
            <a:r>
              <a:rPr lang="en-US" sz="3800" dirty="0" smtClean="0">
                <a:solidFill>
                  <a:schemeClr val="accent1">
                    <a:satMod val="150000"/>
                  </a:schemeClr>
                </a:solidFill>
              </a:rPr>
              <a:t>RF Management</a:t>
            </a:r>
            <a:endParaRPr lang="en-US" sz="3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 rtlCol="0">
            <a:normAutofit fontScale="6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Multiple channel sizes in WiMAX offer options in congested RF environments and better spectrum management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Select channel size depending upon RF spectrum available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Higher spectral efficiency means higher or at least similar bandwidths as on legacy pre-WiMAX hardware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Improved link budgets and adaptive modulation mean more resilience to interference / noise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OFDM offers resilience to multipath and improved availability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Requires Intelligent Radar Detection Algorithms to operate in new DFS band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Equipment prone to radar detection upon which either shut down or change channel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Requires one or more backup channels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/>
              <a:t>GPS synchronization across network lowers intra-network self induced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Lessons Learned: </a:t>
            </a:r>
            <a:r>
              <a:rPr lang="en-US" sz="3400" dirty="0" smtClean="0">
                <a:solidFill>
                  <a:schemeClr val="accent1">
                    <a:satMod val="150000"/>
                  </a:schemeClr>
                </a:solidFill>
              </a:rPr>
              <a:t>Provisioning</a:t>
            </a:r>
            <a:endParaRPr lang="en-US" sz="3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600" b="1" dirty="0" smtClean="0"/>
              <a:t>WiMAX APs and CPEs are designed for rapid outdoor installation with remote automated provisioning and configuration through EMS.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dirty="0" smtClean="0"/>
              <a:t>Template based provisioning allows fast commissioning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dirty="0" smtClean="0"/>
              <a:t>Automatic discovery of network elements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600" b="1" dirty="0" smtClean="0"/>
              <a:t>Provisioning Servers auto-provision CPEs in database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b="1" dirty="0" smtClean="0"/>
              <a:t>Bulk Upgrade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100" dirty="0" smtClean="0"/>
              <a:t>Streamlines updates to AP and PE device firmware.</a:t>
            </a:r>
            <a:endParaRPr lang="en-GB" sz="2100" dirty="0" smtClean="0"/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/>
              <a:t>Different User Group Categories to minimize security Risks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Different access rights of authorized users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510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What’s Next?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Agenda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b="1" smtClean="0"/>
              <a:t>Why Fixed-Wireless 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2800" b="1" smtClean="0"/>
              <a:t>Technology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2000" smtClean="0"/>
              <a:t>Pre-WiMax (non-standardized)</a:t>
            </a:r>
          </a:p>
          <a:p>
            <a:pPr lvl="1" eaLnBrk="1" hangingPunct="1"/>
            <a:r>
              <a:rPr lang="en-US" sz="2000" smtClean="0"/>
              <a:t>WiMax (802.16d)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2800" b="1" smtClean="0"/>
              <a:t>New Challenges &amp; Lessons with WiMax</a:t>
            </a:r>
          </a:p>
          <a:p>
            <a:pPr eaLnBrk="1" hangingPunct="1"/>
            <a:endParaRPr lang="en-US" sz="2800" b="1" smtClean="0"/>
          </a:p>
          <a:p>
            <a:pPr eaLnBrk="1" hangingPunct="1"/>
            <a:r>
              <a:rPr lang="en-US" sz="2800" b="1" smtClean="0"/>
              <a:t>What’s next?</a:t>
            </a:r>
          </a:p>
          <a:p>
            <a:pPr lvl="1" eaLnBrk="1" hangingPunct="1"/>
            <a:r>
              <a:rPr lang="en-US" sz="2000" smtClean="0"/>
              <a:t>Network Everywhere… WiMax / LTE  </a:t>
            </a:r>
            <a:r>
              <a:rPr lang="en-US" sz="2000" smtClean="0">
                <a:sym typeface="Wingdings" pitchFamily="2" charset="2"/>
              </a:rPr>
              <a:t> FMC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WiMAX Applications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GB" sz="2400" b="1" smtClean="0"/>
              <a:t>Traditional Fixed Broadband Wireless Access</a:t>
            </a:r>
          </a:p>
          <a:p>
            <a:pPr lvl="1" eaLnBrk="1" hangingPunct="1"/>
            <a:r>
              <a:rPr lang="en-GB" sz="2100" smtClean="0"/>
              <a:t>Offers all services and features expected by BWA customers</a:t>
            </a:r>
          </a:p>
          <a:p>
            <a:pPr lvl="1" eaLnBrk="1" hangingPunct="1"/>
            <a:r>
              <a:rPr lang="en-GB" sz="2100" smtClean="0"/>
              <a:t>Typically installed in hours, days --- not weeks, months!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z="2400" b="1" smtClean="0"/>
              <a:t>“Personal Broadband”</a:t>
            </a:r>
          </a:p>
          <a:p>
            <a:pPr lvl="1" eaLnBrk="1" hangingPunct="1"/>
            <a:r>
              <a:rPr lang="en-GB" sz="1900" smtClean="0"/>
              <a:t>Service can be delivered directly to a person’s device, not a location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z="2400" b="1" smtClean="0"/>
              <a:t>Backhaul (e.g. rural locations)</a:t>
            </a:r>
          </a:p>
          <a:p>
            <a:pPr lvl="1" eaLnBrk="1" hangingPunct="1"/>
            <a:r>
              <a:rPr lang="en-GB" sz="1800" smtClean="0"/>
              <a:t>Traffic up to 50 Mbps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z="2400" b="1" smtClean="0"/>
              <a:t>Voice/Video over WiMAX</a:t>
            </a:r>
          </a:p>
          <a:p>
            <a:pPr lvl="1" eaLnBrk="1" hangingPunct="1"/>
            <a:r>
              <a:rPr lang="en-GB" sz="1800" smtClean="0"/>
              <a:t>Enhanced QoS and packet classification ensure high quality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What’s next?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dirty="0" smtClean="0"/>
              <a:t>FMC: Fixed-Mobile Convergence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900" dirty="0" smtClean="0"/>
              <a:t>Implementations of call/ session continuity - seamless mobility between </a:t>
            </a:r>
            <a:r>
              <a:rPr lang="en-US" sz="1900" dirty="0" err="1" smtClean="0"/>
              <a:t>VoWiFi</a:t>
            </a:r>
            <a:r>
              <a:rPr lang="en-US" sz="1900" dirty="0" smtClean="0"/>
              <a:t> and cellular/mobile </a:t>
            </a:r>
            <a:r>
              <a:rPr lang="en-US" sz="1900" dirty="0" err="1" smtClean="0"/>
              <a:t>WiMAX</a:t>
            </a:r>
            <a:r>
              <a:rPr lang="en-US" sz="1900" dirty="0" smtClean="0"/>
              <a:t> networks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900" dirty="0" smtClean="0"/>
              <a:t>Devices that support cellular/mobile WiMAX &amp; </a:t>
            </a:r>
            <a:r>
              <a:rPr lang="en-US" sz="1900" dirty="0" err="1" smtClean="0"/>
              <a:t>WiFi</a:t>
            </a:r>
            <a:r>
              <a:rPr lang="en-US" sz="1900" dirty="0" smtClean="0"/>
              <a:t> </a:t>
            </a:r>
            <a:r>
              <a:rPr lang="en-US" sz="1400" i="1" dirty="0" smtClean="0"/>
              <a:t>(Samsung SWD-M100 Mondi)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900" dirty="0" smtClean="0"/>
              <a:t>Fixed WiMAX CPEs with integrated </a:t>
            </a:r>
            <a:r>
              <a:rPr lang="en-US" sz="1900" dirty="0" err="1" smtClean="0"/>
              <a:t>WiFi</a:t>
            </a:r>
            <a:r>
              <a:rPr lang="en-US" sz="1900" dirty="0" smtClean="0"/>
              <a:t> Access Point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1800" dirty="0" smtClean="0"/>
              <a:t>Fixed WiMAX connection backhauls the data once connection is on </a:t>
            </a:r>
            <a:r>
              <a:rPr lang="en-US" sz="1800" dirty="0" err="1" smtClean="0"/>
              <a:t>WiFi</a:t>
            </a:r>
            <a:r>
              <a:rPr lang="en-US" sz="1800" dirty="0" smtClean="0"/>
              <a:t> network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800" dirty="0" smtClean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9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dirty="0" smtClean="0"/>
              <a:t>Is it LTE? (Long Term Evolution)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900" dirty="0" smtClean="0"/>
              <a:t>Depends on who you are!  </a:t>
            </a:r>
            <a:r>
              <a:rPr lang="en-US" sz="1900" i="1" dirty="0" smtClean="0"/>
              <a:t>(2/18/09: Verizon chooses LTE Vendors)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900" dirty="0" smtClean="0"/>
              <a:t>Long Term Evolution: “4G” </a:t>
            </a:r>
            <a:r>
              <a:rPr lang="en-US" sz="1900" i="1" dirty="0" smtClean="0"/>
              <a:t>(Mass adoption by 2012?)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1900" dirty="0" smtClean="0"/>
              <a:t>Incumbent mobile cellular operators favor LTE as a natural extension to their networks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2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b="1" dirty="0" smtClean="0"/>
              <a:t>Is it WiMax? </a:t>
            </a:r>
            <a:r>
              <a:rPr lang="en-US" sz="2200" i="1" dirty="0" smtClean="0"/>
              <a:t>(Network World: WiMax changes lives in rural Thailand)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1900" dirty="0" smtClean="0"/>
              <a:t>Its available now and being deployed – first to market advantage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1900" dirty="0" smtClean="0"/>
              <a:t>Potential ‘forklift’ upgrade – ideal for Greenfield deployments but may not be cost-effective for existing network upgrade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700" b="1" i="1" dirty="0" smtClean="0">
              <a:solidFill>
                <a:srgbClr val="FF0000"/>
              </a:solidFill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8000" b="1" smtClean="0">
                <a:solidFill>
                  <a:srgbClr val="FF0000"/>
                </a:solidFill>
              </a:rPr>
              <a:t>Q&amp;A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2971800"/>
            <a:ext cx="91440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864" tIns="91440"/>
          <a:lstStyle/>
          <a:p>
            <a:pPr marL="438150" indent="-319088" algn="ctr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</a:rPr>
              <a:t>Vikas Khanna</a:t>
            </a:r>
          </a:p>
          <a:p>
            <a:pPr marL="438150" indent="-319088" algn="ctr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</a:rPr>
              <a:t>V.P. Broadband Technologies</a:t>
            </a:r>
          </a:p>
          <a:p>
            <a:pPr marL="438150" indent="-319088" algn="ctr">
              <a:buClr>
                <a:schemeClr val="accent1"/>
              </a:buClr>
              <a:buSzPct val="80000"/>
              <a:defRPr/>
            </a:pPr>
            <a:r>
              <a:rPr lang="en-US" sz="2800" dirty="0">
                <a:solidFill>
                  <a:schemeClr val="tx1"/>
                </a:solidFill>
              </a:rPr>
              <a:t>Covad Communications</a:t>
            </a:r>
          </a:p>
          <a:p>
            <a:pPr marL="438150" indent="-319088" algn="ctr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</a:rPr>
              <a:t>vikas[at]covad.com </a:t>
            </a:r>
          </a:p>
          <a:p>
            <a:pPr marL="438150" indent="-319088" algn="ctr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821" name="Subtitle 2"/>
          <p:cNvSpPr txBox="1">
            <a:spLocks/>
          </p:cNvSpPr>
          <p:nvPr/>
        </p:nvSpPr>
        <p:spPr bwMode="auto">
          <a:xfrm>
            <a:off x="0" y="49530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b="1">
                <a:latin typeface="Corbel" pitchFamily="34" charset="0"/>
              </a:rPr>
              <a:t>Ranjiv Saini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>
                <a:latin typeface="Corbel" pitchFamily="34" charset="0"/>
              </a:rPr>
              <a:t>Mgr., RF  Technologies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>
                <a:latin typeface="Corbel" pitchFamily="34" charset="0"/>
              </a:rPr>
              <a:t>Covad Wireless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b="1">
                <a:latin typeface="Corbel" pitchFamily="34" charset="0"/>
              </a:rPr>
              <a:t>rsaini[at]covad.com 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" b="1">
              <a:latin typeface="Corbel" pitchFamily="34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" b="1">
              <a:latin typeface="Corbel" pitchFamily="34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i="1">
                <a:latin typeface="Corbel" pitchFamily="34" charset="0"/>
              </a:rPr>
              <a:t>(not in attendance but you can contact for questions)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510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Why Fixed Wireless?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Why Fixed-Wireless?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543800" cy="4800600"/>
          </a:xfrm>
        </p:spPr>
        <p:txBody>
          <a:bodyPr/>
          <a:lstStyle/>
          <a:p>
            <a:pPr eaLnBrk="1" hangingPunct="1"/>
            <a:r>
              <a:rPr lang="en-US" sz="2800" b="1" smtClean="0"/>
              <a:t>Business is </a:t>
            </a:r>
            <a:r>
              <a:rPr lang="en-US" sz="2800" b="1" i="1" u="sng" smtClean="0"/>
              <a:t>still</a:t>
            </a:r>
            <a:r>
              <a:rPr lang="en-US" sz="2800" b="1" i="1" smtClean="0"/>
              <a:t> </a:t>
            </a:r>
            <a:r>
              <a:rPr lang="en-US" sz="2800" b="1" smtClean="0"/>
              <a:t>booming…</a:t>
            </a:r>
          </a:p>
          <a:p>
            <a:pPr eaLnBrk="1" hangingPunct="1"/>
            <a:endParaRPr lang="en-US" sz="800" b="1" smtClean="0"/>
          </a:p>
          <a:p>
            <a:pPr lvl="1" eaLnBrk="1" hangingPunct="1"/>
            <a:r>
              <a:rPr lang="en-US" sz="1800" smtClean="0"/>
              <a:t>The fixed/portable broadband wireless access equipment market (sub-11 GHz) has grown from US$562 million in 2005 to US$1.2 billion in 2007.</a:t>
            </a:r>
          </a:p>
          <a:p>
            <a:pPr lvl="1" eaLnBrk="1" hangingPunct="1"/>
            <a:endParaRPr lang="en-US" sz="900" smtClean="0"/>
          </a:p>
          <a:p>
            <a:pPr lvl="1" eaLnBrk="1" hangingPunct="1"/>
            <a:r>
              <a:rPr lang="en-US" sz="1800" smtClean="0"/>
              <a:t>At the end of 2007, there were 1.6M BWA (Broadband Wireless Access) and WiMax subscribers.</a:t>
            </a:r>
          </a:p>
          <a:p>
            <a:pPr lvl="1" eaLnBrk="1" hangingPunct="1"/>
            <a:endParaRPr lang="en-US" sz="900" smtClean="0"/>
          </a:p>
          <a:p>
            <a:pPr lvl="1" eaLnBrk="1" hangingPunct="1"/>
            <a:r>
              <a:rPr lang="en-US" sz="1800" smtClean="0"/>
              <a:t>Asia/Pacific presents major growth sectors due to limited facilities infrastructure in certain countries.</a:t>
            </a:r>
          </a:p>
          <a:p>
            <a:pPr lvl="1" eaLnBrk="1" hangingPunct="1"/>
            <a:endParaRPr lang="en-US" sz="900" smtClean="0"/>
          </a:p>
          <a:p>
            <a:pPr lvl="1" eaLnBrk="1" hangingPunct="1"/>
            <a:r>
              <a:rPr lang="en-US" sz="1800" smtClean="0"/>
              <a:t>Primary service delivery method is Ethernet… </a:t>
            </a:r>
            <a:r>
              <a:rPr lang="en-US" sz="1800" i="1" smtClean="0"/>
              <a:t>which is projected to be a $40B market in 5 years.</a:t>
            </a:r>
          </a:p>
          <a:p>
            <a:pPr lvl="1" eaLnBrk="1" hangingPunct="1"/>
            <a:endParaRPr lang="en-US" sz="180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400800"/>
            <a:ext cx="5507038" cy="274638"/>
          </a:xfrm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chemeClr val="tx1"/>
                </a:solidFill>
              </a:rPr>
              <a:t>Data: Maravedis Research, Feb 2008</a:t>
            </a:r>
          </a:p>
        </p:txBody>
      </p:sp>
      <p:pic>
        <p:nvPicPr>
          <p:cNvPr id="2053" name="Picture 5" descr="C:\Documents and Settings\vkhanna\Local Settings\Temporary Internet Files\Content.IE5\2FGNEJX1\MCj04244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733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Why Fixed Wireless?   </a:t>
            </a:r>
            <a:endParaRPr lang="en-US" sz="2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828800"/>
            <a:ext cx="4648200" cy="45058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Broadband Stimulus Update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American Recovery &amp; Reinvestment Act, 2009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Broadband Program - $7.2B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/>
              <a:t>Rural Utilities Service (RUS) - $2.5B</a:t>
            </a:r>
          </a:p>
          <a:p>
            <a:pPr lvl="2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200" dirty="0"/>
              <a:t>Existing RUS Loans Program has $690M for FY 2009</a:t>
            </a:r>
          </a:p>
          <a:p>
            <a:pPr lvl="2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200" dirty="0"/>
              <a:t>Additional $2.5B Funding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/>
              <a:t>National Telecommunications &amp; Information Administration (NTIA) - $4.7B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marL="342900" indent="-342900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FFFF00"/>
                </a:solidFill>
              </a:rPr>
              <a:t>Purposes of program: provide broadband access to consumers residing in </a:t>
            </a:r>
            <a:r>
              <a:rPr lang="en-US" sz="1600" dirty="0" err="1">
                <a:solidFill>
                  <a:srgbClr val="FFFF00"/>
                </a:solidFill>
              </a:rPr>
              <a:t>unserved</a:t>
            </a:r>
            <a:r>
              <a:rPr lang="en-US" sz="1600" dirty="0">
                <a:solidFill>
                  <a:srgbClr val="FFFF00"/>
                </a:solidFill>
              </a:rPr>
              <a:t> areas .</a:t>
            </a:r>
          </a:p>
          <a:p>
            <a:pPr lvl="1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FFFF00"/>
                </a:solidFill>
              </a:rPr>
              <a:t>Provide improved broadband access to consumers residing in underserved areas .</a:t>
            </a:r>
          </a:p>
        </p:txBody>
      </p:sp>
      <p:pic>
        <p:nvPicPr>
          <p:cNvPr id="17414" name="Picture 7" descr="C:\Documents and Settings\vkhanna\Local Settings\Temporary Internet Files\Content.IE5\R2GKT83S\MCj03710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"/>
            <a:ext cx="1385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676400"/>
            <a:ext cx="3886200" cy="230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March 27</a:t>
            </a:r>
            <a:r>
              <a:rPr lang="en-US" baseline="30000" dirty="0"/>
              <a:t>th</a:t>
            </a:r>
            <a:r>
              <a:rPr lang="en-US" dirty="0"/>
              <a:t>, 2009: </a:t>
            </a:r>
            <a:r>
              <a:rPr lang="en-US" dirty="0" err="1">
                <a:solidFill>
                  <a:schemeClr val="tx1"/>
                </a:solidFill>
              </a:rPr>
              <a:t>Proxim</a:t>
            </a:r>
            <a:r>
              <a:rPr lang="en-US" dirty="0">
                <a:solidFill>
                  <a:schemeClr val="tx1"/>
                </a:solidFill>
              </a:rPr>
              <a:t> Wireless Corporation announced that a new community in Missouri has been built using </a:t>
            </a:r>
            <a:r>
              <a:rPr lang="en-US" dirty="0" err="1">
                <a:solidFill>
                  <a:schemeClr val="tx1"/>
                </a:solidFill>
              </a:rPr>
              <a:t>Proxim's</a:t>
            </a:r>
            <a:r>
              <a:rPr lang="en-US" dirty="0">
                <a:solidFill>
                  <a:schemeClr val="tx1"/>
                </a:solidFill>
              </a:rPr>
              <a:t> wireless technology to provide the entire town the capability of broadband access, wireless VoIP, and video surveillance.  $4K savings per month over land-line facilities.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445000"/>
            <a:ext cx="3886200" cy="203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May 27</a:t>
            </a:r>
            <a:r>
              <a:rPr lang="en-US" baseline="30000" dirty="0"/>
              <a:t>th</a:t>
            </a:r>
            <a:r>
              <a:rPr lang="en-US" dirty="0"/>
              <a:t>, 2009: </a:t>
            </a:r>
            <a:r>
              <a:rPr lang="en-US" dirty="0" err="1">
                <a:solidFill>
                  <a:schemeClr val="tx1"/>
                </a:solidFill>
              </a:rPr>
              <a:t>Iberbanda</a:t>
            </a:r>
            <a:r>
              <a:rPr lang="en-US" dirty="0">
                <a:solidFill>
                  <a:schemeClr val="tx1"/>
                </a:solidFill>
              </a:rPr>
              <a:t>, Spain’s leading WiMax carrier selects </a:t>
            </a:r>
            <a:r>
              <a:rPr lang="en-US" dirty="0" err="1">
                <a:solidFill>
                  <a:schemeClr val="tx1"/>
                </a:solidFill>
              </a:rPr>
              <a:t>Alvarion</a:t>
            </a:r>
            <a:r>
              <a:rPr lang="en-US" dirty="0">
                <a:solidFill>
                  <a:schemeClr val="tx1"/>
                </a:solidFill>
              </a:rPr>
              <a:t> to expand 3.5GHz WiMax network in Catalonia (</a:t>
            </a:r>
            <a:r>
              <a:rPr lang="en-US" dirty="0"/>
              <a:t>covering an area of over 32,000 square kilometers, is divided into four provinces: Barcelona, Tarragona, </a:t>
            </a:r>
            <a:r>
              <a:rPr lang="en-US" dirty="0" err="1"/>
              <a:t>Lleida</a:t>
            </a:r>
            <a:r>
              <a:rPr lang="en-US" dirty="0"/>
              <a:t> and </a:t>
            </a:r>
            <a:r>
              <a:rPr lang="en-US" dirty="0" err="1"/>
              <a:t>Girona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510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Technology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Fixed Wireless – Last Mile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Microwave Technology (RF) – WiMAX / Pre-WiMAX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smtClean="0"/>
              <a:t>Not</a:t>
            </a:r>
            <a:r>
              <a:rPr lang="en-US" sz="2000" b="1" smtClean="0"/>
              <a:t> </a:t>
            </a:r>
            <a:r>
              <a:rPr lang="en-US" sz="2000" smtClean="0"/>
              <a:t>WiFi (802.11x) or Cellular (GPRS, UMTS, HSPDA)</a:t>
            </a:r>
          </a:p>
          <a:p>
            <a:pPr lvl="1" eaLnBrk="1" hangingPunct="1">
              <a:lnSpc>
                <a:spcPct val="90000"/>
              </a:lnSpc>
            </a:pPr>
            <a:endParaRPr lang="en-US" sz="1600" b="1" smtClean="0"/>
          </a:p>
          <a:p>
            <a:pPr lvl="1" eaLnBrk="1" hangingPunct="1">
              <a:lnSpc>
                <a:spcPct val="90000"/>
              </a:lnSpc>
            </a:pPr>
            <a:endParaRPr lang="en-US" sz="1600" b="1" smtClean="0"/>
          </a:p>
          <a:p>
            <a:pPr eaLnBrk="1" hangingPunct="1"/>
            <a:r>
              <a:rPr lang="en-US" sz="2800" b="1" smtClean="0"/>
              <a:t>Backbone Network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Technology: TDM  </a:t>
            </a:r>
            <a:r>
              <a:rPr lang="en-US" sz="1600" i="1" smtClean="0"/>
              <a:t>(older)</a:t>
            </a:r>
            <a:r>
              <a:rPr lang="en-US" sz="2000" smtClean="0"/>
              <a:t>, Ethernet </a:t>
            </a:r>
            <a:r>
              <a:rPr lang="en-US" sz="1600" i="1" smtClean="0"/>
              <a:t>(newer)</a:t>
            </a:r>
            <a:r>
              <a:rPr lang="en-US" sz="2000" smtClean="0"/>
              <a:t>, Combined </a:t>
            </a:r>
            <a:r>
              <a:rPr lang="en-US" sz="2000" i="1" smtClean="0">
                <a:solidFill>
                  <a:srgbClr val="FF0000"/>
                </a:solidFill>
              </a:rPr>
              <a:t>(MEF Certified)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Frequencies: 6GHz to 38GHz licensed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Point-to-Point Deployment </a:t>
            </a:r>
            <a:r>
              <a:rPr lang="en-US" sz="1600" i="1" smtClean="0"/>
              <a:t>(some radio vendors support mesh architecture)</a:t>
            </a:r>
            <a:endParaRPr lang="en-US" sz="16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Range: up to 10 miles between sites </a:t>
            </a:r>
            <a:r>
              <a:rPr lang="en-US" sz="1600" i="1" smtClean="0"/>
              <a:t>(depending on frequency and capacity requirements)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QoS, Ultra-low latency </a:t>
            </a:r>
            <a:r>
              <a:rPr lang="en-US" sz="1600" i="1" smtClean="0"/>
              <a:t>(industry standards drive improvements)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High Capacity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FF0000"/>
                </a:solidFill>
              </a:rPr>
              <a:t>up to 500Mbps (per channel) – dual pole up to 1 Gbps  (&lt;38 GHz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FF0000"/>
                </a:solidFill>
              </a:rPr>
              <a:t>High-Cap (1 Gbps/ channel) possible at higher frequencies but with limited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Technology: </a:t>
            </a:r>
            <a:r>
              <a:rPr lang="en-US" sz="3400" dirty="0" smtClean="0">
                <a:solidFill>
                  <a:schemeClr val="accent1">
                    <a:satMod val="150000"/>
                  </a:schemeClr>
                </a:solidFill>
              </a:rPr>
              <a:t>Access Network</a:t>
            </a:r>
            <a:endParaRPr lang="en-US" sz="3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/>
              <a:t>Pre-WiMax: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/>
              <a:t>No IEEE Standard (no interoperability)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/>
              <a:t>Frequencies: </a:t>
            </a:r>
            <a:r>
              <a:rPr lang="en-US" sz="1800" dirty="0" smtClean="0">
                <a:solidFill>
                  <a:srgbClr val="000418"/>
                </a:solidFill>
              </a:rPr>
              <a:t>2.4GHz / 5GHz </a:t>
            </a:r>
            <a:r>
              <a:rPr lang="en-US" sz="1800" u="sng" dirty="0" smtClean="0">
                <a:solidFill>
                  <a:srgbClr val="000418"/>
                </a:solidFill>
              </a:rPr>
              <a:t>unlicensed</a:t>
            </a:r>
            <a:r>
              <a:rPr lang="en-US" sz="1800" dirty="0" smtClean="0">
                <a:solidFill>
                  <a:srgbClr val="000418"/>
                </a:solidFill>
              </a:rPr>
              <a:t> spectrum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solidFill>
                  <a:srgbClr val="000418"/>
                </a:solidFill>
              </a:rPr>
              <a:t>Coverage: typically up to 8 miles </a:t>
            </a:r>
            <a:r>
              <a:rPr lang="en-US" sz="1200" i="1" dirty="0" smtClean="0">
                <a:solidFill>
                  <a:srgbClr val="000418"/>
                </a:solidFill>
              </a:rPr>
              <a:t>(additional distance possible with external antenna)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solidFill>
                  <a:srgbClr val="000418"/>
                </a:solidFill>
              </a:rPr>
              <a:t>Capacity: Limited, up to 10Mbps (over 15 MHz channel)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solidFill>
                  <a:srgbClr val="000418"/>
                </a:solidFill>
              </a:rPr>
              <a:t>LOS (Line of Sight) to AP – typically required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i="1" dirty="0" smtClean="0"/>
              <a:t>Products reaching end-of-life!</a:t>
            </a:r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1600" b="1" dirty="0" smtClean="0"/>
          </a:p>
          <a:p>
            <a:pPr marL="73152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16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 smtClean="0"/>
              <a:t>WiMax: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IEEE Standard: 802.16-2004 (aka 802.16d) – supports interoperability!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/>
              <a:t>Frequencies: </a:t>
            </a:r>
            <a:r>
              <a:rPr lang="en-US" sz="1800" dirty="0" smtClean="0">
                <a:solidFill>
                  <a:srgbClr val="FF0000"/>
                </a:solidFill>
              </a:rPr>
              <a:t>3.65GHz</a:t>
            </a:r>
            <a:r>
              <a:rPr lang="en-US" sz="1800" dirty="0" smtClean="0"/>
              <a:t>, and 5.x GHz unlicensed spectrum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/>
              <a:t>Coverage:  up to 8 miles but provides </a:t>
            </a:r>
            <a:r>
              <a:rPr lang="en-US" sz="1800" dirty="0" smtClean="0">
                <a:solidFill>
                  <a:srgbClr val="FF0000"/>
                </a:solidFill>
              </a:rPr>
              <a:t>wider</a:t>
            </a:r>
            <a:r>
              <a:rPr lang="en-US" sz="1800" dirty="0" smtClean="0"/>
              <a:t> coverage due to </a:t>
            </a:r>
            <a:r>
              <a:rPr lang="en-US" sz="1800" dirty="0" err="1" smtClean="0"/>
              <a:t>NLoS</a:t>
            </a:r>
            <a:r>
              <a:rPr lang="en-US" sz="1800" dirty="0" smtClean="0"/>
              <a:t> support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/>
              <a:t>Capacity: </a:t>
            </a:r>
            <a:r>
              <a:rPr lang="en-US" sz="1800" dirty="0" smtClean="0">
                <a:solidFill>
                  <a:srgbClr val="FF0000"/>
                </a:solidFill>
              </a:rPr>
              <a:t>up to 45Mbps* </a:t>
            </a:r>
            <a:r>
              <a:rPr lang="en-US" sz="1300" i="1" dirty="0" smtClean="0">
                <a:solidFill>
                  <a:srgbClr val="FF0000"/>
                </a:solidFill>
              </a:rPr>
              <a:t>(over 15 MHz channel )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err="1" smtClean="0"/>
              <a:t>NLoS</a:t>
            </a:r>
            <a:r>
              <a:rPr lang="en-US" sz="1800" dirty="0" smtClean="0"/>
              <a:t> (Non Line of Sight)  Support: Subscriber units are available for both indoor / outdoor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1800" i="1" dirty="0" smtClean="0"/>
              <a:t>Indoor units suffer from greater signal loss due to environment thereby limiting overall performance in comparison to externally mounted unit.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Improved spectral efficiency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Support for VLANs, QoS/ CoS, Protocols </a:t>
            </a:r>
            <a:r>
              <a:rPr lang="en-US" sz="1300" dirty="0" smtClean="0">
                <a:solidFill>
                  <a:srgbClr val="FF0000"/>
                </a:solidFill>
              </a:rPr>
              <a:t>(ex: OSPF/BGP )</a:t>
            </a:r>
            <a:r>
              <a:rPr lang="en-US" sz="1800" dirty="0" smtClean="0">
                <a:solidFill>
                  <a:srgbClr val="FF0000"/>
                </a:solidFill>
              </a:rPr>
              <a:t>, improved processors…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505200"/>
            <a:ext cx="7524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Technology: </a:t>
            </a:r>
            <a:r>
              <a:rPr lang="en-US" sz="3400" dirty="0" smtClean="0">
                <a:solidFill>
                  <a:srgbClr val="FFC000"/>
                </a:solidFill>
              </a:rPr>
              <a:t>Equipment</a:t>
            </a:r>
            <a:endParaRPr lang="en-US" sz="3400" dirty="0">
              <a:solidFill>
                <a:srgbClr val="FFC000"/>
              </a:solidFill>
            </a:endParaRPr>
          </a:p>
        </p:txBody>
      </p:sp>
      <p:pic>
        <p:nvPicPr>
          <p:cNvPr id="21507" name="Picture 5" descr="DSCN7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838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SCN93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2743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DSCN7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9422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81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066800" y="3581400"/>
            <a:ext cx="27432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  <a:latin typeface="Corbel" pitchFamily="34" charset="0"/>
              </a:rPr>
              <a:t>Access Point</a:t>
            </a:r>
          </a:p>
        </p:txBody>
      </p:sp>
      <p:pic>
        <p:nvPicPr>
          <p:cNvPr id="21512" name="Picture 12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7244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81200" y="4724400"/>
            <a:ext cx="18288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>
                <a:solidFill>
                  <a:srgbClr val="000418"/>
                </a:solidFill>
                <a:latin typeface="Corbel" pitchFamily="34" charset="0"/>
              </a:rPr>
              <a:t>Subscriber Unit (CPE)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10400" y="3352800"/>
            <a:ext cx="14478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>
                <a:solidFill>
                  <a:srgbClr val="000418"/>
                </a:solidFill>
                <a:latin typeface="Corbel" pitchFamily="34" charset="0"/>
              </a:rPr>
              <a:t>Backhaul</a:t>
            </a:r>
          </a:p>
        </p:txBody>
      </p:sp>
      <p:pic>
        <p:nvPicPr>
          <p:cNvPr id="21515" name="Picture 11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743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05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3434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9530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 rot="20355574">
            <a:off x="1166292" y="3591015"/>
            <a:ext cx="667843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still looks the same!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Old house design template</Template>
  <TotalTime>1531</TotalTime>
  <Words>1481</Words>
  <Application>Microsoft Office PowerPoint</Application>
  <PresentationFormat>On-screen Show (4:3)</PresentationFormat>
  <Paragraphs>224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Corbel</vt:lpstr>
      <vt:lpstr>Wingdings 2</vt:lpstr>
      <vt:lpstr>Wingdings</vt:lpstr>
      <vt:lpstr>Wingdings 3</vt:lpstr>
      <vt:lpstr>Calibri</vt:lpstr>
      <vt:lpstr>Verdana</vt:lpstr>
      <vt:lpstr>Module</vt:lpstr>
      <vt:lpstr> Wireless  The Headache You Can’t See…   Part Deux!</vt:lpstr>
      <vt:lpstr>Agenda</vt:lpstr>
      <vt:lpstr>   Why Fixed Wireless?</vt:lpstr>
      <vt:lpstr>Why Fixed-Wireless?</vt:lpstr>
      <vt:lpstr>Why Fixed Wireless?   </vt:lpstr>
      <vt:lpstr>   Technology</vt:lpstr>
      <vt:lpstr>Technology</vt:lpstr>
      <vt:lpstr>Technology: Access Network</vt:lpstr>
      <vt:lpstr>Technology: Equipment</vt:lpstr>
      <vt:lpstr>  Challenges &amp; Lessons Learned (Some old… some new)</vt:lpstr>
      <vt:lpstr>Challenges: Deployment</vt:lpstr>
      <vt:lpstr>Challenges: Deployment  (cont’d)</vt:lpstr>
      <vt:lpstr>Challenges: RF Spectrum Management</vt:lpstr>
      <vt:lpstr>Challenges: RF Spectrum Management</vt:lpstr>
      <vt:lpstr>Challenges: RF Spectrum Management</vt:lpstr>
      <vt:lpstr>Challenges: Provisioning and Management</vt:lpstr>
      <vt:lpstr>Lessons Learned: RF Management</vt:lpstr>
      <vt:lpstr>Lessons Learned: Provisioning</vt:lpstr>
      <vt:lpstr>   What’s Next?</vt:lpstr>
      <vt:lpstr>WiMAX Applications</vt:lpstr>
      <vt:lpstr>What’s next?</vt:lpstr>
      <vt:lpstr>END</vt:lpstr>
    </vt:vector>
  </TitlesOfParts>
  <Company>Covad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Wireless: The Headache You Can’t See… Part Duex!</dc:title>
  <dc:creator>Vikas Khanna</dc:creator>
  <cp:lastModifiedBy>gturkey</cp:lastModifiedBy>
  <cp:revision>160</cp:revision>
  <dcterms:created xsi:type="dcterms:W3CDTF">2009-04-05T17:12:28Z</dcterms:created>
  <dcterms:modified xsi:type="dcterms:W3CDTF">2009-06-15T12:54:08Z</dcterms:modified>
</cp:coreProperties>
</file>