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02" r:id="rId3"/>
    <p:sldId id="294" r:id="rId4"/>
    <p:sldId id="298" r:id="rId5"/>
    <p:sldId id="291" r:id="rId6"/>
    <p:sldId id="289" r:id="rId7"/>
    <p:sldId id="290" r:id="rId8"/>
    <p:sldId id="292" r:id="rId9"/>
    <p:sldId id="278" r:id="rId10"/>
    <p:sldId id="276" r:id="rId11"/>
    <p:sldId id="301" r:id="rId12"/>
    <p:sldId id="258" r:id="rId13"/>
    <p:sldId id="265" r:id="rId14"/>
    <p:sldId id="282" r:id="rId15"/>
    <p:sldId id="295" r:id="rId16"/>
    <p:sldId id="303" r:id="rId17"/>
    <p:sldId id="304" r:id="rId18"/>
    <p:sldId id="273" r:id="rId19"/>
    <p:sldId id="279" r:id="rId20"/>
    <p:sldId id="299" r:id="rId21"/>
    <p:sldId id="268" r:id="rId22"/>
    <p:sldId id="285" r:id="rId23"/>
    <p:sldId id="277" r:id="rId24"/>
    <p:sldId id="286" r:id="rId25"/>
    <p:sldId id="308" r:id="rId26"/>
    <p:sldId id="270" r:id="rId27"/>
    <p:sldId id="287" r:id="rId28"/>
    <p:sldId id="272" r:id="rId29"/>
    <p:sldId id="297" r:id="rId30"/>
    <p:sldId id="269" r:id="rId31"/>
    <p:sldId id="293" r:id="rId32"/>
    <p:sldId id="274" r:id="rId33"/>
    <p:sldId id="300" r:id="rId34"/>
    <p:sldId id="271" r:id="rId35"/>
    <p:sldId id="267" r:id="rId36"/>
    <p:sldId id="275" r:id="rId37"/>
    <p:sldId id="296" r:id="rId38"/>
    <p:sldId id="266" r:id="rId39"/>
    <p:sldId id="283" r:id="rId40"/>
    <p:sldId id="307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D2D"/>
    <a:srgbClr val="C32DE9"/>
    <a:srgbClr val="69E031"/>
    <a:srgbClr val="0022E7"/>
    <a:srgbClr val="DB211C"/>
    <a:srgbClr val="4F6F92"/>
    <a:srgbClr val="E32B6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6616" autoAdjust="0"/>
  </p:normalViewPr>
  <p:slideViewPr>
    <p:cSldViewPr>
      <p:cViewPr>
        <p:scale>
          <a:sx n="125" d="100"/>
          <a:sy n="125" d="100"/>
        </p:scale>
        <p:origin x="-5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29DAA8-374D-411C-ADA0-8580E2C378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C6136-1BCB-4325-BEA9-5B45C1A5CAF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83A3B-5060-46B8-8956-DB29A6BB14A8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2E083-AEDC-4602-AE71-7AC530AE5F8F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7684F-FDA7-43DC-826E-FE92B5399905}" type="slidenum">
              <a:rPr lang="en-US"/>
              <a:pPr/>
              <a:t>13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A4F44-5F1A-4954-8B07-FE5D60A0D35A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4C1136-0791-46A2-A6D1-6D5F7452EAE3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809C1A-C077-4670-A730-83CB27F9F777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5ABABC-9E1B-4EC6-B0D8-24689B66169A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6814F-DA01-475D-A493-BFF08D89C7BE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42EE1-EBD0-4722-8500-D20FD2F9D392}" type="slidenum">
              <a:rPr lang="en-US"/>
              <a:pPr/>
              <a:t>19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06022-04E3-4407-8C91-02A349F6E2BF}" type="slidenum">
              <a:rPr lang="en-US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D18F7-9AFB-4196-9738-6E13329B331B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1FAC0-D64E-4708-B580-A24376620545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1501A-2832-4C33-AD19-BE10177A35CC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96D33-845D-42CC-B0D5-3B3CCA7272FF}" type="slidenum">
              <a:rPr lang="en-US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7AC83-7878-4403-977D-5C773ED9DB52}" type="slidenum">
              <a:rPr lang="en-US"/>
              <a:pPr/>
              <a:t>27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BC2F3-09C5-4BAF-A5D1-66E9C7FC183D}" type="slidenum">
              <a:rPr lang="en-US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35E4D-6466-481D-AD67-6540A2B16EC9}" type="slidenum">
              <a:rPr lang="en-US"/>
              <a:pPr/>
              <a:t>30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F58C1-2273-4404-9A16-68CC27EC9036}" type="slidenum">
              <a:rPr lang="en-US"/>
              <a:pPr/>
              <a:t>31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E9C50-22A8-4907-BA67-F129B1A27ED7}" type="slidenum">
              <a:rPr lang="en-US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1DA52-59B1-4129-A8D9-8E5AAF1C46F0}" type="slidenum">
              <a:rPr lang="en-US"/>
              <a:pPr/>
              <a:t>34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8A5C0-7EE2-4466-9EA8-9160E8658DE2}" type="slidenum">
              <a:rPr lang="en-US"/>
              <a:pPr/>
              <a:t>35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6A5D7-EA57-4D56-B98A-7ED9854E844F}" type="slidenum">
              <a:rPr lang="en-US"/>
              <a:pPr/>
              <a:t>36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FC3DB-3515-4230-8806-4ED06C46FE95}" type="slidenum">
              <a:rPr lang="en-US"/>
              <a:pPr/>
              <a:t>38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BB4A2-06FC-4267-BF5F-B94C7B912270}" type="slidenum">
              <a:rPr lang="en-US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08CE1-A999-4E6A-B7B0-B40E21EEC121}" type="slidenum">
              <a:rPr lang="en-US"/>
              <a:pPr/>
              <a:t>5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F49D-28AE-4CDC-A6BD-2A9B126CC6DC}" type="slidenum">
              <a:rPr lang="en-US"/>
              <a:pPr/>
              <a:t>6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12760-537C-4EAC-B494-E89F057E2422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8C8B0-C5E5-450C-840D-FB283114F3D5}" type="slidenum">
              <a:rPr lang="en-US"/>
              <a:pPr/>
              <a:t>8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953E1-D905-448C-9A5A-B0F9FE64DF8A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CE7E-893C-4451-8DB5-DA8F71A5A885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D0A52-352E-45DC-B318-0D2A4CC89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89EAC-646F-442F-B875-62E7581C90A6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5E940-6F4D-4636-8C11-1D3C9302E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87CF5-2702-41D4-B921-53C65A8F1040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30AB7-DA5C-4DDB-B4B6-FA3212944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35E4B-E16B-436C-B87F-65242CA8E1C9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41B0E-53C4-4F18-8AC2-87F8E78C9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C700-BE0E-436F-A415-6D0C0AF867DE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13E89-CE4B-45D4-B9F9-46B73A6CC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FC199-948C-444E-AEB1-69F0F07D0A7A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31B52-789B-4CD3-AF91-11C0BEBE8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7EFE-7272-45A4-A7AC-2A1E2B5B8801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F8F8A-A398-4E52-B27F-8F374E5DE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933B3-0A7F-458F-B39F-848710EEB111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1623-A58D-492A-BCE0-32DBBB813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2A6BD-10DC-42E6-ACEB-5679F2D813DE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2E195-DA0B-4CBA-B37D-B0AB949F1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E1CF6-0CAF-49FA-A007-000D0D29EB68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56D48-5E47-4054-9FD8-D1C21D769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C5B56-D882-41FF-98CD-4228199971A6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2011-C431-4F34-8AB7-74D5A011E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ACC00-DF03-4B89-8ED0-4C86B8E3DC3A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5D212-5BB2-4FAE-BC25-67716056E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7B7C36E-E1AC-4B81-ABDB-112B7AF9D9D5}" type="datetime1">
              <a:rPr lang="en-US"/>
              <a:pPr/>
              <a:t>6/15/2009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A46EE-CB93-4556-9B22-7B315949FD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ny@arbo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xia@cs.ucla.edu" TargetMode="External"/><Relationship Id="rId4" Type="http://schemas.openxmlformats.org/officeDocument/2006/relationships/hyperlink" Target="mailto:shane@level3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Intra-domain BGP Scaling Problem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Danny McPherson </a:t>
            </a:r>
            <a:r>
              <a:rPr lang="en-US" sz="1600" smtClean="0">
                <a:hlinkClick r:id="rId3"/>
              </a:rPr>
              <a:t>danny@arbor.net</a:t>
            </a:r>
            <a:r>
              <a:rPr lang="en-US" sz="1600" smtClean="0"/>
              <a:t> </a:t>
            </a:r>
          </a:p>
          <a:p>
            <a:pPr eaLnBrk="1" hangingPunct="1"/>
            <a:r>
              <a:rPr lang="en-US" sz="1600" smtClean="0"/>
              <a:t>Shane Amante </a:t>
            </a:r>
            <a:r>
              <a:rPr lang="en-US" sz="1600" smtClean="0">
                <a:hlinkClick r:id="rId4"/>
              </a:rPr>
              <a:t>shane@level3.net</a:t>
            </a:r>
            <a:endParaRPr lang="en-US" sz="1600" smtClean="0"/>
          </a:p>
          <a:p>
            <a:pPr eaLnBrk="1" hangingPunct="1"/>
            <a:r>
              <a:rPr lang="en-US" sz="1600" smtClean="0"/>
              <a:t>Lixia Zhang </a:t>
            </a:r>
            <a:r>
              <a:rPr lang="en-US" sz="1600" smtClean="0">
                <a:hlinkClick r:id="rId5"/>
              </a:rPr>
              <a:t>lixia@cs.ucla.edu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329A3AE-D333-452E-B1AF-3925AFEDB3B2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iBGP Route Advertisement Rules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iBGP rule: a route learned from one iBGP speaker can’t be propagated to another iBGP speaker - else routing information loops will occur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As such, iBGP full mesh required:: N(N-1)/2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iBGP rule can be relaxed, however (with introduction of new path vectors)</a:t>
            </a:r>
            <a:endParaRPr lang="en-US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route reflection</a:t>
            </a:r>
            <a:r>
              <a:rPr lang="en-US" sz="2000" smtClean="0"/>
              <a:t>; introduces cluster ID, cluster lists and originator ID attributes (serve as path vector)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AS Confederations</a:t>
            </a:r>
            <a:r>
              <a:rPr lang="en-US" sz="2000" smtClean="0"/>
              <a:t>; partition AS into sub-ASes, full mesh still required within sub-AS, introduces AS_CONFED_* attributes (serve as path vector)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 ISPs use both RR and Confederations, some one, some neither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RRs can be used hierarchically within a routing domain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What Breaks First?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D937E08-1D14-4601-8D40-B7AF696E74D8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What Breaks First?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Considerable amount of focus on “DFZ size” - the number of unique </a:t>
            </a:r>
            <a:r>
              <a:rPr lang="en-US" sz="2800" b="1" i="1" smtClean="0"/>
              <a:t>prefixes</a:t>
            </a:r>
            <a:r>
              <a:rPr lang="en-US" sz="2800" smtClean="0"/>
              <a:t> in the global routing system - ultimate FIB size </a:t>
            </a:r>
            <a:r>
              <a:rPr lang="en-US" sz="2800" b="1" smtClean="0"/>
              <a:t>is</a:t>
            </a:r>
            <a:r>
              <a:rPr lang="en-US" sz="2800" smtClean="0"/>
              <a:t> considerable issue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second issue is number of </a:t>
            </a:r>
            <a:r>
              <a:rPr lang="en-US" sz="2800" b="1" i="1" smtClean="0"/>
              <a:t>routes</a:t>
            </a:r>
            <a:r>
              <a:rPr lang="en-US" sz="2800" smtClean="0"/>
              <a:t> </a:t>
            </a:r>
            <a:r>
              <a:rPr lang="en-US" sz="2800" b="1" i="1" smtClean="0"/>
              <a:t>(prefix, path attributes)</a:t>
            </a:r>
            <a:r>
              <a:rPr lang="en-US" sz="2800" smtClean="0"/>
              <a:t> and frequency of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More routes == more state, churn; effects on CPU, RIBs &amp;&amp; FIB</a:t>
            </a:r>
            <a:r>
              <a:rPr lang="en-US" sz="2800" i="1" u="sng" smtClean="0">
                <a:solidFill>
                  <a:srgbClr val="DB211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u="sng" smtClean="0">
                <a:solidFill>
                  <a:srgbClr val="DB211C"/>
                </a:solidFill>
              </a:rPr>
              <a:t>Routes growing more steeply than unique prefixes/DFZ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75F5CE1-FD5B-471F-9567-F5E06CC1A217}" type="slidenum">
              <a:rPr lang="en-US"/>
              <a:pPr/>
              <a:t>13</a:t>
            </a:fld>
            <a:endParaRPr lang="en-US"/>
          </a:p>
        </p:txBody>
      </p:sp>
      <p:pic>
        <p:nvPicPr>
          <p:cNvPr id="25602" name="Picture 5" descr="net-vs-path-entries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7899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Growth: Prefixes v. Routes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86200" y="4724400"/>
            <a:ext cx="3208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DFZ - Unique Prefixes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00200" y="3124200"/>
            <a:ext cx="2905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Unique IPv4 Routes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086600" y="5105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495800" y="3276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668463" y="1514475"/>
            <a:ext cx="3589337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Both growing linearly, paths slightly more steep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F233997-E9E7-408E-A688-537B742B595A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Oval 107"/>
          <p:cNvSpPr>
            <a:spLocks noChangeArrowheads="1"/>
          </p:cNvSpPr>
          <p:nvPr/>
        </p:nvSpPr>
        <p:spPr bwMode="auto">
          <a:xfrm>
            <a:off x="4419600" y="5181600"/>
            <a:ext cx="44196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46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Oval 106"/>
          <p:cNvSpPr>
            <a:spLocks noChangeArrowheads="1"/>
          </p:cNvSpPr>
          <p:nvPr/>
        </p:nvSpPr>
        <p:spPr bwMode="auto">
          <a:xfrm>
            <a:off x="0" y="609600"/>
            <a:ext cx="2438400" cy="1143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46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104"/>
          <p:cNvSpPr>
            <a:spLocks noChangeArrowheads="1"/>
          </p:cNvSpPr>
          <p:nvPr/>
        </p:nvSpPr>
        <p:spPr bwMode="auto">
          <a:xfrm>
            <a:off x="152400" y="5943600"/>
            <a:ext cx="441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80772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ANY </a:t>
            </a:r>
            <a:r>
              <a:rPr lang="en-US" sz="2800" i="1" smtClean="0"/>
              <a:t>Best</a:t>
            </a:r>
            <a:r>
              <a:rPr lang="en-US" sz="2800" smtClean="0"/>
              <a:t> Route Change Means….</a:t>
            </a:r>
            <a:endParaRPr lang="en-US" smtClean="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457200" y="2286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Adj-RIB-In</a:t>
            </a: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 flipH="1">
            <a:off x="762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457200" y="25908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Adj-RIB-In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 flipH="1">
            <a:off x="762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457200" y="28956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Adj-RIB-In</a:t>
            </a:r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flipH="1">
            <a:off x="762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flipH="1">
            <a:off x="4419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0"/>
          <p:cNvSpPr>
            <a:spLocks noChangeArrowheads="1"/>
          </p:cNvSpPr>
          <p:nvPr/>
        </p:nvSpPr>
        <p:spPr bwMode="auto">
          <a:xfrm>
            <a:off x="3581400" y="2286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Adj-RIB-Out</a:t>
            </a:r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flipH="1">
            <a:off x="44196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2"/>
          <p:cNvSpPr>
            <a:spLocks noChangeArrowheads="1"/>
          </p:cNvSpPr>
          <p:nvPr/>
        </p:nvSpPr>
        <p:spPr bwMode="auto">
          <a:xfrm>
            <a:off x="3581400" y="28956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Adj-RIB-Out</a:t>
            </a:r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4"/>
          <p:cNvSpPr>
            <a:spLocks noChangeArrowheads="1"/>
          </p:cNvSpPr>
          <p:nvPr/>
        </p:nvSpPr>
        <p:spPr bwMode="auto">
          <a:xfrm>
            <a:off x="3581400" y="25908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Adj-RIB-Out</a:t>
            </a:r>
          </a:p>
        </p:txBody>
      </p:sp>
      <p:sp>
        <p:nvSpPr>
          <p:cNvPr id="29714" name="Rectangle 15"/>
          <p:cNvSpPr>
            <a:spLocks noChangeArrowheads="1"/>
          </p:cNvSpPr>
          <p:nvPr/>
        </p:nvSpPr>
        <p:spPr bwMode="auto">
          <a:xfrm>
            <a:off x="1981200" y="24384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Loc-RIB</a:t>
            </a:r>
          </a:p>
          <a:p>
            <a:pPr algn="ctr"/>
            <a:r>
              <a:rPr lang="en-US" sz="800">
                <a:latin typeface="Courier" pitchFamily="1" charset="0"/>
              </a:rPr>
              <a:t>(sh ip bgp)</a:t>
            </a:r>
            <a:endParaRPr lang="en-US" sz="1000" b="1"/>
          </a:p>
        </p:txBody>
      </p:sp>
      <p:sp>
        <p:nvSpPr>
          <p:cNvPr id="29715" name="Line 16"/>
          <p:cNvSpPr>
            <a:spLocks noChangeShapeType="1"/>
          </p:cNvSpPr>
          <p:nvPr/>
        </p:nvSpPr>
        <p:spPr bwMode="auto">
          <a:xfrm>
            <a:off x="137160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17"/>
          <p:cNvSpPr>
            <a:spLocks noChangeShapeType="1"/>
          </p:cNvSpPr>
          <p:nvPr/>
        </p:nvSpPr>
        <p:spPr bwMode="auto">
          <a:xfrm flipV="1">
            <a:off x="13716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18"/>
          <p:cNvSpPr>
            <a:spLocks noChangeShapeType="1"/>
          </p:cNvSpPr>
          <p:nvPr/>
        </p:nvSpPr>
        <p:spPr bwMode="auto">
          <a:xfrm>
            <a:off x="1371600" y="2209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19"/>
          <p:cNvSpPr>
            <a:spLocks noChangeShapeType="1"/>
          </p:cNvSpPr>
          <p:nvPr/>
        </p:nvSpPr>
        <p:spPr bwMode="auto">
          <a:xfrm>
            <a:off x="15240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Text Box 20"/>
          <p:cNvSpPr txBox="1">
            <a:spLocks noChangeArrowheads="1"/>
          </p:cNvSpPr>
          <p:nvPr/>
        </p:nvSpPr>
        <p:spPr bwMode="auto">
          <a:xfrm>
            <a:off x="914400" y="1600200"/>
            <a:ext cx="1054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Input Policy Engine</a:t>
            </a:r>
          </a:p>
        </p:txBody>
      </p:sp>
      <p:sp>
        <p:nvSpPr>
          <p:cNvPr id="29720" name="Line 21"/>
          <p:cNvSpPr>
            <a:spLocks noChangeShapeType="1"/>
          </p:cNvSpPr>
          <p:nvPr/>
        </p:nvSpPr>
        <p:spPr bwMode="auto">
          <a:xfrm>
            <a:off x="14478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2"/>
          <p:cNvSpPr>
            <a:spLocks noChangeArrowheads="1"/>
          </p:cNvSpPr>
          <p:nvPr/>
        </p:nvSpPr>
        <p:spPr bwMode="auto">
          <a:xfrm>
            <a:off x="1600200" y="25146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3"/>
          <p:cNvSpPr>
            <a:spLocks noChangeShapeType="1"/>
          </p:cNvSpPr>
          <p:nvPr/>
        </p:nvSpPr>
        <p:spPr bwMode="auto">
          <a:xfrm>
            <a:off x="1752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Text Box 24"/>
          <p:cNvSpPr txBox="1">
            <a:spLocks noChangeArrowheads="1"/>
          </p:cNvSpPr>
          <p:nvPr/>
        </p:nvSpPr>
        <p:spPr bwMode="auto">
          <a:xfrm>
            <a:off x="1514475" y="1949450"/>
            <a:ext cx="84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BGP Decision </a:t>
            </a:r>
          </a:p>
          <a:p>
            <a:r>
              <a:rPr lang="en-US" sz="800"/>
              <a:t>Algorithm</a:t>
            </a:r>
          </a:p>
        </p:txBody>
      </p:sp>
      <p:sp>
        <p:nvSpPr>
          <p:cNvPr id="29724" name="Line 25"/>
          <p:cNvSpPr>
            <a:spLocks noChangeShapeType="1"/>
          </p:cNvSpPr>
          <p:nvPr/>
        </p:nvSpPr>
        <p:spPr bwMode="auto">
          <a:xfrm>
            <a:off x="32004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6"/>
          <p:cNvSpPr>
            <a:spLocks noChangeShapeType="1"/>
          </p:cNvSpPr>
          <p:nvPr/>
        </p:nvSpPr>
        <p:spPr bwMode="auto">
          <a:xfrm flipV="1">
            <a:off x="3200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7"/>
          <p:cNvSpPr>
            <a:spLocks noChangeShapeType="1"/>
          </p:cNvSpPr>
          <p:nvPr/>
        </p:nvSpPr>
        <p:spPr bwMode="auto">
          <a:xfrm>
            <a:off x="3200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8"/>
          <p:cNvSpPr>
            <a:spLocks noChangeShapeType="1"/>
          </p:cNvSpPr>
          <p:nvPr/>
        </p:nvSpPr>
        <p:spPr bwMode="auto">
          <a:xfrm>
            <a:off x="33528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29"/>
          <p:cNvSpPr>
            <a:spLocks noChangeShapeType="1"/>
          </p:cNvSpPr>
          <p:nvPr/>
        </p:nvSpPr>
        <p:spPr bwMode="auto">
          <a:xfrm>
            <a:off x="3276600" y="1981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Text Box 30"/>
          <p:cNvSpPr txBox="1">
            <a:spLocks noChangeArrowheads="1"/>
          </p:cNvSpPr>
          <p:nvPr/>
        </p:nvSpPr>
        <p:spPr bwMode="auto">
          <a:xfrm>
            <a:off x="2825750" y="1600200"/>
            <a:ext cx="1133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Output Policy Engine</a:t>
            </a:r>
          </a:p>
        </p:txBody>
      </p:sp>
      <p:sp>
        <p:nvSpPr>
          <p:cNvPr id="29730" name="Rectangle 31"/>
          <p:cNvSpPr>
            <a:spLocks noChangeArrowheads="1"/>
          </p:cNvSpPr>
          <p:nvPr/>
        </p:nvSpPr>
        <p:spPr bwMode="auto">
          <a:xfrm>
            <a:off x="533400" y="1524000"/>
            <a:ext cx="3810000" cy="2438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2"/>
          <p:cNvSpPr>
            <a:spLocks noChangeShapeType="1"/>
          </p:cNvSpPr>
          <p:nvPr/>
        </p:nvSpPr>
        <p:spPr bwMode="auto">
          <a:xfrm>
            <a:off x="1524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33"/>
          <p:cNvSpPr>
            <a:spLocks noChangeShapeType="1"/>
          </p:cNvSpPr>
          <p:nvPr/>
        </p:nvSpPr>
        <p:spPr bwMode="auto">
          <a:xfrm>
            <a:off x="1905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34"/>
          <p:cNvSpPr>
            <a:spLocks noChangeShapeType="1"/>
          </p:cNvSpPr>
          <p:nvPr/>
        </p:nvSpPr>
        <p:spPr bwMode="auto">
          <a:xfrm>
            <a:off x="29718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35"/>
          <p:cNvSpPr>
            <a:spLocks noChangeShapeType="1"/>
          </p:cNvSpPr>
          <p:nvPr/>
        </p:nvSpPr>
        <p:spPr bwMode="auto">
          <a:xfrm>
            <a:off x="33528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36"/>
          <p:cNvSpPr>
            <a:spLocks noChangeShapeType="1"/>
          </p:cNvSpPr>
          <p:nvPr/>
        </p:nvSpPr>
        <p:spPr bwMode="auto">
          <a:xfrm>
            <a:off x="2514600" y="3048000"/>
            <a:ext cx="1295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Rectangle 37"/>
          <p:cNvSpPr>
            <a:spLocks noChangeArrowheads="1"/>
          </p:cNvSpPr>
          <p:nvPr/>
        </p:nvSpPr>
        <p:spPr bwMode="auto">
          <a:xfrm>
            <a:off x="2743200" y="4572000"/>
            <a:ext cx="21336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Route Table Manager</a:t>
            </a:r>
          </a:p>
        </p:txBody>
      </p:sp>
      <p:sp>
        <p:nvSpPr>
          <p:cNvPr id="29737" name="Rectangle 38"/>
          <p:cNvSpPr>
            <a:spLocks noChangeArrowheads="1"/>
          </p:cNvSpPr>
          <p:nvPr/>
        </p:nvSpPr>
        <p:spPr bwMode="auto">
          <a:xfrm>
            <a:off x="914400" y="41910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Static RIB</a:t>
            </a:r>
          </a:p>
        </p:txBody>
      </p:sp>
      <p:sp>
        <p:nvSpPr>
          <p:cNvPr id="29738" name="Rectangle 39"/>
          <p:cNvSpPr>
            <a:spLocks noChangeArrowheads="1"/>
          </p:cNvSpPr>
          <p:nvPr/>
        </p:nvSpPr>
        <p:spPr bwMode="auto">
          <a:xfrm>
            <a:off x="914400" y="48768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Connected RIB</a:t>
            </a:r>
          </a:p>
        </p:txBody>
      </p:sp>
      <p:sp>
        <p:nvSpPr>
          <p:cNvPr id="29739" name="Line 40"/>
          <p:cNvSpPr>
            <a:spLocks noChangeShapeType="1"/>
          </p:cNvSpPr>
          <p:nvPr/>
        </p:nvSpPr>
        <p:spPr bwMode="auto">
          <a:xfrm>
            <a:off x="1905000" y="44958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Line 41"/>
          <p:cNvSpPr>
            <a:spLocks noChangeShapeType="1"/>
          </p:cNvSpPr>
          <p:nvPr/>
        </p:nvSpPr>
        <p:spPr bwMode="auto">
          <a:xfrm flipV="1">
            <a:off x="1905000" y="49530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AutoShape 42"/>
          <p:cNvSpPr>
            <a:spLocks noChangeArrowheads="1"/>
          </p:cNvSpPr>
          <p:nvPr/>
        </p:nvSpPr>
        <p:spPr bwMode="auto">
          <a:xfrm>
            <a:off x="5562600" y="1676400"/>
            <a:ext cx="990600" cy="1143000"/>
          </a:xfrm>
          <a:prstGeom prst="can">
            <a:avLst>
              <a:gd name="adj" fmla="val 288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IS-IS</a:t>
            </a:r>
          </a:p>
          <a:p>
            <a:pPr algn="ctr"/>
            <a:r>
              <a:rPr lang="en-US" sz="1000"/>
              <a:t> LSDB</a:t>
            </a:r>
          </a:p>
        </p:txBody>
      </p:sp>
      <p:sp>
        <p:nvSpPr>
          <p:cNvPr id="29742" name="Rectangle 43"/>
          <p:cNvSpPr>
            <a:spLocks noChangeArrowheads="1"/>
          </p:cNvSpPr>
          <p:nvPr/>
        </p:nvSpPr>
        <p:spPr bwMode="auto">
          <a:xfrm>
            <a:off x="5791200" y="29718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SPF</a:t>
            </a:r>
          </a:p>
        </p:txBody>
      </p:sp>
      <p:sp>
        <p:nvSpPr>
          <p:cNvPr id="29743" name="Rectangle 44"/>
          <p:cNvSpPr>
            <a:spLocks noChangeArrowheads="1"/>
          </p:cNvSpPr>
          <p:nvPr/>
        </p:nvSpPr>
        <p:spPr bwMode="auto">
          <a:xfrm>
            <a:off x="5638800" y="33528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IS-IS RIB</a:t>
            </a:r>
          </a:p>
          <a:p>
            <a:pPr algn="ctr"/>
            <a:r>
              <a:rPr lang="en-US" sz="800">
                <a:latin typeface="Courier" pitchFamily="1" charset="0"/>
              </a:rPr>
              <a:t>(sh isis route)</a:t>
            </a:r>
          </a:p>
        </p:txBody>
      </p:sp>
      <p:sp>
        <p:nvSpPr>
          <p:cNvPr id="29744" name="Line 45"/>
          <p:cNvSpPr>
            <a:spLocks noChangeShapeType="1"/>
          </p:cNvSpPr>
          <p:nvPr/>
        </p:nvSpPr>
        <p:spPr bwMode="auto">
          <a:xfrm>
            <a:off x="33528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46"/>
          <p:cNvSpPr>
            <a:spLocks noChangeShapeType="1"/>
          </p:cNvSpPr>
          <p:nvPr/>
        </p:nvSpPr>
        <p:spPr bwMode="auto">
          <a:xfrm flipV="1">
            <a:off x="3352800" y="2438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47"/>
          <p:cNvSpPr>
            <a:spLocks noChangeShapeType="1"/>
          </p:cNvSpPr>
          <p:nvPr/>
        </p:nvSpPr>
        <p:spPr bwMode="auto">
          <a:xfrm>
            <a:off x="1295400" y="3048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Line 48"/>
          <p:cNvSpPr>
            <a:spLocks noChangeShapeType="1"/>
          </p:cNvSpPr>
          <p:nvPr/>
        </p:nvSpPr>
        <p:spPr bwMode="auto">
          <a:xfrm>
            <a:off x="1295400" y="2743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49"/>
          <p:cNvSpPr>
            <a:spLocks noChangeShapeType="1"/>
          </p:cNvSpPr>
          <p:nvPr/>
        </p:nvSpPr>
        <p:spPr bwMode="auto">
          <a:xfrm>
            <a:off x="1295400" y="2438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Line 50"/>
          <p:cNvSpPr>
            <a:spLocks noChangeShapeType="1"/>
          </p:cNvSpPr>
          <p:nvPr/>
        </p:nvSpPr>
        <p:spPr bwMode="auto">
          <a:xfrm>
            <a:off x="6096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Line 51"/>
          <p:cNvSpPr>
            <a:spLocks noChangeShapeType="1"/>
          </p:cNvSpPr>
          <p:nvPr/>
        </p:nvSpPr>
        <p:spPr bwMode="auto">
          <a:xfrm>
            <a:off x="6096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Rectangle 52"/>
          <p:cNvSpPr>
            <a:spLocks noChangeArrowheads="1"/>
          </p:cNvSpPr>
          <p:nvPr/>
        </p:nvSpPr>
        <p:spPr bwMode="auto">
          <a:xfrm>
            <a:off x="5181600" y="1524000"/>
            <a:ext cx="1752600" cy="2590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Line 53"/>
          <p:cNvSpPr>
            <a:spLocks noChangeShapeType="1"/>
          </p:cNvSpPr>
          <p:nvPr/>
        </p:nvSpPr>
        <p:spPr bwMode="auto">
          <a:xfrm flipH="1">
            <a:off x="4724400" y="3962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4"/>
          <p:cNvSpPr>
            <a:spLocks noChangeArrowheads="1"/>
          </p:cNvSpPr>
          <p:nvPr/>
        </p:nvSpPr>
        <p:spPr bwMode="auto">
          <a:xfrm>
            <a:off x="2743200" y="5334000"/>
            <a:ext cx="21336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IP Routing Information Base - RIB</a:t>
            </a:r>
          </a:p>
          <a:p>
            <a:pPr algn="ctr"/>
            <a:r>
              <a:rPr lang="en-US" sz="1000">
                <a:latin typeface="Courier" pitchFamily="1" charset="0"/>
              </a:rPr>
              <a:t>(sh ip route)</a:t>
            </a:r>
          </a:p>
        </p:txBody>
      </p:sp>
      <p:sp>
        <p:nvSpPr>
          <p:cNvPr id="29754" name="Line 55"/>
          <p:cNvSpPr>
            <a:spLocks noChangeShapeType="1"/>
          </p:cNvSpPr>
          <p:nvPr/>
        </p:nvSpPr>
        <p:spPr bwMode="auto">
          <a:xfrm>
            <a:off x="3733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Line 56"/>
          <p:cNvSpPr>
            <a:spLocks noChangeShapeType="1"/>
          </p:cNvSpPr>
          <p:nvPr/>
        </p:nvSpPr>
        <p:spPr bwMode="auto">
          <a:xfrm>
            <a:off x="3733800" y="518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Text Box 57"/>
          <p:cNvSpPr txBox="1">
            <a:spLocks noChangeArrowheads="1"/>
          </p:cNvSpPr>
          <p:nvPr/>
        </p:nvSpPr>
        <p:spPr bwMode="auto">
          <a:xfrm>
            <a:off x="4114800" y="5089525"/>
            <a:ext cx="156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Distance/Weight Applied</a:t>
            </a:r>
          </a:p>
        </p:txBody>
      </p:sp>
      <p:sp>
        <p:nvSpPr>
          <p:cNvPr id="29757" name="Line 58"/>
          <p:cNvSpPr>
            <a:spLocks noChangeShapeType="1"/>
          </p:cNvSpPr>
          <p:nvPr/>
        </p:nvSpPr>
        <p:spPr bwMode="auto">
          <a:xfrm>
            <a:off x="4876800" y="5562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Rectangle 59"/>
          <p:cNvSpPr>
            <a:spLocks noChangeArrowheads="1"/>
          </p:cNvSpPr>
          <p:nvPr/>
        </p:nvSpPr>
        <p:spPr bwMode="auto">
          <a:xfrm>
            <a:off x="5867400" y="5334000"/>
            <a:ext cx="22860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IP Forwarding Information Base - FIB</a:t>
            </a:r>
          </a:p>
          <a:p>
            <a:pPr algn="ctr"/>
            <a:r>
              <a:rPr lang="en-US" sz="800">
                <a:latin typeface="Courier" pitchFamily="1" charset="0"/>
              </a:rPr>
              <a:t>(sh ip cef)</a:t>
            </a:r>
          </a:p>
        </p:txBody>
      </p:sp>
      <p:sp>
        <p:nvSpPr>
          <p:cNvPr id="29759" name="Rectangle 60"/>
          <p:cNvSpPr>
            <a:spLocks noChangeArrowheads="1"/>
          </p:cNvSpPr>
          <p:nvPr/>
        </p:nvSpPr>
        <p:spPr bwMode="auto">
          <a:xfrm>
            <a:off x="5486400" y="6172200"/>
            <a:ext cx="5334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dFIB</a:t>
            </a:r>
          </a:p>
        </p:txBody>
      </p:sp>
      <p:sp>
        <p:nvSpPr>
          <p:cNvPr id="29760" name="Rectangle 61"/>
          <p:cNvSpPr>
            <a:spLocks noChangeArrowheads="1"/>
          </p:cNvSpPr>
          <p:nvPr/>
        </p:nvSpPr>
        <p:spPr bwMode="auto">
          <a:xfrm>
            <a:off x="6172200" y="6172200"/>
            <a:ext cx="5334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dFIB</a:t>
            </a:r>
          </a:p>
        </p:txBody>
      </p:sp>
      <p:sp>
        <p:nvSpPr>
          <p:cNvPr id="29761" name="Rectangle 62"/>
          <p:cNvSpPr>
            <a:spLocks noChangeArrowheads="1"/>
          </p:cNvSpPr>
          <p:nvPr/>
        </p:nvSpPr>
        <p:spPr bwMode="auto">
          <a:xfrm>
            <a:off x="7543800" y="6172200"/>
            <a:ext cx="5334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dFIB</a:t>
            </a:r>
          </a:p>
        </p:txBody>
      </p:sp>
      <p:sp>
        <p:nvSpPr>
          <p:cNvPr id="29762" name="Rectangle 63"/>
          <p:cNvSpPr>
            <a:spLocks noChangeArrowheads="1"/>
          </p:cNvSpPr>
          <p:nvPr/>
        </p:nvSpPr>
        <p:spPr bwMode="auto">
          <a:xfrm>
            <a:off x="6858000" y="6172200"/>
            <a:ext cx="5334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dFIB</a:t>
            </a:r>
          </a:p>
        </p:txBody>
      </p:sp>
      <p:sp>
        <p:nvSpPr>
          <p:cNvPr id="29763" name="Rectangle 64"/>
          <p:cNvSpPr>
            <a:spLocks noChangeArrowheads="1"/>
          </p:cNvSpPr>
          <p:nvPr/>
        </p:nvSpPr>
        <p:spPr bwMode="auto">
          <a:xfrm>
            <a:off x="8229600" y="6172200"/>
            <a:ext cx="533400" cy="457200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dFIB</a:t>
            </a:r>
          </a:p>
        </p:txBody>
      </p:sp>
      <p:sp>
        <p:nvSpPr>
          <p:cNvPr id="29764" name="Line 65"/>
          <p:cNvSpPr>
            <a:spLocks noChangeShapeType="1"/>
          </p:cNvSpPr>
          <p:nvPr/>
        </p:nvSpPr>
        <p:spPr bwMode="auto">
          <a:xfrm flipH="1">
            <a:off x="5791200" y="5791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Line 66"/>
          <p:cNvSpPr>
            <a:spLocks noChangeShapeType="1"/>
          </p:cNvSpPr>
          <p:nvPr/>
        </p:nvSpPr>
        <p:spPr bwMode="auto">
          <a:xfrm flipH="1">
            <a:off x="64008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Line 67"/>
          <p:cNvSpPr>
            <a:spLocks noChangeShapeType="1"/>
          </p:cNvSpPr>
          <p:nvPr/>
        </p:nvSpPr>
        <p:spPr bwMode="auto">
          <a:xfrm flipH="1">
            <a:off x="70866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Line 68"/>
          <p:cNvSpPr>
            <a:spLocks noChangeShapeType="1"/>
          </p:cNvSpPr>
          <p:nvPr/>
        </p:nvSpPr>
        <p:spPr bwMode="auto">
          <a:xfrm>
            <a:off x="7696200" y="5791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8" name="Line 69"/>
          <p:cNvSpPr>
            <a:spLocks noChangeShapeType="1"/>
          </p:cNvSpPr>
          <p:nvPr/>
        </p:nvSpPr>
        <p:spPr bwMode="auto">
          <a:xfrm>
            <a:off x="7848600" y="5791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9" name="AutoShape 70"/>
          <p:cNvSpPr>
            <a:spLocks noChangeArrowheads="1"/>
          </p:cNvSpPr>
          <p:nvPr/>
        </p:nvSpPr>
        <p:spPr bwMode="auto">
          <a:xfrm>
            <a:off x="7696200" y="1676400"/>
            <a:ext cx="990600" cy="1143000"/>
          </a:xfrm>
          <a:prstGeom prst="can">
            <a:avLst>
              <a:gd name="adj" fmla="val 288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OSPF</a:t>
            </a:r>
          </a:p>
          <a:p>
            <a:pPr algn="ctr"/>
            <a:r>
              <a:rPr lang="en-US" sz="1000"/>
              <a:t> LSDB</a:t>
            </a:r>
          </a:p>
        </p:txBody>
      </p:sp>
      <p:sp>
        <p:nvSpPr>
          <p:cNvPr id="29770" name="Rectangle 71"/>
          <p:cNvSpPr>
            <a:spLocks noChangeArrowheads="1"/>
          </p:cNvSpPr>
          <p:nvPr/>
        </p:nvSpPr>
        <p:spPr bwMode="auto">
          <a:xfrm>
            <a:off x="7924800" y="29718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SPF</a:t>
            </a:r>
          </a:p>
        </p:txBody>
      </p:sp>
      <p:sp>
        <p:nvSpPr>
          <p:cNvPr id="29771" name="Rectangle 72"/>
          <p:cNvSpPr>
            <a:spLocks noChangeArrowheads="1"/>
          </p:cNvSpPr>
          <p:nvPr/>
        </p:nvSpPr>
        <p:spPr bwMode="auto">
          <a:xfrm>
            <a:off x="7772400" y="33528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OSPF RIB</a:t>
            </a:r>
          </a:p>
          <a:p>
            <a:pPr algn="ctr"/>
            <a:r>
              <a:rPr lang="en-US" sz="800">
                <a:latin typeface="Courier" pitchFamily="1" charset="0"/>
              </a:rPr>
              <a:t>(sh ospf route)</a:t>
            </a:r>
          </a:p>
        </p:txBody>
      </p:sp>
      <p:sp>
        <p:nvSpPr>
          <p:cNvPr id="29772" name="Line 73"/>
          <p:cNvSpPr>
            <a:spLocks noChangeShapeType="1"/>
          </p:cNvSpPr>
          <p:nvPr/>
        </p:nvSpPr>
        <p:spPr bwMode="auto">
          <a:xfrm>
            <a:off x="8229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3" name="Line 74"/>
          <p:cNvSpPr>
            <a:spLocks noChangeShapeType="1"/>
          </p:cNvSpPr>
          <p:nvPr/>
        </p:nvSpPr>
        <p:spPr bwMode="auto">
          <a:xfrm>
            <a:off x="8229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Rectangle 75"/>
          <p:cNvSpPr>
            <a:spLocks noChangeArrowheads="1"/>
          </p:cNvSpPr>
          <p:nvPr/>
        </p:nvSpPr>
        <p:spPr bwMode="auto">
          <a:xfrm>
            <a:off x="7315200" y="1524000"/>
            <a:ext cx="1752600" cy="2590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5" name="Line 76"/>
          <p:cNvSpPr>
            <a:spLocks noChangeShapeType="1"/>
          </p:cNvSpPr>
          <p:nvPr/>
        </p:nvSpPr>
        <p:spPr bwMode="auto">
          <a:xfrm flipH="1">
            <a:off x="4876800" y="39624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Rectangle 77"/>
          <p:cNvSpPr>
            <a:spLocks noChangeArrowheads="1"/>
          </p:cNvSpPr>
          <p:nvPr/>
        </p:nvSpPr>
        <p:spPr bwMode="auto">
          <a:xfrm>
            <a:off x="2514600" y="1066800"/>
            <a:ext cx="2286000" cy="304800"/>
          </a:xfrm>
          <a:prstGeom prst="rect">
            <a:avLst/>
          </a:prstGeom>
          <a:solidFill>
            <a:srgbClr val="E32B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“DFZ” == ~300k</a:t>
            </a:r>
          </a:p>
        </p:txBody>
      </p:sp>
      <p:sp>
        <p:nvSpPr>
          <p:cNvPr id="29777" name="Rectangle 78"/>
          <p:cNvSpPr>
            <a:spLocks noChangeArrowheads="1"/>
          </p:cNvSpPr>
          <p:nvPr/>
        </p:nvSpPr>
        <p:spPr bwMode="auto">
          <a:xfrm>
            <a:off x="152400" y="990600"/>
            <a:ext cx="2057400" cy="381000"/>
          </a:xfrm>
          <a:prstGeom prst="rect">
            <a:avLst/>
          </a:prstGeom>
          <a:solidFill>
            <a:srgbClr val="E32B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routes == 2-6M</a:t>
            </a:r>
          </a:p>
        </p:txBody>
      </p:sp>
      <p:sp>
        <p:nvSpPr>
          <p:cNvPr id="29778" name="Rectangle 79"/>
          <p:cNvSpPr>
            <a:spLocks noChangeArrowheads="1"/>
          </p:cNvSpPr>
          <p:nvPr/>
        </p:nvSpPr>
        <p:spPr bwMode="auto">
          <a:xfrm>
            <a:off x="6705600" y="4572000"/>
            <a:ext cx="1828800" cy="304800"/>
          </a:xfrm>
          <a:prstGeom prst="rect">
            <a:avLst/>
          </a:prstGeom>
          <a:solidFill>
            <a:srgbClr val="E32B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&lt; ~350k</a:t>
            </a:r>
          </a:p>
        </p:txBody>
      </p:sp>
      <p:sp>
        <p:nvSpPr>
          <p:cNvPr id="29779" name="Line 80"/>
          <p:cNvSpPr>
            <a:spLocks noChangeShapeType="1"/>
          </p:cNvSpPr>
          <p:nvPr/>
        </p:nvSpPr>
        <p:spPr bwMode="auto">
          <a:xfrm flipH="1">
            <a:off x="914400" y="137160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0" name="Line 81"/>
          <p:cNvSpPr>
            <a:spLocks noChangeShapeType="1"/>
          </p:cNvSpPr>
          <p:nvPr/>
        </p:nvSpPr>
        <p:spPr bwMode="auto">
          <a:xfrm flipH="1">
            <a:off x="2590800" y="1371600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Line 82"/>
          <p:cNvSpPr>
            <a:spLocks noChangeShapeType="1"/>
          </p:cNvSpPr>
          <p:nvPr/>
        </p:nvSpPr>
        <p:spPr bwMode="auto">
          <a:xfrm flipH="1">
            <a:off x="4953000" y="4724400"/>
            <a:ext cx="1752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Line 83"/>
          <p:cNvSpPr>
            <a:spLocks noChangeShapeType="1"/>
          </p:cNvSpPr>
          <p:nvPr/>
        </p:nvSpPr>
        <p:spPr bwMode="auto">
          <a:xfrm flipH="1">
            <a:off x="7162800" y="4876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3" name="Line 84"/>
          <p:cNvSpPr>
            <a:spLocks noChangeShapeType="1"/>
          </p:cNvSpPr>
          <p:nvPr/>
        </p:nvSpPr>
        <p:spPr bwMode="auto">
          <a:xfrm>
            <a:off x="228600" y="3352800"/>
            <a:ext cx="11430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Line 85"/>
          <p:cNvSpPr>
            <a:spLocks noChangeShapeType="1"/>
          </p:cNvSpPr>
          <p:nvPr/>
        </p:nvSpPr>
        <p:spPr bwMode="auto">
          <a:xfrm>
            <a:off x="1447800" y="33528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Line 86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6" name="Line 87"/>
          <p:cNvSpPr>
            <a:spLocks noChangeShapeType="1"/>
          </p:cNvSpPr>
          <p:nvPr/>
        </p:nvSpPr>
        <p:spPr bwMode="auto">
          <a:xfrm>
            <a:off x="2895600" y="33528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7" name="Line 88"/>
          <p:cNvSpPr>
            <a:spLocks noChangeShapeType="1"/>
          </p:cNvSpPr>
          <p:nvPr/>
        </p:nvSpPr>
        <p:spPr bwMode="auto">
          <a:xfrm flipV="1">
            <a:off x="3352800" y="2362200"/>
            <a:ext cx="228600" cy="2286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8" name="Line 89"/>
          <p:cNvSpPr>
            <a:spLocks noChangeShapeType="1"/>
          </p:cNvSpPr>
          <p:nvPr/>
        </p:nvSpPr>
        <p:spPr bwMode="auto">
          <a:xfrm>
            <a:off x="2438400" y="3048000"/>
            <a:ext cx="1219200" cy="14478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9" name="Line 90"/>
          <p:cNvSpPr>
            <a:spLocks noChangeShapeType="1"/>
          </p:cNvSpPr>
          <p:nvPr/>
        </p:nvSpPr>
        <p:spPr bwMode="auto">
          <a:xfrm>
            <a:off x="3657600" y="5029200"/>
            <a:ext cx="0" cy="3048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0" name="Line 91"/>
          <p:cNvSpPr>
            <a:spLocks noChangeShapeType="1"/>
          </p:cNvSpPr>
          <p:nvPr/>
        </p:nvSpPr>
        <p:spPr bwMode="auto">
          <a:xfrm>
            <a:off x="4876800" y="5638800"/>
            <a:ext cx="990600" cy="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1" name="Line 92"/>
          <p:cNvSpPr>
            <a:spLocks noChangeShapeType="1"/>
          </p:cNvSpPr>
          <p:nvPr/>
        </p:nvSpPr>
        <p:spPr bwMode="auto">
          <a:xfrm flipH="1">
            <a:off x="5867400" y="5791200"/>
            <a:ext cx="152400" cy="38100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2" name="Line 93"/>
          <p:cNvSpPr>
            <a:spLocks noChangeShapeType="1"/>
          </p:cNvSpPr>
          <p:nvPr/>
        </p:nvSpPr>
        <p:spPr bwMode="auto">
          <a:xfrm flipH="1">
            <a:off x="6477000" y="5791200"/>
            <a:ext cx="0" cy="38100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Line 94"/>
          <p:cNvSpPr>
            <a:spLocks noChangeShapeType="1"/>
          </p:cNvSpPr>
          <p:nvPr/>
        </p:nvSpPr>
        <p:spPr bwMode="auto">
          <a:xfrm flipH="1">
            <a:off x="7162800" y="5791200"/>
            <a:ext cx="0" cy="38100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4" name="Line 95"/>
          <p:cNvSpPr>
            <a:spLocks noChangeShapeType="1"/>
          </p:cNvSpPr>
          <p:nvPr/>
        </p:nvSpPr>
        <p:spPr bwMode="auto">
          <a:xfrm>
            <a:off x="7772400" y="5791200"/>
            <a:ext cx="76200" cy="38100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5" name="Line 96"/>
          <p:cNvSpPr>
            <a:spLocks noChangeShapeType="1"/>
          </p:cNvSpPr>
          <p:nvPr/>
        </p:nvSpPr>
        <p:spPr bwMode="auto">
          <a:xfrm>
            <a:off x="8077200" y="5791200"/>
            <a:ext cx="533400" cy="381000"/>
          </a:xfrm>
          <a:prstGeom prst="line">
            <a:avLst/>
          </a:prstGeom>
          <a:noFill/>
          <a:ln w="762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6" name="Line 97"/>
          <p:cNvSpPr>
            <a:spLocks noChangeShapeType="1"/>
          </p:cNvSpPr>
          <p:nvPr/>
        </p:nvSpPr>
        <p:spPr bwMode="auto">
          <a:xfrm flipV="1">
            <a:off x="3352800" y="2819400"/>
            <a:ext cx="2286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7" name="Line 98"/>
          <p:cNvSpPr>
            <a:spLocks noChangeShapeType="1"/>
          </p:cNvSpPr>
          <p:nvPr/>
        </p:nvSpPr>
        <p:spPr bwMode="auto">
          <a:xfrm>
            <a:off x="3352800" y="2895600"/>
            <a:ext cx="228600" cy="2286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8" name="Line 99"/>
          <p:cNvSpPr>
            <a:spLocks noChangeShapeType="1"/>
          </p:cNvSpPr>
          <p:nvPr/>
        </p:nvSpPr>
        <p:spPr bwMode="auto">
          <a:xfrm>
            <a:off x="4419600" y="31242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" name="Line 100"/>
          <p:cNvSpPr>
            <a:spLocks noChangeShapeType="1"/>
          </p:cNvSpPr>
          <p:nvPr/>
        </p:nvSpPr>
        <p:spPr bwMode="auto">
          <a:xfrm>
            <a:off x="4419600" y="28194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0" name="Line 101"/>
          <p:cNvSpPr>
            <a:spLocks noChangeShapeType="1"/>
          </p:cNvSpPr>
          <p:nvPr/>
        </p:nvSpPr>
        <p:spPr bwMode="auto">
          <a:xfrm>
            <a:off x="4419600" y="25146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1" name="Text Box 102"/>
          <p:cNvSpPr txBox="1">
            <a:spLocks noChangeArrowheads="1"/>
          </p:cNvSpPr>
          <p:nvPr/>
        </p:nvSpPr>
        <p:spPr bwMode="auto">
          <a:xfrm>
            <a:off x="152400" y="5943600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Any BGP route change will trigger decision algorithm.        ANY </a:t>
            </a:r>
            <a:r>
              <a:rPr lang="en-US" sz="1600" i="1"/>
              <a:t>best</a:t>
            </a:r>
            <a:r>
              <a:rPr lang="en-US" sz="1600"/>
              <a:t> BGP route change can result in lots of internal and wider instability. </a:t>
            </a:r>
          </a:p>
        </p:txBody>
      </p:sp>
      <p:sp>
        <p:nvSpPr>
          <p:cNvPr id="29802" name="Line 103"/>
          <p:cNvSpPr>
            <a:spLocks noChangeShapeType="1"/>
          </p:cNvSpPr>
          <p:nvPr/>
        </p:nvSpPr>
        <p:spPr bwMode="auto">
          <a:xfrm>
            <a:off x="1295400" y="6324600"/>
            <a:ext cx="304800" cy="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3" name="Rectangle 77"/>
          <p:cNvSpPr>
            <a:spLocks noChangeArrowheads="1"/>
          </p:cNvSpPr>
          <p:nvPr/>
        </p:nvSpPr>
        <p:spPr bwMode="auto">
          <a:xfrm>
            <a:off x="4953000" y="762000"/>
            <a:ext cx="40386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Don’t forget that IBGP MRAI</a:t>
            </a:r>
          </a:p>
          <a:p>
            <a:pPr algn="ctr"/>
            <a:r>
              <a:rPr lang="en-US"/>
              <a:t>is commonly set to 0 secs!</a:t>
            </a:r>
          </a:p>
        </p:txBody>
      </p:sp>
      <p:sp>
        <p:nvSpPr>
          <p:cNvPr id="29804" name="Line 81"/>
          <p:cNvSpPr>
            <a:spLocks noChangeShapeType="1"/>
          </p:cNvSpPr>
          <p:nvPr/>
        </p:nvSpPr>
        <p:spPr bwMode="auto">
          <a:xfrm flipH="1">
            <a:off x="4038600" y="1600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83" grpId="0" animBg="1"/>
      <p:bldP spid="29784" grpId="0" animBg="1"/>
      <p:bldP spid="29785" grpId="0" animBg="1"/>
      <p:bldP spid="29786" grpId="0" animBg="1"/>
      <p:bldP spid="29787" grpId="0" animBg="1"/>
      <p:bldP spid="29788" grpId="0" animBg="1"/>
      <p:bldP spid="29789" grpId="0" animBg="1"/>
      <p:bldP spid="29790" grpId="0" animBg="1"/>
      <p:bldP spid="29791" grpId="0" animBg="1"/>
      <p:bldP spid="29792" grpId="0" animBg="1"/>
      <p:bldP spid="29793" grpId="0" animBg="1"/>
      <p:bldP spid="29794" grpId="0" animBg="1"/>
      <p:bldP spid="29795" grpId="0" animBg="1"/>
      <p:bldP spid="29796" grpId="0" animBg="1"/>
      <p:bldP spid="29797" grpId="0" animBg="1"/>
      <p:bldP spid="29798" grpId="0" animBg="1"/>
      <p:bldP spid="29799" grpId="0" animBg="1"/>
      <p:bldP spid="29800" grpId="0" animBg="1"/>
      <p:bldP spid="298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A8995BB-AC31-4351-BF0A-C9E50CD084C9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smtClean="0"/>
              <a:t>Why is # of unique routes increasing faster than # of prefixes?</a:t>
            </a: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Primarily due to </a:t>
            </a:r>
            <a:r>
              <a:rPr lang="en-US" sz="2800" i="1" u="sng" smtClean="0">
                <a:solidFill>
                  <a:srgbClr val="DB211C"/>
                </a:solidFill>
              </a:rPr>
              <a:t>denseness of interconnection outside of local routing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Increased multi-homing from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Increased interconnection within core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Each new unique prefix brings multiple unique routes into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 of routing architecture - internal BGP rules, practical routing designs, etc..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More routes result in extraneous updates and other instability not necessarily illustrated in RIB/FIB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C479E3F-7D56-4644-A6C4-E1D2D320E1E9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External Interconnection Denseness</a:t>
            </a: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More networks interconnecting directly to avoid transit costs, reduce transaction latency, forwarding path security (e.g., avoid hostile countries / “cyberlock”),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More networks building their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own backbones (e.g., CDNs), have presence in multiple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More end-sites and lower-tier SPs provisioning additional interconnections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SPs adding more interconnections in general to local traffic exchange and accommodate high-bandwidth capacity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“peer with everybody” paradigm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Increased interconnections made feasible by excess fiber capacity and decreasing cost, offset transit costs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More interconnections means more unique routes for a given prefix</a:t>
            </a:r>
            <a:r>
              <a:rPr lang="en-US" sz="2000" smtClean="0"/>
              <a:t>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5F5A2D1-1C93-406D-92E1-D8FFDD11A928}" type="slidenum">
              <a:rPr lang="en-US"/>
              <a:pPr/>
              <a:t>17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External Interconnection Denseness</a:t>
            </a:r>
            <a:endParaRPr lang="en-US" smtClean="0"/>
          </a:p>
        </p:txBody>
      </p:sp>
      <p:pic>
        <p:nvPicPr>
          <p:cNvPr id="1095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65300"/>
            <a:ext cx="12255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97163"/>
            <a:ext cx="2667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9"/>
          <p:cNvSpPr txBox="1">
            <a:spLocks noChangeArrowheads="1"/>
          </p:cNvSpPr>
          <p:nvPr/>
        </p:nvSpPr>
        <p:spPr bwMode="auto">
          <a:xfrm>
            <a:off x="1325563" y="2011363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p/24</a:t>
            </a:r>
            <a:endParaRPr lang="en-US" sz="1600"/>
          </a:p>
        </p:txBody>
      </p:sp>
      <p:sp>
        <p:nvSpPr>
          <p:cNvPr id="109574" name="Text Box 11"/>
          <p:cNvSpPr txBox="1">
            <a:spLocks noChangeArrowheads="1"/>
          </p:cNvSpPr>
          <p:nvPr/>
        </p:nvSpPr>
        <p:spPr bwMode="auto">
          <a:xfrm>
            <a:off x="1371600" y="3275013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ISP 1</a:t>
            </a:r>
          </a:p>
        </p:txBody>
      </p:sp>
      <p:pic>
        <p:nvPicPr>
          <p:cNvPr id="10957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679700"/>
            <a:ext cx="2667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Text Box 14"/>
          <p:cNvSpPr txBox="1">
            <a:spLocks noChangeArrowheads="1"/>
          </p:cNvSpPr>
          <p:nvPr/>
        </p:nvSpPr>
        <p:spPr bwMode="auto">
          <a:xfrm>
            <a:off x="4038600" y="32766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ISP 2</a:t>
            </a:r>
          </a:p>
        </p:txBody>
      </p:sp>
      <p:pic>
        <p:nvPicPr>
          <p:cNvPr id="10957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32300"/>
            <a:ext cx="2667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Text Box 16"/>
          <p:cNvSpPr txBox="1">
            <a:spLocks noChangeArrowheads="1"/>
          </p:cNvSpPr>
          <p:nvPr/>
        </p:nvSpPr>
        <p:spPr bwMode="auto">
          <a:xfrm>
            <a:off x="2362200" y="501015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ISP 3</a:t>
            </a:r>
          </a:p>
        </p:txBody>
      </p:sp>
      <p:sp>
        <p:nvSpPr>
          <p:cNvPr id="109579" name="Line 30"/>
          <p:cNvSpPr>
            <a:spLocks noChangeShapeType="1"/>
          </p:cNvSpPr>
          <p:nvPr/>
        </p:nvSpPr>
        <p:spPr bwMode="auto">
          <a:xfrm>
            <a:off x="2590800" y="32305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Line 31"/>
          <p:cNvSpPr>
            <a:spLocks noChangeShapeType="1"/>
          </p:cNvSpPr>
          <p:nvPr/>
        </p:nvSpPr>
        <p:spPr bwMode="auto">
          <a:xfrm>
            <a:off x="1600200" y="2527300"/>
            <a:ext cx="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Line 33"/>
          <p:cNvSpPr>
            <a:spLocks noChangeShapeType="1"/>
          </p:cNvSpPr>
          <p:nvPr/>
        </p:nvSpPr>
        <p:spPr bwMode="auto">
          <a:xfrm flipH="1">
            <a:off x="2514600" y="31369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36"/>
          <p:cNvSpPr>
            <a:spLocks noChangeShapeType="1"/>
          </p:cNvSpPr>
          <p:nvPr/>
        </p:nvSpPr>
        <p:spPr bwMode="auto">
          <a:xfrm>
            <a:off x="1600200" y="3898900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37"/>
          <p:cNvSpPr>
            <a:spLocks noChangeShapeType="1"/>
          </p:cNvSpPr>
          <p:nvPr/>
        </p:nvSpPr>
        <p:spPr bwMode="auto">
          <a:xfrm flipH="1">
            <a:off x="3429000" y="3898900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39"/>
          <p:cNvSpPr>
            <a:spLocks noChangeShapeType="1"/>
          </p:cNvSpPr>
          <p:nvPr/>
        </p:nvSpPr>
        <p:spPr bwMode="auto">
          <a:xfrm>
            <a:off x="2133600" y="2298700"/>
            <a:ext cx="2286000" cy="6858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585" name="AutoShape 42"/>
          <p:cNvCxnSpPr>
            <a:cxnSpLocks noChangeShapeType="1"/>
          </p:cNvCxnSpPr>
          <p:nvPr/>
        </p:nvCxnSpPr>
        <p:spPr bwMode="auto">
          <a:xfrm rot="10800000" flipH="1" flipV="1">
            <a:off x="1143000" y="2179638"/>
            <a:ext cx="350838" cy="2970212"/>
          </a:xfrm>
          <a:prstGeom prst="curvedConnector3">
            <a:avLst>
              <a:gd name="adj1" fmla="val -264708"/>
            </a:avLst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</p:cxnSp>
      <p:sp>
        <p:nvSpPr>
          <p:cNvPr id="109586" name="Line 43"/>
          <p:cNvSpPr>
            <a:spLocks noChangeShapeType="1"/>
          </p:cNvSpPr>
          <p:nvPr/>
        </p:nvSpPr>
        <p:spPr bwMode="auto">
          <a:xfrm flipH="1" flipV="1">
            <a:off x="1600200" y="3733800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Line 44"/>
          <p:cNvSpPr>
            <a:spLocks noChangeShapeType="1"/>
          </p:cNvSpPr>
          <p:nvPr/>
        </p:nvSpPr>
        <p:spPr bwMode="auto">
          <a:xfrm flipV="1">
            <a:off x="3581400" y="3822700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Line 53"/>
          <p:cNvSpPr>
            <a:spLocks noChangeShapeType="1"/>
          </p:cNvSpPr>
          <p:nvPr/>
        </p:nvSpPr>
        <p:spPr bwMode="auto">
          <a:xfrm>
            <a:off x="1905000" y="2438400"/>
            <a:ext cx="152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AutoShape 54"/>
          <p:cNvSpPr>
            <a:spLocks noChangeArrowheads="1"/>
          </p:cNvSpPr>
          <p:nvPr/>
        </p:nvSpPr>
        <p:spPr bwMode="auto">
          <a:xfrm>
            <a:off x="2362200" y="29718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AutoShape 55"/>
          <p:cNvSpPr>
            <a:spLocks noChangeArrowheads="1"/>
          </p:cNvSpPr>
          <p:nvPr/>
        </p:nvSpPr>
        <p:spPr bwMode="auto">
          <a:xfrm rot="3230355">
            <a:off x="1193800" y="4046538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AutoShape 56"/>
          <p:cNvSpPr>
            <a:spLocks noChangeArrowheads="1"/>
          </p:cNvSpPr>
          <p:nvPr/>
        </p:nvSpPr>
        <p:spPr bwMode="auto">
          <a:xfrm rot="7960820">
            <a:off x="3099594" y="4134644"/>
            <a:ext cx="1611312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Rectangle 5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9800" y="990600"/>
            <a:ext cx="30480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b="1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smtClean="0"/>
              <a:t>Consider N ASes: if an edge AS E connects to one of the N ASes, each AS has (N-1) paths to each prefix </a:t>
            </a:r>
            <a:r>
              <a:rPr lang="en-US" sz="1400" i="1" smtClean="0"/>
              <a:t>p</a:t>
            </a:r>
            <a:r>
              <a:rPr lang="en-US" sz="1400" smtClean="0"/>
              <a:t> announced by E</a:t>
            </a:r>
            <a:endParaRPr lang="en-US" sz="1400" b="1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smtClean="0"/>
              <a:t>When E connects to n of N ASes, each AS has at least  n*N routes to </a:t>
            </a:r>
            <a:r>
              <a:rPr lang="en-US" sz="1400" i="1" smtClean="0"/>
              <a:t>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000" smtClean="0"/>
              <a:t>In general the total number of routes  to p  can grow super-linearly with 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000" smtClean="0"/>
              <a:t>Edge AS multi-homing n times to the same ISP does NOT have this effect on adjacent ISPs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smtClean="0"/>
              <a:t>It’s common for ISPs to have 10 or more interconnects with other ISPs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000" smtClean="0"/>
              <a:t>when E connects to n ISPs, each ISP likely to see n*10 routes for p announced by 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smtClean="0"/>
              <a:t>New ISPs in core, or nested transit relationships, often exacerbate the problem</a:t>
            </a:r>
            <a:endParaRPr lang="en-US" sz="12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200" i="1" smtClean="0"/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 flipH="1">
            <a:off x="3505200" y="3987800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 flipV="1">
            <a:off x="3657600" y="3911600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6" name="AutoShape 66"/>
          <p:cNvSpPr>
            <a:spLocks noChangeArrowheads="1"/>
          </p:cNvSpPr>
          <p:nvPr/>
        </p:nvSpPr>
        <p:spPr bwMode="auto">
          <a:xfrm rot="7960820">
            <a:off x="3175794" y="4223544"/>
            <a:ext cx="1611312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7" name="Line 67"/>
          <p:cNvSpPr>
            <a:spLocks noChangeShapeType="1"/>
          </p:cNvSpPr>
          <p:nvPr/>
        </p:nvSpPr>
        <p:spPr bwMode="auto">
          <a:xfrm flipH="1">
            <a:off x="3657600" y="3987800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8" name="Line 68"/>
          <p:cNvSpPr>
            <a:spLocks noChangeShapeType="1"/>
          </p:cNvSpPr>
          <p:nvPr/>
        </p:nvSpPr>
        <p:spPr bwMode="auto">
          <a:xfrm flipV="1">
            <a:off x="3810000" y="3911600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9" name="AutoShape 69"/>
          <p:cNvSpPr>
            <a:spLocks noChangeArrowheads="1"/>
          </p:cNvSpPr>
          <p:nvPr/>
        </p:nvSpPr>
        <p:spPr bwMode="auto">
          <a:xfrm rot="7960820">
            <a:off x="3328194" y="4223544"/>
            <a:ext cx="1611312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0" name="Line 70"/>
          <p:cNvSpPr>
            <a:spLocks noChangeShapeType="1"/>
          </p:cNvSpPr>
          <p:nvPr/>
        </p:nvSpPr>
        <p:spPr bwMode="auto">
          <a:xfrm flipH="1">
            <a:off x="3733800" y="3998913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1" name="Line 71"/>
          <p:cNvSpPr>
            <a:spLocks noChangeShapeType="1"/>
          </p:cNvSpPr>
          <p:nvPr/>
        </p:nvSpPr>
        <p:spPr bwMode="auto">
          <a:xfrm flipV="1">
            <a:off x="3886200" y="3922713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2" name="AutoShape 72"/>
          <p:cNvSpPr>
            <a:spLocks noChangeArrowheads="1"/>
          </p:cNvSpPr>
          <p:nvPr/>
        </p:nvSpPr>
        <p:spPr bwMode="auto">
          <a:xfrm rot="7960820">
            <a:off x="3404393" y="4234657"/>
            <a:ext cx="1611313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3" name="Line 73"/>
          <p:cNvSpPr>
            <a:spLocks noChangeShapeType="1"/>
          </p:cNvSpPr>
          <p:nvPr/>
        </p:nvSpPr>
        <p:spPr bwMode="auto">
          <a:xfrm flipH="1">
            <a:off x="3886200" y="3998913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4" name="Line 74"/>
          <p:cNvSpPr>
            <a:spLocks noChangeShapeType="1"/>
          </p:cNvSpPr>
          <p:nvPr/>
        </p:nvSpPr>
        <p:spPr bwMode="auto">
          <a:xfrm flipV="1">
            <a:off x="4038600" y="3922713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5" name="AutoShape 75"/>
          <p:cNvSpPr>
            <a:spLocks noChangeArrowheads="1"/>
          </p:cNvSpPr>
          <p:nvPr/>
        </p:nvSpPr>
        <p:spPr bwMode="auto">
          <a:xfrm rot="7960820">
            <a:off x="3556793" y="4234657"/>
            <a:ext cx="1611313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6" name="Line 76"/>
          <p:cNvSpPr>
            <a:spLocks noChangeShapeType="1"/>
          </p:cNvSpPr>
          <p:nvPr/>
        </p:nvSpPr>
        <p:spPr bwMode="auto">
          <a:xfrm flipH="1">
            <a:off x="3962400" y="3998913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7" name="Line 77"/>
          <p:cNvSpPr>
            <a:spLocks noChangeShapeType="1"/>
          </p:cNvSpPr>
          <p:nvPr/>
        </p:nvSpPr>
        <p:spPr bwMode="auto">
          <a:xfrm flipV="1">
            <a:off x="4114800" y="3922713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8" name="AutoShape 78"/>
          <p:cNvSpPr>
            <a:spLocks noChangeArrowheads="1"/>
          </p:cNvSpPr>
          <p:nvPr/>
        </p:nvSpPr>
        <p:spPr bwMode="auto">
          <a:xfrm rot="7960820">
            <a:off x="3632993" y="4234657"/>
            <a:ext cx="1611313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9" name="Line 79"/>
          <p:cNvSpPr>
            <a:spLocks noChangeShapeType="1"/>
          </p:cNvSpPr>
          <p:nvPr/>
        </p:nvSpPr>
        <p:spPr bwMode="auto">
          <a:xfrm flipH="1">
            <a:off x="3352800" y="3846513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0" name="Line 80"/>
          <p:cNvSpPr>
            <a:spLocks noChangeShapeType="1"/>
          </p:cNvSpPr>
          <p:nvPr/>
        </p:nvSpPr>
        <p:spPr bwMode="auto">
          <a:xfrm flipV="1">
            <a:off x="3505200" y="3770313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1" name="AutoShape 81"/>
          <p:cNvSpPr>
            <a:spLocks noChangeArrowheads="1"/>
          </p:cNvSpPr>
          <p:nvPr/>
        </p:nvSpPr>
        <p:spPr bwMode="auto">
          <a:xfrm rot="7960820">
            <a:off x="3023393" y="4082257"/>
            <a:ext cx="1611313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2" name="Line 82"/>
          <p:cNvSpPr>
            <a:spLocks noChangeShapeType="1"/>
          </p:cNvSpPr>
          <p:nvPr/>
        </p:nvSpPr>
        <p:spPr bwMode="auto">
          <a:xfrm flipH="1">
            <a:off x="3200400" y="3835400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3" name="Line 83"/>
          <p:cNvSpPr>
            <a:spLocks noChangeShapeType="1"/>
          </p:cNvSpPr>
          <p:nvPr/>
        </p:nvSpPr>
        <p:spPr bwMode="auto">
          <a:xfrm flipV="1">
            <a:off x="3352800" y="3759200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4" name="AutoShape 84"/>
          <p:cNvSpPr>
            <a:spLocks noChangeArrowheads="1"/>
          </p:cNvSpPr>
          <p:nvPr/>
        </p:nvSpPr>
        <p:spPr bwMode="auto">
          <a:xfrm rot="7960820">
            <a:off x="2870994" y="4071144"/>
            <a:ext cx="1611312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5" name="Line 85"/>
          <p:cNvSpPr>
            <a:spLocks noChangeShapeType="1"/>
          </p:cNvSpPr>
          <p:nvPr/>
        </p:nvSpPr>
        <p:spPr bwMode="auto">
          <a:xfrm flipH="1">
            <a:off x="3048000" y="3770313"/>
            <a:ext cx="838200" cy="90170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6" name="Line 86"/>
          <p:cNvSpPr>
            <a:spLocks noChangeShapeType="1"/>
          </p:cNvSpPr>
          <p:nvPr/>
        </p:nvSpPr>
        <p:spPr bwMode="auto">
          <a:xfrm flipV="1">
            <a:off x="3200400" y="3694113"/>
            <a:ext cx="8382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7" name="AutoShape 87"/>
          <p:cNvSpPr>
            <a:spLocks noChangeArrowheads="1"/>
          </p:cNvSpPr>
          <p:nvPr/>
        </p:nvSpPr>
        <p:spPr bwMode="auto">
          <a:xfrm rot="7960820">
            <a:off x="2718593" y="4006057"/>
            <a:ext cx="1611313" cy="457200"/>
          </a:xfrm>
          <a:prstGeom prst="leftRightArrow">
            <a:avLst>
              <a:gd name="adj1" fmla="val 50000"/>
              <a:gd name="adj2" fmla="val 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8" name="Line 88"/>
          <p:cNvSpPr>
            <a:spLocks noChangeShapeType="1"/>
          </p:cNvSpPr>
          <p:nvPr/>
        </p:nvSpPr>
        <p:spPr bwMode="auto">
          <a:xfrm>
            <a:off x="1524000" y="39290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9" name="Line 89"/>
          <p:cNvSpPr>
            <a:spLocks noChangeShapeType="1"/>
          </p:cNvSpPr>
          <p:nvPr/>
        </p:nvSpPr>
        <p:spPr bwMode="auto">
          <a:xfrm flipH="1" flipV="1">
            <a:off x="1524000" y="37639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0" name="AutoShape 90"/>
          <p:cNvSpPr>
            <a:spLocks noChangeArrowheads="1"/>
          </p:cNvSpPr>
          <p:nvPr/>
        </p:nvSpPr>
        <p:spPr bwMode="auto">
          <a:xfrm rot="3230355">
            <a:off x="1117600" y="40767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1" name="Line 91"/>
          <p:cNvSpPr>
            <a:spLocks noChangeShapeType="1"/>
          </p:cNvSpPr>
          <p:nvPr/>
        </p:nvSpPr>
        <p:spPr bwMode="auto">
          <a:xfrm>
            <a:off x="1676400" y="38528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2" name="Line 92"/>
          <p:cNvSpPr>
            <a:spLocks noChangeShapeType="1"/>
          </p:cNvSpPr>
          <p:nvPr/>
        </p:nvSpPr>
        <p:spPr bwMode="auto">
          <a:xfrm flipH="1" flipV="1">
            <a:off x="1676400" y="36877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3" name="AutoShape 93"/>
          <p:cNvSpPr>
            <a:spLocks noChangeArrowheads="1"/>
          </p:cNvSpPr>
          <p:nvPr/>
        </p:nvSpPr>
        <p:spPr bwMode="auto">
          <a:xfrm rot="3230355">
            <a:off x="1270000" y="40005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4" name="Line 94"/>
          <p:cNvSpPr>
            <a:spLocks noChangeShapeType="1"/>
          </p:cNvSpPr>
          <p:nvPr/>
        </p:nvSpPr>
        <p:spPr bwMode="auto">
          <a:xfrm>
            <a:off x="1752600" y="37766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5" name="Line 95"/>
          <p:cNvSpPr>
            <a:spLocks noChangeShapeType="1"/>
          </p:cNvSpPr>
          <p:nvPr/>
        </p:nvSpPr>
        <p:spPr bwMode="auto">
          <a:xfrm flipH="1" flipV="1">
            <a:off x="1752600" y="36115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6" name="AutoShape 96"/>
          <p:cNvSpPr>
            <a:spLocks noChangeArrowheads="1"/>
          </p:cNvSpPr>
          <p:nvPr/>
        </p:nvSpPr>
        <p:spPr bwMode="auto">
          <a:xfrm rot="3230355">
            <a:off x="1346200" y="39243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7" name="Line 97"/>
          <p:cNvSpPr>
            <a:spLocks noChangeShapeType="1"/>
          </p:cNvSpPr>
          <p:nvPr/>
        </p:nvSpPr>
        <p:spPr bwMode="auto">
          <a:xfrm>
            <a:off x="1905000" y="37766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8" name="Line 98"/>
          <p:cNvSpPr>
            <a:spLocks noChangeShapeType="1"/>
          </p:cNvSpPr>
          <p:nvPr/>
        </p:nvSpPr>
        <p:spPr bwMode="auto">
          <a:xfrm flipH="1" flipV="1">
            <a:off x="1905000" y="36115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9" name="AutoShape 99"/>
          <p:cNvSpPr>
            <a:spLocks noChangeArrowheads="1"/>
          </p:cNvSpPr>
          <p:nvPr/>
        </p:nvSpPr>
        <p:spPr bwMode="auto">
          <a:xfrm rot="3230355">
            <a:off x="1498600" y="39243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0" name="Line 100"/>
          <p:cNvSpPr>
            <a:spLocks noChangeShapeType="1"/>
          </p:cNvSpPr>
          <p:nvPr/>
        </p:nvSpPr>
        <p:spPr bwMode="auto">
          <a:xfrm>
            <a:off x="1371600" y="38528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1" name="Line 101"/>
          <p:cNvSpPr>
            <a:spLocks noChangeShapeType="1"/>
          </p:cNvSpPr>
          <p:nvPr/>
        </p:nvSpPr>
        <p:spPr bwMode="auto">
          <a:xfrm flipH="1" flipV="1">
            <a:off x="1371600" y="36877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2" name="AutoShape 102"/>
          <p:cNvSpPr>
            <a:spLocks noChangeArrowheads="1"/>
          </p:cNvSpPr>
          <p:nvPr/>
        </p:nvSpPr>
        <p:spPr bwMode="auto">
          <a:xfrm rot="3230355">
            <a:off x="965200" y="40005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3" name="Line 103"/>
          <p:cNvSpPr>
            <a:spLocks noChangeShapeType="1"/>
          </p:cNvSpPr>
          <p:nvPr/>
        </p:nvSpPr>
        <p:spPr bwMode="auto">
          <a:xfrm>
            <a:off x="1295400" y="39290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4" name="Line 104"/>
          <p:cNvSpPr>
            <a:spLocks noChangeShapeType="1"/>
          </p:cNvSpPr>
          <p:nvPr/>
        </p:nvSpPr>
        <p:spPr bwMode="auto">
          <a:xfrm flipH="1" flipV="1">
            <a:off x="1295400" y="37639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5" name="AutoShape 105"/>
          <p:cNvSpPr>
            <a:spLocks noChangeArrowheads="1"/>
          </p:cNvSpPr>
          <p:nvPr/>
        </p:nvSpPr>
        <p:spPr bwMode="auto">
          <a:xfrm rot="3230355">
            <a:off x="889000" y="40767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6" name="Line 106"/>
          <p:cNvSpPr>
            <a:spLocks noChangeShapeType="1"/>
          </p:cNvSpPr>
          <p:nvPr/>
        </p:nvSpPr>
        <p:spPr bwMode="auto">
          <a:xfrm>
            <a:off x="1143000" y="39290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7" name="Line 107"/>
          <p:cNvSpPr>
            <a:spLocks noChangeShapeType="1"/>
          </p:cNvSpPr>
          <p:nvPr/>
        </p:nvSpPr>
        <p:spPr bwMode="auto">
          <a:xfrm flipH="1" flipV="1">
            <a:off x="1143000" y="37639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8" name="AutoShape 108"/>
          <p:cNvSpPr>
            <a:spLocks noChangeArrowheads="1"/>
          </p:cNvSpPr>
          <p:nvPr/>
        </p:nvSpPr>
        <p:spPr bwMode="auto">
          <a:xfrm rot="3230355">
            <a:off x="736600" y="40767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9" name="Line 109"/>
          <p:cNvSpPr>
            <a:spLocks noChangeShapeType="1"/>
          </p:cNvSpPr>
          <p:nvPr/>
        </p:nvSpPr>
        <p:spPr bwMode="auto">
          <a:xfrm>
            <a:off x="1981200" y="37766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0" name="Line 110"/>
          <p:cNvSpPr>
            <a:spLocks noChangeShapeType="1"/>
          </p:cNvSpPr>
          <p:nvPr/>
        </p:nvSpPr>
        <p:spPr bwMode="auto">
          <a:xfrm flipH="1" flipV="1">
            <a:off x="1981200" y="36115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1" name="AutoShape 111"/>
          <p:cNvSpPr>
            <a:spLocks noChangeArrowheads="1"/>
          </p:cNvSpPr>
          <p:nvPr/>
        </p:nvSpPr>
        <p:spPr bwMode="auto">
          <a:xfrm rot="3230355">
            <a:off x="1574800" y="39243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2" name="Line 112"/>
          <p:cNvSpPr>
            <a:spLocks noChangeShapeType="1"/>
          </p:cNvSpPr>
          <p:nvPr/>
        </p:nvSpPr>
        <p:spPr bwMode="auto">
          <a:xfrm>
            <a:off x="1066800" y="4005263"/>
            <a:ext cx="609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3" name="Line 113"/>
          <p:cNvSpPr>
            <a:spLocks noChangeShapeType="1"/>
          </p:cNvSpPr>
          <p:nvPr/>
        </p:nvSpPr>
        <p:spPr bwMode="auto">
          <a:xfrm flipH="1" flipV="1">
            <a:off x="1066800" y="3840163"/>
            <a:ext cx="685800" cy="990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4" name="AutoShape 114"/>
          <p:cNvSpPr>
            <a:spLocks noChangeArrowheads="1"/>
          </p:cNvSpPr>
          <p:nvPr/>
        </p:nvSpPr>
        <p:spPr bwMode="auto">
          <a:xfrm rot="3230355">
            <a:off x="660400" y="4152900"/>
            <a:ext cx="1447800" cy="457200"/>
          </a:xfrm>
          <a:prstGeom prst="leftRightArrow">
            <a:avLst>
              <a:gd name="adj1" fmla="val 50000"/>
              <a:gd name="adj2" fmla="val 6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5" name="Line 115"/>
          <p:cNvSpPr>
            <a:spLocks noChangeShapeType="1"/>
          </p:cNvSpPr>
          <p:nvPr/>
        </p:nvSpPr>
        <p:spPr bwMode="auto">
          <a:xfrm>
            <a:off x="2590800" y="33067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6" name="Line 116"/>
          <p:cNvSpPr>
            <a:spLocks noChangeShapeType="1"/>
          </p:cNvSpPr>
          <p:nvPr/>
        </p:nvSpPr>
        <p:spPr bwMode="auto">
          <a:xfrm flipH="1">
            <a:off x="2514600" y="32131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7" name="AutoShape 117"/>
          <p:cNvSpPr>
            <a:spLocks noChangeArrowheads="1"/>
          </p:cNvSpPr>
          <p:nvPr/>
        </p:nvSpPr>
        <p:spPr bwMode="auto">
          <a:xfrm>
            <a:off x="2362200" y="30480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8" name="Line 118"/>
          <p:cNvSpPr>
            <a:spLocks noChangeShapeType="1"/>
          </p:cNvSpPr>
          <p:nvPr/>
        </p:nvSpPr>
        <p:spPr bwMode="auto">
          <a:xfrm>
            <a:off x="2590800" y="33829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9" name="Line 119"/>
          <p:cNvSpPr>
            <a:spLocks noChangeShapeType="1"/>
          </p:cNvSpPr>
          <p:nvPr/>
        </p:nvSpPr>
        <p:spPr bwMode="auto">
          <a:xfrm flipH="1">
            <a:off x="2514600" y="32893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0" name="AutoShape 120"/>
          <p:cNvSpPr>
            <a:spLocks noChangeArrowheads="1"/>
          </p:cNvSpPr>
          <p:nvPr/>
        </p:nvSpPr>
        <p:spPr bwMode="auto">
          <a:xfrm>
            <a:off x="2362200" y="31242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1" name="Line 121"/>
          <p:cNvSpPr>
            <a:spLocks noChangeShapeType="1"/>
          </p:cNvSpPr>
          <p:nvPr/>
        </p:nvSpPr>
        <p:spPr bwMode="auto">
          <a:xfrm>
            <a:off x="2590800" y="34591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2" name="Line 122"/>
          <p:cNvSpPr>
            <a:spLocks noChangeShapeType="1"/>
          </p:cNvSpPr>
          <p:nvPr/>
        </p:nvSpPr>
        <p:spPr bwMode="auto">
          <a:xfrm flipH="1">
            <a:off x="2514600" y="33655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3" name="AutoShape 123"/>
          <p:cNvSpPr>
            <a:spLocks noChangeArrowheads="1"/>
          </p:cNvSpPr>
          <p:nvPr/>
        </p:nvSpPr>
        <p:spPr bwMode="auto">
          <a:xfrm>
            <a:off x="2362200" y="32004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4" name="Line 124"/>
          <p:cNvSpPr>
            <a:spLocks noChangeShapeType="1"/>
          </p:cNvSpPr>
          <p:nvPr/>
        </p:nvSpPr>
        <p:spPr bwMode="auto">
          <a:xfrm>
            <a:off x="2590800" y="35353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5" name="Line 125"/>
          <p:cNvSpPr>
            <a:spLocks noChangeShapeType="1"/>
          </p:cNvSpPr>
          <p:nvPr/>
        </p:nvSpPr>
        <p:spPr bwMode="auto">
          <a:xfrm flipH="1">
            <a:off x="2514600" y="34417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6" name="AutoShape 126"/>
          <p:cNvSpPr>
            <a:spLocks noChangeArrowheads="1"/>
          </p:cNvSpPr>
          <p:nvPr/>
        </p:nvSpPr>
        <p:spPr bwMode="auto">
          <a:xfrm>
            <a:off x="2362200" y="32766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7" name="Line 127"/>
          <p:cNvSpPr>
            <a:spLocks noChangeShapeType="1"/>
          </p:cNvSpPr>
          <p:nvPr/>
        </p:nvSpPr>
        <p:spPr bwMode="auto">
          <a:xfrm>
            <a:off x="2590800" y="36115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8" name="Line 128"/>
          <p:cNvSpPr>
            <a:spLocks noChangeShapeType="1"/>
          </p:cNvSpPr>
          <p:nvPr/>
        </p:nvSpPr>
        <p:spPr bwMode="auto">
          <a:xfrm flipH="1">
            <a:off x="2514600" y="35179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9" name="AutoShape 129"/>
          <p:cNvSpPr>
            <a:spLocks noChangeArrowheads="1"/>
          </p:cNvSpPr>
          <p:nvPr/>
        </p:nvSpPr>
        <p:spPr bwMode="auto">
          <a:xfrm>
            <a:off x="2362200" y="33528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0" name="Line 130"/>
          <p:cNvSpPr>
            <a:spLocks noChangeShapeType="1"/>
          </p:cNvSpPr>
          <p:nvPr/>
        </p:nvSpPr>
        <p:spPr bwMode="auto">
          <a:xfrm>
            <a:off x="2590800" y="36877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1" name="Line 131"/>
          <p:cNvSpPr>
            <a:spLocks noChangeShapeType="1"/>
          </p:cNvSpPr>
          <p:nvPr/>
        </p:nvSpPr>
        <p:spPr bwMode="auto">
          <a:xfrm flipH="1">
            <a:off x="2514600" y="35941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2" name="AutoShape 132"/>
          <p:cNvSpPr>
            <a:spLocks noChangeArrowheads="1"/>
          </p:cNvSpPr>
          <p:nvPr/>
        </p:nvSpPr>
        <p:spPr bwMode="auto">
          <a:xfrm>
            <a:off x="2362200" y="34290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3" name="Line 133"/>
          <p:cNvSpPr>
            <a:spLocks noChangeShapeType="1"/>
          </p:cNvSpPr>
          <p:nvPr/>
        </p:nvSpPr>
        <p:spPr bwMode="auto">
          <a:xfrm>
            <a:off x="2590800" y="31543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4" name="Line 134"/>
          <p:cNvSpPr>
            <a:spLocks noChangeShapeType="1"/>
          </p:cNvSpPr>
          <p:nvPr/>
        </p:nvSpPr>
        <p:spPr bwMode="auto">
          <a:xfrm flipH="1">
            <a:off x="2514600" y="30607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5" name="AutoShape 135"/>
          <p:cNvSpPr>
            <a:spLocks noChangeArrowheads="1"/>
          </p:cNvSpPr>
          <p:nvPr/>
        </p:nvSpPr>
        <p:spPr bwMode="auto">
          <a:xfrm>
            <a:off x="2362200" y="28956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6" name="Line 136"/>
          <p:cNvSpPr>
            <a:spLocks noChangeShapeType="1"/>
          </p:cNvSpPr>
          <p:nvPr/>
        </p:nvSpPr>
        <p:spPr bwMode="auto">
          <a:xfrm>
            <a:off x="2590800" y="30781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7" name="Line 137"/>
          <p:cNvSpPr>
            <a:spLocks noChangeShapeType="1"/>
          </p:cNvSpPr>
          <p:nvPr/>
        </p:nvSpPr>
        <p:spPr bwMode="auto">
          <a:xfrm flipH="1">
            <a:off x="2514600" y="29845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8" name="AutoShape 138"/>
          <p:cNvSpPr>
            <a:spLocks noChangeArrowheads="1"/>
          </p:cNvSpPr>
          <p:nvPr/>
        </p:nvSpPr>
        <p:spPr bwMode="auto">
          <a:xfrm>
            <a:off x="2362200" y="28194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9" name="Line 139"/>
          <p:cNvSpPr>
            <a:spLocks noChangeShapeType="1"/>
          </p:cNvSpPr>
          <p:nvPr/>
        </p:nvSpPr>
        <p:spPr bwMode="auto">
          <a:xfrm>
            <a:off x="2590800" y="37639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0" name="Line 140"/>
          <p:cNvSpPr>
            <a:spLocks noChangeShapeType="1"/>
          </p:cNvSpPr>
          <p:nvPr/>
        </p:nvSpPr>
        <p:spPr bwMode="auto">
          <a:xfrm flipH="1">
            <a:off x="2514600" y="3670300"/>
            <a:ext cx="762000" cy="0"/>
          </a:xfrm>
          <a:prstGeom prst="line">
            <a:avLst/>
          </a:prstGeom>
          <a:noFill/>
          <a:ln w="1905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1" name="AutoShape 141"/>
          <p:cNvSpPr>
            <a:spLocks noChangeArrowheads="1"/>
          </p:cNvSpPr>
          <p:nvPr/>
        </p:nvSpPr>
        <p:spPr bwMode="auto">
          <a:xfrm>
            <a:off x="2362200" y="35052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2" name="Text Box 142"/>
          <p:cNvSpPr txBox="1">
            <a:spLocks noChangeArrowheads="1"/>
          </p:cNvSpPr>
          <p:nvPr/>
        </p:nvSpPr>
        <p:spPr bwMode="auto">
          <a:xfrm>
            <a:off x="460375" y="6096000"/>
            <a:ext cx="472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ISP1 - one unique prefix (</a:t>
            </a:r>
            <a:r>
              <a:rPr lang="en-US" sz="1400" i="1"/>
              <a:t>p)</a:t>
            </a:r>
            <a:r>
              <a:rPr lang="en-US" sz="1400"/>
              <a:t>, 22 routes total on PE routers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4" grpId="0" animBg="1"/>
      <p:bldP spid="61505" grpId="0" animBg="1"/>
      <p:bldP spid="61506" grpId="0" animBg="1"/>
      <p:bldP spid="61507" grpId="0" animBg="1"/>
      <p:bldP spid="61508" grpId="0" animBg="1"/>
      <p:bldP spid="61509" grpId="0" animBg="1"/>
      <p:bldP spid="61510" grpId="0" animBg="1"/>
      <p:bldP spid="61511" grpId="0" animBg="1"/>
      <p:bldP spid="61512" grpId="0" animBg="1"/>
      <p:bldP spid="61513" grpId="0" animBg="1"/>
      <p:bldP spid="61514" grpId="0" animBg="1"/>
      <p:bldP spid="61515" grpId="0" animBg="1"/>
      <p:bldP spid="61516" grpId="0" animBg="1"/>
      <p:bldP spid="61517" grpId="0" animBg="1"/>
      <p:bldP spid="61518" grpId="0" animBg="1"/>
      <p:bldP spid="61519" grpId="0" animBg="1"/>
      <p:bldP spid="61520" grpId="0" animBg="1"/>
      <p:bldP spid="61521" grpId="0" animBg="1"/>
      <p:bldP spid="61522" grpId="0" animBg="1"/>
      <p:bldP spid="61523" grpId="0" animBg="1"/>
      <p:bldP spid="61524" grpId="0" animBg="1"/>
      <p:bldP spid="61525" grpId="0" animBg="1"/>
      <p:bldP spid="61526" grpId="0" animBg="1"/>
      <p:bldP spid="61527" grpId="0" animBg="1"/>
      <p:bldP spid="61528" grpId="0" animBg="1"/>
      <p:bldP spid="61529" grpId="0" animBg="1"/>
      <p:bldP spid="61530" grpId="0" animBg="1"/>
      <p:bldP spid="61531" grpId="0" animBg="1"/>
      <p:bldP spid="61532" grpId="0" animBg="1"/>
      <p:bldP spid="61533" grpId="0" animBg="1"/>
      <p:bldP spid="61534" grpId="0" animBg="1"/>
      <p:bldP spid="61535" grpId="0" animBg="1"/>
      <p:bldP spid="61536" grpId="0" animBg="1"/>
      <p:bldP spid="61537" grpId="0" animBg="1"/>
      <p:bldP spid="61538" grpId="0" animBg="1"/>
      <p:bldP spid="61539" grpId="0" animBg="1"/>
      <p:bldP spid="61540" grpId="0" animBg="1"/>
      <p:bldP spid="61541" grpId="0" animBg="1"/>
      <p:bldP spid="61542" grpId="0" animBg="1"/>
      <p:bldP spid="61543" grpId="0" animBg="1"/>
      <p:bldP spid="61544" grpId="0" animBg="1"/>
      <p:bldP spid="61545" grpId="0" animBg="1"/>
      <p:bldP spid="61546" grpId="0" animBg="1"/>
      <p:bldP spid="61547" grpId="0" animBg="1"/>
      <p:bldP spid="61548" grpId="0" animBg="1"/>
      <p:bldP spid="61549" grpId="0" animBg="1"/>
      <p:bldP spid="61550" grpId="0" animBg="1"/>
      <p:bldP spid="61551" grpId="0" animBg="1"/>
      <p:bldP spid="61552" grpId="0" animBg="1"/>
      <p:bldP spid="61553" grpId="0" animBg="1"/>
      <p:bldP spid="61554" grpId="0" animBg="1"/>
      <p:bldP spid="61555" grpId="0" animBg="1"/>
      <p:bldP spid="61556" grpId="0" animBg="1"/>
      <p:bldP spid="61557" grpId="0" animBg="1"/>
      <p:bldP spid="61558" grpId="0" animBg="1"/>
      <p:bldP spid="61559" grpId="0" animBg="1"/>
      <p:bldP spid="61560" grpId="0" animBg="1"/>
      <p:bldP spid="61561" grpId="0" animBg="1"/>
      <p:bldP spid="61562" grpId="0" animBg="1"/>
      <p:bldP spid="61563" grpId="0" animBg="1"/>
      <p:bldP spid="61564" grpId="0" animBg="1"/>
      <p:bldP spid="61565" grpId="0" animBg="1"/>
      <p:bldP spid="61566" grpId="0" animBg="1"/>
      <p:bldP spid="61567" grpId="0" animBg="1"/>
      <p:bldP spid="61568" grpId="0" animBg="1"/>
      <p:bldP spid="61569" grpId="0" animBg="1"/>
      <p:bldP spid="61570" grpId="0" animBg="1"/>
      <p:bldP spid="61571" grpId="0" animBg="1"/>
      <p:bldP spid="61572" grpId="0" animBg="1"/>
      <p:bldP spid="61573" grpId="0" animBg="1"/>
      <p:bldP spid="61574" grpId="0" animBg="1"/>
      <p:bldP spid="61575" grpId="0" animBg="1"/>
      <p:bldP spid="61576" grpId="0" animBg="1"/>
      <p:bldP spid="61577" grpId="0" animBg="1"/>
      <p:bldP spid="61578" grpId="0" animBg="1"/>
      <p:bldP spid="61579" grpId="0" animBg="1"/>
      <p:bldP spid="61580" grpId="0" animBg="1"/>
      <p:bldP spid="61581" grpId="0" animBg="1"/>
      <p:bldP spid="615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B9179E7-96CF-4194-8003-55B7260F706F}" type="slidenum">
              <a:rPr lang="en-US"/>
              <a:pPr/>
              <a:t>18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Attribute Growth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More unique attributes means more unique routes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Results in less efficient update packing; more BGP updates, more BGP packets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Common expanding attribute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Communities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Others (AFI/SAFIs, route reflection attributes)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FE3F306-C8DD-4BD8-B402-5112164CDCCA}" type="slidenum">
              <a:rPr lang="en-US"/>
              <a:pPr/>
              <a:t>19</a:t>
            </a:fld>
            <a:endParaRPr lang="en-US"/>
          </a:p>
        </p:txBody>
      </p:sp>
      <p:pic>
        <p:nvPicPr>
          <p:cNvPr id="39938" name="Picture 6" descr="misc-attr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762000"/>
            <a:ext cx="86820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Unique Attribute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B8000B7-33FB-4E09-8856-CC366F596CD4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Objective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main focus on intra-domain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outline issues with BGP scalability caused by network path explosion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Background, BGPisms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What breaks first?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 look Route Reflection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Network Architecture Considerations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Miscellaneous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Conclusions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A Peek Into Route Reflection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E1DFA94-4297-4AFE-8E26-B7E0544D0D6A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Route Reflection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638800"/>
          </a:xfrm>
        </p:spPr>
        <p:txBody>
          <a:bodyPr/>
          <a:lstStyle/>
          <a:p>
            <a:pPr eaLnBrk="1" hangingPunct="1"/>
            <a:r>
              <a:rPr lang="en-US" sz="2000" smtClean="0"/>
              <a:t>While route reflection (RR) does provide implicit aggregation by only propagating single “best route”, it may result in additional routing system state</a:t>
            </a:r>
          </a:p>
          <a:p>
            <a:pPr eaLnBrk="1" hangingPunct="1"/>
            <a:r>
              <a:rPr lang="en-US" sz="2000" smtClean="0"/>
              <a:t>RR guidelines recommend that RR topology be congruent to IP network topology to avoid forwarding loops - difficult constraint in real networks (in general, RRs should not peer through clients)</a:t>
            </a:r>
          </a:p>
          <a:p>
            <a:pPr eaLnBrk="1" hangingPunct="1"/>
            <a:r>
              <a:rPr lang="en-US" sz="2000" smtClean="0"/>
              <a:t>Often 2-6 RRs per cluster, mirrors core or aggregation router physical or network layer interconnection topology</a:t>
            </a:r>
          </a:p>
          <a:p>
            <a:pPr eaLnBrk="1" hangingPunct="1"/>
            <a:r>
              <a:rPr lang="en-US" sz="2000" smtClean="0"/>
              <a:t>Some ISPs have 3-4 tiers of RRs, </a:t>
            </a:r>
            <a:r>
              <a:rPr lang="en-US" sz="2000" b="1" smtClean="0"/>
              <a:t>most just one</a:t>
            </a:r>
            <a:endParaRPr lang="en-US" sz="2000" smtClean="0"/>
          </a:p>
          <a:p>
            <a:pPr eaLnBrk="1" hangingPunct="1"/>
            <a:r>
              <a:rPr lang="en-US" sz="2000" smtClean="0"/>
              <a:t>RRs within cluster typically fully meshed</a:t>
            </a:r>
          </a:p>
          <a:p>
            <a:pPr eaLnBrk="1" hangingPunct="1"/>
            <a:r>
              <a:rPr lang="en-US" sz="2000" smtClean="0"/>
              <a:t>A RR client connects to multiple RRs</a:t>
            </a:r>
          </a:p>
          <a:p>
            <a:pPr eaLnBrk="1" hangingPunct="1"/>
            <a:r>
              <a:rPr lang="en-US" sz="2000" smtClean="0"/>
              <a:t>Absent other attributes, closest eBGP learned route often preferred - result is that each RR advertises one route to all other BGP speakers at same “tier”</a:t>
            </a:r>
          </a:p>
          <a:p>
            <a:pPr lvl="1" eaLnBrk="1" hangingPunct="1"/>
            <a:r>
              <a:rPr lang="en-US" sz="2000" smtClean="0"/>
              <a:t>E.g., 5 interconnections with another AS, with 3 RRs per cluster, could result in 15 routes per RR for a single prefix!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B7D3845-56C8-47C0-9B9D-3978415C44F5}" type="slidenum">
              <a:rPr lang="en-US"/>
              <a:pPr/>
              <a:t>22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Route Reflection Illustrated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55950"/>
            <a:ext cx="2667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1588" y="3929063"/>
            <a:ext cx="3286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3988" y="4233863"/>
            <a:ext cx="3286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4196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38663"/>
            <a:ext cx="328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4958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2672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Line 16"/>
          <p:cNvSpPr>
            <a:spLocks noChangeShapeType="1"/>
          </p:cNvSpPr>
          <p:nvPr/>
        </p:nvSpPr>
        <p:spPr bwMode="auto">
          <a:xfrm flipV="1">
            <a:off x="1447800" y="3733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7"/>
          <p:cNvSpPr>
            <a:spLocks noChangeShapeType="1"/>
          </p:cNvSpPr>
          <p:nvPr/>
        </p:nvSpPr>
        <p:spPr bwMode="auto">
          <a:xfrm flipV="1">
            <a:off x="1524000" y="3733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8"/>
          <p:cNvSpPr>
            <a:spLocks noChangeShapeType="1"/>
          </p:cNvSpPr>
          <p:nvPr/>
        </p:nvSpPr>
        <p:spPr bwMode="auto">
          <a:xfrm flipV="1">
            <a:off x="1600200" y="39624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9"/>
          <p:cNvSpPr>
            <a:spLocks noChangeShapeType="1"/>
          </p:cNvSpPr>
          <p:nvPr/>
        </p:nvSpPr>
        <p:spPr bwMode="auto">
          <a:xfrm flipV="1">
            <a:off x="1752600" y="40386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20"/>
          <p:cNvSpPr>
            <a:spLocks noChangeShapeType="1"/>
          </p:cNvSpPr>
          <p:nvPr/>
        </p:nvSpPr>
        <p:spPr bwMode="auto">
          <a:xfrm flipV="1">
            <a:off x="1752600" y="3733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21"/>
          <p:cNvSpPr>
            <a:spLocks noChangeShapeType="1"/>
          </p:cNvSpPr>
          <p:nvPr/>
        </p:nvSpPr>
        <p:spPr bwMode="auto">
          <a:xfrm flipV="1">
            <a:off x="1600200" y="3810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22"/>
          <p:cNvSpPr>
            <a:spLocks noChangeShapeType="1"/>
          </p:cNvSpPr>
          <p:nvPr/>
        </p:nvSpPr>
        <p:spPr bwMode="auto">
          <a:xfrm flipV="1">
            <a:off x="18288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3"/>
          <p:cNvSpPr>
            <a:spLocks noChangeShapeType="1"/>
          </p:cNvSpPr>
          <p:nvPr/>
        </p:nvSpPr>
        <p:spPr bwMode="auto">
          <a:xfrm flipV="1">
            <a:off x="1905000" y="3733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24"/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5"/>
          <p:cNvSpPr>
            <a:spLocks noChangeShapeType="1"/>
          </p:cNvSpPr>
          <p:nvPr/>
        </p:nvSpPr>
        <p:spPr bwMode="auto">
          <a:xfrm flipH="1" flipV="1">
            <a:off x="1828800" y="3810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6"/>
          <p:cNvSpPr>
            <a:spLocks noChangeShapeType="1"/>
          </p:cNvSpPr>
          <p:nvPr/>
        </p:nvSpPr>
        <p:spPr bwMode="auto">
          <a:xfrm flipV="1">
            <a:off x="2209800" y="3733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7"/>
          <p:cNvSpPr>
            <a:spLocks noChangeShapeType="1"/>
          </p:cNvSpPr>
          <p:nvPr/>
        </p:nvSpPr>
        <p:spPr bwMode="auto">
          <a:xfrm flipV="1">
            <a:off x="2286000" y="4038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8"/>
          <p:cNvSpPr>
            <a:spLocks noChangeShapeType="1"/>
          </p:cNvSpPr>
          <p:nvPr/>
        </p:nvSpPr>
        <p:spPr bwMode="auto">
          <a:xfrm flipH="1" flipV="1">
            <a:off x="1828800" y="38100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9"/>
          <p:cNvSpPr>
            <a:spLocks noChangeShapeType="1"/>
          </p:cNvSpPr>
          <p:nvPr/>
        </p:nvSpPr>
        <p:spPr bwMode="auto">
          <a:xfrm flipH="1" flipV="1">
            <a:off x="2438400" y="3733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30"/>
          <p:cNvSpPr>
            <a:spLocks noChangeShapeType="1"/>
          </p:cNvSpPr>
          <p:nvPr/>
        </p:nvSpPr>
        <p:spPr bwMode="auto">
          <a:xfrm flipV="1">
            <a:off x="26670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31"/>
          <p:cNvSpPr>
            <a:spLocks noChangeShapeType="1"/>
          </p:cNvSpPr>
          <p:nvPr/>
        </p:nvSpPr>
        <p:spPr bwMode="auto">
          <a:xfrm flipV="1">
            <a:off x="29718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32"/>
          <p:cNvSpPr>
            <a:spLocks noChangeShapeType="1"/>
          </p:cNvSpPr>
          <p:nvPr/>
        </p:nvSpPr>
        <p:spPr bwMode="auto">
          <a:xfrm flipH="1" flipV="1">
            <a:off x="2514600" y="3733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 flipH="1" flipV="1">
            <a:off x="1905000" y="3810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34"/>
          <p:cNvSpPr>
            <a:spLocks noChangeShapeType="1"/>
          </p:cNvSpPr>
          <p:nvPr/>
        </p:nvSpPr>
        <p:spPr bwMode="auto">
          <a:xfrm flipV="1">
            <a:off x="1981200" y="3657600"/>
            <a:ext cx="304800" cy="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5"/>
          <p:cNvSpPr>
            <a:spLocks noChangeShapeType="1"/>
          </p:cNvSpPr>
          <p:nvPr/>
        </p:nvSpPr>
        <p:spPr bwMode="auto">
          <a:xfrm>
            <a:off x="2590800" y="3657600"/>
            <a:ext cx="2286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063" name="AutoShape 37"/>
          <p:cNvCxnSpPr>
            <a:cxnSpLocks noChangeShapeType="1"/>
          </p:cNvCxnSpPr>
          <p:nvPr/>
        </p:nvCxnSpPr>
        <p:spPr bwMode="auto">
          <a:xfrm rot="5400000" flipV="1">
            <a:off x="2286794" y="3113882"/>
            <a:ext cx="228600" cy="1122362"/>
          </a:xfrm>
          <a:prstGeom prst="curvedConnector3">
            <a:avLst>
              <a:gd name="adj1" fmla="val -40977"/>
            </a:avLst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</p:cxnSp>
      <p:pic>
        <p:nvPicPr>
          <p:cNvPr id="44064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9144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906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68663"/>
            <a:ext cx="21336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4763" y="2590800"/>
            <a:ext cx="3254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1963" y="2493963"/>
            <a:ext cx="325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4363" y="2133600"/>
            <a:ext cx="3254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1336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2" name="Picture 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189163"/>
            <a:ext cx="3254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3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981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981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5" name="Pictur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2098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6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1563" y="2265363"/>
            <a:ext cx="325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7" name="Picture 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886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8" name="Picture 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505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9" name="Picture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1963" y="3352800"/>
            <a:ext cx="3254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0" name="Line 54"/>
          <p:cNvSpPr>
            <a:spLocks noChangeShapeType="1"/>
          </p:cNvSpPr>
          <p:nvPr/>
        </p:nvSpPr>
        <p:spPr bwMode="auto">
          <a:xfrm>
            <a:off x="1524000" y="2819400"/>
            <a:ext cx="228600" cy="762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Line 55"/>
          <p:cNvSpPr>
            <a:spLocks noChangeShapeType="1"/>
          </p:cNvSpPr>
          <p:nvPr/>
        </p:nvSpPr>
        <p:spPr bwMode="auto">
          <a:xfrm>
            <a:off x="1600200" y="2743200"/>
            <a:ext cx="762000" cy="762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Line 56"/>
          <p:cNvSpPr>
            <a:spLocks noChangeShapeType="1"/>
          </p:cNvSpPr>
          <p:nvPr/>
        </p:nvSpPr>
        <p:spPr bwMode="auto">
          <a:xfrm>
            <a:off x="1600200" y="2743200"/>
            <a:ext cx="1295400" cy="1066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083" name="AutoShape 59"/>
          <p:cNvCxnSpPr>
            <a:cxnSpLocks noChangeShapeType="1"/>
          </p:cNvCxnSpPr>
          <p:nvPr/>
        </p:nvCxnSpPr>
        <p:spPr bwMode="auto">
          <a:xfrm rot="-5400000">
            <a:off x="3535363" y="1706563"/>
            <a:ext cx="26987" cy="827087"/>
          </a:xfrm>
          <a:prstGeom prst="curvedConnector2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</p:cxnSp>
      <p:cxnSp>
        <p:nvCxnSpPr>
          <p:cNvPr id="44084" name="AutoShape 60"/>
          <p:cNvCxnSpPr>
            <a:cxnSpLocks noChangeShapeType="1"/>
          </p:cNvCxnSpPr>
          <p:nvPr/>
        </p:nvCxnSpPr>
        <p:spPr bwMode="auto">
          <a:xfrm flipV="1">
            <a:off x="3830638" y="2112963"/>
            <a:ext cx="196850" cy="2016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</p:cxnSp>
      <p:cxnSp>
        <p:nvCxnSpPr>
          <p:cNvPr id="44085" name="AutoShape 61"/>
          <p:cNvCxnSpPr>
            <a:cxnSpLocks noChangeShapeType="1"/>
          </p:cNvCxnSpPr>
          <p:nvPr/>
        </p:nvCxnSpPr>
        <p:spPr bwMode="auto">
          <a:xfrm>
            <a:off x="3276600" y="2265363"/>
            <a:ext cx="228600" cy="492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</p:cxnSp>
      <p:sp>
        <p:nvSpPr>
          <p:cNvPr id="44086" name="Line 63"/>
          <p:cNvSpPr>
            <a:spLocks noChangeShapeType="1"/>
          </p:cNvSpPr>
          <p:nvPr/>
        </p:nvSpPr>
        <p:spPr bwMode="auto">
          <a:xfrm flipV="1">
            <a:off x="1524000" y="2286000"/>
            <a:ext cx="381000" cy="304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Line 64"/>
          <p:cNvSpPr>
            <a:spLocks noChangeShapeType="1"/>
          </p:cNvSpPr>
          <p:nvPr/>
        </p:nvSpPr>
        <p:spPr bwMode="auto">
          <a:xfrm flipV="1">
            <a:off x="1981200" y="2362200"/>
            <a:ext cx="76200" cy="152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Line 65"/>
          <p:cNvSpPr>
            <a:spLocks noChangeShapeType="1"/>
          </p:cNvSpPr>
          <p:nvPr/>
        </p:nvSpPr>
        <p:spPr bwMode="auto">
          <a:xfrm flipV="1">
            <a:off x="1600200" y="2667000"/>
            <a:ext cx="152400" cy="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Line 66"/>
          <p:cNvSpPr>
            <a:spLocks noChangeShapeType="1"/>
          </p:cNvSpPr>
          <p:nvPr/>
        </p:nvSpPr>
        <p:spPr bwMode="auto">
          <a:xfrm flipV="1">
            <a:off x="5867400" y="2362200"/>
            <a:ext cx="304800" cy="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Line 67"/>
          <p:cNvSpPr>
            <a:spLocks noChangeShapeType="1"/>
          </p:cNvSpPr>
          <p:nvPr/>
        </p:nvSpPr>
        <p:spPr bwMode="auto">
          <a:xfrm>
            <a:off x="5486400" y="2057400"/>
            <a:ext cx="7620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Line 68"/>
          <p:cNvSpPr>
            <a:spLocks noChangeShapeType="1"/>
          </p:cNvSpPr>
          <p:nvPr/>
        </p:nvSpPr>
        <p:spPr bwMode="auto">
          <a:xfrm>
            <a:off x="5410200" y="2209800"/>
            <a:ext cx="152400" cy="76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Line 69"/>
          <p:cNvSpPr>
            <a:spLocks noChangeShapeType="1"/>
          </p:cNvSpPr>
          <p:nvPr/>
        </p:nvSpPr>
        <p:spPr bwMode="auto">
          <a:xfrm flipV="1">
            <a:off x="5181600" y="3581400"/>
            <a:ext cx="457200" cy="381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Line 70"/>
          <p:cNvSpPr>
            <a:spLocks noChangeShapeType="1"/>
          </p:cNvSpPr>
          <p:nvPr/>
        </p:nvSpPr>
        <p:spPr bwMode="auto">
          <a:xfrm flipV="1">
            <a:off x="5334000" y="3505200"/>
            <a:ext cx="228600" cy="76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Line 71"/>
          <p:cNvSpPr>
            <a:spLocks noChangeShapeType="1"/>
          </p:cNvSpPr>
          <p:nvPr/>
        </p:nvSpPr>
        <p:spPr bwMode="auto">
          <a:xfrm flipV="1">
            <a:off x="5029200" y="3733800"/>
            <a:ext cx="76200" cy="152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72"/>
          <p:cNvSpPr>
            <a:spLocks noChangeShapeType="1"/>
          </p:cNvSpPr>
          <p:nvPr/>
        </p:nvSpPr>
        <p:spPr bwMode="auto">
          <a:xfrm>
            <a:off x="1828800" y="2743200"/>
            <a:ext cx="0" cy="838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73"/>
          <p:cNvSpPr>
            <a:spLocks noChangeShapeType="1"/>
          </p:cNvSpPr>
          <p:nvPr/>
        </p:nvSpPr>
        <p:spPr bwMode="auto">
          <a:xfrm flipH="1">
            <a:off x="1905000" y="2362200"/>
            <a:ext cx="228600" cy="1219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75"/>
          <p:cNvSpPr>
            <a:spLocks noChangeShapeType="1"/>
          </p:cNvSpPr>
          <p:nvPr/>
        </p:nvSpPr>
        <p:spPr bwMode="auto">
          <a:xfrm>
            <a:off x="1981200" y="2743200"/>
            <a:ext cx="457200" cy="762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Line 76"/>
          <p:cNvSpPr>
            <a:spLocks noChangeShapeType="1"/>
          </p:cNvSpPr>
          <p:nvPr/>
        </p:nvSpPr>
        <p:spPr bwMode="auto">
          <a:xfrm>
            <a:off x="2133600" y="2362200"/>
            <a:ext cx="381000" cy="1143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9" name="Line 77"/>
          <p:cNvSpPr>
            <a:spLocks noChangeShapeType="1"/>
          </p:cNvSpPr>
          <p:nvPr/>
        </p:nvSpPr>
        <p:spPr bwMode="auto">
          <a:xfrm>
            <a:off x="1981200" y="2667000"/>
            <a:ext cx="914400" cy="1143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0" name="Line 78"/>
          <p:cNvSpPr>
            <a:spLocks noChangeShapeType="1"/>
          </p:cNvSpPr>
          <p:nvPr/>
        </p:nvSpPr>
        <p:spPr bwMode="auto">
          <a:xfrm>
            <a:off x="2209800" y="2362200"/>
            <a:ext cx="762000" cy="1447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1" name="Line 79"/>
          <p:cNvSpPr>
            <a:spLocks noChangeShapeType="1"/>
          </p:cNvSpPr>
          <p:nvPr/>
        </p:nvSpPr>
        <p:spPr bwMode="auto">
          <a:xfrm flipH="1">
            <a:off x="2971800" y="2362200"/>
            <a:ext cx="76200" cy="1447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Line 80"/>
          <p:cNvSpPr>
            <a:spLocks noChangeShapeType="1"/>
          </p:cNvSpPr>
          <p:nvPr/>
        </p:nvSpPr>
        <p:spPr bwMode="auto">
          <a:xfrm flipH="1">
            <a:off x="3048000" y="2438400"/>
            <a:ext cx="533400" cy="1371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Line 81"/>
          <p:cNvSpPr>
            <a:spLocks noChangeShapeType="1"/>
          </p:cNvSpPr>
          <p:nvPr/>
        </p:nvSpPr>
        <p:spPr bwMode="auto">
          <a:xfrm flipH="1">
            <a:off x="3124200" y="2209800"/>
            <a:ext cx="990600" cy="1676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Line 82"/>
          <p:cNvSpPr>
            <a:spLocks noChangeShapeType="1"/>
          </p:cNvSpPr>
          <p:nvPr/>
        </p:nvSpPr>
        <p:spPr bwMode="auto">
          <a:xfrm flipH="1" flipV="1">
            <a:off x="3124200" y="3962400"/>
            <a:ext cx="1752600" cy="76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5" name="Line 83"/>
          <p:cNvSpPr>
            <a:spLocks noChangeShapeType="1"/>
          </p:cNvSpPr>
          <p:nvPr/>
        </p:nvSpPr>
        <p:spPr bwMode="auto">
          <a:xfrm flipH="1">
            <a:off x="3124200" y="3657600"/>
            <a:ext cx="19050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Line 84"/>
          <p:cNvSpPr>
            <a:spLocks noChangeShapeType="1"/>
          </p:cNvSpPr>
          <p:nvPr/>
        </p:nvSpPr>
        <p:spPr bwMode="auto">
          <a:xfrm flipH="1">
            <a:off x="3124200" y="3429000"/>
            <a:ext cx="2438400" cy="457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Line 85"/>
          <p:cNvSpPr>
            <a:spLocks noChangeShapeType="1"/>
          </p:cNvSpPr>
          <p:nvPr/>
        </p:nvSpPr>
        <p:spPr bwMode="auto">
          <a:xfrm flipH="1" flipV="1">
            <a:off x="2590800" y="3657600"/>
            <a:ext cx="2286000" cy="304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Line 86"/>
          <p:cNvSpPr>
            <a:spLocks noChangeShapeType="1"/>
          </p:cNvSpPr>
          <p:nvPr/>
        </p:nvSpPr>
        <p:spPr bwMode="auto">
          <a:xfrm flipH="1" flipV="1">
            <a:off x="2590800" y="3581400"/>
            <a:ext cx="2438400" cy="76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9" name="Line 87"/>
          <p:cNvSpPr>
            <a:spLocks noChangeShapeType="1"/>
          </p:cNvSpPr>
          <p:nvPr/>
        </p:nvSpPr>
        <p:spPr bwMode="auto">
          <a:xfrm flipH="1">
            <a:off x="2590800" y="3429000"/>
            <a:ext cx="29718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0" name="Line 88"/>
          <p:cNvSpPr>
            <a:spLocks noChangeShapeType="1"/>
          </p:cNvSpPr>
          <p:nvPr/>
        </p:nvSpPr>
        <p:spPr bwMode="auto">
          <a:xfrm flipH="1" flipV="1">
            <a:off x="1981200" y="3733800"/>
            <a:ext cx="28956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1" name="Line 89"/>
          <p:cNvSpPr>
            <a:spLocks noChangeShapeType="1"/>
          </p:cNvSpPr>
          <p:nvPr/>
        </p:nvSpPr>
        <p:spPr bwMode="auto">
          <a:xfrm flipH="1" flipV="1">
            <a:off x="1905000" y="3581400"/>
            <a:ext cx="3124200" cy="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Line 90"/>
          <p:cNvSpPr>
            <a:spLocks noChangeShapeType="1"/>
          </p:cNvSpPr>
          <p:nvPr/>
        </p:nvSpPr>
        <p:spPr bwMode="auto">
          <a:xfrm flipH="1">
            <a:off x="1905000" y="3429000"/>
            <a:ext cx="3657600" cy="152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Line 91"/>
          <p:cNvSpPr>
            <a:spLocks noChangeShapeType="1"/>
          </p:cNvSpPr>
          <p:nvPr/>
        </p:nvSpPr>
        <p:spPr bwMode="auto">
          <a:xfrm flipH="1">
            <a:off x="1828800" y="2286000"/>
            <a:ext cx="1143000" cy="1295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Line 92"/>
          <p:cNvSpPr>
            <a:spLocks noChangeShapeType="1"/>
          </p:cNvSpPr>
          <p:nvPr/>
        </p:nvSpPr>
        <p:spPr bwMode="auto">
          <a:xfrm flipH="1">
            <a:off x="2514600" y="2362200"/>
            <a:ext cx="457200" cy="1143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5" name="Line 93"/>
          <p:cNvSpPr>
            <a:spLocks noChangeShapeType="1"/>
          </p:cNvSpPr>
          <p:nvPr/>
        </p:nvSpPr>
        <p:spPr bwMode="auto">
          <a:xfrm flipH="1">
            <a:off x="1905000" y="2362200"/>
            <a:ext cx="1600200" cy="1219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6" name="Line 94"/>
          <p:cNvSpPr>
            <a:spLocks noChangeShapeType="1"/>
          </p:cNvSpPr>
          <p:nvPr/>
        </p:nvSpPr>
        <p:spPr bwMode="auto">
          <a:xfrm flipH="1">
            <a:off x="2514600" y="2362200"/>
            <a:ext cx="1066800" cy="1143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7" name="Line 95"/>
          <p:cNvSpPr>
            <a:spLocks noChangeShapeType="1"/>
          </p:cNvSpPr>
          <p:nvPr/>
        </p:nvSpPr>
        <p:spPr bwMode="auto">
          <a:xfrm flipH="1">
            <a:off x="2590800" y="2209800"/>
            <a:ext cx="1447800" cy="1371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Line 96"/>
          <p:cNvSpPr>
            <a:spLocks noChangeShapeType="1"/>
          </p:cNvSpPr>
          <p:nvPr/>
        </p:nvSpPr>
        <p:spPr bwMode="auto">
          <a:xfrm flipH="1">
            <a:off x="3124200" y="2438400"/>
            <a:ext cx="3124200" cy="1447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Line 97"/>
          <p:cNvSpPr>
            <a:spLocks noChangeShapeType="1"/>
          </p:cNvSpPr>
          <p:nvPr/>
        </p:nvSpPr>
        <p:spPr bwMode="auto">
          <a:xfrm flipH="1">
            <a:off x="3124200" y="2438400"/>
            <a:ext cx="2590800" cy="1371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0" name="Line 98"/>
          <p:cNvSpPr>
            <a:spLocks noChangeShapeType="1"/>
          </p:cNvSpPr>
          <p:nvPr/>
        </p:nvSpPr>
        <p:spPr bwMode="auto">
          <a:xfrm flipH="1">
            <a:off x="3048000" y="2209800"/>
            <a:ext cx="2286000" cy="1600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1" name="Line 99"/>
          <p:cNvSpPr>
            <a:spLocks noChangeShapeType="1"/>
          </p:cNvSpPr>
          <p:nvPr/>
        </p:nvSpPr>
        <p:spPr bwMode="auto">
          <a:xfrm flipH="1">
            <a:off x="1828800" y="2133600"/>
            <a:ext cx="3352800" cy="14478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2" name="Line 100"/>
          <p:cNvSpPr>
            <a:spLocks noChangeShapeType="1"/>
          </p:cNvSpPr>
          <p:nvPr/>
        </p:nvSpPr>
        <p:spPr bwMode="auto">
          <a:xfrm flipH="1">
            <a:off x="1981200" y="2362200"/>
            <a:ext cx="3581400" cy="1219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3" name="Line 101"/>
          <p:cNvSpPr>
            <a:spLocks noChangeShapeType="1"/>
          </p:cNvSpPr>
          <p:nvPr/>
        </p:nvSpPr>
        <p:spPr bwMode="auto">
          <a:xfrm flipH="1">
            <a:off x="1981200" y="2438400"/>
            <a:ext cx="4191000" cy="1219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4" name="Line 102"/>
          <p:cNvSpPr>
            <a:spLocks noChangeShapeType="1"/>
          </p:cNvSpPr>
          <p:nvPr/>
        </p:nvSpPr>
        <p:spPr bwMode="auto">
          <a:xfrm flipH="1">
            <a:off x="2590800" y="2438400"/>
            <a:ext cx="3581400" cy="1219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5" name="Line 103"/>
          <p:cNvSpPr>
            <a:spLocks noChangeShapeType="1"/>
          </p:cNvSpPr>
          <p:nvPr/>
        </p:nvSpPr>
        <p:spPr bwMode="auto">
          <a:xfrm flipH="1">
            <a:off x="2514600" y="2438400"/>
            <a:ext cx="3124200" cy="1143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6" name="Line 104"/>
          <p:cNvSpPr>
            <a:spLocks noChangeShapeType="1"/>
          </p:cNvSpPr>
          <p:nvPr/>
        </p:nvSpPr>
        <p:spPr bwMode="auto">
          <a:xfrm flipH="1">
            <a:off x="2590800" y="2133600"/>
            <a:ext cx="2667000" cy="1524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12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505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2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560763"/>
            <a:ext cx="3254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8763" y="3789363"/>
            <a:ext cx="325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0" name="Picture 1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2450" y="5002213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1" name="Text Box 107"/>
          <p:cNvSpPr txBox="1">
            <a:spLocks noChangeArrowheads="1"/>
          </p:cNvSpPr>
          <p:nvPr/>
        </p:nvSpPr>
        <p:spPr bwMode="auto">
          <a:xfrm>
            <a:off x="2081213" y="5248275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p/24</a:t>
            </a:r>
            <a:endParaRPr lang="en-US" sz="1600"/>
          </a:p>
        </p:txBody>
      </p:sp>
      <p:sp>
        <p:nvSpPr>
          <p:cNvPr id="44132" name="Line 108"/>
          <p:cNvSpPr>
            <a:spLocks noChangeShapeType="1"/>
          </p:cNvSpPr>
          <p:nvPr/>
        </p:nvSpPr>
        <p:spPr bwMode="auto">
          <a:xfrm flipV="1">
            <a:off x="2438400" y="4724400"/>
            <a:ext cx="152400" cy="381000"/>
          </a:xfrm>
          <a:prstGeom prst="line">
            <a:avLst/>
          </a:prstGeom>
          <a:noFill/>
          <a:ln w="9525">
            <a:solidFill>
              <a:srgbClr val="62CD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3" name="Text Box 111"/>
          <p:cNvSpPr txBox="1">
            <a:spLocks noChangeArrowheads="1"/>
          </p:cNvSpPr>
          <p:nvPr/>
        </p:nvSpPr>
        <p:spPr bwMode="auto">
          <a:xfrm>
            <a:off x="3124200" y="4953000"/>
            <a:ext cx="6019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1600"/>
              <a:t>eBGP learned prefix </a:t>
            </a:r>
            <a:r>
              <a:rPr lang="en-US" sz="1600" i="1"/>
              <a:t>p</a:t>
            </a:r>
            <a:endParaRPr lang="en-US" sz="1600"/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Client tells 3 RRs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Each RRs </a:t>
            </a:r>
            <a:r>
              <a:rPr lang="en-US" sz="1600" i="1"/>
              <a:t>reflects</a:t>
            </a:r>
            <a:r>
              <a:rPr lang="en-US" sz="1600"/>
              <a:t> to ALL clients AND normal e|iBGP peers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Each RR in </a:t>
            </a:r>
            <a:r>
              <a:rPr lang="en-US" sz="1600" b="1"/>
              <a:t>other</a:t>
            </a:r>
            <a:r>
              <a:rPr lang="en-US" sz="1600"/>
              <a:t> clusters now has 3 routes for prefix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IF edge AS multi-homes to another cluster, each RR will have 6 routes for prefix, etc..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ISPs commonly interconnect at 10 or more locations</a:t>
            </a:r>
          </a:p>
        </p:txBody>
      </p:sp>
      <p:sp>
        <p:nvSpPr>
          <p:cNvPr id="44134" name="Line 112"/>
          <p:cNvSpPr>
            <a:spLocks noChangeShapeType="1"/>
          </p:cNvSpPr>
          <p:nvPr/>
        </p:nvSpPr>
        <p:spPr bwMode="auto">
          <a:xfrm flipV="1">
            <a:off x="2743200" y="4495800"/>
            <a:ext cx="2667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5" name="Rectangle 113"/>
          <p:cNvSpPr>
            <a:spLocks noChangeArrowheads="1"/>
          </p:cNvSpPr>
          <p:nvPr/>
        </p:nvSpPr>
        <p:spPr bwMode="auto">
          <a:xfrm>
            <a:off x="6705600" y="28956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36" name="Text Box 114"/>
          <p:cNvSpPr txBox="1">
            <a:spLocks noChangeArrowheads="1"/>
          </p:cNvSpPr>
          <p:nvPr/>
        </p:nvSpPr>
        <p:spPr bwMode="auto">
          <a:xfrm>
            <a:off x="6781800" y="2895600"/>
            <a:ext cx="2251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Client-Client Reflection</a:t>
            </a:r>
          </a:p>
          <a:p>
            <a:r>
              <a:rPr lang="en-US" sz="1600"/>
              <a:t>Full iBGP RR mesh</a:t>
            </a:r>
          </a:p>
          <a:p>
            <a:r>
              <a:rPr lang="en-US" sz="1600"/>
              <a:t>3 RRs per Cluster</a:t>
            </a:r>
          </a:p>
        </p:txBody>
      </p:sp>
      <p:sp>
        <p:nvSpPr>
          <p:cNvPr id="44137" name="Line 95"/>
          <p:cNvSpPr>
            <a:spLocks noChangeShapeType="1"/>
          </p:cNvSpPr>
          <p:nvPr/>
        </p:nvSpPr>
        <p:spPr bwMode="auto">
          <a:xfrm flipH="1">
            <a:off x="1981200" y="2209800"/>
            <a:ext cx="2057400" cy="1371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540249C-8BC8-4229-9BBA-5C2E98FDC209}" type="slidenum">
              <a:rPr lang="en-US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RRs and Gratuitous Updates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RR crashes or a link failure changes network view of best path to BGP next hop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New BGP route will be propagated to all BGP speakers because of change in RR cluster list, even if next hop and all other attributes and reachability are unchanged.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occur with single or multiple RR tiers, can occur with common or unique cluster IDs (</a:t>
            </a:r>
            <a:r>
              <a:rPr lang="en-US" sz="2400" i="1" smtClean="0"/>
              <a:t>and other non-transitive attributes - Labovitz, et al.. 10+ years ago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When RR or link is available again, transitioning back to previous best path results in more BGP updates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Other reasons for extraneous updates, research paper in the works w/Level(3), UCLA, Arbor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 “avoid transition” mechanism is desirable for cluster lists of same length if all other attributes remain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3F9D5BF-A8E7-4E33-A6FD-CBBC1E24D111}" type="slidenum">
              <a:rPr lang="en-US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Extraneous Updates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36950"/>
            <a:ext cx="2667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310063"/>
            <a:ext cx="328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588" y="4614863"/>
            <a:ext cx="3286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919663"/>
            <a:ext cx="328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8768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648200"/>
            <a:ext cx="328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954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2363" y="2971800"/>
            <a:ext cx="3254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9563" y="2874963"/>
            <a:ext cx="325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3" y="2514600"/>
            <a:ext cx="3254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5146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570163"/>
            <a:ext cx="3254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362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86200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941763"/>
            <a:ext cx="3254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6363" y="4170363"/>
            <a:ext cx="325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050" y="5383213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Text Box 100"/>
          <p:cNvSpPr txBox="1">
            <a:spLocks noChangeArrowheads="1"/>
          </p:cNvSpPr>
          <p:nvPr/>
        </p:nvSpPr>
        <p:spPr bwMode="auto">
          <a:xfrm>
            <a:off x="1928813" y="5629275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p/24</a:t>
            </a:r>
            <a:endParaRPr lang="en-US" sz="1600"/>
          </a:p>
        </p:txBody>
      </p:sp>
      <p:sp>
        <p:nvSpPr>
          <p:cNvPr id="52247" name="Line 101"/>
          <p:cNvSpPr>
            <a:spLocks noChangeShapeType="1"/>
          </p:cNvSpPr>
          <p:nvPr/>
        </p:nvSpPr>
        <p:spPr bwMode="auto">
          <a:xfrm flipV="1">
            <a:off x="2286000" y="51054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48" name="Picture 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388" y="1600200"/>
            <a:ext cx="3286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9" name="Text Box 109"/>
          <p:cNvSpPr txBox="1">
            <a:spLocks noChangeArrowheads="1"/>
          </p:cNvSpPr>
          <p:nvPr/>
        </p:nvSpPr>
        <p:spPr bwMode="auto">
          <a:xfrm>
            <a:off x="3581400" y="3048000"/>
            <a:ext cx="5562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1600"/>
              <a:t>Middle RR in cluster 1 was preferred route for prefix </a:t>
            </a:r>
            <a:r>
              <a:rPr lang="en-US" sz="1600" i="1"/>
              <a:t>p</a:t>
            </a:r>
            <a:r>
              <a:rPr lang="en-US" sz="1600"/>
              <a:t> by RRs in cluster 3, it crashes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IF RRs in cluster 1 are using unique CIDs per RR (e.g., default router IDs), then RRs in cluster 3 must propagate new route (implicit withdraw for previous) to client, even though only cluster list contents changed, perhaps not even forwarding path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In mutli-tier RR, this can occur even with common CIDs for RRs within a cluster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When the failed router is restored, all routes will transition back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May trigger gratuitous eBGP updates as well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Need mechanism akin to eBGP Avoid best transition (RFC 5004) for iBGP cluster lists of same length when only cluster list values change</a:t>
            </a:r>
          </a:p>
        </p:txBody>
      </p:sp>
      <p:sp>
        <p:nvSpPr>
          <p:cNvPr id="52250" name="Text Box 110"/>
          <p:cNvSpPr txBox="1">
            <a:spLocks noChangeArrowheads="1"/>
          </p:cNvSpPr>
          <p:nvPr/>
        </p:nvSpPr>
        <p:spPr bwMode="auto">
          <a:xfrm>
            <a:off x="2286000" y="17526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CID 3</a:t>
            </a:r>
          </a:p>
        </p:txBody>
      </p:sp>
      <p:sp>
        <p:nvSpPr>
          <p:cNvPr id="52251" name="Text Box 111"/>
          <p:cNvSpPr txBox="1">
            <a:spLocks noChangeArrowheads="1"/>
          </p:cNvSpPr>
          <p:nvPr/>
        </p:nvSpPr>
        <p:spPr bwMode="auto">
          <a:xfrm>
            <a:off x="1219200" y="431165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CID 1</a:t>
            </a:r>
          </a:p>
        </p:txBody>
      </p:sp>
      <p:sp>
        <p:nvSpPr>
          <p:cNvPr id="52252" name="Text Box 112"/>
          <p:cNvSpPr txBox="1">
            <a:spLocks noChangeArrowheads="1"/>
          </p:cNvSpPr>
          <p:nvPr/>
        </p:nvSpPr>
        <p:spPr bwMode="auto">
          <a:xfrm>
            <a:off x="2127250" y="38115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1" charset="0"/>
              </a:rPr>
              <a:t>X</a:t>
            </a:r>
            <a:endParaRPr lang="en-US"/>
          </a:p>
        </p:txBody>
      </p:sp>
      <p:sp>
        <p:nvSpPr>
          <p:cNvPr id="52253" name="Line 113"/>
          <p:cNvSpPr>
            <a:spLocks noChangeShapeType="1"/>
          </p:cNvSpPr>
          <p:nvPr/>
        </p:nvSpPr>
        <p:spPr bwMode="auto">
          <a:xfrm flipV="1">
            <a:off x="2514600" y="44196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114"/>
          <p:cNvSpPr>
            <a:spLocks noChangeShapeType="1"/>
          </p:cNvSpPr>
          <p:nvPr/>
        </p:nvSpPr>
        <p:spPr bwMode="auto">
          <a:xfrm flipH="1" flipV="1">
            <a:off x="2209800" y="41910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115"/>
          <p:cNvSpPr>
            <a:spLocks noChangeShapeType="1"/>
          </p:cNvSpPr>
          <p:nvPr/>
        </p:nvSpPr>
        <p:spPr bwMode="auto">
          <a:xfrm flipH="1" flipV="1">
            <a:off x="1676400" y="4191000"/>
            <a:ext cx="609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116"/>
          <p:cNvSpPr>
            <a:spLocks noChangeShapeType="1"/>
          </p:cNvSpPr>
          <p:nvPr/>
        </p:nvSpPr>
        <p:spPr bwMode="auto">
          <a:xfrm flipV="1">
            <a:off x="1600200" y="2667000"/>
            <a:ext cx="1219200" cy="1295400"/>
          </a:xfrm>
          <a:prstGeom prst="line">
            <a:avLst/>
          </a:prstGeom>
          <a:noFill/>
          <a:ln w="19050">
            <a:solidFill>
              <a:srgbClr val="62CD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117"/>
          <p:cNvSpPr>
            <a:spLocks noChangeShapeType="1"/>
          </p:cNvSpPr>
          <p:nvPr/>
        </p:nvSpPr>
        <p:spPr bwMode="auto">
          <a:xfrm flipV="1">
            <a:off x="1828800" y="2743200"/>
            <a:ext cx="1524000" cy="1219200"/>
          </a:xfrm>
          <a:prstGeom prst="line">
            <a:avLst/>
          </a:prstGeom>
          <a:noFill/>
          <a:ln w="19050">
            <a:solidFill>
              <a:srgbClr val="62CD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118"/>
          <p:cNvSpPr>
            <a:spLocks noChangeShapeType="1"/>
          </p:cNvSpPr>
          <p:nvPr/>
        </p:nvSpPr>
        <p:spPr bwMode="auto">
          <a:xfrm flipV="1">
            <a:off x="1828800" y="2590800"/>
            <a:ext cx="2133600" cy="1447800"/>
          </a:xfrm>
          <a:prstGeom prst="line">
            <a:avLst/>
          </a:prstGeom>
          <a:noFill/>
          <a:ln w="19050">
            <a:solidFill>
              <a:srgbClr val="62CD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119"/>
          <p:cNvSpPr>
            <a:spLocks noChangeShapeType="1"/>
          </p:cNvSpPr>
          <p:nvPr/>
        </p:nvSpPr>
        <p:spPr bwMode="auto">
          <a:xfrm flipV="1">
            <a:off x="2895600" y="2590800"/>
            <a:ext cx="1143000" cy="1676400"/>
          </a:xfrm>
          <a:prstGeom prst="line">
            <a:avLst/>
          </a:prstGeom>
          <a:noFill/>
          <a:ln w="19050">
            <a:solidFill>
              <a:srgbClr val="E32B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120"/>
          <p:cNvSpPr>
            <a:spLocks noChangeShapeType="1"/>
          </p:cNvSpPr>
          <p:nvPr/>
        </p:nvSpPr>
        <p:spPr bwMode="auto">
          <a:xfrm flipV="1">
            <a:off x="2819400" y="2819400"/>
            <a:ext cx="685800" cy="1371600"/>
          </a:xfrm>
          <a:prstGeom prst="line">
            <a:avLst/>
          </a:prstGeom>
          <a:noFill/>
          <a:ln w="19050">
            <a:solidFill>
              <a:srgbClr val="E32B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121"/>
          <p:cNvSpPr>
            <a:spLocks noChangeShapeType="1"/>
          </p:cNvSpPr>
          <p:nvPr/>
        </p:nvSpPr>
        <p:spPr bwMode="auto">
          <a:xfrm flipV="1">
            <a:off x="2743200" y="2743200"/>
            <a:ext cx="228600" cy="1447800"/>
          </a:xfrm>
          <a:prstGeom prst="line">
            <a:avLst/>
          </a:prstGeom>
          <a:noFill/>
          <a:ln w="19050">
            <a:solidFill>
              <a:srgbClr val="E32B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122"/>
          <p:cNvSpPr>
            <a:spLocks noChangeShapeType="1"/>
          </p:cNvSpPr>
          <p:nvPr/>
        </p:nvSpPr>
        <p:spPr bwMode="auto">
          <a:xfrm flipV="1">
            <a:off x="2362200" y="2743200"/>
            <a:ext cx="533400" cy="11430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Line 123"/>
          <p:cNvSpPr>
            <a:spLocks noChangeShapeType="1"/>
          </p:cNvSpPr>
          <p:nvPr/>
        </p:nvSpPr>
        <p:spPr bwMode="auto">
          <a:xfrm flipV="1">
            <a:off x="2438400" y="2743200"/>
            <a:ext cx="990600" cy="12192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Line 124"/>
          <p:cNvSpPr>
            <a:spLocks noChangeShapeType="1"/>
          </p:cNvSpPr>
          <p:nvPr/>
        </p:nvSpPr>
        <p:spPr bwMode="auto">
          <a:xfrm flipV="1">
            <a:off x="2438400" y="2590800"/>
            <a:ext cx="1447800" cy="14478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Line 125"/>
          <p:cNvSpPr>
            <a:spLocks noChangeShapeType="1"/>
          </p:cNvSpPr>
          <p:nvPr/>
        </p:nvSpPr>
        <p:spPr bwMode="auto">
          <a:xfrm flipH="1" flipV="1">
            <a:off x="3352800" y="1828800"/>
            <a:ext cx="533400" cy="6096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Line 126"/>
          <p:cNvSpPr>
            <a:spLocks noChangeShapeType="1"/>
          </p:cNvSpPr>
          <p:nvPr/>
        </p:nvSpPr>
        <p:spPr bwMode="auto">
          <a:xfrm flipH="1" flipV="1">
            <a:off x="3276600" y="1828800"/>
            <a:ext cx="228600" cy="762000"/>
          </a:xfrm>
          <a:prstGeom prst="line">
            <a:avLst/>
          </a:prstGeom>
          <a:noFill/>
          <a:ln w="1905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Line 127"/>
          <p:cNvSpPr>
            <a:spLocks noChangeShapeType="1"/>
          </p:cNvSpPr>
          <p:nvPr/>
        </p:nvSpPr>
        <p:spPr bwMode="auto">
          <a:xfrm flipV="1">
            <a:off x="3048000" y="1828800"/>
            <a:ext cx="152400" cy="6858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Line 128"/>
          <p:cNvSpPr>
            <a:spLocks noChangeShapeType="1"/>
          </p:cNvSpPr>
          <p:nvPr/>
        </p:nvSpPr>
        <p:spPr bwMode="auto">
          <a:xfrm flipV="1">
            <a:off x="2971800" y="1828800"/>
            <a:ext cx="152400" cy="685800"/>
          </a:xfrm>
          <a:prstGeom prst="line">
            <a:avLst/>
          </a:prstGeom>
          <a:noFill/>
          <a:ln w="1905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9" name="Line 129"/>
          <p:cNvSpPr>
            <a:spLocks noChangeShapeType="1"/>
          </p:cNvSpPr>
          <p:nvPr/>
        </p:nvSpPr>
        <p:spPr bwMode="auto">
          <a:xfrm flipH="1" flipV="1">
            <a:off x="3276600" y="1828800"/>
            <a:ext cx="304800" cy="762000"/>
          </a:xfrm>
          <a:prstGeom prst="line">
            <a:avLst/>
          </a:prstGeom>
          <a:noFill/>
          <a:ln w="1905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0" name="Line 130"/>
          <p:cNvSpPr>
            <a:spLocks noChangeShapeType="1"/>
          </p:cNvSpPr>
          <p:nvPr/>
        </p:nvSpPr>
        <p:spPr bwMode="auto">
          <a:xfrm flipH="1" flipV="1">
            <a:off x="3352800" y="1828800"/>
            <a:ext cx="457200" cy="685800"/>
          </a:xfrm>
          <a:prstGeom prst="line">
            <a:avLst/>
          </a:prstGeom>
          <a:noFill/>
          <a:ln w="1905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1" name="Line 101"/>
          <p:cNvSpPr>
            <a:spLocks noChangeShapeType="1"/>
          </p:cNvSpPr>
          <p:nvPr/>
        </p:nvSpPr>
        <p:spPr bwMode="auto">
          <a:xfrm flipV="1">
            <a:off x="3352800" y="11430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3505200" y="9286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?</a:t>
            </a:r>
            <a:endParaRPr lang="en-US"/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5334000" y="1219200"/>
            <a:ext cx="35052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Duplicate external announcements, Flap dampening state per prefix, duplicates penalized accordingly</a:t>
            </a:r>
            <a:endParaRPr lang="en-US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H="1" flipV="1">
            <a:off x="3886200" y="11430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22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52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52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93" decel="100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93" decel="100000"/>
                                        <p:tgtEl>
                                          <p:spTgt spid="52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93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3" decel="100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3" decel="100000"/>
                                        <p:tgtEl>
                                          <p:spTgt spid="52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3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93" decel="100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93" decel="100000"/>
                                        <p:tgtEl>
                                          <p:spTgt spid="52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93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93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3" decel="1000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3" decel="100000"/>
                                        <p:tgtEl>
                                          <p:spTgt spid="52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3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3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52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52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/>
      <p:bldP spid="52262" grpId="0" animBg="1"/>
      <p:bldP spid="52263" grpId="0" animBg="1"/>
      <p:bldP spid="52264" grpId="0" animBg="1"/>
      <p:bldP spid="52265" grpId="0" animBg="1"/>
      <p:bldP spid="52265" grpId="1" animBg="1"/>
      <p:bldP spid="52266" grpId="0" animBg="1"/>
      <p:bldP spid="52267" grpId="0" animBg="1"/>
      <p:bldP spid="52267" grpId="1" animBg="1"/>
      <p:bldP spid="52268" grpId="0" animBg="1"/>
      <p:bldP spid="52269" grpId="0" animBg="1"/>
      <p:bldP spid="52269" grpId="1" animBg="1"/>
      <p:bldP spid="52270" grpId="0" animBg="1"/>
      <p:bldP spid="52271" grpId="0" animBg="1"/>
      <p:bldP spid="52272" grpId="0"/>
      <p:bldP spid="52273" grpId="0" animBg="1"/>
      <p:bldP spid="522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Implementations Focus on Optimizing Local rather than System-Wide Resources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C2B86EF-1494-4781-B295-1AF986D8F635}" type="slidenum">
              <a:rPr lang="en-US"/>
              <a:pPr/>
              <a:t>26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RR Advertisement Rules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Change in specification from RFC 1966 to RFC 2796: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Change allowed an RR to reflect a route learned from a client back to that client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Change made to optimize local implementation (copying of updates task); no care given to system-wide effects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Client now has to know it’s a client and “poison” received routes where Originator ID added by RR is equal to local BGP Router ID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 example with 100k best routes from client with 3 RRs - client now has to discard 300k routes received from RRs that were reflected back to client, whether common or unique cluster IDs on RRs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updates are not benign - processing may delay legitimate update processing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08542E7-E66B-4946-9CFF-1ECCE17CEDB4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RR Rule Change</a:t>
            </a:r>
          </a:p>
        </p:txBody>
      </p:sp>
      <p:pic>
        <p:nvPicPr>
          <p:cNvPr id="5632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03338"/>
            <a:ext cx="62484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2582863"/>
            <a:ext cx="7064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9363" y="35814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9950" y="4386263"/>
            <a:ext cx="7096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6363" y="46482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563" y="39624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1676400"/>
            <a:ext cx="706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163" y="1981200"/>
            <a:ext cx="7064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30738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41"/>
          <p:cNvSpPr txBox="1">
            <a:spLocks noChangeArrowheads="1"/>
          </p:cNvSpPr>
          <p:nvPr/>
        </p:nvSpPr>
        <p:spPr bwMode="auto">
          <a:xfrm>
            <a:off x="334963" y="487680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p/24</a:t>
            </a:r>
            <a:endParaRPr lang="en-US" sz="1600"/>
          </a:p>
        </p:txBody>
      </p:sp>
      <p:sp>
        <p:nvSpPr>
          <p:cNvPr id="56333" name="Line 42"/>
          <p:cNvSpPr>
            <a:spLocks noChangeShapeType="1"/>
          </p:cNvSpPr>
          <p:nvPr/>
        </p:nvSpPr>
        <p:spPr bwMode="auto">
          <a:xfrm flipV="1">
            <a:off x="692150" y="4114800"/>
            <a:ext cx="709613" cy="619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43"/>
          <p:cNvSpPr>
            <a:spLocks noChangeShapeType="1"/>
          </p:cNvSpPr>
          <p:nvPr/>
        </p:nvSpPr>
        <p:spPr bwMode="auto">
          <a:xfrm flipV="1">
            <a:off x="1563688" y="2514600"/>
            <a:ext cx="557212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44"/>
          <p:cNvSpPr>
            <a:spLocks noChangeShapeType="1"/>
          </p:cNvSpPr>
          <p:nvPr/>
        </p:nvSpPr>
        <p:spPr bwMode="auto">
          <a:xfrm flipV="1">
            <a:off x="1944688" y="2209800"/>
            <a:ext cx="2057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45"/>
          <p:cNvSpPr>
            <a:spLocks noChangeShapeType="1"/>
          </p:cNvSpPr>
          <p:nvPr/>
        </p:nvSpPr>
        <p:spPr bwMode="auto">
          <a:xfrm flipV="1">
            <a:off x="1935163" y="2895600"/>
            <a:ext cx="3124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46"/>
          <p:cNvSpPr>
            <a:spLocks noChangeShapeType="1"/>
          </p:cNvSpPr>
          <p:nvPr/>
        </p:nvSpPr>
        <p:spPr bwMode="auto">
          <a:xfrm>
            <a:off x="2392363" y="2514600"/>
            <a:ext cx="76200" cy="19050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47"/>
          <p:cNvSpPr>
            <a:spLocks noChangeShapeType="1"/>
          </p:cNvSpPr>
          <p:nvPr/>
        </p:nvSpPr>
        <p:spPr bwMode="auto">
          <a:xfrm>
            <a:off x="2590800" y="2514600"/>
            <a:ext cx="1524000" cy="21336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48"/>
          <p:cNvSpPr>
            <a:spLocks noChangeShapeType="1"/>
          </p:cNvSpPr>
          <p:nvPr/>
        </p:nvSpPr>
        <p:spPr bwMode="auto">
          <a:xfrm>
            <a:off x="2667000" y="2438400"/>
            <a:ext cx="2971800" cy="16764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49"/>
          <p:cNvSpPr>
            <a:spLocks noChangeShapeType="1"/>
          </p:cNvSpPr>
          <p:nvPr/>
        </p:nvSpPr>
        <p:spPr bwMode="auto">
          <a:xfrm flipH="1">
            <a:off x="1706563" y="2514600"/>
            <a:ext cx="533400" cy="1066800"/>
          </a:xfrm>
          <a:prstGeom prst="line">
            <a:avLst/>
          </a:prstGeom>
          <a:noFill/>
          <a:ln w="3810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50"/>
          <p:cNvSpPr>
            <a:spLocks noChangeShapeType="1"/>
          </p:cNvSpPr>
          <p:nvPr/>
        </p:nvSpPr>
        <p:spPr bwMode="auto">
          <a:xfrm flipV="1">
            <a:off x="2743200" y="1981200"/>
            <a:ext cx="990600" cy="1524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51"/>
          <p:cNvSpPr>
            <a:spLocks noChangeShapeType="1"/>
          </p:cNvSpPr>
          <p:nvPr/>
        </p:nvSpPr>
        <p:spPr bwMode="auto">
          <a:xfrm>
            <a:off x="2667000" y="2286000"/>
            <a:ext cx="2438400" cy="4572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52"/>
          <p:cNvSpPr>
            <a:spLocks noChangeShapeType="1"/>
          </p:cNvSpPr>
          <p:nvPr/>
        </p:nvSpPr>
        <p:spPr bwMode="auto">
          <a:xfrm flipH="1">
            <a:off x="2544763" y="1828800"/>
            <a:ext cx="1219200" cy="228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53"/>
          <p:cNvSpPr>
            <a:spLocks noChangeShapeType="1"/>
          </p:cNvSpPr>
          <p:nvPr/>
        </p:nvSpPr>
        <p:spPr bwMode="auto">
          <a:xfrm>
            <a:off x="4449763" y="1981200"/>
            <a:ext cx="914400" cy="6096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54"/>
          <p:cNvSpPr>
            <a:spLocks noChangeShapeType="1"/>
          </p:cNvSpPr>
          <p:nvPr/>
        </p:nvSpPr>
        <p:spPr bwMode="auto">
          <a:xfrm flipH="1">
            <a:off x="4221163" y="2209800"/>
            <a:ext cx="0" cy="2438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55"/>
          <p:cNvSpPr>
            <a:spLocks noChangeShapeType="1"/>
          </p:cNvSpPr>
          <p:nvPr/>
        </p:nvSpPr>
        <p:spPr bwMode="auto">
          <a:xfrm>
            <a:off x="4373563" y="2133600"/>
            <a:ext cx="1219200" cy="1905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Line 56"/>
          <p:cNvSpPr>
            <a:spLocks noChangeShapeType="1"/>
          </p:cNvSpPr>
          <p:nvPr/>
        </p:nvSpPr>
        <p:spPr bwMode="auto">
          <a:xfrm flipH="1">
            <a:off x="2782888" y="2209800"/>
            <a:ext cx="1295400" cy="2286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Line 57"/>
          <p:cNvSpPr>
            <a:spLocks noChangeShapeType="1"/>
          </p:cNvSpPr>
          <p:nvPr/>
        </p:nvSpPr>
        <p:spPr bwMode="auto">
          <a:xfrm flipH="1">
            <a:off x="1828800" y="2057400"/>
            <a:ext cx="1905000" cy="16002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Line 58"/>
          <p:cNvSpPr>
            <a:spLocks noChangeShapeType="1"/>
          </p:cNvSpPr>
          <p:nvPr/>
        </p:nvSpPr>
        <p:spPr bwMode="auto">
          <a:xfrm flipH="1" flipV="1">
            <a:off x="2133600" y="1447800"/>
            <a:ext cx="152400" cy="5334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Line 59"/>
          <p:cNvSpPr>
            <a:spLocks noChangeShapeType="1"/>
          </p:cNvSpPr>
          <p:nvPr/>
        </p:nvSpPr>
        <p:spPr bwMode="auto">
          <a:xfrm flipV="1">
            <a:off x="4068763" y="1143000"/>
            <a:ext cx="76200" cy="533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Line 60"/>
          <p:cNvSpPr>
            <a:spLocks noChangeShapeType="1"/>
          </p:cNvSpPr>
          <p:nvPr/>
        </p:nvSpPr>
        <p:spPr bwMode="auto">
          <a:xfrm flipV="1">
            <a:off x="5754688" y="2198688"/>
            <a:ext cx="457200" cy="5334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Line 61"/>
          <p:cNvSpPr>
            <a:spLocks noChangeShapeType="1"/>
          </p:cNvSpPr>
          <p:nvPr/>
        </p:nvSpPr>
        <p:spPr bwMode="auto">
          <a:xfrm>
            <a:off x="5516563" y="3124200"/>
            <a:ext cx="228600" cy="8382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Line 62"/>
          <p:cNvSpPr>
            <a:spLocks noChangeShapeType="1"/>
          </p:cNvSpPr>
          <p:nvPr/>
        </p:nvSpPr>
        <p:spPr bwMode="auto">
          <a:xfrm flipH="1">
            <a:off x="4373563" y="3124200"/>
            <a:ext cx="914400" cy="15240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Line 63"/>
          <p:cNvSpPr>
            <a:spLocks noChangeShapeType="1"/>
          </p:cNvSpPr>
          <p:nvPr/>
        </p:nvSpPr>
        <p:spPr bwMode="auto">
          <a:xfrm flipH="1">
            <a:off x="2849563" y="3048000"/>
            <a:ext cx="2286000" cy="16002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Line 64"/>
          <p:cNvSpPr>
            <a:spLocks noChangeShapeType="1"/>
          </p:cNvSpPr>
          <p:nvPr/>
        </p:nvSpPr>
        <p:spPr bwMode="auto">
          <a:xfrm flipH="1">
            <a:off x="1935163" y="2971800"/>
            <a:ext cx="3200400" cy="914400"/>
          </a:xfrm>
          <a:prstGeom prst="line">
            <a:avLst/>
          </a:prstGeom>
          <a:noFill/>
          <a:ln w="3810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Line 65"/>
          <p:cNvSpPr>
            <a:spLocks noChangeShapeType="1"/>
          </p:cNvSpPr>
          <p:nvPr/>
        </p:nvSpPr>
        <p:spPr bwMode="auto">
          <a:xfrm flipH="1" flipV="1">
            <a:off x="4449763" y="2122488"/>
            <a:ext cx="685800" cy="5334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Line 66"/>
          <p:cNvSpPr>
            <a:spLocks noChangeShapeType="1"/>
          </p:cNvSpPr>
          <p:nvPr/>
        </p:nvSpPr>
        <p:spPr bwMode="auto">
          <a:xfrm flipH="1" flipV="1">
            <a:off x="2620963" y="2362200"/>
            <a:ext cx="2438400" cy="4572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Text Box 67"/>
          <p:cNvSpPr txBox="1">
            <a:spLocks noChangeArrowheads="1"/>
          </p:cNvSpPr>
          <p:nvPr/>
        </p:nvSpPr>
        <p:spPr bwMode="auto">
          <a:xfrm>
            <a:off x="6248400" y="1219200"/>
            <a:ext cx="2895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1600" i="1"/>
              <a:t>p/24</a:t>
            </a:r>
            <a:r>
              <a:rPr lang="en-US" sz="1600"/>
              <a:t> reflected from RRs back to originating client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Client expected to poison if Originator ID == Router ID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May not be issue with one prefix, but often 100k or more reflected back from each RR - all to be processed and discarded by client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A moderate RR implementation change led to high process cost at client</a:t>
            </a:r>
          </a:p>
          <a:p>
            <a:pPr marL="457200" indent="-457200">
              <a:buFont typeface="Arial" charset="0"/>
              <a:buAutoNum type="arabicPeriod"/>
            </a:pPr>
            <a:endParaRPr lang="en-US" sz="1600"/>
          </a:p>
          <a:p>
            <a:pPr marL="457200" indent="-457200">
              <a:buFont typeface="Arial" charset="0"/>
              <a:buAutoNum type="arabicPeriod"/>
            </a:pPr>
            <a:endParaRPr lang="en-US" sz="1600"/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These updates ARE NOT benign!</a:t>
            </a:r>
          </a:p>
          <a:p>
            <a:pPr marL="457200" indent="-457200">
              <a:buFont typeface="Arial" charset="0"/>
              <a:buAutoNum type="arabicPeriod"/>
            </a:pPr>
            <a:endParaRPr lang="en-US" sz="1600"/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1503363" y="3413125"/>
            <a:ext cx="24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en-US"/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1655763" y="3489325"/>
            <a:ext cx="24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en-US"/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1731963" y="3657600"/>
            <a:ext cx="24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56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93" decel="100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93" decel="100000"/>
                                        <p:tgtEl>
                                          <p:spTgt spid="56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193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93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93" decel="100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93" decel="100000"/>
                                        <p:tgtEl>
                                          <p:spTgt spid="56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193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93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93" decel="1000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93" decel="100000"/>
                                        <p:tgtEl>
                                          <p:spTgt spid="56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93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93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93" decel="100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93" decel="100000"/>
                                        <p:tgtEl>
                                          <p:spTgt spid="563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93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93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93" decel="100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93" decel="100000"/>
                                        <p:tgtEl>
                                          <p:spTgt spid="56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193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93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  <p:bldP spid="56347" grpId="0" animBg="1"/>
      <p:bldP spid="56348" grpId="0" animBg="1"/>
      <p:bldP spid="56349" grpId="0" animBg="1"/>
      <p:bldP spid="56350" grpId="0" animBg="1"/>
      <p:bldP spid="56351" grpId="0" animBg="1"/>
      <p:bldP spid="56352" grpId="0" animBg="1"/>
      <p:bldP spid="56353" grpId="0" animBg="1"/>
      <p:bldP spid="56354" grpId="0" animBg="1"/>
      <p:bldP spid="56355" grpId="0" animBg="1"/>
      <p:bldP spid="56356" grpId="0" animBg="1"/>
      <p:bldP spid="56357" grpId="0" animBg="1"/>
      <p:bldP spid="56360" grpId="0"/>
      <p:bldP spid="56362" grpId="0"/>
      <p:bldP spid="563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653328D-9B51-49FC-A4B7-671D8AC0CC23}" type="slidenum">
              <a:rPr lang="en-US"/>
              <a:pPr/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And furthermore…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Proposed IP VPN technique aims to exploit this behavior to minimize *local* configuration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Define community (ACCEPT_OWN) to allow acceptance of routes (not poison) by client, even if Originator ID equals local Router ID, if community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Allows </a:t>
            </a:r>
            <a:r>
              <a:rPr lang="en-US" sz="2400" b="1" smtClean="0"/>
              <a:t>upstream</a:t>
            </a:r>
            <a:r>
              <a:rPr lang="en-US" sz="2400" smtClean="0"/>
              <a:t> RR to distribute routes between VRFs on </a:t>
            </a:r>
            <a:r>
              <a:rPr lang="en-US" sz="2400" b="1" smtClean="0"/>
              <a:t>local</a:t>
            </a:r>
            <a:r>
              <a:rPr lang="en-US" sz="2400" smtClean="0"/>
              <a:t> 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Saves having to configure local inter-VRF redistribution policies on each PE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fairness, different </a:t>
            </a:r>
            <a:r>
              <a:rPr lang="en-US" sz="2800" i="1" smtClean="0"/>
              <a:t>overlay</a:t>
            </a:r>
            <a:r>
              <a:rPr lang="en-US" sz="2800" smtClean="0"/>
              <a:t> RRs are often used for IP-VPN address families…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draft-ietf-l3vpn-acceptown-community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Network Architecture Considerations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8A38635-21B2-44C0-AEFB-3EB02D52C55A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It’s All About Perspective!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Most, if not all, of BGP scalability, stability analysis today is based on one or more views of </a:t>
            </a:r>
            <a:r>
              <a:rPr lang="en-US" sz="2800" b="1" smtClean="0"/>
              <a:t>external</a:t>
            </a:r>
            <a:r>
              <a:rPr lang="en-US" sz="2800" smtClean="0"/>
              <a:t> BGP sessions</a:t>
            </a:r>
          </a:p>
          <a:p>
            <a:r>
              <a:rPr lang="en-US" sz="2800" smtClean="0"/>
              <a:t>Internal BGP dynamics are very different, and very dependent on network design, vendor implementations, etc..</a:t>
            </a:r>
          </a:p>
          <a:p>
            <a:r>
              <a:rPr lang="en-US" sz="2800" smtClean="0"/>
              <a:t>More study of internal BGP views at various levels of internal BGP hierarchy (if exists) necessary (some underway)</a:t>
            </a:r>
            <a:endParaRPr lang="en-US" sz="1200" smtClean="0">
              <a:solidFill>
                <a:srgbClr val="FF0000"/>
              </a:solidFill>
              <a:latin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1FE2297-F580-4017-A5BA-0686C8A54DA0}" type="slidenum">
              <a:rPr lang="en-US"/>
              <a:pPr/>
              <a:t>30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RR Cluster IDs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Unique Cluster IDs per RR within a given cluster can result in significant number of extraneous routes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Each RR will maintain routes from other RRs sourced from clients within cluster versus discarding - even if RR is NOT in forwarding path (i.e., useless)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A client with 3 RRs in cluster and 100k “best routes” means 300k Adj-RIB-In entries on *each* RR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Client-client reflection v. full-client iBGP mesh within cluster may or may not help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Note: RRs within cluster usually fully-meshed because of external peers, configuration templates, etc..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More unique attributes, less update packing ability, more state, more churn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A63DAD9-1D38-41F4-A1A2-416B94B2B93F}" type="slidenum">
              <a:rPr lang="en-US"/>
              <a:pPr/>
              <a:t>31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Effects of Unique Cluster IDs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2065338"/>
            <a:ext cx="62484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3344863"/>
            <a:ext cx="7064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9363" y="43434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9950" y="5148263"/>
            <a:ext cx="7096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6363" y="54102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563" y="4724400"/>
            <a:ext cx="7096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2438400"/>
            <a:ext cx="7064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163" y="2743200"/>
            <a:ext cx="7064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92738"/>
            <a:ext cx="1225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334963" y="563880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p/24</a:t>
            </a:r>
            <a:endParaRPr lang="en-US" sz="1600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 flipV="1">
            <a:off x="692150" y="4876800"/>
            <a:ext cx="709613" cy="619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 flipV="1">
            <a:off x="1554163" y="3276600"/>
            <a:ext cx="557212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 flipV="1">
            <a:off x="1935163" y="2971800"/>
            <a:ext cx="2057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 flipV="1">
            <a:off x="1935163" y="3657600"/>
            <a:ext cx="3124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2392363" y="3276600"/>
            <a:ext cx="76200" cy="19050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>
            <a:off x="2544763" y="3276600"/>
            <a:ext cx="1524000" cy="21336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20"/>
          <p:cNvSpPr>
            <a:spLocks noChangeShapeType="1"/>
          </p:cNvSpPr>
          <p:nvPr/>
        </p:nvSpPr>
        <p:spPr bwMode="auto">
          <a:xfrm>
            <a:off x="2620963" y="3200400"/>
            <a:ext cx="2971800" cy="16764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 flipH="1">
            <a:off x="1706563" y="3276600"/>
            <a:ext cx="533400" cy="10668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2"/>
          <p:cNvSpPr>
            <a:spLocks noChangeShapeType="1"/>
          </p:cNvSpPr>
          <p:nvPr/>
        </p:nvSpPr>
        <p:spPr bwMode="auto">
          <a:xfrm flipV="1">
            <a:off x="2697163" y="2743200"/>
            <a:ext cx="990600" cy="152400"/>
          </a:xfrm>
          <a:prstGeom prst="line">
            <a:avLst/>
          </a:prstGeom>
          <a:noFill/>
          <a:ln w="3810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3"/>
          <p:cNvSpPr>
            <a:spLocks noChangeShapeType="1"/>
          </p:cNvSpPr>
          <p:nvPr/>
        </p:nvSpPr>
        <p:spPr bwMode="auto">
          <a:xfrm>
            <a:off x="2620963" y="3048000"/>
            <a:ext cx="2438400" cy="457200"/>
          </a:xfrm>
          <a:prstGeom prst="line">
            <a:avLst/>
          </a:prstGeom>
          <a:noFill/>
          <a:ln w="38100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4"/>
          <p:cNvSpPr>
            <a:spLocks noChangeShapeType="1"/>
          </p:cNvSpPr>
          <p:nvPr/>
        </p:nvSpPr>
        <p:spPr bwMode="auto">
          <a:xfrm flipH="1">
            <a:off x="2544763" y="2590800"/>
            <a:ext cx="1219200" cy="2286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4449763" y="2743200"/>
            <a:ext cx="914400" cy="609600"/>
          </a:xfrm>
          <a:prstGeom prst="line">
            <a:avLst/>
          </a:prstGeom>
          <a:noFill/>
          <a:ln w="38100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 flipH="1">
            <a:off x="4221163" y="2971800"/>
            <a:ext cx="0" cy="2438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4373563" y="2895600"/>
            <a:ext cx="1219200" cy="1905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28"/>
          <p:cNvSpPr>
            <a:spLocks noChangeShapeType="1"/>
          </p:cNvSpPr>
          <p:nvPr/>
        </p:nvSpPr>
        <p:spPr bwMode="auto">
          <a:xfrm flipH="1">
            <a:off x="2773363" y="2971800"/>
            <a:ext cx="1295400" cy="22860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29"/>
          <p:cNvSpPr>
            <a:spLocks noChangeShapeType="1"/>
          </p:cNvSpPr>
          <p:nvPr/>
        </p:nvSpPr>
        <p:spPr bwMode="auto">
          <a:xfrm flipH="1">
            <a:off x="1782763" y="2819400"/>
            <a:ext cx="1981200" cy="16002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30"/>
          <p:cNvSpPr>
            <a:spLocks noChangeShapeType="1"/>
          </p:cNvSpPr>
          <p:nvPr/>
        </p:nvSpPr>
        <p:spPr bwMode="auto">
          <a:xfrm flipH="1" flipV="1">
            <a:off x="2087563" y="2209800"/>
            <a:ext cx="152400" cy="533400"/>
          </a:xfrm>
          <a:prstGeom prst="line">
            <a:avLst/>
          </a:prstGeom>
          <a:noFill/>
          <a:ln w="9525">
            <a:solidFill>
              <a:srgbClr val="0022E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31"/>
          <p:cNvSpPr>
            <a:spLocks noChangeShapeType="1"/>
          </p:cNvSpPr>
          <p:nvPr/>
        </p:nvSpPr>
        <p:spPr bwMode="auto">
          <a:xfrm flipV="1">
            <a:off x="4068763" y="1905000"/>
            <a:ext cx="76200" cy="533400"/>
          </a:xfrm>
          <a:prstGeom prst="line">
            <a:avLst/>
          </a:prstGeom>
          <a:noFill/>
          <a:ln w="9525">
            <a:solidFill>
              <a:srgbClr val="DB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2"/>
          <p:cNvSpPr>
            <a:spLocks noChangeShapeType="1"/>
          </p:cNvSpPr>
          <p:nvPr/>
        </p:nvSpPr>
        <p:spPr bwMode="auto">
          <a:xfrm flipV="1">
            <a:off x="5745163" y="2971800"/>
            <a:ext cx="457200" cy="5334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33"/>
          <p:cNvSpPr>
            <a:spLocks noChangeShapeType="1"/>
          </p:cNvSpPr>
          <p:nvPr/>
        </p:nvSpPr>
        <p:spPr bwMode="auto">
          <a:xfrm>
            <a:off x="5516563" y="3886200"/>
            <a:ext cx="228600" cy="8382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4"/>
          <p:cNvSpPr>
            <a:spLocks noChangeShapeType="1"/>
          </p:cNvSpPr>
          <p:nvPr/>
        </p:nvSpPr>
        <p:spPr bwMode="auto">
          <a:xfrm flipH="1">
            <a:off x="4373563" y="3886200"/>
            <a:ext cx="914400" cy="15240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5"/>
          <p:cNvSpPr>
            <a:spLocks noChangeShapeType="1"/>
          </p:cNvSpPr>
          <p:nvPr/>
        </p:nvSpPr>
        <p:spPr bwMode="auto">
          <a:xfrm flipH="1">
            <a:off x="2849563" y="3810000"/>
            <a:ext cx="2286000" cy="16002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Line 36"/>
          <p:cNvSpPr>
            <a:spLocks noChangeShapeType="1"/>
          </p:cNvSpPr>
          <p:nvPr/>
        </p:nvSpPr>
        <p:spPr bwMode="auto">
          <a:xfrm flipH="1">
            <a:off x="1935163" y="3733800"/>
            <a:ext cx="3200400" cy="914400"/>
          </a:xfrm>
          <a:prstGeom prst="line">
            <a:avLst/>
          </a:prstGeom>
          <a:noFill/>
          <a:ln w="9525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Line 37"/>
          <p:cNvSpPr>
            <a:spLocks noChangeShapeType="1"/>
          </p:cNvSpPr>
          <p:nvPr/>
        </p:nvSpPr>
        <p:spPr bwMode="auto">
          <a:xfrm flipH="1" flipV="1">
            <a:off x="4449763" y="2895600"/>
            <a:ext cx="685800" cy="533400"/>
          </a:xfrm>
          <a:prstGeom prst="line">
            <a:avLst/>
          </a:prstGeom>
          <a:noFill/>
          <a:ln w="3810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8"/>
          <p:cNvSpPr>
            <a:spLocks noChangeShapeType="1"/>
          </p:cNvSpPr>
          <p:nvPr/>
        </p:nvSpPr>
        <p:spPr bwMode="auto">
          <a:xfrm flipH="1" flipV="1">
            <a:off x="2620963" y="3124200"/>
            <a:ext cx="2438400" cy="457200"/>
          </a:xfrm>
          <a:prstGeom prst="line">
            <a:avLst/>
          </a:prstGeom>
          <a:noFill/>
          <a:ln w="38100">
            <a:solidFill>
              <a:srgbClr val="69E03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Text Box 39"/>
          <p:cNvSpPr txBox="1">
            <a:spLocks noChangeArrowheads="1"/>
          </p:cNvSpPr>
          <p:nvPr/>
        </p:nvSpPr>
        <p:spPr bwMode="auto">
          <a:xfrm>
            <a:off x="6248400" y="1003300"/>
            <a:ext cx="28956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1600"/>
              <a:t>Common deployment model: each RR has a unique cluster IDs within cluster (default to RID).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Result is each RR storing redundant routes from other RRs within same cluster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May not be issue with one prefix, but if lots of prefixes, can be very significant needless overhead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600"/>
              <a:t>With common cluster ID RRs would poison each others routers based on cluster list path vector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400" i="1"/>
              <a:t>Further optimization might be for RR configuration knob to identify iBGP RR peers within same cluster - or ORF iBGP-like model; to avoid update advertisement for client prefixes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8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48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48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3" decel="100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3" decel="100000"/>
                                        <p:tgtEl>
                                          <p:spTgt spid="48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" decel="100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3" decel="100000"/>
                                        <p:tgtEl>
                                          <p:spTgt spid="481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3" decel="100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3" decel="100000"/>
                                        <p:tgtEl>
                                          <p:spTgt spid="481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3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3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 animBg="1"/>
      <p:bldP spid="48150" grpId="0" animBg="1"/>
      <p:bldP spid="48151" grpId="0" animBg="1"/>
      <p:bldP spid="48152" grpId="0" animBg="1"/>
      <p:bldP spid="48164" grpId="0" animBg="1"/>
      <p:bldP spid="481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D54E09E-9ABF-4409-8E52-55AF272D0D5D}" type="slidenum">
              <a:rPr lang="en-US"/>
              <a:pPr/>
              <a:t>32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Network Architecture Effects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Placement of peers v. customers, etc..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Number of RRs per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Additional RR hierarchy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Common v. unique cluster 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Client-Client reflection v. full client mesh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Overlay Topologies for other AFs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IP Forwarding path congruency?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Resetting attributes on ingress (e.g., community resets, MED resets) to optimize update packing, but may result in more routes (as local “best”)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More low-end routers &gt; more BGP speakers &gt; more unique routes - effects of economic climate?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Operators: LOTS of room for improvement here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Miscellaneous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F84A930-9610-4D90-A1D9-D4782BC1531E}" type="slidenum">
              <a:rPr lang="en-US"/>
              <a:pPr/>
              <a:t>34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New BGP Address Families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New address families carried in BGP: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Higher BGP 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Change to </a:t>
            </a:r>
            <a:r>
              <a:rPr lang="en-US" sz="1800" b="1" smtClean="0"/>
              <a:t>BGP</a:t>
            </a:r>
            <a:r>
              <a:rPr lang="en-US" sz="1800" smtClean="0"/>
              <a:t> code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Often on same routes and global “Internet” routers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 BGP AFs/SAFs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IP6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IP-VPN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BGP Flow 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Pseudo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L2VPN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2547 Multicast VPNs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 fairness, many (most?) of these non-IPv4 unicast AFs employ overlay RR topologies rather than the native BGP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smtClean="0"/>
              <a:t>Note: reasonable where PE-PE MPLS LSPs or tunnels exist, but for native hop-by-hop IP Network layer forwarding </a:t>
            </a:r>
            <a:r>
              <a:rPr lang="en-US" sz="1800" i="1" u="sng" smtClean="0"/>
              <a:t>strong consideration should be given to topology, forwarding loops, etc..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Is this better than running another protocol?  Perhaps.  Perhaps not….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9EC240B-3CEC-48F8-B38C-A3E92E2756D0}" type="slidenum">
              <a:rPr lang="en-US"/>
              <a:pPr/>
              <a:t>35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Effects on Routing Security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Each route has to be authorized on per-peer basis, all viable routes need to be pre-enumerated</a:t>
            </a:r>
          </a:p>
          <a:p>
            <a:pPr eaLnBrk="1" hangingPunct="1"/>
            <a:r>
              <a:rPr lang="en-US" sz="2400" smtClean="0"/>
              <a:t>Ideally, policy considers both AS_PATH and prefix per-peer; today most policy only prefix per-peer (prefix-based ACLs) IF at all </a:t>
            </a:r>
          </a:p>
          <a:p>
            <a:pPr eaLnBrk="1" hangingPunct="1"/>
            <a:r>
              <a:rPr lang="en-US" sz="2400" smtClean="0"/>
              <a:t>Origin AS filtering alone provides very little benefit (can be spoofed, permits route leaks)</a:t>
            </a:r>
          </a:p>
          <a:p>
            <a:pPr eaLnBrk="1" hangingPunct="1"/>
            <a:r>
              <a:rPr lang="en-US" sz="2400" smtClean="0"/>
              <a:t>Very little to no inter-provider filtering</a:t>
            </a:r>
          </a:p>
          <a:p>
            <a:pPr eaLnBrk="1" hangingPunct="1"/>
            <a:r>
              <a:rPr lang="en-US" sz="2400" smtClean="0"/>
              <a:t>More routes means more policies that need to be configured, more routes that need to be authorized</a:t>
            </a:r>
          </a:p>
          <a:p>
            <a:pPr eaLnBrk="1" hangingPunct="1"/>
            <a:r>
              <a:rPr lang="en-US" sz="2400" smtClean="0"/>
              <a:t>Explicit BCP 38 or anti-spoofing must factor feasible routes as well, else asymmetry will break forwarding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3C3C6A7-F2ED-498D-8509-C49BA61FECE1}" type="slidenum">
              <a:rPr lang="en-US"/>
              <a:pPr/>
              <a:t>36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IDR Work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Work on ways to add new paths (versus remove extraneous 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order to enable route analytics (e.g., draft-ietf-grow-bmp)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Mitigate BGP route oscillation (RFC 3345)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iBGP Multi-path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Trade-off is expense of extra state versus oscillation reduction and iBGP multi-path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F586B83-3EE1-4933-8D95-2D397BCD54C7}" type="slidenum">
              <a:rPr lang="en-US"/>
              <a:pPr/>
              <a:t>37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BGP Issues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BGP Wedgies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Non-transitive attributes result in best path change, duplicate update propagation to eBGP peers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Persistent Route Oscillation Condition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RR topology congruency guidelines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Per-AF topologies changing mindset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Multiple RRs makes difficulty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IGP Metric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12C2551-DB6F-41BA-AD38-21821BD23C5B}" type="slidenum">
              <a:rPr lang="en-US"/>
              <a:pPr/>
              <a:t>38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# routes (v. unique prefixes) effects everything, increasing over time and more steeply than DFZ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where things will break first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Just because an update doesn’t make it into the RIB doesn’t mean it’s benign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Possibilities for protocol, implementation, network architecture improvements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Operators, implementers, scalable routing designs need to consider these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CCE83B-7050-401B-A433-5D6B3304477B}" type="slidenum">
              <a:rPr lang="en-US"/>
              <a:pPr/>
              <a:t>39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Level(3)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Ricardo Oliveira, Dan Jen, Jonathan Park &amp; rest of UCLA team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Keyur Patel @Cisco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Craig Labovitz &amp; Abha Ahuja (early work on stability)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Halpern, Morrow, Rekhter, Scudder, BD for new and previously agreeing and dissenting views on the content in the slides, and recommended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BGPisms, Background Slides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EOF</a:t>
            </a: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0A81FF2-CB76-480E-A140-708E4F1B92DB}" type="slidenum">
              <a:rPr lang="en-US"/>
              <a:pPr/>
              <a:t>41</a:t>
            </a:fld>
            <a:endParaRPr lang="en-US"/>
          </a:p>
        </p:txBody>
      </p:sp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Internal Route Amplification</a:t>
            </a:r>
          </a:p>
        </p:txBody>
      </p:sp>
      <p:sp>
        <p:nvSpPr>
          <p:cNvPr id="112643" name="TextBox 58"/>
          <p:cNvSpPr txBox="1">
            <a:spLocks noChangeArrowheads="1"/>
          </p:cNvSpPr>
          <p:nvPr/>
        </p:nvSpPr>
        <p:spPr bwMode="auto">
          <a:xfrm>
            <a:off x="3751263" y="3810000"/>
            <a:ext cx="5446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Assume an iBGP mesh w/ </a:t>
            </a:r>
            <a:r>
              <a:rPr lang="en-US" sz="1800" b="1">
                <a:latin typeface="Calibri" pitchFamily="1" charset="0"/>
              </a:rPr>
              <a:t>n</a:t>
            </a:r>
            <a:r>
              <a:rPr lang="en-US" sz="1800">
                <a:latin typeface="Calibri" pitchFamily="1" charset="0"/>
              </a:rPr>
              <a:t> routers, in this case n=4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A prefix P being received in eBGP at each border router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Each border router will have </a:t>
            </a:r>
            <a:r>
              <a:rPr lang="en-US" sz="1800" b="1">
                <a:latin typeface="Calibri" pitchFamily="1" charset="0"/>
              </a:rPr>
              <a:t>n </a:t>
            </a:r>
            <a:r>
              <a:rPr lang="en-US" sz="1800">
                <a:latin typeface="Calibri" pitchFamily="1" charset="0"/>
              </a:rPr>
              <a:t>routes to reach P</a:t>
            </a:r>
          </a:p>
          <a:p>
            <a:pPr defTabSz="457200" eaLnBrk="1" hangingPunct="1"/>
            <a:endParaRPr lang="en-US" sz="1800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RIB-in scaling = n = 4</a:t>
            </a:r>
            <a:endParaRPr lang="en-US" sz="1800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Path redundancy = n =4</a:t>
            </a:r>
          </a:p>
        </p:txBody>
      </p:sp>
      <p:grpSp>
        <p:nvGrpSpPr>
          <p:cNvPr id="112644" name="Group 81"/>
          <p:cNvGrpSpPr>
            <a:grpSpLocks/>
          </p:cNvGrpSpPr>
          <p:nvPr/>
        </p:nvGrpSpPr>
        <p:grpSpPr bwMode="auto">
          <a:xfrm>
            <a:off x="457200" y="3613150"/>
            <a:ext cx="3663950" cy="2559050"/>
            <a:chOff x="457200" y="1459468"/>
            <a:chExt cx="3663291" cy="2558494"/>
          </a:xfrm>
        </p:grpSpPr>
        <p:pic>
          <p:nvPicPr>
            <p:cNvPr id="11264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6892" y="1828800"/>
              <a:ext cx="2773599" cy="218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9799" y="2319398"/>
              <a:ext cx="341746" cy="27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7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9797" y="3135954"/>
              <a:ext cx="341748" cy="2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8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7491" y="3288355"/>
              <a:ext cx="341748" cy="2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9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7126" y="2183193"/>
              <a:ext cx="341748" cy="2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1531746" y="3322786"/>
              <a:ext cx="136495" cy="1714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2930878" y="2066555"/>
              <a:ext cx="230137" cy="317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1347628" y="2319706"/>
              <a:ext cx="252367" cy="14760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2653" name="TextBox 20"/>
            <p:cNvSpPr txBox="1">
              <a:spLocks noChangeArrowheads="1"/>
            </p:cNvSpPr>
            <p:nvPr/>
          </p:nvSpPr>
          <p:spPr bwMode="auto">
            <a:xfrm>
              <a:off x="992091" y="1992752"/>
              <a:ext cx="622188" cy="36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lang="en-US" sz="1800" i="1">
                  <a:latin typeface="Calibri" pitchFamily="1" charset="0"/>
                </a:rPr>
                <a:t>P/24</a:t>
              </a:r>
            </a:p>
          </p:txBody>
        </p:sp>
        <p:sp>
          <p:nvSpPr>
            <p:cNvPr id="112654" name="TextBox 21"/>
            <p:cNvSpPr txBox="1">
              <a:spLocks noChangeArrowheads="1"/>
            </p:cNvSpPr>
            <p:nvPr/>
          </p:nvSpPr>
          <p:spPr bwMode="auto">
            <a:xfrm>
              <a:off x="1101609" y="3471981"/>
              <a:ext cx="622188" cy="36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lang="en-US" sz="1800" i="1">
                  <a:latin typeface="Calibri" pitchFamily="1" charset="0"/>
                </a:rPr>
                <a:t>P/24</a:t>
              </a:r>
            </a:p>
          </p:txBody>
        </p:sp>
        <p:sp>
          <p:nvSpPr>
            <p:cNvPr id="112655" name="TextBox 22"/>
            <p:cNvSpPr txBox="1">
              <a:spLocks noChangeArrowheads="1"/>
            </p:cNvSpPr>
            <p:nvPr/>
          </p:nvSpPr>
          <p:spPr bwMode="auto">
            <a:xfrm>
              <a:off x="2857068" y="1459468"/>
              <a:ext cx="622188" cy="36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lang="en-US" sz="1800" i="1">
                  <a:latin typeface="Calibri" pitchFamily="1" charset="0"/>
                </a:rPr>
                <a:t>P/24</a:t>
              </a:r>
            </a:p>
          </p:txBody>
        </p:sp>
        <p:sp>
          <p:nvSpPr>
            <p:cNvPr id="112656" name="TextBox 23"/>
            <p:cNvSpPr txBox="1">
              <a:spLocks noChangeArrowheads="1"/>
            </p:cNvSpPr>
            <p:nvPr/>
          </p:nvSpPr>
          <p:spPr bwMode="auto">
            <a:xfrm>
              <a:off x="3218953" y="3516421"/>
              <a:ext cx="622188" cy="36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lang="en-US" sz="1800" i="1">
                  <a:latin typeface="Calibri" pitchFamily="1" charset="0"/>
                </a:rPr>
                <a:t>P/24</a:t>
              </a:r>
            </a:p>
          </p:txBody>
        </p:sp>
        <p:cxnSp>
          <p:nvCxnSpPr>
            <p:cNvPr id="26" name="Straight Connector 25"/>
            <p:cNvCxnSpPr>
              <a:stCxn id="5" idx="3"/>
              <a:endCxn id="7" idx="1"/>
            </p:cNvCxnSpPr>
            <p:nvPr/>
          </p:nvCxnSpPr>
          <p:spPr>
            <a:xfrm>
              <a:off x="1941246" y="2456201"/>
              <a:ext cx="896776" cy="968165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1941246" y="2319706"/>
              <a:ext cx="936457" cy="952293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2611860" y="2852196"/>
              <a:ext cx="831669" cy="3968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10800000" flipV="1">
              <a:off x="1941246" y="2319706"/>
              <a:ext cx="936457" cy="136495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1499217" y="2863307"/>
              <a:ext cx="544394" cy="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45" name="Straight Connector 44"/>
            <p:cNvCxnSpPr>
              <a:stCxn id="6" idx="3"/>
              <a:endCxn id="7" idx="1"/>
            </p:cNvCxnSpPr>
            <p:nvPr/>
          </p:nvCxnSpPr>
          <p:spPr>
            <a:xfrm>
              <a:off x="1941246" y="3271999"/>
              <a:ext cx="896776" cy="15236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3179273" y="3424366"/>
              <a:ext cx="250780" cy="1364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2664" name="TextBox 59"/>
            <p:cNvSpPr txBox="1">
              <a:spLocks noChangeArrowheads="1"/>
            </p:cNvSpPr>
            <p:nvPr/>
          </p:nvSpPr>
          <p:spPr bwMode="auto">
            <a:xfrm>
              <a:off x="457200" y="1459468"/>
              <a:ext cx="1577691" cy="36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lang="en-US" sz="1800" u="sng">
                  <a:latin typeface="Calibri" pitchFamily="1" charset="0"/>
                </a:rPr>
                <a:t>The iBGP mesh</a:t>
              </a:r>
            </a:p>
          </p:txBody>
        </p:sp>
      </p:grpSp>
      <p:sp>
        <p:nvSpPr>
          <p:cNvPr id="112665" name="TextBox 56"/>
          <p:cNvSpPr txBox="1">
            <a:spLocks noChangeArrowheads="1"/>
          </p:cNvSpPr>
          <p:nvPr/>
        </p:nvSpPr>
        <p:spPr bwMode="auto">
          <a:xfrm>
            <a:off x="609600" y="1295400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buFont typeface="Arial" charset="0"/>
              <a:buChar char="•"/>
            </a:pPr>
            <a:r>
              <a:rPr lang="en-US" sz="1800"/>
              <a:t> Look at different architectures and evaluate them according to:</a:t>
            </a:r>
          </a:p>
          <a:p>
            <a:pPr lvl="1" defTabSz="457200" eaLnBrk="1" hangingPunct="1"/>
            <a:r>
              <a:rPr lang="en-US" sz="1800"/>
              <a:t>+ </a:t>
            </a:r>
            <a:r>
              <a:rPr lang="en-US" sz="1800" b="1"/>
              <a:t>RIB-in scaling</a:t>
            </a:r>
            <a:r>
              <a:rPr lang="en-US" sz="1800"/>
              <a:t>: number of entries per prefix in RIB-in</a:t>
            </a:r>
          </a:p>
          <a:p>
            <a:pPr lvl="1" defTabSz="457200" eaLnBrk="1" hangingPunct="1"/>
            <a:r>
              <a:rPr lang="en-US" sz="1800"/>
              <a:t>+ </a:t>
            </a:r>
            <a:r>
              <a:rPr lang="en-US" sz="1800" b="1"/>
              <a:t>Path redundancy</a:t>
            </a:r>
            <a:r>
              <a:rPr lang="en-US" sz="1800"/>
              <a:t>: number of possible BGP paths to a prefix; path redundancy is a rough upper bound of the churn involved in path exploration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6085B83-4E7F-416E-8232-F4D063FC7747}" type="slidenum">
              <a:rPr lang="en-US"/>
              <a:pPr/>
              <a:t>42</a:t>
            </a:fld>
            <a:endParaRPr lang="en-US"/>
          </a:p>
        </p:txBody>
      </p:sp>
      <p:pic>
        <p:nvPicPr>
          <p:cNvPr id="11366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5334000"/>
            <a:ext cx="2003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9025" y="4419600"/>
            <a:ext cx="13192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4451350"/>
            <a:ext cx="93821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4416425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6161088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925" y="6161088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5338" y="4527550"/>
            <a:ext cx="342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rot="5400000">
            <a:off x="842962" y="6348413"/>
            <a:ext cx="136525" cy="1714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5400000" flipH="1" flipV="1">
            <a:off x="3690144" y="4307681"/>
            <a:ext cx="230188" cy="301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 rot="10800000">
            <a:off x="403225" y="4270375"/>
            <a:ext cx="252413" cy="149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3676" name="TextBox 68"/>
          <p:cNvSpPr txBox="1">
            <a:spLocks noChangeArrowheads="1"/>
          </p:cNvSpPr>
          <p:nvPr/>
        </p:nvSpPr>
        <p:spPr bwMode="auto">
          <a:xfrm>
            <a:off x="76200" y="3995738"/>
            <a:ext cx="47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cxnSp>
        <p:nvCxnSpPr>
          <p:cNvPr id="73" name="Straight Connector 72"/>
          <p:cNvCxnSpPr>
            <a:stCxn id="18435" idx="3"/>
            <a:endCxn id="18449" idx="1"/>
          </p:cNvCxnSpPr>
          <p:nvPr/>
        </p:nvCxnSpPr>
        <p:spPr>
          <a:xfrm>
            <a:off x="954088" y="4552950"/>
            <a:ext cx="265112" cy="10636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8" idx="3"/>
          </p:cNvCxnSpPr>
          <p:nvPr/>
        </p:nvCxnSpPr>
        <p:spPr>
          <a:xfrm>
            <a:off x="2874963" y="4637088"/>
            <a:ext cx="474662" cy="8731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2536825" y="6365875"/>
            <a:ext cx="250825" cy="136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13680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95800"/>
            <a:ext cx="4254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1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2238" y="4921250"/>
            <a:ext cx="425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2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7525" y="5549900"/>
            <a:ext cx="4254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 flipV="1">
            <a:off x="1936750" y="5084763"/>
            <a:ext cx="725488" cy="465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4" name="Straight Connector 93"/>
          <p:cNvCxnSpPr>
            <a:cxnSpLocks noChangeShapeType="1"/>
          </p:cNvCxnSpPr>
          <p:nvPr/>
        </p:nvCxnSpPr>
        <p:spPr bwMode="auto">
          <a:xfrm rot="16200000" flipV="1">
            <a:off x="1034257" y="5247481"/>
            <a:ext cx="615950" cy="157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rot="16200000" flipH="1">
            <a:off x="2015332" y="5860256"/>
            <a:ext cx="330200" cy="360363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113686" name="Straight Connector 105"/>
          <p:cNvCxnSpPr>
            <a:cxnSpLocks noChangeShapeType="1"/>
          </p:cNvCxnSpPr>
          <p:nvPr/>
        </p:nvCxnSpPr>
        <p:spPr bwMode="auto">
          <a:xfrm flipV="1">
            <a:off x="1644650" y="4637088"/>
            <a:ext cx="804863" cy="22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 rot="5400000" flipH="1" flipV="1">
            <a:off x="1148556" y="5982494"/>
            <a:ext cx="295275" cy="249238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pic>
        <p:nvPicPr>
          <p:cNvPr id="1136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025" y="1839913"/>
            <a:ext cx="2003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949325"/>
            <a:ext cx="13192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957263"/>
            <a:ext cx="9382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9575" y="922338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8025" y="2667000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7725" y="2667000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2138" y="1033463"/>
            <a:ext cx="342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Connector 65"/>
          <p:cNvCxnSpPr>
            <a:cxnSpLocks noChangeShapeType="1"/>
          </p:cNvCxnSpPr>
          <p:nvPr/>
        </p:nvCxnSpPr>
        <p:spPr bwMode="auto">
          <a:xfrm rot="5400000">
            <a:off x="5719762" y="2854326"/>
            <a:ext cx="136525" cy="1714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" name="Straight Connector 66"/>
          <p:cNvCxnSpPr>
            <a:cxnSpLocks noChangeShapeType="1"/>
          </p:cNvCxnSpPr>
          <p:nvPr/>
        </p:nvCxnSpPr>
        <p:spPr bwMode="auto">
          <a:xfrm rot="5400000" flipH="1" flipV="1">
            <a:off x="8566944" y="813594"/>
            <a:ext cx="230187" cy="301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" name="Straight Connector 67"/>
          <p:cNvCxnSpPr>
            <a:cxnSpLocks noChangeShapeType="1"/>
          </p:cNvCxnSpPr>
          <p:nvPr/>
        </p:nvCxnSpPr>
        <p:spPr bwMode="auto">
          <a:xfrm rot="10800000">
            <a:off x="5280025" y="776288"/>
            <a:ext cx="252413" cy="149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" name="Straight Connector 72"/>
          <p:cNvCxnSpPr/>
          <p:nvPr/>
        </p:nvCxnSpPr>
        <p:spPr>
          <a:xfrm>
            <a:off x="5788025" y="1116013"/>
            <a:ext cx="385763" cy="1905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3"/>
          <p:cNvCxnSpPr>
            <a:cxnSpLocks noChangeShapeType="1"/>
          </p:cNvCxnSpPr>
          <p:nvPr/>
        </p:nvCxnSpPr>
        <p:spPr bwMode="auto">
          <a:xfrm rot="5400000" flipH="1" flipV="1">
            <a:off x="7908131" y="1135857"/>
            <a:ext cx="223837" cy="412750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7" name="Straight Connector 78"/>
          <p:cNvCxnSpPr>
            <a:cxnSpLocks noChangeShapeType="1"/>
          </p:cNvCxnSpPr>
          <p:nvPr/>
        </p:nvCxnSpPr>
        <p:spPr bwMode="auto">
          <a:xfrm>
            <a:off x="7413625" y="2871788"/>
            <a:ext cx="250825" cy="136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13701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1230313"/>
            <a:ext cx="425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2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8225" y="1371600"/>
            <a:ext cx="425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3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3825" y="2052638"/>
            <a:ext cx="425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91"/>
          <p:cNvCxnSpPr>
            <a:cxnSpLocks noChangeShapeType="1"/>
          </p:cNvCxnSpPr>
          <p:nvPr/>
        </p:nvCxnSpPr>
        <p:spPr bwMode="auto">
          <a:xfrm rot="5400000" flipH="1" flipV="1">
            <a:off x="6891338" y="1533525"/>
            <a:ext cx="444500" cy="600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Straight Connector 93"/>
          <p:cNvCxnSpPr/>
          <p:nvPr/>
        </p:nvCxnSpPr>
        <p:spPr>
          <a:xfrm rot="10800000">
            <a:off x="6251575" y="1535113"/>
            <a:ext cx="222250" cy="520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9"/>
          <p:cNvCxnSpPr/>
          <p:nvPr/>
        </p:nvCxnSpPr>
        <p:spPr>
          <a:xfrm>
            <a:off x="6877050" y="2301875"/>
            <a:ext cx="360363" cy="40957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707" name="Straight Connector 105"/>
          <p:cNvCxnSpPr>
            <a:cxnSpLocks noChangeShapeType="1"/>
          </p:cNvCxnSpPr>
          <p:nvPr/>
        </p:nvCxnSpPr>
        <p:spPr bwMode="auto">
          <a:xfrm>
            <a:off x="6470650" y="1371600"/>
            <a:ext cx="917575" cy="157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14"/>
          <p:cNvCxnSpPr>
            <a:cxnSpLocks noChangeShapeType="1"/>
          </p:cNvCxnSpPr>
          <p:nvPr/>
        </p:nvCxnSpPr>
        <p:spPr bwMode="auto">
          <a:xfrm rot="5400000" flipH="1" flipV="1">
            <a:off x="6069806" y="2266157"/>
            <a:ext cx="473075" cy="515938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pic>
        <p:nvPicPr>
          <p:cNvPr id="11370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05000"/>
            <a:ext cx="341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710" name="Straight Connector 114"/>
          <p:cNvCxnSpPr>
            <a:cxnSpLocks noChangeShapeType="1"/>
          </p:cNvCxnSpPr>
          <p:nvPr/>
        </p:nvCxnSpPr>
        <p:spPr bwMode="auto">
          <a:xfrm rot="16200000" flipH="1">
            <a:off x="5728494" y="1432719"/>
            <a:ext cx="122237" cy="1368425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14" name="Straight Connector 114"/>
          <p:cNvCxnSpPr>
            <a:cxnSpLocks noChangeShapeType="1"/>
          </p:cNvCxnSpPr>
          <p:nvPr/>
        </p:nvCxnSpPr>
        <p:spPr bwMode="auto">
          <a:xfrm rot="5400000" flipH="1" flipV="1">
            <a:off x="5332412" y="1150938"/>
            <a:ext cx="493713" cy="1100138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sp>
        <p:nvSpPr>
          <p:cNvPr id="113712" name="TextBox 68"/>
          <p:cNvSpPr txBox="1">
            <a:spLocks noChangeArrowheads="1"/>
          </p:cNvSpPr>
          <p:nvPr/>
        </p:nvSpPr>
        <p:spPr bwMode="auto">
          <a:xfrm>
            <a:off x="434975" y="64770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3" name="TextBox 68"/>
          <p:cNvSpPr txBox="1">
            <a:spLocks noChangeArrowheads="1"/>
          </p:cNvSpPr>
          <p:nvPr/>
        </p:nvSpPr>
        <p:spPr bwMode="auto">
          <a:xfrm>
            <a:off x="2720975" y="64008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4" name="TextBox 68"/>
          <p:cNvSpPr txBox="1">
            <a:spLocks noChangeArrowheads="1"/>
          </p:cNvSpPr>
          <p:nvPr/>
        </p:nvSpPr>
        <p:spPr bwMode="auto">
          <a:xfrm>
            <a:off x="3883025" y="41148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5" name="TextBox 68"/>
          <p:cNvSpPr txBox="1">
            <a:spLocks noChangeArrowheads="1"/>
          </p:cNvSpPr>
          <p:nvPr/>
        </p:nvSpPr>
        <p:spPr bwMode="auto">
          <a:xfrm>
            <a:off x="4791075" y="50165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6" name="TextBox 68"/>
          <p:cNvSpPr txBox="1">
            <a:spLocks noChangeArrowheads="1"/>
          </p:cNvSpPr>
          <p:nvPr/>
        </p:nvSpPr>
        <p:spPr bwMode="auto">
          <a:xfrm>
            <a:off x="5267325" y="3008313"/>
            <a:ext cx="47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7" name="TextBox 68"/>
          <p:cNvSpPr txBox="1">
            <a:spLocks noChangeArrowheads="1"/>
          </p:cNvSpPr>
          <p:nvPr/>
        </p:nvSpPr>
        <p:spPr bwMode="auto">
          <a:xfrm>
            <a:off x="7575550" y="30226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8" name="TextBox 68"/>
          <p:cNvSpPr txBox="1">
            <a:spLocks noChangeArrowheads="1"/>
          </p:cNvSpPr>
          <p:nvPr/>
        </p:nvSpPr>
        <p:spPr bwMode="auto">
          <a:xfrm>
            <a:off x="8686800" y="574675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sp>
        <p:nvSpPr>
          <p:cNvPr id="113719" name="TextBox 68"/>
          <p:cNvSpPr txBox="1">
            <a:spLocks noChangeArrowheads="1"/>
          </p:cNvSpPr>
          <p:nvPr/>
        </p:nvSpPr>
        <p:spPr bwMode="auto">
          <a:xfrm>
            <a:off x="3841750" y="21336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P/24</a:t>
            </a:r>
          </a:p>
        </p:txBody>
      </p:sp>
      <p:cxnSp>
        <p:nvCxnSpPr>
          <p:cNvPr id="15" name="Straight Connector 65"/>
          <p:cNvCxnSpPr>
            <a:cxnSpLocks noChangeShapeType="1"/>
            <a:endCxn id="113719" idx="3"/>
          </p:cNvCxnSpPr>
          <p:nvPr/>
        </p:nvCxnSpPr>
        <p:spPr bwMode="auto">
          <a:xfrm rot="10800000" flipV="1">
            <a:off x="4318000" y="2041525"/>
            <a:ext cx="482600" cy="2301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3721" name="TextBox 68"/>
          <p:cNvSpPr txBox="1">
            <a:spLocks noChangeArrowheads="1"/>
          </p:cNvSpPr>
          <p:nvPr/>
        </p:nvSpPr>
        <p:spPr bwMode="auto">
          <a:xfrm>
            <a:off x="741363" y="4251325"/>
            <a:ext cx="33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b1</a:t>
            </a:r>
          </a:p>
        </p:txBody>
      </p:sp>
      <p:sp>
        <p:nvSpPr>
          <p:cNvPr id="113722" name="TextBox 68"/>
          <p:cNvSpPr txBox="1">
            <a:spLocks noChangeArrowheads="1"/>
          </p:cNvSpPr>
          <p:nvPr/>
        </p:nvSpPr>
        <p:spPr bwMode="auto">
          <a:xfrm>
            <a:off x="952500" y="6354763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b4</a:t>
            </a:r>
          </a:p>
        </p:txBody>
      </p:sp>
      <p:sp>
        <p:nvSpPr>
          <p:cNvPr id="113723" name="TextBox 68"/>
          <p:cNvSpPr txBox="1">
            <a:spLocks noChangeArrowheads="1"/>
          </p:cNvSpPr>
          <p:nvPr/>
        </p:nvSpPr>
        <p:spPr bwMode="auto">
          <a:xfrm>
            <a:off x="3314700" y="4267200"/>
            <a:ext cx="33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b2</a:t>
            </a:r>
          </a:p>
        </p:txBody>
      </p:sp>
      <p:sp>
        <p:nvSpPr>
          <p:cNvPr id="113724" name="TextBox 68"/>
          <p:cNvSpPr txBox="1">
            <a:spLocks noChangeArrowheads="1"/>
          </p:cNvSpPr>
          <p:nvPr/>
        </p:nvSpPr>
        <p:spPr bwMode="auto">
          <a:xfrm>
            <a:off x="2282825" y="6354763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b3</a:t>
            </a:r>
          </a:p>
        </p:txBody>
      </p:sp>
      <p:sp>
        <p:nvSpPr>
          <p:cNvPr id="113725" name="TextBox 68"/>
          <p:cNvSpPr txBox="1">
            <a:spLocks noChangeArrowheads="1"/>
          </p:cNvSpPr>
          <p:nvPr/>
        </p:nvSpPr>
        <p:spPr bwMode="auto">
          <a:xfrm>
            <a:off x="585788" y="4967288"/>
            <a:ext cx="325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c1</a:t>
            </a:r>
          </a:p>
        </p:txBody>
      </p:sp>
      <p:sp>
        <p:nvSpPr>
          <p:cNvPr id="113726" name="TextBox 68"/>
          <p:cNvSpPr txBox="1">
            <a:spLocks noChangeArrowheads="1"/>
          </p:cNvSpPr>
          <p:nvPr/>
        </p:nvSpPr>
        <p:spPr bwMode="auto">
          <a:xfrm>
            <a:off x="2787650" y="4251325"/>
            <a:ext cx="325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c2</a:t>
            </a:r>
          </a:p>
        </p:txBody>
      </p:sp>
      <p:sp>
        <p:nvSpPr>
          <p:cNvPr id="113727" name="TextBox 68"/>
          <p:cNvSpPr txBox="1">
            <a:spLocks noChangeArrowheads="1"/>
          </p:cNvSpPr>
          <p:nvPr/>
        </p:nvSpPr>
        <p:spPr bwMode="auto">
          <a:xfrm>
            <a:off x="2209800" y="5668963"/>
            <a:ext cx="325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c3</a:t>
            </a:r>
          </a:p>
        </p:txBody>
      </p:sp>
      <p:sp>
        <p:nvSpPr>
          <p:cNvPr id="113728" name="TextBox 68"/>
          <p:cNvSpPr txBox="1">
            <a:spLocks noChangeArrowheads="1"/>
          </p:cNvSpPr>
          <p:nvPr/>
        </p:nvSpPr>
        <p:spPr bwMode="auto">
          <a:xfrm>
            <a:off x="6532563" y="1858963"/>
            <a:ext cx="325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c3</a:t>
            </a:r>
          </a:p>
        </p:txBody>
      </p:sp>
      <p:sp>
        <p:nvSpPr>
          <p:cNvPr id="113729" name="TextBox 68"/>
          <p:cNvSpPr txBox="1">
            <a:spLocks noChangeArrowheads="1"/>
          </p:cNvSpPr>
          <p:nvPr/>
        </p:nvSpPr>
        <p:spPr bwMode="auto">
          <a:xfrm>
            <a:off x="7086600" y="1143000"/>
            <a:ext cx="325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c2</a:t>
            </a:r>
          </a:p>
        </p:txBody>
      </p:sp>
      <p:sp>
        <p:nvSpPr>
          <p:cNvPr id="113730" name="TextBox 68"/>
          <p:cNvSpPr txBox="1">
            <a:spLocks noChangeArrowheads="1"/>
          </p:cNvSpPr>
          <p:nvPr/>
        </p:nvSpPr>
        <p:spPr bwMode="auto">
          <a:xfrm>
            <a:off x="6251575" y="1401763"/>
            <a:ext cx="325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c1</a:t>
            </a:r>
          </a:p>
        </p:txBody>
      </p:sp>
      <p:sp>
        <p:nvSpPr>
          <p:cNvPr id="113731" name="TextBox 79"/>
          <p:cNvSpPr txBox="1">
            <a:spLocks noChangeArrowheads="1"/>
          </p:cNvSpPr>
          <p:nvPr/>
        </p:nvSpPr>
        <p:spPr bwMode="auto">
          <a:xfrm>
            <a:off x="0" y="698500"/>
            <a:ext cx="4406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N clusters connected in a mesh (N=3 here)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Cluster size C (number of clients per cluster)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</a:t>
            </a:r>
            <a:r>
              <a:rPr lang="en-US" sz="1800">
                <a:latin typeface="Calibri" pitchFamily="1" charset="0"/>
              </a:rPr>
              <a:t>Each border router connects to D clusters</a:t>
            </a:r>
          </a:p>
          <a:p>
            <a:pPr defTabSz="457200" eaLnBrk="1" hangingPunct="1"/>
            <a:endParaRPr lang="en-US" sz="1800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RIB-in scaling = D+1</a:t>
            </a:r>
            <a:endParaRPr lang="en-US" sz="1600" b="1">
              <a:latin typeface="Calibri" pitchFamily="1" charset="0"/>
            </a:endParaRPr>
          </a:p>
          <a:p>
            <a:pPr lvl="1" defTabSz="457200" eaLnBrk="1" hangingPunct="1"/>
            <a:r>
              <a:rPr lang="en-US" sz="1800" b="1">
                <a:latin typeface="Calibri" pitchFamily="1" charset="0"/>
              </a:rPr>
              <a:t>3</a:t>
            </a:r>
            <a:r>
              <a:rPr lang="en-US" sz="1800">
                <a:latin typeface="Calibri" pitchFamily="1" charset="0"/>
              </a:rPr>
              <a:t> (for </a:t>
            </a:r>
            <a:r>
              <a:rPr lang="en-US" sz="1800" i="1">
                <a:latin typeface="Calibri" pitchFamily="1" charset="0"/>
              </a:rPr>
              <a:t>b1</a:t>
            </a:r>
            <a:r>
              <a:rPr lang="en-US" sz="1800">
                <a:latin typeface="Calibri" pitchFamily="1" charset="0"/>
              </a:rPr>
              <a:t>), </a:t>
            </a:r>
            <a:r>
              <a:rPr lang="en-US" sz="1800" b="1">
                <a:latin typeface="Calibri" pitchFamily="1" charset="0"/>
              </a:rPr>
              <a:t>4 </a:t>
            </a:r>
            <a:r>
              <a:rPr lang="en-US" sz="1800">
                <a:latin typeface="Calibri" pitchFamily="1" charset="0"/>
              </a:rPr>
              <a:t>(for </a:t>
            </a:r>
            <a:r>
              <a:rPr lang="en-US" sz="1800" i="1">
                <a:latin typeface="Calibri" pitchFamily="1" charset="0"/>
              </a:rPr>
              <a:t>c1 </a:t>
            </a:r>
            <a:r>
              <a:rPr lang="en-US" sz="1800">
                <a:latin typeface="Calibri" pitchFamily="1" charset="0"/>
              </a:rPr>
              <a:t>RR)</a:t>
            </a:r>
            <a:endParaRPr lang="en-US" sz="1800" b="1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Path redundancy ~ D*N*C</a:t>
            </a:r>
            <a:endParaRPr lang="en-US" sz="1600" b="1">
              <a:latin typeface="Calibri" pitchFamily="1" charset="0"/>
            </a:endParaRPr>
          </a:p>
          <a:p>
            <a:pPr lvl="1" defTabSz="457200" eaLnBrk="1" hangingPunct="1"/>
            <a:r>
              <a:rPr lang="en-US" sz="1800" b="1">
                <a:latin typeface="Calibri" pitchFamily="1" charset="0"/>
              </a:rPr>
              <a:t>7</a:t>
            </a:r>
            <a:r>
              <a:rPr lang="en-US" sz="1800">
                <a:latin typeface="Calibri" pitchFamily="1" charset="0"/>
              </a:rPr>
              <a:t> (for </a:t>
            </a:r>
            <a:r>
              <a:rPr lang="en-US" sz="1800" i="1">
                <a:latin typeface="Calibri" pitchFamily="1" charset="0"/>
              </a:rPr>
              <a:t>b1</a:t>
            </a:r>
            <a:r>
              <a:rPr lang="en-US" sz="1800">
                <a:latin typeface="Calibri" pitchFamily="1" charset="0"/>
              </a:rPr>
              <a:t>), </a:t>
            </a:r>
            <a:r>
              <a:rPr lang="en-US" sz="1800" b="1">
                <a:latin typeface="Calibri" pitchFamily="1" charset="0"/>
              </a:rPr>
              <a:t>6</a:t>
            </a:r>
            <a:r>
              <a:rPr lang="en-US" sz="1800">
                <a:latin typeface="Calibri" pitchFamily="1" charset="0"/>
              </a:rPr>
              <a:t> (for </a:t>
            </a:r>
            <a:r>
              <a:rPr lang="en-US" sz="1800" i="1">
                <a:latin typeface="Calibri" pitchFamily="1" charset="0"/>
              </a:rPr>
              <a:t>c1 </a:t>
            </a:r>
            <a:r>
              <a:rPr lang="en-US" sz="1800">
                <a:latin typeface="Calibri" pitchFamily="1" charset="0"/>
              </a:rPr>
              <a:t>RR) </a:t>
            </a:r>
            <a:endParaRPr lang="en-US" sz="1800" b="1">
              <a:latin typeface="Calibri" pitchFamily="1" charset="0"/>
            </a:endParaRPr>
          </a:p>
        </p:txBody>
      </p:sp>
      <p:sp>
        <p:nvSpPr>
          <p:cNvPr id="113732" name="TextBox 80"/>
          <p:cNvSpPr txBox="1">
            <a:spLocks noChangeArrowheads="1"/>
          </p:cNvSpPr>
          <p:nvPr/>
        </p:nvSpPr>
        <p:spPr bwMode="auto">
          <a:xfrm>
            <a:off x="306388" y="207963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800" u="sng">
                <a:latin typeface="Calibri" pitchFamily="1" charset="0"/>
              </a:rPr>
              <a:t> The single level RR</a:t>
            </a:r>
          </a:p>
        </p:txBody>
      </p:sp>
      <p:sp>
        <p:nvSpPr>
          <p:cNvPr id="113733" name="TextBox 79"/>
          <p:cNvSpPr txBox="1">
            <a:spLocks noChangeArrowheads="1"/>
          </p:cNvSpPr>
          <p:nvPr/>
        </p:nvSpPr>
        <p:spPr bwMode="auto">
          <a:xfrm>
            <a:off x="4313238" y="4724400"/>
            <a:ext cx="30321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buFont typeface="Arial" charset="0"/>
              <a:buChar char="•"/>
            </a:pPr>
            <a:r>
              <a:rPr lang="en-US" sz="1800">
                <a:latin typeface="Calibri" pitchFamily="1" charset="0"/>
              </a:rPr>
              <a:t> B  RRs per cluster</a:t>
            </a:r>
          </a:p>
          <a:p>
            <a:pPr defTabSz="457200" eaLnBrk="1" hangingPunct="1"/>
            <a:endParaRPr lang="en-US" sz="1800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RIB-in scaling = D*B+1</a:t>
            </a:r>
          </a:p>
          <a:p>
            <a:pPr lvl="1" defTabSz="457200" eaLnBrk="1" hangingPunct="1"/>
            <a:r>
              <a:rPr lang="en-US" sz="1800" b="1">
                <a:latin typeface="Calibri" pitchFamily="1" charset="0"/>
              </a:rPr>
              <a:t>3 </a:t>
            </a:r>
            <a:r>
              <a:rPr lang="en-US" sz="1800">
                <a:latin typeface="Calibri" pitchFamily="1" charset="0"/>
              </a:rPr>
              <a:t>(for </a:t>
            </a:r>
            <a:r>
              <a:rPr lang="en-US" sz="1800" i="1">
                <a:latin typeface="Calibri" pitchFamily="1" charset="0"/>
              </a:rPr>
              <a:t>b1</a:t>
            </a:r>
            <a:r>
              <a:rPr lang="en-US" sz="1800">
                <a:latin typeface="Calibri" pitchFamily="1" charset="0"/>
              </a:rPr>
              <a:t>), </a:t>
            </a:r>
            <a:r>
              <a:rPr lang="en-US" sz="1800" b="1">
                <a:latin typeface="Calibri" pitchFamily="1" charset="0"/>
              </a:rPr>
              <a:t>5 </a:t>
            </a:r>
            <a:r>
              <a:rPr lang="en-US" sz="1800">
                <a:latin typeface="Calibri" pitchFamily="1" charset="0"/>
              </a:rPr>
              <a:t>(for RRs)</a:t>
            </a:r>
            <a:endParaRPr lang="en-US" sz="1800" b="1">
              <a:latin typeface="Calibri" pitchFamily="1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sz="1800" b="1">
                <a:latin typeface="Calibri" pitchFamily="1" charset="0"/>
              </a:rPr>
              <a:t> Path redundancy ~ D*B*N*C</a:t>
            </a:r>
          </a:p>
          <a:p>
            <a:pPr lvl="1" defTabSz="457200" eaLnBrk="1" hangingPunct="1"/>
            <a:r>
              <a:rPr lang="en-US" sz="1800" b="1">
                <a:latin typeface="Calibri" pitchFamily="1" charset="0"/>
              </a:rPr>
              <a:t>13 </a:t>
            </a:r>
            <a:r>
              <a:rPr lang="en-US" sz="1800">
                <a:latin typeface="Calibri" pitchFamily="1" charset="0"/>
              </a:rPr>
              <a:t>(for </a:t>
            </a:r>
            <a:r>
              <a:rPr lang="en-US" sz="1800" i="1">
                <a:latin typeface="Calibri" pitchFamily="1" charset="0"/>
              </a:rPr>
              <a:t>b1</a:t>
            </a:r>
            <a:r>
              <a:rPr lang="en-US" sz="1800">
                <a:latin typeface="Calibri" pitchFamily="1" charset="0"/>
              </a:rPr>
              <a:t>), </a:t>
            </a:r>
            <a:r>
              <a:rPr lang="en-US" sz="1800" b="1">
                <a:latin typeface="Calibri" pitchFamily="1" charset="0"/>
              </a:rPr>
              <a:t>6 </a:t>
            </a:r>
            <a:r>
              <a:rPr lang="en-US" sz="1800">
                <a:latin typeface="Calibri" pitchFamily="1" charset="0"/>
              </a:rPr>
              <a:t>(for </a:t>
            </a:r>
            <a:r>
              <a:rPr lang="en-US" sz="1800" i="1">
                <a:latin typeface="Calibri" pitchFamily="1" charset="0"/>
              </a:rPr>
              <a:t>c1 </a:t>
            </a:r>
            <a:r>
              <a:rPr lang="en-US" sz="1800">
                <a:latin typeface="Calibri" pitchFamily="1" charset="0"/>
              </a:rPr>
              <a:t>RR)</a:t>
            </a:r>
            <a:endParaRPr lang="en-US" sz="1800" i="1">
              <a:latin typeface="Calibri" pitchFamily="1" charset="0"/>
            </a:endParaRPr>
          </a:p>
          <a:p>
            <a:pPr lvl="1" defTabSz="457200" eaLnBrk="1" hangingPunct="1"/>
            <a:r>
              <a:rPr lang="en-US" sz="1800" b="1">
                <a:latin typeface="Calibri" pitchFamily="1" charset="0"/>
              </a:rPr>
              <a:t> </a:t>
            </a:r>
          </a:p>
        </p:txBody>
      </p:sp>
      <p:sp>
        <p:nvSpPr>
          <p:cNvPr id="113734" name="TextBox 79"/>
          <p:cNvSpPr txBox="1">
            <a:spLocks noChangeArrowheads="1"/>
          </p:cNvSpPr>
          <p:nvPr/>
        </p:nvSpPr>
        <p:spPr bwMode="auto">
          <a:xfrm>
            <a:off x="1347788" y="3608388"/>
            <a:ext cx="470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800"/>
              <a:t>Adding redundancy in RRs per cluster…</a:t>
            </a:r>
          </a:p>
        </p:txBody>
      </p:sp>
      <p:pic>
        <p:nvPicPr>
          <p:cNvPr id="113735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856163"/>
            <a:ext cx="425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 rot="16200000" flipH="1">
            <a:off x="834231" y="4639469"/>
            <a:ext cx="166688" cy="266700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86" name="Straight Connector 85"/>
          <p:cNvCxnSpPr/>
          <p:nvPr/>
        </p:nvCxnSpPr>
        <p:spPr>
          <a:xfrm rot="5400000">
            <a:off x="1231901" y="4776787"/>
            <a:ext cx="120650" cy="168275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738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9513" y="4475163"/>
            <a:ext cx="425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16200000" flipH="1">
            <a:off x="2708276" y="4754562"/>
            <a:ext cx="120650" cy="212725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</p:spPr>
      </p:cxnSp>
      <p:cxnSp>
        <p:nvCxnSpPr>
          <p:cNvPr id="111" name="Straight Connector 110"/>
          <p:cNvCxnSpPr>
            <a:cxnSpLocks noChangeShapeType="1"/>
          </p:cNvCxnSpPr>
          <p:nvPr/>
        </p:nvCxnSpPr>
        <p:spPr bwMode="auto">
          <a:xfrm flipV="1">
            <a:off x="3087688" y="4800600"/>
            <a:ext cx="419100" cy="284163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113741" name="Straight Connector 117"/>
          <p:cNvCxnSpPr>
            <a:cxnSpLocks noChangeShapeType="1"/>
          </p:cNvCxnSpPr>
          <p:nvPr/>
        </p:nvCxnSpPr>
        <p:spPr bwMode="auto">
          <a:xfrm flipV="1">
            <a:off x="1263650" y="4637088"/>
            <a:ext cx="1185863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3742" name="Straight Connector 122"/>
          <p:cNvCxnSpPr>
            <a:cxnSpLocks noChangeShapeType="1"/>
          </p:cNvCxnSpPr>
          <p:nvPr/>
        </p:nvCxnSpPr>
        <p:spPr bwMode="auto">
          <a:xfrm>
            <a:off x="1644650" y="4659313"/>
            <a:ext cx="1017588" cy="42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3743" name="Straight Connector 125"/>
          <p:cNvCxnSpPr>
            <a:cxnSpLocks noChangeShapeType="1"/>
          </p:cNvCxnSpPr>
          <p:nvPr/>
        </p:nvCxnSpPr>
        <p:spPr bwMode="auto">
          <a:xfrm>
            <a:off x="1263650" y="5018088"/>
            <a:ext cx="1398588" cy="66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13744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8088" y="5634038"/>
            <a:ext cx="425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" name="Straight Connector 130"/>
          <p:cNvCxnSpPr>
            <a:cxnSpLocks noChangeShapeType="1"/>
          </p:cNvCxnSpPr>
          <p:nvPr/>
        </p:nvCxnSpPr>
        <p:spPr bwMode="auto">
          <a:xfrm rot="10800000" flipV="1">
            <a:off x="1633538" y="5713413"/>
            <a:ext cx="153987" cy="82550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</p:spPr>
      </p:cxnSp>
      <p:cxnSp>
        <p:nvCxnSpPr>
          <p:cNvPr id="136" name="Straight Connector 135"/>
          <p:cNvCxnSpPr>
            <a:cxnSpLocks noChangeShapeType="1"/>
          </p:cNvCxnSpPr>
          <p:nvPr/>
        </p:nvCxnSpPr>
        <p:spPr bwMode="auto">
          <a:xfrm flipV="1">
            <a:off x="1252538" y="5875338"/>
            <a:ext cx="747712" cy="422275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139" name="Straight Connector 138"/>
          <p:cNvCxnSpPr>
            <a:cxnSpLocks noChangeShapeType="1"/>
          </p:cNvCxnSpPr>
          <p:nvPr/>
        </p:nvCxnSpPr>
        <p:spPr bwMode="auto">
          <a:xfrm rot="16200000" flipH="1">
            <a:off x="1701006" y="5677695"/>
            <a:ext cx="339725" cy="900112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</p:cxnSp>
      <p:cxnSp>
        <p:nvCxnSpPr>
          <p:cNvPr id="142" name="Straight Connector 141"/>
          <p:cNvCxnSpPr>
            <a:cxnSpLocks noChangeShapeType="1"/>
          </p:cNvCxnSpPr>
          <p:nvPr/>
        </p:nvCxnSpPr>
        <p:spPr bwMode="auto">
          <a:xfrm rot="5400000" flipH="1" flipV="1">
            <a:off x="1045369" y="5034757"/>
            <a:ext cx="974725" cy="223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5" name="Straight Connector 144"/>
          <p:cNvCxnSpPr>
            <a:cxnSpLocks noChangeShapeType="1"/>
          </p:cNvCxnSpPr>
          <p:nvPr/>
        </p:nvCxnSpPr>
        <p:spPr bwMode="auto">
          <a:xfrm rot="16200000" flipV="1">
            <a:off x="1377156" y="4926807"/>
            <a:ext cx="890587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8" name="Straight Connector 147"/>
          <p:cNvCxnSpPr>
            <a:cxnSpLocks noChangeShapeType="1"/>
          </p:cNvCxnSpPr>
          <p:nvPr/>
        </p:nvCxnSpPr>
        <p:spPr bwMode="auto">
          <a:xfrm rot="5400000" flipH="1" flipV="1">
            <a:off x="1737519" y="4837906"/>
            <a:ext cx="911225" cy="512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 rot="5400000" flipH="1" flipV="1">
            <a:off x="1437481" y="4622007"/>
            <a:ext cx="995363" cy="1028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 rot="5400000" flipH="1" flipV="1">
            <a:off x="1766888" y="4738688"/>
            <a:ext cx="549275" cy="1241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rot="16200000" flipV="1">
            <a:off x="1366044" y="4915694"/>
            <a:ext cx="531812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13754" name="TextBox 68"/>
          <p:cNvSpPr txBox="1">
            <a:spLocks noChangeArrowheads="1"/>
          </p:cNvSpPr>
          <p:nvPr/>
        </p:nvSpPr>
        <p:spPr bwMode="auto">
          <a:xfrm>
            <a:off x="4765675" y="1630363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b1</a:t>
            </a:r>
          </a:p>
        </p:txBody>
      </p:sp>
      <p:sp>
        <p:nvSpPr>
          <p:cNvPr id="113755" name="TextBox 68"/>
          <p:cNvSpPr txBox="1">
            <a:spLocks noChangeArrowheads="1"/>
          </p:cNvSpPr>
          <p:nvPr/>
        </p:nvSpPr>
        <p:spPr bwMode="auto">
          <a:xfrm>
            <a:off x="5618163" y="674688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b2</a:t>
            </a:r>
          </a:p>
        </p:txBody>
      </p:sp>
      <p:sp>
        <p:nvSpPr>
          <p:cNvPr id="113756" name="TextBox 68"/>
          <p:cNvSpPr txBox="1">
            <a:spLocks noChangeArrowheads="1"/>
          </p:cNvSpPr>
          <p:nvPr/>
        </p:nvSpPr>
        <p:spPr bwMode="auto">
          <a:xfrm>
            <a:off x="8023225" y="757238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b3</a:t>
            </a:r>
          </a:p>
        </p:txBody>
      </p:sp>
      <p:sp>
        <p:nvSpPr>
          <p:cNvPr id="113757" name="TextBox 68"/>
          <p:cNvSpPr txBox="1">
            <a:spLocks noChangeArrowheads="1"/>
          </p:cNvSpPr>
          <p:nvPr/>
        </p:nvSpPr>
        <p:spPr bwMode="auto">
          <a:xfrm>
            <a:off x="7504113" y="2452688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b4</a:t>
            </a:r>
          </a:p>
        </p:txBody>
      </p:sp>
      <p:sp>
        <p:nvSpPr>
          <p:cNvPr id="113758" name="TextBox 68"/>
          <p:cNvSpPr txBox="1">
            <a:spLocks noChangeArrowheads="1"/>
          </p:cNvSpPr>
          <p:nvPr/>
        </p:nvSpPr>
        <p:spPr bwMode="auto">
          <a:xfrm>
            <a:off x="5859463" y="2884488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1200" i="1">
                <a:latin typeface="Calibri" pitchFamily="1" charset="0"/>
              </a:rPr>
              <a:t>b5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9C15AD2-9377-489D-A734-174666434FB2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Topology: The Bogey Man!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BGP behavior dependent on topology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Making connectivity (internal &amp; external) richer SHOULD result in improved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but instead may cause convergence delays of multiple minutes when routes flap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even in the absence of flap dampening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a path hunting problem which won’t go away until it is solved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Until then, it causes escalation of BGP update counts and convergence 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6265ACC-6E1F-43CC-BDAF-B63753D955F2}" type="slidenum">
              <a:rPr lang="en-US"/>
              <a:pPr/>
              <a:t>6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eBGP - iBGP - eBGP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Multiple offset update receipt or processing variance can trigger withdraw + new announcement where just new announcement would have otherwise been sufficient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cause cascade of unnecessary path hunting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Rich topological connectivity (internal or external) can result in badly behaved path selection and announcement, in race conditions prior to new correct state while withdrawals flood the global DFZ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Behaves badly because of limited local knowledge - with exponential badness based on N^M, (where N is number of paths from a given AS to the end site, and M is the number of ASes in the path).  M typically 4-6, N can be double digits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703CB54-08FA-49AF-922C-ECE199192B0C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Route Advertisement Interval (MRAI)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Needed to prevent runaway melt-down of router CPUs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 adverse effects when doing path hunting (legitimately)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Need for negotiated and configurable timers for external and internal BGP, per peer and AFI/SAFI - environment-specific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Interaction between successive run timers whose values differ can make things worse!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Common default MRAI - </a:t>
            </a:r>
            <a:r>
              <a:rPr lang="en-US" sz="2800" b="1" smtClean="0"/>
              <a:t>0 seconds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537FD04-B5AB-4F59-A221-E5A8FDA6FF3B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BGP Impacting Factors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Only best routes sent (currently)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Even if multiple routes sent, only best installed in FIB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Lack of information on alternative paths prevents look-ahead, also leads to update flooding whenever the best path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Regardless of other improvements, delay of updates will be bounded above by speed of light in fiber (</a:t>
            </a:r>
            <a:r>
              <a:rPr lang="en-US" sz="2400" smtClean="0"/>
              <a:t>NVP</a:t>
            </a:r>
            <a:r>
              <a:rPr lang="en-US" sz="3600" smtClean="0">
                <a:latin typeface="Helvetica" pitchFamily="1" charset="0"/>
              </a:rPr>
              <a:t> </a:t>
            </a:r>
            <a:r>
              <a:rPr lang="en-US" sz="2800" smtClean="0"/>
              <a:t>~200 km/s) &amp;&amp; packet regeneration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Intermediate states in path hunting may be (and often are) completely bogus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F41EA15-D406-4699-8485-0C279162615A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IGP &amp; BGP Interaction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IGPs typically carry only NEXT_HOP and session reachability information for BGP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iBGP NEXT_HOP is often ingress router loopback, ideally keep external interfaces out of IGP for stability reasons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use of IGP/BGP synchronization, using this would mean each router has to have full set of BGP routes in their IGP in order to preserve destination reachability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IGP metrics often uses to populate BGP MEDs - or determine best ‘hot-potato’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3113</Words>
  <Application>Microsoft Office PowerPoint</Application>
  <PresentationFormat>On-screen Show (4:3)</PresentationFormat>
  <Paragraphs>416</Paragraphs>
  <Slides>42</Slides>
  <Notes>42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ＭＳ Ｐゴシック</vt:lpstr>
      <vt:lpstr>Times New Roman</vt:lpstr>
      <vt:lpstr>Helvetica</vt:lpstr>
      <vt:lpstr>Courier</vt:lpstr>
      <vt:lpstr>Arial Black</vt:lpstr>
      <vt:lpstr>Calibri</vt:lpstr>
      <vt:lpstr>Blank Presentation</vt:lpstr>
      <vt:lpstr>The Intra-domain BGP Scaling Problem</vt:lpstr>
      <vt:lpstr>Agenda</vt:lpstr>
      <vt:lpstr>It’s All About Perspective!</vt:lpstr>
      <vt:lpstr>BGPisms, Background Slides</vt:lpstr>
      <vt:lpstr>Topology: The Bogey Man!</vt:lpstr>
      <vt:lpstr>eBGP - iBGP - eBGP</vt:lpstr>
      <vt:lpstr>Minimum Route Advertisement Interval (MRAI)</vt:lpstr>
      <vt:lpstr>BGP Impacting Factors</vt:lpstr>
      <vt:lpstr>IGP &amp; BGP Interaction</vt:lpstr>
      <vt:lpstr>iBGP Route Advertisement Rules</vt:lpstr>
      <vt:lpstr>What Breaks First?</vt:lpstr>
      <vt:lpstr>What Breaks First?</vt:lpstr>
      <vt:lpstr>Growth: Prefixes v. Routes</vt:lpstr>
      <vt:lpstr>ANY Best Route Change Means….</vt:lpstr>
      <vt:lpstr>Why is # of unique routes increasing faster than # of prefixes?</vt:lpstr>
      <vt:lpstr>External Interconnection Denseness</vt:lpstr>
      <vt:lpstr>External Interconnection Denseness</vt:lpstr>
      <vt:lpstr>Effects of Attribute Growth</vt:lpstr>
      <vt:lpstr>Unique Attribute Growth</vt:lpstr>
      <vt:lpstr>A Peek Into Route Reflection</vt:lpstr>
      <vt:lpstr>Route Reflection</vt:lpstr>
      <vt:lpstr>Route Reflection Illustrated</vt:lpstr>
      <vt:lpstr>RRs and Gratuitous Updates</vt:lpstr>
      <vt:lpstr>Extraneous Updates</vt:lpstr>
      <vt:lpstr>Implementations Focus on Optimizing Local rather than System-Wide Resources</vt:lpstr>
      <vt:lpstr>RR Advertisement Rules</vt:lpstr>
      <vt:lpstr>RR Rule Change</vt:lpstr>
      <vt:lpstr>And furthermore…</vt:lpstr>
      <vt:lpstr>Network Architecture Considerations</vt:lpstr>
      <vt:lpstr>RR Cluster IDs</vt:lpstr>
      <vt:lpstr>Effects of Unique Cluster IDs</vt:lpstr>
      <vt:lpstr>Network Architecture Effects</vt:lpstr>
      <vt:lpstr>Miscellaneous</vt:lpstr>
      <vt:lpstr>New BGP Address Families</vt:lpstr>
      <vt:lpstr>Effects on Routing Security</vt:lpstr>
      <vt:lpstr>Additional IDR Work</vt:lpstr>
      <vt:lpstr>Other BGP Issues</vt:lpstr>
      <vt:lpstr>Conclusions</vt:lpstr>
      <vt:lpstr>Acknowledgements</vt:lpstr>
      <vt:lpstr>EOF</vt:lpstr>
      <vt:lpstr>Internal Route Amplification</vt:lpstr>
      <vt:lpstr>Slide 42</vt:lpstr>
    </vt:vector>
  </TitlesOfParts>
  <Manager/>
  <Company>Danny McPherson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BGP Scaling Problem</dc:title>
  <dc:subject/>
  <dc:creator>Danny McPherson</dc:creator>
  <cp:keywords/>
  <dc:description/>
  <cp:lastModifiedBy>gturkey</cp:lastModifiedBy>
  <cp:revision>247</cp:revision>
  <cp:lastPrinted>2009-02-24T06:35:35Z</cp:lastPrinted>
  <dcterms:created xsi:type="dcterms:W3CDTF">2009-01-13T14:27:37Z</dcterms:created>
  <dcterms:modified xsi:type="dcterms:W3CDTF">2009-06-15T12:50:31Z</dcterms:modified>
  <cp:category/>
</cp:coreProperties>
</file>