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7.png"/><Relationship Id="rId21" Type="http://schemas.openxmlformats.org/officeDocument/2006/relationships/image" Target="../media/image45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5" Type="http://schemas.openxmlformats.org/officeDocument/2006/relationships/image" Target="../media/image49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24" Type="http://schemas.openxmlformats.org/officeDocument/2006/relationships/image" Target="../media/image48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23" Type="http://schemas.openxmlformats.org/officeDocument/2006/relationships/image" Target="../media/image47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Relationship Id="rId22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Dividing Decimals !</a:t>
            </a:r>
            <a:endParaRPr lang="en-GB" sz="48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99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Something to start with…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>
                <a:latin typeface="Comic Sans MS" pitchFamily="66" charset="0"/>
              </a:rPr>
              <a:t>Can you answer these three questions?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457200" y="23622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£1.12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3276600" y="23622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3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6400800" y="23622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£3.36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2440858" y="26670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x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5410200" y="26670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=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587477" y="39624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£2.13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3406877" y="39624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4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1" name="Cloud 10"/>
          <p:cNvSpPr/>
          <p:nvPr/>
        </p:nvSpPr>
        <p:spPr>
          <a:xfrm>
            <a:off x="6531077" y="39624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£8.52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2" name="Cloud 11"/>
          <p:cNvSpPr/>
          <p:nvPr/>
        </p:nvSpPr>
        <p:spPr>
          <a:xfrm>
            <a:off x="2571135" y="42672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x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3" name="Cloud 12"/>
          <p:cNvSpPr/>
          <p:nvPr/>
        </p:nvSpPr>
        <p:spPr>
          <a:xfrm>
            <a:off x="5540477" y="42672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=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4" name="Cloud 13"/>
          <p:cNvSpPr/>
          <p:nvPr/>
        </p:nvSpPr>
        <p:spPr>
          <a:xfrm>
            <a:off x="437535" y="53340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£3.51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5" name="Cloud 14"/>
          <p:cNvSpPr/>
          <p:nvPr/>
        </p:nvSpPr>
        <p:spPr>
          <a:xfrm>
            <a:off x="3256935" y="53340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2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6" name="Cloud 15"/>
          <p:cNvSpPr/>
          <p:nvPr/>
        </p:nvSpPr>
        <p:spPr>
          <a:xfrm>
            <a:off x="6381135" y="53340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£7.02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7" name="Cloud 16"/>
          <p:cNvSpPr/>
          <p:nvPr/>
        </p:nvSpPr>
        <p:spPr>
          <a:xfrm>
            <a:off x="2421193" y="56388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x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8" name="Cloud 17"/>
          <p:cNvSpPr/>
          <p:nvPr/>
        </p:nvSpPr>
        <p:spPr>
          <a:xfrm>
            <a:off x="5390535" y="56388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=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9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Division is the inverse of multiplication!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858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dirty="0" smtClean="0">
                <a:latin typeface="Comic Sans MS" pitchFamily="66" charset="0"/>
              </a:rPr>
              <a:t>Can you move the clouds to make these multiplications into divisions? The first one is done for you!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457200" y="23622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£1.12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3276600" y="23622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3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6400800" y="23622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£3.36</a:t>
            </a:r>
            <a:endParaRPr lang="en-GB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loud 6"/>
              <p:cNvSpPr/>
              <p:nvPr/>
            </p:nvSpPr>
            <p:spPr>
              <a:xfrm>
                <a:off x="2440858" y="2667000"/>
                <a:ext cx="762000" cy="609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Cloud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858" y="2667000"/>
                <a:ext cx="762000" cy="609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loud 7"/>
          <p:cNvSpPr/>
          <p:nvPr/>
        </p:nvSpPr>
        <p:spPr>
          <a:xfrm>
            <a:off x="5410200" y="26670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=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587477" y="39624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£2.13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3406877" y="39624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4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1" name="Cloud 10"/>
          <p:cNvSpPr/>
          <p:nvPr/>
        </p:nvSpPr>
        <p:spPr>
          <a:xfrm>
            <a:off x="6531077" y="39624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£8.52</a:t>
            </a:r>
            <a:endParaRPr lang="en-GB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loud 11"/>
              <p:cNvSpPr/>
              <p:nvPr/>
            </p:nvSpPr>
            <p:spPr>
              <a:xfrm>
                <a:off x="2571135" y="4267200"/>
                <a:ext cx="762000" cy="609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Cloud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135" y="4267200"/>
                <a:ext cx="762000" cy="609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loud 12"/>
          <p:cNvSpPr/>
          <p:nvPr/>
        </p:nvSpPr>
        <p:spPr>
          <a:xfrm>
            <a:off x="5540477" y="42672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=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4" name="Cloud 13"/>
          <p:cNvSpPr/>
          <p:nvPr/>
        </p:nvSpPr>
        <p:spPr>
          <a:xfrm>
            <a:off x="437535" y="53340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£3.51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5" name="Cloud 14"/>
          <p:cNvSpPr/>
          <p:nvPr/>
        </p:nvSpPr>
        <p:spPr>
          <a:xfrm>
            <a:off x="3256935" y="53340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2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6" name="Cloud 15"/>
          <p:cNvSpPr/>
          <p:nvPr/>
        </p:nvSpPr>
        <p:spPr>
          <a:xfrm>
            <a:off x="6381135" y="5334000"/>
            <a:ext cx="1905000" cy="12192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£7.02</a:t>
            </a:r>
            <a:endParaRPr lang="en-GB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loud 16"/>
              <p:cNvSpPr/>
              <p:nvPr/>
            </p:nvSpPr>
            <p:spPr>
              <a:xfrm>
                <a:off x="2421193" y="5638800"/>
                <a:ext cx="762000" cy="609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Cloud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193" y="5638800"/>
                <a:ext cx="762000" cy="609600"/>
              </a:xfrm>
              <a:prstGeom prst="cloud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loud 17"/>
          <p:cNvSpPr/>
          <p:nvPr/>
        </p:nvSpPr>
        <p:spPr>
          <a:xfrm>
            <a:off x="5390535" y="5638800"/>
            <a:ext cx="762000" cy="6096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=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2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 can use ‘short’ division to divide decimal numbers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loud 3"/>
              <p:cNvSpPr/>
              <p:nvPr/>
            </p:nvSpPr>
            <p:spPr>
              <a:xfrm>
                <a:off x="0" y="1585452"/>
                <a:ext cx="3886200" cy="1691148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3.36 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÷3= ?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5452"/>
                <a:ext cx="3886200" cy="1691148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953000" y="2590800"/>
            <a:ext cx="0" cy="838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953000" y="2590800"/>
            <a:ext cx="3886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62450" y="2610605"/>
            <a:ext cx="590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3</a:t>
            </a:r>
            <a:endParaRPr lang="en-GB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2942" y="2659559"/>
            <a:ext cx="3583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3</a:t>
            </a:r>
            <a:r>
              <a:rPr lang="en-GB" sz="4400" dirty="0" smtClean="0"/>
              <a:t> . </a:t>
            </a:r>
            <a:r>
              <a:rPr lang="en-GB" sz="4400" dirty="0" smtClean="0">
                <a:solidFill>
                  <a:srgbClr val="FFC000"/>
                </a:solidFill>
              </a:rPr>
              <a:t>3</a:t>
            </a:r>
            <a:r>
              <a:rPr lang="en-GB" sz="4400" dirty="0" smtClean="0"/>
              <a:t> </a:t>
            </a:r>
            <a:r>
              <a:rPr lang="en-GB" sz="4400" dirty="0" smtClean="0">
                <a:solidFill>
                  <a:srgbClr val="00B050"/>
                </a:solidFill>
              </a:rPr>
              <a:t>6</a:t>
            </a:r>
            <a:r>
              <a:rPr lang="en-GB" sz="4400" dirty="0" smtClean="0"/>
              <a:t> </a:t>
            </a:r>
            <a:endParaRPr lang="en-GB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80501" y="3774532"/>
            <a:ext cx="45772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How many 3s in </a:t>
            </a:r>
            <a:r>
              <a:rPr lang="en-GB" sz="4400" dirty="0" smtClean="0">
                <a:solidFill>
                  <a:srgbClr val="FF0000"/>
                </a:solidFill>
              </a:rPr>
              <a:t>3</a:t>
            </a:r>
            <a:r>
              <a:rPr lang="en-GB" sz="4400" dirty="0" smtClean="0"/>
              <a:t>? </a:t>
            </a:r>
            <a:endParaRPr lang="en-GB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4712417" y="3774532"/>
            <a:ext cx="781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1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601" y="4483095"/>
            <a:ext cx="45010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How many 3s in </a:t>
            </a:r>
            <a:r>
              <a:rPr lang="en-GB" sz="4400" dirty="0" smtClean="0">
                <a:solidFill>
                  <a:srgbClr val="FFC000"/>
                </a:solidFill>
              </a:rPr>
              <a:t>3</a:t>
            </a:r>
            <a:r>
              <a:rPr lang="en-GB" sz="4400" dirty="0" smtClean="0"/>
              <a:t>? </a:t>
            </a:r>
            <a:endParaRPr lang="en-GB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4719791" y="4483095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C000"/>
                </a:solidFill>
              </a:rPr>
              <a:t>1</a:t>
            </a:r>
            <a:endParaRPr lang="en-GB" sz="4400" dirty="0">
              <a:solidFill>
                <a:srgbClr val="FFC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6702" y="5410200"/>
            <a:ext cx="4694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How many 3s in </a:t>
            </a:r>
            <a:r>
              <a:rPr lang="en-GB" sz="4400" dirty="0" smtClean="0">
                <a:solidFill>
                  <a:srgbClr val="00B050"/>
                </a:solidFill>
              </a:rPr>
              <a:t>6</a:t>
            </a:r>
            <a:r>
              <a:rPr lang="en-GB" sz="4400" dirty="0" smtClean="0"/>
              <a:t>? </a:t>
            </a:r>
            <a:endParaRPr lang="en-GB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4814118" y="5410200"/>
            <a:ext cx="1284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</a:rPr>
              <a:t>2</a:t>
            </a:r>
            <a:endParaRPr lang="en-GB" sz="4400" dirty="0">
              <a:solidFill>
                <a:srgbClr val="00B05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493467" y="2057400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248400" y="2050026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894871" y="2057400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64817" y="1890118"/>
            <a:ext cx="781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1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44162" y="1894619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.</a:t>
            </a:r>
            <a:r>
              <a:rPr lang="en-GB" sz="4400" dirty="0" smtClean="0">
                <a:solidFill>
                  <a:srgbClr val="FFC000"/>
                </a:solidFill>
              </a:rPr>
              <a:t>1</a:t>
            </a:r>
            <a:endParaRPr lang="en-GB" sz="4400" dirty="0">
              <a:solidFill>
                <a:srgbClr val="FFC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53623" y="1897077"/>
            <a:ext cx="1284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</a:rPr>
              <a:t>2</a:t>
            </a:r>
            <a:endParaRPr lang="en-GB" sz="44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loud 26"/>
              <p:cNvSpPr/>
              <p:nvPr/>
            </p:nvSpPr>
            <p:spPr>
              <a:xfrm>
                <a:off x="-17206" y="1585452"/>
                <a:ext cx="3886200" cy="1691148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3.36 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÷3=1.12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Cloud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206" y="1585452"/>
                <a:ext cx="3886200" cy="1691148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419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26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 can use ‘short’ division to divide decimal numbers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loud 3"/>
              <p:cNvSpPr/>
              <p:nvPr/>
            </p:nvSpPr>
            <p:spPr>
              <a:xfrm>
                <a:off x="0" y="1585452"/>
                <a:ext cx="3886200" cy="1691148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.52 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÷4= ?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5452"/>
                <a:ext cx="3886200" cy="1691148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953000" y="2590800"/>
            <a:ext cx="0" cy="838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953000" y="2590800"/>
            <a:ext cx="3886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62450" y="2610605"/>
            <a:ext cx="590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4</a:t>
            </a:r>
            <a:endParaRPr lang="en-GB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2942" y="2659559"/>
            <a:ext cx="3583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8</a:t>
            </a:r>
            <a:r>
              <a:rPr lang="en-GB" sz="4400" dirty="0" smtClean="0"/>
              <a:t> . </a:t>
            </a:r>
            <a:r>
              <a:rPr lang="en-GB" sz="4400" dirty="0" smtClean="0">
                <a:solidFill>
                  <a:srgbClr val="FFC000"/>
                </a:solidFill>
              </a:rPr>
              <a:t>5</a:t>
            </a:r>
            <a:r>
              <a:rPr lang="en-GB" sz="4400" dirty="0" smtClean="0"/>
              <a:t> </a:t>
            </a:r>
            <a:r>
              <a:rPr lang="en-GB" sz="4400" dirty="0" smtClean="0">
                <a:solidFill>
                  <a:srgbClr val="00B050"/>
                </a:solidFill>
              </a:rPr>
              <a:t>2</a:t>
            </a:r>
            <a:endParaRPr lang="en-GB" sz="44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501" y="3774532"/>
            <a:ext cx="45772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How many 4s in </a:t>
            </a:r>
            <a:r>
              <a:rPr lang="en-GB" sz="4400" dirty="0">
                <a:solidFill>
                  <a:srgbClr val="FF0000"/>
                </a:solidFill>
              </a:rPr>
              <a:t>8</a:t>
            </a:r>
            <a:r>
              <a:rPr lang="en-GB" sz="4400" dirty="0" smtClean="0"/>
              <a:t>? </a:t>
            </a:r>
            <a:endParaRPr lang="en-GB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4712417" y="3774532"/>
            <a:ext cx="781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2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601" y="4483095"/>
            <a:ext cx="45010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How many 4s in </a:t>
            </a:r>
            <a:r>
              <a:rPr lang="en-GB" sz="4400" dirty="0">
                <a:solidFill>
                  <a:srgbClr val="FFC000"/>
                </a:solidFill>
              </a:rPr>
              <a:t>5</a:t>
            </a:r>
            <a:r>
              <a:rPr lang="en-GB" sz="4400" dirty="0" smtClean="0"/>
              <a:t>? </a:t>
            </a:r>
            <a:endParaRPr lang="en-GB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4719790" y="4483095"/>
            <a:ext cx="4424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C000"/>
                </a:solidFill>
              </a:rPr>
              <a:t>1 </a:t>
            </a:r>
            <a:r>
              <a:rPr lang="en-GB" sz="4400" dirty="0" smtClean="0"/>
              <a:t>with </a:t>
            </a:r>
            <a:r>
              <a:rPr lang="en-GB" sz="4400" dirty="0" smtClean="0">
                <a:solidFill>
                  <a:srgbClr val="0070C0"/>
                </a:solidFill>
              </a:rPr>
              <a:t>1</a:t>
            </a:r>
            <a:r>
              <a:rPr lang="en-GB" sz="4400" dirty="0" smtClean="0"/>
              <a:t> left over</a:t>
            </a:r>
            <a:endParaRPr lang="en-GB" sz="4400" dirty="0">
              <a:solidFill>
                <a:srgbClr val="FFC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6702" y="5410200"/>
            <a:ext cx="4946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How many 4s in </a:t>
            </a:r>
            <a:r>
              <a:rPr lang="en-GB" sz="4400" dirty="0" smtClean="0">
                <a:solidFill>
                  <a:srgbClr val="0070C0"/>
                </a:solidFill>
              </a:rPr>
              <a:t>1</a:t>
            </a:r>
            <a:r>
              <a:rPr lang="en-GB" sz="4400" dirty="0" smtClean="0">
                <a:solidFill>
                  <a:srgbClr val="00B050"/>
                </a:solidFill>
              </a:rPr>
              <a:t>2</a:t>
            </a:r>
            <a:r>
              <a:rPr lang="en-GB" sz="4400" dirty="0" smtClean="0"/>
              <a:t>? </a:t>
            </a:r>
            <a:endParaRPr lang="en-GB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4814118" y="5410200"/>
            <a:ext cx="1284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B050"/>
                </a:solidFill>
              </a:rPr>
              <a:t>3</a:t>
            </a:r>
            <a:endParaRPr lang="en-GB" sz="4400" dirty="0">
              <a:solidFill>
                <a:srgbClr val="00B05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493467" y="2057400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248400" y="2050026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894871" y="2057400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64817" y="1890118"/>
            <a:ext cx="781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2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25422" y="1875162"/>
            <a:ext cx="6627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.</a:t>
            </a:r>
            <a:r>
              <a:rPr lang="en-GB" sz="4400" dirty="0" smtClean="0">
                <a:solidFill>
                  <a:srgbClr val="FFC000"/>
                </a:solidFill>
              </a:rPr>
              <a:t>1</a:t>
            </a:r>
            <a:endParaRPr lang="en-GB" sz="4400" dirty="0">
              <a:solidFill>
                <a:srgbClr val="FFC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88177" y="253366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1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48400" y="1890118"/>
            <a:ext cx="1284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B050"/>
                </a:solidFill>
              </a:rPr>
              <a:t>3</a:t>
            </a:r>
            <a:endParaRPr lang="en-GB" sz="44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loud 25"/>
              <p:cNvSpPr/>
              <p:nvPr/>
            </p:nvSpPr>
            <p:spPr>
              <a:xfrm>
                <a:off x="0" y="1585452"/>
                <a:ext cx="3886200" cy="1691148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.52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÷4=2.13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Cloud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5452"/>
                <a:ext cx="3886200" cy="1691148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020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3" grpId="0"/>
      <p:bldP spid="24" grpId="0"/>
      <p:bldP spid="25" grpId="0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 can use ‘short’ division to divide decimal numbers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loud 3"/>
              <p:cNvSpPr/>
              <p:nvPr/>
            </p:nvSpPr>
            <p:spPr>
              <a:xfrm>
                <a:off x="0" y="1585452"/>
                <a:ext cx="3886200" cy="1691148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.02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÷2= ?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5452"/>
                <a:ext cx="3886200" cy="1691148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953000" y="2590800"/>
            <a:ext cx="0" cy="838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953000" y="2590800"/>
            <a:ext cx="3886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62450" y="2610605"/>
            <a:ext cx="590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2</a:t>
            </a:r>
            <a:endParaRPr lang="en-GB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2942" y="2659559"/>
            <a:ext cx="3583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7</a:t>
            </a:r>
            <a:r>
              <a:rPr lang="en-GB" sz="4400" dirty="0" smtClean="0"/>
              <a:t> . </a:t>
            </a:r>
            <a:r>
              <a:rPr lang="en-GB" sz="4400" dirty="0" smtClean="0">
                <a:solidFill>
                  <a:srgbClr val="FFC000"/>
                </a:solidFill>
              </a:rPr>
              <a:t>0</a:t>
            </a:r>
            <a:r>
              <a:rPr lang="en-GB" sz="4400" dirty="0" smtClean="0"/>
              <a:t> </a:t>
            </a:r>
            <a:r>
              <a:rPr lang="en-GB" sz="4400" dirty="0" smtClean="0">
                <a:solidFill>
                  <a:srgbClr val="00B050"/>
                </a:solidFill>
              </a:rPr>
              <a:t>2</a:t>
            </a:r>
            <a:endParaRPr lang="en-GB" sz="44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501" y="3774532"/>
            <a:ext cx="45772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How many 2s in </a:t>
            </a:r>
            <a:r>
              <a:rPr lang="en-GB" sz="4400" dirty="0" smtClean="0">
                <a:solidFill>
                  <a:srgbClr val="FF0000"/>
                </a:solidFill>
              </a:rPr>
              <a:t>7</a:t>
            </a:r>
            <a:r>
              <a:rPr lang="en-GB" sz="4400" dirty="0" smtClean="0"/>
              <a:t>? </a:t>
            </a:r>
            <a:endParaRPr lang="en-GB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4712416" y="3774532"/>
            <a:ext cx="4279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3 </a:t>
            </a:r>
            <a:r>
              <a:rPr lang="en-GB" sz="4400" dirty="0" smtClean="0"/>
              <a:t>with</a:t>
            </a:r>
            <a:r>
              <a:rPr lang="en-GB" sz="4400" dirty="0" smtClean="0">
                <a:solidFill>
                  <a:srgbClr val="FF0000"/>
                </a:solidFill>
              </a:rPr>
              <a:t> </a:t>
            </a:r>
            <a:r>
              <a:rPr lang="en-GB" sz="4400" dirty="0" smtClean="0">
                <a:solidFill>
                  <a:schemeClr val="tx2"/>
                </a:solidFill>
              </a:rPr>
              <a:t>1</a:t>
            </a:r>
            <a:r>
              <a:rPr lang="en-GB" sz="4400" dirty="0" smtClean="0">
                <a:solidFill>
                  <a:srgbClr val="FF0000"/>
                </a:solidFill>
              </a:rPr>
              <a:t> </a:t>
            </a:r>
            <a:r>
              <a:rPr lang="en-GB" sz="4400" dirty="0" smtClean="0"/>
              <a:t>left over  </a:t>
            </a:r>
            <a:endParaRPr lang="en-GB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118600" y="4483095"/>
            <a:ext cx="48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How many 2s in </a:t>
            </a:r>
            <a:r>
              <a:rPr lang="en-GB" sz="4400" dirty="0" smtClean="0">
                <a:solidFill>
                  <a:srgbClr val="0070C0"/>
                </a:solidFill>
              </a:rPr>
              <a:t>1</a:t>
            </a:r>
            <a:r>
              <a:rPr lang="en-GB" sz="4400" dirty="0" smtClean="0">
                <a:solidFill>
                  <a:srgbClr val="FFC000"/>
                </a:solidFill>
              </a:rPr>
              <a:t>0</a:t>
            </a:r>
            <a:r>
              <a:rPr lang="en-GB" sz="4400" dirty="0" smtClean="0"/>
              <a:t>? </a:t>
            </a:r>
            <a:endParaRPr lang="en-GB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5058697" y="4483095"/>
            <a:ext cx="848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C000"/>
                </a:solidFill>
              </a:rPr>
              <a:t>5</a:t>
            </a:r>
            <a:endParaRPr lang="en-GB" sz="4400" dirty="0">
              <a:solidFill>
                <a:srgbClr val="FFC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493467" y="2057400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248400" y="2050026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953000" y="1954028"/>
            <a:ext cx="603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3</a:t>
            </a:r>
            <a:endParaRPr lang="en-GB" sz="4400" dirty="0"/>
          </a:p>
        </p:txBody>
      </p:sp>
      <p:sp>
        <p:nvSpPr>
          <p:cNvPr id="25" name="TextBox 24"/>
          <p:cNvSpPr txBox="1"/>
          <p:nvPr/>
        </p:nvSpPr>
        <p:spPr>
          <a:xfrm>
            <a:off x="5595475" y="2639876"/>
            <a:ext cx="622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1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549078" y="1954027"/>
            <a:ext cx="848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C000"/>
                </a:solidFill>
              </a:rPr>
              <a:t>5</a:t>
            </a:r>
            <a:endParaRPr lang="en-GB" sz="44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loud 26"/>
              <p:cNvSpPr/>
              <p:nvPr/>
            </p:nvSpPr>
            <p:spPr>
              <a:xfrm>
                <a:off x="-4916" y="1585452"/>
                <a:ext cx="3886200" cy="1691148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.02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÷2=3.51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Cloud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916" y="1585452"/>
                <a:ext cx="3886200" cy="1691148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224297" y="5404936"/>
            <a:ext cx="48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How many 2s in </a:t>
            </a:r>
            <a:r>
              <a:rPr lang="en-GB" sz="4400" dirty="0" smtClean="0">
                <a:solidFill>
                  <a:srgbClr val="00B050"/>
                </a:solidFill>
              </a:rPr>
              <a:t>2</a:t>
            </a:r>
            <a:r>
              <a:rPr lang="en-GB" sz="4400" dirty="0" smtClean="0"/>
              <a:t>? </a:t>
            </a:r>
            <a:endParaRPr lang="en-GB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4830789" y="5404936"/>
            <a:ext cx="848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B050"/>
                </a:solidFill>
              </a:rPr>
              <a:t>1</a:t>
            </a:r>
            <a:endParaRPr lang="en-GB" sz="4400" dirty="0">
              <a:solidFill>
                <a:srgbClr val="00B05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817595" y="2057400"/>
            <a:ext cx="0" cy="16002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203921" y="1954028"/>
            <a:ext cx="848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B050"/>
                </a:solidFill>
              </a:rPr>
              <a:t>1</a:t>
            </a:r>
            <a:endParaRPr lang="en-GB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64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23" grpId="0"/>
      <p:bldP spid="25" grpId="0"/>
      <p:bldP spid="26" grpId="0"/>
      <p:bldP spid="27" grpId="0" animBg="1"/>
      <p:bldP spid="28" grpId="0"/>
      <p:bldP spid="29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Match the divisions to their answers!</a:t>
            </a:r>
            <a:endParaRPr lang="en-GB" dirty="0"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loud 3"/>
              <p:cNvSpPr/>
              <p:nvPr/>
            </p:nvSpPr>
            <p:spPr>
              <a:xfrm>
                <a:off x="228600" y="16002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7.23 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600200"/>
                <a:ext cx="2133600" cy="990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loud 4"/>
              <p:cNvSpPr/>
              <p:nvPr/>
            </p:nvSpPr>
            <p:spPr>
              <a:xfrm>
                <a:off x="228600" y="28956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7.05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895600"/>
                <a:ext cx="2133600" cy="990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loud 5"/>
              <p:cNvSpPr/>
              <p:nvPr/>
            </p:nvSpPr>
            <p:spPr>
              <a:xfrm>
                <a:off x="228600" y="41148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8.24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Cloud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114800"/>
                <a:ext cx="2133600" cy="990600"/>
              </a:xfrm>
              <a:prstGeom prst="cloud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loud 6"/>
              <p:cNvSpPr/>
              <p:nvPr/>
            </p:nvSpPr>
            <p:spPr>
              <a:xfrm>
                <a:off x="228600" y="53340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8.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36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Cloud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334000"/>
                <a:ext cx="2133600" cy="990600"/>
              </a:xfrm>
              <a:prstGeom prst="cloud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loud 7"/>
              <p:cNvSpPr/>
              <p:nvPr/>
            </p:nvSpPr>
            <p:spPr>
              <a:xfrm>
                <a:off x="6553200" y="16002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2.35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Cloud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600200"/>
                <a:ext cx="2133600" cy="990600"/>
              </a:xfrm>
              <a:prstGeom prst="cloud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loud 8"/>
              <p:cNvSpPr/>
              <p:nvPr/>
            </p:nvSpPr>
            <p:spPr>
              <a:xfrm>
                <a:off x="6553200" y="28956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2.41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Cloud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895600"/>
                <a:ext cx="2133600" cy="990600"/>
              </a:xfrm>
              <a:prstGeom prst="cloud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loud 9"/>
              <p:cNvSpPr/>
              <p:nvPr/>
            </p:nvSpPr>
            <p:spPr>
              <a:xfrm>
                <a:off x="6553200" y="41148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4.12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Cloud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114800"/>
                <a:ext cx="2133600" cy="990600"/>
              </a:xfrm>
              <a:prstGeom prst="cloud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loud 10"/>
              <p:cNvSpPr/>
              <p:nvPr/>
            </p:nvSpPr>
            <p:spPr>
              <a:xfrm>
                <a:off x="6531078" y="53340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chemeClr val="tx1"/>
                          </a:solidFill>
                          <a:latin typeface="Cambria Math"/>
                        </a:rPr>
                        <m:t>4.12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Cloud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078" y="5334000"/>
                <a:ext cx="2133600" cy="990600"/>
              </a:xfrm>
              <a:prstGeom prst="cloud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4" idx="0"/>
            <a:endCxn id="9" idx="2"/>
          </p:cNvCxnSpPr>
          <p:nvPr/>
        </p:nvCxnSpPr>
        <p:spPr>
          <a:xfrm>
            <a:off x="2360422" y="2095500"/>
            <a:ext cx="4199396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0"/>
            <a:endCxn id="8" idx="2"/>
          </p:cNvCxnSpPr>
          <p:nvPr/>
        </p:nvCxnSpPr>
        <p:spPr>
          <a:xfrm flipV="1">
            <a:off x="2360422" y="2095500"/>
            <a:ext cx="4199396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0"/>
            <a:endCxn id="11" idx="2"/>
          </p:cNvCxnSpPr>
          <p:nvPr/>
        </p:nvCxnSpPr>
        <p:spPr>
          <a:xfrm>
            <a:off x="2360422" y="5829300"/>
            <a:ext cx="417727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0"/>
            <a:endCxn id="10" idx="2"/>
          </p:cNvCxnSpPr>
          <p:nvPr/>
        </p:nvCxnSpPr>
        <p:spPr>
          <a:xfrm>
            <a:off x="2360422" y="4610100"/>
            <a:ext cx="419939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12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Match the divisions to their answers!</a:t>
            </a:r>
            <a:endParaRPr lang="en-GB" dirty="0"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loud 3"/>
              <p:cNvSpPr/>
              <p:nvPr/>
            </p:nvSpPr>
            <p:spPr>
              <a:xfrm>
                <a:off x="228600" y="16002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.42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600200"/>
                <a:ext cx="2133600" cy="990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loud 4"/>
              <p:cNvSpPr/>
              <p:nvPr/>
            </p:nvSpPr>
            <p:spPr>
              <a:xfrm>
                <a:off x="228600" y="28956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.45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895600"/>
                <a:ext cx="2133600" cy="990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loud 5"/>
              <p:cNvSpPr/>
              <p:nvPr/>
            </p:nvSpPr>
            <p:spPr>
              <a:xfrm>
                <a:off x="228600" y="41148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10.75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Cloud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114800"/>
                <a:ext cx="2133600" cy="990600"/>
              </a:xfrm>
              <a:prstGeom prst="cloud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loud 6"/>
              <p:cNvSpPr/>
              <p:nvPr/>
            </p:nvSpPr>
            <p:spPr>
              <a:xfrm>
                <a:off x="228600" y="53340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.54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Cloud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334000"/>
                <a:ext cx="2133600" cy="990600"/>
              </a:xfrm>
              <a:prstGeom prst="cloud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loud 7"/>
              <p:cNvSpPr/>
              <p:nvPr/>
            </p:nvSpPr>
            <p:spPr>
              <a:xfrm>
                <a:off x="6553200" y="16002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3.18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Cloud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600200"/>
                <a:ext cx="2133600" cy="990600"/>
              </a:xfrm>
              <a:prstGeom prst="cloud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loud 8"/>
              <p:cNvSpPr/>
              <p:nvPr/>
            </p:nvSpPr>
            <p:spPr>
              <a:xfrm>
                <a:off x="6553200" y="28956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3.15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Cloud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895600"/>
                <a:ext cx="2133600" cy="990600"/>
              </a:xfrm>
              <a:prstGeom prst="cloud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loud 9"/>
              <p:cNvSpPr/>
              <p:nvPr/>
            </p:nvSpPr>
            <p:spPr>
              <a:xfrm>
                <a:off x="6553200" y="41148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2.15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Cloud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114800"/>
                <a:ext cx="2133600" cy="990600"/>
              </a:xfrm>
              <a:prstGeom prst="cloud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loud 10"/>
              <p:cNvSpPr/>
              <p:nvPr/>
            </p:nvSpPr>
            <p:spPr>
              <a:xfrm>
                <a:off x="6531078" y="53340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3200" i="1">
                          <a:solidFill>
                            <a:schemeClr val="tx1"/>
                          </a:solidFill>
                          <a:latin typeface="Cambria Math"/>
                        </a:rPr>
                        <m:t>.1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Cloud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078" y="5334000"/>
                <a:ext cx="2133600" cy="990600"/>
              </a:xfrm>
              <a:prstGeom prst="cloud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6" idx="0"/>
            <a:endCxn id="10" idx="2"/>
          </p:cNvCxnSpPr>
          <p:nvPr/>
        </p:nvCxnSpPr>
        <p:spPr>
          <a:xfrm>
            <a:off x="2360422" y="4610100"/>
            <a:ext cx="419939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0"/>
            <a:endCxn id="8" idx="2"/>
          </p:cNvCxnSpPr>
          <p:nvPr/>
        </p:nvCxnSpPr>
        <p:spPr>
          <a:xfrm flipV="1">
            <a:off x="2360422" y="2095500"/>
            <a:ext cx="4199396" cy="3733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0"/>
            <a:endCxn id="11" idx="2"/>
          </p:cNvCxnSpPr>
          <p:nvPr/>
        </p:nvCxnSpPr>
        <p:spPr>
          <a:xfrm>
            <a:off x="2360422" y="2095500"/>
            <a:ext cx="4177274" cy="3733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0"/>
            <a:endCxn id="9" idx="2"/>
          </p:cNvCxnSpPr>
          <p:nvPr/>
        </p:nvCxnSpPr>
        <p:spPr>
          <a:xfrm>
            <a:off x="2360422" y="3390900"/>
            <a:ext cx="419939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65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Try and do as many divisions as you can in 3 minutes!</a:t>
            </a:r>
            <a:endParaRPr lang="en-GB" dirty="0"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loud 3"/>
              <p:cNvSpPr/>
              <p:nvPr/>
            </p:nvSpPr>
            <p:spPr>
              <a:xfrm>
                <a:off x="228600" y="16002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.75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÷5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Cloud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600200"/>
                <a:ext cx="2133600" cy="9906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loud 4"/>
              <p:cNvSpPr/>
              <p:nvPr/>
            </p:nvSpPr>
            <p:spPr>
              <a:xfrm>
                <a:off x="3429000" y="1836174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4.19 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÷3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Cloud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836174"/>
                <a:ext cx="2133600" cy="9906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loud 5"/>
              <p:cNvSpPr/>
              <p:nvPr/>
            </p:nvSpPr>
            <p:spPr>
              <a:xfrm>
                <a:off x="2667000" y="2973029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.19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Cloud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973029"/>
                <a:ext cx="2133600" cy="990600"/>
              </a:xfrm>
              <a:prstGeom prst="cloud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loud 6"/>
              <p:cNvSpPr/>
              <p:nvPr/>
            </p:nvSpPr>
            <p:spPr>
              <a:xfrm>
                <a:off x="265471" y="2925097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.08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÷8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Cloud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71" y="2925097"/>
                <a:ext cx="2133600" cy="990600"/>
              </a:xfrm>
              <a:prstGeom prst="cloud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loud 7"/>
              <p:cNvSpPr/>
              <p:nvPr/>
            </p:nvSpPr>
            <p:spPr>
              <a:xfrm>
                <a:off x="3429000" y="43434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5.44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÷4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Cloud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343400"/>
                <a:ext cx="2133600" cy="990600"/>
              </a:xfrm>
              <a:prstGeom prst="cloud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loud 8"/>
              <p:cNvSpPr/>
              <p:nvPr/>
            </p:nvSpPr>
            <p:spPr>
              <a:xfrm>
                <a:off x="88491" y="55626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.70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Cloud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91" y="5562600"/>
                <a:ext cx="2133600" cy="990600"/>
              </a:xfrm>
              <a:prstGeom prst="cloud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loud 9"/>
              <p:cNvSpPr/>
              <p:nvPr/>
            </p:nvSpPr>
            <p:spPr>
              <a:xfrm>
                <a:off x="6477000" y="5469194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5.92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÷4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Cloud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469194"/>
                <a:ext cx="2133600" cy="990600"/>
              </a:xfrm>
              <a:prstGeom prst="cloud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loud 10"/>
              <p:cNvSpPr/>
              <p:nvPr/>
            </p:nvSpPr>
            <p:spPr>
              <a:xfrm>
                <a:off x="6248400" y="16002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.96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Cloud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00200"/>
                <a:ext cx="2133600" cy="990600"/>
              </a:xfrm>
              <a:prstGeom prst="cloud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loud 11"/>
              <p:cNvSpPr/>
              <p:nvPr/>
            </p:nvSpPr>
            <p:spPr>
              <a:xfrm>
                <a:off x="5562600" y="2826774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.92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÷4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Cloud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826774"/>
                <a:ext cx="2133600" cy="990600"/>
              </a:xfrm>
              <a:prstGeom prst="cloud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loud 12"/>
              <p:cNvSpPr/>
              <p:nvPr/>
            </p:nvSpPr>
            <p:spPr>
              <a:xfrm>
                <a:off x="6727723" y="4270887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2.98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Cloud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723" y="4270887"/>
                <a:ext cx="2133600" cy="990600"/>
              </a:xfrm>
              <a:prstGeom prst="cloud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loud 13"/>
              <p:cNvSpPr/>
              <p:nvPr/>
            </p:nvSpPr>
            <p:spPr>
              <a:xfrm>
                <a:off x="3424084" y="55626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4.55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÷5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Cloud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084" y="5562600"/>
                <a:ext cx="2133600" cy="990600"/>
              </a:xfrm>
              <a:prstGeom prst="cloud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loud 14"/>
              <p:cNvSpPr/>
              <p:nvPr/>
            </p:nvSpPr>
            <p:spPr>
              <a:xfrm>
                <a:off x="990600" y="4270887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.60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÷4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Cloud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270887"/>
                <a:ext cx="2133600" cy="990600"/>
              </a:xfrm>
              <a:prstGeom prst="cloud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loud 15"/>
              <p:cNvSpPr/>
              <p:nvPr/>
            </p:nvSpPr>
            <p:spPr>
              <a:xfrm>
                <a:off x="235974" y="1610032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.15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Cloud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74" y="1610032"/>
                <a:ext cx="2133600" cy="990600"/>
              </a:xfrm>
              <a:prstGeom prst="cloud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loud 16"/>
              <p:cNvSpPr/>
              <p:nvPr/>
            </p:nvSpPr>
            <p:spPr>
              <a:xfrm>
                <a:off x="267929" y="2925097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.01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Cloud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29" y="2925097"/>
                <a:ext cx="2133600" cy="990600"/>
              </a:xfrm>
              <a:prstGeom prst="cloud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loud 17"/>
              <p:cNvSpPr/>
              <p:nvPr/>
            </p:nvSpPr>
            <p:spPr>
              <a:xfrm>
                <a:off x="990600" y="4277032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.15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Cloud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277032"/>
                <a:ext cx="2133600" cy="990600"/>
              </a:xfrm>
              <a:prstGeom prst="cloud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loud 18"/>
              <p:cNvSpPr/>
              <p:nvPr/>
            </p:nvSpPr>
            <p:spPr>
              <a:xfrm>
                <a:off x="88491" y="5555226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.35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9" name="Cloud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91" y="5555226"/>
                <a:ext cx="2133600" cy="990600"/>
              </a:xfrm>
              <a:prstGeom prst="cloud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loud 19"/>
              <p:cNvSpPr/>
              <p:nvPr/>
            </p:nvSpPr>
            <p:spPr>
              <a:xfrm>
                <a:off x="3416710" y="1836174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.73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Cloud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710" y="1836174"/>
                <a:ext cx="2133600" cy="990600"/>
              </a:xfrm>
              <a:prstGeom prst="cloud">
                <a:avLst/>
              </a:prstGeom>
              <a:blipFill rotWithShape="1"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loud 20"/>
              <p:cNvSpPr/>
              <p:nvPr/>
            </p:nvSpPr>
            <p:spPr>
              <a:xfrm>
                <a:off x="2667000" y="2973029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.73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Cloud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973029"/>
                <a:ext cx="2133600" cy="990600"/>
              </a:xfrm>
              <a:prstGeom prst="cloud">
                <a:avLst/>
              </a:prstGeom>
              <a:blipFill rotWithShape="1"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loud 21"/>
              <p:cNvSpPr/>
              <p:nvPr/>
            </p:nvSpPr>
            <p:spPr>
              <a:xfrm>
                <a:off x="3429000" y="434340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.86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2" name="Cloud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343400"/>
                <a:ext cx="2133600" cy="990600"/>
              </a:xfrm>
              <a:prstGeom prst="cloud">
                <a:avLst/>
              </a:prstGeom>
              <a:blipFill rotWithShape="1"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loud 22"/>
              <p:cNvSpPr/>
              <p:nvPr/>
            </p:nvSpPr>
            <p:spPr>
              <a:xfrm>
                <a:off x="3416710" y="5555226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.91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3" name="Cloud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710" y="5555226"/>
                <a:ext cx="2133600" cy="990600"/>
              </a:xfrm>
              <a:prstGeom prst="cloud">
                <a:avLst/>
              </a:prstGeom>
              <a:blipFill rotWithShape="1"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loud 23"/>
              <p:cNvSpPr/>
              <p:nvPr/>
            </p:nvSpPr>
            <p:spPr>
              <a:xfrm>
                <a:off x="6248400" y="1610032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.98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Cloud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10032"/>
                <a:ext cx="2133600" cy="990600"/>
              </a:xfrm>
              <a:prstGeom prst="cloud">
                <a:avLst/>
              </a:prstGeom>
              <a:blipFill rotWithShape="1"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loud 24"/>
              <p:cNvSpPr/>
              <p:nvPr/>
            </p:nvSpPr>
            <p:spPr>
              <a:xfrm>
                <a:off x="5550310" y="2845210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.48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5" name="Cloud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310" y="2845210"/>
                <a:ext cx="2133600" cy="990600"/>
              </a:xfrm>
              <a:prstGeom prst="cloud">
                <a:avLst/>
              </a:prstGeom>
              <a:blipFill rotWithShape="1"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loud 25"/>
              <p:cNvSpPr/>
              <p:nvPr/>
            </p:nvSpPr>
            <p:spPr>
              <a:xfrm>
                <a:off x="6727723" y="4270887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.49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Cloud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723" y="4270887"/>
                <a:ext cx="2133600" cy="990600"/>
              </a:xfrm>
              <a:prstGeom prst="cloud">
                <a:avLst/>
              </a:prstGeom>
              <a:blipFill rotWithShape="1"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loud 26"/>
              <p:cNvSpPr/>
              <p:nvPr/>
            </p:nvSpPr>
            <p:spPr>
              <a:xfrm>
                <a:off x="6477000" y="5466736"/>
                <a:ext cx="2133600" cy="9906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8.98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Cloud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466736"/>
                <a:ext cx="2133600" cy="990600"/>
              </a:xfrm>
              <a:prstGeom prst="cloud">
                <a:avLst/>
              </a:prstGeom>
              <a:blipFill rotWithShape="1"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58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347</Words>
  <Application>Microsoft Office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Dividing Decimals !</vt:lpstr>
      <vt:lpstr>Something to start with…</vt:lpstr>
      <vt:lpstr>Division is the inverse of multiplication!</vt:lpstr>
      <vt:lpstr>We can use ‘short’ division to divide decimal numbers</vt:lpstr>
      <vt:lpstr>We can use ‘short’ division to divide decimal numbers</vt:lpstr>
      <vt:lpstr>We can use ‘short’ division to divide decimal numbers</vt:lpstr>
      <vt:lpstr>Match the divisions to their answers!</vt:lpstr>
      <vt:lpstr>Match the divisions to their answers!</vt:lpstr>
      <vt:lpstr>Try and do as many divisions as you can in 3 minutes!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 Decimals !</dc:title>
  <dc:creator>James</dc:creator>
  <cp:lastModifiedBy>James</cp:lastModifiedBy>
  <cp:revision>25</cp:revision>
  <dcterms:created xsi:type="dcterms:W3CDTF">2006-08-16T00:00:00Z</dcterms:created>
  <dcterms:modified xsi:type="dcterms:W3CDTF">2014-06-06T10:15:57Z</dcterms:modified>
</cp:coreProperties>
</file>