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pic>
        <p:nvPicPr>
          <p:cNvPr id="8" name="Picture 7"/>
          <p:cNvPicPr>
            <a:picLocks noChangeAspect="1"/>
          </p:cNvPicPr>
          <p:nvPr userDrawn="1"/>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599892" y="6381328"/>
            <a:ext cx="1944216" cy="3464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5782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078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77901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47363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04108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5475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2098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7657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7789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7576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0744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11605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xpeditiontitanic.com/#/explore/deeper-look" TargetMode="External"/><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bbc.co.uk/learningzone/clips/exploring-the-wreck-of-the-titanic/8061.html" TargetMode="External"/><Relationship Id="rId2" Type="http://schemas.openxmlformats.org/officeDocument/2006/relationships/hyperlink" Target="https://www.bbc.co.uk/programmes/p011lmff" TargetMode="External"/><Relationship Id="rId1" Type="http://schemas.openxmlformats.org/officeDocument/2006/relationships/slideLayout" Target="../slideLayouts/slideLayout6.xml"/><Relationship Id="rId6" Type="http://schemas.openxmlformats.org/officeDocument/2006/relationships/hyperlink" Target="http://creativecommons.org/licenses/by/3.0/" TargetMode="External"/><Relationship Id="rId5" Type="http://schemas.openxmlformats.org/officeDocument/2006/relationships/hyperlink" Target="http://www.bbc.co.uk/history/topics/diving_titanic_wreck" TargetMode="External"/><Relationship Id="rId4" Type="http://schemas.openxmlformats.org/officeDocument/2006/relationships/hyperlink" Target="http://www.bbc.co.uk/northernireland/titanic/"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
          </a:stretch>
        </a:blipFill>
        <a:effectLst/>
      </p:bgPr>
    </p:bg>
    <p:spTree>
      <p:nvGrpSpPr>
        <p:cNvPr id="1" name=""/>
        <p:cNvGrpSpPr/>
        <p:nvPr/>
      </p:nvGrpSpPr>
      <p:grpSpPr>
        <a:xfrm>
          <a:off x="0" y="0"/>
          <a:ext cx="0" cy="0"/>
          <a:chOff x="0" y="0"/>
          <a:chExt cx="0" cy="0"/>
        </a:xfrm>
      </p:grpSpPr>
      <p:sp>
        <p:nvSpPr>
          <p:cNvPr id="4" name="Rectangle 3"/>
          <p:cNvSpPr/>
          <p:nvPr/>
        </p:nvSpPr>
        <p:spPr>
          <a:xfrm>
            <a:off x="33139" y="188640"/>
            <a:ext cx="9144000" cy="6463308"/>
          </a:xfrm>
          <a:prstGeom prst="rect">
            <a:avLst/>
          </a:prstGeom>
          <a:noFill/>
        </p:spPr>
        <p:txBody>
          <a:bodyPr wrap="square" lIns="91440" tIns="45720" rIns="91440" bIns="45720">
            <a:spAutoFit/>
          </a:bodyPr>
          <a:lstStyle/>
          <a:p>
            <a:pPr algn="ctr"/>
            <a:r>
              <a:rPr lang="en-US" sz="138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mj-lt"/>
              </a:rPr>
              <a:t>Finding the Titanic</a:t>
            </a:r>
          </a:p>
        </p:txBody>
      </p:sp>
    </p:spTree>
    <p:extLst>
      <p:ext uri="{BB962C8B-B14F-4D97-AF65-F5344CB8AC3E}">
        <p14:creationId xmlns:p14="http://schemas.microsoft.com/office/powerpoint/2010/main" val="3989274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379692" y="404664"/>
            <a:ext cx="6090130"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Expedition Titanic</a:t>
            </a:r>
          </a:p>
        </p:txBody>
      </p:sp>
      <p:sp>
        <p:nvSpPr>
          <p:cNvPr id="2" name="TextBox 1"/>
          <p:cNvSpPr txBox="1"/>
          <p:nvPr/>
        </p:nvSpPr>
        <p:spPr>
          <a:xfrm>
            <a:off x="886557" y="1345752"/>
            <a:ext cx="7569671" cy="1200329"/>
          </a:xfrm>
          <a:prstGeom prst="rect">
            <a:avLst/>
          </a:prstGeom>
          <a:noFill/>
        </p:spPr>
        <p:txBody>
          <a:bodyPr wrap="square" rtlCol="0">
            <a:spAutoFit/>
          </a:bodyPr>
          <a:lstStyle/>
          <a:p>
            <a:r>
              <a:rPr lang="en-GB" dirty="0">
                <a:solidFill>
                  <a:prstClr val="black"/>
                </a:solidFill>
              </a:rPr>
              <a:t>RMS Titanic Inc. have started a new expedition, called Expedition Titanic. This is a project that sets out to photograph and video the shipwreck and debris field.</a:t>
            </a:r>
          </a:p>
          <a:p>
            <a:endParaRPr lang="en-GB" dirty="0">
              <a:solidFill>
                <a:prstClr val="black"/>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1996" y="2348880"/>
            <a:ext cx="4846220" cy="331236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3601396" y="5818038"/>
            <a:ext cx="4860909" cy="923330"/>
          </a:xfrm>
          <a:prstGeom prst="rect">
            <a:avLst/>
          </a:prstGeom>
          <a:noFill/>
        </p:spPr>
        <p:txBody>
          <a:bodyPr wrap="square" rtlCol="0">
            <a:spAutoFit/>
          </a:bodyPr>
          <a:lstStyle/>
          <a:p>
            <a:endParaRPr lang="en-GB" dirty="0">
              <a:solidFill>
                <a:prstClr val="black"/>
              </a:solidFill>
            </a:endParaRPr>
          </a:p>
          <a:p>
            <a:r>
              <a:rPr lang="en-GB" dirty="0">
                <a:solidFill>
                  <a:prstClr val="black"/>
                </a:solidFill>
                <a:hlinkClick r:id="rId3"/>
              </a:rPr>
              <a:t>Explore the Expedition Titanic website</a:t>
            </a:r>
            <a:endParaRPr lang="en-GB" dirty="0">
              <a:solidFill>
                <a:prstClr val="black"/>
              </a:solidFill>
            </a:endParaRPr>
          </a:p>
          <a:p>
            <a:endParaRPr lang="en-GB" dirty="0">
              <a:solidFill>
                <a:prstClr val="black"/>
              </a:solidFill>
            </a:endParaRPr>
          </a:p>
        </p:txBody>
      </p:sp>
      <p:sp>
        <p:nvSpPr>
          <p:cNvPr id="7" name="TextBox 6"/>
          <p:cNvSpPr txBox="1"/>
          <p:nvPr/>
        </p:nvSpPr>
        <p:spPr>
          <a:xfrm>
            <a:off x="887749" y="2204864"/>
            <a:ext cx="2460116" cy="3693319"/>
          </a:xfrm>
          <a:prstGeom prst="rect">
            <a:avLst/>
          </a:prstGeom>
          <a:noFill/>
        </p:spPr>
        <p:txBody>
          <a:bodyPr wrap="square" rtlCol="0">
            <a:spAutoFit/>
          </a:bodyPr>
          <a:lstStyle/>
          <a:p>
            <a:r>
              <a:rPr lang="en-GB" dirty="0">
                <a:solidFill>
                  <a:prstClr val="black"/>
                </a:solidFill>
              </a:rPr>
              <a:t>Many scientists are concerned that the shipwreck is decaying faster because of visits by tourists in submarines, and the recovery of objects.  It is predicted that the structure of the Titanic may collapse in the next 50 years.</a:t>
            </a:r>
          </a:p>
          <a:p>
            <a:endParaRPr lang="en-GB" dirty="0">
              <a:solidFill>
                <a:prstClr val="black"/>
              </a:solidFill>
            </a:endParaRPr>
          </a:p>
        </p:txBody>
      </p:sp>
    </p:spTree>
    <p:extLst>
      <p:ext uri="{BB962C8B-B14F-4D97-AF65-F5344CB8AC3E}">
        <p14:creationId xmlns:p14="http://schemas.microsoft.com/office/powerpoint/2010/main" val="32522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80948" y="404664"/>
            <a:ext cx="3887603"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Online links</a:t>
            </a:r>
          </a:p>
        </p:txBody>
      </p:sp>
      <p:sp>
        <p:nvSpPr>
          <p:cNvPr id="9" name="TextBox 8"/>
          <p:cNvSpPr txBox="1"/>
          <p:nvPr/>
        </p:nvSpPr>
        <p:spPr>
          <a:xfrm>
            <a:off x="683566" y="1854364"/>
            <a:ext cx="7200801" cy="2031325"/>
          </a:xfrm>
          <a:prstGeom prst="rect">
            <a:avLst/>
          </a:prstGeom>
          <a:noFill/>
        </p:spPr>
        <p:txBody>
          <a:bodyPr wrap="square" rtlCol="0">
            <a:spAutoFit/>
          </a:bodyPr>
          <a:lstStyle/>
          <a:p>
            <a:r>
              <a:rPr lang="en-GB" dirty="0">
                <a:solidFill>
                  <a:prstClr val="black"/>
                </a:solidFill>
                <a:hlinkClick r:id="rId2"/>
              </a:rPr>
              <a:t>BBC Footage of Titanic’s mast</a:t>
            </a:r>
            <a:endParaRPr lang="en-GB" dirty="0">
              <a:solidFill>
                <a:prstClr val="black"/>
              </a:solidFill>
              <a:hlinkClick r:id="rId3"/>
            </a:endParaRPr>
          </a:p>
          <a:p>
            <a:endParaRPr lang="en-GB" dirty="0">
              <a:solidFill>
                <a:prstClr val="black"/>
              </a:solidFill>
              <a:hlinkClick r:id="rId3"/>
            </a:endParaRPr>
          </a:p>
          <a:p>
            <a:r>
              <a:rPr lang="en-GB" dirty="0">
                <a:solidFill>
                  <a:prstClr val="black"/>
                </a:solidFill>
                <a:hlinkClick r:id="rId4"/>
              </a:rPr>
              <a:t>BBC – Titanic journey </a:t>
            </a:r>
            <a:endParaRPr lang="en-GB" dirty="0">
              <a:solidFill>
                <a:prstClr val="black"/>
              </a:solidFill>
            </a:endParaRPr>
          </a:p>
          <a:p>
            <a:endParaRPr lang="en-GB" dirty="0">
              <a:solidFill>
                <a:prstClr val="black"/>
              </a:solidFill>
            </a:endParaRPr>
          </a:p>
          <a:p>
            <a:r>
              <a:rPr lang="en-GB" dirty="0">
                <a:solidFill>
                  <a:prstClr val="black"/>
                </a:solidFill>
                <a:hlinkClick r:id="rId5"/>
              </a:rPr>
              <a:t>BBC - Diving to the wreck of the Titanic</a:t>
            </a:r>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TextBox 5"/>
          <p:cNvSpPr txBox="1"/>
          <p:nvPr/>
        </p:nvSpPr>
        <p:spPr>
          <a:xfrm>
            <a:off x="819544" y="6093296"/>
            <a:ext cx="7210410" cy="430887"/>
          </a:xfrm>
          <a:prstGeom prst="rect">
            <a:avLst/>
          </a:prstGeom>
          <a:noFill/>
        </p:spPr>
        <p:txBody>
          <a:bodyPr wrap="square" rtlCol="0">
            <a:spAutoFit/>
          </a:bodyPr>
          <a:lstStyle/>
          <a:p>
            <a:r>
              <a:rPr lang="en-GB" sz="1100" dirty="0">
                <a:solidFill>
                  <a:prstClr val="white"/>
                </a:solidFill>
              </a:rPr>
              <a:t>All acknowledged images used published under a </a:t>
            </a:r>
            <a:r>
              <a:rPr lang="en-GB" sz="1100" dirty="0">
                <a:solidFill>
                  <a:prstClr val="white"/>
                </a:solidFill>
                <a:hlinkClick r:id="rId6"/>
              </a:rPr>
              <a:t>Creative Commons Licence</a:t>
            </a:r>
            <a:endParaRPr lang="en-GB" sz="1100" dirty="0">
              <a:solidFill>
                <a:prstClr val="white"/>
              </a:solidFill>
            </a:endParaRPr>
          </a:p>
          <a:p>
            <a:r>
              <a:rPr lang="en-GB" sz="1100" dirty="0">
                <a:solidFill>
                  <a:prstClr val="white"/>
                </a:solidFill>
              </a:rPr>
              <a:t>All other images in the Public Domain</a:t>
            </a:r>
          </a:p>
        </p:txBody>
      </p:sp>
    </p:spTree>
    <p:extLst>
      <p:ext uri="{BB962C8B-B14F-4D97-AF65-F5344CB8AC3E}">
        <p14:creationId xmlns:p14="http://schemas.microsoft.com/office/powerpoint/2010/main" val="185211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289120" y="404664"/>
            <a:ext cx="627126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Finding the Titanic</a:t>
            </a:r>
          </a:p>
        </p:txBody>
      </p:sp>
      <p:sp>
        <p:nvSpPr>
          <p:cNvPr id="10" name="TextBox 9"/>
          <p:cNvSpPr txBox="1"/>
          <p:nvPr/>
        </p:nvSpPr>
        <p:spPr>
          <a:xfrm>
            <a:off x="672248" y="1556792"/>
            <a:ext cx="7788184" cy="646331"/>
          </a:xfrm>
          <a:prstGeom prst="rect">
            <a:avLst/>
          </a:prstGeom>
          <a:noFill/>
        </p:spPr>
        <p:txBody>
          <a:bodyPr wrap="square" rtlCol="0">
            <a:spAutoFit/>
          </a:bodyPr>
          <a:lstStyle/>
          <a:p>
            <a:r>
              <a:rPr lang="en-GB" dirty="0">
                <a:solidFill>
                  <a:prstClr val="black"/>
                </a:solidFill>
              </a:rPr>
              <a:t>For many years there had been talk of finding the wreck of the Titanic on the ocean floor but it wasn’t until 1985 that anybody started searching.</a:t>
            </a:r>
          </a:p>
        </p:txBody>
      </p:sp>
      <p:sp>
        <p:nvSpPr>
          <p:cNvPr id="12" name="TextBox 11"/>
          <p:cNvSpPr txBox="1"/>
          <p:nvPr/>
        </p:nvSpPr>
        <p:spPr>
          <a:xfrm>
            <a:off x="5508104" y="2564904"/>
            <a:ext cx="3168352" cy="3139321"/>
          </a:xfrm>
          <a:prstGeom prst="rect">
            <a:avLst/>
          </a:prstGeom>
          <a:noFill/>
        </p:spPr>
        <p:txBody>
          <a:bodyPr wrap="square" rtlCol="0">
            <a:spAutoFit/>
          </a:bodyPr>
          <a:lstStyle/>
          <a:p>
            <a:r>
              <a:rPr lang="en-GB" dirty="0">
                <a:solidFill>
                  <a:prstClr val="black"/>
                </a:solidFill>
              </a:rPr>
              <a:t>A team of French and American scientists from Woods Hole Deep Submergence Lab set out on July 1</a:t>
            </a:r>
            <a:r>
              <a:rPr lang="en-GB" baseline="30000" dirty="0">
                <a:solidFill>
                  <a:prstClr val="black"/>
                </a:solidFill>
              </a:rPr>
              <a:t>st</a:t>
            </a:r>
            <a:r>
              <a:rPr lang="en-GB" dirty="0">
                <a:solidFill>
                  <a:prstClr val="black"/>
                </a:solidFill>
              </a:rPr>
              <a:t> 1985 to locate the wreckage of the Titanic. </a:t>
            </a:r>
          </a:p>
          <a:p>
            <a:r>
              <a:rPr lang="en-GB" dirty="0">
                <a:solidFill>
                  <a:prstClr val="black"/>
                </a:solidFill>
              </a:rPr>
              <a:t>They had an approximate location to search - from the last position-reading the Titanic had sent out - approximately 640 kilometres south of Newfoundland.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048" y="2765961"/>
            <a:ext cx="4739135" cy="2938264"/>
          </a:xfrm>
          <a:prstGeom prst="rect">
            <a:avLst/>
          </a:prstGeom>
          <a:ln>
            <a:noFill/>
          </a:ln>
          <a:effectLst>
            <a:outerShdw blurRad="292100" dist="139700" dir="2700000" algn="tl" rotWithShape="0">
              <a:srgbClr val="333333">
                <a:alpha val="65000"/>
              </a:srgbClr>
            </a:outerShdw>
          </a:effectLst>
        </p:spPr>
      </p:pic>
      <p:cxnSp>
        <p:nvCxnSpPr>
          <p:cNvPr id="13" name="Straight Arrow Connector 12"/>
          <p:cNvCxnSpPr>
            <a:stCxn id="12" idx="1"/>
          </p:cNvCxnSpPr>
          <p:nvPr/>
        </p:nvCxnSpPr>
        <p:spPr>
          <a:xfrm flipH="1">
            <a:off x="3020616" y="4134565"/>
            <a:ext cx="2487488"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95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89916"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289120" y="404664"/>
            <a:ext cx="627126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Finding the Titanic</a:t>
            </a:r>
          </a:p>
        </p:txBody>
      </p:sp>
      <p:sp>
        <p:nvSpPr>
          <p:cNvPr id="9" name="TextBox 8"/>
          <p:cNvSpPr txBox="1"/>
          <p:nvPr/>
        </p:nvSpPr>
        <p:spPr>
          <a:xfrm>
            <a:off x="683568" y="1628800"/>
            <a:ext cx="5112568" cy="1200329"/>
          </a:xfrm>
          <a:prstGeom prst="rect">
            <a:avLst/>
          </a:prstGeom>
          <a:noFill/>
        </p:spPr>
        <p:txBody>
          <a:bodyPr wrap="square" rtlCol="0">
            <a:spAutoFit/>
          </a:bodyPr>
          <a:lstStyle/>
          <a:p>
            <a:r>
              <a:rPr lang="en-GB" dirty="0">
                <a:solidFill>
                  <a:prstClr val="black"/>
                </a:solidFill>
              </a:rPr>
              <a:t>A sledge-like device was towed by the research vessel </a:t>
            </a:r>
            <a:r>
              <a:rPr lang="en-GB" i="1" dirty="0">
                <a:solidFill>
                  <a:prstClr val="black"/>
                </a:solidFill>
              </a:rPr>
              <a:t>Knorr</a:t>
            </a:r>
            <a:r>
              <a:rPr lang="en-GB" dirty="0">
                <a:solidFill>
                  <a:prstClr val="black"/>
                </a:solidFill>
              </a:rPr>
              <a:t>.  This device, called ‘Argo’ was fitted with TV cameras and reached 4 kilometres (2 ½ miles) beneath the surface of the sea.</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683030"/>
            <a:ext cx="2809482" cy="2400672"/>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3465004"/>
            <a:ext cx="1944216" cy="2628580"/>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2627784" y="4550450"/>
            <a:ext cx="5833818" cy="923330"/>
          </a:xfrm>
          <a:prstGeom prst="rect">
            <a:avLst/>
          </a:prstGeom>
          <a:noFill/>
        </p:spPr>
        <p:txBody>
          <a:bodyPr wrap="square" rtlCol="0">
            <a:spAutoFit/>
          </a:bodyPr>
          <a:lstStyle/>
          <a:p>
            <a:r>
              <a:rPr lang="en-GB" dirty="0">
                <a:solidFill>
                  <a:prstClr val="black"/>
                </a:solidFill>
              </a:rPr>
              <a:t>The scientists took turns in watching the live footage sent back to the ship, to see if they could spot anything that looked like the Titanic.</a:t>
            </a:r>
          </a:p>
        </p:txBody>
      </p:sp>
      <p:sp>
        <p:nvSpPr>
          <p:cNvPr id="12" name="TextBox 11"/>
          <p:cNvSpPr txBox="1"/>
          <p:nvPr/>
        </p:nvSpPr>
        <p:spPr>
          <a:xfrm>
            <a:off x="5796136" y="4083702"/>
            <a:ext cx="2774452" cy="307777"/>
          </a:xfrm>
          <a:prstGeom prst="rect">
            <a:avLst/>
          </a:prstGeom>
          <a:noFill/>
        </p:spPr>
        <p:txBody>
          <a:bodyPr wrap="square" rtlCol="0">
            <a:spAutoFit/>
          </a:bodyPr>
          <a:lstStyle/>
          <a:p>
            <a:pPr algn="ctr"/>
            <a:r>
              <a:rPr lang="en-GB" sz="1400" dirty="0">
                <a:solidFill>
                  <a:prstClr val="black"/>
                </a:solidFill>
              </a:rPr>
              <a:t>The Knorr</a:t>
            </a:r>
          </a:p>
        </p:txBody>
      </p:sp>
      <p:sp>
        <p:nvSpPr>
          <p:cNvPr id="13" name="TextBox 12"/>
          <p:cNvSpPr txBox="1"/>
          <p:nvPr/>
        </p:nvSpPr>
        <p:spPr>
          <a:xfrm>
            <a:off x="565077" y="6126396"/>
            <a:ext cx="1918691" cy="307777"/>
          </a:xfrm>
          <a:prstGeom prst="rect">
            <a:avLst/>
          </a:prstGeom>
          <a:noFill/>
        </p:spPr>
        <p:txBody>
          <a:bodyPr wrap="square" rtlCol="0">
            <a:spAutoFit/>
          </a:bodyPr>
          <a:lstStyle/>
          <a:p>
            <a:pPr algn="ctr"/>
            <a:r>
              <a:rPr lang="en-GB" sz="1400" dirty="0">
                <a:solidFill>
                  <a:prstClr val="black"/>
                </a:solidFill>
              </a:rPr>
              <a:t>Argo</a:t>
            </a:r>
          </a:p>
        </p:txBody>
      </p:sp>
    </p:spTree>
    <p:extLst>
      <p:ext uri="{BB962C8B-B14F-4D97-AF65-F5344CB8AC3E}">
        <p14:creationId xmlns:p14="http://schemas.microsoft.com/office/powerpoint/2010/main" val="224296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289120" y="404664"/>
            <a:ext cx="627126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Finding the Titanic</a:t>
            </a:r>
          </a:p>
        </p:txBody>
      </p:sp>
      <p:sp>
        <p:nvSpPr>
          <p:cNvPr id="2" name="TextBox 1"/>
          <p:cNvSpPr txBox="1"/>
          <p:nvPr/>
        </p:nvSpPr>
        <p:spPr>
          <a:xfrm>
            <a:off x="755574" y="1327994"/>
            <a:ext cx="7778305" cy="1200329"/>
          </a:xfrm>
          <a:prstGeom prst="rect">
            <a:avLst/>
          </a:prstGeom>
          <a:noFill/>
        </p:spPr>
        <p:txBody>
          <a:bodyPr wrap="square" rtlCol="0">
            <a:spAutoFit/>
          </a:bodyPr>
          <a:lstStyle/>
          <a:p>
            <a:r>
              <a:rPr lang="en-GB" dirty="0">
                <a:solidFill>
                  <a:prstClr val="black"/>
                </a:solidFill>
              </a:rPr>
              <a:t>In the early morning hours of September 1</a:t>
            </a:r>
            <a:r>
              <a:rPr lang="en-GB" baseline="30000" dirty="0">
                <a:solidFill>
                  <a:prstClr val="black"/>
                </a:solidFill>
              </a:rPr>
              <a:t>st</a:t>
            </a:r>
            <a:r>
              <a:rPr lang="en-GB" dirty="0">
                <a:solidFill>
                  <a:prstClr val="black"/>
                </a:solidFill>
              </a:rPr>
              <a:t> 1985, the scientists began seeing something besides the mud and sand of the seabed.  Small chunks of man-made materials came into view, then parts of a ship.</a:t>
            </a:r>
          </a:p>
          <a:p>
            <a:r>
              <a:rPr lang="en-GB" dirty="0">
                <a:solidFill>
                  <a:prstClr val="black"/>
                </a:solidFill>
              </a:rPr>
              <a:t>The Titanic had been seen again for the first time in over 73 years.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007" y="2780928"/>
            <a:ext cx="4897985" cy="342954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147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289120" y="404664"/>
            <a:ext cx="627126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Finding the Titanic</a:t>
            </a:r>
          </a:p>
        </p:txBody>
      </p:sp>
      <p:sp>
        <p:nvSpPr>
          <p:cNvPr id="2" name="TextBox 1"/>
          <p:cNvSpPr txBox="1"/>
          <p:nvPr/>
        </p:nvSpPr>
        <p:spPr>
          <a:xfrm>
            <a:off x="899592" y="1772816"/>
            <a:ext cx="3888432" cy="3416320"/>
          </a:xfrm>
          <a:prstGeom prst="rect">
            <a:avLst/>
          </a:prstGeom>
          <a:noFill/>
        </p:spPr>
        <p:txBody>
          <a:bodyPr wrap="square" rtlCol="0">
            <a:spAutoFit/>
          </a:bodyPr>
          <a:lstStyle/>
          <a:p>
            <a:r>
              <a:rPr lang="en-GB" dirty="0">
                <a:solidFill>
                  <a:prstClr val="black"/>
                </a:solidFill>
              </a:rPr>
              <a:t>Almost a year later, on July 12</a:t>
            </a:r>
            <a:r>
              <a:rPr lang="en-GB" baseline="30000" dirty="0">
                <a:solidFill>
                  <a:prstClr val="black"/>
                </a:solidFill>
              </a:rPr>
              <a:t>th</a:t>
            </a:r>
            <a:r>
              <a:rPr lang="en-GB" dirty="0">
                <a:solidFill>
                  <a:prstClr val="black"/>
                </a:solidFill>
              </a:rPr>
              <a:t>1986, the team returned to the wreck site with Alvin - a deep diving submersible, and Jason Junior – a small, remotely operated underwater vehicle that could fit though small gaps to see into the ship’s interior.</a:t>
            </a:r>
          </a:p>
          <a:p>
            <a:r>
              <a:rPr lang="en-GB" dirty="0">
                <a:solidFill>
                  <a:prstClr val="black"/>
                </a:solidFill>
              </a:rPr>
              <a:t>They discovered that the ship had broken in two and saw many objects scattered about over an area of 2.6km². This is called the ‘debris field’.</a:t>
            </a:r>
          </a:p>
          <a:p>
            <a:endParaRPr lang="en-GB" dirty="0">
              <a:solidFill>
                <a:prstClr val="black"/>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1628799"/>
            <a:ext cx="3086927" cy="40438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5103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984826" y="404664"/>
            <a:ext cx="4879862"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Objects found</a:t>
            </a:r>
          </a:p>
        </p:txBody>
      </p:sp>
      <p:sp>
        <p:nvSpPr>
          <p:cNvPr id="2" name="TextBox 1"/>
          <p:cNvSpPr txBox="1"/>
          <p:nvPr/>
        </p:nvSpPr>
        <p:spPr>
          <a:xfrm>
            <a:off x="971600" y="5661248"/>
            <a:ext cx="7344816" cy="369332"/>
          </a:xfrm>
          <a:prstGeom prst="rect">
            <a:avLst/>
          </a:prstGeom>
          <a:noFill/>
        </p:spPr>
        <p:txBody>
          <a:bodyPr wrap="square" rtlCol="0">
            <a:spAutoFit/>
          </a:bodyPr>
          <a:lstStyle/>
          <a:p>
            <a:r>
              <a:rPr lang="en-GB" dirty="0">
                <a:solidFill>
                  <a:prstClr val="black"/>
                </a:solidFill>
              </a:rPr>
              <a:t>These shoes were photographed lying on the sea bed.</a:t>
            </a:r>
          </a:p>
        </p:txBody>
      </p:sp>
      <p:sp>
        <p:nvSpPr>
          <p:cNvPr id="11" name="TextBox 10"/>
          <p:cNvSpPr txBox="1"/>
          <p:nvPr/>
        </p:nvSpPr>
        <p:spPr>
          <a:xfrm>
            <a:off x="179512" y="3717032"/>
            <a:ext cx="1217488" cy="938719"/>
          </a:xfrm>
          <a:prstGeom prst="rect">
            <a:avLst/>
          </a:prstGeom>
          <a:noFill/>
        </p:spPr>
        <p:txBody>
          <a:bodyPr wrap="square" rtlCol="0">
            <a:spAutoFit/>
          </a:bodyPr>
          <a:lstStyle/>
          <a:p>
            <a:r>
              <a:rPr lang="en-GB" sz="1100" dirty="0">
                <a:solidFill>
                  <a:srgbClr val="4F81BD">
                    <a:lumMod val="20000"/>
                    <a:lumOff val="80000"/>
                  </a:srgbClr>
                </a:solidFill>
              </a:rPr>
              <a:t>Picture by Lady Linky Iwakura Flickr, Creative Commons licence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7066" y="2017043"/>
            <a:ext cx="4209868" cy="21975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572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289120" y="404664"/>
            <a:ext cx="627126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Finding the Titanic</a:t>
            </a:r>
          </a:p>
        </p:txBody>
      </p:sp>
      <p:sp>
        <p:nvSpPr>
          <p:cNvPr id="2" name="TextBox 1"/>
          <p:cNvSpPr txBox="1"/>
          <p:nvPr/>
        </p:nvSpPr>
        <p:spPr>
          <a:xfrm>
            <a:off x="945332" y="5202981"/>
            <a:ext cx="7344816" cy="1477328"/>
          </a:xfrm>
          <a:prstGeom prst="rect">
            <a:avLst/>
          </a:prstGeom>
          <a:noFill/>
        </p:spPr>
        <p:txBody>
          <a:bodyPr wrap="square" rtlCol="0">
            <a:spAutoFit/>
          </a:bodyPr>
          <a:lstStyle/>
          <a:p>
            <a:r>
              <a:rPr lang="en-GB" dirty="0">
                <a:solidFill>
                  <a:prstClr val="black"/>
                </a:solidFill>
              </a:rPr>
              <a:t>This is a model of part of the wreck of the Titanic, lying at the bottom of the sea. It shows how it looked when it was first discovered by Dr Robert Ballard in 1985.</a:t>
            </a:r>
          </a:p>
          <a:p>
            <a:r>
              <a:rPr lang="en-GB" dirty="0">
                <a:solidFill>
                  <a:prstClr val="black"/>
                </a:solidFill>
              </a:rPr>
              <a:t>Dr. Ballard and his team did not bring any artefacts up from the wreck site.</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250" t="28153" b="38063"/>
          <a:stretch/>
        </p:blipFill>
        <p:spPr>
          <a:xfrm>
            <a:off x="1670441" y="2288282"/>
            <a:ext cx="5508625" cy="1428750"/>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179512" y="3717032"/>
            <a:ext cx="1217488" cy="938719"/>
          </a:xfrm>
          <a:prstGeom prst="rect">
            <a:avLst/>
          </a:prstGeom>
          <a:noFill/>
        </p:spPr>
        <p:txBody>
          <a:bodyPr wrap="square" rtlCol="0">
            <a:spAutoFit/>
          </a:bodyPr>
          <a:lstStyle/>
          <a:p>
            <a:r>
              <a:rPr lang="en-GB" sz="1100" dirty="0">
                <a:solidFill>
                  <a:srgbClr val="4F81BD">
                    <a:lumMod val="20000"/>
                    <a:lumOff val="80000"/>
                  </a:srgbClr>
                </a:solidFill>
              </a:rPr>
              <a:t>Picture by Cliff1066 Flickr, Creative Commons licence</a:t>
            </a:r>
          </a:p>
        </p:txBody>
      </p:sp>
    </p:spTree>
    <p:extLst>
      <p:ext uri="{BB962C8B-B14F-4D97-AF65-F5344CB8AC3E}">
        <p14:creationId xmlns:p14="http://schemas.microsoft.com/office/powerpoint/2010/main" val="15652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98503" y="404664"/>
            <a:ext cx="565250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RMS Titanic Inc.</a:t>
            </a:r>
          </a:p>
        </p:txBody>
      </p:sp>
      <p:sp>
        <p:nvSpPr>
          <p:cNvPr id="2" name="TextBox 1"/>
          <p:cNvSpPr txBox="1"/>
          <p:nvPr/>
        </p:nvSpPr>
        <p:spPr>
          <a:xfrm>
            <a:off x="755576" y="1196752"/>
            <a:ext cx="7632848" cy="1477328"/>
          </a:xfrm>
          <a:prstGeom prst="rect">
            <a:avLst/>
          </a:prstGeom>
          <a:noFill/>
        </p:spPr>
        <p:txBody>
          <a:bodyPr wrap="square" rtlCol="0">
            <a:spAutoFit/>
          </a:bodyPr>
          <a:lstStyle/>
          <a:p>
            <a:r>
              <a:rPr lang="en-GB" dirty="0">
                <a:solidFill>
                  <a:prstClr val="black"/>
                </a:solidFill>
              </a:rPr>
              <a:t>In 1996, the company RMS Titanic Inc. was given the ownership and salvaging rights of the wreck.</a:t>
            </a:r>
          </a:p>
          <a:p>
            <a:r>
              <a:rPr lang="en-GB" dirty="0">
                <a:solidFill>
                  <a:prstClr val="black"/>
                </a:solidFill>
              </a:rPr>
              <a:t>They have removed 6,000 objects from the Titanic and have put many of them on display.</a:t>
            </a:r>
          </a:p>
          <a:p>
            <a:endParaRPr lang="en-GB" dirty="0">
              <a:solidFill>
                <a:prstClr val="black"/>
              </a:solidFill>
            </a:endParaRPr>
          </a:p>
        </p:txBody>
      </p:sp>
      <p:sp>
        <p:nvSpPr>
          <p:cNvPr id="6" name="TextBox 5"/>
          <p:cNvSpPr txBox="1"/>
          <p:nvPr/>
        </p:nvSpPr>
        <p:spPr>
          <a:xfrm>
            <a:off x="1763688" y="6161529"/>
            <a:ext cx="5976664" cy="507831"/>
          </a:xfrm>
          <a:prstGeom prst="rect">
            <a:avLst/>
          </a:prstGeom>
          <a:noFill/>
        </p:spPr>
        <p:txBody>
          <a:bodyPr wrap="square" rtlCol="0">
            <a:spAutoFit/>
          </a:bodyPr>
          <a:lstStyle/>
          <a:p>
            <a:pPr algn="ctr"/>
            <a:r>
              <a:rPr lang="en-GB" sz="1600" dirty="0">
                <a:solidFill>
                  <a:prstClr val="black"/>
                </a:solidFill>
              </a:rPr>
              <a:t>A bag and personal belongings, brought up from the wreck.</a:t>
            </a:r>
          </a:p>
          <a:p>
            <a:pPr algn="ctr"/>
            <a:r>
              <a:rPr lang="en-GB" sz="1100" dirty="0">
                <a:solidFill>
                  <a:srgbClr val="4F81BD">
                    <a:lumMod val="20000"/>
                    <a:lumOff val="80000"/>
                  </a:srgbClr>
                </a:solidFill>
              </a:rPr>
              <a:t>Picture by Craig Hawkins, Flickr, Creative Commons licence</a:t>
            </a: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14873" t="22039" r="14891" b="6396"/>
          <a:stretch/>
        </p:blipFill>
        <p:spPr>
          <a:xfrm>
            <a:off x="2351715" y="2511177"/>
            <a:ext cx="4146084" cy="31683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8261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984826" y="404664"/>
            <a:ext cx="4879862"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Objects found</a:t>
            </a:r>
          </a:p>
        </p:txBody>
      </p:sp>
      <p:sp>
        <p:nvSpPr>
          <p:cNvPr id="2" name="TextBox 1"/>
          <p:cNvSpPr txBox="1"/>
          <p:nvPr/>
        </p:nvSpPr>
        <p:spPr>
          <a:xfrm>
            <a:off x="971600" y="5661248"/>
            <a:ext cx="7344816" cy="369332"/>
          </a:xfrm>
          <a:prstGeom prst="rect">
            <a:avLst/>
          </a:prstGeom>
          <a:noFill/>
        </p:spPr>
        <p:txBody>
          <a:bodyPr wrap="square" rtlCol="0">
            <a:spAutoFit/>
          </a:bodyPr>
          <a:lstStyle/>
          <a:p>
            <a:pPr algn="ctr"/>
            <a:r>
              <a:rPr lang="en-GB" dirty="0">
                <a:solidFill>
                  <a:prstClr val="black"/>
                </a:solidFill>
              </a:rPr>
              <a:t>White Star Line cutlery</a:t>
            </a:r>
          </a:p>
        </p:txBody>
      </p:sp>
      <p:sp>
        <p:nvSpPr>
          <p:cNvPr id="11" name="TextBox 10"/>
          <p:cNvSpPr txBox="1"/>
          <p:nvPr/>
        </p:nvSpPr>
        <p:spPr>
          <a:xfrm>
            <a:off x="179512" y="3717032"/>
            <a:ext cx="1217488" cy="938719"/>
          </a:xfrm>
          <a:prstGeom prst="rect">
            <a:avLst/>
          </a:prstGeom>
          <a:noFill/>
        </p:spPr>
        <p:txBody>
          <a:bodyPr wrap="square" rtlCol="0">
            <a:spAutoFit/>
          </a:bodyPr>
          <a:lstStyle/>
          <a:p>
            <a:r>
              <a:rPr lang="en-GB" sz="1100" dirty="0">
                <a:solidFill>
                  <a:srgbClr val="4F81BD">
                    <a:lumMod val="20000"/>
                    <a:lumOff val="80000"/>
                  </a:srgbClr>
                </a:solidFill>
              </a:rPr>
              <a:t>Picture by Ben Sutherland Flickr, Creative Commons licence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1317" y="1423488"/>
            <a:ext cx="4841367" cy="36310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422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578</Words>
  <Application>Microsoft Office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torneymichele@outlook.com</cp:lastModifiedBy>
  <cp:revision>7</cp:revision>
  <dcterms:created xsi:type="dcterms:W3CDTF">2011-01-12T14:00:50Z</dcterms:created>
  <dcterms:modified xsi:type="dcterms:W3CDTF">2021-01-26T12:13:07Z</dcterms:modified>
</cp:coreProperties>
</file>