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599892" y="6381328"/>
            <a:ext cx="1944216" cy="346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307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3179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522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51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77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5588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330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502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2447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769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50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4A8D4-2033-4E37-9CAF-A1285DEFEB19}" type="datetimeFigureOut">
              <a:rPr lang="en-GB" smtClean="0">
                <a:solidFill>
                  <a:prstClr val="black">
                    <a:tint val="75000"/>
                  </a:prstClr>
                </a:solidFill>
              </a:rPr>
              <a:pPr/>
              <a:t>26/01/2021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2521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encyclopedia-titanica.org/titanic-first-class-passenger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5.jpeg"/><Relationship Id="rId7" Type="http://schemas.openxmlformats.org/officeDocument/2006/relationships/image" Target="../media/image37.jpg"/><Relationship Id="rId2" Type="http://schemas.openxmlformats.org/officeDocument/2006/relationships/image" Target="../media/image34.jpg"/><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6.jpg"/><Relationship Id="rId4" Type="http://schemas.openxmlformats.org/officeDocument/2006/relationships/image" Target="../media/image15.gif"/><Relationship Id="rId9"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titanicfacts.net/titanic-passenger-list/" TargetMode="External"/><Relationship Id="rId2" Type="http://schemas.openxmlformats.org/officeDocument/2006/relationships/hyperlink" Target="http://www.titanicuniverse.com/titanic-survivor-story-turja/1039" TargetMode="External"/><Relationship Id="rId1" Type="http://schemas.openxmlformats.org/officeDocument/2006/relationships/slideLayout" Target="../slideLayouts/slideLayout6.xml"/><Relationship Id="rId6" Type="http://schemas.openxmlformats.org/officeDocument/2006/relationships/hyperlink" Target="http://creativecommons.org/licenses/by/3.0/" TargetMode="External"/><Relationship Id="rId5" Type="http://schemas.openxmlformats.org/officeDocument/2006/relationships/hyperlink" Target="http://www.bbc.co.uk/history/topics/iceberg_sank_titanic" TargetMode="External"/><Relationship Id="rId4" Type="http://schemas.openxmlformats.org/officeDocument/2006/relationships/hyperlink" Target="http://www.bbc.co.uk/archive/titanic/index.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wmf"/><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wm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4" name="Rectangle 3"/>
          <p:cNvSpPr/>
          <p:nvPr/>
        </p:nvSpPr>
        <p:spPr>
          <a:xfrm>
            <a:off x="-25304" y="-459432"/>
            <a:ext cx="9144000" cy="6463308"/>
          </a:xfrm>
          <a:prstGeom prst="rect">
            <a:avLst/>
          </a:prstGeom>
          <a:noFill/>
        </p:spPr>
        <p:txBody>
          <a:bodyPr wrap="square" lIns="91440" tIns="45720" rIns="91440" bIns="45720">
            <a:spAutoFit/>
          </a:bodyPr>
          <a:lstStyle/>
          <a:p>
            <a:pPr algn="ctr"/>
            <a:r>
              <a:rPr lang="en-US" sz="13800" b="1" dirty="0">
                <a:ln w="38100" cmpd="sng">
                  <a:solidFill>
                    <a:prstClr val="black"/>
                  </a:solidFill>
                  <a:prstDash val="solid"/>
                </a:ln>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lin ang="10800000" scaled="1"/>
                  <a:tileRect/>
                </a:gradFill>
                <a:effectLst>
                  <a:glow rad="63500">
                    <a:prstClr val="black">
                      <a:alpha val="40000"/>
                    </a:prstClr>
                  </a:glow>
                  <a:outerShdw blurRad="50800" dist="38100" algn="l" rotWithShape="0">
                    <a:prstClr val="black">
                      <a:alpha val="40000"/>
                    </a:prstClr>
                  </a:outerShdw>
                </a:effectLst>
                <a:latin typeface="+mj-lt"/>
              </a:rPr>
              <a:t>Titanic’s Maiden</a:t>
            </a:r>
          </a:p>
          <a:p>
            <a:pPr algn="ctr"/>
            <a:r>
              <a:rPr lang="en-US" sz="13800" b="1" dirty="0">
                <a:ln w="38100" cmpd="sng">
                  <a:solidFill>
                    <a:prstClr val="black"/>
                  </a:solidFill>
                  <a:prstDash val="solid"/>
                </a:ln>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lin ang="10800000" scaled="1"/>
                  <a:tileRect/>
                </a:gradFill>
                <a:effectLst>
                  <a:glow rad="63500">
                    <a:prstClr val="black">
                      <a:alpha val="40000"/>
                    </a:prstClr>
                  </a:glow>
                  <a:outerShdw blurRad="50800" dist="38100" algn="l" rotWithShape="0">
                    <a:prstClr val="black">
                      <a:alpha val="40000"/>
                    </a:prstClr>
                  </a:outerShdw>
                </a:effectLst>
                <a:latin typeface="+mj-lt"/>
              </a:rPr>
              <a:t>Voyage</a:t>
            </a:r>
          </a:p>
        </p:txBody>
      </p:sp>
    </p:spTree>
    <p:extLst>
      <p:ext uri="{BB962C8B-B14F-4D97-AF65-F5344CB8AC3E}">
        <p14:creationId xmlns:p14="http://schemas.microsoft.com/office/powerpoint/2010/main" val="278931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4581128"/>
            <a:ext cx="7616334" cy="1754326"/>
          </a:xfrm>
          <a:prstGeom prst="rect">
            <a:avLst/>
          </a:prstGeom>
          <a:noFill/>
        </p:spPr>
        <p:txBody>
          <a:bodyPr wrap="square" rtlCol="0">
            <a:spAutoFit/>
          </a:bodyPr>
          <a:lstStyle/>
          <a:p>
            <a:r>
              <a:rPr lang="en-GB" dirty="0">
                <a:solidFill>
                  <a:prstClr val="black"/>
                </a:solidFill>
              </a:rPr>
              <a:t>At 11:40 pm, Fred Fleet, who was the lookout, spotted a black shape in the ocean. He rang the warning bell, and telephoned the bridge, shouting: “Iceberg right ahead”</a:t>
            </a:r>
          </a:p>
          <a:p>
            <a:r>
              <a:rPr lang="en-GB" dirty="0">
                <a:solidFill>
                  <a:prstClr val="black"/>
                </a:solidFill>
              </a:rPr>
              <a:t>First Officer William Murdoch started turning the ship to avoid the iceberg, and ordered the engines to be turned off. The ship was travelling at over 20 knots, which was too fast to turn quickly enough.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994" y="1052736"/>
            <a:ext cx="2419731" cy="2778210"/>
          </a:xfrm>
          <a:prstGeom prst="ellipse">
            <a:avLst/>
          </a:prstGeom>
          <a:ln>
            <a:noFill/>
          </a:ln>
          <a:effectLst>
            <a:softEdge rad="112500"/>
          </a:effectLst>
        </p:spPr>
      </p:pic>
    </p:spTree>
    <p:extLst>
      <p:ext uri="{BB962C8B-B14F-4D97-AF65-F5344CB8AC3E}">
        <p14:creationId xmlns:p14="http://schemas.microsoft.com/office/powerpoint/2010/main" val="10504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4581128"/>
            <a:ext cx="7616334" cy="1754326"/>
          </a:xfrm>
          <a:prstGeom prst="rect">
            <a:avLst/>
          </a:prstGeom>
          <a:noFill/>
        </p:spPr>
        <p:txBody>
          <a:bodyPr wrap="square" rtlCol="0">
            <a:spAutoFit/>
          </a:bodyPr>
          <a:lstStyle/>
          <a:p>
            <a:r>
              <a:rPr lang="en-GB" dirty="0">
                <a:solidFill>
                  <a:prstClr val="black"/>
                </a:solidFill>
              </a:rPr>
              <a:t>The iceberg was very large – taller than the top decks of the Titanic. As the ship went past it, ice fell on the decks, and the crew heard a strange noise. The iceberg had hit the Titanic under the water.</a:t>
            </a:r>
          </a:p>
          <a:p>
            <a:r>
              <a:rPr lang="en-GB" dirty="0">
                <a:solidFill>
                  <a:prstClr val="black"/>
                </a:solidFill>
              </a:rPr>
              <a:t>Captain Smith, who was in bed off duty, heard the noise, and came up to the deck.  He sent an officer to check the lower decks. Fifteen minutes later they discovered that water was coming into the 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919" y="404776"/>
            <a:ext cx="3924571" cy="3893174"/>
          </a:xfrm>
          <a:prstGeom prst="rect">
            <a:avLst/>
          </a:prstGeom>
          <a:ln>
            <a:noFill/>
          </a:ln>
          <a:effectLst>
            <a:softEdge rad="112500"/>
          </a:effectLst>
        </p:spPr>
      </p:pic>
    </p:spTree>
    <p:extLst>
      <p:ext uri="{BB962C8B-B14F-4D97-AF65-F5344CB8AC3E}">
        <p14:creationId xmlns:p14="http://schemas.microsoft.com/office/powerpoint/2010/main" val="38629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5180999"/>
            <a:ext cx="7761394" cy="923330"/>
          </a:xfrm>
          <a:prstGeom prst="rect">
            <a:avLst/>
          </a:prstGeom>
          <a:noFill/>
        </p:spPr>
        <p:txBody>
          <a:bodyPr wrap="square" rtlCol="0">
            <a:spAutoFit/>
          </a:bodyPr>
          <a:lstStyle/>
          <a:p>
            <a:r>
              <a:rPr lang="en-GB" dirty="0">
                <a:solidFill>
                  <a:prstClr val="black"/>
                </a:solidFill>
              </a:rPr>
              <a:t>Captain Smith spoke to Thomas Andrews - the man who had designed the Titanic. Andrews told him that the ship could withstand four compartments filling with water, but there was water in five of the Titanic’s compartments.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879010"/>
            <a:ext cx="2123652" cy="3344946"/>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118" t="1176" r="4907" b="2313"/>
          <a:stretch/>
        </p:blipFill>
        <p:spPr>
          <a:xfrm>
            <a:off x="1619672" y="879010"/>
            <a:ext cx="2379555" cy="3344946"/>
          </a:xfrm>
          <a:prstGeom prst="rect">
            <a:avLst/>
          </a:prstGeom>
          <a:ln>
            <a:noFill/>
          </a:ln>
          <a:effectLst>
            <a:softEdge rad="112500"/>
          </a:effectLst>
        </p:spPr>
      </p:pic>
      <p:sp>
        <p:nvSpPr>
          <p:cNvPr id="7" name="TextBox 6"/>
          <p:cNvSpPr txBox="1"/>
          <p:nvPr/>
        </p:nvSpPr>
        <p:spPr>
          <a:xfrm>
            <a:off x="1750815" y="4301902"/>
            <a:ext cx="2148591" cy="338554"/>
          </a:xfrm>
          <a:prstGeom prst="rect">
            <a:avLst/>
          </a:prstGeom>
          <a:noFill/>
        </p:spPr>
        <p:txBody>
          <a:bodyPr wrap="square" rtlCol="0">
            <a:spAutoFit/>
          </a:bodyPr>
          <a:lstStyle/>
          <a:p>
            <a:pPr algn="ctr"/>
            <a:r>
              <a:rPr lang="en-GB" sz="1600" dirty="0">
                <a:solidFill>
                  <a:prstClr val="white">
                    <a:lumMod val="50000"/>
                  </a:prstClr>
                </a:solidFill>
              </a:rPr>
              <a:t>Captain Smith</a:t>
            </a:r>
          </a:p>
        </p:txBody>
      </p:sp>
      <p:sp>
        <p:nvSpPr>
          <p:cNvPr id="9" name="TextBox 8"/>
          <p:cNvSpPr txBox="1"/>
          <p:nvPr/>
        </p:nvSpPr>
        <p:spPr>
          <a:xfrm>
            <a:off x="4931427" y="4317554"/>
            <a:ext cx="2148591" cy="338554"/>
          </a:xfrm>
          <a:prstGeom prst="rect">
            <a:avLst/>
          </a:prstGeom>
          <a:noFill/>
        </p:spPr>
        <p:txBody>
          <a:bodyPr wrap="square" rtlCol="0">
            <a:spAutoFit/>
          </a:bodyPr>
          <a:lstStyle/>
          <a:p>
            <a:pPr algn="ctr"/>
            <a:r>
              <a:rPr lang="en-GB" sz="1600" dirty="0">
                <a:solidFill>
                  <a:prstClr val="white">
                    <a:lumMod val="50000"/>
                  </a:prstClr>
                </a:solidFill>
              </a:rPr>
              <a:t>Thomas Andrews</a:t>
            </a:r>
          </a:p>
        </p:txBody>
      </p:sp>
    </p:spTree>
    <p:extLst>
      <p:ext uri="{BB962C8B-B14F-4D97-AF65-F5344CB8AC3E}">
        <p14:creationId xmlns:p14="http://schemas.microsoft.com/office/powerpoint/2010/main" val="20755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4581128"/>
            <a:ext cx="7616334" cy="1200329"/>
          </a:xfrm>
          <a:prstGeom prst="rect">
            <a:avLst/>
          </a:prstGeom>
          <a:noFill/>
        </p:spPr>
        <p:txBody>
          <a:bodyPr wrap="square" rtlCol="0">
            <a:spAutoFit/>
          </a:bodyPr>
          <a:lstStyle/>
          <a:p>
            <a:r>
              <a:rPr lang="en-GB" dirty="0">
                <a:solidFill>
                  <a:prstClr val="black"/>
                </a:solidFill>
              </a:rPr>
              <a:t>In the meantime, the passengers who were still awake were not too worried. They did not know what had happened and the Titanic was unsinkable, after all.</a:t>
            </a:r>
          </a:p>
          <a:p>
            <a:r>
              <a:rPr lang="en-GB" dirty="0">
                <a:solidFill>
                  <a:prstClr val="black"/>
                </a:solidFill>
              </a:rPr>
              <a:t>At 12 o’clock, Captain Smith ordered the crew to wake up the passengers and start filling up the lifeboats. The order was ‘women and children first’.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940" y="620688"/>
            <a:ext cx="5144120" cy="3793789"/>
          </a:xfrm>
          <a:prstGeom prst="rect">
            <a:avLst/>
          </a:prstGeom>
          <a:ln>
            <a:noFill/>
          </a:ln>
          <a:effectLst>
            <a:softEdge rad="112500"/>
          </a:effectLst>
        </p:spPr>
      </p:pic>
    </p:spTree>
    <p:extLst>
      <p:ext uri="{BB962C8B-B14F-4D97-AF65-F5344CB8AC3E}">
        <p14:creationId xmlns:p14="http://schemas.microsoft.com/office/powerpoint/2010/main" val="32518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4581128"/>
            <a:ext cx="7616334" cy="2031325"/>
          </a:xfrm>
          <a:prstGeom prst="rect">
            <a:avLst/>
          </a:prstGeom>
          <a:noFill/>
        </p:spPr>
        <p:txBody>
          <a:bodyPr wrap="square" rtlCol="0">
            <a:spAutoFit/>
          </a:bodyPr>
          <a:lstStyle/>
          <a:p>
            <a:r>
              <a:rPr lang="en-GB" dirty="0">
                <a:solidFill>
                  <a:prstClr val="black"/>
                </a:solidFill>
              </a:rPr>
              <a:t>Some of the lifeboats left over half empty. Nobody understands why, but it is thought that Captain Smith believed there were many ships nearby who would come to their rescue.</a:t>
            </a:r>
          </a:p>
          <a:p>
            <a:r>
              <a:rPr lang="en-GB" dirty="0">
                <a:solidFill>
                  <a:prstClr val="black"/>
                </a:solidFill>
              </a:rPr>
              <a:t>SOS signals were being sent out to alert other ships in the area, and rockets were fired to warn ships that they were in immediate danger, but no other ships appeared.</a:t>
            </a:r>
          </a:p>
          <a:p>
            <a:endParaRPr lang="en-GB"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980728"/>
            <a:ext cx="4256023" cy="325160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28800"/>
            <a:ext cx="3403017" cy="2271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817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1043608" y="5157192"/>
            <a:ext cx="6984776" cy="1477328"/>
          </a:xfrm>
          <a:prstGeom prst="rect">
            <a:avLst/>
          </a:prstGeom>
          <a:noFill/>
        </p:spPr>
        <p:txBody>
          <a:bodyPr wrap="square" rtlCol="0">
            <a:spAutoFit/>
          </a:bodyPr>
          <a:lstStyle/>
          <a:p>
            <a:r>
              <a:rPr lang="en-GB" dirty="0">
                <a:solidFill>
                  <a:prstClr val="black"/>
                </a:solidFill>
              </a:rPr>
              <a:t>With all the drama going on around them, the Titanic’s band played on the boat deck, trying to keep the passengers calm and relaxed. </a:t>
            </a:r>
          </a:p>
          <a:p>
            <a:r>
              <a:rPr lang="en-GB" dirty="0">
                <a:solidFill>
                  <a:prstClr val="black"/>
                </a:solidFill>
              </a:rPr>
              <a:t>They carried on playing until the ship went down.</a:t>
            </a:r>
          </a:p>
          <a:p>
            <a:endParaRPr lang="en-GB"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95" y="1052736"/>
            <a:ext cx="2391409" cy="3240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2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395536" y="1618922"/>
            <a:ext cx="3656938" cy="3139321"/>
          </a:xfrm>
          <a:prstGeom prst="rect">
            <a:avLst/>
          </a:prstGeom>
          <a:noFill/>
        </p:spPr>
        <p:txBody>
          <a:bodyPr wrap="square" rtlCol="0">
            <a:spAutoFit/>
          </a:bodyPr>
          <a:lstStyle/>
          <a:p>
            <a:r>
              <a:rPr lang="en-GB" dirty="0">
                <a:solidFill>
                  <a:prstClr val="black"/>
                </a:solidFill>
              </a:rPr>
              <a:t>By 2:00 am, the last of the full sized lifeboats was launched. Many people were left behind; many husbands had to stay on the ship whilst their wives and children rowed away in a lifeboat. </a:t>
            </a:r>
          </a:p>
          <a:p>
            <a:r>
              <a:rPr lang="en-GB" dirty="0">
                <a:solidFill>
                  <a:prstClr val="black"/>
                </a:solidFill>
              </a:rPr>
              <a:t>The people in the boats noticed that the Titanic was slowly sinking. Its lights flickered and went out, then it broke into two and disappeared under the water.</a:t>
            </a:r>
          </a:p>
          <a:p>
            <a:endParaRPr lang="en-GB"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757" y="1053466"/>
            <a:ext cx="4082263" cy="5039830"/>
          </a:xfrm>
          <a:prstGeom prst="rect">
            <a:avLst/>
          </a:prstGeom>
          <a:ln>
            <a:noFill/>
          </a:ln>
          <a:effectLst>
            <a:softEdge rad="112500"/>
          </a:effectLst>
        </p:spPr>
      </p:pic>
    </p:spTree>
    <p:extLst>
      <p:ext uri="{BB962C8B-B14F-4D97-AF65-F5344CB8AC3E}">
        <p14:creationId xmlns:p14="http://schemas.microsoft.com/office/powerpoint/2010/main" val="29096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4581128"/>
            <a:ext cx="7616334" cy="1754326"/>
          </a:xfrm>
          <a:prstGeom prst="rect">
            <a:avLst/>
          </a:prstGeom>
          <a:noFill/>
        </p:spPr>
        <p:txBody>
          <a:bodyPr wrap="square" rtlCol="0">
            <a:spAutoFit/>
          </a:bodyPr>
          <a:lstStyle/>
          <a:p>
            <a:r>
              <a:rPr lang="en-GB" dirty="0">
                <a:solidFill>
                  <a:prstClr val="black"/>
                </a:solidFill>
              </a:rPr>
              <a:t>Many of the 1,500 passengers on board were thrown into the freezing sea. They died quickly of hypothermia. </a:t>
            </a:r>
          </a:p>
          <a:p>
            <a:r>
              <a:rPr lang="en-GB" dirty="0">
                <a:solidFill>
                  <a:prstClr val="black"/>
                </a:solidFill>
              </a:rPr>
              <a:t>The remaining passengers in the lifeboats were upset and horrified at what they had just seen and heard. They were left in the dark, freezing cold; wondering what had happened to their loved ones.</a:t>
            </a:r>
          </a:p>
          <a:p>
            <a:endParaRPr lang="en-GB"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445" y="1412776"/>
            <a:ext cx="4629110" cy="2470398"/>
          </a:xfrm>
          <a:prstGeom prst="rect">
            <a:avLst/>
          </a:prstGeom>
          <a:ln>
            <a:noFill/>
          </a:ln>
          <a:effectLst>
            <a:softEdge rad="112500"/>
          </a:effectLst>
        </p:spPr>
      </p:pic>
    </p:spTree>
    <p:extLst>
      <p:ext uri="{BB962C8B-B14F-4D97-AF65-F5344CB8AC3E}">
        <p14:creationId xmlns:p14="http://schemas.microsoft.com/office/powerpoint/2010/main" val="18124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4581128"/>
            <a:ext cx="7616334" cy="2031325"/>
          </a:xfrm>
          <a:prstGeom prst="rect">
            <a:avLst/>
          </a:prstGeom>
          <a:noFill/>
        </p:spPr>
        <p:txBody>
          <a:bodyPr wrap="square" rtlCol="0">
            <a:spAutoFit/>
          </a:bodyPr>
          <a:lstStyle/>
          <a:p>
            <a:r>
              <a:rPr lang="en-GB" dirty="0">
                <a:solidFill>
                  <a:prstClr val="black"/>
                </a:solidFill>
              </a:rPr>
              <a:t>The Carpathia, which had been 80 km away from the Titanic, immediately came to help when the message was received.</a:t>
            </a:r>
          </a:p>
          <a:p>
            <a:r>
              <a:rPr lang="en-GB" dirty="0">
                <a:solidFill>
                  <a:prstClr val="black"/>
                </a:solidFill>
              </a:rPr>
              <a:t>It took four hours at top speed for her to get to the site. The crew picked up 705 survivors. </a:t>
            </a:r>
          </a:p>
          <a:p>
            <a:r>
              <a:rPr lang="en-GB" dirty="0">
                <a:solidFill>
                  <a:prstClr val="black"/>
                </a:solidFill>
              </a:rPr>
              <a:t>Bruce </a:t>
            </a:r>
            <a:r>
              <a:rPr lang="en-GB" dirty="0" err="1">
                <a:solidFill>
                  <a:prstClr val="black"/>
                </a:solidFill>
              </a:rPr>
              <a:t>Ismay</a:t>
            </a:r>
            <a:r>
              <a:rPr lang="en-GB" dirty="0">
                <a:solidFill>
                  <a:prstClr val="black"/>
                </a:solidFill>
              </a:rPr>
              <a:t> wired the White Star New York offices to tell them what had happened.</a:t>
            </a:r>
          </a:p>
          <a:p>
            <a:endParaRPr lang="en-GB"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112" y="767402"/>
            <a:ext cx="3672260" cy="2556124"/>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64704"/>
            <a:ext cx="3543764" cy="2558821"/>
          </a:xfrm>
          <a:prstGeom prst="rect">
            <a:avLst/>
          </a:prstGeom>
          <a:ln>
            <a:noFill/>
          </a:ln>
          <a:effectLst>
            <a:softEdge rad="112500"/>
          </a:effectLst>
        </p:spPr>
      </p:pic>
    </p:spTree>
    <p:extLst>
      <p:ext uri="{BB962C8B-B14F-4D97-AF65-F5344CB8AC3E}">
        <p14:creationId xmlns:p14="http://schemas.microsoft.com/office/powerpoint/2010/main" val="22403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897180" y="5499937"/>
            <a:ext cx="7616334" cy="646331"/>
          </a:xfrm>
          <a:prstGeom prst="rect">
            <a:avLst/>
          </a:prstGeom>
          <a:noFill/>
        </p:spPr>
        <p:txBody>
          <a:bodyPr wrap="square" rtlCol="0">
            <a:spAutoFit/>
          </a:bodyPr>
          <a:lstStyle/>
          <a:p>
            <a:r>
              <a:rPr lang="en-GB" dirty="0">
                <a:solidFill>
                  <a:prstClr val="black"/>
                </a:solidFill>
              </a:rPr>
              <a:t>White Star hired the Mackay-</a:t>
            </a:r>
            <a:r>
              <a:rPr lang="en-GB" dirty="0" err="1">
                <a:solidFill>
                  <a:prstClr val="black"/>
                </a:solidFill>
              </a:rPr>
              <a:t>Bennet</a:t>
            </a:r>
            <a:r>
              <a:rPr lang="en-GB" dirty="0">
                <a:solidFill>
                  <a:prstClr val="black"/>
                </a:solidFill>
              </a:rPr>
              <a:t> to go to the site and look for bodies. Only 328 were found floating in the sea.</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787" y="980728"/>
            <a:ext cx="6448425" cy="3343275"/>
          </a:xfrm>
          <a:prstGeom prst="rect">
            <a:avLst/>
          </a:prstGeom>
          <a:ln>
            <a:noFill/>
          </a:ln>
          <a:effectLst>
            <a:softEdge rad="112500"/>
          </a:effectLst>
        </p:spPr>
      </p:pic>
    </p:spTree>
    <p:extLst>
      <p:ext uri="{BB962C8B-B14F-4D97-AF65-F5344CB8AC3E}">
        <p14:creationId xmlns:p14="http://schemas.microsoft.com/office/powerpoint/2010/main" val="41711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138438" y="404664"/>
            <a:ext cx="657263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Journey to America</a:t>
            </a:r>
          </a:p>
        </p:txBody>
      </p:sp>
      <p:sp>
        <p:nvSpPr>
          <p:cNvPr id="2" name="TextBox 1"/>
          <p:cNvSpPr txBox="1"/>
          <p:nvPr/>
        </p:nvSpPr>
        <p:spPr>
          <a:xfrm>
            <a:off x="683568" y="1844825"/>
            <a:ext cx="4464496" cy="646331"/>
          </a:xfrm>
          <a:prstGeom prst="rect">
            <a:avLst/>
          </a:prstGeom>
          <a:noFill/>
        </p:spPr>
        <p:txBody>
          <a:bodyPr wrap="square" rtlCol="0">
            <a:spAutoFit/>
          </a:bodyPr>
          <a:lstStyle/>
          <a:p>
            <a:r>
              <a:rPr lang="en-GB" dirty="0">
                <a:solidFill>
                  <a:prstClr val="black"/>
                </a:solidFill>
              </a:rPr>
              <a:t>In the early 1900s, the only way of travelling to America was on a ship.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717969"/>
            <a:ext cx="3543477" cy="2565477"/>
          </a:xfrm>
          <a:prstGeom prst="rect">
            <a:avLst/>
          </a:prstGeom>
          <a:ln>
            <a:noFill/>
          </a:ln>
          <a:effectLst>
            <a:softEdge rad="112500"/>
          </a:effectLst>
        </p:spPr>
      </p:pic>
      <p:sp>
        <p:nvSpPr>
          <p:cNvPr id="9" name="TextBox 8"/>
          <p:cNvSpPr txBox="1"/>
          <p:nvPr/>
        </p:nvSpPr>
        <p:spPr>
          <a:xfrm>
            <a:off x="683568" y="2636912"/>
            <a:ext cx="4464496" cy="1754326"/>
          </a:xfrm>
          <a:prstGeom prst="rect">
            <a:avLst/>
          </a:prstGeom>
          <a:noFill/>
        </p:spPr>
        <p:txBody>
          <a:bodyPr wrap="square" rtlCol="0">
            <a:spAutoFit/>
          </a:bodyPr>
          <a:lstStyle/>
          <a:p>
            <a:r>
              <a:rPr lang="en-GB" dirty="0">
                <a:solidFill>
                  <a:prstClr val="black"/>
                </a:solidFill>
              </a:rPr>
              <a:t>Many people wanted to go and live in America; they had heard it was a better life there and there were more jobs available than in their home countries: It was ‘the land of opportunity’. Richer people would also take trips to America to visit friends or relatives.</a:t>
            </a:r>
          </a:p>
        </p:txBody>
      </p:sp>
      <p:sp>
        <p:nvSpPr>
          <p:cNvPr id="10" name="TextBox 9"/>
          <p:cNvSpPr txBox="1"/>
          <p:nvPr/>
        </p:nvSpPr>
        <p:spPr>
          <a:xfrm>
            <a:off x="683567" y="5097958"/>
            <a:ext cx="7863957" cy="923330"/>
          </a:xfrm>
          <a:prstGeom prst="rect">
            <a:avLst/>
          </a:prstGeom>
          <a:noFill/>
        </p:spPr>
        <p:txBody>
          <a:bodyPr wrap="square" rtlCol="0">
            <a:spAutoFit/>
          </a:bodyPr>
          <a:lstStyle/>
          <a:p>
            <a:r>
              <a:rPr lang="en-GB" dirty="0">
                <a:solidFill>
                  <a:prstClr val="black"/>
                </a:solidFill>
              </a:rPr>
              <a:t>In New York city, the poorer people who wanted to live and work in America would have to go to Ellis Island, where they were screened and questioned before being allowed to live in the country.</a:t>
            </a:r>
          </a:p>
        </p:txBody>
      </p:sp>
      <p:sp>
        <p:nvSpPr>
          <p:cNvPr id="4" name="TextBox 3"/>
          <p:cNvSpPr txBox="1"/>
          <p:nvPr/>
        </p:nvSpPr>
        <p:spPr>
          <a:xfrm>
            <a:off x="5148064" y="4437112"/>
            <a:ext cx="3024336" cy="338554"/>
          </a:xfrm>
          <a:prstGeom prst="rect">
            <a:avLst/>
          </a:prstGeom>
          <a:noFill/>
        </p:spPr>
        <p:txBody>
          <a:bodyPr wrap="square" rtlCol="0">
            <a:spAutoFit/>
          </a:bodyPr>
          <a:lstStyle/>
          <a:p>
            <a:pPr algn="ctr"/>
            <a:r>
              <a:rPr lang="en-GB" sz="1600" dirty="0">
                <a:solidFill>
                  <a:prstClr val="black"/>
                </a:solidFill>
              </a:rPr>
              <a:t>People waiting at Ellis Island</a:t>
            </a:r>
          </a:p>
        </p:txBody>
      </p:sp>
    </p:spTree>
    <p:extLst>
      <p:ext uri="{BB962C8B-B14F-4D97-AF65-F5344CB8AC3E}">
        <p14:creationId xmlns:p14="http://schemas.microsoft.com/office/powerpoint/2010/main" val="115931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867544" y="5823103"/>
            <a:ext cx="7616334" cy="646331"/>
          </a:xfrm>
          <a:prstGeom prst="rect">
            <a:avLst/>
          </a:prstGeom>
          <a:noFill/>
        </p:spPr>
        <p:txBody>
          <a:bodyPr wrap="square" rtlCol="0">
            <a:spAutoFit/>
          </a:bodyPr>
          <a:lstStyle/>
          <a:p>
            <a:r>
              <a:rPr lang="en-GB" dirty="0">
                <a:solidFill>
                  <a:prstClr val="black"/>
                </a:solidFill>
              </a:rPr>
              <a:t>At 9:00pm on the 18</a:t>
            </a:r>
            <a:r>
              <a:rPr lang="en-GB" baseline="30000" dirty="0">
                <a:solidFill>
                  <a:prstClr val="black"/>
                </a:solidFill>
              </a:rPr>
              <a:t>th</a:t>
            </a:r>
            <a:r>
              <a:rPr lang="en-GB" dirty="0">
                <a:solidFill>
                  <a:prstClr val="black"/>
                </a:solidFill>
              </a:rPr>
              <a:t> April, the Carpathia arrived in New York. Ten thousand people were there to watch.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11" y="620688"/>
            <a:ext cx="7429500" cy="4991100"/>
          </a:xfrm>
          <a:prstGeom prst="rect">
            <a:avLst/>
          </a:prstGeom>
          <a:ln>
            <a:noFill/>
          </a:ln>
          <a:effectLst>
            <a:softEdge rad="112500"/>
          </a:effectLst>
        </p:spPr>
      </p:pic>
    </p:spTree>
    <p:extLst>
      <p:ext uri="{BB962C8B-B14F-4D97-AF65-F5344CB8AC3E}">
        <p14:creationId xmlns:p14="http://schemas.microsoft.com/office/powerpoint/2010/main" val="18488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699038" y="5301208"/>
            <a:ext cx="7616334" cy="646331"/>
          </a:xfrm>
          <a:prstGeom prst="rect">
            <a:avLst/>
          </a:prstGeom>
          <a:noFill/>
        </p:spPr>
        <p:txBody>
          <a:bodyPr wrap="square" rtlCol="0">
            <a:spAutoFit/>
          </a:bodyPr>
          <a:lstStyle/>
          <a:p>
            <a:r>
              <a:rPr lang="en-GB" dirty="0">
                <a:solidFill>
                  <a:prstClr val="black"/>
                </a:solidFill>
              </a:rPr>
              <a:t>The </a:t>
            </a:r>
            <a:r>
              <a:rPr lang="en-GB" dirty="0" err="1">
                <a:solidFill>
                  <a:prstClr val="black"/>
                </a:solidFill>
              </a:rPr>
              <a:t>Carpathia</a:t>
            </a:r>
            <a:r>
              <a:rPr lang="en-GB" dirty="0">
                <a:solidFill>
                  <a:prstClr val="black"/>
                </a:solidFill>
              </a:rPr>
              <a:t> brought back with her the only remnants of Titanic: the lifeboats.</a:t>
            </a:r>
          </a:p>
          <a:p>
            <a:endParaRPr lang="en-GB"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205" y="980728"/>
            <a:ext cx="5080000" cy="3416300"/>
          </a:xfrm>
          <a:prstGeom prst="rect">
            <a:avLst/>
          </a:prstGeom>
          <a:ln>
            <a:noFill/>
          </a:ln>
          <a:effectLst>
            <a:softEdge rad="112500"/>
          </a:effectLst>
        </p:spPr>
      </p:pic>
    </p:spTree>
    <p:extLst>
      <p:ext uri="{BB962C8B-B14F-4D97-AF65-F5344CB8AC3E}">
        <p14:creationId xmlns:p14="http://schemas.microsoft.com/office/powerpoint/2010/main" val="845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323528" y="2007200"/>
            <a:ext cx="1648449" cy="1477328"/>
          </a:xfrm>
          <a:prstGeom prst="rect">
            <a:avLst/>
          </a:prstGeom>
          <a:noFill/>
        </p:spPr>
        <p:txBody>
          <a:bodyPr wrap="square" rtlCol="0">
            <a:spAutoFit/>
          </a:bodyPr>
          <a:lstStyle/>
          <a:p>
            <a:r>
              <a:rPr lang="en-GB" dirty="0">
                <a:solidFill>
                  <a:prstClr val="black"/>
                </a:solidFill>
              </a:rPr>
              <a:t>Newspapers all over the world reported on the disaster.</a:t>
            </a:r>
          </a:p>
          <a:p>
            <a:endParaRPr lang="en-GB"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48" y="576064"/>
            <a:ext cx="4437103" cy="5777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927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065" t="1745" r="2065" b="2360"/>
          <a:stretch/>
        </p:blipFill>
        <p:spPr>
          <a:xfrm>
            <a:off x="2333625" y="495300"/>
            <a:ext cx="4476750" cy="60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496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059" t="6944" r="8575" b="6944"/>
          <a:stretch/>
        </p:blipFill>
        <p:spPr>
          <a:xfrm>
            <a:off x="2257425" y="476250"/>
            <a:ext cx="4600576" cy="5905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406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106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2794346" y="404664"/>
            <a:ext cx="3260829"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Survivors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43" y="1628800"/>
            <a:ext cx="3096344" cy="4406025"/>
          </a:xfrm>
          <a:prstGeom prst="rect">
            <a:avLst/>
          </a:prstGeom>
          <a:ln>
            <a:noFill/>
          </a:ln>
          <a:effectLst>
            <a:softEdge rad="112500"/>
          </a:effectLst>
        </p:spPr>
      </p:pic>
      <p:sp>
        <p:nvSpPr>
          <p:cNvPr id="16" name="TextBox 15"/>
          <p:cNvSpPr txBox="1"/>
          <p:nvPr/>
        </p:nvSpPr>
        <p:spPr>
          <a:xfrm>
            <a:off x="3995936" y="2690122"/>
            <a:ext cx="4319436" cy="2308324"/>
          </a:xfrm>
          <a:prstGeom prst="rect">
            <a:avLst/>
          </a:prstGeom>
          <a:noFill/>
        </p:spPr>
        <p:txBody>
          <a:bodyPr wrap="square" rtlCol="0">
            <a:spAutoFit/>
          </a:bodyPr>
          <a:lstStyle/>
          <a:p>
            <a:r>
              <a:rPr lang="en-GB" dirty="0">
                <a:solidFill>
                  <a:prstClr val="black"/>
                </a:solidFill>
              </a:rPr>
              <a:t>Laurence </a:t>
            </a:r>
            <a:r>
              <a:rPr lang="en-GB" dirty="0" err="1">
                <a:solidFill>
                  <a:prstClr val="black"/>
                </a:solidFill>
              </a:rPr>
              <a:t>Beesley</a:t>
            </a:r>
            <a:r>
              <a:rPr lang="en-GB" dirty="0">
                <a:solidFill>
                  <a:prstClr val="black"/>
                </a:solidFill>
              </a:rPr>
              <a:t>, seen here at the back, wrote a book about his experiences aboard the Titanic, called ‘The Loss of the SS Titanic’.</a:t>
            </a:r>
          </a:p>
          <a:p>
            <a:r>
              <a:rPr lang="en-GB" dirty="0">
                <a:solidFill>
                  <a:prstClr val="black"/>
                </a:solidFill>
              </a:rPr>
              <a:t>It is this book which has given us information and facts about what happened that fateful night.</a:t>
            </a:r>
          </a:p>
          <a:p>
            <a:endParaRPr lang="en-GB" dirty="0">
              <a:solidFill>
                <a:prstClr val="black"/>
              </a:solidFill>
            </a:endParaRPr>
          </a:p>
        </p:txBody>
      </p:sp>
    </p:spTree>
    <p:extLst>
      <p:ext uri="{BB962C8B-B14F-4D97-AF65-F5344CB8AC3E}">
        <p14:creationId xmlns:p14="http://schemas.microsoft.com/office/powerpoint/2010/main" val="19445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5272397"/>
              </p:ext>
            </p:extLst>
          </p:nvPr>
        </p:nvGraphicFramePr>
        <p:xfrm>
          <a:off x="1183005" y="2276872"/>
          <a:ext cx="6648399" cy="2225040"/>
        </p:xfrm>
        <a:graphic>
          <a:graphicData uri="http://schemas.openxmlformats.org/drawingml/2006/table">
            <a:tbl>
              <a:tblPr firstRow="1" bandRow="1">
                <a:tableStyleId>{D113A9D2-9D6B-4929-AA2D-F23B5EE8CBE7}</a:tableStyleId>
              </a:tblPr>
              <a:tblGrid>
                <a:gridCol w="1804819">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39324">
                  <a:extLst>
                    <a:ext uri="{9D8B030D-6E8A-4147-A177-3AD203B41FA5}">
                      <a16:colId xmlns:a16="http://schemas.microsoft.com/office/drawing/2014/main" val="20002"/>
                    </a:ext>
                  </a:extLst>
                </a:gridCol>
              </a:tblGrid>
              <a:tr h="370840">
                <a:tc>
                  <a:txBody>
                    <a:bodyPr/>
                    <a:lstStyle/>
                    <a:p>
                      <a:r>
                        <a:rPr lang="en-GB" dirty="0"/>
                        <a:t>Passengers</a:t>
                      </a:r>
                    </a:p>
                  </a:txBody>
                  <a:tcPr/>
                </a:tc>
                <a:tc>
                  <a:txBody>
                    <a:bodyPr/>
                    <a:lstStyle/>
                    <a:p>
                      <a:pPr algn="ctr"/>
                      <a:r>
                        <a:rPr lang="en-GB" dirty="0"/>
                        <a:t>Number on board</a:t>
                      </a:r>
                    </a:p>
                  </a:txBody>
                  <a:tcPr/>
                </a:tc>
                <a:tc>
                  <a:txBody>
                    <a:bodyPr/>
                    <a:lstStyle/>
                    <a:p>
                      <a:pPr algn="ctr"/>
                      <a:r>
                        <a:rPr lang="en-GB" dirty="0"/>
                        <a:t>Number of survivors</a:t>
                      </a:r>
                    </a:p>
                  </a:txBody>
                  <a:tcPr/>
                </a:tc>
                <a:extLst>
                  <a:ext uri="{0D108BD9-81ED-4DB2-BD59-A6C34878D82A}">
                    <a16:rowId xmlns:a16="http://schemas.microsoft.com/office/drawing/2014/main" val="10000"/>
                  </a:ext>
                </a:extLst>
              </a:tr>
              <a:tr h="370840">
                <a:tc>
                  <a:txBody>
                    <a:bodyPr/>
                    <a:lstStyle/>
                    <a:p>
                      <a:r>
                        <a:rPr lang="en-GB" dirty="0"/>
                        <a:t>1</a:t>
                      </a:r>
                      <a:r>
                        <a:rPr lang="en-GB" baseline="30000" dirty="0"/>
                        <a:t>st</a:t>
                      </a:r>
                      <a:r>
                        <a:rPr lang="en-GB" dirty="0"/>
                        <a:t> Class</a:t>
                      </a:r>
                    </a:p>
                  </a:txBody>
                  <a:tcPr/>
                </a:tc>
                <a:tc>
                  <a:txBody>
                    <a:bodyPr/>
                    <a:lstStyle/>
                    <a:p>
                      <a:pPr algn="ctr"/>
                      <a:r>
                        <a:rPr lang="en-GB" dirty="0"/>
                        <a:t>325</a:t>
                      </a:r>
                    </a:p>
                  </a:txBody>
                  <a:tcPr/>
                </a:tc>
                <a:tc>
                  <a:txBody>
                    <a:bodyPr/>
                    <a:lstStyle/>
                    <a:p>
                      <a:pPr algn="ctr"/>
                      <a:r>
                        <a:rPr lang="en-GB" dirty="0"/>
                        <a:t>200</a:t>
                      </a:r>
                    </a:p>
                  </a:txBody>
                  <a:tcPr/>
                </a:tc>
                <a:extLst>
                  <a:ext uri="{0D108BD9-81ED-4DB2-BD59-A6C34878D82A}">
                    <a16:rowId xmlns:a16="http://schemas.microsoft.com/office/drawing/2014/main" val="10001"/>
                  </a:ext>
                </a:extLst>
              </a:tr>
              <a:tr h="370840">
                <a:tc>
                  <a:txBody>
                    <a:bodyPr/>
                    <a:lstStyle/>
                    <a:p>
                      <a:r>
                        <a:rPr lang="en-GB" dirty="0"/>
                        <a:t>2</a:t>
                      </a:r>
                      <a:r>
                        <a:rPr lang="en-GB" baseline="30000" dirty="0"/>
                        <a:t>nd</a:t>
                      </a:r>
                      <a:r>
                        <a:rPr lang="en-GB" dirty="0"/>
                        <a:t> Class</a:t>
                      </a:r>
                    </a:p>
                  </a:txBody>
                  <a:tcPr/>
                </a:tc>
                <a:tc>
                  <a:txBody>
                    <a:bodyPr/>
                    <a:lstStyle/>
                    <a:p>
                      <a:pPr algn="ctr"/>
                      <a:r>
                        <a:rPr lang="en-GB" dirty="0"/>
                        <a:t>285</a:t>
                      </a:r>
                    </a:p>
                  </a:txBody>
                  <a:tcPr/>
                </a:tc>
                <a:tc>
                  <a:txBody>
                    <a:bodyPr/>
                    <a:lstStyle/>
                    <a:p>
                      <a:pPr algn="ctr"/>
                      <a:r>
                        <a:rPr lang="en-GB" dirty="0"/>
                        <a:t>118</a:t>
                      </a:r>
                    </a:p>
                  </a:txBody>
                  <a:tcPr/>
                </a:tc>
                <a:extLst>
                  <a:ext uri="{0D108BD9-81ED-4DB2-BD59-A6C34878D82A}">
                    <a16:rowId xmlns:a16="http://schemas.microsoft.com/office/drawing/2014/main" val="10002"/>
                  </a:ext>
                </a:extLst>
              </a:tr>
              <a:tr h="370840">
                <a:tc>
                  <a:txBody>
                    <a:bodyPr/>
                    <a:lstStyle/>
                    <a:p>
                      <a:r>
                        <a:rPr lang="en-GB" dirty="0"/>
                        <a:t>3</a:t>
                      </a:r>
                      <a:r>
                        <a:rPr lang="en-GB" baseline="30000" dirty="0"/>
                        <a:t>rd</a:t>
                      </a:r>
                      <a:r>
                        <a:rPr lang="en-GB" dirty="0"/>
                        <a:t> Class</a:t>
                      </a:r>
                    </a:p>
                  </a:txBody>
                  <a:tcPr/>
                </a:tc>
                <a:tc>
                  <a:txBody>
                    <a:bodyPr/>
                    <a:lstStyle/>
                    <a:p>
                      <a:pPr algn="ctr"/>
                      <a:r>
                        <a:rPr lang="en-GB" dirty="0"/>
                        <a:t>706</a:t>
                      </a:r>
                    </a:p>
                  </a:txBody>
                  <a:tcPr/>
                </a:tc>
                <a:tc>
                  <a:txBody>
                    <a:bodyPr/>
                    <a:lstStyle/>
                    <a:p>
                      <a:pPr algn="ctr"/>
                      <a:r>
                        <a:rPr lang="en-GB" dirty="0"/>
                        <a:t>174</a:t>
                      </a:r>
                    </a:p>
                  </a:txBody>
                  <a:tcPr/>
                </a:tc>
                <a:extLst>
                  <a:ext uri="{0D108BD9-81ED-4DB2-BD59-A6C34878D82A}">
                    <a16:rowId xmlns:a16="http://schemas.microsoft.com/office/drawing/2014/main" val="10003"/>
                  </a:ext>
                </a:extLst>
              </a:tr>
              <a:tr h="370840">
                <a:tc>
                  <a:txBody>
                    <a:bodyPr/>
                    <a:lstStyle/>
                    <a:p>
                      <a:r>
                        <a:rPr lang="en-GB" dirty="0"/>
                        <a:t>Crew</a:t>
                      </a:r>
                    </a:p>
                  </a:txBody>
                  <a:tcPr/>
                </a:tc>
                <a:tc>
                  <a:txBody>
                    <a:bodyPr/>
                    <a:lstStyle/>
                    <a:p>
                      <a:pPr algn="ctr"/>
                      <a:r>
                        <a:rPr lang="en-GB" dirty="0"/>
                        <a:t>913</a:t>
                      </a:r>
                    </a:p>
                  </a:txBody>
                  <a:tcPr/>
                </a:tc>
                <a:tc>
                  <a:txBody>
                    <a:bodyPr/>
                    <a:lstStyle/>
                    <a:p>
                      <a:pPr algn="ctr"/>
                      <a:r>
                        <a:rPr lang="en-GB" dirty="0"/>
                        <a:t>214</a:t>
                      </a:r>
                    </a:p>
                  </a:txBody>
                  <a:tcPr/>
                </a:tc>
                <a:extLst>
                  <a:ext uri="{0D108BD9-81ED-4DB2-BD59-A6C34878D82A}">
                    <a16:rowId xmlns:a16="http://schemas.microsoft.com/office/drawing/2014/main" val="10004"/>
                  </a:ext>
                </a:extLst>
              </a:tr>
              <a:tr h="370840">
                <a:tc>
                  <a:txBody>
                    <a:bodyPr/>
                    <a:lstStyle/>
                    <a:p>
                      <a:r>
                        <a:rPr lang="en-GB" dirty="0"/>
                        <a:t>TOTAL</a:t>
                      </a:r>
                    </a:p>
                  </a:txBody>
                  <a:tcPr/>
                </a:tc>
                <a:tc>
                  <a:txBody>
                    <a:bodyPr/>
                    <a:lstStyle/>
                    <a:p>
                      <a:pPr algn="ctr"/>
                      <a:r>
                        <a:rPr lang="en-GB" dirty="0"/>
                        <a:t>2229</a:t>
                      </a:r>
                    </a:p>
                  </a:txBody>
                  <a:tcPr/>
                </a:tc>
                <a:tc>
                  <a:txBody>
                    <a:bodyPr/>
                    <a:lstStyle/>
                    <a:p>
                      <a:pPr algn="ctr"/>
                      <a:r>
                        <a:rPr lang="en-GB" dirty="0"/>
                        <a:t>706</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2794346" y="404664"/>
            <a:ext cx="3260829"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Survivors</a:t>
            </a:r>
          </a:p>
        </p:txBody>
      </p:sp>
      <p:sp>
        <p:nvSpPr>
          <p:cNvPr id="5" name="Rounded Rectangle 4">
            <a:hlinkClick r:id="rId2"/>
          </p:cNvPr>
          <p:cNvSpPr/>
          <p:nvPr/>
        </p:nvSpPr>
        <p:spPr>
          <a:xfrm>
            <a:off x="2950739" y="5661248"/>
            <a:ext cx="2948041"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solidFill>
                  <a:prstClr val="white"/>
                </a:solidFill>
              </a:rPr>
              <a:t>Click for online list of passengers and crew</a:t>
            </a:r>
          </a:p>
        </p:txBody>
      </p:sp>
      <p:sp>
        <p:nvSpPr>
          <p:cNvPr id="2" name="TextBox 1"/>
          <p:cNvSpPr txBox="1"/>
          <p:nvPr/>
        </p:nvSpPr>
        <p:spPr>
          <a:xfrm>
            <a:off x="1187624" y="4797152"/>
            <a:ext cx="6624736" cy="523220"/>
          </a:xfrm>
          <a:prstGeom prst="rect">
            <a:avLst/>
          </a:prstGeom>
          <a:noFill/>
        </p:spPr>
        <p:txBody>
          <a:bodyPr wrap="square" rtlCol="0">
            <a:spAutoFit/>
          </a:bodyPr>
          <a:lstStyle/>
          <a:p>
            <a:pPr algn="ctr"/>
            <a:r>
              <a:rPr lang="en-GB" sz="1400" dirty="0">
                <a:solidFill>
                  <a:srgbClr val="4F81BD">
                    <a:lumMod val="20000"/>
                    <a:lumOff val="80000"/>
                  </a:srgbClr>
                </a:solidFill>
              </a:rPr>
              <a:t>(* These numbers may not be exact, as there are conflicting reports of numbers of survivors)</a:t>
            </a:r>
          </a:p>
        </p:txBody>
      </p:sp>
    </p:spTree>
    <p:extLst>
      <p:ext uri="{BB962C8B-B14F-4D97-AF65-F5344CB8AC3E}">
        <p14:creationId xmlns:p14="http://schemas.microsoft.com/office/powerpoint/2010/main" val="21175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106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2794346" y="404664"/>
            <a:ext cx="3260829"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Survivors</a:t>
            </a:r>
          </a:p>
        </p:txBody>
      </p:sp>
      <p:graphicFrame>
        <p:nvGraphicFramePr>
          <p:cNvPr id="2" name="Table 1"/>
          <p:cNvGraphicFramePr>
            <a:graphicFrameLocks noGrp="1"/>
          </p:cNvGraphicFramePr>
          <p:nvPr>
            <p:extLst>
              <p:ext uri="{D42A27DB-BD31-4B8C-83A1-F6EECF244321}">
                <p14:modId xmlns:p14="http://schemas.microsoft.com/office/powerpoint/2010/main" val="607099053"/>
              </p:ext>
            </p:extLst>
          </p:nvPr>
        </p:nvGraphicFramePr>
        <p:xfrm>
          <a:off x="336892" y="1196750"/>
          <a:ext cx="3154988" cy="5175879"/>
        </p:xfrm>
        <a:graphic>
          <a:graphicData uri="http://schemas.openxmlformats.org/drawingml/2006/table">
            <a:tbl>
              <a:tblPr bandRow="1">
                <a:tableStyleId>{5C22544A-7EE6-4342-B048-85BDC9FD1C3A}</a:tableStyleId>
              </a:tblPr>
              <a:tblGrid>
                <a:gridCol w="3154988">
                  <a:extLst>
                    <a:ext uri="{9D8B030D-6E8A-4147-A177-3AD203B41FA5}">
                      <a16:colId xmlns:a16="http://schemas.microsoft.com/office/drawing/2014/main" val="20000"/>
                    </a:ext>
                  </a:extLst>
                </a:gridCol>
              </a:tblGrid>
              <a:tr h="1254035">
                <a:tc>
                  <a:txBody>
                    <a:bodyPr/>
                    <a:lstStyle/>
                    <a:p>
                      <a:r>
                        <a:rPr lang="en-GB" dirty="0"/>
                        <a:t>Bruce </a:t>
                      </a:r>
                      <a:r>
                        <a:rPr lang="en-GB" dirty="0" err="1"/>
                        <a:t>Ismay</a:t>
                      </a:r>
                      <a:endParaRPr lang="en-GB" dirty="0"/>
                    </a:p>
                    <a:p>
                      <a:r>
                        <a:rPr lang="en-GB" sz="1100" dirty="0"/>
                        <a:t>He was the managing director</a:t>
                      </a:r>
                      <a:r>
                        <a:rPr lang="en-GB" sz="1100" baseline="0" dirty="0"/>
                        <a:t> of the White Star Line. After the disaster he was criticised for surviving, whilst women and children drowned. He was asked to resign.</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2148">
                <a:tc>
                  <a:txBody>
                    <a:bodyPr/>
                    <a:lstStyle/>
                    <a:p>
                      <a:r>
                        <a:rPr lang="en-GB" dirty="0"/>
                        <a:t>Frederick Fleet</a:t>
                      </a:r>
                    </a:p>
                    <a:p>
                      <a:r>
                        <a:rPr lang="en-GB" sz="1100" dirty="0"/>
                        <a:t>He was the lookout on the Titanic, and was put in charge of manning</a:t>
                      </a:r>
                      <a:r>
                        <a:rPr lang="en-GB" sz="1100" baseline="0" dirty="0"/>
                        <a:t> the lifeboats.</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68195">
                <a:tc>
                  <a:txBody>
                    <a:bodyPr/>
                    <a:lstStyle/>
                    <a:p>
                      <a:r>
                        <a:rPr lang="en-GB" dirty="0"/>
                        <a:t>Harold Bride</a:t>
                      </a:r>
                    </a:p>
                    <a:p>
                      <a:r>
                        <a:rPr lang="en-GB" sz="1100" dirty="0"/>
                        <a:t>Bride was one of the radio operators on board the Titanic. He was thrown into the sea when the Titanic sank, but ended up next to a collapsible</a:t>
                      </a:r>
                      <a:r>
                        <a:rPr lang="en-GB" sz="1100" baseline="0" dirty="0"/>
                        <a:t> lifeboat. He helped send messages from the rescue ship, the Carpathia.</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91501">
                <a:tc>
                  <a:txBody>
                    <a:bodyPr/>
                    <a:lstStyle/>
                    <a:p>
                      <a:r>
                        <a:rPr lang="en-GB" dirty="0" err="1"/>
                        <a:t>Millvina</a:t>
                      </a:r>
                      <a:r>
                        <a:rPr lang="en-GB" dirty="0"/>
                        <a:t> Dean</a:t>
                      </a:r>
                    </a:p>
                    <a:p>
                      <a:r>
                        <a:rPr lang="en-GB" sz="1100" dirty="0" err="1"/>
                        <a:t>Millvina</a:t>
                      </a:r>
                      <a:r>
                        <a:rPr lang="en-GB" sz="1100" dirty="0"/>
                        <a:t> was only 2 months old when the Titanic sank. Her family were Third Class passengers. On the fateful night, her father felt the collision with the iceberg, and got his family up to the deck quickly. He did not survive, but the rest</a:t>
                      </a:r>
                      <a:r>
                        <a:rPr lang="en-GB" sz="1100" baseline="0" dirty="0"/>
                        <a:t> of the family did. </a:t>
                      </a:r>
                      <a:r>
                        <a:rPr lang="en-GB" sz="1100" baseline="0" dirty="0" err="1"/>
                        <a:t>Millvina</a:t>
                      </a:r>
                      <a:r>
                        <a:rPr lang="en-GB" sz="1100" baseline="0" dirty="0"/>
                        <a:t> was the last remaining survivor of the Titanic. She died in May 2009</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3524133" y="5067899"/>
            <a:ext cx="756916" cy="122946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137" y="1327993"/>
            <a:ext cx="871736" cy="8029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058" y="2372959"/>
            <a:ext cx="741894" cy="85180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8058" y="3532628"/>
            <a:ext cx="908304" cy="1011936"/>
          </a:xfrm>
          <a:prstGeom prst="rect">
            <a:avLst/>
          </a:prstGeom>
          <a:ln>
            <a:noFill/>
          </a:ln>
          <a:effectLst>
            <a:outerShdw blurRad="292100" dist="139700" dir="2700000" algn="tl" rotWithShape="0">
              <a:srgbClr val="333333">
                <a:alpha val="65000"/>
              </a:srgb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574845603"/>
              </p:ext>
            </p:extLst>
          </p:nvPr>
        </p:nvGraphicFramePr>
        <p:xfrm>
          <a:off x="4716016" y="1124744"/>
          <a:ext cx="2808312" cy="5016473"/>
        </p:xfrm>
        <a:graphic>
          <a:graphicData uri="http://schemas.openxmlformats.org/drawingml/2006/table">
            <a:tbl>
              <a:tblPr bandRow="1">
                <a:tableStyleId>{5C22544A-7EE6-4342-B048-85BDC9FD1C3A}</a:tableStyleId>
              </a:tblPr>
              <a:tblGrid>
                <a:gridCol w="2808312">
                  <a:extLst>
                    <a:ext uri="{9D8B030D-6E8A-4147-A177-3AD203B41FA5}">
                      <a16:colId xmlns:a16="http://schemas.microsoft.com/office/drawing/2014/main" val="20000"/>
                    </a:ext>
                  </a:extLst>
                </a:gridCol>
              </a:tblGrid>
              <a:tr h="1224136">
                <a:tc>
                  <a:txBody>
                    <a:bodyPr/>
                    <a:lstStyle/>
                    <a:p>
                      <a:r>
                        <a:rPr lang="en-GB" dirty="0"/>
                        <a:t>Margaret Brown</a:t>
                      </a:r>
                    </a:p>
                    <a:p>
                      <a:r>
                        <a:rPr lang="en-GB" sz="1100" dirty="0"/>
                        <a:t>She</a:t>
                      </a:r>
                      <a:r>
                        <a:rPr lang="en-GB" sz="1100" baseline="0" dirty="0"/>
                        <a:t> was a First Class passenger on the Titanic, and is famous for getting her lifeboat to go back and look for survivors. </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80120">
                <a:tc>
                  <a:txBody>
                    <a:bodyPr/>
                    <a:lstStyle/>
                    <a:p>
                      <a:r>
                        <a:rPr lang="en-GB" dirty="0"/>
                        <a:t>Lady Duff-Gordon</a:t>
                      </a:r>
                    </a:p>
                    <a:p>
                      <a:r>
                        <a:rPr lang="en-GB" sz="1100" dirty="0"/>
                        <a:t>She was a famous fashion designer, who designed clothes for the Royal</a:t>
                      </a:r>
                      <a:r>
                        <a:rPr lang="en-GB" sz="1100" baseline="0" dirty="0"/>
                        <a:t> family.</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52128">
                <a:tc>
                  <a:txBody>
                    <a:bodyPr/>
                    <a:lstStyle/>
                    <a:p>
                      <a:r>
                        <a:rPr lang="en-GB" dirty="0"/>
                        <a:t>Charles </a:t>
                      </a:r>
                      <a:r>
                        <a:rPr lang="en-GB" dirty="0" err="1"/>
                        <a:t>Lightoller</a:t>
                      </a:r>
                      <a:endParaRPr lang="en-GB" dirty="0"/>
                    </a:p>
                    <a:p>
                      <a:r>
                        <a:rPr lang="en-GB" sz="1100" dirty="0" err="1"/>
                        <a:t>Lightoller</a:t>
                      </a:r>
                      <a:r>
                        <a:rPr lang="en-GB" sz="1100" baseline="0" dirty="0"/>
                        <a:t> was</a:t>
                      </a:r>
                      <a:r>
                        <a:rPr lang="en-GB" sz="1100" dirty="0"/>
                        <a:t> the most senior officer to survive the disaster. He was thrown into the sea when the Titanic sank, but managed to swim to a collapsible</a:t>
                      </a:r>
                      <a:r>
                        <a:rPr lang="en-GB" sz="1100" baseline="0" dirty="0"/>
                        <a:t> lifeboat.</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60089">
                <a:tc>
                  <a:txBody>
                    <a:bodyPr/>
                    <a:lstStyle/>
                    <a:p>
                      <a:r>
                        <a:rPr lang="en-GB" dirty="0"/>
                        <a:t>Michel and Edmond </a:t>
                      </a:r>
                      <a:r>
                        <a:rPr lang="en-GB" dirty="0" err="1"/>
                        <a:t>Navratil</a:t>
                      </a:r>
                      <a:endParaRPr lang="en-GB" dirty="0"/>
                    </a:p>
                    <a:p>
                      <a:r>
                        <a:rPr lang="en-GB" sz="1100" dirty="0"/>
                        <a:t>These two brothers had been taken away from their mother by their father, who was travelling under a false name. Their father died</a:t>
                      </a:r>
                      <a:r>
                        <a:rPr lang="en-GB" sz="1100" baseline="0" dirty="0"/>
                        <a:t> in the tragedy, but their mother saw newspaper reports in France, and came to America to get them back.</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2995" y="980728"/>
            <a:ext cx="997437" cy="128701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9051" b="53432"/>
          <a:stretch/>
        </p:blipFill>
        <p:spPr>
          <a:xfrm>
            <a:off x="7452320" y="2420888"/>
            <a:ext cx="1008112" cy="744653"/>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510" y="3502702"/>
            <a:ext cx="1018405" cy="107178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11939" r="21194"/>
          <a:stretch/>
        </p:blipFill>
        <p:spPr>
          <a:xfrm>
            <a:off x="7462995" y="5121373"/>
            <a:ext cx="1019175" cy="1175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37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637248" y="404664"/>
            <a:ext cx="357501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Lost cargo</a:t>
            </a:r>
          </a:p>
        </p:txBody>
      </p:sp>
      <p:sp>
        <p:nvSpPr>
          <p:cNvPr id="7" name="TextBox 6"/>
          <p:cNvSpPr txBox="1"/>
          <p:nvPr/>
        </p:nvSpPr>
        <p:spPr>
          <a:xfrm>
            <a:off x="672248" y="1556792"/>
            <a:ext cx="7284128" cy="3139321"/>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3,364 bags of mail </a:t>
            </a:r>
          </a:p>
          <a:p>
            <a:pPr marL="285750" indent="-285750">
              <a:buFont typeface="Arial" pitchFamily="34" charset="0"/>
              <a:buChar char="•"/>
            </a:pPr>
            <a:r>
              <a:rPr lang="en-US" dirty="0">
                <a:solidFill>
                  <a:prstClr val="black"/>
                </a:solidFill>
              </a:rPr>
              <a:t>700 - 800 parcels. </a:t>
            </a:r>
          </a:p>
          <a:p>
            <a:pPr marL="285750" indent="-285750">
              <a:buFont typeface="Arial" pitchFamily="34" charset="0"/>
              <a:buChar char="•"/>
            </a:pPr>
            <a:r>
              <a:rPr lang="en-US" dirty="0">
                <a:solidFill>
                  <a:prstClr val="black"/>
                </a:solidFill>
              </a:rPr>
              <a:t>A Renault 35 hp automobile.</a:t>
            </a:r>
          </a:p>
          <a:p>
            <a:pPr marL="285750" indent="-285750">
              <a:buFont typeface="Arial" pitchFamily="34" charset="0"/>
              <a:buChar char="•"/>
            </a:pPr>
            <a:r>
              <a:rPr lang="en-US" dirty="0">
                <a:solidFill>
                  <a:prstClr val="black"/>
                </a:solidFill>
              </a:rPr>
              <a:t>A Marmalade Machine. </a:t>
            </a:r>
          </a:p>
          <a:p>
            <a:pPr marL="285750" indent="-285750">
              <a:buFont typeface="Arial" pitchFamily="34" charset="0"/>
              <a:buChar char="•"/>
            </a:pPr>
            <a:r>
              <a:rPr lang="en-US" dirty="0">
                <a:solidFill>
                  <a:prstClr val="black"/>
                </a:solidFill>
              </a:rPr>
              <a:t>Oil painting by Blondel, "La Circasienne Au Bain" </a:t>
            </a:r>
          </a:p>
          <a:p>
            <a:pPr marL="285750" indent="-285750">
              <a:buFont typeface="Arial" pitchFamily="34" charset="0"/>
              <a:buChar char="•"/>
            </a:pPr>
            <a:r>
              <a:rPr lang="en-US" dirty="0">
                <a:solidFill>
                  <a:prstClr val="black"/>
                </a:solidFill>
              </a:rPr>
              <a:t>7 parcels of parchment of the Torah.</a:t>
            </a:r>
          </a:p>
          <a:p>
            <a:pPr marL="285750" indent="-285750">
              <a:buFont typeface="Arial" pitchFamily="34" charset="0"/>
              <a:buChar char="•"/>
            </a:pPr>
            <a:r>
              <a:rPr lang="en-US" dirty="0">
                <a:solidFill>
                  <a:prstClr val="black"/>
                </a:solidFill>
              </a:rPr>
              <a:t>50 cases of toothpaste .</a:t>
            </a:r>
          </a:p>
          <a:p>
            <a:pPr marL="285750" indent="-285750">
              <a:buFont typeface="Arial" pitchFamily="34" charset="0"/>
              <a:buChar char="•"/>
            </a:pPr>
            <a:r>
              <a:rPr lang="en-US" dirty="0">
                <a:solidFill>
                  <a:prstClr val="black"/>
                </a:solidFill>
              </a:rPr>
              <a:t>11 bales of rubber.</a:t>
            </a:r>
          </a:p>
          <a:p>
            <a:pPr marL="285750" indent="-285750">
              <a:buFont typeface="Arial" pitchFamily="34" charset="0"/>
              <a:buChar char="•"/>
            </a:pPr>
            <a:r>
              <a:rPr lang="en-US" dirty="0">
                <a:solidFill>
                  <a:prstClr val="black"/>
                </a:solidFill>
              </a:rPr>
              <a:t>A cask of china that was to be delivered to Tiffany’s. </a:t>
            </a:r>
          </a:p>
          <a:p>
            <a:pPr marL="285750" indent="-285750">
              <a:buFont typeface="Arial" pitchFamily="34" charset="0"/>
              <a:buChar char="•"/>
            </a:pPr>
            <a:r>
              <a:rPr lang="en-US" dirty="0">
                <a:solidFill>
                  <a:prstClr val="black"/>
                </a:solidFill>
              </a:rPr>
              <a:t>Five grand pianos. </a:t>
            </a:r>
          </a:p>
          <a:p>
            <a:pPr marL="285750" indent="-285750">
              <a:buFont typeface="Arial" pitchFamily="34" charset="0"/>
              <a:buChar char="•"/>
            </a:pPr>
            <a:r>
              <a:rPr lang="en-US" dirty="0">
                <a:solidFill>
                  <a:prstClr val="black"/>
                </a:solidFill>
              </a:rPr>
              <a:t>Thirty cases of golf clubs and tennis rackets.</a:t>
            </a:r>
          </a:p>
        </p:txBody>
      </p:sp>
    </p:spTree>
    <p:extLst>
      <p:ext uri="{BB962C8B-B14F-4D97-AF65-F5344CB8AC3E}">
        <p14:creationId xmlns:p14="http://schemas.microsoft.com/office/powerpoint/2010/main" val="14409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817044" y="404664"/>
            <a:ext cx="72154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Victims of the sinking</a:t>
            </a:r>
          </a:p>
        </p:txBody>
      </p:sp>
      <p:sp>
        <p:nvSpPr>
          <p:cNvPr id="6" name="TextBox 5"/>
          <p:cNvSpPr txBox="1"/>
          <p:nvPr/>
        </p:nvSpPr>
        <p:spPr>
          <a:xfrm>
            <a:off x="1115616" y="1772816"/>
            <a:ext cx="3744416" cy="2308324"/>
          </a:xfrm>
          <a:prstGeom prst="rect">
            <a:avLst/>
          </a:prstGeom>
          <a:noFill/>
        </p:spPr>
        <p:txBody>
          <a:bodyPr wrap="square" rtlCol="0">
            <a:spAutoFit/>
          </a:bodyPr>
          <a:lstStyle/>
          <a:p>
            <a:r>
              <a:rPr lang="en-GB" dirty="0">
                <a:solidFill>
                  <a:prstClr val="black"/>
                </a:solidFill>
              </a:rPr>
              <a:t>1518 people lost their lives when the Titanic sank and only 337 of these were ever found in the sea. </a:t>
            </a:r>
          </a:p>
          <a:p>
            <a:r>
              <a:rPr lang="en-GB" dirty="0">
                <a:solidFill>
                  <a:prstClr val="black"/>
                </a:solidFill>
              </a:rPr>
              <a:t>Many bodies were never identified and these people were buried at Fairview Lawn Cemetery in Halifax, Canada.</a:t>
            </a:r>
          </a:p>
          <a:p>
            <a:endParaRPr lang="en-GB"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622716"/>
            <a:ext cx="2736304" cy="4560506"/>
          </a:xfrm>
          <a:prstGeom prst="rect">
            <a:avLst/>
          </a:prstGeom>
        </p:spPr>
      </p:pic>
      <p:sp>
        <p:nvSpPr>
          <p:cNvPr id="9" name="TextBox 8"/>
          <p:cNvSpPr txBox="1"/>
          <p:nvPr/>
        </p:nvSpPr>
        <p:spPr>
          <a:xfrm>
            <a:off x="3276610" y="5739087"/>
            <a:ext cx="2296304" cy="430887"/>
          </a:xfrm>
          <a:prstGeom prst="rect">
            <a:avLst/>
          </a:prstGeom>
          <a:noFill/>
        </p:spPr>
        <p:txBody>
          <a:bodyPr wrap="square" rtlCol="0">
            <a:spAutoFit/>
          </a:bodyPr>
          <a:lstStyle/>
          <a:p>
            <a:r>
              <a:rPr lang="en-GB" sz="1100" dirty="0">
                <a:solidFill>
                  <a:prstClr val="white"/>
                </a:solidFill>
              </a:rPr>
              <a:t>Picture by </a:t>
            </a:r>
            <a:r>
              <a:rPr lang="en-GB" sz="1100" dirty="0" err="1">
                <a:solidFill>
                  <a:prstClr val="white"/>
                </a:solidFill>
              </a:rPr>
              <a:t>meddygarnet</a:t>
            </a:r>
            <a:r>
              <a:rPr lang="en-GB" sz="1100" dirty="0">
                <a:solidFill>
                  <a:prstClr val="white"/>
                </a:solidFill>
              </a:rPr>
              <a:t>, Flickr, Creative Commons licence</a:t>
            </a:r>
          </a:p>
        </p:txBody>
      </p:sp>
    </p:spTree>
    <p:extLst>
      <p:ext uri="{BB962C8B-B14F-4D97-AF65-F5344CB8AC3E}">
        <p14:creationId xmlns:p14="http://schemas.microsoft.com/office/powerpoint/2010/main" val="10009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07643" y="404664"/>
            <a:ext cx="443422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Southampton</a:t>
            </a:r>
          </a:p>
        </p:txBody>
      </p:sp>
      <p:sp>
        <p:nvSpPr>
          <p:cNvPr id="9" name="TextBox 8"/>
          <p:cNvSpPr txBox="1"/>
          <p:nvPr/>
        </p:nvSpPr>
        <p:spPr>
          <a:xfrm>
            <a:off x="683567" y="5385990"/>
            <a:ext cx="7776865" cy="923330"/>
          </a:xfrm>
          <a:prstGeom prst="rect">
            <a:avLst/>
          </a:prstGeom>
          <a:noFill/>
        </p:spPr>
        <p:txBody>
          <a:bodyPr wrap="square" rtlCol="0">
            <a:spAutoFit/>
          </a:bodyPr>
          <a:lstStyle/>
          <a:p>
            <a:r>
              <a:rPr lang="en-GB" dirty="0">
                <a:solidFill>
                  <a:prstClr val="black"/>
                </a:solidFill>
              </a:rPr>
              <a:t>The picture shows a near accident that happened as she was setting off. Another ship in the port, the SS New York, almost collided with the Titanic after being ‘sucked’ towards her with the Titanic’s wake.</a:t>
            </a:r>
          </a:p>
        </p:txBody>
      </p:sp>
      <p:sp>
        <p:nvSpPr>
          <p:cNvPr id="11" name="TextBox 10"/>
          <p:cNvSpPr txBox="1"/>
          <p:nvPr/>
        </p:nvSpPr>
        <p:spPr>
          <a:xfrm>
            <a:off x="683568" y="4787860"/>
            <a:ext cx="7616334" cy="646331"/>
          </a:xfrm>
          <a:prstGeom prst="rect">
            <a:avLst/>
          </a:prstGeom>
          <a:noFill/>
        </p:spPr>
        <p:txBody>
          <a:bodyPr wrap="square" rtlCol="0">
            <a:spAutoFit/>
          </a:bodyPr>
          <a:lstStyle/>
          <a:p>
            <a:r>
              <a:rPr lang="en-GB" dirty="0">
                <a:solidFill>
                  <a:prstClr val="black"/>
                </a:solidFill>
              </a:rPr>
              <a:t>The Titanic set off from Southampton on Wednesday  10</a:t>
            </a:r>
            <a:r>
              <a:rPr lang="en-GB" baseline="30000" dirty="0">
                <a:solidFill>
                  <a:prstClr val="black"/>
                </a:solidFill>
              </a:rPr>
              <a:t>th</a:t>
            </a:r>
            <a:r>
              <a:rPr lang="en-GB" dirty="0">
                <a:solidFill>
                  <a:prstClr val="black"/>
                </a:solidFill>
              </a:rPr>
              <a:t> April 1912.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416" y="1313166"/>
            <a:ext cx="6120680" cy="3446995"/>
          </a:xfrm>
          <a:prstGeom prst="rect">
            <a:avLst/>
          </a:prstGeom>
          <a:ln>
            <a:noFill/>
          </a:ln>
          <a:effectLst>
            <a:softEdge rad="112500"/>
          </a:effectLst>
        </p:spPr>
      </p:pic>
    </p:spTree>
    <p:extLst>
      <p:ext uri="{BB962C8B-B14F-4D97-AF65-F5344CB8AC3E}">
        <p14:creationId xmlns:p14="http://schemas.microsoft.com/office/powerpoint/2010/main" val="28169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467591" y="404664"/>
            <a:ext cx="7914346"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Remnants of the sinking</a:t>
            </a:r>
          </a:p>
        </p:txBody>
      </p:sp>
      <p:sp>
        <p:nvSpPr>
          <p:cNvPr id="6" name="TextBox 5"/>
          <p:cNvSpPr txBox="1"/>
          <p:nvPr/>
        </p:nvSpPr>
        <p:spPr>
          <a:xfrm>
            <a:off x="608338" y="1754932"/>
            <a:ext cx="7780086" cy="369332"/>
          </a:xfrm>
          <a:prstGeom prst="rect">
            <a:avLst/>
          </a:prstGeom>
          <a:noFill/>
        </p:spPr>
        <p:txBody>
          <a:bodyPr wrap="square" rtlCol="0">
            <a:spAutoFit/>
          </a:bodyPr>
          <a:lstStyle/>
          <a:p>
            <a:r>
              <a:rPr lang="en-GB" dirty="0">
                <a:solidFill>
                  <a:prstClr val="black"/>
                </a:solidFill>
              </a:rPr>
              <a:t>The Canadian ships also found objects floating in the sea.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429000"/>
            <a:ext cx="5924550" cy="1638300"/>
          </a:xfrm>
          <a:prstGeom prst="rect">
            <a:avLst/>
          </a:prstGeom>
        </p:spPr>
      </p:pic>
      <p:sp>
        <p:nvSpPr>
          <p:cNvPr id="10" name="TextBox 9"/>
          <p:cNvSpPr txBox="1"/>
          <p:nvPr/>
        </p:nvSpPr>
        <p:spPr>
          <a:xfrm>
            <a:off x="2231740" y="5264868"/>
            <a:ext cx="4680520" cy="507831"/>
          </a:xfrm>
          <a:prstGeom prst="rect">
            <a:avLst/>
          </a:prstGeom>
          <a:noFill/>
        </p:spPr>
        <p:txBody>
          <a:bodyPr wrap="square" rtlCol="0">
            <a:spAutoFit/>
          </a:bodyPr>
          <a:lstStyle/>
          <a:p>
            <a:pPr algn="ctr"/>
            <a:r>
              <a:rPr lang="en-GB" sz="1600" dirty="0">
                <a:solidFill>
                  <a:prstClr val="black"/>
                </a:solidFill>
              </a:rPr>
              <a:t>A piece of deck chair found floating in the sea.</a:t>
            </a:r>
          </a:p>
          <a:p>
            <a:pPr algn="ctr"/>
            <a:r>
              <a:rPr lang="en-GB" sz="1100" dirty="0">
                <a:solidFill>
                  <a:srgbClr val="4F81BD">
                    <a:lumMod val="20000"/>
                    <a:lumOff val="80000"/>
                  </a:srgbClr>
                </a:solidFill>
              </a:rPr>
              <a:t>Picture by cliff1066, Flickr, Creative Commons licence</a:t>
            </a:r>
          </a:p>
        </p:txBody>
      </p:sp>
    </p:spTree>
    <p:extLst>
      <p:ext uri="{BB962C8B-B14F-4D97-AF65-F5344CB8AC3E}">
        <p14:creationId xmlns:p14="http://schemas.microsoft.com/office/powerpoint/2010/main" val="112440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480948" y="404664"/>
            <a:ext cx="388760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Online links</a:t>
            </a:r>
          </a:p>
        </p:txBody>
      </p:sp>
      <p:sp>
        <p:nvSpPr>
          <p:cNvPr id="9" name="TextBox 8"/>
          <p:cNvSpPr txBox="1"/>
          <p:nvPr/>
        </p:nvSpPr>
        <p:spPr>
          <a:xfrm>
            <a:off x="683566" y="1854364"/>
            <a:ext cx="7200801" cy="2862322"/>
          </a:xfrm>
          <a:prstGeom prst="rect">
            <a:avLst/>
          </a:prstGeom>
          <a:noFill/>
        </p:spPr>
        <p:txBody>
          <a:bodyPr wrap="square" rtlCol="0">
            <a:spAutoFit/>
          </a:bodyPr>
          <a:lstStyle/>
          <a:p>
            <a:r>
              <a:rPr lang="en-GB" dirty="0">
                <a:solidFill>
                  <a:prstClr val="black"/>
                </a:solidFill>
                <a:hlinkClick r:id="rId2"/>
              </a:rPr>
              <a:t>Passenger Profile: Ms Anna Sophia </a:t>
            </a:r>
            <a:r>
              <a:rPr lang="en-GB" dirty="0" err="1">
                <a:solidFill>
                  <a:prstClr val="black"/>
                </a:solidFill>
                <a:hlinkClick r:id="rId2"/>
              </a:rPr>
              <a:t>Turja</a:t>
            </a:r>
            <a:endParaRPr lang="en-GB" dirty="0">
              <a:solidFill>
                <a:prstClr val="black"/>
              </a:solidFill>
            </a:endParaRPr>
          </a:p>
          <a:p>
            <a:endParaRPr lang="en-GB" dirty="0">
              <a:solidFill>
                <a:prstClr val="black"/>
              </a:solidFill>
            </a:endParaRPr>
          </a:p>
          <a:p>
            <a:r>
              <a:rPr lang="en-GB" dirty="0">
                <a:solidFill>
                  <a:prstClr val="black"/>
                </a:solidFill>
                <a:hlinkClick r:id="rId3"/>
              </a:rPr>
              <a:t>Titanic’s manifest</a:t>
            </a:r>
            <a:endParaRPr lang="en-GB" dirty="0">
              <a:solidFill>
                <a:prstClr val="black"/>
              </a:solidFill>
            </a:endParaRPr>
          </a:p>
          <a:p>
            <a:endParaRPr lang="en-GB" dirty="0">
              <a:solidFill>
                <a:prstClr val="black"/>
              </a:solidFill>
            </a:endParaRPr>
          </a:p>
          <a:p>
            <a:r>
              <a:rPr lang="en-GB" dirty="0">
                <a:solidFill>
                  <a:prstClr val="black"/>
                </a:solidFill>
                <a:hlinkClick r:id="rId4"/>
              </a:rPr>
              <a:t>BBC – Survivors of the Titanic tell their stories</a:t>
            </a:r>
            <a:endParaRPr lang="en-GB" dirty="0">
              <a:solidFill>
                <a:prstClr val="black"/>
              </a:solidFill>
            </a:endParaRPr>
          </a:p>
          <a:p>
            <a:endParaRPr lang="en-GB" dirty="0">
              <a:solidFill>
                <a:prstClr val="black"/>
              </a:solidFill>
            </a:endParaRPr>
          </a:p>
          <a:p>
            <a:r>
              <a:rPr lang="en-GB" dirty="0">
                <a:solidFill>
                  <a:prstClr val="black"/>
                </a:solidFill>
                <a:hlinkClick r:id="rId5"/>
              </a:rPr>
              <a:t>BBC :What happened to the iceberg which sank the Titanic?</a:t>
            </a:r>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7" name="TextBox 6"/>
          <p:cNvSpPr txBox="1"/>
          <p:nvPr/>
        </p:nvSpPr>
        <p:spPr>
          <a:xfrm>
            <a:off x="819544" y="6093296"/>
            <a:ext cx="7210410" cy="430887"/>
          </a:xfrm>
          <a:prstGeom prst="rect">
            <a:avLst/>
          </a:prstGeom>
          <a:noFill/>
        </p:spPr>
        <p:txBody>
          <a:bodyPr wrap="square" rtlCol="0">
            <a:spAutoFit/>
          </a:bodyPr>
          <a:lstStyle/>
          <a:p>
            <a:r>
              <a:rPr lang="en-GB" sz="1100" dirty="0">
                <a:solidFill>
                  <a:prstClr val="white"/>
                </a:solidFill>
              </a:rPr>
              <a:t>All acknowledged images used published under a </a:t>
            </a:r>
            <a:r>
              <a:rPr lang="en-GB" sz="1100" dirty="0">
                <a:solidFill>
                  <a:prstClr val="white"/>
                </a:solidFill>
                <a:hlinkClick r:id="rId6"/>
              </a:rPr>
              <a:t>Creative Commons Licence</a:t>
            </a:r>
            <a:endParaRPr lang="en-GB" sz="1100" dirty="0">
              <a:solidFill>
                <a:prstClr val="white"/>
              </a:solidFill>
            </a:endParaRPr>
          </a:p>
          <a:p>
            <a:r>
              <a:rPr lang="en-GB" sz="1100" dirty="0">
                <a:solidFill>
                  <a:prstClr val="white"/>
                </a:solidFill>
              </a:rPr>
              <a:t>All other images in the Public Domain</a:t>
            </a:r>
          </a:p>
        </p:txBody>
      </p:sp>
    </p:spTree>
    <p:extLst>
      <p:ext uri="{BB962C8B-B14F-4D97-AF65-F5344CB8AC3E}">
        <p14:creationId xmlns:p14="http://schemas.microsoft.com/office/powerpoint/2010/main" val="207452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94651" y="404664"/>
            <a:ext cx="8060220"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Cherbourg and Queenstown</a:t>
            </a:r>
          </a:p>
        </p:txBody>
      </p:sp>
      <p:sp>
        <p:nvSpPr>
          <p:cNvPr id="9" name="TextBox 8"/>
          <p:cNvSpPr txBox="1"/>
          <p:nvPr/>
        </p:nvSpPr>
        <p:spPr>
          <a:xfrm>
            <a:off x="683567" y="5157192"/>
            <a:ext cx="7776865" cy="1477328"/>
          </a:xfrm>
          <a:prstGeom prst="rect">
            <a:avLst/>
          </a:prstGeom>
          <a:noFill/>
        </p:spPr>
        <p:txBody>
          <a:bodyPr wrap="square" rtlCol="0">
            <a:spAutoFit/>
          </a:bodyPr>
          <a:lstStyle/>
          <a:p>
            <a:r>
              <a:rPr lang="en-GB" dirty="0">
                <a:solidFill>
                  <a:prstClr val="black"/>
                </a:solidFill>
              </a:rPr>
              <a:t>Titanic then travelled to Queenstown, Ireland, to pick up passengers. The port at Queenstown was not deep enough for the Titanic, so passengers had to be ferried in small boats.</a:t>
            </a:r>
          </a:p>
          <a:p>
            <a:r>
              <a:rPr lang="en-GB" dirty="0">
                <a:solidFill>
                  <a:prstClr val="black"/>
                </a:solidFill>
              </a:rPr>
              <a:t>She then set sail on her maiden voyage at 1:30 on Thursday the 11</a:t>
            </a:r>
            <a:r>
              <a:rPr lang="en-GB" baseline="30000" dirty="0">
                <a:solidFill>
                  <a:prstClr val="black"/>
                </a:solidFill>
              </a:rPr>
              <a:t>th</a:t>
            </a:r>
            <a:r>
              <a:rPr lang="en-GB" dirty="0">
                <a:solidFill>
                  <a:prstClr val="black"/>
                </a:solidFill>
              </a:rPr>
              <a:t> April.</a:t>
            </a:r>
          </a:p>
        </p:txBody>
      </p:sp>
      <p:sp>
        <p:nvSpPr>
          <p:cNvPr id="11" name="TextBox 10"/>
          <p:cNvSpPr txBox="1"/>
          <p:nvPr/>
        </p:nvSpPr>
        <p:spPr>
          <a:xfrm>
            <a:off x="683568" y="4787860"/>
            <a:ext cx="7616334" cy="369332"/>
          </a:xfrm>
          <a:prstGeom prst="rect">
            <a:avLst/>
          </a:prstGeom>
          <a:noFill/>
        </p:spPr>
        <p:txBody>
          <a:bodyPr wrap="square" rtlCol="0">
            <a:spAutoFit/>
          </a:bodyPr>
          <a:lstStyle/>
          <a:p>
            <a:r>
              <a:rPr lang="en-GB" dirty="0">
                <a:solidFill>
                  <a:prstClr val="black"/>
                </a:solidFill>
              </a:rPr>
              <a:t>The next stop was in Cherbourg, to pick up more passengers.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7628825" cy="3168352"/>
          </a:xfrm>
          <a:prstGeom prst="rect">
            <a:avLst/>
          </a:prstGeom>
        </p:spPr>
      </p:pic>
      <p:cxnSp>
        <p:nvCxnSpPr>
          <p:cNvPr id="6" name="Straight Connector 5"/>
          <p:cNvCxnSpPr/>
          <p:nvPr/>
        </p:nvCxnSpPr>
        <p:spPr>
          <a:xfrm>
            <a:off x="7164288" y="2564904"/>
            <a:ext cx="0"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660232" y="2564904"/>
            <a:ext cx="504056"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53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500726" y="404664"/>
            <a:ext cx="5848076"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Across the Atlantic</a:t>
            </a:r>
          </a:p>
        </p:txBody>
      </p:sp>
      <p:sp>
        <p:nvSpPr>
          <p:cNvPr id="11" name="TextBox 10"/>
          <p:cNvSpPr txBox="1"/>
          <p:nvPr/>
        </p:nvSpPr>
        <p:spPr>
          <a:xfrm>
            <a:off x="683568" y="4953942"/>
            <a:ext cx="7616334" cy="923330"/>
          </a:xfrm>
          <a:prstGeom prst="rect">
            <a:avLst/>
          </a:prstGeom>
          <a:noFill/>
        </p:spPr>
        <p:txBody>
          <a:bodyPr wrap="square" rtlCol="0">
            <a:spAutoFit/>
          </a:bodyPr>
          <a:lstStyle/>
          <a:p>
            <a:r>
              <a:rPr lang="en-GB" dirty="0">
                <a:solidFill>
                  <a:prstClr val="black"/>
                </a:solidFill>
              </a:rPr>
              <a:t>Titanic sailed across the Atlantic Ocean in clear, calm weather. The passengers were enjoying their time on the ship, even though the weather was getting colder.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7628825" cy="3168352"/>
          </a:xfrm>
          <a:prstGeom prst="rect">
            <a:avLst/>
          </a:prstGeom>
        </p:spPr>
      </p:pic>
      <p:cxnSp>
        <p:nvCxnSpPr>
          <p:cNvPr id="6" name="Straight Connector 5"/>
          <p:cNvCxnSpPr/>
          <p:nvPr/>
        </p:nvCxnSpPr>
        <p:spPr>
          <a:xfrm>
            <a:off x="7164288" y="2564904"/>
            <a:ext cx="0"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660232" y="2564904"/>
            <a:ext cx="504056"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642852" y="2564904"/>
            <a:ext cx="2993922" cy="1063199"/>
          </a:xfrm>
          <a:custGeom>
            <a:avLst/>
            <a:gdLst>
              <a:gd name="connsiteX0" fmla="*/ 2993922 w 2993922"/>
              <a:gd name="connsiteY0" fmla="*/ 0 h 1032387"/>
              <a:gd name="connsiteX1" fmla="*/ 1917290 w 2993922"/>
              <a:gd name="connsiteY1" fmla="*/ 678426 h 1032387"/>
              <a:gd name="connsiteX2" fmla="*/ 0 w 2993922"/>
              <a:gd name="connsiteY2" fmla="*/ 1032387 h 1032387"/>
            </a:gdLst>
            <a:ahLst/>
            <a:cxnLst>
              <a:cxn ang="0">
                <a:pos x="connsiteX0" y="connsiteY0"/>
              </a:cxn>
              <a:cxn ang="0">
                <a:pos x="connsiteX1" y="connsiteY1"/>
              </a:cxn>
              <a:cxn ang="0">
                <a:pos x="connsiteX2" y="connsiteY2"/>
              </a:cxn>
            </a:cxnLst>
            <a:rect l="l" t="t" r="r" b="b"/>
            <a:pathLst>
              <a:path w="2993922" h="1032387">
                <a:moveTo>
                  <a:pt x="2993922" y="0"/>
                </a:moveTo>
                <a:cubicBezTo>
                  <a:pt x="2705099" y="253181"/>
                  <a:pt x="2416277" y="506362"/>
                  <a:pt x="1917290" y="678426"/>
                </a:cubicBezTo>
                <a:cubicBezTo>
                  <a:pt x="1418303" y="850491"/>
                  <a:pt x="709151" y="941439"/>
                  <a:pt x="0" y="103238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38005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500726" y="404664"/>
            <a:ext cx="5848076"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Across the Atlantic</a:t>
            </a:r>
          </a:p>
        </p:txBody>
      </p:sp>
      <p:sp>
        <p:nvSpPr>
          <p:cNvPr id="11" name="TextBox 10"/>
          <p:cNvSpPr txBox="1"/>
          <p:nvPr/>
        </p:nvSpPr>
        <p:spPr>
          <a:xfrm>
            <a:off x="683568" y="4953942"/>
            <a:ext cx="7616334" cy="923330"/>
          </a:xfrm>
          <a:prstGeom prst="rect">
            <a:avLst/>
          </a:prstGeom>
          <a:noFill/>
        </p:spPr>
        <p:txBody>
          <a:bodyPr wrap="square" rtlCol="0">
            <a:spAutoFit/>
          </a:bodyPr>
          <a:lstStyle/>
          <a:p>
            <a:r>
              <a:rPr lang="en-GB" dirty="0">
                <a:solidFill>
                  <a:prstClr val="black"/>
                </a:solidFill>
              </a:rPr>
              <a:t>On Sunday, April 14</a:t>
            </a:r>
            <a:r>
              <a:rPr lang="en-GB" baseline="30000" dirty="0">
                <a:solidFill>
                  <a:prstClr val="black"/>
                </a:solidFill>
              </a:rPr>
              <a:t>th</a:t>
            </a:r>
            <a:r>
              <a:rPr lang="en-GB" dirty="0">
                <a:solidFill>
                  <a:prstClr val="black"/>
                </a:solidFill>
              </a:rPr>
              <a:t>, the radio operators, Jack Phillips and Harold Bride started receiving messages from other ships, warning them that they had seen icebergs.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27" y="1754957"/>
            <a:ext cx="2262179" cy="2520280"/>
          </a:xfrm>
          <a:prstGeom prst="ellipse">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6285"/>
          <a:stretch/>
        </p:blipFill>
        <p:spPr>
          <a:xfrm>
            <a:off x="4703143" y="1700808"/>
            <a:ext cx="2605161" cy="2601094"/>
          </a:xfrm>
          <a:prstGeom prst="ellipse">
            <a:avLst/>
          </a:prstGeom>
          <a:ln>
            <a:noFill/>
          </a:ln>
          <a:effectLst>
            <a:softEdge rad="112500"/>
          </a:effectLst>
        </p:spPr>
      </p:pic>
      <p:sp>
        <p:nvSpPr>
          <p:cNvPr id="8" name="TextBox 7"/>
          <p:cNvSpPr txBox="1"/>
          <p:nvPr/>
        </p:nvSpPr>
        <p:spPr>
          <a:xfrm>
            <a:off x="1750815" y="4301902"/>
            <a:ext cx="2148591" cy="338554"/>
          </a:xfrm>
          <a:prstGeom prst="rect">
            <a:avLst/>
          </a:prstGeom>
          <a:noFill/>
        </p:spPr>
        <p:txBody>
          <a:bodyPr wrap="square" rtlCol="0">
            <a:spAutoFit/>
          </a:bodyPr>
          <a:lstStyle/>
          <a:p>
            <a:pPr algn="ctr"/>
            <a:r>
              <a:rPr lang="en-GB" sz="1600" dirty="0">
                <a:solidFill>
                  <a:prstClr val="white">
                    <a:lumMod val="50000"/>
                  </a:prstClr>
                </a:solidFill>
              </a:rPr>
              <a:t>Harold</a:t>
            </a:r>
            <a:r>
              <a:rPr lang="en-GB" sz="1600" dirty="0">
                <a:solidFill>
                  <a:prstClr val="black"/>
                </a:solidFill>
              </a:rPr>
              <a:t> </a:t>
            </a:r>
            <a:r>
              <a:rPr lang="en-GB" sz="1600" dirty="0">
                <a:solidFill>
                  <a:prstClr val="white">
                    <a:lumMod val="50000"/>
                  </a:prstClr>
                </a:solidFill>
              </a:rPr>
              <a:t>Bride</a:t>
            </a:r>
          </a:p>
        </p:txBody>
      </p:sp>
      <p:sp>
        <p:nvSpPr>
          <p:cNvPr id="12" name="TextBox 11"/>
          <p:cNvSpPr txBox="1"/>
          <p:nvPr/>
        </p:nvSpPr>
        <p:spPr>
          <a:xfrm>
            <a:off x="4931427" y="4317554"/>
            <a:ext cx="2148591" cy="338554"/>
          </a:xfrm>
          <a:prstGeom prst="rect">
            <a:avLst/>
          </a:prstGeom>
          <a:noFill/>
        </p:spPr>
        <p:txBody>
          <a:bodyPr wrap="square" rtlCol="0">
            <a:spAutoFit/>
          </a:bodyPr>
          <a:lstStyle/>
          <a:p>
            <a:pPr algn="ctr"/>
            <a:r>
              <a:rPr lang="en-GB" sz="1600" dirty="0">
                <a:solidFill>
                  <a:prstClr val="white">
                    <a:lumMod val="50000"/>
                  </a:prstClr>
                </a:solidFill>
              </a:rPr>
              <a:t>Jack Phillips</a:t>
            </a:r>
          </a:p>
        </p:txBody>
      </p:sp>
    </p:spTree>
    <p:extLst>
      <p:ext uri="{BB962C8B-B14F-4D97-AF65-F5344CB8AC3E}">
        <p14:creationId xmlns:p14="http://schemas.microsoft.com/office/powerpoint/2010/main" val="31246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025183" y="404664"/>
            <a:ext cx="2799164"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Icebergs</a:t>
            </a:r>
          </a:p>
        </p:txBody>
      </p:sp>
      <p:sp>
        <p:nvSpPr>
          <p:cNvPr id="11" name="TextBox 10"/>
          <p:cNvSpPr txBox="1"/>
          <p:nvPr/>
        </p:nvSpPr>
        <p:spPr>
          <a:xfrm>
            <a:off x="683568" y="4953942"/>
            <a:ext cx="7616334" cy="1200329"/>
          </a:xfrm>
          <a:prstGeom prst="rect">
            <a:avLst/>
          </a:prstGeom>
          <a:noFill/>
        </p:spPr>
        <p:txBody>
          <a:bodyPr wrap="square" rtlCol="0">
            <a:spAutoFit/>
          </a:bodyPr>
          <a:lstStyle/>
          <a:p>
            <a:r>
              <a:rPr lang="en-GB" dirty="0">
                <a:solidFill>
                  <a:prstClr val="black"/>
                </a:solidFill>
              </a:rPr>
              <a:t>The icebergs that had been spotted had started off as glaciers around Baffin Bay. The glaciers slowly make their way across the land to the sea and break off, falling into the sea as huge chunks of ice. They then slowly float down ‘Iceberg Alley’, until they move south in the Atlantic ocean, melting slowly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748" r="41127" b="37864"/>
          <a:stretch/>
        </p:blipFill>
        <p:spPr>
          <a:xfrm>
            <a:off x="1856792" y="1443046"/>
            <a:ext cx="5451512" cy="3208990"/>
          </a:xfrm>
          <a:prstGeom prst="rect">
            <a:avLst/>
          </a:prstGeom>
          <a:ln>
            <a:solidFill>
              <a:schemeClr val="accent1">
                <a:lumMod val="50000"/>
              </a:schemeClr>
            </a:solidFill>
          </a:ln>
        </p:spPr>
      </p:pic>
      <p:sp>
        <p:nvSpPr>
          <p:cNvPr id="7" name="Oval 6"/>
          <p:cNvSpPr/>
          <p:nvPr/>
        </p:nvSpPr>
        <p:spPr>
          <a:xfrm>
            <a:off x="2288840" y="1700808"/>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Line Callout 1 11"/>
          <p:cNvSpPr/>
          <p:nvPr/>
        </p:nvSpPr>
        <p:spPr>
          <a:xfrm>
            <a:off x="4296959" y="2090342"/>
            <a:ext cx="1836516" cy="275637"/>
          </a:xfrm>
          <a:prstGeom prst="borderCallout1">
            <a:avLst>
              <a:gd name="adj1" fmla="val 31675"/>
              <a:gd name="adj2" fmla="val 73"/>
              <a:gd name="adj3" fmla="val 17716"/>
              <a:gd name="adj4" fmla="val -76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Baffin Bay</a:t>
            </a:r>
          </a:p>
        </p:txBody>
      </p:sp>
    </p:spTree>
    <p:extLst>
      <p:ext uri="{BB962C8B-B14F-4D97-AF65-F5344CB8AC3E}">
        <p14:creationId xmlns:p14="http://schemas.microsoft.com/office/powerpoint/2010/main" val="12165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lumMod val="75000"/>
                  <a:lumOff val="25000"/>
                </a:prstClr>
              </a:solidFill>
            </a:endParaRPr>
          </a:p>
        </p:txBody>
      </p:sp>
      <p:sp>
        <p:nvSpPr>
          <p:cNvPr id="5" name="Rectangle 4"/>
          <p:cNvSpPr/>
          <p:nvPr/>
        </p:nvSpPr>
        <p:spPr>
          <a:xfrm>
            <a:off x="3025183" y="404664"/>
            <a:ext cx="2799164"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Icebergs</a:t>
            </a:r>
          </a:p>
        </p:txBody>
      </p:sp>
      <p:sp>
        <p:nvSpPr>
          <p:cNvPr id="11" name="TextBox 10"/>
          <p:cNvSpPr txBox="1"/>
          <p:nvPr/>
        </p:nvSpPr>
        <p:spPr>
          <a:xfrm>
            <a:off x="683568" y="5241974"/>
            <a:ext cx="7616334" cy="923330"/>
          </a:xfrm>
          <a:prstGeom prst="rect">
            <a:avLst/>
          </a:prstGeom>
          <a:noFill/>
        </p:spPr>
        <p:txBody>
          <a:bodyPr wrap="square" rtlCol="0">
            <a:spAutoFit/>
          </a:bodyPr>
          <a:lstStyle/>
          <a:p>
            <a:r>
              <a:rPr lang="en-GB" dirty="0">
                <a:solidFill>
                  <a:prstClr val="black"/>
                </a:solidFill>
              </a:rPr>
              <a:t>Icebergs float, but only 10% can be seen above the water. The other 90% is difficult to see, and it is this part of the iceberg that probably struck the Titanic.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823" y="1700808"/>
            <a:ext cx="3333750" cy="2171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028" y="1700808"/>
            <a:ext cx="3395874" cy="1693044"/>
          </a:xfrm>
          <a:prstGeom prst="rect">
            <a:avLst/>
          </a:prstGeom>
          <a:ln>
            <a:noFill/>
          </a:ln>
          <a:effectLst>
            <a:softEdge rad="112500"/>
          </a:effectLst>
        </p:spPr>
      </p:pic>
      <p:sp>
        <p:nvSpPr>
          <p:cNvPr id="8" name="TextBox 7"/>
          <p:cNvSpPr txBox="1"/>
          <p:nvPr/>
        </p:nvSpPr>
        <p:spPr>
          <a:xfrm>
            <a:off x="4904028" y="3501008"/>
            <a:ext cx="3395874" cy="1600438"/>
          </a:xfrm>
          <a:prstGeom prst="rect">
            <a:avLst/>
          </a:prstGeom>
          <a:noFill/>
        </p:spPr>
        <p:txBody>
          <a:bodyPr wrap="square" rtlCol="0">
            <a:spAutoFit/>
          </a:bodyPr>
          <a:lstStyle/>
          <a:p>
            <a:r>
              <a:rPr lang="en-GB" sz="1400" dirty="0">
                <a:solidFill>
                  <a:prstClr val="black">
                    <a:lumMod val="75000"/>
                    <a:lumOff val="25000"/>
                  </a:prstClr>
                </a:solidFill>
              </a:rPr>
              <a:t>This may be the actual iceberg that the Titanic struck. The picture was taken close to the site of the sinking of the Titanic, by a steward on another ship. He stated that he saw red paint on it, like the paint on the Titanic’s hull.</a:t>
            </a:r>
          </a:p>
        </p:txBody>
      </p:sp>
    </p:spTree>
    <p:extLst>
      <p:ext uri="{BB962C8B-B14F-4D97-AF65-F5344CB8AC3E}">
        <p14:creationId xmlns:p14="http://schemas.microsoft.com/office/powerpoint/2010/main" val="36376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025183" y="404664"/>
            <a:ext cx="2799164"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Icebergs</a:t>
            </a:r>
          </a:p>
        </p:txBody>
      </p:sp>
      <p:sp>
        <p:nvSpPr>
          <p:cNvPr id="11" name="TextBox 10"/>
          <p:cNvSpPr txBox="1"/>
          <p:nvPr/>
        </p:nvSpPr>
        <p:spPr>
          <a:xfrm>
            <a:off x="683568" y="4953942"/>
            <a:ext cx="7616334" cy="1200329"/>
          </a:xfrm>
          <a:prstGeom prst="rect">
            <a:avLst/>
          </a:prstGeom>
          <a:noFill/>
        </p:spPr>
        <p:txBody>
          <a:bodyPr wrap="square" rtlCol="0">
            <a:spAutoFit/>
          </a:bodyPr>
          <a:lstStyle/>
          <a:p>
            <a:r>
              <a:rPr lang="en-GB" dirty="0">
                <a:solidFill>
                  <a:prstClr val="black"/>
                </a:solidFill>
              </a:rPr>
              <a:t>At 11:00 pm, Jack Phillips took a message from a ship called the Californian. They told him that they had stopped in a ‘field of icebergs’. They could not go on because it was too dangerous. Phillips was too busy to pay any attention to the message and did not pass it on.</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748" r="41127" b="37864"/>
          <a:stretch/>
        </p:blipFill>
        <p:spPr>
          <a:xfrm>
            <a:off x="1835696" y="1443046"/>
            <a:ext cx="5451512" cy="3208990"/>
          </a:xfrm>
          <a:prstGeom prst="rect">
            <a:avLst/>
          </a:prstGeom>
          <a:ln>
            <a:solidFill>
              <a:schemeClr val="accent1">
                <a:lumMod val="50000"/>
              </a:schemeClr>
            </a:solidFill>
          </a:ln>
        </p:spPr>
      </p:pic>
      <p:sp>
        <p:nvSpPr>
          <p:cNvPr id="7" name="Oval 6"/>
          <p:cNvSpPr/>
          <p:nvPr/>
        </p:nvSpPr>
        <p:spPr>
          <a:xfrm>
            <a:off x="2267744" y="1700808"/>
            <a:ext cx="79208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6"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7" y="1933220"/>
            <a:ext cx="288032" cy="1068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117" y="2090342"/>
            <a:ext cx="257430" cy="954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719" y="2142778"/>
            <a:ext cx="205475" cy="76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461" y="2223735"/>
            <a:ext cx="231165" cy="857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4451" y="2309462"/>
            <a:ext cx="304800" cy="1130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651" y="2662064"/>
            <a:ext cx="232277" cy="86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545" y="2492896"/>
            <a:ext cx="182350" cy="676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245" y="2673512"/>
            <a:ext cx="131839" cy="488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871943"/>
            <a:ext cx="143501" cy="532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429" y="2760768"/>
            <a:ext cx="143501" cy="532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663" y="2930907"/>
            <a:ext cx="143501" cy="532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063" y="3083307"/>
            <a:ext cx="143501" cy="53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463" y="3235707"/>
            <a:ext cx="143501" cy="532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Documents and Settings\Jacqui\Local Settings\Temporary Internet Files\Content.IE5\4QNYUBFX\MC900014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362" y="3020932"/>
            <a:ext cx="143501" cy="53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8218" y="2984124"/>
            <a:ext cx="649157" cy="2250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07789" y="2644979"/>
            <a:ext cx="430620" cy="375953"/>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6491" y="3288924"/>
            <a:ext cx="449898" cy="281186"/>
          </a:xfrm>
          <a:prstGeom prst="rect">
            <a:avLst/>
          </a:prstGeom>
        </p:spPr>
      </p:pic>
      <p:sp>
        <p:nvSpPr>
          <p:cNvPr id="24" name="Line Callout 1 23"/>
          <p:cNvSpPr/>
          <p:nvPr/>
        </p:nvSpPr>
        <p:spPr>
          <a:xfrm>
            <a:off x="4275863" y="2090342"/>
            <a:ext cx="1836516" cy="275637"/>
          </a:xfrm>
          <a:prstGeom prst="borderCallout1">
            <a:avLst>
              <a:gd name="adj1" fmla="val 31675"/>
              <a:gd name="adj2" fmla="val 73"/>
              <a:gd name="adj3" fmla="val 198666"/>
              <a:gd name="adj4" fmla="val -144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The Californian</a:t>
            </a:r>
          </a:p>
        </p:txBody>
      </p:sp>
      <p:sp>
        <p:nvSpPr>
          <p:cNvPr id="26" name="Line Callout 1 25"/>
          <p:cNvSpPr/>
          <p:nvPr/>
        </p:nvSpPr>
        <p:spPr>
          <a:xfrm>
            <a:off x="1925551" y="2787376"/>
            <a:ext cx="1836516" cy="275637"/>
          </a:xfrm>
          <a:prstGeom prst="borderCallout1">
            <a:avLst>
              <a:gd name="adj1" fmla="val 40292"/>
              <a:gd name="adj2" fmla="val 99006"/>
              <a:gd name="adj3" fmla="val 194358"/>
              <a:gd name="adj4" fmla="val 96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The Carpathian</a:t>
            </a:r>
          </a:p>
        </p:txBody>
      </p:sp>
      <p:sp>
        <p:nvSpPr>
          <p:cNvPr id="27" name="Line Callout 1 26"/>
          <p:cNvSpPr/>
          <p:nvPr/>
        </p:nvSpPr>
        <p:spPr>
          <a:xfrm>
            <a:off x="5450692" y="2866638"/>
            <a:ext cx="1641588" cy="275637"/>
          </a:xfrm>
          <a:prstGeom prst="borderCallout1">
            <a:avLst>
              <a:gd name="adj1" fmla="val 48909"/>
              <a:gd name="adj2" fmla="val -1221"/>
              <a:gd name="adj3" fmla="val 112500"/>
              <a:gd name="adj4" fmla="val -33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The Titanic</a:t>
            </a:r>
          </a:p>
        </p:txBody>
      </p:sp>
    </p:spTree>
    <p:extLst>
      <p:ext uri="{BB962C8B-B14F-4D97-AF65-F5344CB8AC3E}">
        <p14:creationId xmlns:p14="http://schemas.microsoft.com/office/powerpoint/2010/main" val="35922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1781</Words>
  <Application>Microsoft Office PowerPoint</Application>
  <PresentationFormat>On-screen Show (4:3)</PresentationFormat>
  <Paragraphs>127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Gill Sans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Primary Teaching Tools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Bannister</dc:creator>
  <cp:lastModifiedBy>torneymichele@outlook.com</cp:lastModifiedBy>
  <cp:revision>8</cp:revision>
  <dcterms:created xsi:type="dcterms:W3CDTF">2011-01-12T13:59:57Z</dcterms:created>
  <dcterms:modified xsi:type="dcterms:W3CDTF">2021-01-26T12:23:41Z</dcterms:modified>
</cp:coreProperties>
</file>