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7" r:id="rId18"/>
    <p:sldId id="282" r:id="rId19"/>
    <p:sldId id="283" r:id="rId20"/>
    <p:sldId id="289" r:id="rId21"/>
    <p:sldId id="290" r:id="rId22"/>
    <p:sldId id="291" r:id="rId23"/>
    <p:sldId id="288" r:id="rId24"/>
    <p:sldId id="267" r:id="rId2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Twinkl" panose="020B0604020202020204" charset="0"/>
      <p:regular r:id="rId32"/>
      <p:bold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57" userDrawn="1">
          <p15:clr>
            <a:srgbClr val="A4A3A4"/>
          </p15:clr>
        </p15:guide>
        <p15:guide id="4" pos="2426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397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="" xmlns:p15="http://schemas.microsoft.com/office/powerpoint/2012/main" xmlns:go="http://customooxmlschemas.google.com/" roundtripDataSignature="AMtx7mgRbvaahPBO+usnIkASIXix4+rQ0g==" r:id="rId39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se Perry" initials="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FE4"/>
    <a:srgbClr val="DEF0FA"/>
    <a:srgbClr val="CCE8F8"/>
    <a:srgbClr val="83C9EE"/>
    <a:srgbClr val="5FBAE7"/>
    <a:srgbClr val="72C1EA"/>
    <a:srgbClr val="00A651"/>
    <a:srgbClr val="F0C756"/>
    <a:srgbClr val="95C1A5"/>
    <a:srgbClr val="00A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73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1272" y="84"/>
      </p:cViewPr>
      <p:guideLst>
        <p:guide orient="horz" pos="2160"/>
        <p:guide pos="2857"/>
        <p:guide pos="2426"/>
        <p:guide orient="horz" pos="3997"/>
        <p:guide pos="5397"/>
        <p:guide orient="horz" pos="346"/>
        <p:guide pos="476"/>
        <p:guide orient="horz" pos="482"/>
        <p:guide orient="horz" pos="3838"/>
        <p:guide pos="52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1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customschemas.google.com/relationships/presentationmetadata" Target="metadata"/><Relationship Id="rId21" Type="http://schemas.openxmlformats.org/officeDocument/2006/relationships/slide" Target="slides/slide20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12/04/2024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12/04/2024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593F5F5-F7D4-4817-B3D0-FC7CF122A56C}"/>
              </a:ext>
            </a:extLst>
          </p:cNvPr>
          <p:cNvSpPr/>
          <p:nvPr userDrawn="1"/>
        </p:nvSpPr>
        <p:spPr>
          <a:xfrm>
            <a:off x="2769326" y="6139545"/>
            <a:ext cx="540000" cy="540000"/>
          </a:xfrm>
          <a:prstGeom prst="ellipse">
            <a:avLst/>
          </a:prstGeom>
          <a:solidFill>
            <a:srgbClr val="E57D42"/>
          </a:solidFill>
          <a:ln w="12700">
            <a:solidFill>
              <a:srgbClr val="FB94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B946F"/>
                </a:solidFill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49542FE-0B6A-4545-875C-57A2D09DD305}"/>
              </a:ext>
            </a:extLst>
          </p:cNvPr>
          <p:cNvSpPr/>
          <p:nvPr userDrawn="1"/>
        </p:nvSpPr>
        <p:spPr>
          <a:xfrm>
            <a:off x="4305978" y="6139545"/>
            <a:ext cx="540000" cy="540000"/>
          </a:xfrm>
          <a:prstGeom prst="ellipse">
            <a:avLst/>
          </a:prstGeom>
          <a:solidFill>
            <a:srgbClr val="E57D42"/>
          </a:solidFill>
          <a:ln w="12700">
            <a:solidFill>
              <a:srgbClr val="FB94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B946F"/>
                </a:solidFill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9472290-FC8B-4FF2-B843-52E2DC4894AF}"/>
              </a:ext>
            </a:extLst>
          </p:cNvPr>
          <p:cNvSpPr/>
          <p:nvPr userDrawn="1"/>
        </p:nvSpPr>
        <p:spPr>
          <a:xfrm>
            <a:off x="5842630" y="6139544"/>
            <a:ext cx="540000" cy="540000"/>
          </a:xfrm>
          <a:prstGeom prst="ellipse">
            <a:avLst/>
          </a:prstGeom>
          <a:solidFill>
            <a:srgbClr val="E57D42"/>
          </a:solidFill>
          <a:ln w="12700">
            <a:solidFill>
              <a:srgbClr val="FB94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B946F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5945660-3140-4882-92DC-AFA5742448BD}"/>
              </a:ext>
            </a:extLst>
          </p:cNvPr>
          <p:cNvSpPr/>
          <p:nvPr userDrawn="1"/>
        </p:nvSpPr>
        <p:spPr>
          <a:xfrm>
            <a:off x="2769327" y="6139545"/>
            <a:ext cx="540000" cy="540000"/>
          </a:xfrm>
          <a:prstGeom prst="ellipse">
            <a:avLst/>
          </a:prstGeom>
          <a:solidFill>
            <a:srgbClr val="C54012"/>
          </a:solidFill>
          <a:ln>
            <a:solidFill>
              <a:srgbClr val="F15A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15A25"/>
                </a:solidFill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FB8DAB7-00FD-4F01-8740-D96AC527B38E}"/>
              </a:ext>
            </a:extLst>
          </p:cNvPr>
          <p:cNvSpPr/>
          <p:nvPr userDrawn="1"/>
        </p:nvSpPr>
        <p:spPr>
          <a:xfrm>
            <a:off x="4305979" y="6139545"/>
            <a:ext cx="540000" cy="540000"/>
          </a:xfrm>
          <a:prstGeom prst="ellipse">
            <a:avLst/>
          </a:prstGeom>
          <a:solidFill>
            <a:srgbClr val="C54012"/>
          </a:solidFill>
          <a:ln>
            <a:solidFill>
              <a:srgbClr val="F15A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15A25"/>
                </a:solidFill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8F5D14D-F344-4918-B5B2-5DA5002F322C}"/>
              </a:ext>
            </a:extLst>
          </p:cNvPr>
          <p:cNvSpPr/>
          <p:nvPr userDrawn="1"/>
        </p:nvSpPr>
        <p:spPr>
          <a:xfrm>
            <a:off x="5842631" y="6139544"/>
            <a:ext cx="540000" cy="540000"/>
          </a:xfrm>
          <a:prstGeom prst="ellipse">
            <a:avLst/>
          </a:prstGeom>
          <a:solidFill>
            <a:srgbClr val="C54012"/>
          </a:solidFill>
          <a:ln>
            <a:solidFill>
              <a:srgbClr val="F15A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15A25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16423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CC5C7C4-FF1B-4D53-A97C-A1CA5F7A91DC}"/>
              </a:ext>
            </a:extLst>
          </p:cNvPr>
          <p:cNvSpPr/>
          <p:nvPr userDrawn="1"/>
        </p:nvSpPr>
        <p:spPr>
          <a:xfrm>
            <a:off x="2769327" y="6139545"/>
            <a:ext cx="540000" cy="540000"/>
          </a:xfrm>
          <a:prstGeom prst="ellipse">
            <a:avLst/>
          </a:prstGeom>
          <a:solidFill>
            <a:srgbClr val="04833B"/>
          </a:solidFill>
          <a:ln w="12700">
            <a:solidFill>
              <a:srgbClr val="90D0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90D0A2"/>
                </a:solidFill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607762F-CCB1-430F-9C76-0CB7C161341D}"/>
              </a:ext>
            </a:extLst>
          </p:cNvPr>
          <p:cNvSpPr/>
          <p:nvPr userDrawn="1"/>
        </p:nvSpPr>
        <p:spPr>
          <a:xfrm>
            <a:off x="4305979" y="6139545"/>
            <a:ext cx="540000" cy="540000"/>
          </a:xfrm>
          <a:prstGeom prst="ellipse">
            <a:avLst/>
          </a:prstGeom>
          <a:solidFill>
            <a:srgbClr val="04833B"/>
          </a:solidFill>
          <a:ln w="12700">
            <a:solidFill>
              <a:srgbClr val="90D0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90D0A2"/>
                </a:solidFill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7BB7D3A-B042-4C62-A778-821042EA0A76}"/>
              </a:ext>
            </a:extLst>
          </p:cNvPr>
          <p:cNvSpPr/>
          <p:nvPr userDrawn="1"/>
        </p:nvSpPr>
        <p:spPr>
          <a:xfrm>
            <a:off x="5842631" y="6139544"/>
            <a:ext cx="540000" cy="540000"/>
          </a:xfrm>
          <a:prstGeom prst="ellipse">
            <a:avLst/>
          </a:prstGeom>
          <a:solidFill>
            <a:srgbClr val="04833B"/>
          </a:solidFill>
          <a:ln w="12700">
            <a:solidFill>
              <a:srgbClr val="90D0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90D0A2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36036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8B6ABF3-355F-4860-9B90-A381ABA878E2}"/>
              </a:ext>
            </a:extLst>
          </p:cNvPr>
          <p:cNvSpPr/>
          <p:nvPr userDrawn="1"/>
        </p:nvSpPr>
        <p:spPr>
          <a:xfrm>
            <a:off x="2769327" y="6139545"/>
            <a:ext cx="540000" cy="540000"/>
          </a:xfrm>
          <a:prstGeom prst="ellipse">
            <a:avLst/>
          </a:prstGeom>
          <a:solidFill>
            <a:srgbClr val="037D72"/>
          </a:solidFill>
          <a:ln w="12700">
            <a:solidFill>
              <a:srgbClr val="8ACB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8ACBC1"/>
                </a:solidFill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2F61DDA-09B3-4849-ACA5-B29145E6C9D4}"/>
              </a:ext>
            </a:extLst>
          </p:cNvPr>
          <p:cNvSpPr/>
          <p:nvPr userDrawn="1"/>
        </p:nvSpPr>
        <p:spPr>
          <a:xfrm>
            <a:off x="4305979" y="6139545"/>
            <a:ext cx="540000" cy="540000"/>
          </a:xfrm>
          <a:prstGeom prst="ellipse">
            <a:avLst/>
          </a:prstGeom>
          <a:solidFill>
            <a:srgbClr val="037D72"/>
          </a:solidFill>
          <a:ln w="12700">
            <a:solidFill>
              <a:srgbClr val="8ACB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8ACBC1"/>
                </a:solidFill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4D23C0B-FBC8-436F-AF77-923A9C88F276}"/>
              </a:ext>
            </a:extLst>
          </p:cNvPr>
          <p:cNvSpPr/>
          <p:nvPr userDrawn="1"/>
        </p:nvSpPr>
        <p:spPr>
          <a:xfrm>
            <a:off x="5842631" y="6139544"/>
            <a:ext cx="540000" cy="540000"/>
          </a:xfrm>
          <a:prstGeom prst="ellipse">
            <a:avLst/>
          </a:prstGeom>
          <a:solidFill>
            <a:srgbClr val="037D72"/>
          </a:solidFill>
          <a:ln w="12700">
            <a:solidFill>
              <a:srgbClr val="8ACB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8ACBC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21218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CCC7154-07DE-4866-80B3-6BE586A46E4D}"/>
              </a:ext>
            </a:extLst>
          </p:cNvPr>
          <p:cNvSpPr/>
          <p:nvPr userDrawn="1"/>
        </p:nvSpPr>
        <p:spPr>
          <a:xfrm>
            <a:off x="2769327" y="6139545"/>
            <a:ext cx="540000" cy="540000"/>
          </a:xfrm>
          <a:prstGeom prst="ellipse">
            <a:avLst/>
          </a:prstGeom>
          <a:solidFill>
            <a:srgbClr val="BB4D25"/>
          </a:solidFill>
          <a:ln w="12700">
            <a:solidFill>
              <a:srgbClr val="F15A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15A25"/>
                </a:solidFill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744C177-32A7-4E3F-99E6-3497E6A1E485}"/>
              </a:ext>
            </a:extLst>
          </p:cNvPr>
          <p:cNvSpPr/>
          <p:nvPr userDrawn="1"/>
        </p:nvSpPr>
        <p:spPr>
          <a:xfrm>
            <a:off x="4305979" y="6139545"/>
            <a:ext cx="540000" cy="540000"/>
          </a:xfrm>
          <a:prstGeom prst="ellipse">
            <a:avLst/>
          </a:prstGeom>
          <a:solidFill>
            <a:srgbClr val="BB4D25"/>
          </a:solidFill>
          <a:ln w="12700">
            <a:solidFill>
              <a:srgbClr val="F15A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15A25"/>
                </a:solidFill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BF59266-3A53-401C-B2CC-F73EC33525BC}"/>
              </a:ext>
            </a:extLst>
          </p:cNvPr>
          <p:cNvSpPr/>
          <p:nvPr userDrawn="1"/>
        </p:nvSpPr>
        <p:spPr>
          <a:xfrm>
            <a:off x="5842631" y="6139544"/>
            <a:ext cx="540000" cy="540000"/>
          </a:xfrm>
          <a:prstGeom prst="ellipse">
            <a:avLst/>
          </a:prstGeom>
          <a:solidFill>
            <a:srgbClr val="BB4D25"/>
          </a:solidFill>
          <a:ln w="12700">
            <a:solidFill>
              <a:srgbClr val="F15A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15A25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49131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C0C014B-D03A-4CE1-B258-00D2570610BA}"/>
              </a:ext>
            </a:extLst>
          </p:cNvPr>
          <p:cNvSpPr/>
          <p:nvPr userDrawn="1"/>
        </p:nvSpPr>
        <p:spPr>
          <a:xfrm>
            <a:off x="1512027" y="6158595"/>
            <a:ext cx="540000" cy="540000"/>
          </a:xfrm>
          <a:prstGeom prst="ellipse">
            <a:avLst/>
          </a:prstGeom>
          <a:solidFill>
            <a:srgbClr val="4EB2E4"/>
          </a:solidFill>
          <a:ln>
            <a:solidFill>
              <a:srgbClr val="83C9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83C9EE"/>
                </a:solidFill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4AC0046-AE85-43F3-A4FA-2B0F93F6CF29}"/>
              </a:ext>
            </a:extLst>
          </p:cNvPr>
          <p:cNvSpPr/>
          <p:nvPr userDrawn="1"/>
        </p:nvSpPr>
        <p:spPr>
          <a:xfrm>
            <a:off x="2907227" y="6158595"/>
            <a:ext cx="540000" cy="540000"/>
          </a:xfrm>
          <a:prstGeom prst="ellipse">
            <a:avLst/>
          </a:prstGeom>
          <a:solidFill>
            <a:srgbClr val="4EB2E4"/>
          </a:solidFill>
          <a:ln>
            <a:solidFill>
              <a:srgbClr val="83C9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83C9EE"/>
                </a:solidFill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5A2F8A6-DFE8-46CA-B3FD-236764489FCD}"/>
              </a:ext>
            </a:extLst>
          </p:cNvPr>
          <p:cNvSpPr/>
          <p:nvPr userDrawn="1"/>
        </p:nvSpPr>
        <p:spPr>
          <a:xfrm>
            <a:off x="4302426" y="6158595"/>
            <a:ext cx="540000" cy="540000"/>
          </a:xfrm>
          <a:prstGeom prst="ellipse">
            <a:avLst/>
          </a:prstGeom>
          <a:solidFill>
            <a:srgbClr val="4EB2E4"/>
          </a:solidFill>
          <a:ln>
            <a:solidFill>
              <a:srgbClr val="83C9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83C9EE"/>
                </a:solidFill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28BB116-FFC2-455D-AE46-B3490F96DCDD}"/>
              </a:ext>
            </a:extLst>
          </p:cNvPr>
          <p:cNvSpPr/>
          <p:nvPr userDrawn="1"/>
        </p:nvSpPr>
        <p:spPr>
          <a:xfrm>
            <a:off x="5697625" y="6158595"/>
            <a:ext cx="540000" cy="540000"/>
          </a:xfrm>
          <a:prstGeom prst="ellipse">
            <a:avLst/>
          </a:prstGeom>
          <a:solidFill>
            <a:srgbClr val="4EB2E4"/>
          </a:solidFill>
          <a:ln>
            <a:solidFill>
              <a:srgbClr val="83C9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83C9EE"/>
                </a:solidFill>
              </a:rPr>
              <a:t>4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FA4418F-50AD-45BF-981F-6754342F2380}"/>
              </a:ext>
            </a:extLst>
          </p:cNvPr>
          <p:cNvSpPr/>
          <p:nvPr userDrawn="1"/>
        </p:nvSpPr>
        <p:spPr>
          <a:xfrm>
            <a:off x="7092825" y="6158595"/>
            <a:ext cx="540000" cy="540000"/>
          </a:xfrm>
          <a:prstGeom prst="ellipse">
            <a:avLst/>
          </a:prstGeom>
          <a:solidFill>
            <a:srgbClr val="4EB2E4"/>
          </a:solidFill>
          <a:ln>
            <a:solidFill>
              <a:srgbClr val="83C9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83C9EE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760749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5872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63" r:id="rId10"/>
    <p:sldLayoutId id="21474836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6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5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2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3.xml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4.png"/><Relationship Id="rId5" Type="http://schemas.openxmlformats.org/officeDocument/2006/relationships/image" Target="../media/image44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3.png"/><Relationship Id="rId7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9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18.xml"/><Relationship Id="rId3" Type="http://schemas.openxmlformats.org/officeDocument/2006/relationships/slide" Target="slide3.xml"/><Relationship Id="rId7" Type="http://schemas.openxmlformats.org/officeDocument/2006/relationships/slide" Target="slide15.xml"/><Relationship Id="rId12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11" Type="http://schemas.openxmlformats.org/officeDocument/2006/relationships/slide" Target="slide12.xml"/><Relationship Id="rId5" Type="http://schemas.openxmlformats.org/officeDocument/2006/relationships/slide" Target="slide6.xm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slide" Target="slide9.xml"/><Relationship Id="rId1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5.png"/><Relationship Id="rId5" Type="http://schemas.openxmlformats.org/officeDocument/2006/relationships/image" Target="../media/image26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6.png"/><Relationship Id="rId5" Type="http://schemas.openxmlformats.org/officeDocument/2006/relationships/image" Target="../media/image26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7.png"/><Relationship Id="rId5" Type="http://schemas.openxmlformats.org/officeDocument/2006/relationships/image" Target="../media/image35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Time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6EABE3-DA81-4F95-AC3E-AE31ABEC58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78" y="4406644"/>
            <a:ext cx="2516549" cy="223263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F814D74-574B-48CC-9BA6-E3C5880F7F43}"/>
              </a:ext>
            </a:extLst>
          </p:cNvPr>
          <p:cNvGrpSpPr/>
          <p:nvPr/>
        </p:nvGrpSpPr>
        <p:grpSpPr>
          <a:xfrm>
            <a:off x="8314792" y="6010031"/>
            <a:ext cx="597388" cy="597388"/>
            <a:chOff x="8314792" y="6010031"/>
            <a:chExt cx="597388" cy="597388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A95A4A2-0B15-4DCC-8BF1-03E199DB5C00}"/>
                </a:ext>
              </a:extLst>
            </p:cNvPr>
            <p:cNvSpPr/>
            <p:nvPr/>
          </p:nvSpPr>
          <p:spPr>
            <a:xfrm>
              <a:off x="8314792" y="6010031"/>
              <a:ext cx="597388" cy="597388"/>
            </a:xfrm>
            <a:prstGeom prst="roundRect">
              <a:avLst/>
            </a:prstGeom>
            <a:solidFill>
              <a:srgbClr val="FD94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Action Button: Go Forward or Next 9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5E7C98DD-5596-41BA-A9BB-D94D95216082}"/>
                </a:ext>
              </a:extLst>
            </p:cNvPr>
            <p:cNvSpPr/>
            <p:nvPr/>
          </p:nvSpPr>
          <p:spPr>
            <a:xfrm>
              <a:off x="8354357" y="6049596"/>
              <a:ext cx="518258" cy="518258"/>
            </a:xfrm>
            <a:prstGeom prst="actionButtonForwardNext">
              <a:avLst/>
            </a:prstGeom>
            <a:solidFill>
              <a:srgbClr val="FD94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8D3F2F88-5E38-4989-8512-CD366D700731}"/>
              </a:ext>
            </a:extLst>
          </p:cNvPr>
          <p:cNvSpPr/>
          <p:nvPr/>
        </p:nvSpPr>
        <p:spPr>
          <a:xfrm>
            <a:off x="4305978" y="6141175"/>
            <a:ext cx="540000" cy="54000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2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48A8B5C-2C4F-4CE9-947A-7E304301AF28}"/>
              </a:ext>
            </a:extLst>
          </p:cNvPr>
          <p:cNvGrpSpPr/>
          <p:nvPr/>
        </p:nvGrpSpPr>
        <p:grpSpPr>
          <a:xfrm>
            <a:off x="5767056" y="4289686"/>
            <a:ext cx="3100034" cy="1603647"/>
            <a:chOff x="5767056" y="3834478"/>
            <a:chExt cx="3100034" cy="160364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9B669C4-D9A6-4798-A606-78C8D90961D7}"/>
                </a:ext>
              </a:extLst>
            </p:cNvPr>
            <p:cNvGrpSpPr/>
            <p:nvPr/>
          </p:nvGrpSpPr>
          <p:grpSpPr>
            <a:xfrm>
              <a:off x="5767056" y="3834478"/>
              <a:ext cx="3100034" cy="1603647"/>
              <a:chOff x="1582415" y="1418584"/>
              <a:chExt cx="2953546" cy="1603647"/>
            </a:xfrm>
          </p:grpSpPr>
          <p:sp>
            <p:nvSpPr>
              <p:cNvPr id="13" name="Rectangle: Top Corners Rounded 12">
                <a:extLst>
                  <a:ext uri="{FF2B5EF4-FFF2-40B4-BE49-F238E27FC236}">
                    <a16:creationId xmlns:a16="http://schemas.microsoft.com/office/drawing/2014/main" id="{7483DC15-D5B6-4D73-B294-E956078571AA}"/>
                  </a:ext>
                </a:extLst>
              </p:cNvPr>
              <p:cNvSpPr/>
              <p:nvPr/>
            </p:nvSpPr>
            <p:spPr>
              <a:xfrm rot="16200000">
                <a:off x="2487737" y="980539"/>
                <a:ext cx="994306" cy="2804949"/>
              </a:xfrm>
              <a:prstGeom prst="round2SameRect">
                <a:avLst/>
              </a:prstGeom>
              <a:solidFill>
                <a:schemeClr val="bg1"/>
              </a:solidFill>
              <a:ln w="28575">
                <a:solidFill>
                  <a:srgbClr val="00AEE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EA97721-C92C-4BDF-972A-A42E15BDD785}"/>
                  </a:ext>
                </a:extLst>
              </p:cNvPr>
              <p:cNvSpPr/>
              <p:nvPr/>
            </p:nvSpPr>
            <p:spPr>
              <a:xfrm>
                <a:off x="4364501" y="1418584"/>
                <a:ext cx="171460" cy="1603647"/>
              </a:xfrm>
              <a:prstGeom prst="rect">
                <a:avLst/>
              </a:prstGeom>
              <a:solidFill>
                <a:srgbClr val="F15A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6586467-5919-4306-AF22-7636DD8439A9}"/>
                </a:ext>
              </a:extLst>
            </p:cNvPr>
            <p:cNvSpPr/>
            <p:nvPr/>
          </p:nvSpPr>
          <p:spPr>
            <a:xfrm>
              <a:off x="5975502" y="4415697"/>
              <a:ext cx="2553928" cy="7721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/>
              <a:r>
                <a:rPr lang="en-GB" dirty="0">
                  <a:solidFill>
                    <a:srgbClr val="004B68"/>
                  </a:solidFill>
                </a:rPr>
                <a:t>There are different ways to measure time.</a:t>
              </a:r>
            </a:p>
          </p:txBody>
        </p:sp>
      </p:grpSp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E5AFC942-42AB-458A-87FA-A06FC5AE098B}"/>
              </a:ext>
            </a:extLst>
          </p:cNvPr>
          <p:cNvSpPr/>
          <p:nvPr/>
        </p:nvSpPr>
        <p:spPr>
          <a:xfrm>
            <a:off x="2769327" y="4272515"/>
            <a:ext cx="2780907" cy="1670101"/>
          </a:xfrm>
          <a:prstGeom prst="wedgeEllipseCallout">
            <a:avLst>
              <a:gd name="adj1" fmla="val -60420"/>
              <a:gd name="adj2" fmla="val 35262"/>
            </a:avLst>
          </a:prstGeom>
          <a:solidFill>
            <a:schemeClr val="bg1"/>
          </a:solidFill>
          <a:ln w="28575">
            <a:solidFill>
              <a:srgbClr val="C540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Can you name any of these tools for measuring time?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D2AB1DD-61F2-455E-A21C-15B40508552F}"/>
              </a:ext>
            </a:extLst>
          </p:cNvPr>
          <p:cNvGrpSpPr/>
          <p:nvPr/>
        </p:nvGrpSpPr>
        <p:grpSpPr>
          <a:xfrm>
            <a:off x="748453" y="1512767"/>
            <a:ext cx="1781537" cy="2297987"/>
            <a:chOff x="748453" y="1512767"/>
            <a:chExt cx="1781537" cy="2297987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9709FA19-C8D1-4B67-93A4-A85B1F286F77}"/>
                </a:ext>
              </a:extLst>
            </p:cNvPr>
            <p:cNvSpPr/>
            <p:nvPr/>
          </p:nvSpPr>
          <p:spPr>
            <a:xfrm>
              <a:off x="748453" y="1512767"/>
              <a:ext cx="1781537" cy="2297987"/>
            </a:xfrm>
            <a:prstGeom prst="roundRect">
              <a:avLst/>
            </a:pr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GB" b="1" dirty="0">
                  <a:solidFill>
                    <a:schemeClr val="bg1"/>
                  </a:solidFill>
                </a:rPr>
                <a:t>stopwatch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E5E6607-99C5-42E6-AE41-5316905ED8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663" y="1820285"/>
              <a:ext cx="1170437" cy="1382379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A3C2D65-C591-4024-806A-E15B0B2E95FC}"/>
              </a:ext>
            </a:extLst>
          </p:cNvPr>
          <p:cNvGrpSpPr/>
          <p:nvPr/>
        </p:nvGrpSpPr>
        <p:grpSpPr>
          <a:xfrm>
            <a:off x="2703959" y="1512766"/>
            <a:ext cx="1781537" cy="2297987"/>
            <a:chOff x="2703959" y="1512766"/>
            <a:chExt cx="1781537" cy="2297987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8B168CC2-D53E-4BDD-942D-88D4E4DC90B4}"/>
                </a:ext>
              </a:extLst>
            </p:cNvPr>
            <p:cNvSpPr/>
            <p:nvPr/>
          </p:nvSpPr>
          <p:spPr>
            <a:xfrm>
              <a:off x="2703959" y="1512766"/>
              <a:ext cx="1781537" cy="2297987"/>
            </a:xfrm>
            <a:prstGeom prst="roundRect">
              <a:avLst/>
            </a:pr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GB" b="1" dirty="0">
                  <a:solidFill>
                    <a:schemeClr val="bg1"/>
                  </a:solidFill>
                </a:rPr>
                <a:t>watch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3BB0CBD-FD81-48CA-A32F-FA65CB8F9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2015" y="1679138"/>
              <a:ext cx="953847" cy="1650048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217D9D2-B029-47A1-A17E-C4E67B4642A5}"/>
              </a:ext>
            </a:extLst>
          </p:cNvPr>
          <p:cNvGrpSpPr/>
          <p:nvPr/>
        </p:nvGrpSpPr>
        <p:grpSpPr>
          <a:xfrm>
            <a:off x="4659465" y="1512767"/>
            <a:ext cx="1781537" cy="2297987"/>
            <a:chOff x="4659465" y="1512767"/>
            <a:chExt cx="1781537" cy="2297987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0D6239DC-EAD3-406E-8229-B8FDBF9287EA}"/>
                </a:ext>
              </a:extLst>
            </p:cNvPr>
            <p:cNvSpPr/>
            <p:nvPr/>
          </p:nvSpPr>
          <p:spPr>
            <a:xfrm>
              <a:off x="4659465" y="1512767"/>
              <a:ext cx="1781537" cy="2297987"/>
            </a:xfrm>
            <a:prstGeom prst="roundRect">
              <a:avLst/>
            </a:pr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GB" b="1" dirty="0">
                  <a:solidFill>
                    <a:schemeClr val="bg1"/>
                  </a:solidFill>
                </a:rPr>
                <a:t>clock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A49C668-8742-482B-A132-376E278C7A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3243" y="1748850"/>
              <a:ext cx="1493982" cy="1462867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9A3949-739C-4ABA-904C-149BB6FE862F}"/>
              </a:ext>
            </a:extLst>
          </p:cNvPr>
          <p:cNvGrpSpPr/>
          <p:nvPr/>
        </p:nvGrpSpPr>
        <p:grpSpPr>
          <a:xfrm>
            <a:off x="6614971" y="1512766"/>
            <a:ext cx="1781537" cy="2297987"/>
            <a:chOff x="6614971" y="1512766"/>
            <a:chExt cx="1781537" cy="2297987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3D837F6A-43CD-486E-89B1-3616DB954709}"/>
                </a:ext>
              </a:extLst>
            </p:cNvPr>
            <p:cNvSpPr/>
            <p:nvPr/>
          </p:nvSpPr>
          <p:spPr>
            <a:xfrm>
              <a:off x="6614971" y="1512766"/>
              <a:ext cx="1781537" cy="2297987"/>
            </a:xfrm>
            <a:prstGeom prst="roundRect">
              <a:avLst/>
            </a:pr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GB" b="1" dirty="0">
                  <a:solidFill>
                    <a:schemeClr val="bg1"/>
                  </a:solidFill>
                </a:rPr>
                <a:t>calendar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4A63635-97B7-4B52-946F-D4F3C52DAB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5130" y="1964201"/>
              <a:ext cx="1531054" cy="1113195"/>
            </a:xfrm>
            <a:prstGeom prst="rect">
              <a:avLst/>
            </a:prstGeom>
          </p:spPr>
        </p:pic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AFD3CB1-26F2-4D01-9785-87B64291F471}"/>
              </a:ext>
            </a:extLst>
          </p:cNvPr>
          <p:cNvSpPr/>
          <p:nvPr/>
        </p:nvSpPr>
        <p:spPr>
          <a:xfrm>
            <a:off x="977900" y="3329185"/>
            <a:ext cx="1296224" cy="375461"/>
          </a:xfrm>
          <a:prstGeom prst="round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075B671-2B33-4757-90B8-6AA7F927AEF2}"/>
              </a:ext>
            </a:extLst>
          </p:cNvPr>
          <p:cNvSpPr/>
          <p:nvPr/>
        </p:nvSpPr>
        <p:spPr>
          <a:xfrm>
            <a:off x="2961577" y="3368860"/>
            <a:ext cx="1296224" cy="375461"/>
          </a:xfrm>
          <a:prstGeom prst="round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A9E38F3-7EEB-4BE7-ABEA-EADD8EF963BF}"/>
              </a:ext>
            </a:extLst>
          </p:cNvPr>
          <p:cNvSpPr/>
          <p:nvPr/>
        </p:nvSpPr>
        <p:spPr>
          <a:xfrm>
            <a:off x="4902121" y="3330826"/>
            <a:ext cx="1296224" cy="375461"/>
          </a:xfrm>
          <a:prstGeom prst="round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89D1D034-7344-459A-AED9-3FD71B0B9DC5}"/>
              </a:ext>
            </a:extLst>
          </p:cNvPr>
          <p:cNvSpPr/>
          <p:nvPr/>
        </p:nvSpPr>
        <p:spPr>
          <a:xfrm>
            <a:off x="6842545" y="3318594"/>
            <a:ext cx="1296224" cy="375461"/>
          </a:xfrm>
          <a:prstGeom prst="round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reveal answers">
            <a:extLst>
              <a:ext uri="{FF2B5EF4-FFF2-40B4-BE49-F238E27FC236}">
                <a16:creationId xmlns:a16="http://schemas.microsoft.com/office/drawing/2014/main" id="{EB236F99-E54A-495E-A43B-EF69A13103F3}"/>
              </a:ext>
            </a:extLst>
          </p:cNvPr>
          <p:cNvSpPr txBox="1"/>
          <p:nvPr/>
        </p:nvSpPr>
        <p:spPr>
          <a:xfrm>
            <a:off x="6278271" y="4114701"/>
            <a:ext cx="2119051" cy="408623"/>
          </a:xfrm>
          <a:prstGeom prst="roundRect">
            <a:avLst>
              <a:gd name="adj" fmla="val 26189"/>
            </a:avLst>
          </a:prstGeom>
          <a:solidFill>
            <a:srgbClr val="F15A2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Reveal answers!</a:t>
            </a:r>
          </a:p>
        </p:txBody>
      </p:sp>
    </p:spTree>
    <p:extLst>
      <p:ext uri="{BB962C8B-B14F-4D97-AF65-F5344CB8AC3E}">
        <p14:creationId xmlns:p14="http://schemas.microsoft.com/office/powerpoint/2010/main" val="45532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250"/>
                            </p:stCondLst>
                            <p:childTnLst>
                              <p:par>
                                <p:cTn id="42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25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6" grpId="0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Time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113162-EC83-49F0-B822-C95A2E81AE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78" y="4406644"/>
            <a:ext cx="2516549" cy="223263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B4A7C0F-3D1B-42BB-820A-B5F53F35DEB4}"/>
              </a:ext>
            </a:extLst>
          </p:cNvPr>
          <p:cNvGrpSpPr/>
          <p:nvPr/>
        </p:nvGrpSpPr>
        <p:grpSpPr>
          <a:xfrm>
            <a:off x="8314792" y="6010031"/>
            <a:ext cx="597388" cy="597388"/>
            <a:chOff x="8349029" y="6053504"/>
            <a:chExt cx="597388" cy="597388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1D0F532-A8F6-44A3-B946-DD7624CAC7AA}"/>
                </a:ext>
              </a:extLst>
            </p:cNvPr>
            <p:cNvSpPr/>
            <p:nvPr/>
          </p:nvSpPr>
          <p:spPr>
            <a:xfrm>
              <a:off x="8349029" y="6053504"/>
              <a:ext cx="597388" cy="597388"/>
            </a:xfrm>
            <a:prstGeom prst="roundRect">
              <a:avLst/>
            </a:prstGeom>
            <a:solidFill>
              <a:srgbClr val="83C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Action Button: Go Home 8">
              <a:hlinkClick r:id="rId4" action="ppaction://hlinksldjump" highlightClick="1"/>
              <a:extLst>
                <a:ext uri="{FF2B5EF4-FFF2-40B4-BE49-F238E27FC236}">
                  <a16:creationId xmlns:a16="http://schemas.microsoft.com/office/drawing/2014/main" id="{2CDA6E7D-5758-4852-81A4-30D85C0A815B}"/>
                </a:ext>
              </a:extLst>
            </p:cNvPr>
            <p:cNvSpPr/>
            <p:nvPr/>
          </p:nvSpPr>
          <p:spPr>
            <a:xfrm>
              <a:off x="8388350" y="6092825"/>
              <a:ext cx="518746" cy="518746"/>
            </a:xfrm>
            <a:prstGeom prst="actionButtonHome">
              <a:avLst/>
            </a:prstGeom>
            <a:solidFill>
              <a:srgbClr val="83C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2833F3B2-374C-4C27-A0FF-98889AFE33AD}"/>
              </a:ext>
            </a:extLst>
          </p:cNvPr>
          <p:cNvSpPr/>
          <p:nvPr/>
        </p:nvSpPr>
        <p:spPr>
          <a:xfrm>
            <a:off x="5842630" y="6141420"/>
            <a:ext cx="540000" cy="54000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FF0FAA-6D3A-4B0B-B93E-A4263BA0EF25}"/>
              </a:ext>
            </a:extLst>
          </p:cNvPr>
          <p:cNvSpPr txBox="1"/>
          <p:nvPr/>
        </p:nvSpPr>
        <p:spPr>
          <a:xfrm>
            <a:off x="2325450" y="2196956"/>
            <a:ext cx="1148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AEEF"/>
                </a:solidFill>
              </a:rPr>
              <a:t>week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2B6F32-2F0D-473D-8978-B4488D201B9F}"/>
              </a:ext>
            </a:extLst>
          </p:cNvPr>
          <p:cNvSpPr txBox="1"/>
          <p:nvPr/>
        </p:nvSpPr>
        <p:spPr>
          <a:xfrm>
            <a:off x="5059125" y="2030042"/>
            <a:ext cx="1889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15A24"/>
                </a:solidFill>
              </a:rPr>
              <a:t>month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A28113-7F56-4A7A-8508-1D1FFD9CEB44}"/>
              </a:ext>
            </a:extLst>
          </p:cNvPr>
          <p:cNvSpPr txBox="1"/>
          <p:nvPr/>
        </p:nvSpPr>
        <p:spPr>
          <a:xfrm>
            <a:off x="5249744" y="3435339"/>
            <a:ext cx="2009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FD946F"/>
                </a:solidFill>
              </a:rPr>
              <a:t>minute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394BE2-A522-46C9-B5E0-DAAA238D66DE}"/>
              </a:ext>
            </a:extLst>
          </p:cNvPr>
          <p:cNvSpPr txBox="1"/>
          <p:nvPr/>
        </p:nvSpPr>
        <p:spPr>
          <a:xfrm>
            <a:off x="1478860" y="3121576"/>
            <a:ext cx="2009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FD946F"/>
                </a:solidFill>
              </a:rPr>
              <a:t>year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C5B092-05C4-404E-9D4C-8A57F869CF37}"/>
              </a:ext>
            </a:extLst>
          </p:cNvPr>
          <p:cNvSpPr txBox="1"/>
          <p:nvPr/>
        </p:nvSpPr>
        <p:spPr>
          <a:xfrm>
            <a:off x="2983266" y="3517755"/>
            <a:ext cx="2541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AEEF"/>
                </a:solidFill>
              </a:rPr>
              <a:t>today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1802B3-819E-44AF-AABC-24496F54D2A5}"/>
              </a:ext>
            </a:extLst>
          </p:cNvPr>
          <p:cNvSpPr txBox="1"/>
          <p:nvPr/>
        </p:nvSpPr>
        <p:spPr>
          <a:xfrm>
            <a:off x="4938728" y="4358718"/>
            <a:ext cx="2009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15A24"/>
                </a:solidFill>
              </a:rPr>
              <a:t>yesterday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9BE0B1-3DE3-42AB-B11D-E16F181F6463}"/>
              </a:ext>
            </a:extLst>
          </p:cNvPr>
          <p:cNvSpPr txBox="1"/>
          <p:nvPr/>
        </p:nvSpPr>
        <p:spPr>
          <a:xfrm>
            <a:off x="3431263" y="1609003"/>
            <a:ext cx="2009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FD946F"/>
                </a:solidFill>
              </a:rPr>
              <a:t>day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723BA7-60BA-40AA-92DF-54C0900BCBE2}"/>
              </a:ext>
            </a:extLst>
          </p:cNvPr>
          <p:cNvSpPr txBox="1"/>
          <p:nvPr/>
        </p:nvSpPr>
        <p:spPr>
          <a:xfrm>
            <a:off x="3248992" y="2655712"/>
            <a:ext cx="2009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C54012"/>
                </a:solidFill>
              </a:rPr>
              <a:t>second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21BEE3-98CE-4E0E-AEB7-EA1C954D4E78}"/>
              </a:ext>
            </a:extLst>
          </p:cNvPr>
          <p:cNvSpPr txBox="1"/>
          <p:nvPr/>
        </p:nvSpPr>
        <p:spPr>
          <a:xfrm>
            <a:off x="4995814" y="2720171"/>
            <a:ext cx="2541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AEEF"/>
                </a:solidFill>
              </a:rPr>
              <a:t>tomorrow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83B0352-5683-4DF1-B5EA-E2987611E8D3}"/>
              </a:ext>
            </a:extLst>
          </p:cNvPr>
          <p:cNvSpPr txBox="1"/>
          <p:nvPr/>
        </p:nvSpPr>
        <p:spPr>
          <a:xfrm>
            <a:off x="2899811" y="4235608"/>
            <a:ext cx="2009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FD946F"/>
                </a:solidFill>
              </a:rPr>
              <a:t>hour</a:t>
            </a: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8A8C668B-A0BA-43C2-BDC5-F02DE52D3755}"/>
              </a:ext>
            </a:extLst>
          </p:cNvPr>
          <p:cNvSpPr/>
          <p:nvPr/>
        </p:nvSpPr>
        <p:spPr>
          <a:xfrm>
            <a:off x="2657343" y="5425148"/>
            <a:ext cx="5731008" cy="504000"/>
          </a:xfrm>
          <a:prstGeom prst="wedgeRoundRectCallout">
            <a:avLst>
              <a:gd name="adj1" fmla="val -54967"/>
              <a:gd name="adj2" fmla="val 20957"/>
              <a:gd name="adj3" fmla="val 16667"/>
            </a:avLst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We might use these words to talk about time.</a:t>
            </a:r>
          </a:p>
        </p:txBody>
      </p:sp>
    </p:spTree>
    <p:extLst>
      <p:ext uri="{BB962C8B-B14F-4D97-AF65-F5344CB8AC3E}">
        <p14:creationId xmlns:p14="http://schemas.microsoft.com/office/powerpoint/2010/main" val="53307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Length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CEB34F-3906-4EF3-976D-8C032F60A6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818" y="3972648"/>
            <a:ext cx="1647797" cy="275061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29DC168-B2F4-4F5F-BBCF-9D0574CC01A5}"/>
              </a:ext>
            </a:extLst>
          </p:cNvPr>
          <p:cNvGrpSpPr/>
          <p:nvPr/>
        </p:nvGrpSpPr>
        <p:grpSpPr>
          <a:xfrm>
            <a:off x="8314792" y="6010031"/>
            <a:ext cx="597388" cy="597388"/>
            <a:chOff x="8314792" y="6010031"/>
            <a:chExt cx="597388" cy="597388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4A47D63-CBFB-4FDA-8AF4-49FE413C61A3}"/>
                </a:ext>
              </a:extLst>
            </p:cNvPr>
            <p:cNvSpPr/>
            <p:nvPr/>
          </p:nvSpPr>
          <p:spPr>
            <a:xfrm>
              <a:off x="8314792" y="6010031"/>
              <a:ext cx="597388" cy="597388"/>
            </a:xfrm>
            <a:prstGeom prst="roundRect">
              <a:avLst/>
            </a:prstGeom>
            <a:solidFill>
              <a:srgbClr val="8ACB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Action Button: Go Forward or Next 9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A464F7B4-EAB9-4B47-BA22-0E761DC4041D}"/>
                </a:ext>
              </a:extLst>
            </p:cNvPr>
            <p:cNvSpPr/>
            <p:nvPr/>
          </p:nvSpPr>
          <p:spPr>
            <a:xfrm>
              <a:off x="8354357" y="6049596"/>
              <a:ext cx="518258" cy="518258"/>
            </a:xfrm>
            <a:prstGeom prst="actionButtonForwardNext">
              <a:avLst/>
            </a:prstGeom>
            <a:solidFill>
              <a:srgbClr val="8ACB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10AF6742-129E-4C76-9D25-75D58DA4F5E1}"/>
              </a:ext>
            </a:extLst>
          </p:cNvPr>
          <p:cNvSpPr/>
          <p:nvPr/>
        </p:nvSpPr>
        <p:spPr>
          <a:xfrm>
            <a:off x="2769326" y="6141175"/>
            <a:ext cx="540000" cy="54000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1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C8AB95C-E347-48C4-A643-61CB36D31D11}"/>
              </a:ext>
            </a:extLst>
          </p:cNvPr>
          <p:cNvGrpSpPr/>
          <p:nvPr/>
        </p:nvGrpSpPr>
        <p:grpSpPr>
          <a:xfrm>
            <a:off x="271386" y="4406384"/>
            <a:ext cx="3860999" cy="1603647"/>
            <a:chOff x="271386" y="4406384"/>
            <a:chExt cx="3860999" cy="160364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8CE5DFA-516F-4C84-9D9E-748D52B3FD5F}"/>
                </a:ext>
              </a:extLst>
            </p:cNvPr>
            <p:cNvGrpSpPr/>
            <p:nvPr/>
          </p:nvGrpSpPr>
          <p:grpSpPr>
            <a:xfrm rot="10800000">
              <a:off x="271386" y="4406384"/>
              <a:ext cx="3860999" cy="1603647"/>
              <a:chOff x="857408" y="1418584"/>
              <a:chExt cx="3678553" cy="1603647"/>
            </a:xfrm>
          </p:grpSpPr>
          <p:sp>
            <p:nvSpPr>
              <p:cNvPr id="13" name="Rectangle: Top Corners Rounded 12">
                <a:extLst>
                  <a:ext uri="{FF2B5EF4-FFF2-40B4-BE49-F238E27FC236}">
                    <a16:creationId xmlns:a16="http://schemas.microsoft.com/office/drawing/2014/main" id="{EE6A9BA3-A86C-42AF-A8D9-C1B5D5863084}"/>
                  </a:ext>
                </a:extLst>
              </p:cNvPr>
              <p:cNvSpPr/>
              <p:nvPr/>
            </p:nvSpPr>
            <p:spPr>
              <a:xfrm rot="16200000">
                <a:off x="2056263" y="549065"/>
                <a:ext cx="1132247" cy="3529957"/>
              </a:xfrm>
              <a:prstGeom prst="round2SameRect">
                <a:avLst/>
              </a:prstGeom>
              <a:solidFill>
                <a:schemeClr val="bg1"/>
              </a:solidFill>
              <a:ln w="28575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C82E13E-6BC1-4767-89D4-976851001AB1}"/>
                  </a:ext>
                </a:extLst>
              </p:cNvPr>
              <p:cNvSpPr/>
              <p:nvPr/>
            </p:nvSpPr>
            <p:spPr>
              <a:xfrm>
                <a:off x="4364501" y="1418584"/>
                <a:ext cx="171460" cy="1603647"/>
              </a:xfrm>
              <a:prstGeom prst="rect">
                <a:avLst/>
              </a:prstGeom>
              <a:solidFill>
                <a:srgbClr val="009F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33670D3-1D09-4F91-B4DC-E28A4697C033}"/>
                </a:ext>
              </a:extLst>
            </p:cNvPr>
            <p:cNvSpPr/>
            <p:nvPr/>
          </p:nvSpPr>
          <p:spPr>
            <a:xfrm>
              <a:off x="607317" y="4589341"/>
              <a:ext cx="3428352" cy="10491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/>
              <a:r>
                <a:rPr lang="en-GB" sz="1800" b="0" i="0" u="none" strike="noStrike" cap="none" dirty="0">
                  <a:solidFill>
                    <a:srgbClr val="009F90"/>
                  </a:solidFill>
                  <a:ea typeface="Roboto"/>
                  <a:cs typeface="Roboto"/>
                  <a:sym typeface="Roboto"/>
                </a:rPr>
                <a:t>Sometimes, we need to measure objects or distances to find out how long they are.</a:t>
              </a:r>
              <a:endParaRPr lang="en-GB" dirty="0">
                <a:solidFill>
                  <a:srgbClr val="009F90"/>
                </a:solidFill>
              </a:endParaRPr>
            </a:p>
          </p:txBody>
        </p:sp>
      </p:grpSp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5EF62F35-C509-4119-A090-BB9B7B4491C1}"/>
              </a:ext>
            </a:extLst>
          </p:cNvPr>
          <p:cNvSpPr/>
          <p:nvPr/>
        </p:nvSpPr>
        <p:spPr>
          <a:xfrm>
            <a:off x="4448908" y="4264175"/>
            <a:ext cx="2549443" cy="1670101"/>
          </a:xfrm>
          <a:prstGeom prst="wedgeEllipseCallout">
            <a:avLst>
              <a:gd name="adj1" fmla="val 63834"/>
              <a:gd name="adj2" fmla="val 3675"/>
            </a:avLst>
          </a:prstGeom>
          <a:solidFill>
            <a:schemeClr val="bg1"/>
          </a:solidFill>
          <a:ln w="28575">
            <a:solidFill>
              <a:srgbClr val="037D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800" b="0" i="0" u="none" strike="noStrike" cap="none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Can you think of something we might need to measure the length of?</a:t>
            </a:r>
            <a:endParaRPr lang="en-GB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CA805AC-E4CB-4A48-A341-671E9C2A8A31}"/>
              </a:ext>
            </a:extLst>
          </p:cNvPr>
          <p:cNvGrpSpPr/>
          <p:nvPr/>
        </p:nvGrpSpPr>
        <p:grpSpPr>
          <a:xfrm>
            <a:off x="3445169" y="1430878"/>
            <a:ext cx="2253661" cy="2250831"/>
            <a:chOff x="3445169" y="1430878"/>
            <a:chExt cx="2253661" cy="2250831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5D2ED38F-A451-4C09-8551-922181A2D9DE}"/>
                </a:ext>
              </a:extLst>
            </p:cNvPr>
            <p:cNvSpPr/>
            <p:nvPr/>
          </p:nvSpPr>
          <p:spPr>
            <a:xfrm>
              <a:off x="3445169" y="1430878"/>
              <a:ext cx="2253661" cy="2250831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GB" b="1" dirty="0">
                  <a:solidFill>
                    <a:schemeClr val="bg1"/>
                  </a:solidFill>
                </a:rPr>
                <a:t>book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9FAFE20-6915-4488-A368-39D91ADA5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8101" y="1662586"/>
              <a:ext cx="1647798" cy="1487853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EFB45FC-9703-4429-8B65-033A516A8649}"/>
              </a:ext>
            </a:extLst>
          </p:cNvPr>
          <p:cNvGrpSpPr/>
          <p:nvPr/>
        </p:nvGrpSpPr>
        <p:grpSpPr>
          <a:xfrm>
            <a:off x="755650" y="1430879"/>
            <a:ext cx="2253661" cy="2250831"/>
            <a:chOff x="755650" y="1430879"/>
            <a:chExt cx="2253661" cy="2250831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3ECEB485-8A8E-4440-9610-5EBA1D6DF178}"/>
                </a:ext>
              </a:extLst>
            </p:cNvPr>
            <p:cNvSpPr/>
            <p:nvPr/>
          </p:nvSpPr>
          <p:spPr>
            <a:xfrm>
              <a:off x="755650" y="1430879"/>
              <a:ext cx="2253661" cy="2250831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GB" b="1" dirty="0">
                  <a:solidFill>
                    <a:schemeClr val="bg1"/>
                  </a:solidFill>
                </a:rPr>
                <a:t>road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A36E18D-B078-4FFF-AFB3-76682A0352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398" b="1"/>
            <a:stretch/>
          </p:blipFill>
          <p:spPr>
            <a:xfrm>
              <a:off x="837656" y="1859108"/>
              <a:ext cx="2090182" cy="1132154"/>
            </a:xfrm>
            <a:prstGeom prst="roundRect">
              <a:avLst>
                <a:gd name="adj" fmla="val 12007"/>
              </a:avLst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05E249D-2654-480D-ADBF-83EC32417B98}"/>
              </a:ext>
            </a:extLst>
          </p:cNvPr>
          <p:cNvGrpSpPr/>
          <p:nvPr/>
        </p:nvGrpSpPr>
        <p:grpSpPr>
          <a:xfrm>
            <a:off x="6134689" y="1430879"/>
            <a:ext cx="2253661" cy="2250831"/>
            <a:chOff x="6134689" y="1430879"/>
            <a:chExt cx="2253661" cy="2250831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9B66E93E-7BF2-48ED-9CCF-36035F3FED8B}"/>
                </a:ext>
              </a:extLst>
            </p:cNvPr>
            <p:cNvSpPr/>
            <p:nvPr/>
          </p:nvSpPr>
          <p:spPr>
            <a:xfrm>
              <a:off x="6134689" y="1430879"/>
              <a:ext cx="2253661" cy="2250831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GB" b="1" dirty="0">
                  <a:solidFill>
                    <a:schemeClr val="bg1"/>
                  </a:solidFill>
                </a:rPr>
                <a:t>photo for a frame</a:t>
              </a: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E083D23F-4A65-4BC3-9121-5C7487D579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4015" y="1598811"/>
              <a:ext cx="1595007" cy="14383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880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Length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1F8202-AD38-422E-867B-9E82DCC851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818" y="3972648"/>
            <a:ext cx="1647797" cy="275061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4DC7645-379A-4330-9DDF-0CFB1183173A}"/>
              </a:ext>
            </a:extLst>
          </p:cNvPr>
          <p:cNvGrpSpPr/>
          <p:nvPr/>
        </p:nvGrpSpPr>
        <p:grpSpPr>
          <a:xfrm>
            <a:off x="8314792" y="6010031"/>
            <a:ext cx="597388" cy="597388"/>
            <a:chOff x="8314792" y="6010031"/>
            <a:chExt cx="597388" cy="597388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236916A-7A86-449F-B0CD-4AEE191DB612}"/>
                </a:ext>
              </a:extLst>
            </p:cNvPr>
            <p:cNvSpPr/>
            <p:nvPr/>
          </p:nvSpPr>
          <p:spPr>
            <a:xfrm>
              <a:off x="8314792" y="6010031"/>
              <a:ext cx="597388" cy="597388"/>
            </a:xfrm>
            <a:prstGeom prst="roundRect">
              <a:avLst/>
            </a:prstGeom>
            <a:solidFill>
              <a:srgbClr val="8ACB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Action Button: Go Forward or Next 9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8BB82016-7FA9-4249-8BA8-7204AB7D5C17}"/>
                </a:ext>
              </a:extLst>
            </p:cNvPr>
            <p:cNvSpPr/>
            <p:nvPr/>
          </p:nvSpPr>
          <p:spPr>
            <a:xfrm>
              <a:off x="8354357" y="6049596"/>
              <a:ext cx="518258" cy="518258"/>
            </a:xfrm>
            <a:prstGeom prst="actionButtonForwardNext">
              <a:avLst/>
            </a:prstGeom>
            <a:solidFill>
              <a:srgbClr val="8ACB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99BB72A1-9987-41A8-925A-04218ED1A7EC}"/>
              </a:ext>
            </a:extLst>
          </p:cNvPr>
          <p:cNvSpPr/>
          <p:nvPr/>
        </p:nvSpPr>
        <p:spPr>
          <a:xfrm>
            <a:off x="4305978" y="6141175"/>
            <a:ext cx="540000" cy="54000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2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08B23E1-5BA0-49D0-BD29-F3D470EF8842}"/>
              </a:ext>
            </a:extLst>
          </p:cNvPr>
          <p:cNvGrpSpPr/>
          <p:nvPr/>
        </p:nvGrpSpPr>
        <p:grpSpPr>
          <a:xfrm>
            <a:off x="271386" y="4587062"/>
            <a:ext cx="3860999" cy="1603647"/>
            <a:chOff x="271386" y="4406384"/>
            <a:chExt cx="3860999" cy="160364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98CFB50-FD84-4926-A540-DF5F27573123}"/>
                </a:ext>
              </a:extLst>
            </p:cNvPr>
            <p:cNvGrpSpPr/>
            <p:nvPr/>
          </p:nvGrpSpPr>
          <p:grpSpPr>
            <a:xfrm rot="10800000">
              <a:off x="271386" y="4406384"/>
              <a:ext cx="3860999" cy="1603647"/>
              <a:chOff x="857408" y="1418584"/>
              <a:chExt cx="3678553" cy="1603647"/>
            </a:xfrm>
          </p:grpSpPr>
          <p:sp>
            <p:nvSpPr>
              <p:cNvPr id="13" name="Rectangle: Top Corners Rounded 12">
                <a:extLst>
                  <a:ext uri="{FF2B5EF4-FFF2-40B4-BE49-F238E27FC236}">
                    <a16:creationId xmlns:a16="http://schemas.microsoft.com/office/drawing/2014/main" id="{C5AF843A-B619-42E1-8825-3200C1889DCA}"/>
                  </a:ext>
                </a:extLst>
              </p:cNvPr>
              <p:cNvSpPr/>
              <p:nvPr/>
            </p:nvSpPr>
            <p:spPr>
              <a:xfrm rot="16200000">
                <a:off x="2056263" y="549065"/>
                <a:ext cx="1132247" cy="3529957"/>
              </a:xfrm>
              <a:prstGeom prst="round2SameRect">
                <a:avLst/>
              </a:prstGeom>
              <a:solidFill>
                <a:schemeClr val="bg1"/>
              </a:solidFill>
              <a:ln w="28575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2FB9EF5-0171-47A9-9A9C-28B0D0422387}"/>
                  </a:ext>
                </a:extLst>
              </p:cNvPr>
              <p:cNvSpPr/>
              <p:nvPr/>
            </p:nvSpPr>
            <p:spPr>
              <a:xfrm>
                <a:off x="4364501" y="1418584"/>
                <a:ext cx="171460" cy="1603647"/>
              </a:xfrm>
              <a:prstGeom prst="rect">
                <a:avLst/>
              </a:prstGeom>
              <a:solidFill>
                <a:srgbClr val="009F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1551892-B2A6-4FCC-BF11-310992D9295B}"/>
                </a:ext>
              </a:extLst>
            </p:cNvPr>
            <p:cNvSpPr/>
            <p:nvPr/>
          </p:nvSpPr>
          <p:spPr>
            <a:xfrm>
              <a:off x="607317" y="4755540"/>
              <a:ext cx="3428352" cy="7167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GB" sz="1800" b="0" i="0" u="none" strike="noStrike" cap="none" dirty="0">
                  <a:solidFill>
                    <a:srgbClr val="009F90"/>
                  </a:solidFill>
                  <a:ea typeface="Roboto"/>
                  <a:cs typeface="Roboto"/>
                  <a:sym typeface="Roboto"/>
                </a:rPr>
                <a:t>We can use different equipment to measure length.</a:t>
              </a:r>
              <a:endParaRPr lang="en-GB" dirty="0">
                <a:solidFill>
                  <a:srgbClr val="009F90"/>
                </a:solidFill>
              </a:endParaRPr>
            </a:p>
          </p:txBody>
        </p:sp>
      </p:grpSp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ECDB6A46-A7BF-406E-A81A-01216D8301AC}"/>
              </a:ext>
            </a:extLst>
          </p:cNvPr>
          <p:cNvSpPr/>
          <p:nvPr/>
        </p:nvSpPr>
        <p:spPr>
          <a:xfrm>
            <a:off x="4677508" y="4264175"/>
            <a:ext cx="2320843" cy="1670101"/>
          </a:xfrm>
          <a:prstGeom prst="wedgeEllipseCallout">
            <a:avLst>
              <a:gd name="adj1" fmla="val 63834"/>
              <a:gd name="adj2" fmla="val 3675"/>
            </a:avLst>
          </a:prstGeom>
          <a:solidFill>
            <a:schemeClr val="bg1"/>
          </a:solidFill>
          <a:ln w="28575">
            <a:solidFill>
              <a:srgbClr val="037D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800" b="0" i="0" u="none" strike="noStrike" cap="none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Can you name any of these tools for measuring length?</a:t>
            </a:r>
            <a:endParaRPr lang="en-GB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C0D049F-CCA7-4F41-A7C7-A245BFE30458}"/>
              </a:ext>
            </a:extLst>
          </p:cNvPr>
          <p:cNvGrpSpPr/>
          <p:nvPr/>
        </p:nvGrpSpPr>
        <p:grpSpPr>
          <a:xfrm>
            <a:off x="6614971" y="1512766"/>
            <a:ext cx="1781537" cy="2297987"/>
            <a:chOff x="6614971" y="1512766"/>
            <a:chExt cx="1781537" cy="2297987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9F9FD0EB-5FB1-4820-A039-268453C70D31}"/>
                </a:ext>
              </a:extLst>
            </p:cNvPr>
            <p:cNvSpPr/>
            <p:nvPr/>
          </p:nvSpPr>
          <p:spPr>
            <a:xfrm>
              <a:off x="6614971" y="1512766"/>
              <a:ext cx="1781537" cy="229798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GB" sz="1750" b="1" dirty="0">
                  <a:solidFill>
                    <a:schemeClr val="bg1"/>
                  </a:solidFill>
                </a:rPr>
                <a:t>trundle wheel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BBCD7F2-9762-4138-82A2-73C3162DBE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4980" y="1844848"/>
              <a:ext cx="1403532" cy="1352407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2EA4D5C-21D8-46A0-AC09-69C37CCAE340}"/>
              </a:ext>
            </a:extLst>
          </p:cNvPr>
          <p:cNvGrpSpPr/>
          <p:nvPr/>
        </p:nvGrpSpPr>
        <p:grpSpPr>
          <a:xfrm>
            <a:off x="748453" y="1509200"/>
            <a:ext cx="1781537" cy="2297987"/>
            <a:chOff x="748453" y="1509200"/>
            <a:chExt cx="1781537" cy="2297987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6A114398-FB7D-415A-807F-A1BFD318A3FC}"/>
                </a:ext>
              </a:extLst>
            </p:cNvPr>
            <p:cNvSpPr/>
            <p:nvPr/>
          </p:nvSpPr>
          <p:spPr>
            <a:xfrm>
              <a:off x="748453" y="1509200"/>
              <a:ext cx="1781537" cy="229798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GB" b="1" dirty="0">
                  <a:solidFill>
                    <a:schemeClr val="bg1"/>
                  </a:solidFill>
                </a:rPr>
                <a:t>cubes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1AC5612-2386-4ED8-96CA-A0855C1F3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8460" y="1760912"/>
              <a:ext cx="461522" cy="1433666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B14029D-7A2D-4681-B310-5603F9215A9D}"/>
              </a:ext>
            </a:extLst>
          </p:cNvPr>
          <p:cNvGrpSpPr/>
          <p:nvPr/>
        </p:nvGrpSpPr>
        <p:grpSpPr>
          <a:xfrm>
            <a:off x="4463234" y="1512767"/>
            <a:ext cx="1986734" cy="2297987"/>
            <a:chOff x="4463234" y="1512767"/>
            <a:chExt cx="1986734" cy="2297987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C60F36EF-B67E-4E1E-930E-3BADDCED210C}"/>
                </a:ext>
              </a:extLst>
            </p:cNvPr>
            <p:cNvSpPr/>
            <p:nvPr/>
          </p:nvSpPr>
          <p:spPr>
            <a:xfrm>
              <a:off x="4659465" y="1512767"/>
              <a:ext cx="1781537" cy="229798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GB" b="1" dirty="0">
                  <a:solidFill>
                    <a:schemeClr val="bg1"/>
                  </a:solidFill>
                </a:rPr>
                <a:t>measuring tape</a:t>
              </a: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BF40F5BC-3433-4CEA-B471-F21254612A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55164">
              <a:off x="4463234" y="2169947"/>
              <a:ext cx="1986734" cy="701541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E3203E7-4842-4489-BBF9-D797A4DB91D4}"/>
              </a:ext>
            </a:extLst>
          </p:cNvPr>
          <p:cNvGrpSpPr/>
          <p:nvPr/>
        </p:nvGrpSpPr>
        <p:grpSpPr>
          <a:xfrm>
            <a:off x="2686944" y="1512766"/>
            <a:ext cx="1806298" cy="2297987"/>
            <a:chOff x="2686944" y="1512766"/>
            <a:chExt cx="1806298" cy="2297987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7409B8A5-7A67-4907-A3D0-ED0A881A9888}"/>
                </a:ext>
              </a:extLst>
            </p:cNvPr>
            <p:cNvSpPr/>
            <p:nvPr/>
          </p:nvSpPr>
          <p:spPr>
            <a:xfrm>
              <a:off x="2703959" y="1512766"/>
              <a:ext cx="1781537" cy="229798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GB" b="1" dirty="0">
                  <a:solidFill>
                    <a:schemeClr val="bg1"/>
                  </a:solidFill>
                </a:rPr>
                <a:t>ruler</a:t>
              </a: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AC620D74-DEB4-412B-B37F-FE8C08CBCC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22517">
              <a:off x="2686944" y="2360195"/>
              <a:ext cx="1806298" cy="338761"/>
            </a:xfrm>
            <a:prstGeom prst="rect">
              <a:avLst/>
            </a:prstGeom>
          </p:spPr>
        </p:pic>
      </p:grp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0EB03858-DEBF-46FF-B08F-407F54E97B8A}"/>
              </a:ext>
            </a:extLst>
          </p:cNvPr>
          <p:cNvSpPr/>
          <p:nvPr/>
        </p:nvSpPr>
        <p:spPr>
          <a:xfrm>
            <a:off x="977900" y="3329185"/>
            <a:ext cx="1296224" cy="375461"/>
          </a:xfrm>
          <a:prstGeom prst="roundRect">
            <a:avLst/>
          </a:prstGeom>
          <a:solidFill>
            <a:srgbClr val="BF9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A21B7A29-24BF-41D6-B56E-1F8020B15451}"/>
              </a:ext>
            </a:extLst>
          </p:cNvPr>
          <p:cNvSpPr/>
          <p:nvPr/>
        </p:nvSpPr>
        <p:spPr>
          <a:xfrm>
            <a:off x="2961577" y="3368860"/>
            <a:ext cx="1296224" cy="375461"/>
          </a:xfrm>
          <a:prstGeom prst="roundRect">
            <a:avLst/>
          </a:prstGeom>
          <a:solidFill>
            <a:srgbClr val="BF9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9065D7FC-1C3A-4519-BF62-B270D020F858}"/>
              </a:ext>
            </a:extLst>
          </p:cNvPr>
          <p:cNvSpPr/>
          <p:nvPr/>
        </p:nvSpPr>
        <p:spPr>
          <a:xfrm>
            <a:off x="4902121" y="3086100"/>
            <a:ext cx="1296224" cy="620187"/>
          </a:xfrm>
          <a:prstGeom prst="roundRect">
            <a:avLst/>
          </a:prstGeom>
          <a:solidFill>
            <a:srgbClr val="BF9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F6F44154-7F04-4F00-B7B1-CB042EE177EC}"/>
              </a:ext>
            </a:extLst>
          </p:cNvPr>
          <p:cNvSpPr/>
          <p:nvPr/>
        </p:nvSpPr>
        <p:spPr>
          <a:xfrm>
            <a:off x="6727092" y="3318594"/>
            <a:ext cx="1562300" cy="375461"/>
          </a:xfrm>
          <a:prstGeom prst="roundRect">
            <a:avLst/>
          </a:prstGeom>
          <a:solidFill>
            <a:srgbClr val="BF9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reveal answers">
            <a:extLst>
              <a:ext uri="{FF2B5EF4-FFF2-40B4-BE49-F238E27FC236}">
                <a16:creationId xmlns:a16="http://schemas.microsoft.com/office/drawing/2014/main" id="{21B8D0A1-966D-4B79-870F-890CBD2311EB}"/>
              </a:ext>
            </a:extLst>
          </p:cNvPr>
          <p:cNvSpPr txBox="1"/>
          <p:nvPr/>
        </p:nvSpPr>
        <p:spPr>
          <a:xfrm>
            <a:off x="1209772" y="4114701"/>
            <a:ext cx="2119051" cy="408623"/>
          </a:xfrm>
          <a:prstGeom prst="roundRect">
            <a:avLst>
              <a:gd name="adj" fmla="val 26189"/>
            </a:avLst>
          </a:prstGeom>
          <a:solidFill>
            <a:srgbClr val="009F9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Reveal answers!</a:t>
            </a:r>
          </a:p>
        </p:txBody>
      </p:sp>
    </p:spTree>
    <p:extLst>
      <p:ext uri="{BB962C8B-B14F-4D97-AF65-F5344CB8AC3E}">
        <p14:creationId xmlns:p14="http://schemas.microsoft.com/office/powerpoint/2010/main" val="407649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250"/>
                            </p:stCondLst>
                            <p:childTnLst>
                              <p:par>
                                <p:cTn id="42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25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16" grpId="0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6CDA642-9A44-4F54-ABDD-5A71A203A0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818" y="3972648"/>
            <a:ext cx="1647797" cy="2750611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Length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F7B7684-49AD-452C-97FD-56CFABEC3E39}"/>
              </a:ext>
            </a:extLst>
          </p:cNvPr>
          <p:cNvGrpSpPr/>
          <p:nvPr/>
        </p:nvGrpSpPr>
        <p:grpSpPr>
          <a:xfrm>
            <a:off x="8314348" y="6010031"/>
            <a:ext cx="597388" cy="597388"/>
            <a:chOff x="8349029" y="6053504"/>
            <a:chExt cx="597388" cy="597388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D943885-B5E8-4CC2-8AFD-EBB5C2AC784C}"/>
                </a:ext>
              </a:extLst>
            </p:cNvPr>
            <p:cNvSpPr/>
            <p:nvPr/>
          </p:nvSpPr>
          <p:spPr>
            <a:xfrm>
              <a:off x="8349029" y="6053504"/>
              <a:ext cx="597388" cy="597388"/>
            </a:xfrm>
            <a:prstGeom prst="roundRect">
              <a:avLst/>
            </a:prstGeom>
            <a:solidFill>
              <a:srgbClr val="83C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Action Button: Go Home 8">
              <a:hlinkClick r:id="rId4" action="ppaction://hlinksldjump" highlightClick="1"/>
              <a:extLst>
                <a:ext uri="{FF2B5EF4-FFF2-40B4-BE49-F238E27FC236}">
                  <a16:creationId xmlns:a16="http://schemas.microsoft.com/office/drawing/2014/main" id="{803285BC-BA56-4079-94F3-E89EDE1599A3}"/>
                </a:ext>
              </a:extLst>
            </p:cNvPr>
            <p:cNvSpPr/>
            <p:nvPr/>
          </p:nvSpPr>
          <p:spPr>
            <a:xfrm>
              <a:off x="8388350" y="6092825"/>
              <a:ext cx="518746" cy="518746"/>
            </a:xfrm>
            <a:prstGeom prst="actionButtonHome">
              <a:avLst/>
            </a:prstGeom>
            <a:solidFill>
              <a:srgbClr val="83C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0CBF6E47-EFF5-481F-9640-54471AAAB0D4}"/>
              </a:ext>
            </a:extLst>
          </p:cNvPr>
          <p:cNvSpPr/>
          <p:nvPr/>
        </p:nvSpPr>
        <p:spPr>
          <a:xfrm>
            <a:off x="5842630" y="6141420"/>
            <a:ext cx="540000" cy="54000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631490-0A9A-4025-8DE2-FB6E69AD84F7}"/>
              </a:ext>
            </a:extLst>
          </p:cNvPr>
          <p:cNvSpPr txBox="1"/>
          <p:nvPr/>
        </p:nvSpPr>
        <p:spPr>
          <a:xfrm>
            <a:off x="1436924" y="2498873"/>
            <a:ext cx="200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AEEF"/>
                </a:solidFill>
              </a:rPr>
              <a:t>longer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BB1A1D-A6F0-47C7-8F9F-72E02BF4D727}"/>
              </a:ext>
            </a:extLst>
          </p:cNvPr>
          <p:cNvSpPr txBox="1"/>
          <p:nvPr/>
        </p:nvSpPr>
        <p:spPr>
          <a:xfrm>
            <a:off x="3132743" y="2916125"/>
            <a:ext cx="2541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9F90"/>
                </a:solidFill>
              </a:rPr>
              <a:t>centimetres (cm)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897B34-BEE0-43AE-B133-52FBFD71074F}"/>
              </a:ext>
            </a:extLst>
          </p:cNvPr>
          <p:cNvSpPr txBox="1"/>
          <p:nvPr/>
        </p:nvSpPr>
        <p:spPr>
          <a:xfrm>
            <a:off x="2815914" y="1815693"/>
            <a:ext cx="2614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metres (m)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5F5ACC-D055-471E-8401-0111C3EC0F1C}"/>
              </a:ext>
            </a:extLst>
          </p:cNvPr>
          <p:cNvSpPr txBox="1"/>
          <p:nvPr/>
        </p:nvSpPr>
        <p:spPr>
          <a:xfrm>
            <a:off x="1604661" y="3429000"/>
            <a:ext cx="2009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short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D5AB79-DA3D-4124-89BC-E8AE5DF77900}"/>
              </a:ext>
            </a:extLst>
          </p:cNvPr>
          <p:cNvSpPr txBox="1"/>
          <p:nvPr/>
        </p:nvSpPr>
        <p:spPr>
          <a:xfrm>
            <a:off x="3184471" y="3754061"/>
            <a:ext cx="2541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AEEF"/>
                </a:solidFill>
              </a:rPr>
              <a:t>longest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7DC5A3-EFEE-4B43-90F3-3AB759708B41}"/>
              </a:ext>
            </a:extLst>
          </p:cNvPr>
          <p:cNvSpPr txBox="1"/>
          <p:nvPr/>
        </p:nvSpPr>
        <p:spPr>
          <a:xfrm>
            <a:off x="5347086" y="3747873"/>
            <a:ext cx="1577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9F90"/>
                </a:solidFill>
              </a:rPr>
              <a:t>shorter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768AD1-0DA7-4B35-81D8-E3382051866B}"/>
              </a:ext>
            </a:extLst>
          </p:cNvPr>
          <p:cNvSpPr txBox="1"/>
          <p:nvPr/>
        </p:nvSpPr>
        <p:spPr>
          <a:xfrm>
            <a:off x="5509482" y="2776948"/>
            <a:ext cx="2009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long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7A255C-C543-41A4-A1F8-C5EA6B1F9194}"/>
              </a:ext>
            </a:extLst>
          </p:cNvPr>
          <p:cNvSpPr txBox="1"/>
          <p:nvPr/>
        </p:nvSpPr>
        <p:spPr>
          <a:xfrm>
            <a:off x="5293173" y="2187507"/>
            <a:ext cx="2009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37D72"/>
                </a:solidFill>
              </a:rPr>
              <a:t>shortest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9254A95D-04D2-41CC-BD32-5D69EDDC111D}"/>
              </a:ext>
            </a:extLst>
          </p:cNvPr>
          <p:cNvSpPr/>
          <p:nvPr/>
        </p:nvSpPr>
        <p:spPr>
          <a:xfrm>
            <a:off x="1343571" y="5164716"/>
            <a:ext cx="5731008" cy="504000"/>
          </a:xfrm>
          <a:prstGeom prst="wedgeRoundRectCallout">
            <a:avLst>
              <a:gd name="adj1" fmla="val 54726"/>
              <a:gd name="adj2" fmla="val -45334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We might use these words to talk about length.</a:t>
            </a:r>
          </a:p>
        </p:txBody>
      </p:sp>
    </p:spTree>
    <p:extLst>
      <p:ext uri="{BB962C8B-B14F-4D97-AF65-F5344CB8AC3E}">
        <p14:creationId xmlns:p14="http://schemas.microsoft.com/office/powerpoint/2010/main" val="80935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Height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FFD7AC-290E-4E6B-81C9-126BB33344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70" y="4902896"/>
            <a:ext cx="2257712" cy="175190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50E5D5F-087B-4F7E-9BA8-55E84EE5003E}"/>
              </a:ext>
            </a:extLst>
          </p:cNvPr>
          <p:cNvGrpSpPr/>
          <p:nvPr/>
        </p:nvGrpSpPr>
        <p:grpSpPr>
          <a:xfrm>
            <a:off x="8314792" y="6010031"/>
            <a:ext cx="597388" cy="597388"/>
            <a:chOff x="8314792" y="6010031"/>
            <a:chExt cx="597388" cy="597388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DC3C693-60F1-4232-9C2A-7BC69080E7FE}"/>
                </a:ext>
              </a:extLst>
            </p:cNvPr>
            <p:cNvSpPr/>
            <p:nvPr/>
          </p:nvSpPr>
          <p:spPr>
            <a:xfrm>
              <a:off x="8314792" y="6010031"/>
              <a:ext cx="597388" cy="597388"/>
            </a:xfrm>
            <a:prstGeom prst="roundRect">
              <a:avLst/>
            </a:prstGeom>
            <a:solidFill>
              <a:srgbClr val="FCC4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Action Button: Go Forward or Next 8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740A341B-A1BA-4157-81EE-826218B0D2F2}"/>
                </a:ext>
              </a:extLst>
            </p:cNvPr>
            <p:cNvSpPr/>
            <p:nvPr/>
          </p:nvSpPr>
          <p:spPr>
            <a:xfrm>
              <a:off x="8354357" y="6049596"/>
              <a:ext cx="518258" cy="518258"/>
            </a:xfrm>
            <a:prstGeom prst="actionButtonForwardNext">
              <a:avLst/>
            </a:prstGeom>
            <a:solidFill>
              <a:srgbClr val="FCC4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B6130279-3E09-42D6-9766-1E48047887D5}"/>
              </a:ext>
            </a:extLst>
          </p:cNvPr>
          <p:cNvSpPr/>
          <p:nvPr/>
        </p:nvSpPr>
        <p:spPr>
          <a:xfrm>
            <a:off x="2769326" y="6141175"/>
            <a:ext cx="540000" cy="54000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1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1718683-D29F-4D4B-92CA-136266486B33}"/>
              </a:ext>
            </a:extLst>
          </p:cNvPr>
          <p:cNvGrpSpPr/>
          <p:nvPr/>
        </p:nvGrpSpPr>
        <p:grpSpPr>
          <a:xfrm>
            <a:off x="5099538" y="3822165"/>
            <a:ext cx="3764023" cy="2192626"/>
            <a:chOff x="5099538" y="3822165"/>
            <a:chExt cx="3764023" cy="219262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6ED90D5-B8CF-45D7-B36F-C7802B1CD61D}"/>
                </a:ext>
              </a:extLst>
            </p:cNvPr>
            <p:cNvGrpSpPr/>
            <p:nvPr/>
          </p:nvGrpSpPr>
          <p:grpSpPr>
            <a:xfrm>
              <a:off x="5099538" y="3822165"/>
              <a:ext cx="3764023" cy="2192626"/>
              <a:chOff x="520691" y="1418584"/>
              <a:chExt cx="4020794" cy="1987436"/>
            </a:xfrm>
          </p:grpSpPr>
          <p:sp>
            <p:nvSpPr>
              <p:cNvPr id="12" name="Rectangle: Top Corners Rounded 11">
                <a:extLst>
                  <a:ext uri="{FF2B5EF4-FFF2-40B4-BE49-F238E27FC236}">
                    <a16:creationId xmlns:a16="http://schemas.microsoft.com/office/drawing/2014/main" id="{72691CB2-EDC0-4CF9-A122-2D831AD695D8}"/>
                  </a:ext>
                </a:extLst>
              </p:cNvPr>
              <p:cNvSpPr/>
              <p:nvPr/>
            </p:nvSpPr>
            <p:spPr>
              <a:xfrm rot="16200000">
                <a:off x="1933307" y="459130"/>
                <a:ext cx="1041445" cy="3866678"/>
              </a:xfrm>
              <a:prstGeom prst="round2SameRect">
                <a:avLst/>
              </a:prstGeom>
              <a:solidFill>
                <a:schemeClr val="bg1"/>
              </a:solidFill>
              <a:ln w="28575">
                <a:solidFill>
                  <a:srgbClr val="F0C7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A40A494-28B6-4144-9C2F-09BB8C526819}"/>
                  </a:ext>
                </a:extLst>
              </p:cNvPr>
              <p:cNvSpPr/>
              <p:nvPr/>
            </p:nvSpPr>
            <p:spPr>
              <a:xfrm>
                <a:off x="4364500" y="1418584"/>
                <a:ext cx="176985" cy="1987436"/>
              </a:xfrm>
              <a:prstGeom prst="rect">
                <a:avLst/>
              </a:prstGeom>
              <a:solidFill>
                <a:srgbClr val="F9A0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5B64892-5CAC-41F8-973E-19191D8D681F}"/>
                </a:ext>
              </a:extLst>
            </p:cNvPr>
            <p:cNvSpPr/>
            <p:nvPr/>
          </p:nvSpPr>
          <p:spPr>
            <a:xfrm>
              <a:off x="5162342" y="4437733"/>
              <a:ext cx="3446518" cy="9567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/>
              <a:r>
                <a:rPr lang="en-GB" sz="1600" b="0" i="0" u="none" strike="noStrike" cap="none" dirty="0">
                  <a:solidFill>
                    <a:srgbClr val="E57D42"/>
                  </a:solidFill>
                  <a:ea typeface="Roboto"/>
                  <a:cs typeface="Roboto"/>
                  <a:sym typeface="Roboto"/>
                </a:rPr>
                <a:t>Sometimes, we need to measure objects or people to find out how tall they are.</a:t>
              </a:r>
              <a:endParaRPr lang="en-GB" sz="1600" dirty="0">
                <a:solidFill>
                  <a:srgbClr val="E57D42"/>
                </a:solidFill>
              </a:endParaRPr>
            </a:p>
          </p:txBody>
        </p:sp>
      </p:grpSp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99E16302-911D-4D6D-B937-46667C17962A}"/>
              </a:ext>
            </a:extLst>
          </p:cNvPr>
          <p:cNvSpPr/>
          <p:nvPr/>
        </p:nvSpPr>
        <p:spPr>
          <a:xfrm>
            <a:off x="2734504" y="4054403"/>
            <a:ext cx="2146705" cy="1778023"/>
          </a:xfrm>
          <a:prstGeom prst="wedgeEllipseCallout">
            <a:avLst>
              <a:gd name="adj1" fmla="val -63372"/>
              <a:gd name="adj2" fmla="val 22533"/>
            </a:avLst>
          </a:prstGeom>
          <a:solidFill>
            <a:schemeClr val="bg1"/>
          </a:solidFill>
          <a:ln w="28575">
            <a:solidFill>
              <a:srgbClr val="438C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600" b="0" i="0" u="none" strike="noStrike" cap="none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Can you think of something we might need to measure the height of?</a:t>
            </a:r>
            <a:endParaRPr lang="en-GB" sz="1200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A9C02A3-7500-4F1F-9FBF-28CE8FC7EA97}"/>
              </a:ext>
            </a:extLst>
          </p:cNvPr>
          <p:cNvGrpSpPr/>
          <p:nvPr/>
        </p:nvGrpSpPr>
        <p:grpSpPr>
          <a:xfrm>
            <a:off x="6134689" y="1386919"/>
            <a:ext cx="2253661" cy="2250831"/>
            <a:chOff x="6134689" y="1386919"/>
            <a:chExt cx="2253661" cy="2250831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C8CCB75F-465C-451A-A9BC-1AB9401B074A}"/>
                </a:ext>
              </a:extLst>
            </p:cNvPr>
            <p:cNvSpPr/>
            <p:nvPr/>
          </p:nvSpPr>
          <p:spPr>
            <a:xfrm>
              <a:off x="6134689" y="1386919"/>
              <a:ext cx="2253661" cy="2250831"/>
            </a:xfrm>
            <a:prstGeom prst="roundRect">
              <a:avLst/>
            </a:prstGeom>
            <a:solidFill>
              <a:srgbClr val="F0C7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tree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EA5D1E7-38B7-4E39-BE82-A6CE71BD6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6226" y="1578498"/>
              <a:ext cx="692131" cy="1512421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939A587-ABDE-49BE-AC24-9D80BB1CC711}"/>
              </a:ext>
            </a:extLst>
          </p:cNvPr>
          <p:cNvGrpSpPr/>
          <p:nvPr/>
        </p:nvGrpSpPr>
        <p:grpSpPr>
          <a:xfrm>
            <a:off x="3445169" y="1386918"/>
            <a:ext cx="2253661" cy="2250831"/>
            <a:chOff x="3445169" y="1386918"/>
            <a:chExt cx="2253661" cy="2250831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2155DBB3-DFC0-4E84-9B12-7A4D06F0BFCC}"/>
                </a:ext>
              </a:extLst>
            </p:cNvPr>
            <p:cNvSpPr/>
            <p:nvPr/>
          </p:nvSpPr>
          <p:spPr>
            <a:xfrm>
              <a:off x="3445169" y="1386918"/>
              <a:ext cx="2253661" cy="2250831"/>
            </a:xfrm>
            <a:prstGeom prst="roundRect">
              <a:avLst/>
            </a:prstGeom>
            <a:solidFill>
              <a:srgbClr val="F0C7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door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07790EE-3109-4B08-9ECA-5E407DD077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9748" y="1596082"/>
              <a:ext cx="664503" cy="1410991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C7C289F-F46E-45B5-9572-EE11D066F1A9}"/>
              </a:ext>
            </a:extLst>
          </p:cNvPr>
          <p:cNvGrpSpPr/>
          <p:nvPr/>
        </p:nvGrpSpPr>
        <p:grpSpPr>
          <a:xfrm>
            <a:off x="755650" y="1386919"/>
            <a:ext cx="2253661" cy="2250831"/>
            <a:chOff x="755650" y="1386919"/>
            <a:chExt cx="2253661" cy="2250831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3BF10407-29BF-4C0A-BF0F-16568D3AACF2}"/>
                </a:ext>
              </a:extLst>
            </p:cNvPr>
            <p:cNvSpPr/>
            <p:nvPr/>
          </p:nvSpPr>
          <p:spPr>
            <a:xfrm>
              <a:off x="755650" y="1386919"/>
              <a:ext cx="2253661" cy="2250831"/>
            </a:xfrm>
            <a:prstGeom prst="roundRect">
              <a:avLst/>
            </a:prstGeom>
            <a:solidFill>
              <a:srgbClr val="F0C7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child</a:t>
              </a: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15CC84B-B5FC-48A5-B12B-52C59800C4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206" y="1462214"/>
              <a:ext cx="580549" cy="15845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496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Height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B322DD-D8ED-4096-84A8-8EBED97CE0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70" y="4902896"/>
            <a:ext cx="2257712" cy="175190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6F10DC9-583C-43F8-B2DB-6245BCB861F8}"/>
              </a:ext>
            </a:extLst>
          </p:cNvPr>
          <p:cNvGrpSpPr/>
          <p:nvPr/>
        </p:nvGrpSpPr>
        <p:grpSpPr>
          <a:xfrm>
            <a:off x="8314792" y="6010031"/>
            <a:ext cx="597388" cy="597388"/>
            <a:chOff x="8314792" y="6010031"/>
            <a:chExt cx="597388" cy="597388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5DA8031-D573-4A60-9ED1-BD775E8F5030}"/>
                </a:ext>
              </a:extLst>
            </p:cNvPr>
            <p:cNvSpPr/>
            <p:nvPr/>
          </p:nvSpPr>
          <p:spPr>
            <a:xfrm>
              <a:off x="8314792" y="6010031"/>
              <a:ext cx="597388" cy="597388"/>
            </a:xfrm>
            <a:prstGeom prst="roundRect">
              <a:avLst/>
            </a:prstGeom>
            <a:solidFill>
              <a:srgbClr val="FCC4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Action Button: Go Forward or Next 8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211BEF38-2A92-4284-9C68-2E71295A2636}"/>
                </a:ext>
              </a:extLst>
            </p:cNvPr>
            <p:cNvSpPr/>
            <p:nvPr/>
          </p:nvSpPr>
          <p:spPr>
            <a:xfrm>
              <a:off x="8354357" y="6049596"/>
              <a:ext cx="518258" cy="518258"/>
            </a:xfrm>
            <a:prstGeom prst="actionButtonForwardNext">
              <a:avLst/>
            </a:prstGeom>
            <a:solidFill>
              <a:srgbClr val="FCC4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840BC0E9-4A58-41AD-8927-FBA046E7E87F}"/>
              </a:ext>
            </a:extLst>
          </p:cNvPr>
          <p:cNvSpPr/>
          <p:nvPr/>
        </p:nvSpPr>
        <p:spPr>
          <a:xfrm>
            <a:off x="4305978" y="6141175"/>
            <a:ext cx="540000" cy="54000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2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BE589FE-A703-4A3D-8EEA-AF6B17518D41}"/>
              </a:ext>
            </a:extLst>
          </p:cNvPr>
          <p:cNvGrpSpPr/>
          <p:nvPr/>
        </p:nvGrpSpPr>
        <p:grpSpPr>
          <a:xfrm>
            <a:off x="748453" y="1509200"/>
            <a:ext cx="1781537" cy="2297987"/>
            <a:chOff x="748453" y="1509200"/>
            <a:chExt cx="1781537" cy="2297987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B053EECA-BFA0-4466-8E19-08C442BC9D43}"/>
                </a:ext>
              </a:extLst>
            </p:cNvPr>
            <p:cNvSpPr/>
            <p:nvPr/>
          </p:nvSpPr>
          <p:spPr>
            <a:xfrm>
              <a:off x="748453" y="1509200"/>
              <a:ext cx="1781537" cy="2297987"/>
            </a:xfrm>
            <a:prstGeom prst="roundRect">
              <a:avLst/>
            </a:prstGeom>
            <a:solidFill>
              <a:srgbClr val="F0C7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GB" b="1" dirty="0">
                  <a:solidFill>
                    <a:schemeClr val="bg1"/>
                  </a:solidFill>
                </a:rPr>
                <a:t>cubes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6CB23E8-F1D8-4ABF-A470-A6CF0AF62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08460" y="1760913"/>
              <a:ext cx="461522" cy="1433664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9B4D021-382B-4A71-BC72-D172EC7E2DEE}"/>
              </a:ext>
            </a:extLst>
          </p:cNvPr>
          <p:cNvGrpSpPr/>
          <p:nvPr/>
        </p:nvGrpSpPr>
        <p:grpSpPr>
          <a:xfrm>
            <a:off x="4463234" y="1512767"/>
            <a:ext cx="1986734" cy="2297987"/>
            <a:chOff x="4463234" y="1512767"/>
            <a:chExt cx="1986734" cy="2297987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D35B509F-B15F-485F-9F51-600158E9F414}"/>
                </a:ext>
              </a:extLst>
            </p:cNvPr>
            <p:cNvSpPr/>
            <p:nvPr/>
          </p:nvSpPr>
          <p:spPr>
            <a:xfrm>
              <a:off x="4659465" y="1512767"/>
              <a:ext cx="1781537" cy="2297987"/>
            </a:xfrm>
            <a:prstGeom prst="roundRect">
              <a:avLst/>
            </a:prstGeom>
            <a:solidFill>
              <a:srgbClr val="F0C7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GB" b="1" dirty="0">
                  <a:solidFill>
                    <a:schemeClr val="bg1"/>
                  </a:solidFill>
                </a:rPr>
                <a:t>measuring tape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925B875-3D99-4F1C-AEBA-39BFF7003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55164">
              <a:off x="4463234" y="2195347"/>
              <a:ext cx="1986734" cy="701541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D46D779-D676-49EB-99EA-302D07A2C9FA}"/>
              </a:ext>
            </a:extLst>
          </p:cNvPr>
          <p:cNvGrpSpPr/>
          <p:nvPr/>
        </p:nvGrpSpPr>
        <p:grpSpPr>
          <a:xfrm>
            <a:off x="2686944" y="1512766"/>
            <a:ext cx="1806298" cy="2297987"/>
            <a:chOff x="2686944" y="1512766"/>
            <a:chExt cx="1806298" cy="2297987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92560A31-B1C0-421A-8963-D9E0A65429C2}"/>
                </a:ext>
              </a:extLst>
            </p:cNvPr>
            <p:cNvSpPr/>
            <p:nvPr/>
          </p:nvSpPr>
          <p:spPr>
            <a:xfrm>
              <a:off x="2703959" y="1512766"/>
              <a:ext cx="1781537" cy="2297987"/>
            </a:xfrm>
            <a:prstGeom prst="roundRect">
              <a:avLst/>
            </a:prstGeom>
            <a:solidFill>
              <a:srgbClr val="F0C7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GB" b="1" dirty="0">
                  <a:solidFill>
                    <a:schemeClr val="bg1"/>
                  </a:solidFill>
                </a:rPr>
                <a:t>ruler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89091A0-B6FB-406E-AA45-CB2CB9941A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22517">
              <a:off x="2686944" y="2360195"/>
              <a:ext cx="1806298" cy="338761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34B2CEB-96BA-4643-B9FC-5929F2F428F2}"/>
              </a:ext>
            </a:extLst>
          </p:cNvPr>
          <p:cNvGrpSpPr/>
          <p:nvPr/>
        </p:nvGrpSpPr>
        <p:grpSpPr>
          <a:xfrm>
            <a:off x="6614971" y="1512766"/>
            <a:ext cx="1781537" cy="2297987"/>
            <a:chOff x="6614971" y="1512766"/>
            <a:chExt cx="1781537" cy="2297987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379CA811-4456-47D3-B44B-B8FEFAE854A7}"/>
                </a:ext>
              </a:extLst>
            </p:cNvPr>
            <p:cNvSpPr/>
            <p:nvPr/>
          </p:nvSpPr>
          <p:spPr>
            <a:xfrm>
              <a:off x="6614971" y="1512766"/>
              <a:ext cx="1781537" cy="2297987"/>
            </a:xfrm>
            <a:prstGeom prst="roundRect">
              <a:avLst/>
            </a:prstGeom>
            <a:solidFill>
              <a:srgbClr val="F0C7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GB" b="1" dirty="0">
                  <a:solidFill>
                    <a:schemeClr val="bg1"/>
                  </a:solidFill>
                </a:rPr>
                <a:t>metre stick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1353B8E-1552-435F-A6E0-137EFB670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0569" y="1957471"/>
              <a:ext cx="1650339" cy="1162035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F4F1437-AD17-4F12-9AC4-46E12660FC5B}"/>
              </a:ext>
            </a:extLst>
          </p:cNvPr>
          <p:cNvGrpSpPr/>
          <p:nvPr/>
        </p:nvGrpSpPr>
        <p:grpSpPr>
          <a:xfrm>
            <a:off x="5372100" y="4186479"/>
            <a:ext cx="3473877" cy="1751903"/>
            <a:chOff x="5372100" y="3822165"/>
            <a:chExt cx="3473877" cy="175190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A698983-A5A0-429A-AEBB-CB9604FAE71B}"/>
                </a:ext>
              </a:extLst>
            </p:cNvPr>
            <p:cNvGrpSpPr/>
            <p:nvPr/>
          </p:nvGrpSpPr>
          <p:grpSpPr>
            <a:xfrm>
              <a:off x="5372100" y="3822165"/>
              <a:ext cx="3473877" cy="1751903"/>
              <a:chOff x="520691" y="1418584"/>
              <a:chExt cx="4000544" cy="1587957"/>
            </a:xfrm>
          </p:grpSpPr>
          <p:sp>
            <p:nvSpPr>
              <p:cNvPr id="19" name="Rectangle: Top Corners Rounded 18">
                <a:extLst>
                  <a:ext uri="{FF2B5EF4-FFF2-40B4-BE49-F238E27FC236}">
                    <a16:creationId xmlns:a16="http://schemas.microsoft.com/office/drawing/2014/main" id="{CC438FBD-DE2C-46E1-B558-9C887C0444DF}"/>
                  </a:ext>
                </a:extLst>
              </p:cNvPr>
              <p:cNvSpPr/>
              <p:nvPr/>
            </p:nvSpPr>
            <p:spPr>
              <a:xfrm rot="16200000">
                <a:off x="1933307" y="459130"/>
                <a:ext cx="1041445" cy="3866678"/>
              </a:xfrm>
              <a:prstGeom prst="round2SameRect">
                <a:avLst/>
              </a:prstGeom>
              <a:solidFill>
                <a:schemeClr val="bg1"/>
              </a:solidFill>
              <a:ln w="28575">
                <a:solidFill>
                  <a:srgbClr val="F0C7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F141250-0660-4621-B38C-262ACC0EE6C4}"/>
                  </a:ext>
                </a:extLst>
              </p:cNvPr>
              <p:cNvSpPr/>
              <p:nvPr/>
            </p:nvSpPr>
            <p:spPr>
              <a:xfrm>
                <a:off x="4344250" y="1418584"/>
                <a:ext cx="176985" cy="1587957"/>
              </a:xfrm>
              <a:prstGeom prst="rect">
                <a:avLst/>
              </a:prstGeom>
              <a:solidFill>
                <a:srgbClr val="F9A0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BF4BCBF-FFBE-4A6B-942D-53078C8E4069}"/>
                </a:ext>
              </a:extLst>
            </p:cNvPr>
            <p:cNvSpPr/>
            <p:nvPr/>
          </p:nvSpPr>
          <p:spPr>
            <a:xfrm>
              <a:off x="5512776" y="4585465"/>
              <a:ext cx="3096083" cy="66130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GB" sz="1600" b="0" i="0" u="none" strike="noStrike" cap="none" dirty="0">
                  <a:solidFill>
                    <a:srgbClr val="E57D42"/>
                  </a:solidFill>
                  <a:ea typeface="Roboto"/>
                  <a:cs typeface="Roboto"/>
                  <a:sym typeface="Roboto"/>
                </a:rPr>
                <a:t>We can use different equipment to measure height.</a:t>
              </a:r>
              <a:endParaRPr lang="en-GB" sz="1200" dirty="0">
                <a:solidFill>
                  <a:srgbClr val="E57D42"/>
                </a:solidFill>
              </a:endParaRPr>
            </a:p>
          </p:txBody>
        </p:sp>
      </p:grpSp>
      <p:sp>
        <p:nvSpPr>
          <p:cNvPr id="23" name="Speech Bubble: Oval 22">
            <a:extLst>
              <a:ext uri="{FF2B5EF4-FFF2-40B4-BE49-F238E27FC236}">
                <a16:creationId xmlns:a16="http://schemas.microsoft.com/office/drawing/2014/main" id="{518AAF90-05CB-452F-A92E-D45B778CDE64}"/>
              </a:ext>
            </a:extLst>
          </p:cNvPr>
          <p:cNvSpPr/>
          <p:nvPr/>
        </p:nvSpPr>
        <p:spPr>
          <a:xfrm>
            <a:off x="2734504" y="4236920"/>
            <a:ext cx="2503769" cy="1598475"/>
          </a:xfrm>
          <a:prstGeom prst="wedgeEllipseCallout">
            <a:avLst>
              <a:gd name="adj1" fmla="val -63372"/>
              <a:gd name="adj2" fmla="val 22533"/>
            </a:avLst>
          </a:prstGeom>
          <a:solidFill>
            <a:schemeClr val="bg1"/>
          </a:solidFill>
          <a:ln w="28575">
            <a:solidFill>
              <a:srgbClr val="438C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600" b="0" i="0" u="none" strike="noStrike" cap="none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Can you name any of these tools for measuring </a:t>
            </a:r>
            <a:r>
              <a:rPr lang="en-GB" sz="1600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height</a:t>
            </a:r>
            <a:r>
              <a:rPr lang="en-GB" sz="1600" b="0" i="0" u="none" strike="noStrike" cap="none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?</a:t>
            </a:r>
            <a:endParaRPr lang="en-GB" sz="1200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B8C673D-81CF-4150-95BE-F5D9C1AFE580}"/>
              </a:ext>
            </a:extLst>
          </p:cNvPr>
          <p:cNvSpPr/>
          <p:nvPr/>
        </p:nvSpPr>
        <p:spPr>
          <a:xfrm>
            <a:off x="977900" y="3329185"/>
            <a:ext cx="1296224" cy="375461"/>
          </a:xfrm>
          <a:prstGeom prst="roundRect">
            <a:avLst/>
          </a:prstGeom>
          <a:solidFill>
            <a:srgbClr val="F0C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E3531AD-3C20-4AF2-B288-7BB870E51D15}"/>
              </a:ext>
            </a:extLst>
          </p:cNvPr>
          <p:cNvSpPr/>
          <p:nvPr/>
        </p:nvSpPr>
        <p:spPr>
          <a:xfrm>
            <a:off x="2961577" y="3368860"/>
            <a:ext cx="1296224" cy="375461"/>
          </a:xfrm>
          <a:prstGeom prst="roundRect">
            <a:avLst/>
          </a:prstGeom>
          <a:solidFill>
            <a:srgbClr val="F0C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0F62FB4-7D01-47DD-ACB1-786549278C15}"/>
              </a:ext>
            </a:extLst>
          </p:cNvPr>
          <p:cNvSpPr/>
          <p:nvPr/>
        </p:nvSpPr>
        <p:spPr>
          <a:xfrm>
            <a:off x="4902121" y="3119506"/>
            <a:ext cx="1296224" cy="586781"/>
          </a:xfrm>
          <a:prstGeom prst="roundRect">
            <a:avLst/>
          </a:prstGeom>
          <a:solidFill>
            <a:srgbClr val="F0C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F4AE3CD-5FAD-427B-8B9C-DF72338E5E08}"/>
              </a:ext>
            </a:extLst>
          </p:cNvPr>
          <p:cNvSpPr/>
          <p:nvPr/>
        </p:nvSpPr>
        <p:spPr>
          <a:xfrm>
            <a:off x="6842545" y="3318594"/>
            <a:ext cx="1296224" cy="375461"/>
          </a:xfrm>
          <a:prstGeom prst="roundRect">
            <a:avLst/>
          </a:prstGeom>
          <a:solidFill>
            <a:srgbClr val="F0C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reveal answers">
            <a:extLst>
              <a:ext uri="{FF2B5EF4-FFF2-40B4-BE49-F238E27FC236}">
                <a16:creationId xmlns:a16="http://schemas.microsoft.com/office/drawing/2014/main" id="{E317AAE6-09DE-4BE2-9B24-A75774395E52}"/>
              </a:ext>
            </a:extLst>
          </p:cNvPr>
          <p:cNvSpPr txBox="1"/>
          <p:nvPr/>
        </p:nvSpPr>
        <p:spPr>
          <a:xfrm>
            <a:off x="6019718" y="4074106"/>
            <a:ext cx="2119051" cy="408623"/>
          </a:xfrm>
          <a:prstGeom prst="roundRect">
            <a:avLst>
              <a:gd name="adj" fmla="val 26189"/>
            </a:avLst>
          </a:prstGeom>
          <a:solidFill>
            <a:srgbClr val="438CC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Reveal answers!</a:t>
            </a:r>
          </a:p>
        </p:txBody>
      </p:sp>
    </p:spTree>
    <p:extLst>
      <p:ext uri="{BB962C8B-B14F-4D97-AF65-F5344CB8AC3E}">
        <p14:creationId xmlns:p14="http://schemas.microsoft.com/office/powerpoint/2010/main" val="386245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250"/>
                            </p:stCondLst>
                            <p:childTnLst>
                              <p:par>
                                <p:cTn id="42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25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Height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09797F-100F-46D0-BA9C-D22C35C6EA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70" y="4902896"/>
            <a:ext cx="2257712" cy="175190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95A24B3-E859-4A2B-AB1A-7256F73E2601}"/>
              </a:ext>
            </a:extLst>
          </p:cNvPr>
          <p:cNvGrpSpPr/>
          <p:nvPr/>
        </p:nvGrpSpPr>
        <p:grpSpPr>
          <a:xfrm>
            <a:off x="8314792" y="6010031"/>
            <a:ext cx="597388" cy="597388"/>
            <a:chOff x="8349029" y="6053504"/>
            <a:chExt cx="597388" cy="59738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E349D1F5-213B-4AA8-966E-E18781E2B9D6}"/>
                </a:ext>
              </a:extLst>
            </p:cNvPr>
            <p:cNvSpPr/>
            <p:nvPr/>
          </p:nvSpPr>
          <p:spPr>
            <a:xfrm>
              <a:off x="8349029" y="6053504"/>
              <a:ext cx="597388" cy="597388"/>
            </a:xfrm>
            <a:prstGeom prst="roundRect">
              <a:avLst/>
            </a:prstGeom>
            <a:solidFill>
              <a:srgbClr val="83C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Action Button: Go Home 6">
              <a:hlinkClick r:id="rId4" action="ppaction://hlinksldjump" highlightClick="1"/>
              <a:extLst>
                <a:ext uri="{FF2B5EF4-FFF2-40B4-BE49-F238E27FC236}">
                  <a16:creationId xmlns:a16="http://schemas.microsoft.com/office/drawing/2014/main" id="{1840A2B1-36CA-451A-A63A-59EA06810D6D}"/>
                </a:ext>
              </a:extLst>
            </p:cNvPr>
            <p:cNvSpPr/>
            <p:nvPr/>
          </p:nvSpPr>
          <p:spPr>
            <a:xfrm>
              <a:off x="8388350" y="6092825"/>
              <a:ext cx="518746" cy="518746"/>
            </a:xfrm>
            <a:prstGeom prst="actionButtonHome">
              <a:avLst/>
            </a:prstGeom>
            <a:solidFill>
              <a:srgbClr val="83C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31955031-6319-4ACA-979C-A3B23F524C60}"/>
              </a:ext>
            </a:extLst>
          </p:cNvPr>
          <p:cNvSpPr/>
          <p:nvPr/>
        </p:nvSpPr>
        <p:spPr>
          <a:xfrm>
            <a:off x="5842630" y="6141420"/>
            <a:ext cx="540000" cy="54000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DD3A9E-0DA6-47EC-8E56-1F126CAF9E71}"/>
              </a:ext>
            </a:extLst>
          </p:cNvPr>
          <p:cNvSpPr txBox="1"/>
          <p:nvPr/>
        </p:nvSpPr>
        <p:spPr>
          <a:xfrm>
            <a:off x="1436924" y="2498873"/>
            <a:ext cx="200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438CCA"/>
                </a:solidFill>
              </a:rPr>
              <a:t>taller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34C266-298C-48EE-B6E9-F35C5E5C3D5A}"/>
              </a:ext>
            </a:extLst>
          </p:cNvPr>
          <p:cNvSpPr txBox="1"/>
          <p:nvPr/>
        </p:nvSpPr>
        <p:spPr>
          <a:xfrm>
            <a:off x="3132743" y="2916125"/>
            <a:ext cx="2541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9A058"/>
                </a:solidFill>
              </a:rPr>
              <a:t>centimetres (cm)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4AC29B-41C4-4222-A3F5-25E601809ED5}"/>
              </a:ext>
            </a:extLst>
          </p:cNvPr>
          <p:cNvSpPr txBox="1"/>
          <p:nvPr/>
        </p:nvSpPr>
        <p:spPr>
          <a:xfrm>
            <a:off x="2815914" y="1815693"/>
            <a:ext cx="2614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F0C756"/>
                </a:solidFill>
              </a:rPr>
              <a:t>metres (m)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5F25A2-F8A2-4547-9A39-C3803E2A63F4}"/>
              </a:ext>
            </a:extLst>
          </p:cNvPr>
          <p:cNvSpPr txBox="1"/>
          <p:nvPr/>
        </p:nvSpPr>
        <p:spPr>
          <a:xfrm>
            <a:off x="1604661" y="3429000"/>
            <a:ext cx="2009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F0C756"/>
                </a:solidFill>
              </a:rPr>
              <a:t>short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AE6E5C-A4AD-492C-B5C7-6C4B77D34AFD}"/>
              </a:ext>
            </a:extLst>
          </p:cNvPr>
          <p:cNvSpPr txBox="1"/>
          <p:nvPr/>
        </p:nvSpPr>
        <p:spPr>
          <a:xfrm>
            <a:off x="3184471" y="3754061"/>
            <a:ext cx="2541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438CCA"/>
                </a:solidFill>
              </a:rPr>
              <a:t>tallest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D83B1E-9E88-4E90-AF37-5404E56D6273}"/>
              </a:ext>
            </a:extLst>
          </p:cNvPr>
          <p:cNvSpPr txBox="1"/>
          <p:nvPr/>
        </p:nvSpPr>
        <p:spPr>
          <a:xfrm>
            <a:off x="5347086" y="3747873"/>
            <a:ext cx="1577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9A058"/>
                </a:solidFill>
              </a:rPr>
              <a:t>shorter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E32022-868E-4D6A-A800-1A91627F9683}"/>
              </a:ext>
            </a:extLst>
          </p:cNvPr>
          <p:cNvSpPr txBox="1"/>
          <p:nvPr/>
        </p:nvSpPr>
        <p:spPr>
          <a:xfrm>
            <a:off x="5509482" y="2776948"/>
            <a:ext cx="2009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F0C756"/>
                </a:solidFill>
              </a:rPr>
              <a:t>tall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55732A-5D96-4C76-9E93-D528D9226019}"/>
              </a:ext>
            </a:extLst>
          </p:cNvPr>
          <p:cNvSpPr txBox="1"/>
          <p:nvPr/>
        </p:nvSpPr>
        <p:spPr>
          <a:xfrm>
            <a:off x="5293173" y="2187507"/>
            <a:ext cx="2009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E57D42"/>
                </a:solidFill>
              </a:rPr>
              <a:t>shortest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97DA2026-0649-4686-8B86-96E18657E7A2}"/>
              </a:ext>
            </a:extLst>
          </p:cNvPr>
          <p:cNvSpPr/>
          <p:nvPr/>
        </p:nvSpPr>
        <p:spPr>
          <a:xfrm>
            <a:off x="2583784" y="5164716"/>
            <a:ext cx="5731008" cy="504000"/>
          </a:xfrm>
          <a:prstGeom prst="wedgeRoundRectCallout">
            <a:avLst>
              <a:gd name="adj1" fmla="val -53433"/>
              <a:gd name="adj2" fmla="val -10444"/>
              <a:gd name="adj3" fmla="val 16667"/>
            </a:avLst>
          </a:prstGeom>
          <a:solidFill>
            <a:srgbClr val="F0C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We might use these words to talk about height.</a:t>
            </a:r>
          </a:p>
        </p:txBody>
      </p:sp>
    </p:spTree>
    <p:extLst>
      <p:ext uri="{BB962C8B-B14F-4D97-AF65-F5344CB8AC3E}">
        <p14:creationId xmlns:p14="http://schemas.microsoft.com/office/powerpoint/2010/main" val="157974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5"/>
            <a:ext cx="7144329" cy="994306"/>
          </a:xfrm>
        </p:spPr>
        <p:txBody>
          <a:bodyPr/>
          <a:lstStyle/>
          <a:p>
            <a:r>
              <a:rPr lang="en-GB" sz="3200" dirty="0">
                <a:latin typeface="+mn-lt"/>
              </a:rPr>
              <a:t>Let’s check what we can remember!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0B0A6A-BE94-45E0-B4A0-EE34ACA7B2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09" y="268021"/>
            <a:ext cx="1555942" cy="99430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FD2B655-03A0-4AC7-B3C4-E5456384F52C}"/>
              </a:ext>
            </a:extLst>
          </p:cNvPr>
          <p:cNvGrpSpPr/>
          <p:nvPr/>
        </p:nvGrpSpPr>
        <p:grpSpPr>
          <a:xfrm>
            <a:off x="8314792" y="6010031"/>
            <a:ext cx="597388" cy="597388"/>
            <a:chOff x="8314792" y="6010031"/>
            <a:chExt cx="597388" cy="597388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5F0037B-3857-45BE-98EE-37C95747CA98}"/>
                </a:ext>
              </a:extLst>
            </p:cNvPr>
            <p:cNvSpPr/>
            <p:nvPr/>
          </p:nvSpPr>
          <p:spPr>
            <a:xfrm>
              <a:off x="8314792" y="6010031"/>
              <a:ext cx="597388" cy="59738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Action Button: Go Forward or Next 8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7C648578-7601-4A2B-93F5-CC9133FEA924}"/>
                </a:ext>
              </a:extLst>
            </p:cNvPr>
            <p:cNvSpPr/>
            <p:nvPr/>
          </p:nvSpPr>
          <p:spPr>
            <a:xfrm>
              <a:off x="8354357" y="6049596"/>
              <a:ext cx="518258" cy="518258"/>
            </a:xfrm>
            <a:prstGeom prst="actionButtonForwardNex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60D4AAFB-7E56-41E4-BCCB-87ABF844BAA2}"/>
              </a:ext>
            </a:extLst>
          </p:cNvPr>
          <p:cNvSpPr/>
          <p:nvPr/>
        </p:nvSpPr>
        <p:spPr>
          <a:xfrm>
            <a:off x="1512027" y="6158595"/>
            <a:ext cx="540000" cy="54000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2DFECA9-6FEA-489B-BB62-3CE709EF8E7E}"/>
              </a:ext>
            </a:extLst>
          </p:cNvPr>
          <p:cNvSpPr/>
          <p:nvPr/>
        </p:nvSpPr>
        <p:spPr>
          <a:xfrm>
            <a:off x="2907227" y="6158595"/>
            <a:ext cx="540000" cy="540000"/>
          </a:xfrm>
          <a:prstGeom prst="ellipse">
            <a:avLst/>
          </a:prstGeom>
          <a:noFill/>
          <a:ln>
            <a:solidFill>
              <a:srgbClr val="83C9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FF2001B-A3EC-41AA-BDED-098B1959010A}"/>
              </a:ext>
            </a:extLst>
          </p:cNvPr>
          <p:cNvSpPr/>
          <p:nvPr/>
        </p:nvSpPr>
        <p:spPr>
          <a:xfrm>
            <a:off x="4302426" y="6158595"/>
            <a:ext cx="540000" cy="540000"/>
          </a:xfrm>
          <a:prstGeom prst="ellipse">
            <a:avLst/>
          </a:prstGeom>
          <a:noFill/>
          <a:ln>
            <a:solidFill>
              <a:srgbClr val="83C9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D3DA92-6A4D-482E-B2D4-E57FBDB6FD69}"/>
              </a:ext>
            </a:extLst>
          </p:cNvPr>
          <p:cNvSpPr/>
          <p:nvPr/>
        </p:nvSpPr>
        <p:spPr>
          <a:xfrm>
            <a:off x="5697625" y="6158595"/>
            <a:ext cx="540000" cy="540000"/>
          </a:xfrm>
          <a:prstGeom prst="ellipse">
            <a:avLst/>
          </a:prstGeom>
          <a:noFill/>
          <a:ln>
            <a:solidFill>
              <a:srgbClr val="83C9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4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4FB53D4-9D9F-4408-BC82-CB3FF949F003}"/>
              </a:ext>
            </a:extLst>
          </p:cNvPr>
          <p:cNvSpPr/>
          <p:nvPr/>
        </p:nvSpPr>
        <p:spPr>
          <a:xfrm>
            <a:off x="7092825" y="6158595"/>
            <a:ext cx="540000" cy="540000"/>
          </a:xfrm>
          <a:prstGeom prst="ellipse">
            <a:avLst/>
          </a:prstGeom>
          <a:noFill/>
          <a:ln>
            <a:solidFill>
              <a:srgbClr val="83C9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5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8274ADD-376D-4409-A271-5BF9CA0772D1}"/>
              </a:ext>
            </a:extLst>
          </p:cNvPr>
          <p:cNvGrpSpPr/>
          <p:nvPr/>
        </p:nvGrpSpPr>
        <p:grpSpPr>
          <a:xfrm>
            <a:off x="390983" y="1684075"/>
            <a:ext cx="4171782" cy="1205249"/>
            <a:chOff x="400219" y="1684075"/>
            <a:chExt cx="4171782" cy="120524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A5C84A5-C327-490F-A365-2231D0115B64}"/>
                </a:ext>
              </a:extLst>
            </p:cNvPr>
            <p:cNvGrpSpPr/>
            <p:nvPr/>
          </p:nvGrpSpPr>
          <p:grpSpPr>
            <a:xfrm>
              <a:off x="400219" y="1684075"/>
              <a:ext cx="4171782" cy="1205249"/>
              <a:chOff x="400218" y="1441236"/>
              <a:chExt cx="3987143" cy="994306"/>
            </a:xfrm>
          </p:grpSpPr>
          <p:sp>
            <p:nvSpPr>
              <p:cNvPr id="16" name="Rectangle: Top Corners Rounded 15">
                <a:extLst>
                  <a:ext uri="{FF2B5EF4-FFF2-40B4-BE49-F238E27FC236}">
                    <a16:creationId xmlns:a16="http://schemas.microsoft.com/office/drawing/2014/main" id="{D368E537-62EC-4271-932F-AD8C5C7AE93D}"/>
                  </a:ext>
                </a:extLst>
              </p:cNvPr>
              <p:cNvSpPr/>
              <p:nvPr/>
            </p:nvSpPr>
            <p:spPr>
              <a:xfrm rot="5400000">
                <a:off x="2012512" y="-66551"/>
                <a:ext cx="784364" cy="3965335"/>
              </a:xfrm>
              <a:prstGeom prst="round2SameRect">
                <a:avLst/>
              </a:prstGeom>
              <a:solidFill>
                <a:schemeClr val="bg1"/>
              </a:solidFill>
              <a:ln w="38100">
                <a:solidFill>
                  <a:srgbClr val="BF5F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5505876-D17E-4E8C-8C27-23F90B2E486B}"/>
                  </a:ext>
                </a:extLst>
              </p:cNvPr>
              <p:cNvSpPr/>
              <p:nvPr/>
            </p:nvSpPr>
            <p:spPr>
              <a:xfrm>
                <a:off x="400218" y="1441236"/>
                <a:ext cx="45719" cy="994306"/>
              </a:xfrm>
              <a:prstGeom prst="rect">
                <a:avLst/>
              </a:prstGeom>
              <a:solidFill>
                <a:srgbClr val="72C1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62E922D-16EC-4F28-B3E8-9D808E885780}"/>
                </a:ext>
              </a:extLst>
            </p:cNvPr>
            <p:cNvSpPr/>
            <p:nvPr/>
          </p:nvSpPr>
          <p:spPr>
            <a:xfrm>
              <a:off x="850807" y="1842870"/>
              <a:ext cx="3451838" cy="8336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/>
              <a:r>
                <a:rPr lang="en-GB" sz="2000" b="0" i="0" u="none" strike="noStrike" cap="none" dirty="0">
                  <a:solidFill>
                    <a:srgbClr val="50B5A5"/>
                  </a:solidFill>
                  <a:ea typeface="Roboto"/>
                  <a:cs typeface="Roboto"/>
                  <a:sym typeface="Roboto"/>
                </a:rPr>
                <a:t>What would you use to measure how tall you are?</a:t>
              </a:r>
              <a:endParaRPr lang="en-GB" sz="2000" dirty="0">
                <a:solidFill>
                  <a:srgbClr val="50B5A5"/>
                </a:solidFill>
              </a:endParaRPr>
            </a:p>
          </p:txBody>
        </p:sp>
      </p:grpSp>
      <p:grpSp>
        <p:nvGrpSpPr>
          <p:cNvPr id="2" name="incorrect">
            <a:extLst>
              <a:ext uri="{FF2B5EF4-FFF2-40B4-BE49-F238E27FC236}">
                <a16:creationId xmlns:a16="http://schemas.microsoft.com/office/drawing/2014/main" id="{F0D85514-45D7-4EA5-9939-31DFDC8B6338}"/>
              </a:ext>
            </a:extLst>
          </p:cNvPr>
          <p:cNvGrpSpPr/>
          <p:nvPr/>
        </p:nvGrpSpPr>
        <p:grpSpPr>
          <a:xfrm>
            <a:off x="5496001" y="1473201"/>
            <a:ext cx="2242921" cy="2100603"/>
            <a:chOff x="5496001" y="1473201"/>
            <a:chExt cx="2242921" cy="2100603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1838DF08-AEE5-4845-9DA0-1774C17806B9}"/>
                </a:ext>
              </a:extLst>
            </p:cNvPr>
            <p:cNvSpPr/>
            <p:nvPr/>
          </p:nvSpPr>
          <p:spPr>
            <a:xfrm>
              <a:off x="5496001" y="1473201"/>
              <a:ext cx="2242921" cy="2100603"/>
            </a:xfrm>
            <a:prstGeom prst="roundRect">
              <a:avLst/>
            </a:prstGeom>
            <a:solidFill>
              <a:srgbClr val="AED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bathroom scale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7DB0364-3ADA-43F2-B3B8-7A5183CC91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7910" y="1555704"/>
              <a:ext cx="1119101" cy="1523601"/>
            </a:xfrm>
            <a:prstGeom prst="rect">
              <a:avLst/>
            </a:prstGeom>
          </p:spPr>
        </p:pic>
      </p:grpSp>
      <p:grpSp>
        <p:nvGrpSpPr>
          <p:cNvPr id="3" name="correct">
            <a:extLst>
              <a:ext uri="{FF2B5EF4-FFF2-40B4-BE49-F238E27FC236}">
                <a16:creationId xmlns:a16="http://schemas.microsoft.com/office/drawing/2014/main" id="{9407CE39-AEC2-4C12-A848-83FEEB4E47F2}"/>
              </a:ext>
            </a:extLst>
          </p:cNvPr>
          <p:cNvGrpSpPr/>
          <p:nvPr/>
        </p:nvGrpSpPr>
        <p:grpSpPr>
          <a:xfrm>
            <a:off x="5496001" y="3784677"/>
            <a:ext cx="2242921" cy="2100603"/>
            <a:chOff x="5496001" y="3784677"/>
            <a:chExt cx="2242921" cy="2100603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13172F62-1851-4680-BFBA-F719949B9934}"/>
                </a:ext>
              </a:extLst>
            </p:cNvPr>
            <p:cNvSpPr/>
            <p:nvPr/>
          </p:nvSpPr>
          <p:spPr>
            <a:xfrm>
              <a:off x="5496001" y="3784677"/>
              <a:ext cx="2242921" cy="2100603"/>
            </a:xfrm>
            <a:prstGeom prst="roundRect">
              <a:avLst/>
            </a:prstGeom>
            <a:solidFill>
              <a:srgbClr val="AED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measuring tape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527DCE9-B233-46DA-9576-1E3F924ECB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55164">
              <a:off x="5526970" y="4475414"/>
              <a:ext cx="1986734" cy="701541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32365F1-0A6E-489A-ADC0-3E25D6D46926}"/>
              </a:ext>
            </a:extLst>
          </p:cNvPr>
          <p:cNvGrpSpPr/>
          <p:nvPr/>
        </p:nvGrpSpPr>
        <p:grpSpPr>
          <a:xfrm>
            <a:off x="1455265" y="3079305"/>
            <a:ext cx="2242921" cy="2638371"/>
            <a:chOff x="1455265" y="3079305"/>
            <a:chExt cx="2242921" cy="2638371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DF08E5AB-A2EA-4607-A6A7-6A3A976F5CEC}"/>
                </a:ext>
              </a:extLst>
            </p:cNvPr>
            <p:cNvSpPr/>
            <p:nvPr/>
          </p:nvSpPr>
          <p:spPr>
            <a:xfrm>
              <a:off x="1455265" y="3079305"/>
              <a:ext cx="2242921" cy="2638371"/>
            </a:xfrm>
            <a:prstGeom prst="roundRect">
              <a:avLst/>
            </a:prstGeom>
            <a:solidFill>
              <a:srgbClr val="CF7C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72338E1-532A-47A9-9EC0-A79A3BD613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1172" y="3099869"/>
              <a:ext cx="871105" cy="2377544"/>
            </a:xfrm>
            <a:prstGeom prst="rect">
              <a:avLst/>
            </a:prstGeom>
          </p:spPr>
        </p:pic>
      </p:grpSp>
      <p:sp>
        <p:nvSpPr>
          <p:cNvPr id="26" name="Title 20">
            <a:extLst>
              <a:ext uri="{FF2B5EF4-FFF2-40B4-BE49-F238E27FC236}">
                <a16:creationId xmlns:a16="http://schemas.microsoft.com/office/drawing/2014/main" id="{407C9F6F-B509-4E6E-B9D4-6AB7CCF09F78}"/>
              </a:ext>
            </a:extLst>
          </p:cNvPr>
          <p:cNvSpPr txBox="1">
            <a:spLocks/>
          </p:cNvSpPr>
          <p:nvPr/>
        </p:nvSpPr>
        <p:spPr>
          <a:xfrm>
            <a:off x="5198645" y="2063190"/>
            <a:ext cx="2837629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rgbClr val="4EB2E4"/>
                </a:solidFill>
                <a:latin typeface="+mn-lt"/>
              </a:rPr>
              <a:t>Well done!</a:t>
            </a:r>
          </a:p>
        </p:txBody>
      </p:sp>
      <p:sp>
        <p:nvSpPr>
          <p:cNvPr id="27" name="Title 20">
            <a:extLst>
              <a:ext uri="{FF2B5EF4-FFF2-40B4-BE49-F238E27FC236}">
                <a16:creationId xmlns:a16="http://schemas.microsoft.com/office/drawing/2014/main" id="{8F22DC9E-BE2A-48A2-B7D7-B321CA1EC0B2}"/>
              </a:ext>
            </a:extLst>
          </p:cNvPr>
          <p:cNvSpPr txBox="1">
            <a:spLocks/>
          </p:cNvSpPr>
          <p:nvPr/>
        </p:nvSpPr>
        <p:spPr>
          <a:xfrm>
            <a:off x="507562" y="1845127"/>
            <a:ext cx="3960000" cy="828000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rgbClr val="4EB2E4"/>
                </a:solidFill>
                <a:latin typeface="+mn-lt"/>
              </a:rPr>
              <a:t>Try again.</a:t>
            </a:r>
          </a:p>
        </p:txBody>
      </p:sp>
    </p:spTree>
    <p:extLst>
      <p:ext uri="{BB962C8B-B14F-4D97-AF65-F5344CB8AC3E}">
        <p14:creationId xmlns:p14="http://schemas.microsoft.com/office/powerpoint/2010/main" val="48144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0">
            <a:extLst>
              <a:ext uri="{FF2B5EF4-FFF2-40B4-BE49-F238E27FC236}">
                <a16:creationId xmlns:a16="http://schemas.microsoft.com/office/drawing/2014/main" id="{7D0ECD60-70C1-4B92-BE4F-F85E89DD4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478895"/>
            <a:ext cx="7144329" cy="994306"/>
          </a:xfrm>
        </p:spPr>
        <p:txBody>
          <a:bodyPr/>
          <a:lstStyle/>
          <a:p>
            <a:r>
              <a:rPr lang="en-GB" sz="3200" dirty="0">
                <a:latin typeface="+mn-lt"/>
              </a:rPr>
              <a:t>Let’s check what we can remember!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F553D0-2134-4AD7-BE20-E09AD098D1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09" y="268021"/>
            <a:ext cx="1555942" cy="994307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2B19579-A7C1-4736-9DB3-1D51108B4BA5}"/>
              </a:ext>
            </a:extLst>
          </p:cNvPr>
          <p:cNvSpPr/>
          <p:nvPr/>
        </p:nvSpPr>
        <p:spPr>
          <a:xfrm>
            <a:off x="8314792" y="6010031"/>
            <a:ext cx="597388" cy="5973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Action Button: Go Forward or Next 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10CA158-3F5A-4917-B2F1-B6E51B4D517A}"/>
              </a:ext>
            </a:extLst>
          </p:cNvPr>
          <p:cNvSpPr/>
          <p:nvPr/>
        </p:nvSpPr>
        <p:spPr>
          <a:xfrm>
            <a:off x="8354357" y="6049596"/>
            <a:ext cx="518258" cy="518258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0609252-DE86-47EE-8132-5CDFEC9F43D3}"/>
              </a:ext>
            </a:extLst>
          </p:cNvPr>
          <p:cNvSpPr/>
          <p:nvPr/>
        </p:nvSpPr>
        <p:spPr>
          <a:xfrm>
            <a:off x="2907227" y="6158595"/>
            <a:ext cx="540000" cy="54000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53873EF-A9AA-4B49-A790-71A811D2526D}"/>
              </a:ext>
            </a:extLst>
          </p:cNvPr>
          <p:cNvGrpSpPr/>
          <p:nvPr/>
        </p:nvGrpSpPr>
        <p:grpSpPr>
          <a:xfrm>
            <a:off x="390983" y="1684075"/>
            <a:ext cx="4171782" cy="1205249"/>
            <a:chOff x="400219" y="1684075"/>
            <a:chExt cx="4171782" cy="1205249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21AAA60-C712-4E6A-91E6-C60010472888}"/>
                </a:ext>
              </a:extLst>
            </p:cNvPr>
            <p:cNvGrpSpPr/>
            <p:nvPr/>
          </p:nvGrpSpPr>
          <p:grpSpPr>
            <a:xfrm>
              <a:off x="400219" y="1684075"/>
              <a:ext cx="4171782" cy="1205249"/>
              <a:chOff x="400218" y="1441236"/>
              <a:chExt cx="3987143" cy="994306"/>
            </a:xfrm>
          </p:grpSpPr>
          <p:sp>
            <p:nvSpPr>
              <p:cNvPr id="13" name="Rectangle: Top Corners Rounded 12">
                <a:extLst>
                  <a:ext uri="{FF2B5EF4-FFF2-40B4-BE49-F238E27FC236}">
                    <a16:creationId xmlns:a16="http://schemas.microsoft.com/office/drawing/2014/main" id="{ECCA8CF4-347C-4885-9B6A-FCD5550D26C9}"/>
                  </a:ext>
                </a:extLst>
              </p:cNvPr>
              <p:cNvSpPr/>
              <p:nvPr/>
            </p:nvSpPr>
            <p:spPr>
              <a:xfrm rot="5400000">
                <a:off x="2012512" y="-66551"/>
                <a:ext cx="784364" cy="3965335"/>
              </a:xfrm>
              <a:prstGeom prst="round2SameRect">
                <a:avLst/>
              </a:prstGeom>
              <a:solidFill>
                <a:schemeClr val="bg1"/>
              </a:solidFill>
              <a:ln w="38100">
                <a:solidFill>
                  <a:srgbClr val="BF5F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0B78A37-59EC-4B01-B3F4-18B8AD8245DB}"/>
                  </a:ext>
                </a:extLst>
              </p:cNvPr>
              <p:cNvSpPr/>
              <p:nvPr/>
            </p:nvSpPr>
            <p:spPr>
              <a:xfrm>
                <a:off x="400218" y="1441236"/>
                <a:ext cx="45719" cy="994306"/>
              </a:xfrm>
              <a:prstGeom prst="rect">
                <a:avLst/>
              </a:prstGeom>
              <a:solidFill>
                <a:srgbClr val="72C1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CB7A8E6-C5E2-4FF9-A7B2-65378D67D679}"/>
                </a:ext>
              </a:extLst>
            </p:cNvPr>
            <p:cNvSpPr/>
            <p:nvPr/>
          </p:nvSpPr>
          <p:spPr>
            <a:xfrm>
              <a:off x="693393" y="1842870"/>
              <a:ext cx="3633270" cy="8336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/>
              <a:r>
                <a:rPr lang="en-GB" sz="2000" b="0" i="0" u="none" strike="noStrike" cap="none" dirty="0">
                  <a:solidFill>
                    <a:srgbClr val="50B5A5"/>
                  </a:solidFill>
                  <a:ea typeface="Roboto"/>
                  <a:cs typeface="Roboto"/>
                  <a:sym typeface="Roboto"/>
                </a:rPr>
                <a:t>What would you use to weigh ingredients to bake a cake?</a:t>
              </a:r>
              <a:endParaRPr lang="en-GB" sz="2000" dirty="0">
                <a:solidFill>
                  <a:srgbClr val="50B5A5"/>
                </a:solidFill>
              </a:endParaRPr>
            </a:p>
          </p:txBody>
        </p:sp>
      </p:grpSp>
      <p:grpSp>
        <p:nvGrpSpPr>
          <p:cNvPr id="3" name="incorrect">
            <a:extLst>
              <a:ext uri="{FF2B5EF4-FFF2-40B4-BE49-F238E27FC236}">
                <a16:creationId xmlns:a16="http://schemas.microsoft.com/office/drawing/2014/main" id="{41E70714-E25F-416E-AC56-CF86C05ADB15}"/>
              </a:ext>
            </a:extLst>
          </p:cNvPr>
          <p:cNvGrpSpPr/>
          <p:nvPr/>
        </p:nvGrpSpPr>
        <p:grpSpPr>
          <a:xfrm>
            <a:off x="5496001" y="1473201"/>
            <a:ext cx="2242921" cy="2100603"/>
            <a:chOff x="5496001" y="1473201"/>
            <a:chExt cx="2242921" cy="2100603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AA89A377-C801-4018-9891-32AC6146DF46}"/>
                </a:ext>
              </a:extLst>
            </p:cNvPr>
            <p:cNvSpPr/>
            <p:nvPr/>
          </p:nvSpPr>
          <p:spPr>
            <a:xfrm>
              <a:off x="5496001" y="1473201"/>
              <a:ext cx="2242921" cy="2100603"/>
            </a:xfrm>
            <a:prstGeom prst="roundRect">
              <a:avLst/>
            </a:prstGeom>
            <a:solidFill>
              <a:srgbClr val="AED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ruler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89D6C77-D9AF-4DE7-AC28-32FB114F33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22517">
              <a:off x="5655602" y="2236508"/>
              <a:ext cx="1806298" cy="338761"/>
            </a:xfrm>
            <a:prstGeom prst="rect">
              <a:avLst/>
            </a:prstGeom>
          </p:spPr>
        </p:pic>
      </p:grpSp>
      <p:grpSp>
        <p:nvGrpSpPr>
          <p:cNvPr id="2" name="correct">
            <a:extLst>
              <a:ext uri="{FF2B5EF4-FFF2-40B4-BE49-F238E27FC236}">
                <a16:creationId xmlns:a16="http://schemas.microsoft.com/office/drawing/2014/main" id="{3C9DF6B8-6605-4C8A-A177-5CE5BE75BA7B}"/>
              </a:ext>
            </a:extLst>
          </p:cNvPr>
          <p:cNvGrpSpPr/>
          <p:nvPr/>
        </p:nvGrpSpPr>
        <p:grpSpPr>
          <a:xfrm>
            <a:off x="5496001" y="3784677"/>
            <a:ext cx="2242921" cy="2100603"/>
            <a:chOff x="5496001" y="3784677"/>
            <a:chExt cx="2242921" cy="2100603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25801B4-E398-44FD-BF98-A8D67E1C0E1E}"/>
                </a:ext>
              </a:extLst>
            </p:cNvPr>
            <p:cNvSpPr/>
            <p:nvPr/>
          </p:nvSpPr>
          <p:spPr>
            <a:xfrm>
              <a:off x="5496001" y="3784677"/>
              <a:ext cx="2242921" cy="2100603"/>
            </a:xfrm>
            <a:prstGeom prst="roundRect">
              <a:avLst/>
            </a:prstGeom>
            <a:solidFill>
              <a:srgbClr val="AED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kitchen scale</a:t>
              </a: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032012C-AF47-4572-B6D0-2EA38767F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5390" y="4060981"/>
              <a:ext cx="1124142" cy="1198785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45F80E5-EB5D-4C73-B96A-B82CE5A0BA74}"/>
              </a:ext>
            </a:extLst>
          </p:cNvPr>
          <p:cNvGrpSpPr/>
          <p:nvPr/>
        </p:nvGrpSpPr>
        <p:grpSpPr>
          <a:xfrm>
            <a:off x="1455265" y="3079305"/>
            <a:ext cx="2242921" cy="2638371"/>
            <a:chOff x="1455265" y="3079305"/>
            <a:chExt cx="2242921" cy="2638371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37A43BA4-54EA-4D3A-BA01-85AC64C6A13F}"/>
                </a:ext>
              </a:extLst>
            </p:cNvPr>
            <p:cNvSpPr/>
            <p:nvPr/>
          </p:nvSpPr>
          <p:spPr>
            <a:xfrm>
              <a:off x="1455265" y="3079305"/>
              <a:ext cx="2242921" cy="2638371"/>
            </a:xfrm>
            <a:prstGeom prst="roundRect">
              <a:avLst/>
            </a:prstGeom>
            <a:solidFill>
              <a:srgbClr val="CF7C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34127AE-66DD-45C1-9BF2-39C3022E14B6}"/>
                </a:ext>
              </a:extLst>
            </p:cNvPr>
            <p:cNvGrpSpPr/>
            <p:nvPr/>
          </p:nvGrpSpPr>
          <p:grpSpPr>
            <a:xfrm>
              <a:off x="1578270" y="3699774"/>
              <a:ext cx="1996910" cy="1492241"/>
              <a:chOff x="6252787" y="3394212"/>
              <a:chExt cx="1996910" cy="1492241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7801E92D-03F7-44E4-9996-7F4D88F426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52787" y="3394212"/>
                <a:ext cx="873851" cy="1097756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78156F4F-118E-478E-9C55-61D245969B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35337" y="3394212"/>
                <a:ext cx="714360" cy="1141144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9CEE02BA-B6C1-4247-920B-34C550686F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88646" y="4147341"/>
                <a:ext cx="1285592" cy="739112"/>
              </a:xfrm>
              <a:prstGeom prst="rect">
                <a:avLst/>
              </a:prstGeom>
            </p:spPr>
          </p:pic>
        </p:grpSp>
      </p:grpSp>
      <p:sp>
        <p:nvSpPr>
          <p:cNvPr id="32" name="Title 20">
            <a:extLst>
              <a:ext uri="{FF2B5EF4-FFF2-40B4-BE49-F238E27FC236}">
                <a16:creationId xmlns:a16="http://schemas.microsoft.com/office/drawing/2014/main" id="{36FF1BCF-AA4B-470C-A65C-B3C44060637C}"/>
              </a:ext>
            </a:extLst>
          </p:cNvPr>
          <p:cNvSpPr txBox="1">
            <a:spLocks/>
          </p:cNvSpPr>
          <p:nvPr/>
        </p:nvSpPr>
        <p:spPr>
          <a:xfrm>
            <a:off x="5198645" y="2063190"/>
            <a:ext cx="2837629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rgbClr val="4EB2E4"/>
                </a:solidFill>
                <a:latin typeface="+mn-lt"/>
              </a:rPr>
              <a:t>Well done!</a:t>
            </a:r>
          </a:p>
        </p:txBody>
      </p:sp>
      <p:sp>
        <p:nvSpPr>
          <p:cNvPr id="33" name="Title 20">
            <a:extLst>
              <a:ext uri="{FF2B5EF4-FFF2-40B4-BE49-F238E27FC236}">
                <a16:creationId xmlns:a16="http://schemas.microsoft.com/office/drawing/2014/main" id="{0D7B379C-17F6-4C51-A2BD-9B5AB3EC476D}"/>
              </a:ext>
            </a:extLst>
          </p:cNvPr>
          <p:cNvSpPr txBox="1">
            <a:spLocks/>
          </p:cNvSpPr>
          <p:nvPr/>
        </p:nvSpPr>
        <p:spPr>
          <a:xfrm>
            <a:off x="507562" y="1845127"/>
            <a:ext cx="3960000" cy="828000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rgbClr val="4EB2E4"/>
                </a:solidFill>
                <a:latin typeface="+mn-lt"/>
              </a:rPr>
              <a:t>Try again.</a:t>
            </a:r>
          </a:p>
        </p:txBody>
      </p:sp>
    </p:spTree>
    <p:extLst>
      <p:ext uri="{BB962C8B-B14F-4D97-AF65-F5344CB8AC3E}">
        <p14:creationId xmlns:p14="http://schemas.microsoft.com/office/powerpoint/2010/main" val="185143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32" grpId="0"/>
      <p:bldP spid="33" grpId="0" animBg="1"/>
      <p:bldP spid="3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A9C3F-5B6F-463D-B5B4-665FF234F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4EB2E4"/>
                </a:solidFill>
              </a:rPr>
              <a:t>Contents</a:t>
            </a:r>
          </a:p>
        </p:txBody>
      </p:sp>
      <p:grpSp>
        <p:nvGrpSpPr>
          <p:cNvPr id="23" name="weight">
            <a:extLst>
              <a:ext uri="{FF2B5EF4-FFF2-40B4-BE49-F238E27FC236}">
                <a16:creationId xmlns:a16="http://schemas.microsoft.com/office/drawing/2014/main" id="{70D2CF3F-47BE-4006-957F-9E9D894ED13B}"/>
              </a:ext>
            </a:extLst>
          </p:cNvPr>
          <p:cNvGrpSpPr/>
          <p:nvPr/>
        </p:nvGrpSpPr>
        <p:grpSpPr>
          <a:xfrm>
            <a:off x="2665409" y="1166671"/>
            <a:ext cx="3816349" cy="837684"/>
            <a:chOff x="2665409" y="1166671"/>
            <a:chExt cx="3816349" cy="837684"/>
          </a:xfrm>
        </p:grpSpPr>
        <p:sp>
          <p:nvSpPr>
            <p:cNvPr id="3" name="Rectangle: Rounded Corners 2">
              <a:hlinkClick r:id="rId3" action="ppaction://hlinksldjump"/>
            </p:cNvPr>
            <p:cNvSpPr/>
            <p:nvPr/>
          </p:nvSpPr>
          <p:spPr>
            <a:xfrm>
              <a:off x="2665409" y="1422524"/>
              <a:ext cx="3816349" cy="581831"/>
            </a:xfrm>
            <a:prstGeom prst="roundRect">
              <a:avLst/>
            </a:prstGeom>
            <a:solidFill>
              <a:srgbClr val="E06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/>
              <a:r>
                <a:rPr lang="en-GB" sz="2000" b="1" dirty="0"/>
                <a:t>Weight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7C9B392-AF12-4A15-ABCF-E58B8BA60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5794" y="1166671"/>
              <a:ext cx="815963" cy="837684"/>
            </a:xfrm>
            <a:prstGeom prst="rect">
              <a:avLst/>
            </a:prstGeom>
          </p:spPr>
        </p:pic>
      </p:grpSp>
      <p:grpSp>
        <p:nvGrpSpPr>
          <p:cNvPr id="24" name="capacity">
            <a:extLst>
              <a:ext uri="{FF2B5EF4-FFF2-40B4-BE49-F238E27FC236}">
                <a16:creationId xmlns:a16="http://schemas.microsoft.com/office/drawing/2014/main" id="{A66FE2C0-4AB1-43AD-BABA-076F80B5B4A0}"/>
              </a:ext>
            </a:extLst>
          </p:cNvPr>
          <p:cNvGrpSpPr/>
          <p:nvPr/>
        </p:nvGrpSpPr>
        <p:grpSpPr>
          <a:xfrm>
            <a:off x="2663825" y="2166309"/>
            <a:ext cx="3816349" cy="657552"/>
            <a:chOff x="2663825" y="2166309"/>
            <a:chExt cx="3816349" cy="657552"/>
          </a:xfrm>
        </p:grpSpPr>
        <p:sp>
          <p:nvSpPr>
            <p:cNvPr id="6" name="Rectangle: Rounded Corners 5">
              <a:hlinkClick r:id="rId5" action="ppaction://hlinksldjump"/>
              <a:extLst>
                <a:ext uri="{FF2B5EF4-FFF2-40B4-BE49-F238E27FC236}">
                  <a16:creationId xmlns:a16="http://schemas.microsoft.com/office/drawing/2014/main" id="{69AF3F9D-35A8-49E8-B65D-6C04A46ADA4A}"/>
                </a:ext>
              </a:extLst>
            </p:cNvPr>
            <p:cNvSpPr/>
            <p:nvPr/>
          </p:nvSpPr>
          <p:spPr>
            <a:xfrm>
              <a:off x="2663825" y="2242030"/>
              <a:ext cx="3816349" cy="581831"/>
            </a:xfrm>
            <a:prstGeom prst="roundRect">
              <a:avLst/>
            </a:pr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/>
              <a:r>
                <a:rPr lang="en-GB" sz="2000" b="1" dirty="0"/>
                <a:t>Capacity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8DECAB4-22C7-4DF6-9064-5BBCC6C062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0199" y="2166309"/>
              <a:ext cx="885825" cy="632732"/>
            </a:xfrm>
            <a:prstGeom prst="rect">
              <a:avLst/>
            </a:prstGeom>
          </p:spPr>
        </p:pic>
      </p:grpSp>
      <p:grpSp>
        <p:nvGrpSpPr>
          <p:cNvPr id="27" name="length">
            <a:extLst>
              <a:ext uri="{FF2B5EF4-FFF2-40B4-BE49-F238E27FC236}">
                <a16:creationId xmlns:a16="http://schemas.microsoft.com/office/drawing/2014/main" id="{3ED9CFB5-6876-41FF-9D48-19B032E401CC}"/>
              </a:ext>
            </a:extLst>
          </p:cNvPr>
          <p:cNvGrpSpPr/>
          <p:nvPr/>
        </p:nvGrpSpPr>
        <p:grpSpPr>
          <a:xfrm>
            <a:off x="2659060" y="4642858"/>
            <a:ext cx="3821114" cy="639522"/>
            <a:chOff x="2659060" y="4642858"/>
            <a:chExt cx="3821114" cy="639522"/>
          </a:xfrm>
        </p:grpSpPr>
        <p:sp>
          <p:nvSpPr>
            <p:cNvPr id="9" name="Rectangle: Rounded Corners 8">
              <a:hlinkClick r:id="rId7" action="ppaction://hlinksldjump"/>
              <a:extLst>
                <a:ext uri="{FF2B5EF4-FFF2-40B4-BE49-F238E27FC236}">
                  <a16:creationId xmlns:a16="http://schemas.microsoft.com/office/drawing/2014/main" id="{02D6FC7B-FDBF-4EE0-B262-0732EABF8EDF}"/>
                </a:ext>
              </a:extLst>
            </p:cNvPr>
            <p:cNvSpPr/>
            <p:nvPr/>
          </p:nvSpPr>
          <p:spPr>
            <a:xfrm>
              <a:off x="2659060" y="4700548"/>
              <a:ext cx="3821114" cy="581831"/>
            </a:xfrm>
            <a:prstGeom prst="roundRect">
              <a:avLst/>
            </a:prstGeom>
            <a:solidFill>
              <a:srgbClr val="F9A0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/>
              <a:r>
                <a:rPr lang="en-GB" sz="2000" b="1" dirty="0"/>
                <a:t>Height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CEB42BF-A870-4866-8715-092B9E275FF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0884" y="4642858"/>
              <a:ext cx="824165" cy="639522"/>
            </a:xfrm>
            <a:prstGeom prst="rect">
              <a:avLst/>
            </a:prstGeom>
          </p:spPr>
        </p:pic>
      </p:grpSp>
      <p:grpSp>
        <p:nvGrpSpPr>
          <p:cNvPr id="25" name="time">
            <a:extLst>
              <a:ext uri="{FF2B5EF4-FFF2-40B4-BE49-F238E27FC236}">
                <a16:creationId xmlns:a16="http://schemas.microsoft.com/office/drawing/2014/main" id="{49837660-CA96-436C-99AE-E1096BE7C2CD}"/>
              </a:ext>
            </a:extLst>
          </p:cNvPr>
          <p:cNvGrpSpPr/>
          <p:nvPr/>
        </p:nvGrpSpPr>
        <p:grpSpPr>
          <a:xfrm>
            <a:off x="2659060" y="2944708"/>
            <a:ext cx="3816349" cy="698659"/>
            <a:chOff x="2659060" y="2944708"/>
            <a:chExt cx="3816349" cy="698659"/>
          </a:xfrm>
        </p:grpSpPr>
        <p:sp>
          <p:nvSpPr>
            <p:cNvPr id="7" name="Rectangle: Rounded Corners 6">
              <a:hlinkClick r:id="rId9" action="ppaction://hlinksldjump"/>
              <a:extLst>
                <a:ext uri="{FF2B5EF4-FFF2-40B4-BE49-F238E27FC236}">
                  <a16:creationId xmlns:a16="http://schemas.microsoft.com/office/drawing/2014/main" id="{E1004589-2AF5-4467-A1D9-6E55FFD0B0F0}"/>
                </a:ext>
              </a:extLst>
            </p:cNvPr>
            <p:cNvSpPr/>
            <p:nvPr/>
          </p:nvSpPr>
          <p:spPr>
            <a:xfrm>
              <a:off x="2659060" y="3061536"/>
              <a:ext cx="3816349" cy="581831"/>
            </a:xfrm>
            <a:prstGeom prst="roundRect">
              <a:avLst/>
            </a:prstGeom>
            <a:solidFill>
              <a:srgbClr val="F15A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/>
              <a:r>
                <a:rPr lang="en-GB" sz="2000" b="1" dirty="0"/>
                <a:t>Time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5FA4EC1-F7C7-42A9-BDBB-160DAEC28E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9092" y="2944708"/>
              <a:ext cx="782133" cy="693892"/>
            </a:xfrm>
            <a:prstGeom prst="rect">
              <a:avLst/>
            </a:prstGeom>
          </p:spPr>
        </p:pic>
      </p:grpSp>
      <p:grpSp>
        <p:nvGrpSpPr>
          <p:cNvPr id="26" name="height">
            <a:extLst>
              <a:ext uri="{FF2B5EF4-FFF2-40B4-BE49-F238E27FC236}">
                <a16:creationId xmlns:a16="http://schemas.microsoft.com/office/drawing/2014/main" id="{1E330509-BA1E-4472-A234-A318F26C21C3}"/>
              </a:ext>
            </a:extLst>
          </p:cNvPr>
          <p:cNvGrpSpPr/>
          <p:nvPr/>
        </p:nvGrpSpPr>
        <p:grpSpPr>
          <a:xfrm>
            <a:off x="2659060" y="3567869"/>
            <a:ext cx="3821114" cy="895004"/>
            <a:chOff x="2659060" y="3567869"/>
            <a:chExt cx="3821114" cy="895004"/>
          </a:xfrm>
        </p:grpSpPr>
        <p:sp>
          <p:nvSpPr>
            <p:cNvPr id="8" name="Rectangle: Rounded Corners 7">
              <a:hlinkClick r:id="rId11" action="ppaction://hlinksldjump"/>
              <a:extLst>
                <a:ext uri="{FF2B5EF4-FFF2-40B4-BE49-F238E27FC236}">
                  <a16:creationId xmlns:a16="http://schemas.microsoft.com/office/drawing/2014/main" id="{FF3EBC37-B4D0-4739-A0FD-EB1F47032D80}"/>
                </a:ext>
              </a:extLst>
            </p:cNvPr>
            <p:cNvSpPr/>
            <p:nvPr/>
          </p:nvSpPr>
          <p:spPr>
            <a:xfrm>
              <a:off x="2659060" y="3881042"/>
              <a:ext cx="3821114" cy="581831"/>
            </a:xfrm>
            <a:prstGeom prst="roundRect">
              <a:avLst/>
            </a:prstGeom>
            <a:solidFill>
              <a:srgbClr val="009F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/>
              <a:r>
                <a:rPr lang="en-GB" sz="2000" b="1" dirty="0"/>
                <a:t>Length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D309227-5FE0-43BB-B9FA-E8E517729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0143" y="3567869"/>
              <a:ext cx="536166" cy="895003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A6CDE30-1F5D-4BB7-A1FE-286F3D86F500}"/>
              </a:ext>
            </a:extLst>
          </p:cNvPr>
          <p:cNvGrpSpPr/>
          <p:nvPr/>
        </p:nvGrpSpPr>
        <p:grpSpPr>
          <a:xfrm>
            <a:off x="2659059" y="5520052"/>
            <a:ext cx="3816349" cy="581831"/>
            <a:chOff x="2659059" y="5520052"/>
            <a:chExt cx="3816349" cy="581831"/>
          </a:xfrm>
        </p:grpSpPr>
        <p:sp>
          <p:nvSpPr>
            <p:cNvPr id="10" name="Rectangle: Rounded Corners 9">
              <a:hlinkClick r:id="rId13" action="ppaction://hlinksldjump"/>
              <a:extLst>
                <a:ext uri="{FF2B5EF4-FFF2-40B4-BE49-F238E27FC236}">
                  <a16:creationId xmlns:a16="http://schemas.microsoft.com/office/drawing/2014/main" id="{C69A9A91-B625-4B4B-B2E1-29D547551E0E}"/>
                </a:ext>
              </a:extLst>
            </p:cNvPr>
            <p:cNvSpPr/>
            <p:nvPr/>
          </p:nvSpPr>
          <p:spPr>
            <a:xfrm>
              <a:off x="2659059" y="5520052"/>
              <a:ext cx="3816349" cy="581831"/>
            </a:xfrm>
            <a:prstGeom prst="roundRect">
              <a:avLst/>
            </a:prstGeom>
            <a:solidFill>
              <a:srgbClr val="83C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/>
              <a:r>
                <a:rPr lang="en-GB" sz="2000" b="1" dirty="0"/>
                <a:t>Quiz</a:t>
              </a: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F020A0B6-1437-41C4-9D44-41E7A6A5A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0199" y="5526570"/>
              <a:ext cx="885825" cy="5660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0">
            <a:extLst>
              <a:ext uri="{FF2B5EF4-FFF2-40B4-BE49-F238E27FC236}">
                <a16:creationId xmlns:a16="http://schemas.microsoft.com/office/drawing/2014/main" id="{7D0ECD60-70C1-4B92-BE4F-F85E89DD4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478895"/>
            <a:ext cx="7144329" cy="994306"/>
          </a:xfrm>
        </p:spPr>
        <p:txBody>
          <a:bodyPr/>
          <a:lstStyle/>
          <a:p>
            <a:r>
              <a:rPr lang="en-GB" sz="3200" dirty="0">
                <a:latin typeface="+mn-lt"/>
              </a:rPr>
              <a:t>Let’s check what we can remember!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F553D0-2134-4AD7-BE20-E09AD098D1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09" y="268021"/>
            <a:ext cx="1555942" cy="994307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9AC7A94-3CF8-4E3D-BB33-C28636EE39D4}"/>
              </a:ext>
            </a:extLst>
          </p:cNvPr>
          <p:cNvSpPr/>
          <p:nvPr/>
        </p:nvSpPr>
        <p:spPr>
          <a:xfrm>
            <a:off x="8314792" y="6010031"/>
            <a:ext cx="597388" cy="5973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Action Button: Go Forward or Next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FF33113-F40F-43EA-BE05-36B1D06B96F3}"/>
              </a:ext>
            </a:extLst>
          </p:cNvPr>
          <p:cNvSpPr/>
          <p:nvPr/>
        </p:nvSpPr>
        <p:spPr>
          <a:xfrm>
            <a:off x="8354357" y="6049596"/>
            <a:ext cx="518258" cy="518258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DFB39E4-F7FC-499A-B91B-871EFB81209E}"/>
              </a:ext>
            </a:extLst>
          </p:cNvPr>
          <p:cNvSpPr/>
          <p:nvPr/>
        </p:nvSpPr>
        <p:spPr>
          <a:xfrm>
            <a:off x="4302426" y="6158595"/>
            <a:ext cx="540000" cy="54000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3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3CB7FD6-B409-4591-A72E-6BE5ACCB719B}"/>
              </a:ext>
            </a:extLst>
          </p:cNvPr>
          <p:cNvGrpSpPr/>
          <p:nvPr/>
        </p:nvGrpSpPr>
        <p:grpSpPr>
          <a:xfrm>
            <a:off x="390983" y="1684075"/>
            <a:ext cx="4171782" cy="1205249"/>
            <a:chOff x="400219" y="1684075"/>
            <a:chExt cx="4171782" cy="1205249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3B990F4-D5E6-4A81-BB95-91FC6688D335}"/>
                </a:ext>
              </a:extLst>
            </p:cNvPr>
            <p:cNvGrpSpPr/>
            <p:nvPr/>
          </p:nvGrpSpPr>
          <p:grpSpPr>
            <a:xfrm>
              <a:off x="400219" y="1684075"/>
              <a:ext cx="4171782" cy="1205249"/>
              <a:chOff x="400218" y="1441236"/>
              <a:chExt cx="3987143" cy="994306"/>
            </a:xfrm>
          </p:grpSpPr>
          <p:sp>
            <p:nvSpPr>
              <p:cNvPr id="10" name="Rectangle: Top Corners Rounded 9">
                <a:extLst>
                  <a:ext uri="{FF2B5EF4-FFF2-40B4-BE49-F238E27FC236}">
                    <a16:creationId xmlns:a16="http://schemas.microsoft.com/office/drawing/2014/main" id="{B01D0629-1BEE-4AF2-A9BE-57615E2CAF05}"/>
                  </a:ext>
                </a:extLst>
              </p:cNvPr>
              <p:cNvSpPr/>
              <p:nvPr/>
            </p:nvSpPr>
            <p:spPr>
              <a:xfrm rot="5400000">
                <a:off x="2012512" y="-66551"/>
                <a:ext cx="784364" cy="3965335"/>
              </a:xfrm>
              <a:prstGeom prst="round2SameRect">
                <a:avLst/>
              </a:prstGeom>
              <a:solidFill>
                <a:schemeClr val="bg1"/>
              </a:solidFill>
              <a:ln w="38100">
                <a:solidFill>
                  <a:srgbClr val="BF5F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BA4BEA2-DD3E-4927-9755-8887364EEA6A}"/>
                  </a:ext>
                </a:extLst>
              </p:cNvPr>
              <p:cNvSpPr/>
              <p:nvPr/>
            </p:nvSpPr>
            <p:spPr>
              <a:xfrm>
                <a:off x="400218" y="1441236"/>
                <a:ext cx="45719" cy="994306"/>
              </a:xfrm>
              <a:prstGeom prst="rect">
                <a:avLst/>
              </a:prstGeom>
              <a:solidFill>
                <a:srgbClr val="72C1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3DB4CB2-13DA-4A92-BADB-CBDB846CC610}"/>
                </a:ext>
              </a:extLst>
            </p:cNvPr>
            <p:cNvSpPr/>
            <p:nvPr/>
          </p:nvSpPr>
          <p:spPr>
            <a:xfrm>
              <a:off x="636923" y="1901348"/>
              <a:ext cx="3721193" cy="7167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GB" b="0" i="0" u="none" strike="noStrike" cap="none" dirty="0">
                  <a:solidFill>
                    <a:srgbClr val="50B5A5"/>
                  </a:solidFill>
                  <a:ea typeface="Roboto"/>
                  <a:cs typeface="Roboto"/>
                  <a:sym typeface="Roboto"/>
                </a:rPr>
                <a:t>What would you use to time how long it takes you to do </a:t>
              </a:r>
              <a:r>
                <a:rPr lang="en-GB" dirty="0">
                  <a:solidFill>
                    <a:srgbClr val="50B5A5"/>
                  </a:solidFill>
                  <a:ea typeface="Roboto"/>
                  <a:cs typeface="Roboto"/>
                  <a:sym typeface="Roboto"/>
                </a:rPr>
                <a:t>ten</a:t>
              </a:r>
              <a:r>
                <a:rPr lang="en-GB" b="0" i="0" u="none" strike="noStrike" cap="none" dirty="0">
                  <a:solidFill>
                    <a:srgbClr val="50B5A5"/>
                  </a:solidFill>
                  <a:ea typeface="Roboto"/>
                  <a:cs typeface="Roboto"/>
                  <a:sym typeface="Roboto"/>
                </a:rPr>
                <a:t> jumps?</a:t>
              </a:r>
              <a:endParaRPr lang="en-GB" sz="2800" b="0" i="0" u="none" strike="noStrike" cap="none" dirty="0">
                <a:solidFill>
                  <a:srgbClr val="50B5A5"/>
                </a:solidFill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" name="correct">
            <a:extLst>
              <a:ext uri="{FF2B5EF4-FFF2-40B4-BE49-F238E27FC236}">
                <a16:creationId xmlns:a16="http://schemas.microsoft.com/office/drawing/2014/main" id="{79B8F5FD-4001-46DE-9373-32E30E468697}"/>
              </a:ext>
            </a:extLst>
          </p:cNvPr>
          <p:cNvGrpSpPr/>
          <p:nvPr/>
        </p:nvGrpSpPr>
        <p:grpSpPr>
          <a:xfrm>
            <a:off x="5496001" y="1473201"/>
            <a:ext cx="2242921" cy="2100603"/>
            <a:chOff x="5496001" y="1473201"/>
            <a:chExt cx="2242921" cy="2100603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EF8E9109-8EE0-4D6B-A887-3728FCD34CAC}"/>
                </a:ext>
              </a:extLst>
            </p:cNvPr>
            <p:cNvSpPr/>
            <p:nvPr/>
          </p:nvSpPr>
          <p:spPr>
            <a:xfrm>
              <a:off x="5496001" y="1473201"/>
              <a:ext cx="2242921" cy="2100603"/>
            </a:xfrm>
            <a:prstGeom prst="roundRect">
              <a:avLst/>
            </a:prstGeom>
            <a:solidFill>
              <a:srgbClr val="AED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stopwatch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D5F4A54-571A-40D5-8402-40DE26246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2242" y="1681462"/>
              <a:ext cx="1170437" cy="1382379"/>
            </a:xfrm>
            <a:prstGeom prst="rect">
              <a:avLst/>
            </a:prstGeom>
          </p:spPr>
        </p:pic>
      </p:grpSp>
      <p:grpSp>
        <p:nvGrpSpPr>
          <p:cNvPr id="2" name="incorrect">
            <a:extLst>
              <a:ext uri="{FF2B5EF4-FFF2-40B4-BE49-F238E27FC236}">
                <a16:creationId xmlns:a16="http://schemas.microsoft.com/office/drawing/2014/main" id="{34407EC0-4D16-4637-BA0A-25DF8DD3E332}"/>
              </a:ext>
            </a:extLst>
          </p:cNvPr>
          <p:cNvGrpSpPr/>
          <p:nvPr/>
        </p:nvGrpSpPr>
        <p:grpSpPr>
          <a:xfrm>
            <a:off x="5496001" y="3784677"/>
            <a:ext cx="2242921" cy="2100603"/>
            <a:chOff x="5496001" y="3784677"/>
            <a:chExt cx="2242921" cy="2100603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AE14D02B-75F2-40AA-AC13-EB117549A4ED}"/>
                </a:ext>
              </a:extLst>
            </p:cNvPr>
            <p:cNvSpPr/>
            <p:nvPr/>
          </p:nvSpPr>
          <p:spPr>
            <a:xfrm>
              <a:off x="5496001" y="3784677"/>
              <a:ext cx="2242921" cy="2100603"/>
            </a:xfrm>
            <a:prstGeom prst="roundRect">
              <a:avLst/>
            </a:prstGeom>
            <a:solidFill>
              <a:srgbClr val="AED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measuring jug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B0761CE-9A16-4AAF-B401-CFC37993C5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4270" y="4049425"/>
              <a:ext cx="1506379" cy="1252871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20DA8A9-612E-4713-8324-8622374CE873}"/>
              </a:ext>
            </a:extLst>
          </p:cNvPr>
          <p:cNvGrpSpPr/>
          <p:nvPr/>
        </p:nvGrpSpPr>
        <p:grpSpPr>
          <a:xfrm>
            <a:off x="1455265" y="3079305"/>
            <a:ext cx="2242921" cy="2638371"/>
            <a:chOff x="1455265" y="3079305"/>
            <a:chExt cx="2242921" cy="2638371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0E05DADA-AB17-4602-BB59-AB2406469FF6}"/>
                </a:ext>
              </a:extLst>
            </p:cNvPr>
            <p:cNvSpPr/>
            <p:nvPr/>
          </p:nvSpPr>
          <p:spPr>
            <a:xfrm>
              <a:off x="1455265" y="3079305"/>
              <a:ext cx="2242921" cy="2638371"/>
            </a:xfrm>
            <a:prstGeom prst="roundRect">
              <a:avLst/>
            </a:prstGeom>
            <a:solidFill>
              <a:srgbClr val="CF7C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FF63B64-7C7E-4042-9B3B-0A0AA0389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5292" y="3258491"/>
              <a:ext cx="1442866" cy="2090354"/>
            </a:xfrm>
            <a:prstGeom prst="rect">
              <a:avLst/>
            </a:prstGeom>
          </p:spPr>
        </p:pic>
      </p:grpSp>
      <p:sp>
        <p:nvSpPr>
          <p:cNvPr id="22" name="Title 20">
            <a:extLst>
              <a:ext uri="{FF2B5EF4-FFF2-40B4-BE49-F238E27FC236}">
                <a16:creationId xmlns:a16="http://schemas.microsoft.com/office/drawing/2014/main" id="{197A04E1-A955-4047-8EC6-19C4B33CB202}"/>
              </a:ext>
            </a:extLst>
          </p:cNvPr>
          <p:cNvSpPr txBox="1">
            <a:spLocks/>
          </p:cNvSpPr>
          <p:nvPr/>
        </p:nvSpPr>
        <p:spPr>
          <a:xfrm>
            <a:off x="5198645" y="4337825"/>
            <a:ext cx="2837629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rgbClr val="4EB2E4"/>
                </a:solidFill>
                <a:latin typeface="+mn-lt"/>
              </a:rPr>
              <a:t>Well done!</a:t>
            </a:r>
          </a:p>
        </p:txBody>
      </p:sp>
      <p:sp>
        <p:nvSpPr>
          <p:cNvPr id="23" name="Title 20">
            <a:extLst>
              <a:ext uri="{FF2B5EF4-FFF2-40B4-BE49-F238E27FC236}">
                <a16:creationId xmlns:a16="http://schemas.microsoft.com/office/drawing/2014/main" id="{93594376-34C1-41A4-A437-5EE8DD2CA56F}"/>
              </a:ext>
            </a:extLst>
          </p:cNvPr>
          <p:cNvSpPr txBox="1">
            <a:spLocks/>
          </p:cNvSpPr>
          <p:nvPr/>
        </p:nvSpPr>
        <p:spPr>
          <a:xfrm>
            <a:off x="507562" y="1845127"/>
            <a:ext cx="3960000" cy="828000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rgbClr val="4EB2E4"/>
                </a:solidFill>
                <a:latin typeface="+mn-lt"/>
              </a:rPr>
              <a:t>Try again.</a:t>
            </a:r>
          </a:p>
        </p:txBody>
      </p:sp>
    </p:spTree>
    <p:extLst>
      <p:ext uri="{BB962C8B-B14F-4D97-AF65-F5344CB8AC3E}">
        <p14:creationId xmlns:p14="http://schemas.microsoft.com/office/powerpoint/2010/main" val="344540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2" grpId="0"/>
      <p:bldP spid="23" grpId="0" animBg="1"/>
      <p:bldP spid="2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0">
            <a:extLst>
              <a:ext uri="{FF2B5EF4-FFF2-40B4-BE49-F238E27FC236}">
                <a16:creationId xmlns:a16="http://schemas.microsoft.com/office/drawing/2014/main" id="{7D0ECD60-70C1-4B92-BE4F-F85E89DD4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478895"/>
            <a:ext cx="7144329" cy="994306"/>
          </a:xfrm>
        </p:spPr>
        <p:txBody>
          <a:bodyPr/>
          <a:lstStyle/>
          <a:p>
            <a:r>
              <a:rPr lang="en-GB" sz="3200" dirty="0">
                <a:latin typeface="+mn-lt"/>
              </a:rPr>
              <a:t>Let’s check what we can remember!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F553D0-2134-4AD7-BE20-E09AD098D1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09" y="268021"/>
            <a:ext cx="1555942" cy="994307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2B2E3A1-EFB0-4094-ACC8-347D9FAD5C6B}"/>
              </a:ext>
            </a:extLst>
          </p:cNvPr>
          <p:cNvSpPr/>
          <p:nvPr/>
        </p:nvSpPr>
        <p:spPr>
          <a:xfrm>
            <a:off x="8314792" y="6010031"/>
            <a:ext cx="597388" cy="5973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Action Button: Go Forward or Next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FEECD11-1E11-46D8-A07B-111E0081119D}"/>
              </a:ext>
            </a:extLst>
          </p:cNvPr>
          <p:cNvSpPr/>
          <p:nvPr/>
        </p:nvSpPr>
        <p:spPr>
          <a:xfrm>
            <a:off x="8354357" y="6049596"/>
            <a:ext cx="518258" cy="518258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080F2CB-E5B4-40FE-9EF6-6F4E62F13D3E}"/>
              </a:ext>
            </a:extLst>
          </p:cNvPr>
          <p:cNvSpPr/>
          <p:nvPr/>
        </p:nvSpPr>
        <p:spPr>
          <a:xfrm>
            <a:off x="5697625" y="6158595"/>
            <a:ext cx="540000" cy="54000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4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0720583-5E95-40BA-A803-04F175A90920}"/>
              </a:ext>
            </a:extLst>
          </p:cNvPr>
          <p:cNvGrpSpPr/>
          <p:nvPr/>
        </p:nvGrpSpPr>
        <p:grpSpPr>
          <a:xfrm>
            <a:off x="390983" y="1684075"/>
            <a:ext cx="4171782" cy="1205249"/>
            <a:chOff x="400219" y="1684075"/>
            <a:chExt cx="4171782" cy="1205249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9713BE2-8F6F-4731-85C1-0991C63511BA}"/>
                </a:ext>
              </a:extLst>
            </p:cNvPr>
            <p:cNvGrpSpPr/>
            <p:nvPr/>
          </p:nvGrpSpPr>
          <p:grpSpPr>
            <a:xfrm>
              <a:off x="400219" y="1684075"/>
              <a:ext cx="4171782" cy="1205249"/>
              <a:chOff x="400218" y="1441236"/>
              <a:chExt cx="3987143" cy="994306"/>
            </a:xfrm>
          </p:grpSpPr>
          <p:sp>
            <p:nvSpPr>
              <p:cNvPr id="10" name="Rectangle: Top Corners Rounded 9">
                <a:extLst>
                  <a:ext uri="{FF2B5EF4-FFF2-40B4-BE49-F238E27FC236}">
                    <a16:creationId xmlns:a16="http://schemas.microsoft.com/office/drawing/2014/main" id="{D1D287D8-7587-4C93-8BAC-36D8DF873B70}"/>
                  </a:ext>
                </a:extLst>
              </p:cNvPr>
              <p:cNvSpPr/>
              <p:nvPr/>
            </p:nvSpPr>
            <p:spPr>
              <a:xfrm rot="5400000">
                <a:off x="2012512" y="-66551"/>
                <a:ext cx="784364" cy="3965335"/>
              </a:xfrm>
              <a:prstGeom prst="round2SameRect">
                <a:avLst/>
              </a:prstGeom>
              <a:solidFill>
                <a:schemeClr val="bg1"/>
              </a:solidFill>
              <a:ln w="38100">
                <a:solidFill>
                  <a:srgbClr val="BF5F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DA45182-249B-4F93-8CFD-0E6BB20C9744}"/>
                  </a:ext>
                </a:extLst>
              </p:cNvPr>
              <p:cNvSpPr/>
              <p:nvPr/>
            </p:nvSpPr>
            <p:spPr>
              <a:xfrm>
                <a:off x="400218" y="1441236"/>
                <a:ext cx="45719" cy="994306"/>
              </a:xfrm>
              <a:prstGeom prst="rect">
                <a:avLst/>
              </a:prstGeom>
              <a:solidFill>
                <a:srgbClr val="72C1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91DFEE5-A007-4B80-AD7C-7400021BD280}"/>
                </a:ext>
              </a:extLst>
            </p:cNvPr>
            <p:cNvSpPr/>
            <p:nvPr/>
          </p:nvSpPr>
          <p:spPr>
            <a:xfrm>
              <a:off x="704718" y="1901348"/>
              <a:ext cx="3744014" cy="7167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GB" b="0" i="0" u="none" strike="noStrike" cap="none" dirty="0">
                  <a:solidFill>
                    <a:srgbClr val="50B5A5"/>
                  </a:solidFill>
                  <a:ea typeface="Roboto"/>
                  <a:cs typeface="Roboto"/>
                  <a:sym typeface="Roboto"/>
                </a:rPr>
                <a:t>What would you use to find out how much water is in your bottle?</a:t>
              </a:r>
              <a:endParaRPr lang="en-GB" sz="2800" b="0" i="0" u="none" strike="noStrike" cap="none" dirty="0">
                <a:solidFill>
                  <a:srgbClr val="50B5A5"/>
                </a:solidFill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" name="incorrect">
            <a:extLst>
              <a:ext uri="{FF2B5EF4-FFF2-40B4-BE49-F238E27FC236}">
                <a16:creationId xmlns:a16="http://schemas.microsoft.com/office/drawing/2014/main" id="{89089CF4-E557-4F00-B4F4-77D99DCB4851}"/>
              </a:ext>
            </a:extLst>
          </p:cNvPr>
          <p:cNvGrpSpPr/>
          <p:nvPr/>
        </p:nvGrpSpPr>
        <p:grpSpPr>
          <a:xfrm>
            <a:off x="5496001" y="1473201"/>
            <a:ext cx="2242921" cy="2100603"/>
            <a:chOff x="5496001" y="1473201"/>
            <a:chExt cx="2242921" cy="2100603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3CFA1DFF-D81B-4010-BCC1-ED5CD6B37175}"/>
                </a:ext>
              </a:extLst>
            </p:cNvPr>
            <p:cNvSpPr/>
            <p:nvPr/>
          </p:nvSpPr>
          <p:spPr>
            <a:xfrm>
              <a:off x="5496001" y="1473201"/>
              <a:ext cx="2242921" cy="2100603"/>
            </a:xfrm>
            <a:prstGeom prst="roundRect">
              <a:avLst/>
            </a:prstGeom>
            <a:solidFill>
              <a:srgbClr val="AED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bathroom scale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50041E8-359F-4058-BA80-049DE8866F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7910" y="1555704"/>
              <a:ext cx="1119101" cy="1523601"/>
            </a:xfrm>
            <a:prstGeom prst="rect">
              <a:avLst/>
            </a:prstGeom>
          </p:spPr>
        </p:pic>
      </p:grpSp>
      <p:grpSp>
        <p:nvGrpSpPr>
          <p:cNvPr id="2" name="correct">
            <a:extLst>
              <a:ext uri="{FF2B5EF4-FFF2-40B4-BE49-F238E27FC236}">
                <a16:creationId xmlns:a16="http://schemas.microsoft.com/office/drawing/2014/main" id="{5BC112F5-C854-47CF-B0E6-EF0DD5754C4D}"/>
              </a:ext>
            </a:extLst>
          </p:cNvPr>
          <p:cNvGrpSpPr/>
          <p:nvPr/>
        </p:nvGrpSpPr>
        <p:grpSpPr>
          <a:xfrm>
            <a:off x="5496001" y="3784677"/>
            <a:ext cx="2242921" cy="2100603"/>
            <a:chOff x="5496001" y="3784677"/>
            <a:chExt cx="2242921" cy="2100603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D3646AA3-D24A-4AE2-938C-704285AFBCA7}"/>
                </a:ext>
              </a:extLst>
            </p:cNvPr>
            <p:cNvSpPr/>
            <p:nvPr/>
          </p:nvSpPr>
          <p:spPr>
            <a:xfrm>
              <a:off x="5496001" y="3784677"/>
              <a:ext cx="2242921" cy="2100603"/>
            </a:xfrm>
            <a:prstGeom prst="roundRect">
              <a:avLst/>
            </a:prstGeom>
            <a:solidFill>
              <a:srgbClr val="AED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measuring jug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BB33FC5-2BB1-4AA2-B9A5-51C91FE09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4270" y="4049425"/>
              <a:ext cx="1506379" cy="1252871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8860695-D7B3-4305-8885-0B5BA39B5C37}"/>
              </a:ext>
            </a:extLst>
          </p:cNvPr>
          <p:cNvGrpSpPr/>
          <p:nvPr/>
        </p:nvGrpSpPr>
        <p:grpSpPr>
          <a:xfrm>
            <a:off x="1455265" y="3079305"/>
            <a:ext cx="2242921" cy="2638371"/>
            <a:chOff x="1455265" y="3079305"/>
            <a:chExt cx="2242921" cy="2638371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B3D2A7B1-C1D8-449A-BF0A-35F88479D23E}"/>
                </a:ext>
              </a:extLst>
            </p:cNvPr>
            <p:cNvSpPr/>
            <p:nvPr/>
          </p:nvSpPr>
          <p:spPr>
            <a:xfrm>
              <a:off x="1455265" y="3079305"/>
              <a:ext cx="2242921" cy="2638371"/>
            </a:xfrm>
            <a:prstGeom prst="roundRect">
              <a:avLst/>
            </a:prstGeom>
            <a:solidFill>
              <a:srgbClr val="CF7C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C8056FA-75D8-41B8-8933-DE50D4C7E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8877" y="3251199"/>
              <a:ext cx="710960" cy="2281383"/>
            </a:xfrm>
            <a:prstGeom prst="rect">
              <a:avLst/>
            </a:prstGeom>
          </p:spPr>
        </p:pic>
      </p:grpSp>
      <p:sp>
        <p:nvSpPr>
          <p:cNvPr id="22" name="Title 20">
            <a:extLst>
              <a:ext uri="{FF2B5EF4-FFF2-40B4-BE49-F238E27FC236}">
                <a16:creationId xmlns:a16="http://schemas.microsoft.com/office/drawing/2014/main" id="{6F59EB1B-0113-407F-B51A-EBD317344D4C}"/>
              </a:ext>
            </a:extLst>
          </p:cNvPr>
          <p:cNvSpPr txBox="1">
            <a:spLocks/>
          </p:cNvSpPr>
          <p:nvPr/>
        </p:nvSpPr>
        <p:spPr>
          <a:xfrm>
            <a:off x="5198645" y="2063190"/>
            <a:ext cx="2837629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rgbClr val="4EB2E4"/>
                </a:solidFill>
                <a:latin typeface="+mn-lt"/>
              </a:rPr>
              <a:t>Well done!</a:t>
            </a:r>
          </a:p>
        </p:txBody>
      </p:sp>
      <p:sp>
        <p:nvSpPr>
          <p:cNvPr id="23" name="Title 20">
            <a:extLst>
              <a:ext uri="{FF2B5EF4-FFF2-40B4-BE49-F238E27FC236}">
                <a16:creationId xmlns:a16="http://schemas.microsoft.com/office/drawing/2014/main" id="{3D2963DB-3787-495C-AD42-841F3293221F}"/>
              </a:ext>
            </a:extLst>
          </p:cNvPr>
          <p:cNvSpPr txBox="1">
            <a:spLocks/>
          </p:cNvSpPr>
          <p:nvPr/>
        </p:nvSpPr>
        <p:spPr>
          <a:xfrm>
            <a:off x="507562" y="1845127"/>
            <a:ext cx="3960000" cy="828000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rgbClr val="4EB2E4"/>
                </a:solidFill>
                <a:latin typeface="+mn-lt"/>
              </a:rPr>
              <a:t>Try again.</a:t>
            </a:r>
          </a:p>
        </p:txBody>
      </p:sp>
    </p:spTree>
    <p:extLst>
      <p:ext uri="{BB962C8B-B14F-4D97-AF65-F5344CB8AC3E}">
        <p14:creationId xmlns:p14="http://schemas.microsoft.com/office/powerpoint/2010/main" val="56960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2" grpId="0"/>
      <p:bldP spid="23" grpId="0" animBg="1"/>
      <p:bldP spid="23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0">
            <a:extLst>
              <a:ext uri="{FF2B5EF4-FFF2-40B4-BE49-F238E27FC236}">
                <a16:creationId xmlns:a16="http://schemas.microsoft.com/office/drawing/2014/main" id="{7D0ECD60-70C1-4B92-BE4F-F85E89DD4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478895"/>
            <a:ext cx="7144329" cy="994306"/>
          </a:xfrm>
        </p:spPr>
        <p:txBody>
          <a:bodyPr/>
          <a:lstStyle/>
          <a:p>
            <a:r>
              <a:rPr lang="en-GB" sz="3200" dirty="0">
                <a:latin typeface="+mn-lt"/>
              </a:rPr>
              <a:t>Let’s check what we can remember!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F553D0-2134-4AD7-BE20-E09AD098D1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09" y="268021"/>
            <a:ext cx="1555942" cy="994307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81EE6D4-641D-4257-BAD6-A45CBD309655}"/>
              </a:ext>
            </a:extLst>
          </p:cNvPr>
          <p:cNvSpPr/>
          <p:nvPr/>
        </p:nvSpPr>
        <p:spPr>
          <a:xfrm>
            <a:off x="8314792" y="6010031"/>
            <a:ext cx="597388" cy="5973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Action Button: Go Forward or Next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5D8D0EE-B199-44F0-AD0E-60DE332F702E}"/>
              </a:ext>
            </a:extLst>
          </p:cNvPr>
          <p:cNvSpPr/>
          <p:nvPr/>
        </p:nvSpPr>
        <p:spPr>
          <a:xfrm>
            <a:off x="8354357" y="6049596"/>
            <a:ext cx="518258" cy="518258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810B34B-9126-478E-9829-FC8770D4BD98}"/>
              </a:ext>
            </a:extLst>
          </p:cNvPr>
          <p:cNvSpPr/>
          <p:nvPr/>
        </p:nvSpPr>
        <p:spPr>
          <a:xfrm>
            <a:off x="7092825" y="6158595"/>
            <a:ext cx="540000" cy="54000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5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A18161B-3B06-4BDA-B66B-53C723D7C03E}"/>
              </a:ext>
            </a:extLst>
          </p:cNvPr>
          <p:cNvGrpSpPr/>
          <p:nvPr/>
        </p:nvGrpSpPr>
        <p:grpSpPr>
          <a:xfrm>
            <a:off x="390983" y="1684075"/>
            <a:ext cx="4171782" cy="1205249"/>
            <a:chOff x="400219" y="1684075"/>
            <a:chExt cx="4171782" cy="1205249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3F994AD-9B33-411F-9236-9852484E98FE}"/>
                </a:ext>
              </a:extLst>
            </p:cNvPr>
            <p:cNvGrpSpPr/>
            <p:nvPr/>
          </p:nvGrpSpPr>
          <p:grpSpPr>
            <a:xfrm>
              <a:off x="400219" y="1684075"/>
              <a:ext cx="4171782" cy="1205249"/>
              <a:chOff x="400218" y="1441236"/>
              <a:chExt cx="3987143" cy="994306"/>
            </a:xfrm>
          </p:grpSpPr>
          <p:sp>
            <p:nvSpPr>
              <p:cNvPr id="10" name="Rectangle: Top Corners Rounded 9">
                <a:extLst>
                  <a:ext uri="{FF2B5EF4-FFF2-40B4-BE49-F238E27FC236}">
                    <a16:creationId xmlns:a16="http://schemas.microsoft.com/office/drawing/2014/main" id="{5CB0788F-1FF9-4443-B84C-2520640DDBB6}"/>
                  </a:ext>
                </a:extLst>
              </p:cNvPr>
              <p:cNvSpPr/>
              <p:nvPr/>
            </p:nvSpPr>
            <p:spPr>
              <a:xfrm rot="5400000">
                <a:off x="2012512" y="-66551"/>
                <a:ext cx="784364" cy="3965335"/>
              </a:xfrm>
              <a:prstGeom prst="round2SameRect">
                <a:avLst/>
              </a:prstGeom>
              <a:solidFill>
                <a:schemeClr val="bg1"/>
              </a:solidFill>
              <a:ln w="38100">
                <a:solidFill>
                  <a:srgbClr val="BF5F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3597E53-A403-4C81-B932-141A767B2C4A}"/>
                  </a:ext>
                </a:extLst>
              </p:cNvPr>
              <p:cNvSpPr/>
              <p:nvPr/>
            </p:nvSpPr>
            <p:spPr>
              <a:xfrm>
                <a:off x="400218" y="1441236"/>
                <a:ext cx="45719" cy="994306"/>
              </a:xfrm>
              <a:prstGeom prst="rect">
                <a:avLst/>
              </a:prstGeom>
              <a:solidFill>
                <a:srgbClr val="72C1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37821B0-3BE4-4A66-9DE9-82DEFBB7A14A}"/>
                </a:ext>
              </a:extLst>
            </p:cNvPr>
            <p:cNvSpPr/>
            <p:nvPr/>
          </p:nvSpPr>
          <p:spPr>
            <a:xfrm>
              <a:off x="598615" y="1873648"/>
              <a:ext cx="3822826" cy="7721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GB" sz="2000" b="0" i="0" u="none" strike="noStrike" cap="none" dirty="0">
                  <a:solidFill>
                    <a:srgbClr val="50B5A5"/>
                  </a:solidFill>
                  <a:ea typeface="Roboto"/>
                  <a:cs typeface="Roboto"/>
                  <a:sym typeface="Roboto"/>
                </a:rPr>
                <a:t>What would you use to measure the length of the book? </a:t>
              </a:r>
              <a:endParaRPr lang="en-GB" sz="3200" b="0" i="0" u="none" strike="noStrike" cap="none" dirty="0">
                <a:solidFill>
                  <a:srgbClr val="50B5A5"/>
                </a:solidFill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" name="correct">
            <a:extLst>
              <a:ext uri="{FF2B5EF4-FFF2-40B4-BE49-F238E27FC236}">
                <a16:creationId xmlns:a16="http://schemas.microsoft.com/office/drawing/2014/main" id="{7596C07E-DB20-4BFE-B988-A4D0670C2CA7}"/>
              </a:ext>
            </a:extLst>
          </p:cNvPr>
          <p:cNvGrpSpPr/>
          <p:nvPr/>
        </p:nvGrpSpPr>
        <p:grpSpPr>
          <a:xfrm>
            <a:off x="5496001" y="3784677"/>
            <a:ext cx="2242921" cy="2100603"/>
            <a:chOff x="5496001" y="3784677"/>
            <a:chExt cx="2242921" cy="2100603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A4B9FE1B-B49E-42AC-BE91-B13C327F03B8}"/>
                </a:ext>
              </a:extLst>
            </p:cNvPr>
            <p:cNvSpPr/>
            <p:nvPr/>
          </p:nvSpPr>
          <p:spPr>
            <a:xfrm>
              <a:off x="5496001" y="3784677"/>
              <a:ext cx="2242921" cy="2100603"/>
            </a:xfrm>
            <a:prstGeom prst="roundRect">
              <a:avLst/>
            </a:prstGeom>
            <a:solidFill>
              <a:srgbClr val="AED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ruler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08FA61A-9DC1-4DEE-8BD3-A043D1FAB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22517">
              <a:off x="5714312" y="4567063"/>
              <a:ext cx="1806298" cy="338761"/>
            </a:xfrm>
            <a:prstGeom prst="rect">
              <a:avLst/>
            </a:prstGeom>
          </p:spPr>
        </p:pic>
      </p:grpSp>
      <p:grpSp>
        <p:nvGrpSpPr>
          <p:cNvPr id="2" name="incorrect">
            <a:extLst>
              <a:ext uri="{FF2B5EF4-FFF2-40B4-BE49-F238E27FC236}">
                <a16:creationId xmlns:a16="http://schemas.microsoft.com/office/drawing/2014/main" id="{482CCD3F-23FA-4A44-8927-B67FADE4F861}"/>
              </a:ext>
            </a:extLst>
          </p:cNvPr>
          <p:cNvGrpSpPr/>
          <p:nvPr/>
        </p:nvGrpSpPr>
        <p:grpSpPr>
          <a:xfrm>
            <a:off x="5496001" y="1473201"/>
            <a:ext cx="2242921" cy="2100603"/>
            <a:chOff x="5496001" y="1473201"/>
            <a:chExt cx="2242921" cy="2100603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B5816ED-FAE9-4913-A5F5-CFED5F5BD2DE}"/>
                </a:ext>
              </a:extLst>
            </p:cNvPr>
            <p:cNvSpPr/>
            <p:nvPr/>
          </p:nvSpPr>
          <p:spPr>
            <a:xfrm>
              <a:off x="5496001" y="1473201"/>
              <a:ext cx="2242921" cy="2100603"/>
            </a:xfrm>
            <a:prstGeom prst="roundRect">
              <a:avLst/>
            </a:prstGeom>
            <a:solidFill>
              <a:srgbClr val="AED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clock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C867454-87AE-41DC-8EA4-FD3073BFF2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8843" y="1616438"/>
              <a:ext cx="1493982" cy="1462867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1868179-0057-4234-9657-0AD248E8B085}"/>
              </a:ext>
            </a:extLst>
          </p:cNvPr>
          <p:cNvGrpSpPr/>
          <p:nvPr/>
        </p:nvGrpSpPr>
        <p:grpSpPr>
          <a:xfrm>
            <a:off x="1455265" y="3079305"/>
            <a:ext cx="2242921" cy="2638371"/>
            <a:chOff x="1455265" y="3079305"/>
            <a:chExt cx="2242921" cy="2638371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454D5789-6820-48CA-BF2A-3017181C3B75}"/>
                </a:ext>
              </a:extLst>
            </p:cNvPr>
            <p:cNvSpPr/>
            <p:nvPr/>
          </p:nvSpPr>
          <p:spPr>
            <a:xfrm>
              <a:off x="1455265" y="3079305"/>
              <a:ext cx="2242921" cy="2638371"/>
            </a:xfrm>
            <a:prstGeom prst="roundRect">
              <a:avLst/>
            </a:prstGeom>
            <a:solidFill>
              <a:srgbClr val="CF7C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06C7317-1585-44B5-B14A-59F8702E2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9260" y="3542992"/>
              <a:ext cx="1894929" cy="1710995"/>
            </a:xfrm>
            <a:prstGeom prst="rect">
              <a:avLst/>
            </a:prstGeom>
          </p:spPr>
        </p:pic>
      </p:grpSp>
      <p:sp>
        <p:nvSpPr>
          <p:cNvPr id="22" name="Title 20">
            <a:extLst>
              <a:ext uri="{FF2B5EF4-FFF2-40B4-BE49-F238E27FC236}">
                <a16:creationId xmlns:a16="http://schemas.microsoft.com/office/drawing/2014/main" id="{C7483146-7A61-4FF5-AAAC-292420297988}"/>
              </a:ext>
            </a:extLst>
          </p:cNvPr>
          <p:cNvSpPr txBox="1">
            <a:spLocks/>
          </p:cNvSpPr>
          <p:nvPr/>
        </p:nvSpPr>
        <p:spPr>
          <a:xfrm>
            <a:off x="5198645" y="2026349"/>
            <a:ext cx="2837629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rgbClr val="4EB2E4"/>
                </a:solidFill>
                <a:latin typeface="+mn-lt"/>
              </a:rPr>
              <a:t>Well done!</a:t>
            </a:r>
          </a:p>
        </p:txBody>
      </p:sp>
      <p:sp>
        <p:nvSpPr>
          <p:cNvPr id="23" name="Title 20">
            <a:extLst>
              <a:ext uri="{FF2B5EF4-FFF2-40B4-BE49-F238E27FC236}">
                <a16:creationId xmlns:a16="http://schemas.microsoft.com/office/drawing/2014/main" id="{453970C3-4BED-4918-9712-95CE481B04A6}"/>
              </a:ext>
            </a:extLst>
          </p:cNvPr>
          <p:cNvSpPr txBox="1">
            <a:spLocks/>
          </p:cNvSpPr>
          <p:nvPr/>
        </p:nvSpPr>
        <p:spPr>
          <a:xfrm>
            <a:off x="507562" y="1845127"/>
            <a:ext cx="3960000" cy="828000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rgbClr val="4EB2E4"/>
                </a:solidFill>
                <a:latin typeface="+mn-lt"/>
              </a:rPr>
              <a:t>Try again.</a:t>
            </a:r>
          </a:p>
        </p:txBody>
      </p:sp>
    </p:spTree>
    <p:extLst>
      <p:ext uri="{BB962C8B-B14F-4D97-AF65-F5344CB8AC3E}">
        <p14:creationId xmlns:p14="http://schemas.microsoft.com/office/powerpoint/2010/main" val="371068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2" grpId="0"/>
      <p:bldP spid="23" grpId="0" animBg="1"/>
      <p:bldP spid="23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9D7231-DB22-4771-AC10-CF45EC25A94C}"/>
              </a:ext>
            </a:extLst>
          </p:cNvPr>
          <p:cNvSpPr/>
          <p:nvPr/>
        </p:nvSpPr>
        <p:spPr>
          <a:xfrm>
            <a:off x="1310185" y="778821"/>
            <a:ext cx="6496334" cy="2793170"/>
          </a:xfrm>
          <a:custGeom>
            <a:avLst/>
            <a:gdLst>
              <a:gd name="connsiteX0" fmla="*/ 3248167 w 6496334"/>
              <a:gd name="connsiteY0" fmla="*/ 0 h 2793170"/>
              <a:gd name="connsiteX1" fmla="*/ 6496334 w 6496334"/>
              <a:gd name="connsiteY1" fmla="*/ 796442 h 2793170"/>
              <a:gd name="connsiteX2" fmla="*/ 6031160 w 6496334"/>
              <a:gd name="connsiteY2" fmla="*/ 1207372 h 2793170"/>
              <a:gd name="connsiteX3" fmla="*/ 5988680 w 6496334"/>
              <a:gd name="connsiteY3" fmla="*/ 1222742 h 2793170"/>
              <a:gd name="connsiteX4" fmla="*/ 6243491 w 6496334"/>
              <a:gd name="connsiteY4" fmla="*/ 1988795 h 2793170"/>
              <a:gd name="connsiteX5" fmla="*/ 5728961 w 6496334"/>
              <a:gd name="connsiteY5" fmla="*/ 1308887 h 2793170"/>
              <a:gd name="connsiteX6" fmla="*/ 5619486 w 6496334"/>
              <a:gd name="connsiteY6" fmla="*/ 1340731 h 2793170"/>
              <a:gd name="connsiteX7" fmla="*/ 5373851 w 6496334"/>
              <a:gd name="connsiteY7" fmla="*/ 1398670 h 2793170"/>
              <a:gd name="connsiteX8" fmla="*/ 5133012 w 6496334"/>
              <a:gd name="connsiteY8" fmla="*/ 1441726 h 2793170"/>
              <a:gd name="connsiteX9" fmla="*/ 5147806 w 6496334"/>
              <a:gd name="connsiteY9" fmla="*/ 2793170 h 2793170"/>
              <a:gd name="connsiteX10" fmla="*/ 4750762 w 6496334"/>
              <a:gd name="connsiteY10" fmla="*/ 1499704 h 2793170"/>
              <a:gd name="connsiteX11" fmla="*/ 4439188 w 6496334"/>
              <a:gd name="connsiteY11" fmla="*/ 1537640 h 2793170"/>
              <a:gd name="connsiteX12" fmla="*/ 3902786 w 6496334"/>
              <a:gd name="connsiteY12" fmla="*/ 1576703 h 2793170"/>
              <a:gd name="connsiteX13" fmla="*/ 3639239 w 6496334"/>
              <a:gd name="connsiteY13" fmla="*/ 1586566 h 2793170"/>
              <a:gd name="connsiteX14" fmla="*/ 3554227 w 6496334"/>
              <a:gd name="connsiteY14" fmla="*/ 2504707 h 2793170"/>
              <a:gd name="connsiteX15" fmla="*/ 3369214 w 6496334"/>
              <a:gd name="connsiteY15" fmla="*/ 1591385 h 2793170"/>
              <a:gd name="connsiteX16" fmla="*/ 3248167 w 6496334"/>
              <a:gd name="connsiteY16" fmla="*/ 1592884 h 2793170"/>
              <a:gd name="connsiteX17" fmla="*/ 2282262 w 6496334"/>
              <a:gd name="connsiteY17" fmla="*/ 1557078 h 2793170"/>
              <a:gd name="connsiteX18" fmla="*/ 2255401 w 6496334"/>
              <a:gd name="connsiteY18" fmla="*/ 1554667 h 2793170"/>
              <a:gd name="connsiteX19" fmla="*/ 2006204 w 6496334"/>
              <a:gd name="connsiteY19" fmla="*/ 2759511 h 2793170"/>
              <a:gd name="connsiteX20" fmla="*/ 1894377 w 6496334"/>
              <a:gd name="connsiteY20" fmla="*/ 1519729 h 2793170"/>
              <a:gd name="connsiteX21" fmla="*/ 1699898 w 6496334"/>
              <a:gd name="connsiteY21" fmla="*/ 1496758 h 2793170"/>
              <a:gd name="connsiteX22" fmla="*/ 951366 w 6496334"/>
              <a:gd name="connsiteY22" fmla="*/ 1359612 h 2793170"/>
              <a:gd name="connsiteX23" fmla="*/ 883863 w 6496334"/>
              <a:gd name="connsiteY23" fmla="*/ 1341400 h 2793170"/>
              <a:gd name="connsiteX24" fmla="*/ 487459 w 6496334"/>
              <a:gd name="connsiteY24" fmla="*/ 2484812 h 2793170"/>
              <a:gd name="connsiteX25" fmla="*/ 627107 w 6496334"/>
              <a:gd name="connsiteY25" fmla="*/ 1265471 h 2793170"/>
              <a:gd name="connsiteX26" fmla="*/ 554737 w 6496334"/>
              <a:gd name="connsiteY26" fmla="*/ 1241740 h 2793170"/>
              <a:gd name="connsiteX27" fmla="*/ 0 w 6496334"/>
              <a:gd name="connsiteY27" fmla="*/ 796442 h 2793170"/>
              <a:gd name="connsiteX28" fmla="*/ 3248167 w 6496334"/>
              <a:gd name="connsiteY28" fmla="*/ 0 h 2793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496334" h="2793170">
                <a:moveTo>
                  <a:pt x="3248167" y="0"/>
                </a:moveTo>
                <a:cubicBezTo>
                  <a:pt x="5042080" y="0"/>
                  <a:pt x="6496334" y="356579"/>
                  <a:pt x="6496334" y="796442"/>
                </a:cubicBezTo>
                <a:cubicBezTo>
                  <a:pt x="6496334" y="946786"/>
                  <a:pt x="6326441" y="1087400"/>
                  <a:pt x="6031160" y="1207372"/>
                </a:cubicBezTo>
                <a:lnTo>
                  <a:pt x="5988680" y="1222742"/>
                </a:lnTo>
                <a:lnTo>
                  <a:pt x="6243491" y="1988795"/>
                </a:lnTo>
                <a:lnTo>
                  <a:pt x="5728961" y="1308887"/>
                </a:lnTo>
                <a:lnTo>
                  <a:pt x="5619486" y="1340731"/>
                </a:lnTo>
                <a:cubicBezTo>
                  <a:pt x="5541793" y="1361073"/>
                  <a:pt x="5459795" y="1380415"/>
                  <a:pt x="5373851" y="1398670"/>
                </a:cubicBezTo>
                <a:lnTo>
                  <a:pt x="5133012" y="1441726"/>
                </a:lnTo>
                <a:lnTo>
                  <a:pt x="5147806" y="2793170"/>
                </a:lnTo>
                <a:lnTo>
                  <a:pt x="4750762" y="1499704"/>
                </a:lnTo>
                <a:lnTo>
                  <a:pt x="4439188" y="1537640"/>
                </a:lnTo>
                <a:cubicBezTo>
                  <a:pt x="4267090" y="1554280"/>
                  <a:pt x="4087803" y="1567420"/>
                  <a:pt x="3902786" y="1576703"/>
                </a:cubicBezTo>
                <a:lnTo>
                  <a:pt x="3639239" y="1586566"/>
                </a:lnTo>
                <a:lnTo>
                  <a:pt x="3554227" y="2504707"/>
                </a:lnTo>
                <a:lnTo>
                  <a:pt x="3369214" y="1591385"/>
                </a:lnTo>
                <a:lnTo>
                  <a:pt x="3248167" y="1592884"/>
                </a:lnTo>
                <a:cubicBezTo>
                  <a:pt x="2911809" y="1592884"/>
                  <a:pt x="2587391" y="1580348"/>
                  <a:pt x="2282262" y="1557078"/>
                </a:cubicBezTo>
                <a:lnTo>
                  <a:pt x="2255401" y="1554667"/>
                </a:lnTo>
                <a:lnTo>
                  <a:pt x="2006204" y="2759511"/>
                </a:lnTo>
                <a:lnTo>
                  <a:pt x="1894377" y="1519729"/>
                </a:lnTo>
                <a:lnTo>
                  <a:pt x="1699898" y="1496758"/>
                </a:lnTo>
                <a:cubicBezTo>
                  <a:pt x="1423752" y="1459976"/>
                  <a:pt x="1171792" y="1413660"/>
                  <a:pt x="951366" y="1359612"/>
                </a:cubicBezTo>
                <a:lnTo>
                  <a:pt x="883863" y="1341400"/>
                </a:lnTo>
                <a:lnTo>
                  <a:pt x="487459" y="2484812"/>
                </a:lnTo>
                <a:lnTo>
                  <a:pt x="627107" y="1265471"/>
                </a:lnTo>
                <a:lnTo>
                  <a:pt x="554737" y="1241740"/>
                </a:lnTo>
                <a:cubicBezTo>
                  <a:pt x="204505" y="1114628"/>
                  <a:pt x="0" y="961391"/>
                  <a:pt x="0" y="796442"/>
                </a:cubicBezTo>
                <a:cubicBezTo>
                  <a:pt x="0" y="356579"/>
                  <a:pt x="1454254" y="0"/>
                  <a:pt x="3248167" y="0"/>
                </a:cubicBezTo>
                <a:close/>
              </a:path>
            </a:pathLst>
          </a:custGeom>
          <a:solidFill>
            <a:srgbClr val="FCEFE4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2294" y="1083517"/>
            <a:ext cx="8220075" cy="994306"/>
          </a:xfrm>
        </p:spPr>
        <p:txBody>
          <a:bodyPr/>
          <a:lstStyle/>
          <a:p>
            <a:r>
              <a:rPr lang="en-GB" sz="3600" dirty="0">
                <a:solidFill>
                  <a:srgbClr val="5FBAE7"/>
                </a:solidFill>
                <a:latin typeface="+mn-lt"/>
              </a:rPr>
              <a:t>Well done!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80A65E-D08A-4413-B24C-77EEF9F52D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540" y="2628087"/>
            <a:ext cx="2031174" cy="33905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314B88-82EB-4D0D-A169-6188FD9743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391" y="3429000"/>
            <a:ext cx="2616757" cy="26864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C48DA6-51C2-4CF6-A624-08B0186014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70" y="3906420"/>
            <a:ext cx="2822022" cy="20157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0A2B51-6391-4F7A-95F5-3ADAFD35D3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370" y="3906420"/>
            <a:ext cx="2416071" cy="21434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416C6C-D381-4647-AB65-6DE01BB2474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741" y="4069708"/>
            <a:ext cx="2717682" cy="210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9480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82B26CF-611F-47A9-A400-1D27FE184BA8}"/>
              </a:ext>
            </a:extLst>
          </p:cNvPr>
          <p:cNvGrpSpPr/>
          <p:nvPr/>
        </p:nvGrpSpPr>
        <p:grpSpPr>
          <a:xfrm>
            <a:off x="400218" y="1441236"/>
            <a:ext cx="3987143" cy="994306"/>
            <a:chOff x="400218" y="1441236"/>
            <a:chExt cx="3987143" cy="99430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BAD65C6-EFB1-4DA4-AF9C-AC8DC8C442A8}"/>
                </a:ext>
              </a:extLst>
            </p:cNvPr>
            <p:cNvGrpSpPr/>
            <p:nvPr/>
          </p:nvGrpSpPr>
          <p:grpSpPr>
            <a:xfrm>
              <a:off x="400218" y="1441236"/>
              <a:ext cx="3987143" cy="994306"/>
              <a:chOff x="400218" y="1441236"/>
              <a:chExt cx="3987143" cy="994306"/>
            </a:xfrm>
          </p:grpSpPr>
          <p:sp>
            <p:nvSpPr>
              <p:cNvPr id="9" name="Rectangle: Top Corners Rounded 8">
                <a:extLst>
                  <a:ext uri="{FF2B5EF4-FFF2-40B4-BE49-F238E27FC236}">
                    <a16:creationId xmlns:a16="http://schemas.microsoft.com/office/drawing/2014/main" id="{94A5AC2C-0B42-4DAC-94C9-3122B99EAD2D}"/>
                  </a:ext>
                </a:extLst>
              </p:cNvPr>
              <p:cNvSpPr/>
              <p:nvPr/>
            </p:nvSpPr>
            <p:spPr>
              <a:xfrm rot="5400000">
                <a:off x="2012512" y="-66551"/>
                <a:ext cx="784364" cy="3965335"/>
              </a:xfrm>
              <a:prstGeom prst="round2SameRect">
                <a:avLst/>
              </a:prstGeom>
              <a:solidFill>
                <a:schemeClr val="bg1"/>
              </a:solidFill>
              <a:ln w="28575">
                <a:solidFill>
                  <a:srgbClr val="90D0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5ED319A-40C4-41B9-8C3A-9E8E6A91F2FC}"/>
                  </a:ext>
                </a:extLst>
              </p:cNvPr>
              <p:cNvSpPr/>
              <p:nvPr/>
            </p:nvSpPr>
            <p:spPr>
              <a:xfrm>
                <a:off x="400218" y="1441236"/>
                <a:ext cx="45719" cy="994306"/>
              </a:xfrm>
              <a:prstGeom prst="rect">
                <a:avLst/>
              </a:prstGeom>
              <a:solidFill>
                <a:srgbClr val="E065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755650" y="1511058"/>
              <a:ext cx="3451838" cy="7721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/>
              <a:r>
                <a:rPr lang="en-GB" dirty="0">
                  <a:solidFill>
                    <a:srgbClr val="678173"/>
                  </a:solidFill>
                </a:rPr>
                <a:t>Sometimes, we need to measure how much things weigh.</a:t>
              </a:r>
            </a:p>
          </p:txBody>
        </p:sp>
      </p:grp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Weight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B7F95BB-6A3B-4070-8F06-D61D35DBE35C}"/>
              </a:ext>
            </a:extLst>
          </p:cNvPr>
          <p:cNvGrpSpPr/>
          <p:nvPr/>
        </p:nvGrpSpPr>
        <p:grpSpPr>
          <a:xfrm>
            <a:off x="8314792" y="6010031"/>
            <a:ext cx="597388" cy="597388"/>
            <a:chOff x="8314792" y="6010031"/>
            <a:chExt cx="597388" cy="597388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629A153B-9EDF-4B7D-BC58-5C9FD584177D}"/>
                </a:ext>
              </a:extLst>
            </p:cNvPr>
            <p:cNvSpPr/>
            <p:nvPr/>
          </p:nvSpPr>
          <p:spPr>
            <a:xfrm>
              <a:off x="8314792" y="6010031"/>
              <a:ext cx="597388" cy="597388"/>
            </a:xfrm>
            <a:prstGeom prst="roundRect">
              <a:avLst/>
            </a:prstGeom>
            <a:solidFill>
              <a:srgbClr val="FB94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Action Button: Go Forward or Next 5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9B54C94D-A5A2-490E-8C12-13495585967C}"/>
                </a:ext>
              </a:extLst>
            </p:cNvPr>
            <p:cNvSpPr/>
            <p:nvPr/>
          </p:nvSpPr>
          <p:spPr>
            <a:xfrm>
              <a:off x="8354357" y="6049596"/>
              <a:ext cx="518258" cy="518258"/>
            </a:xfrm>
            <a:prstGeom prst="actionButtonForwardNext">
              <a:avLst/>
            </a:prstGeom>
            <a:solidFill>
              <a:srgbClr val="FB94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95C854C8-0A38-45DB-8BAC-59A4AE20B142}"/>
              </a:ext>
            </a:extLst>
          </p:cNvPr>
          <p:cNvSpPr/>
          <p:nvPr/>
        </p:nvSpPr>
        <p:spPr>
          <a:xfrm>
            <a:off x="2769326" y="6141175"/>
            <a:ext cx="540000" cy="54000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1</a:t>
            </a: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EE2633FD-AF1E-4C32-95CE-D0798B6CCD40}"/>
              </a:ext>
            </a:extLst>
          </p:cNvPr>
          <p:cNvSpPr/>
          <p:nvPr/>
        </p:nvSpPr>
        <p:spPr>
          <a:xfrm>
            <a:off x="4567235" y="1214534"/>
            <a:ext cx="2653779" cy="1365156"/>
          </a:xfrm>
          <a:prstGeom prst="wedgeEllipseCallout">
            <a:avLst>
              <a:gd name="adj1" fmla="val 57277"/>
              <a:gd name="adj2" fmla="val -21772"/>
            </a:avLst>
          </a:prstGeom>
          <a:solidFill>
            <a:schemeClr val="bg1"/>
          </a:solidFill>
          <a:ln w="28575">
            <a:solidFill>
              <a:srgbClr val="F15A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Can you think of something we might weigh?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884E0A-6E14-4561-A7F6-75B627B397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348" y="101630"/>
            <a:ext cx="2037761" cy="2092006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3B88D4E3-4974-4161-A65B-EC4BCFB650CB}"/>
              </a:ext>
            </a:extLst>
          </p:cNvPr>
          <p:cNvGrpSpPr/>
          <p:nvPr/>
        </p:nvGrpSpPr>
        <p:grpSpPr>
          <a:xfrm>
            <a:off x="755650" y="3165230"/>
            <a:ext cx="2253661" cy="2250831"/>
            <a:chOff x="755650" y="3165230"/>
            <a:chExt cx="2253661" cy="2250831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D608F4A7-0A20-4E1C-884A-D2AC60280D15}"/>
                </a:ext>
              </a:extLst>
            </p:cNvPr>
            <p:cNvSpPr/>
            <p:nvPr/>
          </p:nvSpPr>
          <p:spPr>
            <a:xfrm>
              <a:off x="755650" y="3165230"/>
              <a:ext cx="2253661" cy="2250831"/>
            </a:xfrm>
            <a:prstGeom prst="roundRect">
              <a:avLst/>
            </a:prstGeom>
            <a:solidFill>
              <a:srgbClr val="8ACB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GB" b="1" dirty="0"/>
                <a:t>parcel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F93C11C-BC4D-49C2-A765-86119D0E06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146" y="3429000"/>
              <a:ext cx="1403548" cy="139924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8B73CB5-0B8C-4735-9F6C-59CC635092AC}"/>
              </a:ext>
            </a:extLst>
          </p:cNvPr>
          <p:cNvGrpSpPr/>
          <p:nvPr/>
        </p:nvGrpSpPr>
        <p:grpSpPr>
          <a:xfrm>
            <a:off x="3445169" y="3165229"/>
            <a:ext cx="2253661" cy="2250831"/>
            <a:chOff x="3445169" y="3165229"/>
            <a:chExt cx="2253661" cy="2250831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9517D8C-D0AA-4BFE-8FD8-0899A36BAAC0}"/>
                </a:ext>
              </a:extLst>
            </p:cNvPr>
            <p:cNvSpPr/>
            <p:nvPr/>
          </p:nvSpPr>
          <p:spPr>
            <a:xfrm>
              <a:off x="3445169" y="3165229"/>
              <a:ext cx="2253661" cy="2250831"/>
            </a:xfrm>
            <a:prstGeom prst="roundRect">
              <a:avLst/>
            </a:prstGeom>
            <a:solidFill>
              <a:srgbClr val="8ACB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GB" b="1" dirty="0"/>
                <a:t>baby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8B8733C-2AC8-4115-870B-DD3342CD6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92" y="3425168"/>
              <a:ext cx="943223" cy="1470536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6B04C6B-3DDA-41FA-92F5-10036128DD48}"/>
              </a:ext>
            </a:extLst>
          </p:cNvPr>
          <p:cNvGrpSpPr/>
          <p:nvPr/>
        </p:nvGrpSpPr>
        <p:grpSpPr>
          <a:xfrm>
            <a:off x="6134689" y="3165230"/>
            <a:ext cx="2253661" cy="2250831"/>
            <a:chOff x="6134689" y="3165230"/>
            <a:chExt cx="2253661" cy="2250831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460E7903-FADF-4DE5-B06A-D7F8C1607163}"/>
                </a:ext>
              </a:extLst>
            </p:cNvPr>
            <p:cNvSpPr/>
            <p:nvPr/>
          </p:nvSpPr>
          <p:spPr>
            <a:xfrm>
              <a:off x="6134689" y="3165230"/>
              <a:ext cx="2253661" cy="2250831"/>
            </a:xfrm>
            <a:prstGeom prst="roundRect">
              <a:avLst/>
            </a:prstGeom>
            <a:solidFill>
              <a:srgbClr val="8ACB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GB" b="1" dirty="0"/>
                <a:t>ingredients</a:t>
              </a: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DE6EB392-D88E-4470-B81D-00D143A62363}"/>
                </a:ext>
              </a:extLst>
            </p:cNvPr>
            <p:cNvGrpSpPr/>
            <p:nvPr/>
          </p:nvGrpSpPr>
          <p:grpSpPr>
            <a:xfrm>
              <a:off x="6252787" y="3394212"/>
              <a:ext cx="1996910" cy="1492241"/>
              <a:chOff x="6234681" y="3358000"/>
              <a:chExt cx="1996910" cy="1492241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D53D2385-A71B-4FCD-9F4E-C85D9095B5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34681" y="3358000"/>
                <a:ext cx="873851" cy="1097756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A6994EDD-0778-4246-B7DE-F88231A56A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17231" y="3358000"/>
                <a:ext cx="714360" cy="1141144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CBAD8715-5799-409B-8FA7-B2D5A85C76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70540" y="4111129"/>
                <a:ext cx="1285592" cy="73911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07216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Weight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401F52-BA74-4B83-BFD5-7893380949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348" y="101630"/>
            <a:ext cx="2037761" cy="209200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CAE9129-E714-4251-82FF-2408D2FA25DD}"/>
              </a:ext>
            </a:extLst>
          </p:cNvPr>
          <p:cNvGrpSpPr/>
          <p:nvPr/>
        </p:nvGrpSpPr>
        <p:grpSpPr>
          <a:xfrm>
            <a:off x="8314792" y="6010031"/>
            <a:ext cx="597388" cy="597388"/>
            <a:chOff x="8314792" y="6010031"/>
            <a:chExt cx="597388" cy="597388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F36089C9-1608-4F2B-9108-E37F43A2B9BA}"/>
                </a:ext>
              </a:extLst>
            </p:cNvPr>
            <p:cNvSpPr/>
            <p:nvPr/>
          </p:nvSpPr>
          <p:spPr>
            <a:xfrm>
              <a:off x="8314792" y="6010031"/>
              <a:ext cx="597388" cy="597388"/>
            </a:xfrm>
            <a:prstGeom prst="roundRect">
              <a:avLst/>
            </a:prstGeom>
            <a:solidFill>
              <a:srgbClr val="FB94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Action Button: Go Forward or Next 8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4ED9B0BF-1677-4FDE-9F2B-42B7A6877CCE}"/>
                </a:ext>
              </a:extLst>
            </p:cNvPr>
            <p:cNvSpPr/>
            <p:nvPr/>
          </p:nvSpPr>
          <p:spPr>
            <a:xfrm>
              <a:off x="8354357" y="6049596"/>
              <a:ext cx="518258" cy="518258"/>
            </a:xfrm>
            <a:prstGeom prst="actionButtonForwardNext">
              <a:avLst/>
            </a:prstGeom>
            <a:solidFill>
              <a:srgbClr val="FB94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81DD6A0E-B987-4606-A3A4-34C41F64AA59}"/>
              </a:ext>
            </a:extLst>
          </p:cNvPr>
          <p:cNvSpPr/>
          <p:nvPr/>
        </p:nvSpPr>
        <p:spPr>
          <a:xfrm>
            <a:off x="4305978" y="6141175"/>
            <a:ext cx="540000" cy="54000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2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AC7A16D-6BB9-4493-80E7-E3E3A967B8BD}"/>
              </a:ext>
            </a:extLst>
          </p:cNvPr>
          <p:cNvGrpSpPr/>
          <p:nvPr/>
        </p:nvGrpSpPr>
        <p:grpSpPr>
          <a:xfrm>
            <a:off x="400218" y="1441236"/>
            <a:ext cx="3987143" cy="994306"/>
            <a:chOff x="400218" y="1441236"/>
            <a:chExt cx="3987143" cy="99430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E4399A5-410E-41D3-81BE-C7445CBA8249}"/>
                </a:ext>
              </a:extLst>
            </p:cNvPr>
            <p:cNvGrpSpPr/>
            <p:nvPr/>
          </p:nvGrpSpPr>
          <p:grpSpPr>
            <a:xfrm>
              <a:off x="400218" y="1441236"/>
              <a:ext cx="3987143" cy="994306"/>
              <a:chOff x="400218" y="1441236"/>
              <a:chExt cx="3987143" cy="994306"/>
            </a:xfrm>
          </p:grpSpPr>
          <p:sp>
            <p:nvSpPr>
              <p:cNvPr id="12" name="Rectangle: Top Corners Rounded 11">
                <a:extLst>
                  <a:ext uri="{FF2B5EF4-FFF2-40B4-BE49-F238E27FC236}">
                    <a16:creationId xmlns:a16="http://schemas.microsoft.com/office/drawing/2014/main" id="{2E8FC2F6-089A-46D9-B613-BE3491DABD71}"/>
                  </a:ext>
                </a:extLst>
              </p:cNvPr>
              <p:cNvSpPr/>
              <p:nvPr/>
            </p:nvSpPr>
            <p:spPr>
              <a:xfrm rot="5400000">
                <a:off x="2012512" y="-66551"/>
                <a:ext cx="784364" cy="3965335"/>
              </a:xfrm>
              <a:prstGeom prst="round2SameRect">
                <a:avLst/>
              </a:prstGeom>
              <a:solidFill>
                <a:schemeClr val="bg1"/>
              </a:solidFill>
              <a:ln w="28575">
                <a:solidFill>
                  <a:srgbClr val="90D0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B652F23-D5A2-4670-BEE1-F493DC3D0172}"/>
                  </a:ext>
                </a:extLst>
              </p:cNvPr>
              <p:cNvSpPr/>
              <p:nvPr/>
            </p:nvSpPr>
            <p:spPr>
              <a:xfrm>
                <a:off x="400218" y="1441236"/>
                <a:ext cx="45719" cy="994306"/>
              </a:xfrm>
              <a:prstGeom prst="rect">
                <a:avLst/>
              </a:prstGeom>
              <a:solidFill>
                <a:srgbClr val="E065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354159B-48F2-49A9-A3FD-05FA8B79222D}"/>
                </a:ext>
              </a:extLst>
            </p:cNvPr>
            <p:cNvSpPr/>
            <p:nvPr/>
          </p:nvSpPr>
          <p:spPr>
            <a:xfrm>
              <a:off x="755650" y="1524706"/>
              <a:ext cx="3451838" cy="7721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/>
              <a:r>
                <a:rPr lang="en-GB" dirty="0">
                  <a:solidFill>
                    <a:srgbClr val="678173"/>
                  </a:solidFill>
                </a:rPr>
                <a:t>We can use different equipment to measure weight.</a:t>
              </a:r>
            </a:p>
          </p:txBody>
        </p:sp>
      </p:grpSp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51AB71E5-55CE-403B-8947-65A4404A3EBB}"/>
              </a:ext>
            </a:extLst>
          </p:cNvPr>
          <p:cNvSpPr/>
          <p:nvPr/>
        </p:nvSpPr>
        <p:spPr>
          <a:xfrm>
            <a:off x="4567235" y="1214534"/>
            <a:ext cx="2653779" cy="1365156"/>
          </a:xfrm>
          <a:prstGeom prst="wedgeEllipseCallout">
            <a:avLst>
              <a:gd name="adj1" fmla="val 57277"/>
              <a:gd name="adj2" fmla="val -21772"/>
            </a:avLst>
          </a:prstGeom>
          <a:solidFill>
            <a:schemeClr val="bg1"/>
          </a:solidFill>
          <a:ln w="28575">
            <a:solidFill>
              <a:srgbClr val="F15A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Can you name any of these weighing tools?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D6A52CD-0AAE-429C-90F6-60A78DA52445}"/>
              </a:ext>
            </a:extLst>
          </p:cNvPr>
          <p:cNvGrpSpPr/>
          <p:nvPr/>
        </p:nvGrpSpPr>
        <p:grpSpPr>
          <a:xfrm>
            <a:off x="6134689" y="3069694"/>
            <a:ext cx="2253661" cy="2250831"/>
            <a:chOff x="6134689" y="3165230"/>
            <a:chExt cx="2253661" cy="2250831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A51B0588-F8C1-454A-88EB-3E1D6E2234A0}"/>
                </a:ext>
              </a:extLst>
            </p:cNvPr>
            <p:cNvSpPr/>
            <p:nvPr/>
          </p:nvSpPr>
          <p:spPr>
            <a:xfrm>
              <a:off x="6134689" y="3165230"/>
              <a:ext cx="2253661" cy="2250831"/>
            </a:xfrm>
            <a:prstGeom prst="roundRect">
              <a:avLst/>
            </a:prstGeom>
            <a:solidFill>
              <a:srgbClr val="8ACB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GB" b="1" dirty="0"/>
                <a:t>bathroom scale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D32966B-3627-4E8D-8FF0-4FFC85BDF4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7676" y="3333435"/>
              <a:ext cx="1119101" cy="1523601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7B7E89B-34A5-479F-B993-B4557FD3951C}"/>
              </a:ext>
            </a:extLst>
          </p:cNvPr>
          <p:cNvGrpSpPr/>
          <p:nvPr/>
        </p:nvGrpSpPr>
        <p:grpSpPr>
          <a:xfrm>
            <a:off x="755650" y="3069694"/>
            <a:ext cx="2253661" cy="2250831"/>
            <a:chOff x="755650" y="3165230"/>
            <a:chExt cx="2253661" cy="2250831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D171FFDB-5C41-44F1-A58F-FAF27D3AEA9B}"/>
                </a:ext>
              </a:extLst>
            </p:cNvPr>
            <p:cNvSpPr/>
            <p:nvPr/>
          </p:nvSpPr>
          <p:spPr>
            <a:xfrm>
              <a:off x="755650" y="3165230"/>
              <a:ext cx="2253661" cy="2250831"/>
            </a:xfrm>
            <a:prstGeom prst="roundRect">
              <a:avLst/>
            </a:prstGeom>
            <a:solidFill>
              <a:srgbClr val="8ACB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GB" b="1" dirty="0"/>
                <a:t>balance scale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E20B133-E6D3-46C5-92F1-606565869F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140" y="3775906"/>
              <a:ext cx="2001456" cy="838516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BAA7EF0-50E2-4D02-8458-6F1EF751C7F3}"/>
              </a:ext>
            </a:extLst>
          </p:cNvPr>
          <p:cNvGrpSpPr/>
          <p:nvPr/>
        </p:nvGrpSpPr>
        <p:grpSpPr>
          <a:xfrm>
            <a:off x="3445169" y="3069693"/>
            <a:ext cx="2253661" cy="2250831"/>
            <a:chOff x="3445169" y="3165229"/>
            <a:chExt cx="2253661" cy="2250831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BB600A4D-B267-42DC-A172-AA8C3D1E2864}"/>
                </a:ext>
              </a:extLst>
            </p:cNvPr>
            <p:cNvSpPr/>
            <p:nvPr/>
          </p:nvSpPr>
          <p:spPr>
            <a:xfrm>
              <a:off x="3445169" y="3165229"/>
              <a:ext cx="2253661" cy="2250831"/>
            </a:xfrm>
            <a:prstGeom prst="roundRect">
              <a:avLst/>
            </a:prstGeom>
            <a:solidFill>
              <a:srgbClr val="8ACB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GB" b="1" dirty="0"/>
                <a:t>kitchen scale</a:t>
              </a: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38461F6-618E-457B-B79A-E9437CC5A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9929" y="3568612"/>
              <a:ext cx="1124142" cy="1198785"/>
            </a:xfrm>
            <a:prstGeom prst="rect">
              <a:avLst/>
            </a:prstGeom>
          </p:spPr>
        </p:pic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FB4C3CE-FDF4-4B84-8516-AB32ACA63BA5}"/>
              </a:ext>
            </a:extLst>
          </p:cNvPr>
          <p:cNvSpPr/>
          <p:nvPr/>
        </p:nvSpPr>
        <p:spPr>
          <a:xfrm>
            <a:off x="977900" y="4761500"/>
            <a:ext cx="1739900" cy="477030"/>
          </a:xfrm>
          <a:prstGeom prst="roundRect">
            <a:avLst/>
          </a:prstGeom>
          <a:solidFill>
            <a:srgbClr val="8AC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FA81109-2304-4C12-80DC-6506FA26D007}"/>
              </a:ext>
            </a:extLst>
          </p:cNvPr>
          <p:cNvSpPr/>
          <p:nvPr/>
        </p:nvSpPr>
        <p:spPr>
          <a:xfrm>
            <a:off x="3697285" y="4737675"/>
            <a:ext cx="1739900" cy="477030"/>
          </a:xfrm>
          <a:prstGeom prst="roundRect">
            <a:avLst/>
          </a:prstGeom>
          <a:solidFill>
            <a:srgbClr val="8AC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54693DF-4ADC-44F2-A208-AF6E8EE62C39}"/>
              </a:ext>
            </a:extLst>
          </p:cNvPr>
          <p:cNvSpPr/>
          <p:nvPr/>
        </p:nvSpPr>
        <p:spPr>
          <a:xfrm>
            <a:off x="6387276" y="4788541"/>
            <a:ext cx="1739900" cy="477030"/>
          </a:xfrm>
          <a:prstGeom prst="roundRect">
            <a:avLst/>
          </a:prstGeom>
          <a:solidFill>
            <a:srgbClr val="8AC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veal answers">
            <a:extLst>
              <a:ext uri="{FF2B5EF4-FFF2-40B4-BE49-F238E27FC236}">
                <a16:creationId xmlns:a16="http://schemas.microsoft.com/office/drawing/2014/main" id="{BB3A9149-CB6D-4AC4-9363-CB564F21FC6E}"/>
              </a:ext>
            </a:extLst>
          </p:cNvPr>
          <p:cNvSpPr txBox="1"/>
          <p:nvPr/>
        </p:nvSpPr>
        <p:spPr>
          <a:xfrm>
            <a:off x="3514867" y="5554741"/>
            <a:ext cx="2119051" cy="408623"/>
          </a:xfrm>
          <a:prstGeom prst="roundRect">
            <a:avLst>
              <a:gd name="adj" fmla="val 26189"/>
            </a:avLst>
          </a:prstGeom>
          <a:solidFill>
            <a:srgbClr val="F587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Reveal answers!</a:t>
            </a:r>
          </a:p>
        </p:txBody>
      </p:sp>
    </p:spTree>
    <p:extLst>
      <p:ext uri="{BB962C8B-B14F-4D97-AF65-F5344CB8AC3E}">
        <p14:creationId xmlns:p14="http://schemas.microsoft.com/office/powerpoint/2010/main" val="327906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8" grpId="1" animBg="1"/>
      <p:bldP spid="25" grpId="0" animBg="1"/>
      <p:bldP spid="25" grpId="1" animBg="1"/>
      <p:bldP spid="27" grpId="0" animBg="1"/>
      <p:bldP spid="27" grpId="1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Weight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4B615C-2C60-487A-BC0B-0279FCC54A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348" y="101630"/>
            <a:ext cx="2037761" cy="209200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40D5730-2B6E-477E-9423-F6DED68320BA}"/>
              </a:ext>
            </a:extLst>
          </p:cNvPr>
          <p:cNvGrpSpPr/>
          <p:nvPr/>
        </p:nvGrpSpPr>
        <p:grpSpPr>
          <a:xfrm>
            <a:off x="8314792" y="6010031"/>
            <a:ext cx="597388" cy="597388"/>
            <a:chOff x="8349029" y="6053504"/>
            <a:chExt cx="597388" cy="597388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40C373EF-9E5B-4021-AB99-37DA31892BFC}"/>
                </a:ext>
              </a:extLst>
            </p:cNvPr>
            <p:cNvSpPr/>
            <p:nvPr/>
          </p:nvSpPr>
          <p:spPr>
            <a:xfrm>
              <a:off x="8349029" y="6053504"/>
              <a:ext cx="597388" cy="597388"/>
            </a:xfrm>
            <a:prstGeom prst="roundRect">
              <a:avLst/>
            </a:prstGeom>
            <a:solidFill>
              <a:srgbClr val="83C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" name="Action Button: Go Home 1">
              <a:hlinkClick r:id="rId4" action="ppaction://hlinksldjump" highlightClick="1"/>
              <a:extLst>
                <a:ext uri="{FF2B5EF4-FFF2-40B4-BE49-F238E27FC236}">
                  <a16:creationId xmlns:a16="http://schemas.microsoft.com/office/drawing/2014/main" id="{C238B1A3-81DE-4AD0-A078-15BEA1C1DAA5}"/>
                </a:ext>
              </a:extLst>
            </p:cNvPr>
            <p:cNvSpPr/>
            <p:nvPr/>
          </p:nvSpPr>
          <p:spPr>
            <a:xfrm>
              <a:off x="8388350" y="6092825"/>
              <a:ext cx="518746" cy="518746"/>
            </a:xfrm>
            <a:prstGeom prst="actionButtonHome">
              <a:avLst/>
            </a:prstGeom>
            <a:solidFill>
              <a:srgbClr val="83C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F927CEB7-582B-4DB3-A42B-0C58D09566E4}"/>
              </a:ext>
            </a:extLst>
          </p:cNvPr>
          <p:cNvSpPr/>
          <p:nvPr/>
        </p:nvSpPr>
        <p:spPr>
          <a:xfrm>
            <a:off x="5842630" y="6141420"/>
            <a:ext cx="540000" cy="54000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3E99FE-00E7-484B-BA07-AAC74DD87250}"/>
              </a:ext>
            </a:extLst>
          </p:cNvPr>
          <p:cNvSpPr txBox="1"/>
          <p:nvPr/>
        </p:nvSpPr>
        <p:spPr>
          <a:xfrm>
            <a:off x="1208324" y="3055939"/>
            <a:ext cx="200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90D0A2"/>
                </a:solidFill>
              </a:rPr>
              <a:t>heavy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8E6B70-B428-4F19-A466-526AF359A1ED}"/>
              </a:ext>
            </a:extLst>
          </p:cNvPr>
          <p:cNvSpPr txBox="1"/>
          <p:nvPr/>
        </p:nvSpPr>
        <p:spPr>
          <a:xfrm>
            <a:off x="2730943" y="3566864"/>
            <a:ext cx="2541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15A25"/>
                </a:solidFill>
              </a:rPr>
              <a:t>heavier than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C7F01E-03B1-4D1B-8052-774203AC79D8}"/>
              </a:ext>
            </a:extLst>
          </p:cNvPr>
          <p:cNvSpPr txBox="1"/>
          <p:nvPr/>
        </p:nvSpPr>
        <p:spPr>
          <a:xfrm>
            <a:off x="5272263" y="3466876"/>
            <a:ext cx="2009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FB946F"/>
                </a:solidFill>
              </a:rPr>
              <a:t>heaviest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17B669-97CA-48AB-9009-AE7315906D7D}"/>
              </a:ext>
            </a:extLst>
          </p:cNvPr>
          <p:cNvSpPr txBox="1"/>
          <p:nvPr/>
        </p:nvSpPr>
        <p:spPr>
          <a:xfrm>
            <a:off x="1294647" y="3984260"/>
            <a:ext cx="2009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FB946F"/>
                </a:solidFill>
              </a:rPr>
              <a:t>light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C4AF6F-9B7F-4498-959D-7E5C9A930DEE}"/>
              </a:ext>
            </a:extLst>
          </p:cNvPr>
          <p:cNvSpPr txBox="1"/>
          <p:nvPr/>
        </p:nvSpPr>
        <p:spPr>
          <a:xfrm>
            <a:off x="3105340" y="4371977"/>
            <a:ext cx="2541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90D0A2"/>
                </a:solidFill>
              </a:rPr>
              <a:t>lighter than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6BD46D-918E-4E2C-9880-4923C27D367B}"/>
              </a:ext>
            </a:extLst>
          </p:cNvPr>
          <p:cNvSpPr txBox="1"/>
          <p:nvPr/>
        </p:nvSpPr>
        <p:spPr>
          <a:xfrm>
            <a:off x="5646660" y="4371977"/>
            <a:ext cx="1577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15A25"/>
                </a:solidFill>
              </a:rPr>
              <a:t>lightest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22B365-7138-4A9C-872D-14E03B411F4F}"/>
              </a:ext>
            </a:extLst>
          </p:cNvPr>
          <p:cNvSpPr txBox="1"/>
          <p:nvPr/>
        </p:nvSpPr>
        <p:spPr>
          <a:xfrm>
            <a:off x="3105340" y="2559949"/>
            <a:ext cx="2009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FB946F"/>
                </a:solidFill>
              </a:rPr>
              <a:t>grams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BCB397-A5AF-44DE-8DA5-0E9E3CBF4728}"/>
              </a:ext>
            </a:extLst>
          </p:cNvPr>
          <p:cNvSpPr txBox="1"/>
          <p:nvPr/>
        </p:nvSpPr>
        <p:spPr>
          <a:xfrm>
            <a:off x="5125802" y="2746441"/>
            <a:ext cx="2009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8ACBC1"/>
                </a:solidFill>
              </a:rPr>
              <a:t>kilograms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FF5C7941-9608-46A8-8E44-EDFCC59EC99F}"/>
              </a:ext>
            </a:extLst>
          </p:cNvPr>
          <p:cNvSpPr/>
          <p:nvPr/>
        </p:nvSpPr>
        <p:spPr>
          <a:xfrm>
            <a:off x="755650" y="1475446"/>
            <a:ext cx="6206464" cy="504000"/>
          </a:xfrm>
          <a:prstGeom prst="wedgeRoundRectCallout">
            <a:avLst>
              <a:gd name="adj1" fmla="val 55749"/>
              <a:gd name="adj2" fmla="val -25747"/>
              <a:gd name="adj3" fmla="val 16667"/>
            </a:avLst>
          </a:prstGeom>
          <a:solidFill>
            <a:srgbClr val="8AC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We might use these words to talk about weight.</a:t>
            </a:r>
          </a:p>
        </p:txBody>
      </p:sp>
    </p:spTree>
    <p:extLst>
      <p:ext uri="{BB962C8B-B14F-4D97-AF65-F5344CB8AC3E}">
        <p14:creationId xmlns:p14="http://schemas.microsoft.com/office/powerpoint/2010/main" val="34566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Capacity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D1E42D-0DDF-4EB4-9F97-F1529CDAF2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4" y="4800512"/>
            <a:ext cx="2506287" cy="179020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2206428-1135-4161-A47D-4F67EC22023B}"/>
              </a:ext>
            </a:extLst>
          </p:cNvPr>
          <p:cNvGrpSpPr/>
          <p:nvPr/>
        </p:nvGrpSpPr>
        <p:grpSpPr>
          <a:xfrm>
            <a:off x="8314792" y="6010031"/>
            <a:ext cx="597388" cy="597388"/>
            <a:chOff x="8314792" y="6010031"/>
            <a:chExt cx="597388" cy="597388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EC8C3736-1381-433B-9596-8E486FA5F3D5}"/>
                </a:ext>
              </a:extLst>
            </p:cNvPr>
            <p:cNvSpPr/>
            <p:nvPr/>
          </p:nvSpPr>
          <p:spPr>
            <a:xfrm>
              <a:off x="8314792" y="6010031"/>
              <a:ext cx="597388" cy="597388"/>
            </a:xfrm>
            <a:prstGeom prst="roundRect">
              <a:avLst/>
            </a:prstGeom>
            <a:solidFill>
              <a:srgbClr val="90D0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Action Button: Go Forward or Next 9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A91F51C1-7639-4C9F-B54A-256AD935181E}"/>
                </a:ext>
              </a:extLst>
            </p:cNvPr>
            <p:cNvSpPr/>
            <p:nvPr/>
          </p:nvSpPr>
          <p:spPr>
            <a:xfrm>
              <a:off x="8354357" y="6049596"/>
              <a:ext cx="518258" cy="518258"/>
            </a:xfrm>
            <a:prstGeom prst="actionButtonForwardNext">
              <a:avLst/>
            </a:prstGeom>
            <a:solidFill>
              <a:srgbClr val="90D0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3A521B96-AB6E-48E3-B88C-77331D56A785}"/>
              </a:ext>
            </a:extLst>
          </p:cNvPr>
          <p:cNvSpPr/>
          <p:nvPr/>
        </p:nvSpPr>
        <p:spPr>
          <a:xfrm>
            <a:off x="2769326" y="6141175"/>
            <a:ext cx="540000" cy="54000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F7A1C98-A945-493C-B732-06652E26E25E}"/>
              </a:ext>
            </a:extLst>
          </p:cNvPr>
          <p:cNvGrpSpPr/>
          <p:nvPr/>
        </p:nvGrpSpPr>
        <p:grpSpPr>
          <a:xfrm>
            <a:off x="5550234" y="3936822"/>
            <a:ext cx="3316856" cy="1603647"/>
            <a:chOff x="5550234" y="3936822"/>
            <a:chExt cx="3316856" cy="160364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9DC1CCC-3C1E-4A2E-8B5A-F7CD2A6B1983}"/>
                </a:ext>
              </a:extLst>
            </p:cNvPr>
            <p:cNvGrpSpPr/>
            <p:nvPr/>
          </p:nvGrpSpPr>
          <p:grpSpPr>
            <a:xfrm>
              <a:off x="5550234" y="3936822"/>
              <a:ext cx="3316856" cy="1603647"/>
              <a:chOff x="1219105" y="1418584"/>
              <a:chExt cx="3316856" cy="1603647"/>
            </a:xfrm>
          </p:grpSpPr>
          <p:sp>
            <p:nvSpPr>
              <p:cNvPr id="12" name="Rectangle: Top Corners Rounded 11">
                <a:extLst>
                  <a:ext uri="{FF2B5EF4-FFF2-40B4-BE49-F238E27FC236}">
                    <a16:creationId xmlns:a16="http://schemas.microsoft.com/office/drawing/2014/main" id="{BDE6BC2A-59EF-47A5-9A31-17774283EF52}"/>
                  </a:ext>
                </a:extLst>
              </p:cNvPr>
              <p:cNvSpPr/>
              <p:nvPr/>
            </p:nvSpPr>
            <p:spPr>
              <a:xfrm rot="16200000">
                <a:off x="2201900" y="694702"/>
                <a:ext cx="1202670" cy="3168259"/>
              </a:xfrm>
              <a:prstGeom prst="round2SameRect">
                <a:avLst/>
              </a:prstGeom>
              <a:solidFill>
                <a:schemeClr val="bg1"/>
              </a:solidFill>
              <a:ln w="28575">
                <a:solidFill>
                  <a:srgbClr val="AFE2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C73DD05-0878-429D-A024-04939B9235F4}"/>
                  </a:ext>
                </a:extLst>
              </p:cNvPr>
              <p:cNvSpPr/>
              <p:nvPr/>
            </p:nvSpPr>
            <p:spPr>
              <a:xfrm>
                <a:off x="4364501" y="1418584"/>
                <a:ext cx="171460" cy="1603647"/>
              </a:xfrm>
              <a:prstGeom prst="rect">
                <a:avLst/>
              </a:prstGeom>
              <a:solidFill>
                <a:srgbClr val="00A6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BB6A5BC-5C03-4758-A5ED-1F6CB78627D3}"/>
                </a:ext>
              </a:extLst>
            </p:cNvPr>
            <p:cNvSpPr/>
            <p:nvPr/>
          </p:nvSpPr>
          <p:spPr>
            <a:xfrm>
              <a:off x="5698830" y="4272516"/>
              <a:ext cx="2821329" cy="10491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/>
              <a:r>
                <a:rPr lang="en-GB" dirty="0">
                  <a:solidFill>
                    <a:srgbClr val="006666"/>
                  </a:solidFill>
                </a:rPr>
                <a:t>Sometimes, we need to measure amounts of liquid, such as water.</a:t>
              </a:r>
            </a:p>
          </p:txBody>
        </p:sp>
      </p:grpSp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C0C51FFD-21CA-46AD-BB23-799AF872DC65}"/>
              </a:ext>
            </a:extLst>
          </p:cNvPr>
          <p:cNvSpPr/>
          <p:nvPr/>
        </p:nvSpPr>
        <p:spPr>
          <a:xfrm>
            <a:off x="2769327" y="3955181"/>
            <a:ext cx="2506287" cy="1987436"/>
          </a:xfrm>
          <a:prstGeom prst="wedgeEllipseCallout">
            <a:avLst>
              <a:gd name="adj1" fmla="val -60420"/>
              <a:gd name="adj2" fmla="val 35262"/>
            </a:avLst>
          </a:prstGeom>
          <a:solidFill>
            <a:schemeClr val="bg1"/>
          </a:solidFill>
          <a:ln w="28575">
            <a:solidFill>
              <a:srgbClr val="F02E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Can you think of something we might need to measure the capacity of?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6DA1558-665C-4930-A6DA-25536E476E6F}"/>
              </a:ext>
            </a:extLst>
          </p:cNvPr>
          <p:cNvGrpSpPr/>
          <p:nvPr/>
        </p:nvGrpSpPr>
        <p:grpSpPr>
          <a:xfrm>
            <a:off x="6134689" y="1441237"/>
            <a:ext cx="2253661" cy="2250831"/>
            <a:chOff x="6134689" y="1441237"/>
            <a:chExt cx="2253661" cy="2250831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33BEF1A0-D4BE-4850-B70A-5C0B405D92E6}"/>
                </a:ext>
              </a:extLst>
            </p:cNvPr>
            <p:cNvSpPr/>
            <p:nvPr/>
          </p:nvSpPr>
          <p:spPr>
            <a:xfrm>
              <a:off x="6134689" y="1441237"/>
              <a:ext cx="2253661" cy="2250831"/>
            </a:xfrm>
            <a:prstGeom prst="roundRect">
              <a:avLst/>
            </a:prstGeom>
            <a:solidFill>
              <a:srgbClr val="AFE2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GB" b="1" dirty="0">
                  <a:solidFill>
                    <a:schemeClr val="bg1"/>
                  </a:solidFill>
                </a:rPr>
                <a:t>paddling pool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AB84778-3741-4820-9786-AC56189F24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1283" y="1986988"/>
              <a:ext cx="1892103" cy="910791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42C07B5-5382-46AA-B5CF-1464A4991EF3}"/>
              </a:ext>
            </a:extLst>
          </p:cNvPr>
          <p:cNvGrpSpPr/>
          <p:nvPr/>
        </p:nvGrpSpPr>
        <p:grpSpPr>
          <a:xfrm>
            <a:off x="755650" y="1441237"/>
            <a:ext cx="2253661" cy="2250831"/>
            <a:chOff x="755650" y="1441237"/>
            <a:chExt cx="2253661" cy="2250831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25B6712F-FF71-4F52-AFAB-B7FCEA26769E}"/>
                </a:ext>
              </a:extLst>
            </p:cNvPr>
            <p:cNvSpPr/>
            <p:nvPr/>
          </p:nvSpPr>
          <p:spPr>
            <a:xfrm>
              <a:off x="755650" y="1441237"/>
              <a:ext cx="2253661" cy="2250831"/>
            </a:xfrm>
            <a:prstGeom prst="roundRect">
              <a:avLst/>
            </a:prstGeom>
            <a:solidFill>
              <a:srgbClr val="AFE2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GB" b="1" dirty="0">
                  <a:solidFill>
                    <a:schemeClr val="bg1"/>
                  </a:solidFill>
                </a:rPr>
                <a:t>water bottle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E807DEB-0880-4510-B642-7F9B23594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1312" y="1598155"/>
              <a:ext cx="482335" cy="1547753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65471FD-EAF6-4299-9266-E9128DB1C604}"/>
              </a:ext>
            </a:extLst>
          </p:cNvPr>
          <p:cNvGrpSpPr/>
          <p:nvPr/>
        </p:nvGrpSpPr>
        <p:grpSpPr>
          <a:xfrm>
            <a:off x="3445169" y="1441236"/>
            <a:ext cx="2253661" cy="2250831"/>
            <a:chOff x="3445169" y="1441236"/>
            <a:chExt cx="2253661" cy="2250831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82AB812E-F0ED-462E-A85C-BA4FA999B1ED}"/>
                </a:ext>
              </a:extLst>
            </p:cNvPr>
            <p:cNvSpPr/>
            <p:nvPr/>
          </p:nvSpPr>
          <p:spPr>
            <a:xfrm>
              <a:off x="3445169" y="1441236"/>
              <a:ext cx="2253661" cy="2250831"/>
            </a:xfrm>
            <a:prstGeom prst="roundRect">
              <a:avLst/>
            </a:prstGeom>
            <a:solidFill>
              <a:srgbClr val="AFE2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GB" b="1" dirty="0">
                  <a:solidFill>
                    <a:schemeClr val="bg1"/>
                  </a:solidFill>
                </a:rPr>
                <a:t>baby bottle</a:t>
              </a: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FEE90DC0-B8AA-43B1-8FD3-5A369CC776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3710" y="1598699"/>
              <a:ext cx="616579" cy="15634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270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Capacity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C94157-4980-4207-8649-A48E4E8FBA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4" y="4800512"/>
            <a:ext cx="2506287" cy="179020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9EBE495-72B6-47AD-9E79-7AD5A5A977F5}"/>
              </a:ext>
            </a:extLst>
          </p:cNvPr>
          <p:cNvGrpSpPr/>
          <p:nvPr/>
        </p:nvGrpSpPr>
        <p:grpSpPr>
          <a:xfrm>
            <a:off x="8314792" y="6010031"/>
            <a:ext cx="597388" cy="597388"/>
            <a:chOff x="8314792" y="6010031"/>
            <a:chExt cx="597388" cy="597388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0A2AAE23-397D-48B3-ABEF-0590A8C0958A}"/>
                </a:ext>
              </a:extLst>
            </p:cNvPr>
            <p:cNvSpPr/>
            <p:nvPr/>
          </p:nvSpPr>
          <p:spPr>
            <a:xfrm>
              <a:off x="8314792" y="6010031"/>
              <a:ext cx="597388" cy="597388"/>
            </a:xfrm>
            <a:prstGeom prst="roundRect">
              <a:avLst/>
            </a:prstGeom>
            <a:solidFill>
              <a:srgbClr val="90D0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Action Button: Go Forward or Next 8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D8006337-3129-4B92-93B8-092C0589FB26}"/>
                </a:ext>
              </a:extLst>
            </p:cNvPr>
            <p:cNvSpPr/>
            <p:nvPr/>
          </p:nvSpPr>
          <p:spPr>
            <a:xfrm>
              <a:off x="8354357" y="6049596"/>
              <a:ext cx="518258" cy="518258"/>
            </a:xfrm>
            <a:prstGeom prst="actionButtonForwardNext">
              <a:avLst/>
            </a:prstGeom>
            <a:solidFill>
              <a:srgbClr val="90D0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F16C6FBA-60CE-46CE-907E-D62F5C0325A3}"/>
              </a:ext>
            </a:extLst>
          </p:cNvPr>
          <p:cNvSpPr/>
          <p:nvPr/>
        </p:nvSpPr>
        <p:spPr>
          <a:xfrm>
            <a:off x="4305978" y="6141175"/>
            <a:ext cx="540000" cy="54000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2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9F7CBEC-D029-46DE-841F-1050F647364B}"/>
              </a:ext>
            </a:extLst>
          </p:cNvPr>
          <p:cNvGrpSpPr/>
          <p:nvPr/>
        </p:nvGrpSpPr>
        <p:grpSpPr>
          <a:xfrm>
            <a:off x="5848542" y="4272515"/>
            <a:ext cx="3018548" cy="1603647"/>
            <a:chOff x="5848542" y="3936822"/>
            <a:chExt cx="3018548" cy="160364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76A2367-F742-492C-8CCC-22E50BE64608}"/>
                </a:ext>
              </a:extLst>
            </p:cNvPr>
            <p:cNvGrpSpPr/>
            <p:nvPr/>
          </p:nvGrpSpPr>
          <p:grpSpPr>
            <a:xfrm>
              <a:off x="5848542" y="3936822"/>
              <a:ext cx="3018548" cy="1603647"/>
              <a:chOff x="1517413" y="1418584"/>
              <a:chExt cx="3018548" cy="1603647"/>
            </a:xfrm>
          </p:grpSpPr>
          <p:sp>
            <p:nvSpPr>
              <p:cNvPr id="12" name="Rectangle: Top Corners Rounded 11">
                <a:extLst>
                  <a:ext uri="{FF2B5EF4-FFF2-40B4-BE49-F238E27FC236}">
                    <a16:creationId xmlns:a16="http://schemas.microsoft.com/office/drawing/2014/main" id="{EC28035C-4948-4DAA-9007-511EAF52E829}"/>
                  </a:ext>
                </a:extLst>
              </p:cNvPr>
              <p:cNvSpPr/>
              <p:nvPr/>
            </p:nvSpPr>
            <p:spPr>
              <a:xfrm rot="16200000">
                <a:off x="2351054" y="843856"/>
                <a:ext cx="1202670" cy="2869952"/>
              </a:xfrm>
              <a:prstGeom prst="round2SameRect">
                <a:avLst/>
              </a:prstGeom>
              <a:solidFill>
                <a:schemeClr val="bg1"/>
              </a:solidFill>
              <a:ln w="28575">
                <a:solidFill>
                  <a:srgbClr val="AFE2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D700B64-2395-4C8E-89AB-FBB826D84FD7}"/>
                  </a:ext>
                </a:extLst>
              </p:cNvPr>
              <p:cNvSpPr/>
              <p:nvPr/>
            </p:nvSpPr>
            <p:spPr>
              <a:xfrm>
                <a:off x="4364501" y="1418584"/>
                <a:ext cx="171460" cy="1603647"/>
              </a:xfrm>
              <a:prstGeom prst="rect">
                <a:avLst/>
              </a:prstGeom>
              <a:solidFill>
                <a:srgbClr val="00A6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5BCAEDE-B18F-48DC-9A4F-C4D9D1082C1C}"/>
                </a:ext>
              </a:extLst>
            </p:cNvPr>
            <p:cNvSpPr/>
            <p:nvPr/>
          </p:nvSpPr>
          <p:spPr>
            <a:xfrm>
              <a:off x="6089424" y="4272517"/>
              <a:ext cx="2385470" cy="10491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/>
              <a:r>
                <a:rPr lang="en-GB" dirty="0">
                  <a:solidFill>
                    <a:srgbClr val="006666"/>
                  </a:solidFill>
                </a:rPr>
                <a:t>We can use different equipment to measure capacity.</a:t>
              </a:r>
            </a:p>
          </p:txBody>
        </p:sp>
      </p:grpSp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58C454E8-5514-461F-9E65-DCDD7FC928C6}"/>
              </a:ext>
            </a:extLst>
          </p:cNvPr>
          <p:cNvSpPr/>
          <p:nvPr/>
        </p:nvSpPr>
        <p:spPr>
          <a:xfrm>
            <a:off x="2769327" y="4272515"/>
            <a:ext cx="2780907" cy="1670101"/>
          </a:xfrm>
          <a:prstGeom prst="wedgeEllipseCallout">
            <a:avLst>
              <a:gd name="adj1" fmla="val -60420"/>
              <a:gd name="adj2" fmla="val 35262"/>
            </a:avLst>
          </a:prstGeom>
          <a:solidFill>
            <a:schemeClr val="bg1"/>
          </a:solidFill>
          <a:ln w="28575">
            <a:solidFill>
              <a:srgbClr val="F02E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Can you name any of these tools for measuring capacity?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7823222-C8C3-4503-9C46-8E3A8AB7489F}"/>
              </a:ext>
            </a:extLst>
          </p:cNvPr>
          <p:cNvGrpSpPr/>
          <p:nvPr/>
        </p:nvGrpSpPr>
        <p:grpSpPr>
          <a:xfrm>
            <a:off x="6134689" y="1441237"/>
            <a:ext cx="2253661" cy="2250831"/>
            <a:chOff x="6134689" y="1441237"/>
            <a:chExt cx="2253661" cy="2250831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3FCD4136-DAE3-403F-89EA-28A1F221633C}"/>
                </a:ext>
              </a:extLst>
            </p:cNvPr>
            <p:cNvSpPr/>
            <p:nvPr/>
          </p:nvSpPr>
          <p:spPr>
            <a:xfrm>
              <a:off x="6134689" y="1441237"/>
              <a:ext cx="2253661" cy="2250831"/>
            </a:xfrm>
            <a:prstGeom prst="roundRect">
              <a:avLst/>
            </a:prstGeom>
            <a:solidFill>
              <a:srgbClr val="AFE2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GB" b="1" dirty="0">
                  <a:solidFill>
                    <a:schemeClr val="bg1"/>
                  </a:solidFill>
                </a:rPr>
                <a:t>cup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5934408-F10C-4F31-8D33-0ED499C433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5198" y="1836341"/>
              <a:ext cx="872641" cy="1162192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B15B84C-EF84-4511-93A1-BEE4E6201EA4}"/>
              </a:ext>
            </a:extLst>
          </p:cNvPr>
          <p:cNvGrpSpPr/>
          <p:nvPr/>
        </p:nvGrpSpPr>
        <p:grpSpPr>
          <a:xfrm>
            <a:off x="755650" y="1441237"/>
            <a:ext cx="2253661" cy="2250831"/>
            <a:chOff x="755650" y="1441237"/>
            <a:chExt cx="2253661" cy="2250831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050DFEFB-9535-410B-B6A5-3929F5B4909D}"/>
                </a:ext>
              </a:extLst>
            </p:cNvPr>
            <p:cNvSpPr/>
            <p:nvPr/>
          </p:nvSpPr>
          <p:spPr>
            <a:xfrm>
              <a:off x="755650" y="1441237"/>
              <a:ext cx="2253661" cy="2250831"/>
            </a:xfrm>
            <a:prstGeom prst="roundRect">
              <a:avLst/>
            </a:prstGeom>
            <a:solidFill>
              <a:srgbClr val="AFE2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GB" b="1" dirty="0">
                  <a:solidFill>
                    <a:schemeClr val="bg1"/>
                  </a:solidFill>
                </a:rPr>
                <a:t>measuring jug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146D9E0-6E83-421A-B205-2D90FADA39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184" y="1803842"/>
              <a:ext cx="1506379" cy="1252871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9BC6202-B383-4B65-8FDA-E785707C22F4}"/>
              </a:ext>
            </a:extLst>
          </p:cNvPr>
          <p:cNvGrpSpPr/>
          <p:nvPr/>
        </p:nvGrpSpPr>
        <p:grpSpPr>
          <a:xfrm>
            <a:off x="3445169" y="1441236"/>
            <a:ext cx="2253661" cy="2250831"/>
            <a:chOff x="3445169" y="1441236"/>
            <a:chExt cx="2253661" cy="2250831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7A7E68E9-18B4-442F-9F5A-2BEF862B9F44}"/>
                </a:ext>
              </a:extLst>
            </p:cNvPr>
            <p:cNvSpPr/>
            <p:nvPr/>
          </p:nvSpPr>
          <p:spPr>
            <a:xfrm>
              <a:off x="3445169" y="1441236"/>
              <a:ext cx="2253661" cy="2250831"/>
            </a:xfrm>
            <a:prstGeom prst="roundRect">
              <a:avLst/>
            </a:prstGeom>
            <a:solidFill>
              <a:srgbClr val="AFE2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GB" b="1" dirty="0">
                  <a:solidFill>
                    <a:schemeClr val="bg1"/>
                  </a:solidFill>
                </a:rPr>
                <a:t>bucket</a:t>
              </a: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DE6AC0F-7A15-41DA-B095-B2C033CE9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9039" y="1748592"/>
              <a:ext cx="1469709" cy="1363371"/>
            </a:xfrm>
            <a:prstGeom prst="rect">
              <a:avLst/>
            </a:prstGeom>
          </p:spPr>
        </p:pic>
      </p:grp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C03D8DE-7FA8-4CC4-9ED4-2F9E7B8C56E2}"/>
              </a:ext>
            </a:extLst>
          </p:cNvPr>
          <p:cNvSpPr/>
          <p:nvPr/>
        </p:nvSpPr>
        <p:spPr>
          <a:xfrm>
            <a:off x="977900" y="3164117"/>
            <a:ext cx="1739900" cy="477030"/>
          </a:xfrm>
          <a:prstGeom prst="roundRect">
            <a:avLst/>
          </a:prstGeom>
          <a:solidFill>
            <a:srgbClr val="AFE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3B27834-A537-43CE-A5A4-634C21DC2A4A}"/>
              </a:ext>
            </a:extLst>
          </p:cNvPr>
          <p:cNvSpPr/>
          <p:nvPr/>
        </p:nvSpPr>
        <p:spPr>
          <a:xfrm>
            <a:off x="3697285" y="3165692"/>
            <a:ext cx="1739900" cy="477030"/>
          </a:xfrm>
          <a:prstGeom prst="roundRect">
            <a:avLst/>
          </a:prstGeom>
          <a:solidFill>
            <a:srgbClr val="AFE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662942A-5698-4DC7-8E95-AA9B604BEE0A}"/>
              </a:ext>
            </a:extLst>
          </p:cNvPr>
          <p:cNvSpPr/>
          <p:nvPr/>
        </p:nvSpPr>
        <p:spPr>
          <a:xfrm>
            <a:off x="6387276" y="3165758"/>
            <a:ext cx="1739900" cy="477030"/>
          </a:xfrm>
          <a:prstGeom prst="roundRect">
            <a:avLst/>
          </a:prstGeom>
          <a:solidFill>
            <a:srgbClr val="AFE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veal answers">
            <a:extLst>
              <a:ext uri="{FF2B5EF4-FFF2-40B4-BE49-F238E27FC236}">
                <a16:creationId xmlns:a16="http://schemas.microsoft.com/office/drawing/2014/main" id="{32E0F7E0-BE94-403D-8E04-58234F8C0D1D}"/>
              </a:ext>
            </a:extLst>
          </p:cNvPr>
          <p:cNvSpPr txBox="1"/>
          <p:nvPr/>
        </p:nvSpPr>
        <p:spPr>
          <a:xfrm>
            <a:off x="6278271" y="3960845"/>
            <a:ext cx="2119051" cy="408623"/>
          </a:xfrm>
          <a:prstGeom prst="roundRect">
            <a:avLst>
              <a:gd name="adj" fmla="val 26189"/>
            </a:avLst>
          </a:prstGeom>
          <a:solidFill>
            <a:srgbClr val="00A65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Reveal answers!</a:t>
            </a:r>
          </a:p>
        </p:txBody>
      </p:sp>
    </p:spTree>
    <p:extLst>
      <p:ext uri="{BB962C8B-B14F-4D97-AF65-F5344CB8AC3E}">
        <p14:creationId xmlns:p14="http://schemas.microsoft.com/office/powerpoint/2010/main" val="56623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  <p:bldP spid="22" grpId="1" animBg="1"/>
      <p:bldP spid="23" grpId="0" animBg="1"/>
      <p:bldP spid="23" grpId="1" animBg="1"/>
      <p:bldP spid="25" grpId="0" animBg="1"/>
      <p:bldP spid="25" grpId="1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Capacity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F48E2B-1880-41F1-97ED-928C14F226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4" y="4800512"/>
            <a:ext cx="2506287" cy="179020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A3D1AFC-41C0-4BE5-8F01-A619AE871FF6}"/>
              </a:ext>
            </a:extLst>
          </p:cNvPr>
          <p:cNvGrpSpPr/>
          <p:nvPr/>
        </p:nvGrpSpPr>
        <p:grpSpPr>
          <a:xfrm>
            <a:off x="8314792" y="6010031"/>
            <a:ext cx="597388" cy="597388"/>
            <a:chOff x="8349029" y="6053504"/>
            <a:chExt cx="597388" cy="597388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B6AB6464-8D9F-4E78-B9E0-D117CFB2ECBF}"/>
                </a:ext>
              </a:extLst>
            </p:cNvPr>
            <p:cNvSpPr/>
            <p:nvPr/>
          </p:nvSpPr>
          <p:spPr>
            <a:xfrm>
              <a:off x="8349029" y="6053504"/>
              <a:ext cx="597388" cy="597388"/>
            </a:xfrm>
            <a:prstGeom prst="roundRect">
              <a:avLst/>
            </a:prstGeom>
            <a:solidFill>
              <a:srgbClr val="83C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Action Button: Go Home 8">
              <a:hlinkClick r:id="rId4" action="ppaction://hlinksldjump" highlightClick="1"/>
              <a:extLst>
                <a:ext uri="{FF2B5EF4-FFF2-40B4-BE49-F238E27FC236}">
                  <a16:creationId xmlns:a16="http://schemas.microsoft.com/office/drawing/2014/main" id="{C565C52C-3490-4C94-9BD8-98CC0DA70B56}"/>
                </a:ext>
              </a:extLst>
            </p:cNvPr>
            <p:cNvSpPr/>
            <p:nvPr/>
          </p:nvSpPr>
          <p:spPr>
            <a:xfrm>
              <a:off x="8388350" y="6092825"/>
              <a:ext cx="518746" cy="518746"/>
            </a:xfrm>
            <a:prstGeom prst="actionButtonHome">
              <a:avLst/>
            </a:prstGeom>
            <a:solidFill>
              <a:srgbClr val="83C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DC3F5374-CA16-4B2A-BFBA-34D2918E3554}"/>
              </a:ext>
            </a:extLst>
          </p:cNvPr>
          <p:cNvSpPr/>
          <p:nvPr/>
        </p:nvSpPr>
        <p:spPr>
          <a:xfrm>
            <a:off x="5842630" y="6141420"/>
            <a:ext cx="540000" cy="54000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ABBB33-A008-460E-8DA1-F1687EC2AE19}"/>
              </a:ext>
            </a:extLst>
          </p:cNvPr>
          <p:cNvSpPr txBox="1"/>
          <p:nvPr/>
        </p:nvSpPr>
        <p:spPr>
          <a:xfrm>
            <a:off x="1876631" y="1935135"/>
            <a:ext cx="1148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02E27"/>
                </a:solidFill>
              </a:rPr>
              <a:t>full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ED8D90-B150-42C1-AE59-0AEDF519991E}"/>
              </a:ext>
            </a:extLst>
          </p:cNvPr>
          <p:cNvSpPr txBox="1"/>
          <p:nvPr/>
        </p:nvSpPr>
        <p:spPr>
          <a:xfrm>
            <a:off x="4932503" y="1740298"/>
            <a:ext cx="2541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A652"/>
                </a:solidFill>
              </a:rPr>
              <a:t>half empty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743971-B01A-42C0-837F-C83097A1C705}"/>
              </a:ext>
            </a:extLst>
          </p:cNvPr>
          <p:cNvSpPr txBox="1"/>
          <p:nvPr/>
        </p:nvSpPr>
        <p:spPr>
          <a:xfrm>
            <a:off x="5107695" y="3324499"/>
            <a:ext cx="2009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83C9EE"/>
                </a:solidFill>
              </a:rPr>
              <a:t>more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906447-CE44-4C48-8AE0-93D49BFF4A89}"/>
              </a:ext>
            </a:extLst>
          </p:cNvPr>
          <p:cNvSpPr txBox="1"/>
          <p:nvPr/>
        </p:nvSpPr>
        <p:spPr>
          <a:xfrm>
            <a:off x="1225363" y="2985774"/>
            <a:ext cx="2009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83C9EE"/>
                </a:solidFill>
              </a:rPr>
              <a:t>less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CA337C-ED0E-4BE9-9051-E832FAA7F13D}"/>
              </a:ext>
            </a:extLst>
          </p:cNvPr>
          <p:cNvSpPr txBox="1"/>
          <p:nvPr/>
        </p:nvSpPr>
        <p:spPr>
          <a:xfrm>
            <a:off x="2729770" y="3316830"/>
            <a:ext cx="2541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02E27"/>
                </a:solidFill>
              </a:rPr>
              <a:t>nearly full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29057A-EE18-437A-A979-C8A0FE8E97E9}"/>
              </a:ext>
            </a:extLst>
          </p:cNvPr>
          <p:cNvSpPr txBox="1"/>
          <p:nvPr/>
        </p:nvSpPr>
        <p:spPr>
          <a:xfrm>
            <a:off x="4925082" y="4172747"/>
            <a:ext cx="2009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A652"/>
                </a:solidFill>
              </a:rPr>
              <a:t>nearly empty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191617-117A-48B6-8D5B-DBA44C5FEC15}"/>
              </a:ext>
            </a:extLst>
          </p:cNvPr>
          <p:cNvSpPr txBox="1"/>
          <p:nvPr/>
        </p:nvSpPr>
        <p:spPr>
          <a:xfrm>
            <a:off x="3177766" y="1473201"/>
            <a:ext cx="2009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83C9EE"/>
                </a:solidFill>
              </a:rPr>
              <a:t>empty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933289B-AC97-46AE-8765-70E9FCB59821}"/>
              </a:ext>
            </a:extLst>
          </p:cNvPr>
          <p:cNvSpPr txBox="1"/>
          <p:nvPr/>
        </p:nvSpPr>
        <p:spPr>
          <a:xfrm>
            <a:off x="2619927" y="2519910"/>
            <a:ext cx="2009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B8B4"/>
                </a:solidFill>
              </a:rPr>
              <a:t>half full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20CD63F2-7C3C-4C32-AC09-270592A3C441}"/>
              </a:ext>
            </a:extLst>
          </p:cNvPr>
          <p:cNvSpPr/>
          <p:nvPr/>
        </p:nvSpPr>
        <p:spPr>
          <a:xfrm>
            <a:off x="2657343" y="5425148"/>
            <a:ext cx="5731008" cy="504000"/>
          </a:xfrm>
          <a:prstGeom prst="wedgeRoundRectCallout">
            <a:avLst>
              <a:gd name="adj1" fmla="val -54967"/>
              <a:gd name="adj2" fmla="val 20957"/>
              <a:gd name="adj3" fmla="val 16667"/>
            </a:avLst>
          </a:prstGeom>
          <a:solidFill>
            <a:srgbClr val="00B8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We might use these words to talk about capacity.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6C77164-0942-40D6-AC2A-ABFB8CF7777B}"/>
              </a:ext>
            </a:extLst>
          </p:cNvPr>
          <p:cNvSpPr txBox="1"/>
          <p:nvPr/>
        </p:nvSpPr>
        <p:spPr>
          <a:xfrm>
            <a:off x="4659357" y="2530137"/>
            <a:ext cx="2541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02E27"/>
                </a:solidFill>
              </a:rPr>
              <a:t>millilitres (ml)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FA705B6-F957-4A4F-9A17-46E26D999809}"/>
              </a:ext>
            </a:extLst>
          </p:cNvPr>
          <p:cNvSpPr txBox="1"/>
          <p:nvPr/>
        </p:nvSpPr>
        <p:spPr>
          <a:xfrm>
            <a:off x="2429474" y="4002593"/>
            <a:ext cx="2009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83C9EE"/>
                </a:solidFill>
              </a:rPr>
              <a:t>litres (l)</a:t>
            </a:r>
          </a:p>
        </p:txBody>
      </p:sp>
    </p:spTree>
    <p:extLst>
      <p:ext uri="{BB962C8B-B14F-4D97-AF65-F5344CB8AC3E}">
        <p14:creationId xmlns:p14="http://schemas.microsoft.com/office/powerpoint/2010/main" val="408173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20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Time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C29954-4672-4A35-A45C-BAA80191F2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78" y="4406644"/>
            <a:ext cx="2516549" cy="223263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B169527-3D40-4BCF-B368-1A312A360860}"/>
              </a:ext>
            </a:extLst>
          </p:cNvPr>
          <p:cNvGrpSpPr/>
          <p:nvPr/>
        </p:nvGrpSpPr>
        <p:grpSpPr>
          <a:xfrm>
            <a:off x="8314792" y="6010031"/>
            <a:ext cx="597388" cy="597388"/>
            <a:chOff x="8314792" y="6010031"/>
            <a:chExt cx="597388" cy="597388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1A167A3E-C579-4F6F-907F-C6838FCDECB2}"/>
                </a:ext>
              </a:extLst>
            </p:cNvPr>
            <p:cNvSpPr/>
            <p:nvPr/>
          </p:nvSpPr>
          <p:spPr>
            <a:xfrm>
              <a:off x="8314792" y="6010031"/>
              <a:ext cx="597388" cy="597388"/>
            </a:xfrm>
            <a:prstGeom prst="roundRect">
              <a:avLst/>
            </a:prstGeom>
            <a:solidFill>
              <a:srgbClr val="FD94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Action Button: Go Forward or Next 10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00E71080-7831-4412-BEF2-B02237D8F49D}"/>
                </a:ext>
              </a:extLst>
            </p:cNvPr>
            <p:cNvSpPr/>
            <p:nvPr/>
          </p:nvSpPr>
          <p:spPr>
            <a:xfrm>
              <a:off x="8354357" y="6049596"/>
              <a:ext cx="518258" cy="518258"/>
            </a:xfrm>
            <a:prstGeom prst="actionButtonForwardNext">
              <a:avLst/>
            </a:prstGeom>
            <a:solidFill>
              <a:srgbClr val="FD94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7C239253-6048-4AE8-93FA-DC0C12742809}"/>
              </a:ext>
            </a:extLst>
          </p:cNvPr>
          <p:cNvSpPr/>
          <p:nvPr/>
        </p:nvSpPr>
        <p:spPr>
          <a:xfrm>
            <a:off x="2769326" y="6141175"/>
            <a:ext cx="540000" cy="54000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7757EAA-4759-40C5-8731-4C182CC1855E}"/>
              </a:ext>
            </a:extLst>
          </p:cNvPr>
          <p:cNvGrpSpPr/>
          <p:nvPr/>
        </p:nvGrpSpPr>
        <p:grpSpPr>
          <a:xfrm>
            <a:off x="4997513" y="3822165"/>
            <a:ext cx="3866048" cy="2192626"/>
            <a:chOff x="4997513" y="3822165"/>
            <a:chExt cx="3866048" cy="219262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DF14B3E-7087-4DF2-8FBA-8C87ACFB8435}"/>
                </a:ext>
              </a:extLst>
            </p:cNvPr>
            <p:cNvGrpSpPr/>
            <p:nvPr/>
          </p:nvGrpSpPr>
          <p:grpSpPr>
            <a:xfrm>
              <a:off x="4997513" y="3822165"/>
              <a:ext cx="3866048" cy="2192626"/>
              <a:chOff x="520690" y="1418584"/>
              <a:chExt cx="4020795" cy="1987436"/>
            </a:xfrm>
          </p:grpSpPr>
          <p:sp>
            <p:nvSpPr>
              <p:cNvPr id="14" name="Rectangle: Top Corners Rounded 13">
                <a:extLst>
                  <a:ext uri="{FF2B5EF4-FFF2-40B4-BE49-F238E27FC236}">
                    <a16:creationId xmlns:a16="http://schemas.microsoft.com/office/drawing/2014/main" id="{17552B3F-1E7E-45F1-B467-9CD14FF5B2A3}"/>
                  </a:ext>
                </a:extLst>
              </p:cNvPr>
              <p:cNvSpPr/>
              <p:nvPr/>
            </p:nvSpPr>
            <p:spPr>
              <a:xfrm rot="16200000">
                <a:off x="1570107" y="476826"/>
                <a:ext cx="1767844" cy="3866678"/>
              </a:xfrm>
              <a:prstGeom prst="round2SameRect">
                <a:avLst/>
              </a:prstGeom>
              <a:solidFill>
                <a:schemeClr val="bg1"/>
              </a:solidFill>
              <a:ln w="28575">
                <a:solidFill>
                  <a:srgbClr val="00AEE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16A7404-6665-46BC-A533-A4099AD4EC84}"/>
                  </a:ext>
                </a:extLst>
              </p:cNvPr>
              <p:cNvSpPr/>
              <p:nvPr/>
            </p:nvSpPr>
            <p:spPr>
              <a:xfrm>
                <a:off x="4364500" y="1418584"/>
                <a:ext cx="176985" cy="1987436"/>
              </a:xfrm>
              <a:prstGeom prst="rect">
                <a:avLst/>
              </a:prstGeom>
              <a:solidFill>
                <a:srgbClr val="F15A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76E6F04-5E43-4A69-8034-CA2F412E0997}"/>
                </a:ext>
              </a:extLst>
            </p:cNvPr>
            <p:cNvSpPr/>
            <p:nvPr/>
          </p:nvSpPr>
          <p:spPr>
            <a:xfrm>
              <a:off x="5029009" y="4068401"/>
              <a:ext cx="3677314" cy="16954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/>
              <a:r>
                <a:rPr lang="en-GB" sz="1600" b="0" i="0" u="none" strike="noStrike" cap="none" dirty="0">
                  <a:solidFill>
                    <a:srgbClr val="004B68"/>
                  </a:solidFill>
                  <a:ea typeface="Roboto"/>
                  <a:cs typeface="Roboto"/>
                  <a:sym typeface="Roboto"/>
                </a:rPr>
                <a:t>We measure time in different ways. Sometimes, we need to measure a short amount of time (such as how long it takes us to do a task) or plan for different events that might happen (such as what time to be at school).</a:t>
              </a:r>
              <a:endParaRPr lang="en-GB" sz="1600" dirty="0">
                <a:solidFill>
                  <a:srgbClr val="004B68"/>
                </a:solidFill>
              </a:endParaRPr>
            </a:p>
          </p:txBody>
        </p:sp>
      </p:grpSp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60ABDD4C-F9CC-4DBF-BEAE-91D5D88117E8}"/>
              </a:ext>
            </a:extLst>
          </p:cNvPr>
          <p:cNvSpPr/>
          <p:nvPr/>
        </p:nvSpPr>
        <p:spPr>
          <a:xfrm>
            <a:off x="2734504" y="4322114"/>
            <a:ext cx="2146705" cy="1778023"/>
          </a:xfrm>
          <a:prstGeom prst="wedgeEllipseCallout">
            <a:avLst>
              <a:gd name="adj1" fmla="val -63372"/>
              <a:gd name="adj2" fmla="val 22533"/>
            </a:avLst>
          </a:prstGeom>
          <a:solidFill>
            <a:schemeClr val="bg1"/>
          </a:solidFill>
          <a:ln w="28575">
            <a:solidFill>
              <a:srgbClr val="C540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Can you think of something we might need to measure using time?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A157D42-6592-40F0-9044-D64CE6DE2D63}"/>
              </a:ext>
            </a:extLst>
          </p:cNvPr>
          <p:cNvGrpSpPr/>
          <p:nvPr/>
        </p:nvGrpSpPr>
        <p:grpSpPr>
          <a:xfrm>
            <a:off x="3445169" y="1386918"/>
            <a:ext cx="2253661" cy="2250831"/>
            <a:chOff x="3445169" y="1441236"/>
            <a:chExt cx="2253661" cy="2250831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5DB3FBF7-0C78-4BC7-A97C-B4EBFD582DC5}"/>
                </a:ext>
              </a:extLst>
            </p:cNvPr>
            <p:cNvSpPr/>
            <p:nvPr/>
          </p:nvSpPr>
          <p:spPr>
            <a:xfrm>
              <a:off x="3445169" y="1441236"/>
              <a:ext cx="2253661" cy="2250831"/>
            </a:xfrm>
            <a:prstGeom prst="roundRect">
              <a:avLst/>
            </a:pr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GB" b="1" dirty="0">
                  <a:solidFill>
                    <a:schemeClr val="bg1"/>
                  </a:solidFill>
                </a:rPr>
                <a:t>getting out of bed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4A204B3-0E3D-44A2-803E-1F47786572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8296" y="1787480"/>
              <a:ext cx="1827408" cy="1296124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3D67B59-ABEB-4A0F-81C7-191CF1671BBD}"/>
              </a:ext>
            </a:extLst>
          </p:cNvPr>
          <p:cNvGrpSpPr/>
          <p:nvPr/>
        </p:nvGrpSpPr>
        <p:grpSpPr>
          <a:xfrm>
            <a:off x="6134689" y="1386919"/>
            <a:ext cx="2253661" cy="2250831"/>
            <a:chOff x="6134689" y="1441237"/>
            <a:chExt cx="2253661" cy="2250831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40E0BE19-9282-49E2-8AC8-9E3F8C02991B}"/>
                </a:ext>
              </a:extLst>
            </p:cNvPr>
            <p:cNvSpPr/>
            <p:nvPr/>
          </p:nvSpPr>
          <p:spPr>
            <a:xfrm>
              <a:off x="6134689" y="1441237"/>
              <a:ext cx="2253661" cy="2250831"/>
            </a:xfrm>
            <a:prstGeom prst="roundRect">
              <a:avLst/>
            </a:pr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GB" b="1" dirty="0">
                  <a:solidFill>
                    <a:schemeClr val="bg1"/>
                  </a:solidFill>
                </a:rPr>
                <a:t>the time you need to catch the bus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5E89458-19CF-4535-84B8-A2213CF0BA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5697" y="1544370"/>
              <a:ext cx="2011643" cy="1353287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3976480-FCBA-4F89-89DC-88A748D19725}"/>
              </a:ext>
            </a:extLst>
          </p:cNvPr>
          <p:cNvGrpSpPr/>
          <p:nvPr/>
        </p:nvGrpSpPr>
        <p:grpSpPr>
          <a:xfrm>
            <a:off x="755650" y="1386919"/>
            <a:ext cx="2253661" cy="2250831"/>
            <a:chOff x="755650" y="1441237"/>
            <a:chExt cx="2253661" cy="2250831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B7B3EED8-F018-4C57-93C4-65C772811747}"/>
                </a:ext>
              </a:extLst>
            </p:cNvPr>
            <p:cNvSpPr/>
            <p:nvPr/>
          </p:nvSpPr>
          <p:spPr>
            <a:xfrm>
              <a:off x="755650" y="1441237"/>
              <a:ext cx="2253661" cy="2250831"/>
            </a:xfrm>
            <a:prstGeom prst="roundRect">
              <a:avLst/>
            </a:pr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GB" b="1" dirty="0">
                  <a:solidFill>
                    <a:schemeClr val="bg1"/>
                  </a:solidFill>
                </a:rPr>
                <a:t>how long dinner takes to cook</a:t>
              </a: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2C4D303-DC83-4BD0-A1DF-D47BA0879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873" y="1544370"/>
              <a:ext cx="2111214" cy="13532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975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9E672C99-2731-4C91-91B2-96A90CF6B535}" vid="{7F266D33-4E3D-4AB1-8B43-991C0A718D8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455</TotalTime>
  <Words>660</Words>
  <Application>Microsoft Office PowerPoint</Application>
  <PresentationFormat>On-screen Show (4:3)</PresentationFormat>
  <Paragraphs>184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Twinkl</vt:lpstr>
      <vt:lpstr>Arial</vt:lpstr>
      <vt:lpstr>Calibri</vt:lpstr>
      <vt:lpstr>Office Theme</vt:lpstr>
      <vt:lpstr>PowerPoint Presentation</vt:lpstr>
      <vt:lpstr>Contents</vt:lpstr>
      <vt:lpstr>Weight</vt:lpstr>
      <vt:lpstr>Weight</vt:lpstr>
      <vt:lpstr>Weight</vt:lpstr>
      <vt:lpstr>Capacity</vt:lpstr>
      <vt:lpstr>Capacity</vt:lpstr>
      <vt:lpstr>Capacity</vt:lpstr>
      <vt:lpstr>Time</vt:lpstr>
      <vt:lpstr>Time</vt:lpstr>
      <vt:lpstr>Time</vt:lpstr>
      <vt:lpstr>Length</vt:lpstr>
      <vt:lpstr>Length</vt:lpstr>
      <vt:lpstr>Length</vt:lpstr>
      <vt:lpstr>Height</vt:lpstr>
      <vt:lpstr>Height</vt:lpstr>
      <vt:lpstr>Height</vt:lpstr>
      <vt:lpstr>Let’s check what we can remember! </vt:lpstr>
      <vt:lpstr>Let’s check what we can remember! </vt:lpstr>
      <vt:lpstr>Let’s check what we can remember! </vt:lpstr>
      <vt:lpstr>Let’s check what we can remember! </vt:lpstr>
      <vt:lpstr>Let’s check what we can remember! </vt:lpstr>
      <vt:lpstr>Well done!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Liv Robson-Hughes</dc:creator>
  <cp:lastModifiedBy>R Cunningham</cp:lastModifiedBy>
  <cp:revision>108</cp:revision>
  <dcterms:created xsi:type="dcterms:W3CDTF">2021-02-01T10:29:56Z</dcterms:created>
  <dcterms:modified xsi:type="dcterms:W3CDTF">2024-04-12T13:57:26Z</dcterms:modified>
</cp:coreProperties>
</file>