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sldIdLst>
    <p:sldId id="256" r:id="rId2"/>
    <p:sldId id="257" r:id="rId3"/>
    <p:sldId id="261" r:id="rId4"/>
    <p:sldId id="258" r:id="rId5"/>
    <p:sldId id="266" r:id="rId6"/>
    <p:sldId id="264" r:id="rId7"/>
    <p:sldId id="268" r:id="rId8"/>
    <p:sldId id="262" r:id="rId9"/>
    <p:sldId id="260" r:id="rId10"/>
    <p:sldId id="263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31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36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23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10/5/2023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55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9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02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0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05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44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3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1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10/5/2023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3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14" r:id="rId8"/>
    <p:sldLayoutId id="2147483815" r:id="rId9"/>
    <p:sldLayoutId id="2147483816" r:id="rId10"/>
    <p:sldLayoutId id="2147483824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0BFCB1E-89C9-4789-A2D9-52D6C8653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5" descr="A sign on the side of a fence&#10;&#10;Description automatically generated">
            <a:extLst>
              <a:ext uri="{FF2B5EF4-FFF2-40B4-BE49-F238E27FC236}">
                <a16:creationId xmlns:a16="http://schemas.microsoft.com/office/drawing/2014/main" id="{8599B220-367E-4AE1-A3A8-4F6C7A9E5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439" b="9308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47106" y="463748"/>
            <a:ext cx="5194571" cy="5447488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  <a:cs typeface="Calibri Light"/>
              </a:rPr>
              <a:t>Ten Good Reasons to Become Part of The Thompson Primary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C41C60-684B-12D9-F289-4A141B09016A}"/>
              </a:ext>
            </a:extLst>
          </p:cNvPr>
          <p:cNvSpPr txBox="1"/>
          <p:nvPr/>
        </p:nvSpPr>
        <p:spPr>
          <a:xfrm>
            <a:off x="4875478" y="4983061"/>
            <a:ext cx="13883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57062-E94C-450A-93A5-A897370A6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Outdoor Learning Environment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30233B8D-9232-2890-3191-912A8F565F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1950" b="15702"/>
          <a:stretch/>
        </p:blipFill>
        <p:spPr bwMode="auto">
          <a:xfrm>
            <a:off x="612841" y="1881356"/>
            <a:ext cx="5340141" cy="42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FBF9E95B-A423-A6E4-9F03-8D228F90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410" y="1429966"/>
            <a:ext cx="4173166" cy="556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009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3729-4A34-4634-B7F6-621C870B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Close Links With Local Community</a:t>
            </a:r>
            <a:endParaRPr lang="en-US"/>
          </a:p>
        </p:txBody>
      </p:sp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E657F774-60F7-0F98-B43A-0966A75287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6125" r="3341" b="8610"/>
          <a:stretch/>
        </p:blipFill>
        <p:spPr bwMode="auto">
          <a:xfrm>
            <a:off x="152400" y="1770434"/>
            <a:ext cx="6104767" cy="430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preview">
            <a:extLst>
              <a:ext uri="{FF2B5EF4-FFF2-40B4-BE49-F238E27FC236}">
                <a16:creationId xmlns:a16="http://schemas.microsoft.com/office/drawing/2014/main" id="{C82EC922-D116-F4F3-D0F1-D4DEBF2F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37" y="1770434"/>
            <a:ext cx="5732835" cy="42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087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0BC8-DAD5-4F23-9550-EA21DB45F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13041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Small School - Family Atmosphere</a:t>
            </a:r>
            <a:br>
              <a:rPr lang="en-US" dirty="0"/>
            </a:br>
            <a:endParaRPr lang="en-US" sz="2000" dirty="0"/>
          </a:p>
        </p:txBody>
      </p:sp>
      <p:pic>
        <p:nvPicPr>
          <p:cNvPr id="5" name="Picture 5" descr="A group of young people sitting on a bench&#10;&#10;Description automatically generated">
            <a:extLst>
              <a:ext uri="{FF2B5EF4-FFF2-40B4-BE49-F238E27FC236}">
                <a16:creationId xmlns:a16="http://schemas.microsoft.com/office/drawing/2014/main" id="{32EFA3A5-19B0-40A8-A7E4-E6BB86B78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818" y="1614113"/>
            <a:ext cx="6737115" cy="4475586"/>
          </a:xfrm>
          <a:prstGeom prst="rect">
            <a:avLst/>
          </a:prstGeom>
        </p:spPr>
      </p:pic>
      <p:pic>
        <p:nvPicPr>
          <p:cNvPr id="7" name="Content Placeholder 6" descr="A group of children standing around a fire pit&#10;&#10;Description automatically generated">
            <a:extLst>
              <a:ext uri="{FF2B5EF4-FFF2-40B4-BE49-F238E27FC236}">
                <a16:creationId xmlns:a16="http://schemas.microsoft.com/office/drawing/2014/main" id="{55DC9141-825C-F4BB-8DB6-5438E0CAA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53297"/>
            <a:ext cx="3233426" cy="5403043"/>
          </a:xfrm>
        </p:spPr>
      </p:pic>
    </p:spTree>
    <p:extLst>
      <p:ext uri="{BB962C8B-B14F-4D97-AF65-F5344CB8AC3E}">
        <p14:creationId xmlns:p14="http://schemas.microsoft.com/office/powerpoint/2010/main" val="32279697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844FE-206C-4C29-8A81-C5411120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Warm, Nurturing, Christian Ethos</a:t>
            </a:r>
            <a:endParaRPr lang="en-US"/>
          </a:p>
        </p:txBody>
      </p:sp>
      <p:pic>
        <p:nvPicPr>
          <p:cNvPr id="7" name="Picture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86736125-A8EA-46F6-A823-2BF63F737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396" y="1904179"/>
            <a:ext cx="6631162" cy="4411303"/>
          </a:xfrm>
        </p:spPr>
      </p:pic>
      <p:pic>
        <p:nvPicPr>
          <p:cNvPr id="4" name="Picture 3" descr="A group of children in school uniforms sitting at a table&#10;&#10;Description automatically generated">
            <a:extLst>
              <a:ext uri="{FF2B5EF4-FFF2-40B4-BE49-F238E27FC236}">
                <a16:creationId xmlns:a16="http://schemas.microsoft.com/office/drawing/2014/main" id="{540746E9-BEC0-DDCE-5E41-C3899566CB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4" r="4268"/>
          <a:stretch/>
        </p:blipFill>
        <p:spPr>
          <a:xfrm>
            <a:off x="7042702" y="1470992"/>
            <a:ext cx="4924011" cy="527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55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AFF06-69CC-4D74-A6BD-2B01CF287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Active, Child </a:t>
            </a:r>
            <a:r>
              <a:rPr lang="en-US" dirty="0" err="1"/>
              <a:t>Centred</a:t>
            </a:r>
            <a:r>
              <a:rPr lang="en-US" dirty="0"/>
              <a:t> Teaching</a:t>
            </a:r>
          </a:p>
        </p:txBody>
      </p:sp>
      <p:pic>
        <p:nvPicPr>
          <p:cNvPr id="4" name="Picture 4" descr="A picture containing person, indoor, child, table&#10;&#10;Description automatically generated">
            <a:extLst>
              <a:ext uri="{FF2B5EF4-FFF2-40B4-BE49-F238E27FC236}">
                <a16:creationId xmlns:a16="http://schemas.microsoft.com/office/drawing/2014/main" id="{11E55FD8-609F-490B-BB29-DEE88231D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267" y="2168587"/>
            <a:ext cx="5556222" cy="3698625"/>
          </a:xfrm>
        </p:spPr>
      </p:pic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20D32AB2-0984-3BFA-F808-D12129997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r="11772" b="17873"/>
          <a:stretch/>
        </p:blipFill>
        <p:spPr bwMode="auto">
          <a:xfrm>
            <a:off x="6551557" y="2168587"/>
            <a:ext cx="5116750" cy="3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515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60F6-0176-4C9C-91A2-A5A41D43D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53" y="365760"/>
            <a:ext cx="117412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Wide Range of Strategies to Support Learning</a:t>
            </a:r>
          </a:p>
        </p:txBody>
      </p:sp>
      <p:pic>
        <p:nvPicPr>
          <p:cNvPr id="6" name="Content Placeholder 5" descr="A child reading a book with a dog on the floor&#10;&#10;Description automatically generated">
            <a:extLst>
              <a:ext uri="{FF2B5EF4-FFF2-40B4-BE49-F238E27FC236}">
                <a16:creationId xmlns:a16="http://schemas.microsoft.com/office/drawing/2014/main" id="{AC24B901-3E05-F2F1-EAD6-0EE5CA434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8" y="1618710"/>
            <a:ext cx="5556353" cy="4195763"/>
          </a:xfrm>
        </p:spPr>
      </p:pic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036327C5-4A33-60DC-5169-71797A3D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40" y="1618710"/>
            <a:ext cx="5594349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88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5713-B2BF-4C11-9EF3-C947C957A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Academic Support </a:t>
            </a:r>
            <a:endParaRPr lang="en-US"/>
          </a:p>
        </p:txBody>
      </p:sp>
      <p:pic>
        <p:nvPicPr>
          <p:cNvPr id="5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0DBD5F4-4FD3-4261-B3A8-0BBD4DC75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753" y="1991734"/>
            <a:ext cx="5419493" cy="4188141"/>
          </a:xfrm>
          <a:prstGeom prst="rect">
            <a:avLst/>
          </a:prstGeom>
        </p:spPr>
      </p:pic>
      <p:pic>
        <p:nvPicPr>
          <p:cNvPr id="8" name="Content Placeholder 7" descr="A person and a child playing with a puzzle&#10;&#10;Description automatically generated">
            <a:extLst>
              <a:ext uri="{FF2B5EF4-FFF2-40B4-BE49-F238E27FC236}">
                <a16:creationId xmlns:a16="http://schemas.microsoft.com/office/drawing/2014/main" id="{FB300AE3-5B7A-06B5-C3AA-6BF340AFC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4" y="1991734"/>
            <a:ext cx="5594350" cy="4195763"/>
          </a:xfrm>
        </p:spPr>
      </p:pic>
    </p:spTree>
    <p:extLst>
      <p:ext uri="{BB962C8B-B14F-4D97-AF65-F5344CB8AC3E}">
        <p14:creationId xmlns:p14="http://schemas.microsoft.com/office/powerpoint/2010/main" val="154141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0E3C4-F116-BCBB-DAB7-06D142114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Excellent Academic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ED207-3875-D1FC-AE70-529826A0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970"/>
            <a:ext cx="10515600" cy="4608243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End of Key Stage One</a:t>
            </a:r>
            <a:r>
              <a:rPr lang="en-GB" dirty="0"/>
              <a:t>:  </a:t>
            </a:r>
          </a:p>
          <a:p>
            <a:r>
              <a:rPr lang="en-GB" sz="2800" dirty="0"/>
              <a:t>*</a:t>
            </a:r>
            <a:r>
              <a:rPr lang="en-GB" dirty="0"/>
              <a:t>100% of pupils achieve expected levels in Literacy, Maths and ICT </a:t>
            </a:r>
            <a:r>
              <a:rPr lang="en-GB" sz="1900" dirty="0"/>
              <a:t>(Compare with N.I. average Literacy – 87%, Maths – 89%, ICT – 90%)</a:t>
            </a:r>
          </a:p>
          <a:p>
            <a:r>
              <a:rPr lang="en-GB" b="1" dirty="0"/>
              <a:t>End of Key Stage Two</a:t>
            </a:r>
            <a:r>
              <a:rPr lang="en-GB" dirty="0"/>
              <a:t>:</a:t>
            </a:r>
          </a:p>
          <a:p>
            <a:r>
              <a:rPr lang="en-GB" sz="2800" dirty="0"/>
              <a:t>*</a:t>
            </a:r>
            <a:r>
              <a:rPr lang="en-GB" dirty="0"/>
              <a:t>97 %+ of pupils achieve expected levels in Literacy, Maths and ICT   </a:t>
            </a:r>
            <a:r>
              <a:rPr lang="en-GB" sz="1900" dirty="0"/>
              <a:t>         (Compare with N.I. average Literacy – 79%, Maths – 79%, ICT – 85%)</a:t>
            </a:r>
          </a:p>
          <a:p>
            <a:r>
              <a:rPr lang="en-GB" b="1" dirty="0"/>
              <a:t>Post-Primary Transfer Test</a:t>
            </a:r>
            <a:r>
              <a:rPr lang="en-GB" dirty="0"/>
              <a:t>:</a:t>
            </a:r>
          </a:p>
          <a:p>
            <a:r>
              <a:rPr lang="en-GB" dirty="0"/>
              <a:t>Recent years have seen an average of 72% of P7 pupils transfer to local grammar schools.</a:t>
            </a:r>
          </a:p>
          <a:p>
            <a:r>
              <a:rPr lang="en-GB" dirty="0"/>
              <a:t>(</a:t>
            </a:r>
            <a:r>
              <a:rPr lang="en-GB" sz="1900" dirty="0"/>
              <a:t>Ballyclare High, Belfast Royal Academy, Belfast High, Antrim Grammar, Carrick Grammar, Ballymena Academy, Cambridge House Grammar, Larne Grammar)</a:t>
            </a:r>
          </a:p>
          <a:p>
            <a:r>
              <a:rPr lang="en-GB" sz="1000" dirty="0"/>
              <a:t>*Sample Data 2022</a:t>
            </a:r>
          </a:p>
        </p:txBody>
      </p:sp>
    </p:spTree>
    <p:extLst>
      <p:ext uri="{BB962C8B-B14F-4D97-AF65-F5344CB8AC3E}">
        <p14:creationId xmlns:p14="http://schemas.microsoft.com/office/powerpoint/2010/main" val="3576515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14D3-A7AA-480E-A827-1C234452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Breakfast &amp; Afterschool Clubs</a:t>
            </a:r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7675DBB0-6AB2-5229-241D-F85ED862B1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1267" r="7340" b="2951"/>
          <a:stretch/>
        </p:blipFill>
        <p:spPr bwMode="auto">
          <a:xfrm>
            <a:off x="573932" y="1511678"/>
            <a:ext cx="6918944" cy="49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E401C7E-A585-5353-2DAC-9B424AA4E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630" y="1511678"/>
            <a:ext cx="3735422" cy="49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85800-EE4E-49B0-9C7B-B244617D0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Wide Range of Extra-Curricular Activities</a:t>
            </a:r>
            <a:endParaRPr lang="en-US"/>
          </a:p>
        </p:txBody>
      </p:sp>
      <p:pic>
        <p:nvPicPr>
          <p:cNvPr id="4" name="Picture 3" descr="A group of boys playing instruments&#10;&#10;Description automatically generated">
            <a:extLst>
              <a:ext uri="{FF2B5EF4-FFF2-40B4-BE49-F238E27FC236}">
                <a16:creationId xmlns:a16="http://schemas.microsoft.com/office/drawing/2014/main" id="{2CB24AEB-D7BB-58BB-3B79-92CAFEE2D3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6789" r="5604" b="1600"/>
          <a:stretch/>
        </p:blipFill>
        <p:spPr>
          <a:xfrm>
            <a:off x="8310782" y="1383064"/>
            <a:ext cx="3642070" cy="2861629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88E8C8B9-D999-81A7-466F-E6B04B680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" r="10315"/>
          <a:stretch/>
        </p:blipFill>
        <p:spPr bwMode="auto">
          <a:xfrm>
            <a:off x="239148" y="2895707"/>
            <a:ext cx="3250299" cy="359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E8B10BB6-9340-CBCF-5F3E-EDF56AD9C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9" r="36404"/>
          <a:stretch/>
        </p:blipFill>
        <p:spPr bwMode="auto">
          <a:xfrm>
            <a:off x="2711063" y="1383064"/>
            <a:ext cx="3189051" cy="387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girls playing violin&#10;&#10;Description automatically generated">
            <a:extLst>
              <a:ext uri="{FF2B5EF4-FFF2-40B4-BE49-F238E27FC236}">
                <a16:creationId xmlns:a16="http://schemas.microsoft.com/office/drawing/2014/main" id="{80D74A6F-9137-62F8-DB07-0F0D20B9FC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3092" r="3654" b="3634"/>
          <a:stretch/>
        </p:blipFill>
        <p:spPr>
          <a:xfrm>
            <a:off x="5612577" y="3675765"/>
            <a:ext cx="3788253" cy="296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94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 advClick="0" advTm="12000">
        <p159:morph option="byObject"/>
      </p:transition>
    </mc:Choice>
    <mc:Fallback>
      <p:transition advClick="0" advTm="12000">
        <p:fade/>
      </p:transition>
    </mc:Fallback>
  </mc:AlternateContent>
</p:sld>
</file>

<file path=ppt/theme/theme1.xml><?xml version="1.0" encoding="utf-8"?>
<a:theme xmlns:a="http://schemas.openxmlformats.org/drawingml/2006/main" name="BlockprintVTI">
  <a:themeElements>
    <a:clrScheme name="Custom 69">
      <a:dk1>
        <a:sysClr val="windowText" lastClr="000000"/>
      </a:dk1>
      <a:lt1>
        <a:sysClr val="window" lastClr="FFFFFF"/>
      </a:lt1>
      <a:dk2>
        <a:srgbClr val="44131A"/>
      </a:dk2>
      <a:lt2>
        <a:srgbClr val="F2ECEA"/>
      </a:lt2>
      <a:accent1>
        <a:srgbClr val="A62C52"/>
      </a:accent1>
      <a:accent2>
        <a:srgbClr val="A7928D"/>
      </a:accent2>
      <a:accent3>
        <a:srgbClr val="307C71"/>
      </a:accent3>
      <a:accent4>
        <a:srgbClr val="41575D"/>
      </a:accent4>
      <a:accent5>
        <a:srgbClr val="8FA3A3"/>
      </a:accent5>
      <a:accent6>
        <a:srgbClr val="CA8370"/>
      </a:accent6>
      <a:hlink>
        <a:srgbClr val="D13D6E"/>
      </a:hlink>
      <a:folHlink>
        <a:srgbClr val="6C9D92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1874</TotalTime>
  <Words>191</Words>
  <Application>Microsoft Office PowerPoint</Application>
  <PresentationFormat>Widescreen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Avenir Next LT Pro</vt:lpstr>
      <vt:lpstr>AvenirNext LT Pro Medium</vt:lpstr>
      <vt:lpstr>BlockprintVTI</vt:lpstr>
      <vt:lpstr>Ten Good Reasons to Become Part of The Thompson Primary</vt:lpstr>
      <vt:lpstr>Small School - Family Atmosphere </vt:lpstr>
      <vt:lpstr>Warm, Nurturing, Christian Ethos</vt:lpstr>
      <vt:lpstr>Active, Child Centred Teaching</vt:lpstr>
      <vt:lpstr>Wide Range of Strategies to Support Learning</vt:lpstr>
      <vt:lpstr>Additional Academic Support </vt:lpstr>
      <vt:lpstr>Excellent Academic Results</vt:lpstr>
      <vt:lpstr>Breakfast &amp; Afterschool Clubs</vt:lpstr>
      <vt:lpstr>Wide Range of Extra-Curricular Activities</vt:lpstr>
      <vt:lpstr>Outdoor Learning Environment</vt:lpstr>
      <vt:lpstr>Close Links With Local Community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PURDY</dc:creator>
  <cp:lastModifiedBy>A PURDY</cp:lastModifiedBy>
  <cp:revision>171</cp:revision>
  <dcterms:created xsi:type="dcterms:W3CDTF">2020-12-07T11:56:26Z</dcterms:created>
  <dcterms:modified xsi:type="dcterms:W3CDTF">2023-10-05T15:22:46Z</dcterms:modified>
</cp:coreProperties>
</file>