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67" r:id="rId2"/>
    <p:sldId id="264" r:id="rId3"/>
    <p:sldId id="269" r:id="rId4"/>
    <p:sldId id="270" r:id="rId5"/>
    <p:sldId id="271" r:id="rId6"/>
    <p:sldId id="272" r:id="rId7"/>
    <p:sldId id="273" r:id="rId8"/>
    <p:sldId id="280" r:id="rId9"/>
    <p:sldId id="274" r:id="rId10"/>
    <p:sldId id="275" r:id="rId11"/>
    <p:sldId id="276" r:id="rId12"/>
    <p:sldId id="277" r:id="rId13"/>
    <p:sldId id="278" r:id="rId14"/>
    <p:sldId id="279" r:id="rId15"/>
    <p:sldId id="268" r:id="rId16"/>
  </p:sldIdLst>
  <p:sldSz cx="9144000" cy="6858000" type="screen4x3"/>
  <p:notesSz cx="6858000" cy="9144000"/>
  <p:embeddedFontLst>
    <p:embeddedFont>
      <p:font typeface="Twinkl" panose="020B0604020202020204" charset="0"/>
      <p:regular r:id="rId19"/>
      <p:bold r:id="rId20"/>
    </p:embeddedFont>
    <p:embeddedFont>
      <p:font typeface="Twinkl SemiBold" panose="02000000000000000000" charset="0"/>
      <p:regular r:id="rId21"/>
      <p:bold r:id="rId22"/>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000"/>
    <a:srgbClr val="FDD182"/>
    <a:srgbClr val="DE1E5A"/>
    <a:srgbClr val="18A0DB"/>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77" autoAdjust="0"/>
    <p:restoredTop sz="94660"/>
  </p:normalViewPr>
  <p:slideViewPr>
    <p:cSldViewPr snapToGrid="0">
      <p:cViewPr varScale="1">
        <p:scale>
          <a:sx n="93" d="100"/>
          <a:sy n="93" d="100"/>
        </p:scale>
        <p:origin x="819" y="5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8C3C07-6C30-4E16-83CB-7EEDDC23FDD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4F0C61A7-0EF6-45DA-8ABF-7CA788AF52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CD66E09-F6D8-4629-9B83-1BDD337949E1}" type="datetimeFigureOut">
              <a:rPr lang="en-GB"/>
              <a:pPr>
                <a:defRPr/>
              </a:pPr>
              <a:t>27/01/2025</a:t>
            </a:fld>
            <a:endParaRPr lang="en-GB"/>
          </a:p>
        </p:txBody>
      </p:sp>
      <p:sp>
        <p:nvSpPr>
          <p:cNvPr id="4" name="Footer Placeholder 3">
            <a:extLst>
              <a:ext uri="{FF2B5EF4-FFF2-40B4-BE49-F238E27FC236}">
                <a16:creationId xmlns:a16="http://schemas.microsoft.com/office/drawing/2014/main" id="{59B66DFF-3DE9-4811-B219-3AD1D07416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FF8AB197-B132-4E9C-BC3C-01EBBF960BB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A7AA318-77C7-4C0B-942D-35846B5F2576}"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60D2D6-5E47-4E16-B889-972CF4D9E4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8D1AC981-08AF-47ED-98A8-16E7B2AD1DD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22D7A2B-9DDE-4311-9083-6FA5EAC8CE6C}" type="datetimeFigureOut">
              <a:rPr lang="en-GB"/>
              <a:pPr>
                <a:defRPr/>
              </a:pPr>
              <a:t>27/01/2025</a:t>
            </a:fld>
            <a:endParaRPr lang="en-GB"/>
          </a:p>
        </p:txBody>
      </p:sp>
      <p:sp>
        <p:nvSpPr>
          <p:cNvPr id="4" name="Slide Image Placeholder 3">
            <a:extLst>
              <a:ext uri="{FF2B5EF4-FFF2-40B4-BE49-F238E27FC236}">
                <a16:creationId xmlns:a16="http://schemas.microsoft.com/office/drawing/2014/main" id="{0C64E290-1204-4BFE-8516-560F7849931E}"/>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6323E7B6-722A-4423-BFBE-1699A492C3A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DE6B0F8C-EF31-468D-9624-DC2F6B0A844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6F27F0E4-EE72-46A9-9185-1A3D6EC8F102}"/>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645EAA2-52DB-48AF-A6BC-AD6391CDF50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hyperlink" Target="https://www.twinkl.co.uk/resources/curriculum-for-excellence-early/curriculum-for-excellence-early-events/chinese-new-year-events-early-scotland-cfe" TargetMode="External"/><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resources/curriculum-for-excellence-early/curriculum-for-excellence-early-events/chinese-new-year-events-early-scotland-cfe"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twinkl.co.uk/resources/curriculum-for-excellence-early/curriculum-for-excellence-early-events/chinese-new-year-events-early-scotland-cfe" TargetMode="Externa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twinkl.co.uk/resources/curriculum-for-excellence-early/curriculum-for-excellence-early-events/chinese-new-year-events-early-scotland-cfe"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hyperlink" Target="https://www.twinkl.co.uk/resources/curriculum-for-excellence-early/curriculum-for-excellence-early-events/chinese-new-year-events-early-scotland-cfe" TargetMode="External"/><Relationship Id="rId4" Type="http://schemas.openxmlformats.org/officeDocument/2006/relationships/image" Target="../media/image7.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6D0A6DA-4050-48AE-B11B-0396C69C2E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30CB1DA-25FC-484D-9C9B-0E427A6981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a:hlinkClick r:id="rId5"/>
            <a:extLst>
              <a:ext uri="{FF2B5EF4-FFF2-40B4-BE49-F238E27FC236}">
                <a16:creationId xmlns:a16="http://schemas.microsoft.com/office/drawing/2014/main" id="{A796F87A-5505-4BEA-AAAE-401DAEFDB6CD}"/>
              </a:ext>
            </a:extLst>
          </p:cNvPr>
          <p:cNvSpPr/>
          <p:nvPr userDrawn="1"/>
        </p:nvSpPr>
        <p:spPr>
          <a:xfrm>
            <a:off x="116378" y="5926975"/>
            <a:ext cx="1163782" cy="85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6438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EA92EB22-0263-413B-BE2E-C0034906AF13}"/>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A70FEB08-B50A-48E0-A3D7-0F19A05CD4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hlinkClick r:id="rId3"/>
            <a:extLst>
              <a:ext uri="{FF2B5EF4-FFF2-40B4-BE49-F238E27FC236}">
                <a16:creationId xmlns:a16="http://schemas.microsoft.com/office/drawing/2014/main" id="{D26E4DFD-A3F2-4AB4-ACCF-7EB3E001FC1E}"/>
              </a:ext>
            </a:extLst>
          </p:cNvPr>
          <p:cNvSpPr/>
          <p:nvPr userDrawn="1"/>
        </p:nvSpPr>
        <p:spPr>
          <a:xfrm>
            <a:off x="8515350" y="6570663"/>
            <a:ext cx="628650"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1101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F0298ECF-6A28-461D-BD59-AE1FF4D98CB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
        <p:nvSpPr>
          <p:cNvPr id="4" name="Rectangle 3">
            <a:hlinkClick r:id="rId3"/>
            <a:extLst>
              <a:ext uri="{FF2B5EF4-FFF2-40B4-BE49-F238E27FC236}">
                <a16:creationId xmlns:a16="http://schemas.microsoft.com/office/drawing/2014/main" id="{C09D9217-BC5D-44CB-B22E-EA87BE629091}"/>
              </a:ext>
            </a:extLst>
          </p:cNvPr>
          <p:cNvSpPr/>
          <p:nvPr userDrawn="1"/>
        </p:nvSpPr>
        <p:spPr>
          <a:xfrm>
            <a:off x="8515350" y="6570663"/>
            <a:ext cx="628650"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6073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27BB9124-0006-44F4-B59B-B42166CF152D}"/>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AA45939C-5030-4B84-8558-6E5232A07184}"/>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414EB999-D6D8-4DED-9CCD-4384AE019591}"/>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2DE92B51-9A04-4489-8F2A-A4E0E691AB67}"/>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5978A899-C187-49DE-A046-4DA14F5EEC62}"/>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
        <p:nvSpPr>
          <p:cNvPr id="8" name="Rectangle 7">
            <a:hlinkClick r:id="rId2"/>
            <a:extLst>
              <a:ext uri="{FF2B5EF4-FFF2-40B4-BE49-F238E27FC236}">
                <a16:creationId xmlns:a16="http://schemas.microsoft.com/office/drawing/2014/main" id="{7D0BCA42-F3BB-4A6B-AAD5-F47818BE09FC}"/>
              </a:ext>
            </a:extLst>
          </p:cNvPr>
          <p:cNvSpPr/>
          <p:nvPr userDrawn="1"/>
        </p:nvSpPr>
        <p:spPr>
          <a:xfrm>
            <a:off x="8515350" y="6570663"/>
            <a:ext cx="628650"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9692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4E93374-E77E-46C1-8741-61FE5CC2058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640D52B7-F863-4CD5-B2A4-BA7E69DEF3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a:hlinkClick r:id="rId5"/>
            <a:extLst>
              <a:ext uri="{FF2B5EF4-FFF2-40B4-BE49-F238E27FC236}">
                <a16:creationId xmlns:a16="http://schemas.microsoft.com/office/drawing/2014/main" id="{E2534899-6152-4750-A823-1D1039560F73}"/>
              </a:ext>
            </a:extLst>
          </p:cNvPr>
          <p:cNvSpPr/>
          <p:nvPr userDrawn="1"/>
        </p:nvSpPr>
        <p:spPr>
          <a:xfrm>
            <a:off x="116378" y="5926975"/>
            <a:ext cx="1163782" cy="850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68794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25E294-48B3-4A54-B435-3AA3C71386C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26" name="Title Placeholder 1">
            <a:extLst>
              <a:ext uri="{FF2B5EF4-FFF2-40B4-BE49-F238E27FC236}">
                <a16:creationId xmlns:a16="http://schemas.microsoft.com/office/drawing/2014/main" id="{EF759822-1963-40E5-8542-28E6D0EF02F9}"/>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79EC090-2602-4008-9E89-17BDE1388DF4}"/>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766837CA-9D76-4FFC-A124-B51860607AF5}"/>
              </a:ext>
            </a:extLst>
          </p:cNvPr>
          <p:cNvSpPr>
            <a:spLocks noGrp="1"/>
          </p:cNvSpPr>
          <p:nvPr>
            <p:ph type="title"/>
          </p:nvPr>
        </p:nvSpPr>
        <p:spPr>
          <a:xfrm>
            <a:off x="457200" y="479425"/>
            <a:ext cx="8220075" cy="993775"/>
          </a:xfrm>
        </p:spPr>
        <p:txBody>
          <a:bodyPr/>
          <a:lstStyle/>
          <a:p>
            <a:pPr eaLnBrk="1" hangingPunct="1"/>
            <a:r>
              <a:rPr lang="en-GB" altLang="en-US" dirty="0">
                <a:latin typeface="Twinkl" panose="02000000000000000000" pitchFamily="2" charset="0"/>
              </a:rPr>
              <a:t>The Second Day</a:t>
            </a:r>
          </a:p>
        </p:txBody>
      </p:sp>
      <p:sp>
        <p:nvSpPr>
          <p:cNvPr id="16387" name="Rectangle 2">
            <a:extLst>
              <a:ext uri="{FF2B5EF4-FFF2-40B4-BE49-F238E27FC236}">
                <a16:creationId xmlns:a16="http://schemas.microsoft.com/office/drawing/2014/main" id="{7D58115E-A5D7-463D-89ED-DAB987553ACE}"/>
              </a:ext>
            </a:extLst>
          </p:cNvPr>
          <p:cNvSpPr>
            <a:spLocks noChangeArrowheads="1"/>
          </p:cNvSpPr>
          <p:nvPr/>
        </p:nvSpPr>
        <p:spPr bwMode="auto">
          <a:xfrm>
            <a:off x="755650" y="1360284"/>
            <a:ext cx="7632700" cy="18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dirty="0">
                <a:solidFill>
                  <a:schemeClr val="tx1"/>
                </a:solidFill>
              </a:rPr>
              <a:t>People say that Tsai Shen, the Chinese God of Wealth, leaves for heaven on the second day of the lunar New Year. The Chinese pray to their ancestors as well as the Gods.</a:t>
            </a:r>
          </a:p>
          <a:p>
            <a:pPr eaLnBrk="1" hangingPunct="1">
              <a:lnSpc>
                <a:spcPct val="100000"/>
              </a:lnSpc>
              <a:spcBef>
                <a:spcPct val="0"/>
              </a:spcBef>
            </a:pPr>
            <a:r>
              <a:rPr lang="en-GB" altLang="en-US" dirty="0">
                <a:solidFill>
                  <a:schemeClr val="tx1"/>
                </a:solidFill>
              </a:rPr>
              <a:t>The </a:t>
            </a:r>
            <a:r>
              <a:rPr lang="en-GB" altLang="en-US" dirty="0" err="1">
                <a:solidFill>
                  <a:schemeClr val="tx1"/>
                </a:solidFill>
              </a:rPr>
              <a:t>Nüwa</a:t>
            </a:r>
            <a:r>
              <a:rPr lang="en-GB" altLang="en-US" dirty="0">
                <a:solidFill>
                  <a:schemeClr val="tx1"/>
                </a:solidFill>
              </a:rPr>
              <a:t> legend believes it is the Birthday of the Dog so dogs are treated with special foods.</a:t>
            </a:r>
          </a:p>
          <a:p>
            <a:pPr eaLnBrk="1" hangingPunct="1">
              <a:lnSpc>
                <a:spcPct val="100000"/>
              </a:lnSpc>
              <a:spcBef>
                <a:spcPct val="0"/>
              </a:spcBef>
            </a:pPr>
            <a:r>
              <a:rPr lang="en-GB" altLang="en-US" dirty="0">
                <a:solidFill>
                  <a:schemeClr val="tx1"/>
                </a:solidFill>
              </a:rPr>
              <a:t>It is also a time for visiting families.</a:t>
            </a:r>
          </a:p>
        </p:txBody>
      </p:sp>
      <p:pic>
        <p:nvPicPr>
          <p:cNvPr id="16388" name="Picture 3">
            <a:extLst>
              <a:ext uri="{FF2B5EF4-FFF2-40B4-BE49-F238E27FC236}">
                <a16:creationId xmlns:a16="http://schemas.microsoft.com/office/drawing/2014/main" id="{3DBCF009-AC0E-4C28-B008-3EBAD8401D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2488606" y="3194050"/>
            <a:ext cx="4166787"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fade">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fade">
                                      <p:cBhvr>
                                        <p:cTn id="12" dur="500"/>
                                        <p:tgtEl>
                                          <p:spTgt spid="163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87">
                                            <p:txEl>
                                              <p:pRg st="2" end="2"/>
                                            </p:txEl>
                                          </p:spTgt>
                                        </p:tgtEl>
                                        <p:attrNameLst>
                                          <p:attrName>style.visibility</p:attrName>
                                        </p:attrNameLst>
                                      </p:cBhvr>
                                      <p:to>
                                        <p:strVal val="visible"/>
                                      </p:to>
                                    </p:set>
                                    <p:animEffect transition="in" filter="fade">
                                      <p:cBhvr>
                                        <p:cTn id="17" dur="500"/>
                                        <p:tgtEl>
                                          <p:spTgt spid="163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91279BB-A4C0-4F96-97BB-2896A3A8B4D8}"/>
              </a:ext>
            </a:extLst>
          </p:cNvPr>
          <p:cNvSpPr>
            <a:spLocks noGrp="1"/>
          </p:cNvSpPr>
          <p:nvPr>
            <p:ph type="title"/>
          </p:nvPr>
        </p:nvSpPr>
        <p:spPr>
          <a:xfrm>
            <a:off x="457200" y="479425"/>
            <a:ext cx="8220075" cy="993775"/>
          </a:xfrm>
        </p:spPr>
        <p:txBody>
          <a:bodyPr/>
          <a:lstStyle/>
          <a:p>
            <a:pPr eaLnBrk="1" hangingPunct="1"/>
            <a:r>
              <a:rPr lang="en-GB" altLang="en-US" dirty="0">
                <a:latin typeface="Twinkl" panose="02000000000000000000" pitchFamily="2" charset="0"/>
              </a:rPr>
              <a:t>The Third and Fourth Day</a:t>
            </a:r>
          </a:p>
        </p:txBody>
      </p:sp>
      <p:sp>
        <p:nvSpPr>
          <p:cNvPr id="17411" name="Rectangle 2">
            <a:extLst>
              <a:ext uri="{FF2B5EF4-FFF2-40B4-BE49-F238E27FC236}">
                <a16:creationId xmlns:a16="http://schemas.microsoft.com/office/drawing/2014/main" id="{94D0C434-3154-4DBC-9B5E-8798263C44CA}"/>
              </a:ext>
            </a:extLst>
          </p:cNvPr>
          <p:cNvSpPr>
            <a:spLocks noChangeArrowheads="1"/>
          </p:cNvSpPr>
          <p:nvPr/>
        </p:nvSpPr>
        <p:spPr bwMode="auto">
          <a:xfrm>
            <a:off x="755650" y="1452563"/>
            <a:ext cx="17192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dirty="0">
                <a:solidFill>
                  <a:schemeClr val="tx1"/>
                </a:solidFill>
              </a:rPr>
              <a:t>The Third Day</a:t>
            </a:r>
          </a:p>
        </p:txBody>
      </p:sp>
      <p:sp>
        <p:nvSpPr>
          <p:cNvPr id="4" name="Rectangle 3">
            <a:extLst>
              <a:ext uri="{FF2B5EF4-FFF2-40B4-BE49-F238E27FC236}">
                <a16:creationId xmlns:a16="http://schemas.microsoft.com/office/drawing/2014/main" id="{1D842F9D-B7CE-42F6-9A41-812FD49E1D5A}"/>
              </a:ext>
            </a:extLst>
          </p:cNvPr>
          <p:cNvSpPr/>
          <p:nvPr/>
        </p:nvSpPr>
        <p:spPr>
          <a:xfrm>
            <a:off x="755650" y="1874838"/>
            <a:ext cx="3816350" cy="1530401"/>
          </a:xfrm>
          <a:prstGeom prst="rect">
            <a:avLst/>
          </a:prstGeom>
        </p:spPr>
        <p:txBody>
          <a:bodyPr lIns="0" tIns="72000" rIns="0" bIns="72000">
            <a:spAutoFit/>
          </a:bodyPr>
          <a:lstStyle/>
          <a:p>
            <a:pPr marL="285750" indent="-285750" eaLnBrk="1" fontAlgn="auto" hangingPunct="1">
              <a:spcBef>
                <a:spcPts val="0"/>
              </a:spcBef>
              <a:spcAft>
                <a:spcPts val="0"/>
              </a:spcAft>
              <a:buFont typeface="Arial" panose="020B0604020202020204" pitchFamily="34" charset="0"/>
              <a:buChar char="•"/>
              <a:defRPr/>
            </a:pPr>
            <a:r>
              <a:rPr lang="en-GB" dirty="0">
                <a:latin typeface="+mn-lt"/>
              </a:rPr>
              <a:t>Some people believe they should not visit friends and relatives on this day. </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The </a:t>
            </a:r>
            <a:r>
              <a:rPr lang="en-GB" dirty="0" err="1">
                <a:latin typeface="+mn-lt"/>
              </a:rPr>
              <a:t>Nüwa</a:t>
            </a:r>
            <a:r>
              <a:rPr lang="en-GB" dirty="0">
                <a:latin typeface="+mn-lt"/>
              </a:rPr>
              <a:t> legend believes it is the Birthday of the Pig.</a:t>
            </a:r>
          </a:p>
        </p:txBody>
      </p:sp>
      <p:sp>
        <p:nvSpPr>
          <p:cNvPr id="17413" name="Rectangle 4">
            <a:extLst>
              <a:ext uri="{FF2B5EF4-FFF2-40B4-BE49-F238E27FC236}">
                <a16:creationId xmlns:a16="http://schemas.microsoft.com/office/drawing/2014/main" id="{2107CE17-5614-4D96-B73B-AE71C3578490}"/>
              </a:ext>
            </a:extLst>
          </p:cNvPr>
          <p:cNvSpPr>
            <a:spLocks noChangeArrowheads="1"/>
          </p:cNvSpPr>
          <p:nvPr/>
        </p:nvSpPr>
        <p:spPr bwMode="auto">
          <a:xfrm>
            <a:off x="755650" y="3749675"/>
            <a:ext cx="17192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dirty="0">
                <a:solidFill>
                  <a:schemeClr val="tx1"/>
                </a:solidFill>
              </a:rPr>
              <a:t>The Fourth Day</a:t>
            </a:r>
          </a:p>
        </p:txBody>
      </p:sp>
      <p:sp>
        <p:nvSpPr>
          <p:cNvPr id="17414" name="Rectangle 5">
            <a:extLst>
              <a:ext uri="{FF2B5EF4-FFF2-40B4-BE49-F238E27FC236}">
                <a16:creationId xmlns:a16="http://schemas.microsoft.com/office/drawing/2014/main" id="{200E7B6D-71FE-4D57-9A25-5CF891A45055}"/>
              </a:ext>
            </a:extLst>
          </p:cNvPr>
          <p:cNvSpPr>
            <a:spLocks noChangeArrowheads="1"/>
          </p:cNvSpPr>
          <p:nvPr/>
        </p:nvSpPr>
        <p:spPr bwMode="auto">
          <a:xfrm>
            <a:off x="750888" y="4171950"/>
            <a:ext cx="381635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dirty="0">
                <a:solidFill>
                  <a:schemeClr val="tx1"/>
                </a:solidFill>
              </a:rPr>
              <a:t>The fourth day continues the same as the third.</a:t>
            </a:r>
          </a:p>
          <a:p>
            <a:pPr eaLnBrk="1" hangingPunct="1">
              <a:lnSpc>
                <a:spcPct val="100000"/>
              </a:lnSpc>
              <a:spcBef>
                <a:spcPct val="0"/>
              </a:spcBef>
            </a:pPr>
            <a:r>
              <a:rPr lang="en-GB" altLang="en-US" dirty="0">
                <a:solidFill>
                  <a:schemeClr val="tx1"/>
                </a:solidFill>
              </a:rPr>
              <a:t>Most people spend time worshipping the God of Kitchen and welcoming him back.</a:t>
            </a:r>
          </a:p>
        </p:txBody>
      </p:sp>
      <p:pic>
        <p:nvPicPr>
          <p:cNvPr id="17415" name="Picture 7">
            <a:extLst>
              <a:ext uri="{FF2B5EF4-FFF2-40B4-BE49-F238E27FC236}">
                <a16:creationId xmlns:a16="http://schemas.microsoft.com/office/drawing/2014/main" id="{74B944D2-EA99-4D40-8ECA-0619C288A4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127500"/>
            <a:ext cx="38163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8">
            <a:extLst>
              <a:ext uri="{FF2B5EF4-FFF2-40B4-BE49-F238E27FC236}">
                <a16:creationId xmlns:a16="http://schemas.microsoft.com/office/drawing/2014/main" id="{FE8F9604-0900-49E6-A6F1-940981A219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75263" y="1452563"/>
            <a:ext cx="2409825"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500"/>
                                        <p:tgtEl>
                                          <p:spTgt spid="174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13">
                                            <p:txEl>
                                              <p:pRg st="0" end="0"/>
                                            </p:txEl>
                                          </p:spTgt>
                                        </p:tgtEl>
                                        <p:attrNameLst>
                                          <p:attrName>style.visibility</p:attrName>
                                        </p:attrNameLst>
                                      </p:cBhvr>
                                      <p:to>
                                        <p:strVal val="visible"/>
                                      </p:to>
                                    </p:set>
                                    <p:animEffect transition="in" filter="fade">
                                      <p:cBhvr>
                                        <p:cTn id="22" dur="500"/>
                                        <p:tgtEl>
                                          <p:spTgt spid="174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14">
                                            <p:txEl>
                                              <p:pRg st="0" end="0"/>
                                            </p:txEl>
                                          </p:spTgt>
                                        </p:tgtEl>
                                        <p:attrNameLst>
                                          <p:attrName>style.visibility</p:attrName>
                                        </p:attrNameLst>
                                      </p:cBhvr>
                                      <p:to>
                                        <p:strVal val="visible"/>
                                      </p:to>
                                    </p:set>
                                    <p:animEffect transition="in" filter="fade">
                                      <p:cBhvr>
                                        <p:cTn id="27" dur="500"/>
                                        <p:tgtEl>
                                          <p:spTgt spid="174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414">
                                            <p:txEl>
                                              <p:pRg st="1" end="1"/>
                                            </p:txEl>
                                          </p:spTgt>
                                        </p:tgtEl>
                                        <p:attrNameLst>
                                          <p:attrName>style.visibility</p:attrName>
                                        </p:attrNameLst>
                                      </p:cBhvr>
                                      <p:to>
                                        <p:strVal val="visible"/>
                                      </p:to>
                                    </p:set>
                                    <p:animEffect transition="in" filter="fade">
                                      <p:cBhvr>
                                        <p:cTn id="32" dur="500"/>
                                        <p:tgtEl>
                                          <p:spTgt spid="174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7AAAD4E-F6FF-41FD-A780-9127B12CAEF1}"/>
              </a:ext>
            </a:extLst>
          </p:cNvPr>
          <p:cNvSpPr>
            <a:spLocks noGrp="1"/>
          </p:cNvSpPr>
          <p:nvPr>
            <p:ph type="title"/>
          </p:nvPr>
        </p:nvSpPr>
        <p:spPr>
          <a:xfrm>
            <a:off x="457200" y="479425"/>
            <a:ext cx="8220075" cy="993775"/>
          </a:xfrm>
        </p:spPr>
        <p:txBody>
          <a:bodyPr/>
          <a:lstStyle/>
          <a:p>
            <a:pPr eaLnBrk="1" hangingPunct="1"/>
            <a:r>
              <a:rPr lang="en-GB" altLang="en-US" dirty="0">
                <a:latin typeface="Twinkl" panose="02000000000000000000" pitchFamily="2" charset="0"/>
              </a:rPr>
              <a:t>The 5</a:t>
            </a:r>
            <a:r>
              <a:rPr lang="en-GB" altLang="en-US" baseline="30000" dirty="0">
                <a:latin typeface="Twinkl" panose="02000000000000000000" pitchFamily="2" charset="0"/>
              </a:rPr>
              <a:t>th,</a:t>
            </a:r>
            <a:r>
              <a:rPr lang="en-GB" altLang="en-US" dirty="0">
                <a:latin typeface="Twinkl" panose="02000000000000000000" pitchFamily="2" charset="0"/>
              </a:rPr>
              <a:t> 6</a:t>
            </a:r>
            <a:r>
              <a:rPr lang="en-GB" altLang="en-US" baseline="30000" dirty="0">
                <a:latin typeface="Twinkl" panose="02000000000000000000" pitchFamily="2" charset="0"/>
              </a:rPr>
              <a:t>th,</a:t>
            </a:r>
            <a:r>
              <a:rPr lang="en-GB" altLang="en-US" dirty="0">
                <a:latin typeface="Twinkl" panose="02000000000000000000" pitchFamily="2" charset="0"/>
              </a:rPr>
              <a:t> 7</a:t>
            </a:r>
            <a:r>
              <a:rPr lang="en-GB" altLang="en-US" baseline="30000" dirty="0">
                <a:latin typeface="Twinkl" panose="02000000000000000000" pitchFamily="2" charset="0"/>
              </a:rPr>
              <a:t>th,</a:t>
            </a:r>
            <a:r>
              <a:rPr lang="en-GB" altLang="en-US" dirty="0">
                <a:latin typeface="Twinkl" panose="02000000000000000000" pitchFamily="2" charset="0"/>
              </a:rPr>
              <a:t> 8</a:t>
            </a:r>
            <a:r>
              <a:rPr lang="en-GB" altLang="en-US" baseline="30000" dirty="0">
                <a:latin typeface="Twinkl" panose="02000000000000000000" pitchFamily="2" charset="0"/>
              </a:rPr>
              <a:t>th</a:t>
            </a:r>
            <a:r>
              <a:rPr lang="en-GB" altLang="en-US" dirty="0">
                <a:latin typeface="Twinkl" panose="02000000000000000000" pitchFamily="2" charset="0"/>
              </a:rPr>
              <a:t> and 9</a:t>
            </a:r>
            <a:r>
              <a:rPr lang="en-GB" altLang="en-US" baseline="30000" dirty="0">
                <a:latin typeface="Twinkl" panose="02000000000000000000" pitchFamily="2" charset="0"/>
              </a:rPr>
              <a:t>th</a:t>
            </a:r>
            <a:r>
              <a:rPr lang="en-GB" altLang="en-US" dirty="0">
                <a:latin typeface="Twinkl" panose="02000000000000000000" pitchFamily="2" charset="0"/>
              </a:rPr>
              <a:t> Day</a:t>
            </a:r>
          </a:p>
        </p:txBody>
      </p:sp>
      <p:sp>
        <p:nvSpPr>
          <p:cNvPr id="18435" name="Rectangle 2">
            <a:extLst>
              <a:ext uri="{FF2B5EF4-FFF2-40B4-BE49-F238E27FC236}">
                <a16:creationId xmlns:a16="http://schemas.microsoft.com/office/drawing/2014/main" id="{02B0F1C9-6B7B-4DF3-9FDE-D061C0AFA202}"/>
              </a:ext>
            </a:extLst>
          </p:cNvPr>
          <p:cNvSpPr>
            <a:spLocks noChangeArrowheads="1"/>
          </p:cNvSpPr>
          <p:nvPr/>
        </p:nvSpPr>
        <p:spPr bwMode="auto">
          <a:xfrm>
            <a:off x="750888" y="1473200"/>
            <a:ext cx="4634844" cy="457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dirty="0">
                <a:solidFill>
                  <a:schemeClr val="tx1"/>
                </a:solidFill>
              </a:rPr>
              <a:t>The 5</a:t>
            </a:r>
            <a:r>
              <a:rPr lang="en-GB" altLang="en-US" baseline="30000" dirty="0">
                <a:solidFill>
                  <a:schemeClr val="tx1"/>
                </a:solidFill>
              </a:rPr>
              <a:t>th</a:t>
            </a:r>
            <a:r>
              <a:rPr lang="en-GB" altLang="en-US" dirty="0">
                <a:solidFill>
                  <a:schemeClr val="tx1"/>
                </a:solidFill>
              </a:rPr>
              <a:t> Day - Dumplings are eaten for good luck and some people shoot firecrackers to rid the five bad lucks away.</a:t>
            </a:r>
          </a:p>
          <a:p>
            <a:pPr eaLnBrk="1" hangingPunct="1">
              <a:lnSpc>
                <a:spcPct val="100000"/>
              </a:lnSpc>
              <a:spcBef>
                <a:spcPct val="0"/>
              </a:spcBef>
            </a:pPr>
            <a:r>
              <a:rPr lang="en-GB" altLang="en-US" dirty="0">
                <a:solidFill>
                  <a:schemeClr val="tx1"/>
                </a:solidFill>
              </a:rPr>
              <a:t>The 6</a:t>
            </a:r>
            <a:r>
              <a:rPr lang="en-GB" altLang="en-US" baseline="30000" dirty="0">
                <a:solidFill>
                  <a:schemeClr val="tx1"/>
                </a:solidFill>
              </a:rPr>
              <a:t>th</a:t>
            </a:r>
            <a:r>
              <a:rPr lang="en-GB" altLang="en-US" dirty="0">
                <a:solidFill>
                  <a:schemeClr val="tx1"/>
                </a:solidFill>
              </a:rPr>
              <a:t> Day - Families usually send away the ghost of poverty by throwing away old ragged clothes and welcome the beautiful days in the new year.</a:t>
            </a:r>
          </a:p>
          <a:p>
            <a:pPr eaLnBrk="1" hangingPunct="1">
              <a:lnSpc>
                <a:spcPct val="100000"/>
              </a:lnSpc>
              <a:spcBef>
                <a:spcPct val="0"/>
              </a:spcBef>
            </a:pPr>
            <a:r>
              <a:rPr lang="en-GB" altLang="en-US" dirty="0">
                <a:solidFill>
                  <a:schemeClr val="tx1"/>
                </a:solidFill>
              </a:rPr>
              <a:t>The 7</a:t>
            </a:r>
            <a:r>
              <a:rPr lang="en-GB" altLang="en-US" baseline="30000" dirty="0">
                <a:solidFill>
                  <a:schemeClr val="tx1"/>
                </a:solidFill>
              </a:rPr>
              <a:t>th</a:t>
            </a:r>
            <a:r>
              <a:rPr lang="en-GB" altLang="en-US" dirty="0">
                <a:solidFill>
                  <a:schemeClr val="tx1"/>
                </a:solidFill>
              </a:rPr>
              <a:t> Day - Day 7 is considered everyone's birthday.</a:t>
            </a:r>
          </a:p>
          <a:p>
            <a:pPr eaLnBrk="1" hangingPunct="1">
              <a:lnSpc>
                <a:spcPct val="100000"/>
              </a:lnSpc>
              <a:spcBef>
                <a:spcPct val="0"/>
              </a:spcBef>
            </a:pPr>
            <a:r>
              <a:rPr lang="en-GB" altLang="en-US" dirty="0">
                <a:solidFill>
                  <a:schemeClr val="tx1"/>
                </a:solidFill>
              </a:rPr>
              <a:t>The 8</a:t>
            </a:r>
            <a:r>
              <a:rPr lang="en-GB" altLang="en-US" baseline="30000" dirty="0">
                <a:solidFill>
                  <a:schemeClr val="tx1"/>
                </a:solidFill>
              </a:rPr>
              <a:t>th</a:t>
            </a:r>
            <a:r>
              <a:rPr lang="en-GB" altLang="en-US" dirty="0">
                <a:solidFill>
                  <a:schemeClr val="tx1"/>
                </a:solidFill>
              </a:rPr>
              <a:t> Day - Some people release their pets, such as fish and birds into the wild to show respect for nature.</a:t>
            </a:r>
          </a:p>
          <a:p>
            <a:pPr eaLnBrk="1" hangingPunct="1">
              <a:lnSpc>
                <a:spcPct val="100000"/>
              </a:lnSpc>
              <a:spcBef>
                <a:spcPct val="0"/>
              </a:spcBef>
            </a:pPr>
            <a:r>
              <a:rPr lang="en-GB" altLang="en-US" dirty="0">
                <a:solidFill>
                  <a:schemeClr val="tx1"/>
                </a:solidFill>
              </a:rPr>
              <a:t>The 9</a:t>
            </a:r>
            <a:r>
              <a:rPr lang="en-GB" altLang="en-US" baseline="30000" dirty="0">
                <a:solidFill>
                  <a:schemeClr val="tx1"/>
                </a:solidFill>
              </a:rPr>
              <a:t>th</a:t>
            </a:r>
            <a:r>
              <a:rPr lang="en-GB" altLang="en-US" dirty="0">
                <a:solidFill>
                  <a:schemeClr val="tx1"/>
                </a:solidFill>
              </a:rPr>
              <a:t> Day - Day 9 is the Jade Emperor's birthday. The Emperor is worshipped by lighting candles. People typically hold a large feast to celebrate.</a:t>
            </a:r>
          </a:p>
        </p:txBody>
      </p:sp>
      <p:pic>
        <p:nvPicPr>
          <p:cNvPr id="18436" name="Picture 3">
            <a:extLst>
              <a:ext uri="{FF2B5EF4-FFF2-40B4-BE49-F238E27FC236}">
                <a16:creationId xmlns:a16="http://schemas.microsoft.com/office/drawing/2014/main" id="{64009720-77D3-40CF-9786-E616C4F6CF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5354638" y="1443739"/>
            <a:ext cx="3249612" cy="463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fade">
                                      <p:cBhvr>
                                        <p:cTn id="12" dur="500"/>
                                        <p:tgtEl>
                                          <p:spTgt spid="1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fade">
                                      <p:cBhvr>
                                        <p:cTn id="17" dur="500"/>
                                        <p:tgtEl>
                                          <p:spTgt spid="1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fade">
                                      <p:cBhvr>
                                        <p:cTn id="22" dur="500"/>
                                        <p:tgtEl>
                                          <p:spTgt spid="184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35">
                                            <p:txEl>
                                              <p:pRg st="4" end="4"/>
                                            </p:txEl>
                                          </p:spTgt>
                                        </p:tgtEl>
                                        <p:attrNameLst>
                                          <p:attrName>style.visibility</p:attrName>
                                        </p:attrNameLst>
                                      </p:cBhvr>
                                      <p:to>
                                        <p:strVal val="visible"/>
                                      </p:to>
                                    </p:set>
                                    <p:animEffect transition="in" filter="fade">
                                      <p:cBhvr>
                                        <p:cTn id="27" dur="5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3">
            <a:extLst>
              <a:ext uri="{FF2B5EF4-FFF2-40B4-BE49-F238E27FC236}">
                <a16:creationId xmlns:a16="http://schemas.microsoft.com/office/drawing/2014/main" id="{8B821A16-CCF5-4749-8D77-80844FDFC337}"/>
              </a:ext>
            </a:extLst>
          </p:cNvPr>
          <p:cNvPicPr>
            <a:picLocks noChangeAspect="1"/>
          </p:cNvPicPr>
          <p:nvPr/>
        </p:nvPicPr>
        <p:blipFill rotWithShape="1">
          <a:blip r:embed="rId2">
            <a:extLst>
              <a:ext uri="{28A0092B-C50C-407E-A947-70E740481C1C}">
                <a14:useLocalDpi xmlns:a14="http://schemas.microsoft.com/office/drawing/2010/main" val="0"/>
              </a:ext>
            </a:extLst>
          </a:blip>
          <a:srcRect t="12623" b="32992"/>
          <a:stretch/>
        </p:blipFill>
        <p:spPr bwMode="auto">
          <a:xfrm>
            <a:off x="5095459" y="1291905"/>
            <a:ext cx="2974752" cy="5566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a:extLst>
              <a:ext uri="{FF2B5EF4-FFF2-40B4-BE49-F238E27FC236}">
                <a16:creationId xmlns:a16="http://schemas.microsoft.com/office/drawing/2014/main" id="{18D5D6F8-1D80-440A-B1F6-1BF4F4FCEB33}"/>
              </a:ext>
            </a:extLst>
          </p:cNvPr>
          <p:cNvSpPr>
            <a:spLocks noGrp="1"/>
          </p:cNvSpPr>
          <p:nvPr>
            <p:ph type="title"/>
          </p:nvPr>
        </p:nvSpPr>
        <p:spPr>
          <a:xfrm>
            <a:off x="457200" y="479425"/>
            <a:ext cx="8220075" cy="993775"/>
          </a:xfrm>
        </p:spPr>
        <p:txBody>
          <a:bodyPr/>
          <a:lstStyle/>
          <a:p>
            <a:pPr eaLnBrk="1" hangingPunct="1"/>
            <a:r>
              <a:rPr lang="en-GB" altLang="en-US" sz="3600" dirty="0">
                <a:latin typeface="Twinkl" panose="02000000000000000000" pitchFamily="2" charset="0"/>
              </a:rPr>
              <a:t>The 10</a:t>
            </a:r>
            <a:r>
              <a:rPr lang="en-GB" altLang="en-US" sz="3600" baseline="30000" dirty="0">
                <a:latin typeface="Twinkl" panose="02000000000000000000" pitchFamily="2" charset="0"/>
              </a:rPr>
              <a:t>th,</a:t>
            </a:r>
            <a:r>
              <a:rPr lang="en-GB" altLang="en-US" sz="3600" dirty="0">
                <a:latin typeface="Twinkl" panose="02000000000000000000" pitchFamily="2" charset="0"/>
              </a:rPr>
              <a:t> 11</a:t>
            </a:r>
            <a:r>
              <a:rPr lang="en-GB" altLang="en-US" sz="3600" baseline="30000" dirty="0">
                <a:latin typeface="Twinkl" panose="02000000000000000000" pitchFamily="2" charset="0"/>
              </a:rPr>
              <a:t>th,</a:t>
            </a:r>
            <a:r>
              <a:rPr lang="en-GB" altLang="en-US" sz="3600" dirty="0">
                <a:latin typeface="Twinkl" panose="02000000000000000000" pitchFamily="2" charset="0"/>
              </a:rPr>
              <a:t> 12</a:t>
            </a:r>
            <a:r>
              <a:rPr lang="en-GB" altLang="en-US" sz="3600" baseline="30000" dirty="0">
                <a:latin typeface="Twinkl" panose="02000000000000000000" pitchFamily="2" charset="0"/>
              </a:rPr>
              <a:t>th,</a:t>
            </a:r>
            <a:r>
              <a:rPr lang="en-GB" altLang="en-US" sz="3600" dirty="0">
                <a:latin typeface="Twinkl" panose="02000000000000000000" pitchFamily="2" charset="0"/>
              </a:rPr>
              <a:t> 13</a:t>
            </a:r>
            <a:r>
              <a:rPr lang="en-GB" altLang="en-US" sz="3600" baseline="30000" dirty="0">
                <a:latin typeface="Twinkl" panose="02000000000000000000" pitchFamily="2" charset="0"/>
              </a:rPr>
              <a:t>th</a:t>
            </a:r>
            <a:r>
              <a:rPr lang="en-GB" altLang="en-US" sz="3600" dirty="0">
                <a:latin typeface="Twinkl" panose="02000000000000000000" pitchFamily="2" charset="0"/>
              </a:rPr>
              <a:t> and 14</a:t>
            </a:r>
            <a:r>
              <a:rPr lang="en-GB" altLang="en-US" sz="3600" baseline="30000" dirty="0">
                <a:latin typeface="Twinkl" panose="02000000000000000000" pitchFamily="2" charset="0"/>
              </a:rPr>
              <a:t>th</a:t>
            </a:r>
            <a:r>
              <a:rPr lang="en-GB" altLang="en-US" sz="3600" dirty="0">
                <a:latin typeface="Twinkl" panose="02000000000000000000" pitchFamily="2" charset="0"/>
              </a:rPr>
              <a:t> day</a:t>
            </a:r>
          </a:p>
        </p:txBody>
      </p:sp>
      <p:sp>
        <p:nvSpPr>
          <p:cNvPr id="19459" name="Rectangle 2">
            <a:extLst>
              <a:ext uri="{FF2B5EF4-FFF2-40B4-BE49-F238E27FC236}">
                <a16:creationId xmlns:a16="http://schemas.microsoft.com/office/drawing/2014/main" id="{B7E048DC-A7AF-4DFE-AEEC-C7D1914BE722}"/>
              </a:ext>
            </a:extLst>
          </p:cNvPr>
          <p:cNvSpPr>
            <a:spLocks noChangeArrowheads="1"/>
          </p:cNvSpPr>
          <p:nvPr/>
        </p:nvSpPr>
        <p:spPr bwMode="auto">
          <a:xfrm>
            <a:off x="755650" y="1648335"/>
            <a:ext cx="3816350" cy="402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dirty="0">
                <a:solidFill>
                  <a:schemeClr val="tx1"/>
                </a:solidFill>
              </a:rPr>
              <a:t>The 10</a:t>
            </a:r>
            <a:r>
              <a:rPr lang="en-GB" altLang="en-US" baseline="30000" dirty="0">
                <a:solidFill>
                  <a:schemeClr val="tx1"/>
                </a:solidFill>
              </a:rPr>
              <a:t>th</a:t>
            </a:r>
            <a:r>
              <a:rPr lang="en-GB" altLang="en-US" dirty="0">
                <a:solidFill>
                  <a:schemeClr val="tx1"/>
                </a:solidFill>
              </a:rPr>
              <a:t> Day - Day 10 is the birthday of Earth Mother. People would typically hold a feast to celebrate. </a:t>
            </a:r>
          </a:p>
          <a:p>
            <a:pPr eaLnBrk="1" hangingPunct="1">
              <a:lnSpc>
                <a:spcPct val="100000"/>
              </a:lnSpc>
              <a:spcBef>
                <a:spcPct val="0"/>
              </a:spcBef>
            </a:pPr>
            <a:r>
              <a:rPr lang="en-GB" altLang="en-US" dirty="0">
                <a:solidFill>
                  <a:schemeClr val="tx1"/>
                </a:solidFill>
              </a:rPr>
              <a:t>The 11</a:t>
            </a:r>
            <a:r>
              <a:rPr lang="en-GB" altLang="en-US" baseline="30000" dirty="0">
                <a:solidFill>
                  <a:schemeClr val="tx1"/>
                </a:solidFill>
              </a:rPr>
              <a:t>th</a:t>
            </a:r>
            <a:r>
              <a:rPr lang="en-GB" altLang="en-US" dirty="0">
                <a:solidFill>
                  <a:schemeClr val="tx1"/>
                </a:solidFill>
              </a:rPr>
              <a:t>/12</a:t>
            </a:r>
            <a:r>
              <a:rPr lang="en-GB" altLang="en-US" baseline="30000" dirty="0">
                <a:solidFill>
                  <a:schemeClr val="tx1"/>
                </a:solidFill>
              </a:rPr>
              <a:t>th</a:t>
            </a:r>
            <a:r>
              <a:rPr lang="en-GB" altLang="en-US" dirty="0">
                <a:solidFill>
                  <a:schemeClr val="tx1"/>
                </a:solidFill>
              </a:rPr>
              <a:t> Day - Day 11 and 12 are days for celebratory family dinners.</a:t>
            </a:r>
          </a:p>
          <a:p>
            <a:pPr eaLnBrk="1" hangingPunct="1">
              <a:lnSpc>
                <a:spcPct val="100000"/>
              </a:lnSpc>
              <a:spcBef>
                <a:spcPct val="0"/>
              </a:spcBef>
            </a:pPr>
            <a:r>
              <a:rPr lang="en-GB" altLang="en-US" dirty="0">
                <a:solidFill>
                  <a:schemeClr val="tx1"/>
                </a:solidFill>
              </a:rPr>
              <a:t>The 13</a:t>
            </a:r>
            <a:r>
              <a:rPr lang="en-GB" altLang="en-US" baseline="30000" dirty="0">
                <a:solidFill>
                  <a:schemeClr val="tx1"/>
                </a:solidFill>
              </a:rPr>
              <a:t>th</a:t>
            </a:r>
            <a:r>
              <a:rPr lang="en-GB" altLang="en-US" dirty="0">
                <a:solidFill>
                  <a:schemeClr val="tx1"/>
                </a:solidFill>
              </a:rPr>
              <a:t> Day - Day 13 is a day to put up lighting decorations for the Lantern Festival.</a:t>
            </a:r>
          </a:p>
          <a:p>
            <a:pPr eaLnBrk="1" hangingPunct="1">
              <a:lnSpc>
                <a:spcPct val="100000"/>
              </a:lnSpc>
              <a:spcBef>
                <a:spcPct val="0"/>
              </a:spcBef>
            </a:pPr>
            <a:r>
              <a:rPr lang="en-GB" altLang="en-US" dirty="0">
                <a:solidFill>
                  <a:schemeClr val="tx1"/>
                </a:solidFill>
              </a:rPr>
              <a:t>The 14</a:t>
            </a:r>
            <a:r>
              <a:rPr lang="en-GB" altLang="en-US" baseline="30000" dirty="0">
                <a:solidFill>
                  <a:schemeClr val="tx1"/>
                </a:solidFill>
              </a:rPr>
              <a:t>th</a:t>
            </a:r>
            <a:r>
              <a:rPr lang="en-GB" altLang="en-US" dirty="0">
                <a:solidFill>
                  <a:schemeClr val="tx1"/>
                </a:solidFill>
              </a:rPr>
              <a:t> Day - This day is spent resting and preparing for the lantern festival, the last day of the Chinese New Year.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fade">
                                      <p:cBhvr>
                                        <p:cTn id="12" dur="500"/>
                                        <p:tgtEl>
                                          <p:spTgt spid="194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fade">
                                      <p:cBhvr>
                                        <p:cTn id="17" dur="500"/>
                                        <p:tgtEl>
                                          <p:spTgt spid="194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fade">
                                      <p:cBhvr>
                                        <p:cTn id="22"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3CA9E236-C7AE-4181-9422-0EDD1B018201}"/>
              </a:ext>
            </a:extLst>
          </p:cNvPr>
          <p:cNvSpPr>
            <a:spLocks noGrp="1"/>
          </p:cNvSpPr>
          <p:nvPr>
            <p:ph type="title"/>
          </p:nvPr>
        </p:nvSpPr>
        <p:spPr>
          <a:xfrm>
            <a:off x="457200" y="479425"/>
            <a:ext cx="8220075" cy="993775"/>
          </a:xfrm>
        </p:spPr>
        <p:txBody>
          <a:bodyPr/>
          <a:lstStyle/>
          <a:p>
            <a:pPr eaLnBrk="1" hangingPunct="1"/>
            <a:r>
              <a:rPr lang="en-GB" altLang="en-US" dirty="0">
                <a:latin typeface="Twinkl" panose="02000000000000000000" pitchFamily="2" charset="0"/>
              </a:rPr>
              <a:t>The 15</a:t>
            </a:r>
            <a:r>
              <a:rPr lang="en-GB" altLang="en-US" baseline="30000" dirty="0">
                <a:latin typeface="Twinkl" panose="02000000000000000000" pitchFamily="2" charset="0"/>
              </a:rPr>
              <a:t>th</a:t>
            </a:r>
            <a:r>
              <a:rPr lang="en-GB" altLang="en-US" dirty="0">
                <a:latin typeface="Twinkl" panose="02000000000000000000" pitchFamily="2" charset="0"/>
              </a:rPr>
              <a:t> Day!</a:t>
            </a:r>
          </a:p>
        </p:txBody>
      </p:sp>
      <p:sp>
        <p:nvSpPr>
          <p:cNvPr id="20483" name="Rectangle 2">
            <a:extLst>
              <a:ext uri="{FF2B5EF4-FFF2-40B4-BE49-F238E27FC236}">
                <a16:creationId xmlns:a16="http://schemas.microsoft.com/office/drawing/2014/main" id="{40827352-C3AE-4D9A-AA66-9C2453360E50}"/>
              </a:ext>
            </a:extLst>
          </p:cNvPr>
          <p:cNvSpPr>
            <a:spLocks noChangeArrowheads="1"/>
          </p:cNvSpPr>
          <p:nvPr/>
        </p:nvSpPr>
        <p:spPr bwMode="auto">
          <a:xfrm>
            <a:off x="755650" y="1306090"/>
            <a:ext cx="7632700" cy="430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dirty="0">
                <a:solidFill>
                  <a:schemeClr val="tx1"/>
                </a:solidFill>
              </a:rPr>
              <a:t>The 15</a:t>
            </a:r>
            <a:r>
              <a:rPr lang="en-GB" altLang="en-US" baseline="30000" dirty="0">
                <a:solidFill>
                  <a:schemeClr val="tx1"/>
                </a:solidFill>
              </a:rPr>
              <a:t>th</a:t>
            </a:r>
            <a:r>
              <a:rPr lang="en-GB" altLang="en-US" dirty="0">
                <a:solidFill>
                  <a:schemeClr val="tx1"/>
                </a:solidFill>
              </a:rPr>
              <a:t> day is also known as the Lantern Festival.</a:t>
            </a:r>
          </a:p>
          <a:p>
            <a:pPr eaLnBrk="1" hangingPunct="1">
              <a:lnSpc>
                <a:spcPct val="100000"/>
              </a:lnSpc>
              <a:spcBef>
                <a:spcPct val="0"/>
              </a:spcBef>
            </a:pPr>
            <a:r>
              <a:rPr lang="en-GB" altLang="en-US" dirty="0">
                <a:solidFill>
                  <a:schemeClr val="tx1"/>
                </a:solidFill>
              </a:rPr>
              <a:t>It marks the first full moon after the Lunar New Year began and symbolises the end of the celebrations.</a:t>
            </a:r>
          </a:p>
          <a:p>
            <a:pPr eaLnBrk="1" hangingPunct="1">
              <a:lnSpc>
                <a:spcPct val="100000"/>
              </a:lnSpc>
              <a:spcBef>
                <a:spcPct val="0"/>
              </a:spcBef>
            </a:pPr>
            <a:r>
              <a:rPr lang="en-GB" altLang="en-US" dirty="0">
                <a:solidFill>
                  <a:schemeClr val="tx1"/>
                </a:solidFill>
              </a:rPr>
              <a:t>There are dragon and lion dancing parades in the streets, and all the streets are crowded with people.</a:t>
            </a:r>
          </a:p>
          <a:p>
            <a:pPr eaLnBrk="1" hangingPunct="1">
              <a:lnSpc>
                <a:spcPct val="100000"/>
              </a:lnSpc>
              <a:spcBef>
                <a:spcPct val="0"/>
              </a:spcBef>
            </a:pPr>
            <a:r>
              <a:rPr lang="en-GB" altLang="en-US" dirty="0">
                <a:solidFill>
                  <a:schemeClr val="tx1"/>
                </a:solidFill>
              </a:rPr>
              <a:t>Families light and watch other lanterns.</a:t>
            </a:r>
          </a:p>
          <a:p>
            <a:pPr eaLnBrk="1" hangingPunct="1">
              <a:lnSpc>
                <a:spcPct val="100000"/>
              </a:lnSpc>
              <a:spcBef>
                <a:spcPct val="0"/>
              </a:spcBef>
            </a:pPr>
            <a:r>
              <a:rPr lang="en-GB" altLang="en-US" dirty="0">
                <a:solidFill>
                  <a:schemeClr val="tx1"/>
                </a:solidFill>
              </a:rPr>
              <a:t>Candles are lit outside homes to guide wayward spirits home.</a:t>
            </a:r>
          </a:p>
          <a:p>
            <a:pPr eaLnBrk="1" hangingPunct="1">
              <a:lnSpc>
                <a:spcPct val="100000"/>
              </a:lnSpc>
              <a:spcBef>
                <a:spcPct val="0"/>
              </a:spcBef>
            </a:pPr>
            <a:r>
              <a:rPr lang="en-GB" altLang="en-US" dirty="0">
                <a:solidFill>
                  <a:schemeClr val="tx1"/>
                </a:solidFill>
              </a:rPr>
              <a:t>Rice balls are eaten on this day.</a:t>
            </a:r>
          </a:p>
          <a:p>
            <a:pPr eaLnBrk="1" hangingPunct="1">
              <a:lnSpc>
                <a:spcPct val="100000"/>
              </a:lnSpc>
              <a:spcBef>
                <a:spcPct val="0"/>
              </a:spcBef>
            </a:pPr>
            <a:r>
              <a:rPr lang="en-GB" altLang="en-US" dirty="0">
                <a:solidFill>
                  <a:schemeClr val="tx1"/>
                </a:solidFill>
              </a:rPr>
              <a:t>People solve riddles that are written on lanterns.</a:t>
            </a:r>
          </a:p>
          <a:p>
            <a:pPr eaLnBrk="1" hangingPunct="1">
              <a:lnSpc>
                <a:spcPct val="100000"/>
              </a:lnSpc>
              <a:spcBef>
                <a:spcPct val="0"/>
              </a:spcBef>
            </a:pPr>
            <a:r>
              <a:rPr lang="en-GB" altLang="en-US" dirty="0">
                <a:solidFill>
                  <a:schemeClr val="tx1"/>
                </a:solidFill>
              </a:rPr>
              <a:t>In Malaysia and Singapore, single women </a:t>
            </a:r>
            <a:br>
              <a:rPr lang="en-GB" altLang="en-US" dirty="0">
                <a:solidFill>
                  <a:schemeClr val="tx1"/>
                </a:solidFill>
              </a:rPr>
            </a:br>
            <a:r>
              <a:rPr lang="en-GB" altLang="en-US" dirty="0">
                <a:solidFill>
                  <a:schemeClr val="tx1"/>
                </a:solidFill>
              </a:rPr>
              <a:t>write their phone numbers on oranges and </a:t>
            </a:r>
            <a:br>
              <a:rPr lang="en-GB" altLang="en-US" dirty="0">
                <a:solidFill>
                  <a:schemeClr val="tx1"/>
                </a:solidFill>
              </a:rPr>
            </a:br>
            <a:r>
              <a:rPr lang="en-GB" altLang="en-US" dirty="0">
                <a:solidFill>
                  <a:schemeClr val="tx1"/>
                </a:solidFill>
              </a:rPr>
              <a:t>throw them into a river or lake. Single men </a:t>
            </a:r>
            <a:br>
              <a:rPr lang="en-GB" altLang="en-US" dirty="0">
                <a:solidFill>
                  <a:schemeClr val="tx1"/>
                </a:solidFill>
              </a:rPr>
            </a:br>
            <a:r>
              <a:rPr lang="en-GB" altLang="en-US" dirty="0">
                <a:solidFill>
                  <a:schemeClr val="tx1"/>
                </a:solidFill>
              </a:rPr>
              <a:t>eat the oranges and the taste of the orange </a:t>
            </a:r>
            <a:br>
              <a:rPr lang="en-GB" altLang="en-US" dirty="0">
                <a:solidFill>
                  <a:schemeClr val="tx1"/>
                </a:solidFill>
              </a:rPr>
            </a:br>
            <a:r>
              <a:rPr lang="en-GB" altLang="en-US" dirty="0">
                <a:solidFill>
                  <a:schemeClr val="tx1"/>
                </a:solidFill>
              </a:rPr>
              <a:t>(sweet or sour) represents good </a:t>
            </a:r>
            <a:br>
              <a:rPr lang="en-GB" altLang="en-US" dirty="0">
                <a:solidFill>
                  <a:schemeClr val="tx1"/>
                </a:solidFill>
              </a:rPr>
            </a:br>
            <a:r>
              <a:rPr lang="en-GB" altLang="en-US" dirty="0">
                <a:solidFill>
                  <a:schemeClr val="tx1"/>
                </a:solidFill>
              </a:rPr>
              <a:t>or bad fate. </a:t>
            </a:r>
          </a:p>
        </p:txBody>
      </p:sp>
      <p:pic>
        <p:nvPicPr>
          <p:cNvPr id="20484" name="Picture 3">
            <a:extLst>
              <a:ext uri="{FF2B5EF4-FFF2-40B4-BE49-F238E27FC236}">
                <a16:creationId xmlns:a16="http://schemas.microsoft.com/office/drawing/2014/main" id="{F02C73C6-7E55-47F1-8C22-4036686D873A}"/>
              </a:ext>
            </a:extLst>
          </p:cNvPr>
          <p:cNvPicPr>
            <a:picLocks noChangeAspect="1"/>
          </p:cNvPicPr>
          <p:nvPr/>
        </p:nvPicPr>
        <p:blipFill rotWithShape="1">
          <a:blip r:embed="rId2">
            <a:extLst>
              <a:ext uri="{28A0092B-C50C-407E-A947-70E740481C1C}">
                <a14:useLocalDpi xmlns:a14="http://schemas.microsoft.com/office/drawing/2010/main" val="0"/>
              </a:ext>
            </a:extLst>
          </a:blip>
          <a:srcRect b="25178"/>
          <a:stretch/>
        </p:blipFill>
        <p:spPr bwMode="auto">
          <a:xfrm>
            <a:off x="4370489" y="4093915"/>
            <a:ext cx="3791999" cy="2309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fade">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fade">
                                      <p:cBhvr>
                                        <p:cTn id="17" dur="5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fade">
                                      <p:cBhvr>
                                        <p:cTn id="22" dur="500"/>
                                        <p:tgtEl>
                                          <p:spTgt spid="20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fade">
                                      <p:cBhvr>
                                        <p:cTn id="27" dur="500"/>
                                        <p:tgtEl>
                                          <p:spTgt spid="204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483">
                                            <p:txEl>
                                              <p:pRg st="5" end="5"/>
                                            </p:txEl>
                                          </p:spTgt>
                                        </p:tgtEl>
                                        <p:attrNameLst>
                                          <p:attrName>style.visibility</p:attrName>
                                        </p:attrNameLst>
                                      </p:cBhvr>
                                      <p:to>
                                        <p:strVal val="visible"/>
                                      </p:to>
                                    </p:set>
                                    <p:animEffect transition="in" filter="fade">
                                      <p:cBhvr>
                                        <p:cTn id="32" dur="500"/>
                                        <p:tgtEl>
                                          <p:spTgt spid="204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483">
                                            <p:txEl>
                                              <p:pRg st="6" end="6"/>
                                            </p:txEl>
                                          </p:spTgt>
                                        </p:tgtEl>
                                        <p:attrNameLst>
                                          <p:attrName>style.visibility</p:attrName>
                                        </p:attrNameLst>
                                      </p:cBhvr>
                                      <p:to>
                                        <p:strVal val="visible"/>
                                      </p:to>
                                    </p:set>
                                    <p:animEffect transition="in" filter="fade">
                                      <p:cBhvr>
                                        <p:cTn id="37" dur="500"/>
                                        <p:tgtEl>
                                          <p:spTgt spid="204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483">
                                            <p:txEl>
                                              <p:pRg st="7" end="7"/>
                                            </p:txEl>
                                          </p:spTgt>
                                        </p:tgtEl>
                                        <p:attrNameLst>
                                          <p:attrName>style.visibility</p:attrName>
                                        </p:attrNameLst>
                                      </p:cBhvr>
                                      <p:to>
                                        <p:strVal val="visible"/>
                                      </p:to>
                                    </p:set>
                                    <p:animEffect transition="in" filter="fade">
                                      <p:cBhvr>
                                        <p:cTn id="42" dur="500"/>
                                        <p:tgtEl>
                                          <p:spTgt spid="204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B584E38F-491D-43B3-8D2F-4C7BF6C6CEAD}"/>
              </a:ext>
            </a:extLst>
          </p:cNvPr>
          <p:cNvSpPr>
            <a:spLocks noGrp="1"/>
          </p:cNvSpPr>
          <p:nvPr>
            <p:ph type="title"/>
          </p:nvPr>
        </p:nvSpPr>
        <p:spPr>
          <a:xfrm>
            <a:off x="457200" y="479425"/>
            <a:ext cx="8220075" cy="993775"/>
          </a:xfrm>
        </p:spPr>
        <p:txBody>
          <a:bodyPr/>
          <a:lstStyle/>
          <a:p>
            <a:pPr eaLnBrk="1" hangingPunct="1"/>
            <a:r>
              <a:rPr lang="en-GB" altLang="en-US" sz="3600" dirty="0">
                <a:latin typeface="Twinkl" panose="02000000000000000000" pitchFamily="2" charset="0"/>
              </a:rPr>
              <a:t>Where is China?</a:t>
            </a:r>
          </a:p>
        </p:txBody>
      </p:sp>
      <p:grpSp>
        <p:nvGrpSpPr>
          <p:cNvPr id="3" name="Group 2">
            <a:extLst>
              <a:ext uri="{FF2B5EF4-FFF2-40B4-BE49-F238E27FC236}">
                <a16:creationId xmlns:a16="http://schemas.microsoft.com/office/drawing/2014/main" id="{CA6533C9-1B8F-46C3-BC2D-314B40977129}"/>
              </a:ext>
            </a:extLst>
          </p:cNvPr>
          <p:cNvGrpSpPr/>
          <p:nvPr/>
        </p:nvGrpSpPr>
        <p:grpSpPr>
          <a:xfrm>
            <a:off x="595618" y="1963024"/>
            <a:ext cx="6174297" cy="3070370"/>
            <a:chOff x="494950" y="1946246"/>
            <a:chExt cx="6174297" cy="3070370"/>
          </a:xfrm>
        </p:grpSpPr>
        <p:sp>
          <p:nvSpPr>
            <p:cNvPr id="2" name="Rectangle: Rounded Corners 1">
              <a:extLst>
                <a:ext uri="{FF2B5EF4-FFF2-40B4-BE49-F238E27FC236}">
                  <a16:creationId xmlns:a16="http://schemas.microsoft.com/office/drawing/2014/main" id="{93F293EB-752A-42DC-AEB3-D55821ACF9D5}"/>
                </a:ext>
              </a:extLst>
            </p:cNvPr>
            <p:cNvSpPr/>
            <p:nvPr/>
          </p:nvSpPr>
          <p:spPr>
            <a:xfrm>
              <a:off x="494950" y="1946246"/>
              <a:ext cx="6174297" cy="3070370"/>
            </a:xfrm>
            <a:prstGeom prst="roundRect">
              <a:avLst/>
            </a:prstGeom>
            <a:solidFill>
              <a:srgbClr val="FDD182"/>
            </a:solidFill>
            <a:ln>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19" name="Rectangle 4">
              <a:extLst>
                <a:ext uri="{FF2B5EF4-FFF2-40B4-BE49-F238E27FC236}">
                  <a16:creationId xmlns:a16="http://schemas.microsoft.com/office/drawing/2014/main" id="{BFB37533-901B-4B28-8717-BF58094550E6}"/>
                </a:ext>
              </a:extLst>
            </p:cNvPr>
            <p:cNvSpPr>
              <a:spLocks noChangeArrowheads="1"/>
            </p:cNvSpPr>
            <p:nvPr/>
          </p:nvSpPr>
          <p:spPr bwMode="auto">
            <a:xfrm>
              <a:off x="755650" y="2051371"/>
              <a:ext cx="381635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dirty="0">
                  <a:solidFill>
                    <a:schemeClr val="tx1"/>
                  </a:solidFill>
                </a:rPr>
                <a:t>The country of China is in northeast Asia.</a:t>
              </a:r>
            </a:p>
            <a:p>
              <a:pPr eaLnBrk="1" hangingPunct="1">
                <a:lnSpc>
                  <a:spcPct val="100000"/>
                </a:lnSpc>
                <a:spcBef>
                  <a:spcPct val="0"/>
                </a:spcBef>
              </a:pPr>
              <a:r>
                <a:rPr lang="en-GB" altLang="en-US" dirty="0">
                  <a:solidFill>
                    <a:schemeClr val="tx1"/>
                  </a:solidFill>
                </a:rPr>
                <a:t>China is the fourth biggest country in the world.</a:t>
              </a:r>
            </a:p>
            <a:p>
              <a:pPr eaLnBrk="1" hangingPunct="1">
                <a:lnSpc>
                  <a:spcPct val="100000"/>
                </a:lnSpc>
                <a:spcBef>
                  <a:spcPct val="0"/>
                </a:spcBef>
              </a:pPr>
              <a:r>
                <a:rPr lang="en-GB" altLang="en-US" dirty="0">
                  <a:solidFill>
                    <a:schemeClr val="tx1"/>
                  </a:solidFill>
                </a:rPr>
                <a:t>China has one of the largest populations in the world with </a:t>
              </a:r>
              <a:br>
                <a:rPr lang="en-GB" altLang="en-US" dirty="0">
                  <a:solidFill>
                    <a:schemeClr val="tx1"/>
                  </a:solidFill>
                </a:rPr>
              </a:br>
              <a:r>
                <a:rPr lang="en-GB" altLang="en-US" dirty="0">
                  <a:solidFill>
                    <a:schemeClr val="tx1"/>
                  </a:solidFill>
                </a:rPr>
                <a:t>over 1.4 billion people!</a:t>
              </a:r>
            </a:p>
            <a:p>
              <a:pPr eaLnBrk="1" hangingPunct="1">
                <a:lnSpc>
                  <a:spcPct val="100000"/>
                </a:lnSpc>
                <a:spcBef>
                  <a:spcPct val="0"/>
                </a:spcBef>
              </a:pPr>
              <a:r>
                <a:rPr lang="en-GB" altLang="en-US" dirty="0">
                  <a:solidFill>
                    <a:schemeClr val="tx1"/>
                  </a:solidFill>
                </a:rPr>
                <a:t>China is divided into 23 provinces.</a:t>
              </a:r>
            </a:p>
            <a:p>
              <a:pPr eaLnBrk="1" hangingPunct="1">
                <a:lnSpc>
                  <a:spcPct val="100000"/>
                </a:lnSpc>
                <a:spcBef>
                  <a:spcPct val="0"/>
                </a:spcBef>
              </a:pPr>
              <a:r>
                <a:rPr lang="en-GB" altLang="en-US" dirty="0">
                  <a:solidFill>
                    <a:schemeClr val="tx1"/>
                  </a:solidFill>
                </a:rPr>
                <a:t>The capital city of China is Beijing.</a:t>
              </a:r>
            </a:p>
          </p:txBody>
        </p:sp>
      </p:grpSp>
      <p:pic>
        <p:nvPicPr>
          <p:cNvPr id="9220" name="Picture 2">
            <a:extLst>
              <a:ext uri="{FF2B5EF4-FFF2-40B4-BE49-F238E27FC236}">
                <a16:creationId xmlns:a16="http://schemas.microsoft.com/office/drawing/2014/main" id="{E4017541-49B3-4B15-9512-17485D090B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3228" y="1762125"/>
            <a:ext cx="37719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8111719F-FCC3-4F17-B3CF-F0CB75EAFE70}"/>
              </a:ext>
            </a:extLst>
          </p:cNvPr>
          <p:cNvSpPr>
            <a:spLocks noGrp="1"/>
          </p:cNvSpPr>
          <p:nvPr>
            <p:ph type="title"/>
          </p:nvPr>
        </p:nvSpPr>
        <p:spPr>
          <a:xfrm>
            <a:off x="457200" y="479425"/>
            <a:ext cx="8220075" cy="993775"/>
          </a:xfrm>
        </p:spPr>
        <p:txBody>
          <a:bodyPr/>
          <a:lstStyle/>
          <a:p>
            <a:pPr eaLnBrk="1" hangingPunct="1"/>
            <a:r>
              <a:rPr lang="en-GB" altLang="en-US" dirty="0">
                <a:latin typeface="Twinkl" panose="02000000000000000000" pitchFamily="2" charset="0"/>
              </a:rPr>
              <a:t>What is China like?</a:t>
            </a:r>
          </a:p>
        </p:txBody>
      </p:sp>
      <p:sp>
        <p:nvSpPr>
          <p:cNvPr id="10243" name="Rectangle 2">
            <a:extLst>
              <a:ext uri="{FF2B5EF4-FFF2-40B4-BE49-F238E27FC236}">
                <a16:creationId xmlns:a16="http://schemas.microsoft.com/office/drawing/2014/main" id="{162BBD23-0867-4EDE-A254-D52E4E4824A3}"/>
              </a:ext>
            </a:extLst>
          </p:cNvPr>
          <p:cNvSpPr>
            <a:spLocks noChangeArrowheads="1"/>
          </p:cNvSpPr>
          <p:nvPr/>
        </p:nvSpPr>
        <p:spPr bwMode="auto">
          <a:xfrm>
            <a:off x="814388" y="1270000"/>
            <a:ext cx="6953250" cy="402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dirty="0">
                <a:solidFill>
                  <a:schemeClr val="tx1"/>
                </a:solidFill>
              </a:rPr>
              <a:t>China has very diverse geography including deserts, mountains and dense forests.</a:t>
            </a:r>
          </a:p>
          <a:p>
            <a:pPr eaLnBrk="1" hangingPunct="1">
              <a:lnSpc>
                <a:spcPct val="100000"/>
              </a:lnSpc>
              <a:spcBef>
                <a:spcPct val="0"/>
              </a:spcBef>
            </a:pPr>
            <a:r>
              <a:rPr lang="en-GB" altLang="en-US" dirty="0">
                <a:solidFill>
                  <a:schemeClr val="tx1"/>
                </a:solidFill>
              </a:rPr>
              <a:t>In the north of China, there are sunken basins and high mountains where it snows much of the year. </a:t>
            </a:r>
          </a:p>
          <a:p>
            <a:pPr eaLnBrk="1" hangingPunct="1">
              <a:lnSpc>
                <a:spcPct val="100000"/>
              </a:lnSpc>
              <a:spcBef>
                <a:spcPct val="0"/>
              </a:spcBef>
            </a:pPr>
            <a:r>
              <a:rPr lang="en-GB" altLang="en-US" dirty="0">
                <a:solidFill>
                  <a:schemeClr val="tx1"/>
                </a:solidFill>
              </a:rPr>
              <a:t>Central China consists of less mountainous regions with a tropical climate.</a:t>
            </a:r>
          </a:p>
          <a:p>
            <a:pPr eaLnBrk="1" hangingPunct="1">
              <a:lnSpc>
                <a:spcPct val="100000"/>
              </a:lnSpc>
              <a:spcBef>
                <a:spcPct val="0"/>
              </a:spcBef>
            </a:pPr>
            <a:r>
              <a:rPr lang="en-GB" altLang="en-US" dirty="0">
                <a:solidFill>
                  <a:schemeClr val="tx1"/>
                </a:solidFill>
              </a:rPr>
              <a:t>The south of China is filled with jungles and it is very hot and humid. Central China consists mostly of mountainous regions.</a:t>
            </a:r>
          </a:p>
          <a:p>
            <a:pPr eaLnBrk="1" hangingPunct="1">
              <a:lnSpc>
                <a:spcPct val="100000"/>
              </a:lnSpc>
              <a:spcBef>
                <a:spcPct val="0"/>
              </a:spcBef>
            </a:pPr>
            <a:r>
              <a:rPr lang="en-GB" altLang="en-US" dirty="0">
                <a:solidFill>
                  <a:schemeClr val="tx1"/>
                </a:solidFill>
              </a:rPr>
              <a:t>Most of Western China is Mountains, including the Himalayas.</a:t>
            </a:r>
          </a:p>
          <a:p>
            <a:pPr eaLnBrk="1" hangingPunct="1">
              <a:lnSpc>
                <a:spcPct val="100000"/>
              </a:lnSpc>
              <a:spcBef>
                <a:spcPct val="0"/>
              </a:spcBef>
            </a:pPr>
            <a:r>
              <a:rPr lang="en-GB" altLang="en-US" dirty="0">
                <a:solidFill>
                  <a:schemeClr val="tx1"/>
                </a:solidFill>
              </a:rPr>
              <a:t>Rivers, lakes and coastal waters are very important in China, both for transportation and for irrigation.</a:t>
            </a:r>
          </a:p>
          <a:p>
            <a:pPr eaLnBrk="1" hangingPunct="1">
              <a:lnSpc>
                <a:spcPct val="100000"/>
              </a:lnSpc>
              <a:spcBef>
                <a:spcPct val="0"/>
              </a:spcBef>
            </a:pPr>
            <a:r>
              <a:rPr lang="en-GB" altLang="en-US" dirty="0">
                <a:solidFill>
                  <a:schemeClr val="tx1"/>
                </a:solidFill>
              </a:rPr>
              <a:t>Rivers are very important because much </a:t>
            </a:r>
            <a:br>
              <a:rPr lang="en-GB" altLang="en-US" dirty="0">
                <a:solidFill>
                  <a:schemeClr val="tx1"/>
                </a:solidFill>
              </a:rPr>
            </a:br>
            <a:r>
              <a:rPr lang="en-GB" altLang="en-US" dirty="0">
                <a:solidFill>
                  <a:schemeClr val="tx1"/>
                </a:solidFill>
              </a:rPr>
              <a:t>of the wheat and rice fields in China rely </a:t>
            </a:r>
            <a:br>
              <a:rPr lang="en-GB" altLang="en-US" dirty="0">
                <a:solidFill>
                  <a:schemeClr val="tx1"/>
                </a:solidFill>
              </a:rPr>
            </a:br>
            <a:r>
              <a:rPr lang="en-GB" altLang="en-US" dirty="0">
                <a:solidFill>
                  <a:schemeClr val="tx1"/>
                </a:solidFill>
              </a:rPr>
              <a:t>on irrigation.</a:t>
            </a:r>
          </a:p>
        </p:txBody>
      </p:sp>
      <p:pic>
        <p:nvPicPr>
          <p:cNvPr id="10244" name="Picture 3">
            <a:extLst>
              <a:ext uri="{FF2B5EF4-FFF2-40B4-BE49-F238E27FC236}">
                <a16:creationId xmlns:a16="http://schemas.microsoft.com/office/drawing/2014/main" id="{3C22A669-36B9-4952-A60D-1DE2019954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7207" y="4207232"/>
            <a:ext cx="2635250" cy="1957387"/>
          </a:xfrm>
          <a:prstGeom prst="roundRect">
            <a:avLst/>
          </a:prstGeom>
          <a:noFill/>
          <a:ln w="9525">
            <a:solidFill>
              <a:srgbClr val="F9B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fade">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fade">
                                      <p:cBhvr>
                                        <p:cTn id="22" dur="500"/>
                                        <p:tgtEl>
                                          <p:spTgt spid="102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fade">
                                      <p:cBhvr>
                                        <p:cTn id="27" dur="500"/>
                                        <p:tgtEl>
                                          <p:spTgt spid="102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Effect transition="in" filter="fade">
                                      <p:cBhvr>
                                        <p:cTn id="32" dur="500"/>
                                        <p:tgtEl>
                                          <p:spTgt spid="102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43">
                                            <p:txEl>
                                              <p:pRg st="6" end="6"/>
                                            </p:txEl>
                                          </p:spTgt>
                                        </p:tgtEl>
                                        <p:attrNameLst>
                                          <p:attrName>style.visibility</p:attrName>
                                        </p:attrNameLst>
                                      </p:cBhvr>
                                      <p:to>
                                        <p:strVal val="visible"/>
                                      </p:to>
                                    </p:set>
                                    <p:animEffect transition="in" filter="fade">
                                      <p:cBhvr>
                                        <p:cTn id="37"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9114291A-B5EA-4841-86B4-825B8B873E8B}"/>
              </a:ext>
            </a:extLst>
          </p:cNvPr>
          <p:cNvSpPr>
            <a:spLocks noGrp="1"/>
          </p:cNvSpPr>
          <p:nvPr>
            <p:ph type="title"/>
          </p:nvPr>
        </p:nvSpPr>
        <p:spPr>
          <a:xfrm>
            <a:off x="457200" y="479425"/>
            <a:ext cx="8220075" cy="993775"/>
          </a:xfrm>
        </p:spPr>
        <p:txBody>
          <a:bodyPr/>
          <a:lstStyle/>
          <a:p>
            <a:pPr eaLnBrk="1" hangingPunct="1"/>
            <a:r>
              <a:rPr lang="en-GB" altLang="en-US" dirty="0">
                <a:latin typeface="Twinkl" panose="02000000000000000000" pitchFamily="2" charset="0"/>
              </a:rPr>
              <a:t>What are Chinese People Like?</a:t>
            </a:r>
          </a:p>
        </p:txBody>
      </p:sp>
      <p:sp>
        <p:nvSpPr>
          <p:cNvPr id="3" name="Rectangle 2">
            <a:extLst>
              <a:ext uri="{FF2B5EF4-FFF2-40B4-BE49-F238E27FC236}">
                <a16:creationId xmlns:a16="http://schemas.microsoft.com/office/drawing/2014/main" id="{DCDA8CD0-931A-4A33-AF77-72F0E4CA6DC7}"/>
              </a:ext>
            </a:extLst>
          </p:cNvPr>
          <p:cNvSpPr/>
          <p:nvPr/>
        </p:nvSpPr>
        <p:spPr>
          <a:xfrm>
            <a:off x="755650" y="1514475"/>
            <a:ext cx="7632700" cy="2915395"/>
          </a:xfrm>
          <a:prstGeom prst="rect">
            <a:avLst/>
          </a:prstGeom>
        </p:spPr>
        <p:txBody>
          <a:bodyPr lIns="0" tIns="72000" rIns="0" bIns="72000">
            <a:spAutoFit/>
          </a:bodyPr>
          <a:lstStyle/>
          <a:p>
            <a:pPr marL="285750" indent="-285750" eaLnBrk="1" fontAlgn="auto" hangingPunct="1">
              <a:spcBef>
                <a:spcPts val="0"/>
              </a:spcBef>
              <a:spcAft>
                <a:spcPts val="0"/>
              </a:spcAft>
              <a:buFont typeface="Arial" panose="020B0604020202020204" pitchFamily="34" charset="0"/>
              <a:buChar char="•"/>
              <a:defRPr/>
            </a:pPr>
            <a:r>
              <a:rPr lang="en-GB" dirty="0">
                <a:latin typeface="+mn-lt"/>
              </a:rPr>
              <a:t>China is home to people from lots of different ethnicities and cultures.</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Around one-third of the population live in cities. The rest of the people live in the country.</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Chinese culture is very unique.</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The Chinese calendar, architecture, food, handicrafts, dance, festivals and martial arts are very popular across the world.</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Chinese people mainly speak Mandarin, but some also speak Cantonese, Hakka or Yue, depending on which part of the country they are from. </a:t>
            </a:r>
          </a:p>
          <a:p>
            <a:pPr marL="285750" indent="-285750" eaLnBrk="1" fontAlgn="auto" hangingPunct="1">
              <a:spcBef>
                <a:spcPts val="0"/>
              </a:spcBef>
              <a:spcAft>
                <a:spcPts val="0"/>
              </a:spcAft>
              <a:buFont typeface="Arial" panose="020B0604020202020204" pitchFamily="34" charset="0"/>
              <a:buChar char="•"/>
              <a:defRPr/>
            </a:pPr>
            <a:r>
              <a:rPr lang="en-GB" dirty="0">
                <a:latin typeface="+mn-lt"/>
              </a:rPr>
              <a:t>Important foods in China are rice, noodles and tofu, </a:t>
            </a:r>
            <a:br>
              <a:rPr lang="en-GB" dirty="0">
                <a:latin typeface="+mn-lt"/>
              </a:rPr>
            </a:br>
            <a:r>
              <a:rPr lang="en-GB" dirty="0">
                <a:latin typeface="+mn-lt"/>
              </a:rPr>
              <a:t>which are usually eaten with nearly every meal.</a:t>
            </a:r>
          </a:p>
        </p:txBody>
      </p:sp>
      <p:pic>
        <p:nvPicPr>
          <p:cNvPr id="11268" name="Picture 3">
            <a:extLst>
              <a:ext uri="{FF2B5EF4-FFF2-40B4-BE49-F238E27FC236}">
                <a16:creationId xmlns:a16="http://schemas.microsoft.com/office/drawing/2014/main" id="{7EED4A27-6AEE-4205-933F-03D3AB2D31E9}"/>
              </a:ext>
            </a:extLst>
          </p:cNvPr>
          <p:cNvPicPr>
            <a:picLocks noChangeAspect="1"/>
          </p:cNvPicPr>
          <p:nvPr/>
        </p:nvPicPr>
        <p:blipFill rotWithShape="1">
          <a:blip r:embed="rId2">
            <a:extLst>
              <a:ext uri="{28A0092B-C50C-407E-A947-70E740481C1C}">
                <a14:useLocalDpi xmlns:a14="http://schemas.microsoft.com/office/drawing/2010/main" val="0"/>
              </a:ext>
            </a:extLst>
          </a:blip>
          <a:srcRect b="31740"/>
          <a:stretch/>
        </p:blipFill>
        <p:spPr bwMode="auto">
          <a:xfrm>
            <a:off x="5181128" y="4043495"/>
            <a:ext cx="3433725" cy="281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B8F2A9E6-D528-4734-994C-5742FDE5DE82}"/>
              </a:ext>
            </a:extLst>
          </p:cNvPr>
          <p:cNvSpPr>
            <a:spLocks noGrp="1"/>
          </p:cNvSpPr>
          <p:nvPr>
            <p:ph type="title"/>
          </p:nvPr>
        </p:nvSpPr>
        <p:spPr>
          <a:xfrm>
            <a:off x="457200" y="479425"/>
            <a:ext cx="8220075" cy="993775"/>
          </a:xfrm>
        </p:spPr>
        <p:txBody>
          <a:bodyPr/>
          <a:lstStyle/>
          <a:p>
            <a:pPr eaLnBrk="1" hangingPunct="1"/>
            <a:r>
              <a:rPr lang="en-GB" altLang="en-US" dirty="0">
                <a:latin typeface="Twinkl" panose="02000000000000000000" pitchFamily="2" charset="0"/>
              </a:rPr>
              <a:t>When is Chinese New Year?</a:t>
            </a:r>
          </a:p>
        </p:txBody>
      </p:sp>
      <p:grpSp>
        <p:nvGrpSpPr>
          <p:cNvPr id="2" name="Group 1">
            <a:extLst>
              <a:ext uri="{FF2B5EF4-FFF2-40B4-BE49-F238E27FC236}">
                <a16:creationId xmlns:a16="http://schemas.microsoft.com/office/drawing/2014/main" id="{A80E3C2A-72B0-40FD-B6BC-4D6E67E1F416}"/>
              </a:ext>
            </a:extLst>
          </p:cNvPr>
          <p:cNvGrpSpPr/>
          <p:nvPr/>
        </p:nvGrpSpPr>
        <p:grpSpPr>
          <a:xfrm>
            <a:off x="578840" y="1853967"/>
            <a:ext cx="6052657" cy="2718353"/>
            <a:chOff x="578840" y="1853967"/>
            <a:chExt cx="6052657" cy="2718353"/>
          </a:xfrm>
        </p:grpSpPr>
        <p:sp>
          <p:nvSpPr>
            <p:cNvPr id="8" name="Rectangle: Rounded Corners 7">
              <a:extLst>
                <a:ext uri="{FF2B5EF4-FFF2-40B4-BE49-F238E27FC236}">
                  <a16:creationId xmlns:a16="http://schemas.microsoft.com/office/drawing/2014/main" id="{F3689F5A-A487-4D04-8D5B-EE37DA40FB29}"/>
                </a:ext>
              </a:extLst>
            </p:cNvPr>
            <p:cNvSpPr/>
            <p:nvPr/>
          </p:nvSpPr>
          <p:spPr>
            <a:xfrm>
              <a:off x="578840" y="1853967"/>
              <a:ext cx="6052657" cy="2525086"/>
            </a:xfrm>
            <a:prstGeom prst="roundRect">
              <a:avLst/>
            </a:prstGeom>
            <a:solidFill>
              <a:srgbClr val="FDD182"/>
            </a:solidFill>
            <a:ln>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91" name="Rectangle 2">
              <a:extLst>
                <a:ext uri="{FF2B5EF4-FFF2-40B4-BE49-F238E27FC236}">
                  <a16:creationId xmlns:a16="http://schemas.microsoft.com/office/drawing/2014/main" id="{4EE99B3E-6126-4173-AA9E-A08B97C0860C}"/>
                </a:ext>
              </a:extLst>
            </p:cNvPr>
            <p:cNvSpPr>
              <a:spLocks noChangeArrowheads="1"/>
            </p:cNvSpPr>
            <p:nvPr/>
          </p:nvSpPr>
          <p:spPr bwMode="auto">
            <a:xfrm>
              <a:off x="790575" y="1933924"/>
              <a:ext cx="3816350" cy="2638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dirty="0">
                  <a:solidFill>
                    <a:schemeClr val="tx1"/>
                  </a:solidFill>
                </a:rPr>
                <a:t>The Chinese New Year starts somewhere between late January and Early February.</a:t>
              </a:r>
            </a:p>
            <a:p>
              <a:pPr eaLnBrk="1" hangingPunct="1">
                <a:lnSpc>
                  <a:spcPct val="100000"/>
                </a:lnSpc>
                <a:spcBef>
                  <a:spcPct val="0"/>
                </a:spcBef>
              </a:pPr>
              <a:r>
                <a:rPr lang="en-GB" altLang="en-US" dirty="0">
                  <a:solidFill>
                    <a:schemeClr val="tx1"/>
                  </a:solidFill>
                </a:rPr>
                <a:t>The date changes from year to year because it follows an ancient farmer calendar which is based on phases of the moon, known as the lunar calendar.</a:t>
              </a:r>
            </a:p>
            <a:p>
              <a:pPr eaLnBrk="1" hangingPunct="1">
                <a:lnSpc>
                  <a:spcPct val="100000"/>
                </a:lnSpc>
                <a:spcBef>
                  <a:spcPct val="0"/>
                </a:spcBef>
              </a:pPr>
              <a:endParaRPr lang="en-GB" altLang="en-US" dirty="0">
                <a:solidFill>
                  <a:schemeClr val="tx1"/>
                </a:solidFill>
              </a:endParaRPr>
            </a:p>
          </p:txBody>
        </p:sp>
      </p:grpSp>
      <p:pic>
        <p:nvPicPr>
          <p:cNvPr id="12292" name="Picture 3">
            <a:extLst>
              <a:ext uri="{FF2B5EF4-FFF2-40B4-BE49-F238E27FC236}">
                <a16:creationId xmlns:a16="http://schemas.microsoft.com/office/drawing/2014/main" id="{00266168-B6DC-4480-82A4-4191AFEF90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5982" y="1732589"/>
            <a:ext cx="374808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C07064AF-D244-413D-BD95-9CDAA1B3B9CD}"/>
              </a:ext>
            </a:extLst>
          </p:cNvPr>
          <p:cNvSpPr>
            <a:spLocks noGrp="1"/>
          </p:cNvSpPr>
          <p:nvPr>
            <p:ph type="title"/>
          </p:nvPr>
        </p:nvSpPr>
        <p:spPr>
          <a:xfrm>
            <a:off x="457200" y="479425"/>
            <a:ext cx="8220075" cy="993775"/>
          </a:xfrm>
        </p:spPr>
        <p:txBody>
          <a:bodyPr/>
          <a:lstStyle/>
          <a:p>
            <a:pPr eaLnBrk="1" hangingPunct="1"/>
            <a:r>
              <a:rPr lang="en-GB" altLang="en-US" dirty="0">
                <a:latin typeface="Twinkl" panose="02000000000000000000" pitchFamily="2" charset="0"/>
              </a:rPr>
              <a:t>Preparing for the New Year</a:t>
            </a:r>
          </a:p>
        </p:txBody>
      </p:sp>
      <p:grpSp>
        <p:nvGrpSpPr>
          <p:cNvPr id="4" name="Group 3">
            <a:extLst>
              <a:ext uri="{FF2B5EF4-FFF2-40B4-BE49-F238E27FC236}">
                <a16:creationId xmlns:a16="http://schemas.microsoft.com/office/drawing/2014/main" id="{8B508627-5D49-4380-8F7B-196CA0969A74}"/>
              </a:ext>
            </a:extLst>
          </p:cNvPr>
          <p:cNvGrpSpPr/>
          <p:nvPr/>
        </p:nvGrpSpPr>
        <p:grpSpPr>
          <a:xfrm>
            <a:off x="629175" y="1870745"/>
            <a:ext cx="7894040" cy="3540154"/>
            <a:chOff x="629175" y="1870745"/>
            <a:chExt cx="7894040" cy="3830548"/>
          </a:xfrm>
        </p:grpSpPr>
        <p:sp>
          <p:nvSpPr>
            <p:cNvPr id="8" name="Rectangle: Rounded Corners 7">
              <a:extLst>
                <a:ext uri="{FF2B5EF4-FFF2-40B4-BE49-F238E27FC236}">
                  <a16:creationId xmlns:a16="http://schemas.microsoft.com/office/drawing/2014/main" id="{65BCD364-4AB4-4553-92D6-EA6A2099B90F}"/>
                </a:ext>
              </a:extLst>
            </p:cNvPr>
            <p:cNvSpPr/>
            <p:nvPr/>
          </p:nvSpPr>
          <p:spPr>
            <a:xfrm>
              <a:off x="629175" y="1870745"/>
              <a:ext cx="7894040" cy="3830548"/>
            </a:xfrm>
            <a:prstGeom prst="roundRect">
              <a:avLst>
                <a:gd name="adj" fmla="val 10284"/>
              </a:avLst>
            </a:prstGeom>
            <a:solidFill>
              <a:srgbClr val="FDD182"/>
            </a:solidFill>
            <a:ln>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315" name="Rectangle 2">
              <a:extLst>
                <a:ext uri="{FF2B5EF4-FFF2-40B4-BE49-F238E27FC236}">
                  <a16:creationId xmlns:a16="http://schemas.microsoft.com/office/drawing/2014/main" id="{30EAC82A-7F1A-4A15-9001-EBC1FD783F18}"/>
                </a:ext>
              </a:extLst>
            </p:cNvPr>
            <p:cNvSpPr>
              <a:spLocks noChangeArrowheads="1"/>
            </p:cNvSpPr>
            <p:nvPr/>
          </p:nvSpPr>
          <p:spPr bwMode="auto">
            <a:xfrm>
              <a:off x="948597" y="1958665"/>
              <a:ext cx="4395190" cy="346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dirty="0">
                  <a:solidFill>
                    <a:schemeClr val="tx1"/>
                  </a:solidFill>
                </a:rPr>
                <a:t>Chinese people clean their houses to get rid of dirt and unwanted items.</a:t>
              </a:r>
            </a:p>
            <a:p>
              <a:pPr eaLnBrk="1" hangingPunct="1">
                <a:lnSpc>
                  <a:spcPct val="100000"/>
                </a:lnSpc>
                <a:spcBef>
                  <a:spcPct val="0"/>
                </a:spcBef>
              </a:pPr>
              <a:r>
                <a:rPr lang="en-GB" altLang="en-US" dirty="0">
                  <a:solidFill>
                    <a:schemeClr val="tx1"/>
                  </a:solidFill>
                </a:rPr>
                <a:t>Houses are decorated with red paper scrolls and lanterns, often with good luck phrases such as 'happiness' and 'wealth' on them.</a:t>
              </a:r>
            </a:p>
            <a:p>
              <a:pPr eaLnBrk="1" hangingPunct="1">
                <a:lnSpc>
                  <a:spcPct val="100000"/>
                </a:lnSpc>
                <a:spcBef>
                  <a:spcPct val="0"/>
                </a:spcBef>
              </a:pPr>
              <a:r>
                <a:rPr lang="en-GB" altLang="en-US" dirty="0">
                  <a:solidFill>
                    <a:schemeClr val="tx1"/>
                  </a:solidFill>
                </a:rPr>
                <a:t>People who live or work away travel home in the days leading up to the New year so they can be with their families during this time.</a:t>
              </a:r>
            </a:p>
            <a:p>
              <a:pPr eaLnBrk="1" hangingPunct="1">
                <a:lnSpc>
                  <a:spcPct val="100000"/>
                </a:lnSpc>
                <a:spcBef>
                  <a:spcPct val="0"/>
                </a:spcBef>
              </a:pPr>
              <a:r>
                <a:rPr lang="en-GB" altLang="en-US" dirty="0">
                  <a:solidFill>
                    <a:schemeClr val="tx1"/>
                  </a:solidFill>
                </a:rPr>
                <a:t>Food is important during this time so lots of food is bought for the festivities.</a:t>
              </a:r>
            </a:p>
          </p:txBody>
        </p:sp>
      </p:grpSp>
      <p:pic>
        <p:nvPicPr>
          <p:cNvPr id="3" name="Picture 2">
            <a:extLst>
              <a:ext uri="{FF2B5EF4-FFF2-40B4-BE49-F238E27FC236}">
                <a16:creationId xmlns:a16="http://schemas.microsoft.com/office/drawing/2014/main" id="{0A2F3CF0-E1BD-4E09-A9BE-3F49F6E101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232" y="1343335"/>
            <a:ext cx="3309457" cy="4865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EF872D6-747A-4CE0-9F37-0C12264E44A5}"/>
              </a:ext>
            </a:extLst>
          </p:cNvPr>
          <p:cNvSpPr>
            <a:spLocks noGrp="1"/>
          </p:cNvSpPr>
          <p:nvPr>
            <p:ph type="title"/>
          </p:nvPr>
        </p:nvSpPr>
        <p:spPr>
          <a:xfrm>
            <a:off x="457200" y="479425"/>
            <a:ext cx="8220075" cy="993775"/>
          </a:xfrm>
        </p:spPr>
        <p:txBody>
          <a:bodyPr/>
          <a:lstStyle/>
          <a:p>
            <a:pPr eaLnBrk="1" hangingPunct="1"/>
            <a:r>
              <a:rPr lang="en-GB" altLang="en-US" dirty="0">
                <a:latin typeface="Twinkl" panose="02000000000000000000" pitchFamily="2" charset="0"/>
              </a:rPr>
              <a:t>New Year’s Eve</a:t>
            </a:r>
          </a:p>
        </p:txBody>
      </p:sp>
      <p:grpSp>
        <p:nvGrpSpPr>
          <p:cNvPr id="2" name="Group 1">
            <a:extLst>
              <a:ext uri="{FF2B5EF4-FFF2-40B4-BE49-F238E27FC236}">
                <a16:creationId xmlns:a16="http://schemas.microsoft.com/office/drawing/2014/main" id="{21E92EA4-8BDF-40F4-BCF5-567FD0D29D8C}"/>
              </a:ext>
            </a:extLst>
          </p:cNvPr>
          <p:cNvGrpSpPr/>
          <p:nvPr/>
        </p:nvGrpSpPr>
        <p:grpSpPr>
          <a:xfrm>
            <a:off x="595618" y="1979745"/>
            <a:ext cx="7918581" cy="3570061"/>
            <a:chOff x="595618" y="1979745"/>
            <a:chExt cx="7918581" cy="3570061"/>
          </a:xfrm>
        </p:grpSpPr>
        <p:sp>
          <p:nvSpPr>
            <p:cNvPr id="5" name="Rectangle: Rounded Corners 4">
              <a:extLst>
                <a:ext uri="{FF2B5EF4-FFF2-40B4-BE49-F238E27FC236}">
                  <a16:creationId xmlns:a16="http://schemas.microsoft.com/office/drawing/2014/main" id="{F2331C7C-499B-4090-8EC6-534F77DE2CB6}"/>
                </a:ext>
              </a:extLst>
            </p:cNvPr>
            <p:cNvSpPr/>
            <p:nvPr/>
          </p:nvSpPr>
          <p:spPr>
            <a:xfrm>
              <a:off x="595618" y="1979745"/>
              <a:ext cx="7918581" cy="3570061"/>
            </a:xfrm>
            <a:prstGeom prst="roundRect">
              <a:avLst>
                <a:gd name="adj" fmla="val 10322"/>
              </a:avLst>
            </a:prstGeom>
            <a:solidFill>
              <a:srgbClr val="FDD182"/>
            </a:solidFill>
            <a:ln>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39" name="Rectangle 2">
              <a:extLst>
                <a:ext uri="{FF2B5EF4-FFF2-40B4-BE49-F238E27FC236}">
                  <a16:creationId xmlns:a16="http://schemas.microsoft.com/office/drawing/2014/main" id="{212C27E0-711C-4015-9C06-6770BA7725E6}"/>
                </a:ext>
              </a:extLst>
            </p:cNvPr>
            <p:cNvSpPr>
              <a:spLocks noChangeArrowheads="1"/>
            </p:cNvSpPr>
            <p:nvPr/>
          </p:nvSpPr>
          <p:spPr bwMode="auto">
            <a:xfrm>
              <a:off x="797595" y="2172693"/>
              <a:ext cx="3984130" cy="319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dirty="0">
                  <a:solidFill>
                    <a:schemeClr val="tx1"/>
                  </a:solidFill>
                </a:rPr>
                <a:t>Every family member has a thorough bath to wash away the bad luck before the end of the year.  </a:t>
              </a:r>
            </a:p>
            <a:p>
              <a:pPr eaLnBrk="1" hangingPunct="1">
                <a:lnSpc>
                  <a:spcPct val="100000"/>
                </a:lnSpc>
                <a:spcBef>
                  <a:spcPct val="0"/>
                </a:spcBef>
              </a:pPr>
              <a:r>
                <a:rPr lang="en-GB" altLang="en-US" dirty="0">
                  <a:solidFill>
                    <a:schemeClr val="tx1"/>
                  </a:solidFill>
                </a:rPr>
                <a:t>Everyone wears brand new clothes from head to toe for the festive period. Red is a very popular </a:t>
              </a:r>
              <a:br>
                <a:rPr lang="en-GB" altLang="en-US" dirty="0">
                  <a:solidFill>
                    <a:schemeClr val="tx1"/>
                  </a:solidFill>
                </a:rPr>
              </a:br>
              <a:r>
                <a:rPr lang="en-GB" altLang="en-US" dirty="0">
                  <a:solidFill>
                    <a:schemeClr val="tx1"/>
                  </a:solidFill>
                </a:rPr>
                <a:t>colour for clothing as it is considered lucky.</a:t>
              </a:r>
            </a:p>
            <a:p>
              <a:pPr eaLnBrk="1" hangingPunct="1">
                <a:lnSpc>
                  <a:spcPct val="100000"/>
                </a:lnSpc>
                <a:spcBef>
                  <a:spcPct val="0"/>
                </a:spcBef>
              </a:pPr>
              <a:r>
                <a:rPr lang="en-GB" altLang="en-US" dirty="0">
                  <a:solidFill>
                    <a:schemeClr val="tx1"/>
                  </a:solidFill>
                </a:rPr>
                <a:t>Children receive red envelopes filled with money and sweets from their parents and grandparents.</a:t>
              </a:r>
            </a:p>
          </p:txBody>
        </p:sp>
      </p:grpSp>
      <p:pic>
        <p:nvPicPr>
          <p:cNvPr id="14340" name="Picture 3">
            <a:extLst>
              <a:ext uri="{FF2B5EF4-FFF2-40B4-BE49-F238E27FC236}">
                <a16:creationId xmlns:a16="http://schemas.microsoft.com/office/drawing/2014/main" id="{70D699AA-A168-4991-B890-B8196699CA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891466" y="1979746"/>
            <a:ext cx="3622734" cy="390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DEF872D6-747A-4CE0-9F37-0C12264E44A5}"/>
              </a:ext>
            </a:extLst>
          </p:cNvPr>
          <p:cNvSpPr>
            <a:spLocks noGrp="1"/>
          </p:cNvSpPr>
          <p:nvPr>
            <p:ph type="title"/>
          </p:nvPr>
        </p:nvSpPr>
        <p:spPr>
          <a:xfrm>
            <a:off x="457200" y="479425"/>
            <a:ext cx="8220075" cy="993775"/>
          </a:xfrm>
        </p:spPr>
        <p:txBody>
          <a:bodyPr/>
          <a:lstStyle/>
          <a:p>
            <a:pPr eaLnBrk="1" hangingPunct="1"/>
            <a:r>
              <a:rPr lang="en-GB" altLang="en-US" dirty="0">
                <a:latin typeface="Twinkl" panose="02000000000000000000" pitchFamily="2" charset="0"/>
              </a:rPr>
              <a:t>New Year’s Eve</a:t>
            </a:r>
          </a:p>
        </p:txBody>
      </p:sp>
      <p:grpSp>
        <p:nvGrpSpPr>
          <p:cNvPr id="2" name="Group 1">
            <a:extLst>
              <a:ext uri="{FF2B5EF4-FFF2-40B4-BE49-F238E27FC236}">
                <a16:creationId xmlns:a16="http://schemas.microsoft.com/office/drawing/2014/main" id="{21E92EA4-8BDF-40F4-BCF5-567FD0D29D8C}"/>
              </a:ext>
            </a:extLst>
          </p:cNvPr>
          <p:cNvGrpSpPr/>
          <p:nvPr/>
        </p:nvGrpSpPr>
        <p:grpSpPr>
          <a:xfrm>
            <a:off x="595618" y="1736464"/>
            <a:ext cx="7918581" cy="4493338"/>
            <a:chOff x="595618" y="1736464"/>
            <a:chExt cx="7918581" cy="4493338"/>
          </a:xfrm>
        </p:grpSpPr>
        <p:sp>
          <p:nvSpPr>
            <p:cNvPr id="5" name="Rectangle: Rounded Corners 4">
              <a:extLst>
                <a:ext uri="{FF2B5EF4-FFF2-40B4-BE49-F238E27FC236}">
                  <a16:creationId xmlns:a16="http://schemas.microsoft.com/office/drawing/2014/main" id="{F2331C7C-499B-4090-8EC6-534F77DE2CB6}"/>
                </a:ext>
              </a:extLst>
            </p:cNvPr>
            <p:cNvSpPr/>
            <p:nvPr/>
          </p:nvSpPr>
          <p:spPr>
            <a:xfrm>
              <a:off x="595618" y="1736464"/>
              <a:ext cx="7918581" cy="4043550"/>
            </a:xfrm>
            <a:prstGeom prst="roundRect">
              <a:avLst>
                <a:gd name="adj" fmla="val 10322"/>
              </a:avLst>
            </a:prstGeom>
            <a:solidFill>
              <a:srgbClr val="FDD182"/>
            </a:solidFill>
            <a:ln>
              <a:solidFill>
                <a:srgbClr val="F9B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39" name="Rectangle 2">
              <a:extLst>
                <a:ext uri="{FF2B5EF4-FFF2-40B4-BE49-F238E27FC236}">
                  <a16:creationId xmlns:a16="http://schemas.microsoft.com/office/drawing/2014/main" id="{212C27E0-711C-4015-9C06-6770BA7725E6}"/>
                </a:ext>
              </a:extLst>
            </p:cNvPr>
            <p:cNvSpPr>
              <a:spLocks noChangeArrowheads="1"/>
            </p:cNvSpPr>
            <p:nvPr/>
          </p:nvSpPr>
          <p:spPr bwMode="auto">
            <a:xfrm>
              <a:off x="797595" y="1929412"/>
              <a:ext cx="4093870" cy="430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dirty="0">
                  <a:solidFill>
                    <a:schemeClr val="tx1"/>
                  </a:solidFill>
                </a:rPr>
                <a:t>Traditionally, people light candles or oil lamps to drive away evil spirits and look forward to the good luck of the New Year.</a:t>
              </a:r>
            </a:p>
            <a:p>
              <a:pPr eaLnBrk="1" hangingPunct="1">
                <a:lnSpc>
                  <a:spcPct val="100000"/>
                </a:lnSpc>
                <a:spcBef>
                  <a:spcPct val="0"/>
                </a:spcBef>
              </a:pPr>
              <a:r>
                <a:rPr lang="en-GB" altLang="en-US" dirty="0">
                  <a:solidFill>
                    <a:schemeClr val="tx1"/>
                  </a:solidFill>
                </a:rPr>
                <a:t>Families gather and have a large, traditional feast. This is the most important meal of the year so extra special dishes are prepared.</a:t>
              </a:r>
            </a:p>
            <a:p>
              <a:pPr eaLnBrk="1" hangingPunct="1">
                <a:lnSpc>
                  <a:spcPct val="100000"/>
                </a:lnSpc>
                <a:spcBef>
                  <a:spcPct val="0"/>
                </a:spcBef>
              </a:pPr>
              <a:r>
                <a:rPr lang="en-GB" altLang="en-US" dirty="0">
                  <a:solidFill>
                    <a:schemeClr val="tx1"/>
                  </a:solidFill>
                </a:rPr>
                <a:t>In the North, people eat jiaozi - a steamed dumpling.</a:t>
              </a:r>
            </a:p>
            <a:p>
              <a:pPr eaLnBrk="1" hangingPunct="1">
                <a:lnSpc>
                  <a:spcPct val="100000"/>
                </a:lnSpc>
                <a:spcBef>
                  <a:spcPct val="0"/>
                </a:spcBef>
              </a:pPr>
              <a:r>
                <a:rPr lang="en-GB" altLang="en-US" dirty="0">
                  <a:solidFill>
                    <a:schemeClr val="tx1"/>
                  </a:solidFill>
                </a:rPr>
                <a:t>'In the South, people eat </a:t>
              </a:r>
              <a:r>
                <a:rPr lang="en-GB" altLang="en-US" dirty="0" err="1">
                  <a:solidFill>
                    <a:schemeClr val="tx1"/>
                  </a:solidFill>
                </a:rPr>
                <a:t>Nian</a:t>
              </a:r>
              <a:r>
                <a:rPr lang="en-GB" altLang="en-US" dirty="0">
                  <a:solidFill>
                    <a:schemeClr val="tx1"/>
                  </a:solidFill>
                </a:rPr>
                <a:t> Gao (New Year’s Cake) - a sticky sweet rice pudding.</a:t>
              </a:r>
            </a:p>
            <a:p>
              <a:pPr eaLnBrk="1" hangingPunct="1">
                <a:lnSpc>
                  <a:spcPct val="100000"/>
                </a:lnSpc>
                <a:spcBef>
                  <a:spcPct val="0"/>
                </a:spcBef>
              </a:pPr>
              <a:endParaRPr lang="en-GB" altLang="en-US" dirty="0">
                <a:solidFill>
                  <a:schemeClr val="tx1"/>
                </a:solidFill>
              </a:endParaRPr>
            </a:p>
            <a:p>
              <a:pPr eaLnBrk="1" hangingPunct="1">
                <a:lnSpc>
                  <a:spcPct val="100000"/>
                </a:lnSpc>
                <a:spcBef>
                  <a:spcPct val="0"/>
                </a:spcBef>
              </a:pPr>
              <a:endParaRPr lang="en-GB" altLang="en-US" dirty="0">
                <a:solidFill>
                  <a:schemeClr val="tx1"/>
                </a:solidFill>
              </a:endParaRPr>
            </a:p>
          </p:txBody>
        </p:sp>
      </p:grpSp>
      <p:pic>
        <p:nvPicPr>
          <p:cNvPr id="14340" name="Picture 3">
            <a:extLst>
              <a:ext uri="{FF2B5EF4-FFF2-40B4-BE49-F238E27FC236}">
                <a16:creationId xmlns:a16="http://schemas.microsoft.com/office/drawing/2014/main" id="{70D699AA-A168-4991-B890-B8196699CA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4891466" y="2290139"/>
            <a:ext cx="3622734" cy="390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097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F63246D-B846-45BF-A439-686026B44D0D}"/>
              </a:ext>
            </a:extLst>
          </p:cNvPr>
          <p:cNvSpPr>
            <a:spLocks noGrp="1"/>
          </p:cNvSpPr>
          <p:nvPr>
            <p:ph type="title"/>
          </p:nvPr>
        </p:nvSpPr>
        <p:spPr>
          <a:xfrm>
            <a:off x="457200" y="479425"/>
            <a:ext cx="8220075" cy="993775"/>
          </a:xfrm>
        </p:spPr>
        <p:txBody>
          <a:bodyPr/>
          <a:lstStyle/>
          <a:p>
            <a:pPr eaLnBrk="1" hangingPunct="1"/>
            <a:r>
              <a:rPr lang="en-GB" altLang="en-US" dirty="0">
                <a:latin typeface="Twinkl" panose="02000000000000000000" pitchFamily="2" charset="0"/>
              </a:rPr>
              <a:t>New Year’s Day</a:t>
            </a:r>
          </a:p>
        </p:txBody>
      </p:sp>
      <p:sp>
        <p:nvSpPr>
          <p:cNvPr id="15363" name="Rectangle 2">
            <a:extLst>
              <a:ext uri="{FF2B5EF4-FFF2-40B4-BE49-F238E27FC236}">
                <a16:creationId xmlns:a16="http://schemas.microsoft.com/office/drawing/2014/main" id="{0EC7E5DF-7D74-419B-946B-3B31AD5F1594}"/>
              </a:ext>
            </a:extLst>
          </p:cNvPr>
          <p:cNvSpPr>
            <a:spLocks noChangeArrowheads="1"/>
          </p:cNvSpPr>
          <p:nvPr/>
        </p:nvSpPr>
        <p:spPr bwMode="auto">
          <a:xfrm>
            <a:off x="755649" y="1514475"/>
            <a:ext cx="4009297" cy="4577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marL="285750" indent="-285750">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pPr>
            <a:r>
              <a:rPr lang="en-GB" altLang="en-US" dirty="0"/>
              <a:t>In the morning and on the days which follow, people would visit the temple to worship Gods and welcome the New Year.</a:t>
            </a:r>
          </a:p>
          <a:p>
            <a:pPr eaLnBrk="1" hangingPunct="1">
              <a:lnSpc>
                <a:spcPct val="100000"/>
              </a:lnSpc>
              <a:spcBef>
                <a:spcPct val="0"/>
              </a:spcBef>
            </a:pPr>
            <a:r>
              <a:rPr lang="en-GB" altLang="en-US" dirty="0"/>
              <a:t>Usually, on the first day of the Lunar New Year, families may visit senior members of the family.</a:t>
            </a:r>
          </a:p>
          <a:p>
            <a:pPr eaLnBrk="1" hangingPunct="1">
              <a:lnSpc>
                <a:spcPct val="100000"/>
              </a:lnSpc>
              <a:spcBef>
                <a:spcPct val="0"/>
              </a:spcBef>
            </a:pPr>
            <a:r>
              <a:rPr lang="en-GB" altLang="en-US" dirty="0"/>
              <a:t>In the days that follow people may visit their friends and offer good luck wishes to each other for the year ahead.</a:t>
            </a:r>
          </a:p>
          <a:p>
            <a:pPr eaLnBrk="1" hangingPunct="1">
              <a:lnSpc>
                <a:spcPct val="100000"/>
              </a:lnSpc>
              <a:spcBef>
                <a:spcPct val="0"/>
              </a:spcBef>
            </a:pPr>
            <a:r>
              <a:rPr lang="en-GB" altLang="en-US" dirty="0"/>
              <a:t>Lion dances are often performed in the streets on New Year’s day and throughout the period, as it is believed to be lucky to see a lion on the first day of the new year. </a:t>
            </a:r>
          </a:p>
        </p:txBody>
      </p:sp>
      <p:pic>
        <p:nvPicPr>
          <p:cNvPr id="15364" name="Picture 3">
            <a:extLst>
              <a:ext uri="{FF2B5EF4-FFF2-40B4-BE49-F238E27FC236}">
                <a16:creationId xmlns:a16="http://schemas.microsoft.com/office/drawing/2014/main" id="{B16CA4FC-17F1-4DDB-8471-E8BBF883FE3C}"/>
              </a:ext>
            </a:extLst>
          </p:cNvPr>
          <p:cNvPicPr>
            <a:picLocks noChangeAspect="1"/>
          </p:cNvPicPr>
          <p:nvPr/>
        </p:nvPicPr>
        <p:blipFill>
          <a:blip r:embed="rId2">
            <a:extLst>
              <a:ext uri="{28A0092B-C50C-407E-A947-70E740481C1C}">
                <a14:useLocalDpi xmlns:a14="http://schemas.microsoft.com/office/drawing/2010/main" val="0"/>
              </a:ext>
            </a:extLst>
          </a:blip>
          <a:srcRect b="32477"/>
          <a:stretch>
            <a:fillRect/>
          </a:stretch>
        </p:blipFill>
        <p:spPr bwMode="auto">
          <a:xfrm>
            <a:off x="4959350" y="1778000"/>
            <a:ext cx="3151188"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fade">
                                      <p:cBhvr>
                                        <p:cTn id="12" dur="500"/>
                                        <p:tgtEl>
                                          <p:spTgt spid="15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fade">
                                      <p:cBhvr>
                                        <p:cTn id="17" dur="500"/>
                                        <p:tgtEl>
                                          <p:spTgt spid="15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fade">
                                      <p:cBhvr>
                                        <p:cTn id="22" dur="500"/>
                                        <p:tgtEl>
                                          <p:spTgt spid="15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1473</TotalTime>
  <Words>1180</Words>
  <Application>Microsoft Office PowerPoint</Application>
  <PresentationFormat>On-screen Show (4:3)</PresentationFormat>
  <Paragraphs>74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Twinkl</vt:lpstr>
      <vt:lpstr>Twinkl SemiBold</vt:lpstr>
      <vt:lpstr>Office Theme</vt:lpstr>
      <vt:lpstr>PowerPoint Presentation</vt:lpstr>
      <vt:lpstr>Where is China?</vt:lpstr>
      <vt:lpstr>What is China like?</vt:lpstr>
      <vt:lpstr>What are Chinese People Like?</vt:lpstr>
      <vt:lpstr>When is Chinese New Year?</vt:lpstr>
      <vt:lpstr>Preparing for the New Year</vt:lpstr>
      <vt:lpstr>New Year’s Eve</vt:lpstr>
      <vt:lpstr>New Year’s Eve</vt:lpstr>
      <vt:lpstr>New Year’s Day</vt:lpstr>
      <vt:lpstr>The Second Day</vt:lpstr>
      <vt:lpstr>The Third and Fourth Day</vt:lpstr>
      <vt:lpstr>The 5th, 6th, 7th, 8th and 9th Day</vt:lpstr>
      <vt:lpstr>The 10th, 11th, 12th, 13th and 14th day</vt:lpstr>
      <vt:lpstr>The 15th Day!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I Porter</cp:lastModifiedBy>
  <cp:revision>154</cp:revision>
  <dcterms:created xsi:type="dcterms:W3CDTF">2014-10-01T16:09:27Z</dcterms:created>
  <dcterms:modified xsi:type="dcterms:W3CDTF">2025-01-27T13:04:42Z</dcterms:modified>
</cp:coreProperties>
</file>