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67" r:id="rId15"/>
  </p:sldIdLst>
  <p:sldSz cx="9144000" cy="6858000" type="screen4x3"/>
  <p:notesSz cx="6858000" cy="9144000"/>
  <p:embeddedFontLst>
    <p:embeddedFont>
      <p:font typeface="Twinkl" panose="020B0604020202020204" charset="0"/>
      <p:regular r:id="rId18"/>
      <p:bold r:id="rId19"/>
    </p:embeddedFont>
    <p:embeddedFont>
      <p:font typeface="Twinkl SemiBold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F6C"/>
    <a:srgbClr val="D7A21F"/>
    <a:srgbClr val="FBF4E5"/>
    <a:srgbClr val="FDEDED"/>
    <a:srgbClr val="E9C365"/>
    <a:srgbClr val="70272F"/>
    <a:srgbClr val="FEFCF8"/>
    <a:srgbClr val="FBF4E1"/>
    <a:srgbClr val="FAC3C2"/>
    <a:srgbClr val="FC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720" y="57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 dirty="0">
                <a:solidFill>
                  <a:srgbClr val="70272F"/>
                </a:solidFill>
              </a:rPr>
              <a:t>The 3rd and 4th Days</a:t>
            </a:r>
          </a:p>
        </p:txBody>
      </p:sp>
      <p:sp>
        <p:nvSpPr>
          <p:cNvPr id="15363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lyng883(@flickr.com) - granted under creative commons licence - attribution</a:t>
            </a:r>
          </a:p>
        </p:txBody>
      </p:sp>
      <p:pic>
        <p:nvPicPr>
          <p:cNvPr id="15364" name="Picture 2" descr="http://farm5.staticflickr.com/4139/4828867138_d20af07261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1447582"/>
            <a:ext cx="2876550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http://farm5.staticflickr.com/4093/4828239345_c5599e8b3e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687763"/>
            <a:ext cx="2876550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19138" y="1452344"/>
            <a:ext cx="4725317" cy="2141538"/>
          </a:xfrm>
          <a:prstGeom prst="rect">
            <a:avLst/>
          </a:prstGeom>
          <a:solidFill>
            <a:srgbClr val="FBF4E5">
              <a:alpha val="87059"/>
            </a:srgbClr>
          </a:solidFill>
          <a:ln w="28575">
            <a:solidFill>
              <a:srgbClr val="E9C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  <a:latin typeface="Twinkl SemiBold" pitchFamily="2" charset="0"/>
              </a:rPr>
              <a:t>The third day:</a:t>
            </a:r>
          </a:p>
          <a:p>
            <a:pPr>
              <a:defRPr/>
            </a:pPr>
            <a:endParaRPr lang="en-GB" altLang="en-US" dirty="0">
              <a:solidFill>
                <a:schemeClr val="tx1"/>
              </a:solidFill>
              <a:latin typeface="Twinkl SemiBol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1"/>
                </a:solidFill>
              </a:rPr>
              <a:t>Tradition says people should not visit friends and relatives on this day.</a:t>
            </a:r>
          </a:p>
          <a:p>
            <a:pPr>
              <a:defRPr/>
            </a:pPr>
            <a:endParaRPr lang="en-GB" alt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1"/>
                </a:solidFill>
              </a:rPr>
              <a:t>Instead, they visit the Temple of Wealth and have their futures told.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09071" y="3703638"/>
            <a:ext cx="4725317" cy="2141537"/>
          </a:xfrm>
          <a:prstGeom prst="rect">
            <a:avLst/>
          </a:prstGeom>
          <a:solidFill>
            <a:srgbClr val="FDEDED">
              <a:alpha val="87059"/>
            </a:srgbClr>
          </a:solidFill>
          <a:ln w="28575">
            <a:solidFill>
              <a:srgbClr val="F46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1"/>
                </a:solidFill>
                <a:latin typeface="Twinkl SemiBold" pitchFamily="2" charset="0"/>
              </a:rPr>
              <a:t>The fourth day:</a:t>
            </a:r>
            <a:endParaRPr lang="en-GB" altLang="en-US" dirty="0">
              <a:solidFill>
                <a:schemeClr val="tx1"/>
              </a:solidFill>
              <a:latin typeface="Twinkl SemiBold" pitchFamily="2" charset="0"/>
            </a:endParaRPr>
          </a:p>
          <a:p>
            <a:pPr>
              <a:defRPr/>
            </a:pPr>
            <a:endParaRPr lang="en-GB" altLang="en-US" dirty="0">
              <a:solidFill>
                <a:schemeClr val="tx1"/>
              </a:solidFill>
              <a:latin typeface="Twinkl SemiBold" pitchFamily="2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1"/>
                </a:solidFill>
              </a:rPr>
              <a:t>Most people go back to work.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n-US" dirty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1"/>
                </a:solidFill>
              </a:rPr>
              <a:t>It is also the day of Spring Dinners. Businesses have departments dinners or social events for their employees.</a:t>
            </a:r>
          </a:p>
        </p:txBody>
      </p:sp>
    </p:spTree>
    <p:extLst>
      <p:ext uri="{BB962C8B-B14F-4D97-AF65-F5344CB8AC3E}">
        <p14:creationId xmlns:p14="http://schemas.microsoft.com/office/powerpoint/2010/main" val="109273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 dirty="0">
                <a:solidFill>
                  <a:srgbClr val="70272F"/>
                </a:solidFill>
              </a:rPr>
              <a:t>The 5</a:t>
            </a:r>
            <a:r>
              <a:rPr lang="en-GB" altLang="en-US" sz="3600" baseline="30000" dirty="0">
                <a:solidFill>
                  <a:srgbClr val="70272F"/>
                </a:solidFill>
              </a:rPr>
              <a:t>th</a:t>
            </a:r>
            <a:r>
              <a:rPr lang="en-GB" altLang="en-US" sz="3600" dirty="0">
                <a:solidFill>
                  <a:srgbClr val="70272F"/>
                </a:solidFill>
              </a:rPr>
              <a:t>, 6</a:t>
            </a:r>
            <a:r>
              <a:rPr lang="en-GB" altLang="en-US" sz="3600" baseline="30000" dirty="0">
                <a:solidFill>
                  <a:srgbClr val="70272F"/>
                </a:solidFill>
              </a:rPr>
              <a:t>th</a:t>
            </a:r>
            <a:r>
              <a:rPr lang="en-GB" altLang="en-US" sz="3600" dirty="0">
                <a:solidFill>
                  <a:srgbClr val="70272F"/>
                </a:solidFill>
              </a:rPr>
              <a:t>, 7</a:t>
            </a:r>
            <a:r>
              <a:rPr lang="en-GB" altLang="en-US" sz="3600" baseline="30000" dirty="0">
                <a:solidFill>
                  <a:srgbClr val="70272F"/>
                </a:solidFill>
              </a:rPr>
              <a:t>th</a:t>
            </a:r>
            <a:r>
              <a:rPr lang="en-GB" altLang="en-US" sz="3600" dirty="0">
                <a:solidFill>
                  <a:srgbClr val="70272F"/>
                </a:solidFill>
              </a:rPr>
              <a:t>, 8</a:t>
            </a:r>
            <a:r>
              <a:rPr lang="en-GB" altLang="en-US" sz="3600" baseline="30000" dirty="0">
                <a:solidFill>
                  <a:srgbClr val="70272F"/>
                </a:solidFill>
              </a:rPr>
              <a:t>th</a:t>
            </a:r>
            <a:r>
              <a:rPr lang="en-GB" altLang="en-US" sz="3600" dirty="0">
                <a:solidFill>
                  <a:srgbClr val="70272F"/>
                </a:solidFill>
              </a:rPr>
              <a:t>, and 9</a:t>
            </a:r>
            <a:r>
              <a:rPr lang="en-GB" altLang="en-US" sz="3600" baseline="30000" dirty="0">
                <a:solidFill>
                  <a:srgbClr val="70272F"/>
                </a:solidFill>
              </a:rPr>
              <a:t>th</a:t>
            </a:r>
            <a:r>
              <a:rPr lang="en-GB" altLang="en-US" sz="3600" dirty="0">
                <a:solidFill>
                  <a:srgbClr val="70272F"/>
                </a:solidFill>
              </a:rPr>
              <a:t> Days</a:t>
            </a:r>
          </a:p>
        </p:txBody>
      </p:sp>
      <p:sp>
        <p:nvSpPr>
          <p:cNvPr id="16387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itjournalist, Prince Roy (@flickr.com) - granted under creative commons licence - attribution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1177" y="1481138"/>
            <a:ext cx="4848267" cy="933450"/>
          </a:xfrm>
          <a:prstGeom prst="rect">
            <a:avLst/>
          </a:prstGeom>
          <a:solidFill>
            <a:srgbClr val="FBF4E5">
              <a:alpha val="87059"/>
            </a:srgbClr>
          </a:solidFill>
          <a:ln w="28575">
            <a:solidFill>
              <a:srgbClr val="E9C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eaLnBrk="1" hangingPunct="1"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The 5</a:t>
            </a:r>
            <a:r>
              <a:rPr lang="en-GB" altLang="en-US" baseline="30000" dirty="0">
                <a:solidFill>
                  <a:schemeClr val="tx1"/>
                </a:solidFill>
                <a:latin typeface="Twinkl SemiBold" pitchFamily="2" charset="0"/>
              </a:rPr>
              <a:t>th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 Day </a:t>
            </a:r>
            <a:r>
              <a:rPr lang="en-GB" altLang="en-US" dirty="0">
                <a:solidFill>
                  <a:schemeClr val="tx1"/>
                </a:solidFill>
              </a:rPr>
              <a:t>– Dumplings are eaten for good luck and some people shoot firecrackers to worship the God of War.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1177" y="2476500"/>
            <a:ext cx="4857502" cy="715963"/>
          </a:xfrm>
          <a:prstGeom prst="rect">
            <a:avLst/>
          </a:prstGeom>
          <a:solidFill>
            <a:srgbClr val="FDEDED">
              <a:alpha val="87059"/>
            </a:srgbClr>
          </a:solidFill>
          <a:ln w="28575">
            <a:solidFill>
              <a:srgbClr val="F46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eaLnBrk="1" hangingPunct="1"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The 6</a:t>
            </a:r>
            <a:r>
              <a:rPr lang="en-GB" altLang="en-US" baseline="30000" dirty="0">
                <a:solidFill>
                  <a:schemeClr val="tx1"/>
                </a:solidFill>
                <a:latin typeface="Twinkl SemiBold" pitchFamily="2" charset="0"/>
              </a:rPr>
              <a:t>th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 Day </a:t>
            </a:r>
            <a:r>
              <a:rPr lang="en-GB" altLang="en-US" dirty="0">
                <a:solidFill>
                  <a:schemeClr val="tx1"/>
                </a:solidFill>
              </a:rPr>
              <a:t>– Firecrackers are thrown to keep away bad spirits to worship the God of War.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1177" y="3257550"/>
            <a:ext cx="4847977" cy="714375"/>
          </a:xfrm>
          <a:prstGeom prst="rect">
            <a:avLst/>
          </a:prstGeom>
          <a:solidFill>
            <a:srgbClr val="FBF4E5">
              <a:alpha val="87059"/>
            </a:srgbClr>
          </a:solidFill>
          <a:ln w="28575">
            <a:solidFill>
              <a:srgbClr val="E9C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eaLnBrk="1" hangingPunct="1"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The 7</a:t>
            </a:r>
            <a:r>
              <a:rPr lang="en-GB" altLang="en-US" baseline="30000" dirty="0">
                <a:solidFill>
                  <a:schemeClr val="tx1"/>
                </a:solidFill>
                <a:latin typeface="Twinkl SemiBold" pitchFamily="2" charset="0"/>
              </a:rPr>
              <a:t>th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 Day </a:t>
            </a:r>
            <a:r>
              <a:rPr lang="en-GB" altLang="en-US" dirty="0">
                <a:solidFill>
                  <a:schemeClr val="tx1"/>
                </a:solidFill>
              </a:rPr>
              <a:t>– Day 7 is considered everyone’s birthday.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1177" y="4035425"/>
            <a:ext cx="4847975" cy="862013"/>
          </a:xfrm>
          <a:prstGeom prst="rect">
            <a:avLst/>
          </a:prstGeom>
          <a:solidFill>
            <a:srgbClr val="FDEDED">
              <a:alpha val="87059"/>
            </a:srgbClr>
          </a:solidFill>
          <a:ln w="28575">
            <a:solidFill>
              <a:srgbClr val="F46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eaLnBrk="1" hangingPunct="1"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The 8</a:t>
            </a:r>
            <a:r>
              <a:rPr lang="en-GB" altLang="en-US" baseline="30000" dirty="0">
                <a:solidFill>
                  <a:schemeClr val="tx1"/>
                </a:solidFill>
                <a:latin typeface="Twinkl SemiBold" pitchFamily="2" charset="0"/>
              </a:rPr>
              <a:t>th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 Day </a:t>
            </a:r>
            <a:r>
              <a:rPr lang="en-GB" altLang="en-US" dirty="0">
                <a:solidFill>
                  <a:schemeClr val="tx1"/>
                </a:solidFill>
              </a:rPr>
              <a:t>– This is the eve of the Jade Emperor’s birthday. Special family dinners           are held.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1177" y="4964113"/>
            <a:ext cx="4857502" cy="881062"/>
          </a:xfrm>
          <a:prstGeom prst="rect">
            <a:avLst/>
          </a:prstGeom>
          <a:solidFill>
            <a:srgbClr val="FBF4E5">
              <a:alpha val="87059"/>
            </a:srgbClr>
          </a:solidFill>
          <a:ln w="28575">
            <a:solidFill>
              <a:srgbClr val="E9C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eaLnBrk="1" hangingPunct="1"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The 9</a:t>
            </a:r>
            <a:r>
              <a:rPr lang="en-GB" altLang="en-US" baseline="30000" dirty="0">
                <a:solidFill>
                  <a:schemeClr val="tx1"/>
                </a:solidFill>
                <a:latin typeface="Twinkl SemiBold" pitchFamily="2" charset="0"/>
              </a:rPr>
              <a:t>th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 Day </a:t>
            </a:r>
            <a:r>
              <a:rPr lang="en-GB" altLang="en-US" dirty="0">
                <a:solidFill>
                  <a:schemeClr val="tx1"/>
                </a:solidFill>
              </a:rPr>
              <a:t>– The Jade Emperor’s birthday. The Emperor is worshipped by lighting incense and offering prayers.</a:t>
            </a:r>
          </a:p>
        </p:txBody>
      </p:sp>
      <p:pic>
        <p:nvPicPr>
          <p:cNvPr id="1639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5"/>
          <a:stretch/>
        </p:blipFill>
        <p:spPr bwMode="auto">
          <a:xfrm>
            <a:off x="5656263" y="3645465"/>
            <a:ext cx="2778125" cy="219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1481138"/>
            <a:ext cx="2778125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51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500" dirty="0">
                <a:solidFill>
                  <a:srgbClr val="70272F"/>
                </a:solidFill>
              </a:rPr>
              <a:t>The 10</a:t>
            </a:r>
            <a:r>
              <a:rPr lang="en-GB" altLang="en-US" sz="3500" baseline="30000" dirty="0">
                <a:solidFill>
                  <a:srgbClr val="70272F"/>
                </a:solidFill>
              </a:rPr>
              <a:t>th</a:t>
            </a:r>
            <a:r>
              <a:rPr lang="en-GB" altLang="en-US" sz="3500" dirty="0">
                <a:solidFill>
                  <a:srgbClr val="70272F"/>
                </a:solidFill>
              </a:rPr>
              <a:t>, 11</a:t>
            </a:r>
            <a:r>
              <a:rPr lang="en-GB" altLang="en-US" sz="3500" baseline="30000" dirty="0">
                <a:solidFill>
                  <a:srgbClr val="70272F"/>
                </a:solidFill>
              </a:rPr>
              <a:t>th</a:t>
            </a:r>
            <a:r>
              <a:rPr lang="en-GB" altLang="en-US" sz="3500" dirty="0">
                <a:solidFill>
                  <a:srgbClr val="70272F"/>
                </a:solidFill>
              </a:rPr>
              <a:t>, 12</a:t>
            </a:r>
            <a:r>
              <a:rPr lang="en-GB" altLang="en-US" sz="3500" baseline="30000" dirty="0">
                <a:solidFill>
                  <a:srgbClr val="70272F"/>
                </a:solidFill>
              </a:rPr>
              <a:t>th</a:t>
            </a:r>
            <a:r>
              <a:rPr lang="en-GB" altLang="en-US" sz="3500" dirty="0">
                <a:solidFill>
                  <a:srgbClr val="70272F"/>
                </a:solidFill>
              </a:rPr>
              <a:t>, 13</a:t>
            </a:r>
            <a:r>
              <a:rPr lang="en-GB" altLang="en-US" sz="3500" baseline="30000" dirty="0">
                <a:solidFill>
                  <a:srgbClr val="70272F"/>
                </a:solidFill>
              </a:rPr>
              <a:t>th</a:t>
            </a:r>
            <a:r>
              <a:rPr lang="en-GB" altLang="en-US" sz="3500" dirty="0">
                <a:solidFill>
                  <a:srgbClr val="70272F"/>
                </a:solidFill>
              </a:rPr>
              <a:t>, and 14</a:t>
            </a:r>
            <a:r>
              <a:rPr lang="en-GB" altLang="en-US" sz="3500" baseline="30000" dirty="0">
                <a:solidFill>
                  <a:srgbClr val="70272F"/>
                </a:solidFill>
              </a:rPr>
              <a:t>th</a:t>
            </a:r>
            <a:r>
              <a:rPr lang="en-GB" altLang="en-US" sz="3500" dirty="0">
                <a:solidFill>
                  <a:srgbClr val="70272F"/>
                </a:solidFill>
              </a:rPr>
              <a:t> Days</a:t>
            </a:r>
          </a:p>
        </p:txBody>
      </p:sp>
      <p:sp>
        <p:nvSpPr>
          <p:cNvPr id="17411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Prince Roy, Azchael (@flickr.com) - granted under creative commons licence - attribution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668713"/>
            <a:ext cx="278288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591348" y="1481138"/>
            <a:ext cx="4828552" cy="985837"/>
          </a:xfrm>
          <a:prstGeom prst="rect">
            <a:avLst/>
          </a:prstGeom>
          <a:solidFill>
            <a:srgbClr val="FBF4E5">
              <a:alpha val="87059"/>
            </a:srgbClr>
          </a:solidFill>
          <a:ln w="28575">
            <a:solidFill>
              <a:srgbClr val="E9C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eaLnBrk="1" hangingPunct="1"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The 10</a:t>
            </a:r>
            <a:r>
              <a:rPr lang="en-GB" altLang="en-US" baseline="30000" dirty="0">
                <a:solidFill>
                  <a:schemeClr val="tx1"/>
                </a:solidFill>
                <a:latin typeface="Twinkl SemiBold" pitchFamily="2" charset="0"/>
              </a:rPr>
              <a:t>th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 Day </a:t>
            </a:r>
            <a:r>
              <a:rPr lang="en-GB" altLang="en-US" dirty="0">
                <a:solidFill>
                  <a:schemeClr val="tx1"/>
                </a:solidFill>
              </a:rPr>
              <a:t>– Recognition and offerings continue towards the Jade Emperor. 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473200"/>
            <a:ext cx="278288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591347" y="2574925"/>
            <a:ext cx="4828553" cy="584200"/>
          </a:xfrm>
          <a:prstGeom prst="rect">
            <a:avLst/>
          </a:prstGeom>
          <a:solidFill>
            <a:srgbClr val="FDEDED">
              <a:alpha val="87059"/>
            </a:srgbClr>
          </a:solidFill>
          <a:ln w="28575">
            <a:solidFill>
              <a:srgbClr val="F46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eaLnBrk="1" hangingPunct="1"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The 11</a:t>
            </a:r>
            <a:r>
              <a:rPr lang="en-GB" altLang="en-US" baseline="30000" dirty="0">
                <a:solidFill>
                  <a:schemeClr val="tx1"/>
                </a:solidFill>
                <a:latin typeface="Twinkl SemiBold" pitchFamily="2" charset="0"/>
              </a:rPr>
              <a:t>th/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12</a:t>
            </a:r>
            <a:r>
              <a:rPr lang="en-GB" altLang="en-US" baseline="30000" dirty="0">
                <a:solidFill>
                  <a:schemeClr val="tx1"/>
                </a:solidFill>
                <a:latin typeface="Twinkl SemiBold" pitchFamily="2" charset="0"/>
              </a:rPr>
              <a:t>th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 Day </a:t>
            </a:r>
            <a:r>
              <a:rPr lang="en-GB" altLang="en-US" dirty="0">
                <a:solidFill>
                  <a:schemeClr val="tx1"/>
                </a:solidFill>
              </a:rPr>
              <a:t>– Family dinners.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91347" y="3267075"/>
            <a:ext cx="4828553" cy="1223963"/>
          </a:xfrm>
          <a:prstGeom prst="rect">
            <a:avLst/>
          </a:prstGeom>
          <a:solidFill>
            <a:srgbClr val="FBF4E5">
              <a:alpha val="87059"/>
            </a:srgbClr>
          </a:solidFill>
          <a:ln w="28575">
            <a:solidFill>
              <a:srgbClr val="E9C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The 13</a:t>
            </a:r>
            <a:r>
              <a:rPr lang="en-GB" altLang="en-US" baseline="30000" dirty="0">
                <a:solidFill>
                  <a:schemeClr val="tx1"/>
                </a:solidFill>
                <a:latin typeface="Twinkl SemiBold" pitchFamily="2" charset="0"/>
              </a:rPr>
              <a:t>th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 Day </a:t>
            </a:r>
            <a:r>
              <a:rPr lang="en-GB" altLang="en-US" dirty="0">
                <a:solidFill>
                  <a:schemeClr val="tx1"/>
                </a:solidFill>
              </a:rPr>
              <a:t>– People </a:t>
            </a:r>
            <a:r>
              <a:rPr lang="en-US" altLang="en-US" dirty="0">
                <a:solidFill>
                  <a:schemeClr val="tx1"/>
                </a:solidFill>
              </a:rPr>
              <a:t>eat vegetarian food </a:t>
            </a:r>
            <a:r>
              <a:rPr lang="en-GB" altLang="en-US" dirty="0">
                <a:solidFill>
                  <a:schemeClr val="tx1"/>
                </a:solidFill>
              </a:rPr>
              <a:t>on the thirteenth day to give their stomachs 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a rest!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91347" y="4598988"/>
            <a:ext cx="4828553" cy="1157287"/>
          </a:xfrm>
          <a:prstGeom prst="rect">
            <a:avLst/>
          </a:prstGeom>
          <a:solidFill>
            <a:srgbClr val="FDEDED">
              <a:alpha val="87059"/>
            </a:srgbClr>
          </a:solidFill>
          <a:ln w="28575">
            <a:solidFill>
              <a:srgbClr val="F46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eaLnBrk="1" hangingPunct="1"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The 14</a:t>
            </a:r>
            <a:r>
              <a:rPr lang="en-GB" altLang="en-US" baseline="30000" dirty="0">
                <a:solidFill>
                  <a:schemeClr val="tx1"/>
                </a:solidFill>
                <a:latin typeface="Twinkl SemiBold" pitchFamily="2" charset="0"/>
              </a:rPr>
              <a:t>th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 Day </a:t>
            </a:r>
            <a:r>
              <a:rPr lang="en-GB" altLang="en-US" dirty="0">
                <a:solidFill>
                  <a:schemeClr val="tx1"/>
                </a:solidFill>
              </a:rPr>
              <a:t>– This day is spent resting and preparing for the Lantern Festival, the last day of Chinese New Year.</a:t>
            </a:r>
          </a:p>
        </p:txBody>
      </p:sp>
    </p:spTree>
    <p:extLst>
      <p:ext uri="{BB962C8B-B14F-4D97-AF65-F5344CB8AC3E}">
        <p14:creationId xmlns:p14="http://schemas.microsoft.com/office/powerpoint/2010/main" val="405912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22314" y="1447800"/>
            <a:ext cx="4722142" cy="4605338"/>
          </a:xfrm>
          <a:prstGeom prst="rect">
            <a:avLst/>
          </a:prstGeom>
          <a:solidFill>
            <a:srgbClr val="FBF4E5">
              <a:alpha val="87059"/>
            </a:srgbClr>
          </a:solidFill>
          <a:ln w="28575">
            <a:solidFill>
              <a:srgbClr val="E9C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eaLnBrk="1" hangingPunct="1">
              <a:defRPr/>
            </a:pPr>
            <a:r>
              <a:rPr lang="en-GB" altLang="en-US" sz="1700" dirty="0">
                <a:solidFill>
                  <a:schemeClr val="tx1"/>
                </a:solidFill>
              </a:rPr>
              <a:t>The 15</a:t>
            </a:r>
            <a:r>
              <a:rPr lang="en-GB" altLang="en-US" sz="1700" baseline="30000" dirty="0">
                <a:solidFill>
                  <a:schemeClr val="tx1"/>
                </a:solidFill>
              </a:rPr>
              <a:t>th</a:t>
            </a:r>
            <a:r>
              <a:rPr lang="en-GB" altLang="en-US" sz="1700" dirty="0">
                <a:solidFill>
                  <a:schemeClr val="tx1"/>
                </a:solidFill>
              </a:rPr>
              <a:t> Day is also known as the Lantern Festival.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altLang="en-US" sz="17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altLang="en-US" sz="1700" dirty="0">
                <a:solidFill>
                  <a:schemeClr val="tx1"/>
                </a:solidFill>
              </a:rPr>
              <a:t>Crowds of people watch dragon dancing and lion dancing parades.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en-US" sz="17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altLang="en-US" sz="1700" dirty="0">
                <a:solidFill>
                  <a:schemeClr val="tx1"/>
                </a:solidFill>
              </a:rPr>
              <a:t>Families walk the streets with their glowing lanterns.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en-US" sz="17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GB" altLang="en-US" sz="1700" dirty="0">
                <a:solidFill>
                  <a:schemeClr val="tx1"/>
                </a:solidFill>
              </a:rPr>
              <a:t>Candles are lit outside homes to guide wayward spirits home.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altLang="en-US" sz="17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GB" altLang="en-US" sz="1700" dirty="0">
                <a:solidFill>
                  <a:schemeClr val="tx1"/>
                </a:solidFill>
              </a:rPr>
              <a:t>In Malaysia and Singapore, single women write their numbers on oranges and throw them into a river or lake. Single men eat the oranges and the taste of the orange (sweet or sour) represents good or bad fate.</a:t>
            </a:r>
          </a:p>
        </p:txBody>
      </p:sp>
      <p:sp>
        <p:nvSpPr>
          <p:cNvPr id="18435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70272F"/>
                </a:solidFill>
              </a:rPr>
              <a:t>The 15</a:t>
            </a:r>
            <a:r>
              <a:rPr lang="en-GB" altLang="en-US" sz="3600" baseline="30000" dirty="0">
                <a:solidFill>
                  <a:srgbClr val="70272F"/>
                </a:solidFill>
              </a:rPr>
              <a:t>th</a:t>
            </a:r>
            <a:r>
              <a:rPr lang="en-GB" altLang="en-US" sz="3600" dirty="0">
                <a:solidFill>
                  <a:srgbClr val="70272F"/>
                </a:solidFill>
              </a:rPr>
              <a:t> Day</a:t>
            </a:r>
          </a:p>
        </p:txBody>
      </p:sp>
      <p:sp>
        <p:nvSpPr>
          <p:cNvPr id="18436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MoonSoleil, Maureen lunn (@flickr.com) - granted under creative commons licence - attribution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1447800"/>
            <a:ext cx="28765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3640721"/>
            <a:ext cx="28765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43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6425" y="1169128"/>
            <a:ext cx="7893021" cy="2295601"/>
          </a:xfrm>
          <a:prstGeom prst="rect">
            <a:avLst/>
          </a:prstGeom>
          <a:solidFill>
            <a:srgbClr val="FBF4E5"/>
          </a:solidFill>
          <a:ln>
            <a:noFill/>
          </a:ln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 country of China is in northeast Asia.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China is the fourth biggest country in the world.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China has the largest population in the world with over </a:t>
            </a:r>
            <a:r>
              <a:rPr lang="en-GB" altLang="en-US" b="1" dirty="0">
                <a:solidFill>
                  <a:schemeClr val="tx1"/>
                </a:solidFill>
              </a:rPr>
              <a:t>1.3 billion people!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China is divided into provinces.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 capital city of China is Beijing.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AE5C76-4364-48C8-8D5D-F0D7FE190E99}"/>
              </a:ext>
            </a:extLst>
          </p:cNvPr>
          <p:cNvGrpSpPr/>
          <p:nvPr/>
        </p:nvGrpSpPr>
        <p:grpSpPr>
          <a:xfrm>
            <a:off x="5455708" y="2808194"/>
            <a:ext cx="3688292" cy="2788017"/>
            <a:chOff x="5455708" y="2808194"/>
            <a:chExt cx="3688292" cy="27880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44" r="14644"/>
            <a:stretch/>
          </p:blipFill>
          <p:spPr>
            <a:xfrm>
              <a:off x="5527839" y="2860591"/>
              <a:ext cx="2633798" cy="2633798"/>
            </a:xfrm>
            <a:prstGeom prst="ellipse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64"/>
            <a:stretch/>
          </p:blipFill>
          <p:spPr>
            <a:xfrm>
              <a:off x="5455708" y="2808194"/>
              <a:ext cx="3688292" cy="2788017"/>
            </a:xfrm>
            <a:prstGeom prst="rect">
              <a:avLst/>
            </a:prstGeom>
          </p:spPr>
        </p:pic>
      </p:grpSp>
      <p:sp>
        <p:nvSpPr>
          <p:cNvPr id="717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70272F"/>
                </a:solidFill>
              </a:rPr>
              <a:t>Where Is China?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57426" y="3784441"/>
            <a:ext cx="4563284" cy="2308384"/>
            <a:chOff x="606425" y="3689212"/>
            <a:chExt cx="4255048" cy="2152460"/>
          </a:xfrm>
        </p:grpSpPr>
        <p:pic>
          <p:nvPicPr>
            <p:cNvPr id="7170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6425" y="3689212"/>
              <a:ext cx="4255048" cy="2152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Down Arrow 8"/>
            <p:cNvSpPr/>
            <p:nvPr/>
          </p:nvSpPr>
          <p:spPr>
            <a:xfrm>
              <a:off x="3754359" y="3812542"/>
              <a:ext cx="238092" cy="525503"/>
            </a:xfrm>
            <a:prstGeom prst="downArrow">
              <a:avLst>
                <a:gd name="adj1" fmla="val 27251"/>
                <a:gd name="adj2" fmla="val 76540"/>
              </a:avLst>
            </a:prstGeom>
            <a:solidFill>
              <a:srgbClr val="E22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906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 dirty="0">
                <a:solidFill>
                  <a:srgbClr val="70272F"/>
                </a:solidFill>
              </a:rPr>
              <a:t>China’s Landscape and Climate</a:t>
            </a: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653257" y="1349375"/>
            <a:ext cx="4806950" cy="585788"/>
          </a:xfrm>
          <a:prstGeom prst="rect">
            <a:avLst/>
          </a:prstGeom>
          <a:solidFill>
            <a:srgbClr val="FBF4E5"/>
          </a:solidFill>
          <a:ln w="28575">
            <a:solidFill>
              <a:srgbClr val="D7A21F"/>
            </a:solidFill>
          </a:ln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600" dirty="0">
                <a:solidFill>
                  <a:schemeClr val="tx1"/>
                </a:solidFill>
              </a:rPr>
              <a:t>China has very diverse geography including deserts, mountains, and fertile river basins.</a:t>
            </a: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653257" y="2070418"/>
            <a:ext cx="4806950" cy="585788"/>
          </a:xfrm>
          <a:prstGeom prst="rect">
            <a:avLst/>
          </a:prstGeom>
          <a:solidFill>
            <a:srgbClr val="FDEDED"/>
          </a:solidFill>
          <a:ln w="28575">
            <a:solidFill>
              <a:srgbClr val="F46F6C"/>
            </a:solidFill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600" dirty="0">
                <a:solidFill>
                  <a:schemeClr val="tx1"/>
                </a:solidFill>
              </a:rPr>
              <a:t>In the north of China, there are mountains, where it snows much of the year.</a:t>
            </a: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653257" y="2791461"/>
            <a:ext cx="4806950" cy="584200"/>
          </a:xfrm>
          <a:prstGeom prst="rect">
            <a:avLst/>
          </a:prstGeom>
          <a:solidFill>
            <a:srgbClr val="FBF4E5"/>
          </a:solidFill>
          <a:ln w="28575">
            <a:solidFill>
              <a:srgbClr val="D7A21F"/>
            </a:solidFill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600" dirty="0">
                <a:solidFill>
                  <a:schemeClr val="tx1"/>
                </a:solidFill>
              </a:rPr>
              <a:t>The south of China is filled with jungles, and </a:t>
            </a:r>
            <a:br>
              <a:rPr lang="en-GB" altLang="en-US" sz="1600" dirty="0">
                <a:solidFill>
                  <a:schemeClr val="tx1"/>
                </a:solidFill>
              </a:rPr>
            </a:br>
            <a:r>
              <a:rPr lang="en-GB" altLang="en-US" sz="1600" dirty="0">
                <a:solidFill>
                  <a:schemeClr val="tx1"/>
                </a:solidFill>
              </a:rPr>
              <a:t>it is very hot and humid.</a:t>
            </a: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653257" y="3510916"/>
            <a:ext cx="4806950" cy="584200"/>
          </a:xfrm>
          <a:prstGeom prst="rect">
            <a:avLst/>
          </a:prstGeom>
          <a:solidFill>
            <a:srgbClr val="FDEDED"/>
          </a:solidFill>
          <a:ln w="28575">
            <a:solidFill>
              <a:srgbClr val="F46F6C"/>
            </a:solidFill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600" dirty="0">
                <a:solidFill>
                  <a:schemeClr val="tx1"/>
                </a:solidFill>
              </a:rPr>
              <a:t>Central China consists mostly of </a:t>
            </a:r>
            <a:br>
              <a:rPr lang="en-GB" altLang="en-US" sz="1600" dirty="0">
                <a:solidFill>
                  <a:schemeClr val="tx1"/>
                </a:solidFill>
              </a:rPr>
            </a:br>
            <a:r>
              <a:rPr lang="en-GB" altLang="en-US" sz="1600" dirty="0">
                <a:solidFill>
                  <a:schemeClr val="tx1"/>
                </a:solidFill>
              </a:rPr>
              <a:t>mountainous regions.</a:t>
            </a: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653257" y="4230371"/>
            <a:ext cx="4806950" cy="584200"/>
          </a:xfrm>
          <a:prstGeom prst="rect">
            <a:avLst/>
          </a:prstGeom>
          <a:solidFill>
            <a:srgbClr val="FBF4E5"/>
          </a:solidFill>
          <a:ln w="28575">
            <a:solidFill>
              <a:srgbClr val="D7A21F"/>
            </a:solidFill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Most of Western China is mountainous – it is home to the Himalayas.</a:t>
            </a:r>
            <a:endParaRPr lang="en-GB" altLang="en-US" sz="1600" dirty="0">
              <a:solidFill>
                <a:schemeClr val="tx1"/>
              </a:solidFill>
            </a:endParaRPr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653257" y="4949825"/>
            <a:ext cx="4806950" cy="830997"/>
          </a:xfrm>
          <a:prstGeom prst="rect">
            <a:avLst/>
          </a:prstGeom>
          <a:solidFill>
            <a:srgbClr val="FDEDED"/>
          </a:solidFill>
          <a:ln w="28575">
            <a:solidFill>
              <a:srgbClr val="F46F6C"/>
            </a:solidFill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1600" dirty="0">
                <a:solidFill>
                  <a:schemeClr val="tx1"/>
                </a:solidFill>
              </a:rPr>
              <a:t>Rivers are very important to China, both for transportation and irrigation. The wheat and rice fields in China rely on irrigation.</a:t>
            </a:r>
          </a:p>
        </p:txBody>
      </p:sp>
      <p:pic>
        <p:nvPicPr>
          <p:cNvPr id="8202" name="Picture 2" descr="http://farm4.staticflickr.com/3030/5718179328_739fb2ec58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1349375"/>
            <a:ext cx="2809875" cy="21066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4" descr="http://farm6.staticflickr.com/5004/5342772643_9a5620edba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3679825"/>
            <a:ext cx="2805112" cy="21034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4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 Friar’s Balsam, eutrophication&amp;hypoxia (@flickr.com)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13464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 dirty="0">
                <a:solidFill>
                  <a:srgbClr val="70272F"/>
                </a:solidFill>
              </a:rPr>
              <a:t>Chinese Culture</a:t>
            </a:r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3835681" y="1478756"/>
            <a:ext cx="4613911" cy="585787"/>
          </a:xfrm>
          <a:prstGeom prst="rect">
            <a:avLst/>
          </a:prstGeom>
          <a:solidFill>
            <a:srgbClr val="FDEDED"/>
          </a:solidFill>
          <a:ln w="28575">
            <a:solidFill>
              <a:srgbClr val="F46F6C"/>
            </a:solidFill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1600" dirty="0">
                <a:solidFill>
                  <a:schemeClr val="tx1"/>
                </a:solidFill>
              </a:rPr>
              <a:t>China is home to a variety of ethnicities </a:t>
            </a:r>
            <a:br>
              <a:rPr lang="en-GB" altLang="en-US" sz="1600" dirty="0">
                <a:solidFill>
                  <a:schemeClr val="tx1"/>
                </a:solidFill>
              </a:rPr>
            </a:br>
            <a:r>
              <a:rPr lang="en-GB" altLang="en-US" sz="1600" dirty="0">
                <a:solidFill>
                  <a:schemeClr val="tx1"/>
                </a:solidFill>
              </a:rPr>
              <a:t>and cultures.</a:t>
            </a:r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3835682" y="2305447"/>
            <a:ext cx="4613911" cy="338138"/>
          </a:xfrm>
          <a:prstGeom prst="rect">
            <a:avLst/>
          </a:prstGeom>
          <a:solidFill>
            <a:srgbClr val="FBF4E5"/>
          </a:solidFill>
          <a:ln w="28575">
            <a:solidFill>
              <a:srgbClr val="D7A21F"/>
            </a:solidFill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600" dirty="0">
                <a:solidFill>
                  <a:schemeClr val="tx1"/>
                </a:solidFill>
              </a:rPr>
              <a:t>Chinese culture is very unique.</a:t>
            </a:r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3835681" y="2884489"/>
            <a:ext cx="4613911" cy="830262"/>
          </a:xfrm>
          <a:prstGeom prst="rect">
            <a:avLst/>
          </a:prstGeom>
          <a:solidFill>
            <a:srgbClr val="FDEDED"/>
          </a:solidFill>
          <a:ln w="28575">
            <a:solidFill>
              <a:srgbClr val="F46F6C"/>
            </a:solidFill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600" dirty="0">
                <a:solidFill>
                  <a:schemeClr val="tx1"/>
                </a:solidFill>
              </a:rPr>
              <a:t>The Chinese calendar, architecture, food, handicrafts, dance, festivals, and martial arts are very popular across the world.</a:t>
            </a: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3835681" y="3955655"/>
            <a:ext cx="4613911" cy="1077912"/>
          </a:xfrm>
          <a:prstGeom prst="rect">
            <a:avLst/>
          </a:prstGeom>
          <a:solidFill>
            <a:srgbClr val="FBF4E5"/>
          </a:solidFill>
          <a:ln w="28575">
            <a:solidFill>
              <a:srgbClr val="D7A21F"/>
            </a:solidFill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1600" dirty="0">
                <a:solidFill>
                  <a:schemeClr val="tx1"/>
                </a:solidFill>
              </a:rPr>
              <a:t>Mandarin is the official language in China. A few other languages spoken in China include Cantonese, Hakka, and Swatow, depending on the location.</a:t>
            </a: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3835681" y="5274470"/>
            <a:ext cx="4613911" cy="584200"/>
          </a:xfrm>
          <a:prstGeom prst="rect">
            <a:avLst/>
          </a:prstGeom>
          <a:solidFill>
            <a:srgbClr val="FDEDED"/>
          </a:solidFill>
          <a:ln w="28575">
            <a:solidFill>
              <a:srgbClr val="F46F6C"/>
            </a:solidFill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600" dirty="0">
                <a:solidFill>
                  <a:schemeClr val="tx1"/>
                </a:solidFill>
              </a:rPr>
              <a:t>The staple food in China is rice, and it is eaten with nearly every meal.</a:t>
            </a:r>
          </a:p>
        </p:txBody>
      </p:sp>
      <p:pic>
        <p:nvPicPr>
          <p:cNvPr id="92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89" y="1473200"/>
            <a:ext cx="295910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89" y="3888582"/>
            <a:ext cx="2954337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coolinsights, jadis1958(@flickr.com)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210557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  <p:bldP spid="10247" grpId="0" animBg="1"/>
      <p:bldP spid="102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70272F"/>
                </a:solidFill>
              </a:rPr>
              <a:t>When Is Chinese New Year?</a:t>
            </a:r>
          </a:p>
        </p:txBody>
      </p:sp>
      <p:pic>
        <p:nvPicPr>
          <p:cNvPr id="10243" name="Picture 2" descr="http://farm3.staticflickr.com/2392/2253651915_58c1bef109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625600"/>
            <a:ext cx="30067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tanakawho (@flickr.com) - granted under creative commons licence - attribution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96913" y="1625600"/>
            <a:ext cx="4596540" cy="957263"/>
          </a:xfrm>
          <a:prstGeom prst="rect">
            <a:avLst/>
          </a:prstGeom>
          <a:solidFill>
            <a:srgbClr val="FDEDED"/>
          </a:solidFill>
          <a:ln w="28575">
            <a:solidFill>
              <a:srgbClr val="F46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lang="en-GB" altLang="en-US" dirty="0">
                <a:solidFill>
                  <a:schemeClr val="tx1"/>
                </a:solidFill>
              </a:rPr>
              <a:t>Chinese New Year starts somewhere between late January and early February.</a:t>
            </a:r>
          </a:p>
        </p:txBody>
      </p:sp>
      <p:sp>
        <p:nvSpPr>
          <p:cNvPr id="8" name="Rectangle 7"/>
          <p:cNvSpPr/>
          <p:nvPr/>
        </p:nvSpPr>
        <p:spPr>
          <a:xfrm>
            <a:off x="696913" y="2735263"/>
            <a:ext cx="4596540" cy="1150937"/>
          </a:xfrm>
          <a:prstGeom prst="rect">
            <a:avLst/>
          </a:prstGeom>
          <a:solidFill>
            <a:srgbClr val="FBF4E5"/>
          </a:solidFill>
          <a:ln w="28575">
            <a:solidFill>
              <a:srgbClr val="E9C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>
              <a:lnSpc>
                <a:spcPct val="120000"/>
              </a:lnSpc>
              <a:defRPr/>
            </a:pPr>
            <a:r>
              <a:rPr lang="en-GB" altLang="en-US" dirty="0">
                <a:solidFill>
                  <a:schemeClr val="tx1"/>
                </a:solidFill>
              </a:rPr>
              <a:t>The date changes from year-to-year. It follows an ancient farmer calendar based on the phases of the moon.</a:t>
            </a:r>
          </a:p>
        </p:txBody>
      </p:sp>
    </p:spTree>
    <p:extLst>
      <p:ext uri="{BB962C8B-B14F-4D97-AF65-F5344CB8AC3E}">
        <p14:creationId xmlns:p14="http://schemas.microsoft.com/office/powerpoint/2010/main" val="355609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70272F"/>
                </a:solidFill>
              </a:rPr>
              <a:t>Preparing for the New Year</a:t>
            </a: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755650" y="1506538"/>
            <a:ext cx="396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755650" y="2586038"/>
            <a:ext cx="396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11269" name="Picture 2" descr="http://farm3.staticflickr.com/2131/2455900347_cc5461f23e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625600"/>
            <a:ext cx="31829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borkur.net (@flickr.com) - granted under creative commons licence - attribution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010564" y="1628775"/>
            <a:ext cx="4461827" cy="1160145"/>
          </a:xfrm>
          <a:prstGeom prst="rect">
            <a:avLst/>
          </a:prstGeom>
          <a:solidFill>
            <a:srgbClr val="FBF4E5">
              <a:alpha val="87059"/>
            </a:srgbClr>
          </a:solidFill>
          <a:ln w="28575">
            <a:solidFill>
              <a:srgbClr val="E9C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lang="en-GB" altLang="en-US" dirty="0">
                <a:solidFill>
                  <a:schemeClr val="tx1"/>
                </a:solidFill>
              </a:rPr>
              <a:t>Some Chinese people spring clean their homes and gardens to sweep away any bad luck.</a:t>
            </a:r>
          </a:p>
        </p:txBody>
      </p:sp>
      <p:sp>
        <p:nvSpPr>
          <p:cNvPr id="9" name="Rectangle 8"/>
          <p:cNvSpPr/>
          <p:nvPr/>
        </p:nvSpPr>
        <p:spPr>
          <a:xfrm>
            <a:off x="4010564" y="2911157"/>
            <a:ext cx="4461827" cy="1222375"/>
          </a:xfrm>
          <a:prstGeom prst="rect">
            <a:avLst/>
          </a:prstGeom>
          <a:solidFill>
            <a:srgbClr val="FDEDED">
              <a:alpha val="80000"/>
            </a:srgbClr>
          </a:solidFill>
          <a:ln w="28575">
            <a:solidFill>
              <a:srgbClr val="F46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lang="en-GB" altLang="en-US" dirty="0">
                <a:solidFill>
                  <a:schemeClr val="tx1"/>
                </a:solidFill>
              </a:rPr>
              <a:t>Homes are decorated with paper scrolls and lanterns with good luck phrases such as “happiness” and “wealth” on them.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10564" y="4255769"/>
            <a:ext cx="4461827" cy="1552894"/>
          </a:xfrm>
          <a:prstGeom prst="rect">
            <a:avLst/>
          </a:prstGeom>
          <a:solidFill>
            <a:srgbClr val="FBF4E5">
              <a:alpha val="87059"/>
            </a:srgbClr>
          </a:solidFill>
          <a:ln w="28575">
            <a:solidFill>
              <a:srgbClr val="E9C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lang="en-GB" altLang="en-US" dirty="0">
                <a:solidFill>
                  <a:schemeClr val="tx1"/>
                </a:solidFill>
              </a:rPr>
              <a:t>All unfinished business is settled so there is a fresh start for the new year. Debts are paid, quarrels are resolved, and any work is brought up to date.</a:t>
            </a:r>
          </a:p>
        </p:txBody>
      </p:sp>
    </p:spTree>
    <p:extLst>
      <p:ext uri="{BB962C8B-B14F-4D97-AF65-F5344CB8AC3E}">
        <p14:creationId xmlns:p14="http://schemas.microsoft.com/office/powerpoint/2010/main" val="69206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70272F"/>
                </a:solidFill>
              </a:rPr>
              <a:t>New Year’s Eve</a:t>
            </a:r>
          </a:p>
        </p:txBody>
      </p:sp>
      <p:sp>
        <p:nvSpPr>
          <p:cNvPr id="12291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Prince Roy, (@flickr.com) - granted under creative commons licence - attribution</a:t>
            </a:r>
          </a:p>
        </p:txBody>
      </p:sp>
      <p:pic>
        <p:nvPicPr>
          <p:cNvPr id="12292" name="Picture 4" descr="http://farm3.staticflickr.com/2218/2246513634_679c46046e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7"/>
          <a:stretch>
            <a:fillRect/>
          </a:stretch>
        </p:blipFill>
        <p:spPr bwMode="auto">
          <a:xfrm>
            <a:off x="5259388" y="1495425"/>
            <a:ext cx="3192462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96913" y="1490662"/>
            <a:ext cx="4470705" cy="1244149"/>
          </a:xfrm>
          <a:prstGeom prst="rect">
            <a:avLst/>
          </a:prstGeom>
          <a:solidFill>
            <a:srgbClr val="FBF4E5">
              <a:alpha val="87059"/>
            </a:srgbClr>
          </a:solidFill>
          <a:ln w="28575">
            <a:solidFill>
              <a:srgbClr val="E9C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lang="en-GB" altLang="en-US" dirty="0">
                <a:solidFill>
                  <a:schemeClr val="tx1"/>
                </a:solidFill>
              </a:rPr>
              <a:t>Families gather together and have 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a large, traditional feast of fish 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and chicken.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6913" y="2844893"/>
            <a:ext cx="4470705" cy="900112"/>
          </a:xfrm>
          <a:prstGeom prst="rect">
            <a:avLst/>
          </a:prstGeom>
          <a:solidFill>
            <a:srgbClr val="FDEDED">
              <a:alpha val="87059"/>
            </a:srgbClr>
          </a:solidFill>
          <a:ln w="28575">
            <a:solidFill>
              <a:srgbClr val="F46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lang="en-GB" altLang="en-US" dirty="0">
                <a:solidFill>
                  <a:schemeClr val="tx1"/>
                </a:solidFill>
              </a:rPr>
              <a:t>In the North, people eat dijiaozi –                      a steamed dumpling.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6913" y="3855087"/>
            <a:ext cx="4459831" cy="957263"/>
          </a:xfrm>
          <a:prstGeom prst="rect">
            <a:avLst/>
          </a:prstGeom>
          <a:solidFill>
            <a:srgbClr val="FBF4E5">
              <a:alpha val="87059"/>
            </a:srgbClr>
          </a:solidFill>
          <a:ln w="28575">
            <a:solidFill>
              <a:srgbClr val="E9C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lang="en-GB" altLang="en-US" dirty="0">
                <a:solidFill>
                  <a:schemeClr val="tx1"/>
                </a:solidFill>
              </a:rPr>
              <a:t>In the South, people eat </a:t>
            </a:r>
            <a:r>
              <a:rPr lang="en-GB" altLang="en-US" dirty="0" err="1">
                <a:solidFill>
                  <a:schemeClr val="tx1"/>
                </a:solidFill>
              </a:rPr>
              <a:t>nian</a:t>
            </a:r>
            <a:r>
              <a:rPr lang="en-GB" altLang="en-US" dirty="0">
                <a:solidFill>
                  <a:schemeClr val="tx1"/>
                </a:solidFill>
              </a:rPr>
              <a:t> </a:t>
            </a:r>
            <a:r>
              <a:rPr lang="en-GB" altLang="en-US" dirty="0" err="1">
                <a:solidFill>
                  <a:schemeClr val="tx1"/>
                </a:solidFill>
              </a:rPr>
              <a:t>gao</a:t>
            </a:r>
            <a:r>
              <a:rPr lang="en-GB" altLang="en-US" dirty="0">
                <a:solidFill>
                  <a:schemeClr val="tx1"/>
                </a:solidFill>
              </a:rPr>
              <a:t> –                   a sticky sweet rice pudding.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6913" y="4922432"/>
            <a:ext cx="4470705" cy="1043393"/>
          </a:xfrm>
          <a:prstGeom prst="rect">
            <a:avLst/>
          </a:prstGeom>
          <a:solidFill>
            <a:srgbClr val="FDEDED">
              <a:alpha val="87059"/>
            </a:srgbClr>
          </a:solidFill>
          <a:ln w="28575">
            <a:solidFill>
              <a:srgbClr val="F46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lang="en-GB" altLang="en-US" dirty="0">
                <a:solidFill>
                  <a:schemeClr val="tx1"/>
                </a:solidFill>
              </a:rPr>
              <a:t>People stay up until midnight, setting off firework to scare away evil spirits.</a:t>
            </a:r>
          </a:p>
        </p:txBody>
      </p:sp>
      <p:pic>
        <p:nvPicPr>
          <p:cNvPr id="12297" name="Picture 6" descr="http://farm6.staticflickr.com/5346/9104895481_ab988f3aa1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74"/>
          <a:stretch>
            <a:fillRect/>
          </a:stretch>
        </p:blipFill>
        <p:spPr bwMode="auto">
          <a:xfrm>
            <a:off x="5254625" y="3968750"/>
            <a:ext cx="321151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44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70272F"/>
                </a:solidFill>
              </a:rPr>
              <a:t>New Year’s Day</a:t>
            </a:r>
          </a:p>
        </p:txBody>
      </p:sp>
      <p:sp>
        <p:nvSpPr>
          <p:cNvPr id="13315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DaMongMan, oldandsolo (@flickr.com) - granted under creative commons licence - attribution</a:t>
            </a:r>
          </a:p>
        </p:txBody>
      </p:sp>
      <p:pic>
        <p:nvPicPr>
          <p:cNvPr id="13316" name="Picture 2" descr="http://farm8.staticflickr.com/7164/6746391191_fc5f4baef0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1" t="5751" r="8173" b="6223"/>
          <a:stretch>
            <a:fillRect/>
          </a:stretch>
        </p:blipFill>
        <p:spPr bwMode="auto">
          <a:xfrm>
            <a:off x="692150" y="1473200"/>
            <a:ext cx="289242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farm8.staticflickr.com/7260/7822048790_3b7dbdb873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" y="3913188"/>
            <a:ext cx="2890838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70242" y="1470025"/>
            <a:ext cx="4769083" cy="993775"/>
          </a:xfrm>
          <a:prstGeom prst="rect">
            <a:avLst/>
          </a:prstGeom>
          <a:solidFill>
            <a:srgbClr val="FBF4E5">
              <a:alpha val="87059"/>
            </a:srgbClr>
          </a:solidFill>
          <a:ln w="28575">
            <a:solidFill>
              <a:srgbClr val="E9C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eaLnBrk="1" hangingPunct="1">
              <a:defRPr/>
            </a:pPr>
            <a:r>
              <a:rPr lang="en-GB" altLang="en-US" dirty="0">
                <a:solidFill>
                  <a:schemeClr val="tx1"/>
                </a:solidFill>
              </a:rPr>
              <a:t>Children wake up to find red envelopes filled with money and sweets under their pillows, left by their parents or grandparents.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70242" y="2579688"/>
            <a:ext cx="4769083" cy="1219200"/>
          </a:xfrm>
          <a:prstGeom prst="rect">
            <a:avLst/>
          </a:prstGeom>
          <a:solidFill>
            <a:srgbClr val="FDEDED">
              <a:alpha val="87059"/>
            </a:srgbClr>
          </a:solidFill>
          <a:ln w="28575">
            <a:solidFill>
              <a:srgbClr val="F46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eaLnBrk="1" hangingPunct="1">
              <a:defRPr/>
            </a:pPr>
            <a:r>
              <a:rPr lang="en-GB" altLang="en-US" dirty="0">
                <a:solidFill>
                  <a:schemeClr val="tx1"/>
                </a:solidFill>
              </a:rPr>
              <a:t>Each family member starts the day with brand new clothes from head to toe. Red is a very popular color for clothing as it is considered lucky.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70242" y="3913188"/>
            <a:ext cx="4769083" cy="957262"/>
          </a:xfrm>
          <a:prstGeom prst="rect">
            <a:avLst/>
          </a:prstGeom>
          <a:solidFill>
            <a:srgbClr val="FBF4E5">
              <a:alpha val="87059"/>
            </a:srgbClr>
          </a:solidFill>
          <a:ln w="28575">
            <a:solidFill>
              <a:srgbClr val="E9C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eaLnBrk="1" hangingPunct="1">
              <a:defRPr/>
            </a:pPr>
            <a:r>
              <a:rPr lang="en-GB" altLang="en-US" dirty="0">
                <a:solidFill>
                  <a:schemeClr val="tx1"/>
                </a:solidFill>
              </a:rPr>
              <a:t>The first stop of the day is the temple to worship the gods and to welcome the                  New Year.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70242" y="4984750"/>
            <a:ext cx="4769083" cy="981075"/>
          </a:xfrm>
          <a:prstGeom prst="rect">
            <a:avLst/>
          </a:prstGeom>
          <a:solidFill>
            <a:srgbClr val="FDEDED">
              <a:alpha val="87059"/>
            </a:srgbClr>
          </a:solidFill>
          <a:ln w="28575">
            <a:solidFill>
              <a:srgbClr val="F46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eaLnBrk="1" hangingPunct="1">
              <a:defRPr/>
            </a:pPr>
            <a:r>
              <a:rPr lang="en-GB" altLang="en-US" dirty="0">
                <a:solidFill>
                  <a:schemeClr val="tx1"/>
                </a:solidFill>
              </a:rPr>
              <a:t>Most Chinese families gather together for a New Year’s banquet. Each family has their own special dish they prepare for this time.</a:t>
            </a:r>
          </a:p>
        </p:txBody>
      </p:sp>
    </p:spTree>
    <p:extLst>
      <p:ext uri="{BB962C8B-B14F-4D97-AF65-F5344CB8AC3E}">
        <p14:creationId xmlns:p14="http://schemas.microsoft.com/office/powerpoint/2010/main" val="382923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70272F"/>
                </a:solidFill>
              </a:rPr>
              <a:t>The Second Day</a:t>
            </a:r>
          </a:p>
        </p:txBody>
      </p:sp>
      <p:sp>
        <p:nvSpPr>
          <p:cNvPr id="14339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Bob Jagendorf, heypatrick(@flickr.com) - granted under creative commons licence - attribution</a:t>
            </a:r>
          </a:p>
        </p:txBody>
      </p:sp>
      <p:pic>
        <p:nvPicPr>
          <p:cNvPr id="14340" name="Picture 2" descr="http://farm5.staticflickr.com/4064/4395990019_9daeacb3c6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086225"/>
            <a:ext cx="2922588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farm1.staticflickr.com/107/314882754_5d7ad8b92a_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1"/>
          <a:stretch/>
        </p:blipFill>
        <p:spPr bwMode="auto">
          <a:xfrm>
            <a:off x="5511800" y="1466850"/>
            <a:ext cx="2922588" cy="240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92150" y="1470025"/>
            <a:ext cx="4710360" cy="815975"/>
          </a:xfrm>
          <a:prstGeom prst="rect">
            <a:avLst/>
          </a:prstGeom>
          <a:solidFill>
            <a:srgbClr val="FBF4E5">
              <a:alpha val="87059"/>
            </a:srgbClr>
          </a:solidFill>
          <a:ln w="28575">
            <a:solidFill>
              <a:srgbClr val="E9C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1"/>
                </a:solidFill>
              </a:rPr>
              <a:t>The birthday of the Chinese God of Wealth,                  </a:t>
            </a:r>
            <a:r>
              <a:rPr lang="en-US" altLang="en-US" dirty="0" err="1">
                <a:solidFill>
                  <a:schemeClr val="tx1"/>
                </a:solidFill>
              </a:rPr>
              <a:t>Cai</a:t>
            </a:r>
            <a:r>
              <a:rPr lang="en-US" altLang="en-US" dirty="0">
                <a:solidFill>
                  <a:schemeClr val="tx1"/>
                </a:solidFill>
              </a:rPr>
              <a:t> Shen, is celebrated.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2150" y="2392363"/>
            <a:ext cx="4710360" cy="731837"/>
          </a:xfrm>
          <a:prstGeom prst="rect">
            <a:avLst/>
          </a:prstGeom>
          <a:solidFill>
            <a:srgbClr val="FDEDED">
              <a:alpha val="87059"/>
            </a:srgbClr>
          </a:solidFill>
          <a:ln w="28575">
            <a:solidFill>
              <a:srgbClr val="F46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eaLnBrk="1" hangingPunct="1">
              <a:defRPr/>
            </a:pPr>
            <a:r>
              <a:rPr lang="en-GB" altLang="en-US" dirty="0">
                <a:solidFill>
                  <a:schemeClr val="tx1"/>
                </a:solidFill>
              </a:rPr>
              <a:t>Chinese people pray to their ancestors as well as the gods.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24028" y="4095124"/>
            <a:ext cx="4710360" cy="815975"/>
          </a:xfrm>
          <a:prstGeom prst="rect">
            <a:avLst/>
          </a:prstGeom>
          <a:solidFill>
            <a:srgbClr val="FBF4E5">
              <a:alpha val="87059"/>
            </a:srgbClr>
          </a:solidFill>
          <a:ln w="28575">
            <a:solidFill>
              <a:srgbClr val="E9C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eaLnBrk="1" hangingPunct="1">
              <a:defRPr/>
            </a:pPr>
            <a:r>
              <a:rPr lang="en-GB" altLang="en-US" dirty="0">
                <a:solidFill>
                  <a:schemeClr val="tx1"/>
                </a:solidFill>
              </a:rPr>
              <a:t>It is believed to be the birthday of all dogs, so dogs are treated with special foods.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24028" y="4995236"/>
            <a:ext cx="4710360" cy="498475"/>
          </a:xfrm>
          <a:prstGeom prst="rect">
            <a:avLst/>
          </a:prstGeom>
          <a:solidFill>
            <a:srgbClr val="FDEDED">
              <a:alpha val="87059"/>
            </a:srgbClr>
          </a:solidFill>
          <a:ln w="28575">
            <a:solidFill>
              <a:srgbClr val="F46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eaLnBrk="1" hangingPunct="1">
              <a:defRPr/>
            </a:pPr>
            <a:r>
              <a:rPr lang="en-GB" altLang="en-US" dirty="0">
                <a:solidFill>
                  <a:schemeClr val="tx1"/>
                </a:solidFill>
              </a:rPr>
              <a:t>It is also a time for visiting families.</a:t>
            </a:r>
          </a:p>
        </p:txBody>
      </p:sp>
    </p:spTree>
    <p:extLst>
      <p:ext uri="{BB962C8B-B14F-4D97-AF65-F5344CB8AC3E}">
        <p14:creationId xmlns:p14="http://schemas.microsoft.com/office/powerpoint/2010/main" val="29028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us2-t-136-all-about-chinese-new-year-powerpoint</Template>
  <TotalTime>96</TotalTime>
  <Words>1126</Words>
  <Application>Microsoft Office PowerPoint</Application>
  <PresentationFormat>On-screen Show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Twinkl SemiBold</vt:lpstr>
      <vt:lpstr>Calibri</vt:lpstr>
      <vt:lpstr>Twinkl</vt:lpstr>
      <vt:lpstr>Office Theme</vt:lpstr>
      <vt:lpstr>PowerPoint Presentation</vt:lpstr>
      <vt:lpstr>Where Is China?</vt:lpstr>
      <vt:lpstr>China’s Landscape and Climate</vt:lpstr>
      <vt:lpstr>Chinese Culture</vt:lpstr>
      <vt:lpstr>When Is Chinese New Year?</vt:lpstr>
      <vt:lpstr>Preparing for the New Year</vt:lpstr>
      <vt:lpstr>New Year’s Eve</vt:lpstr>
      <vt:lpstr>New Year’s Day</vt:lpstr>
      <vt:lpstr>The Second Day</vt:lpstr>
      <vt:lpstr>The 3rd and 4th Days</vt:lpstr>
      <vt:lpstr>The 5th, 6th, 7th, 8th, and 9th Days</vt:lpstr>
      <vt:lpstr>The 10th, 11th, 12th, 13th, and 14th Days</vt:lpstr>
      <vt:lpstr>The 15th 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Becker</dc:creator>
  <cp:lastModifiedBy>I Porter</cp:lastModifiedBy>
  <cp:revision>46</cp:revision>
  <dcterms:created xsi:type="dcterms:W3CDTF">2019-12-13T12:14:13Z</dcterms:created>
  <dcterms:modified xsi:type="dcterms:W3CDTF">2025-01-27T13:05:27Z</dcterms:modified>
</cp:coreProperties>
</file>