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3693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294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0"/>
          <a:stretch/>
        </p:blipFill>
        <p:spPr>
          <a:xfrm>
            <a:off x="6194015" y="2768367"/>
            <a:ext cx="2014976" cy="3649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0" y="1529832"/>
            <a:ext cx="7632700" cy="1049106"/>
          </a:xfrm>
          <a:prstGeom prst="rect">
            <a:avLst/>
          </a:prstGeom>
          <a:solidFill>
            <a:srgbClr val="713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well as the interactive galleries, other features of Titanic Belfast include a dark ride allowing visitors to be transported back to the Belfast shipyards of the early twentieth century.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698725"/>
            <a:ext cx="5980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There is also an underwater exploration theatre and accurate examples of the ship’s cabins.</a:t>
            </a:r>
          </a:p>
          <a:p>
            <a:endParaRPr lang="en-GB" dirty="0"/>
          </a:p>
          <a:p>
            <a:r>
              <a:rPr lang="en-GB" dirty="0"/>
              <a:t>Up to one thousand guests can be catered for by the conference &amp; banqueting suites.</a:t>
            </a:r>
          </a:p>
        </p:txBody>
      </p:sp>
    </p:spTree>
    <p:extLst>
      <p:ext uri="{BB962C8B-B14F-4D97-AF65-F5344CB8AC3E}">
        <p14:creationId xmlns:p14="http://schemas.microsoft.com/office/powerpoint/2010/main" val="31081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Outside the Building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6175" y="3723071"/>
            <a:ext cx="5102119" cy="2112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0" y="1473200"/>
            <a:ext cx="7632700" cy="772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On the slipway where Titanic was constructed, a life-size plan of the ship’s Promenade Deck has been inlaid in white stone.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2366618"/>
            <a:ext cx="7632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locations of the lifeboats and funnels are also marked.</a:t>
            </a:r>
          </a:p>
          <a:p>
            <a:endParaRPr lang="en-GB" dirty="0"/>
          </a:p>
          <a:p>
            <a:r>
              <a:rPr lang="en-GB" dirty="0"/>
              <a:t>Benches have been positioned where they would have been on the </a:t>
            </a:r>
            <a:br>
              <a:rPr lang="en-GB" dirty="0"/>
            </a:br>
            <a:r>
              <a:rPr lang="en-GB" dirty="0"/>
              <a:t>Titanic itself.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Morse 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73201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Titanic Belfast building and grounds also feature examples of Morse code, an important element of the Titanic story.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291558"/>
            <a:ext cx="7692064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Wooden benches around the building are spaced in Morse code sequence.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4054048"/>
            <a:ext cx="7692063" cy="772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Visitors versed in Morse code who enter the building from the car park will be able to read the message, ‘Welcome to Titanic Belfast’.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2958692"/>
            <a:ext cx="7692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read clockwise around the plaza the message is “DE (this is) MGY </a:t>
            </a:r>
            <a:r>
              <a:rPr lang="en-GB" dirty="0" err="1"/>
              <a:t>MGY</a:t>
            </a:r>
            <a:r>
              <a:rPr lang="en-GB" dirty="0"/>
              <a:t> </a:t>
            </a:r>
            <a:r>
              <a:rPr lang="en-GB" dirty="0" err="1"/>
              <a:t>MGY</a:t>
            </a:r>
            <a:r>
              <a:rPr lang="en-GB" dirty="0"/>
              <a:t> (Titanic’s call sign) CQD </a:t>
            </a:r>
            <a:r>
              <a:rPr lang="en-GB" dirty="0" err="1"/>
              <a:t>CQD</a:t>
            </a:r>
            <a:r>
              <a:rPr lang="en-GB" dirty="0"/>
              <a:t> SOS </a:t>
            </a:r>
            <a:r>
              <a:rPr lang="en-GB" dirty="0" err="1"/>
              <a:t>SOS</a:t>
            </a:r>
            <a:r>
              <a:rPr lang="en-GB" dirty="0"/>
              <a:t> CQD” – which was the message of distress that Titanic sent after the collision with the iceberg.</a:t>
            </a:r>
          </a:p>
        </p:txBody>
      </p:sp>
    </p:spTree>
    <p:extLst>
      <p:ext uri="{BB962C8B-B14F-4D97-AF65-F5344CB8AC3E}">
        <p14:creationId xmlns:p14="http://schemas.microsoft.com/office/powerpoint/2010/main" val="32103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Grand Staircase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2388808"/>
            <a:ext cx="76327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Oldtown</a:t>
            </a:r>
            <a:r>
              <a:rPr lang="en-GB" dirty="0"/>
              <a:t> Joinery (a family firm from </a:t>
            </a:r>
            <a:r>
              <a:rPr lang="en-GB" dirty="0" err="1"/>
              <a:t>Bellaghy</a:t>
            </a:r>
            <a:r>
              <a:rPr lang="en-GB" dirty="0"/>
              <a:t>) then used traditional joinery techniques and 1,500 working hours to </a:t>
            </a:r>
            <a:br>
              <a:rPr lang="en-GB" dirty="0"/>
            </a:br>
            <a:r>
              <a:rPr lang="en-GB" dirty="0"/>
              <a:t>construct the staircase.</a:t>
            </a:r>
          </a:p>
          <a:p>
            <a:endParaRPr lang="en-GB" dirty="0"/>
          </a:p>
          <a:p>
            <a:r>
              <a:rPr lang="en-GB" dirty="0"/>
              <a:t>The 23-foot-high staircase is made up </a:t>
            </a:r>
            <a:br>
              <a:rPr lang="en-GB" dirty="0"/>
            </a:br>
            <a:r>
              <a:rPr lang="en-GB" dirty="0"/>
              <a:t>of 10,000 individual parts.</a:t>
            </a:r>
          </a:p>
          <a:p>
            <a:endParaRPr lang="en-GB" dirty="0"/>
          </a:p>
          <a:p>
            <a:r>
              <a:rPr lang="en-GB" dirty="0"/>
              <a:t>It had to be built in six </a:t>
            </a:r>
            <a:br>
              <a:rPr lang="en-GB" dirty="0"/>
            </a:br>
            <a:r>
              <a:rPr lang="en-GB" dirty="0"/>
              <a:t>separate sections. 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78" y="2833695"/>
            <a:ext cx="4060272" cy="2931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0" y="1473199"/>
            <a:ext cx="7632700" cy="772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 detailed 3D technical model was developed, based on photographs of the original staircase on the Olympic (Titanic’s sister ship).</a:t>
            </a:r>
          </a:p>
        </p:txBody>
      </p:sp>
    </p:spTree>
    <p:extLst>
      <p:ext uri="{BB962C8B-B14F-4D97-AF65-F5344CB8AC3E}">
        <p14:creationId xmlns:p14="http://schemas.microsoft.com/office/powerpoint/2010/main" val="36785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Grand Staircase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16" y="1473201"/>
            <a:ext cx="3185133" cy="29981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650" y="1473201"/>
            <a:ext cx="4235800" cy="1049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joiners used red oak, the same wood which was used for the original Grand Staircase on Titanic.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2671634"/>
            <a:ext cx="423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Some changes had to be made to satisfy modern building control, including a brass handrail installed for health and safety purposes. </a:t>
            </a:r>
          </a:p>
          <a:p>
            <a:endParaRPr lang="en-GB" dirty="0"/>
          </a:p>
          <a:p>
            <a:r>
              <a:rPr lang="en-GB" dirty="0"/>
              <a:t>The replica staircase is located in the Titanic Suite, underneath a replica of the glass dome.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03216" y="4592387"/>
            <a:ext cx="3185134" cy="4951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Grand Staircase Replica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49" y="5179828"/>
            <a:ext cx="7632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fifth and sixth floors of Titanic Belfast seek to recreate the luxurious first class banqueting room on the Titanic and can accommodate a thousand people. </a:t>
            </a:r>
          </a:p>
        </p:txBody>
      </p:sp>
    </p:spTree>
    <p:extLst>
      <p:ext uri="{BB962C8B-B14F-4D97-AF65-F5344CB8AC3E}">
        <p14:creationId xmlns:p14="http://schemas.microsoft.com/office/powerpoint/2010/main" val="41783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Grand Staircase Debate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73201"/>
            <a:ext cx="7632700" cy="1049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When the Titanic Belfast attraction opened, the fact that the staircase was only accessible to people attending tea parties, dinners or functions in the banqueting hall caused heated debate.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660395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Many people felt that all visiting members of the public should be able to see the staircase.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8"/>
          <a:stretch/>
        </p:blipFill>
        <p:spPr>
          <a:xfrm>
            <a:off x="755650" y="3541780"/>
            <a:ext cx="2396996" cy="286810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567235" y="3541780"/>
            <a:ext cx="3821115" cy="1382558"/>
          </a:xfrm>
          <a:prstGeom prst="cloudCallout">
            <a:avLst>
              <a:gd name="adj1" fmla="val -82964"/>
              <a:gd name="adj2" fmla="val -66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1077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Titanic Sign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51073"/>
            <a:ext cx="7632700" cy="772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laser-cut ‘Titanic’ sign outside the building was constructed by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BSK Engineering.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545379"/>
            <a:ext cx="7632699" cy="772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After being transported </a:t>
            </a:r>
            <a:r>
              <a:rPr lang="en-GB">
                <a:solidFill>
                  <a:schemeClr val="tx1"/>
                </a:solidFill>
              </a:rPr>
              <a:t>from County Tyrone</a:t>
            </a:r>
            <a:r>
              <a:rPr lang="en-GB" dirty="0">
                <a:solidFill>
                  <a:schemeClr val="tx1"/>
                </a:solidFill>
              </a:rPr>
              <a:t>, it was installed in February 2012.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1" y="3539685"/>
            <a:ext cx="7632698" cy="1049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sign is the same size as the private promenades available for Titanic’s First Class Parlour Suites -  14.5 metres long and 4.5 </a:t>
            </a:r>
          </a:p>
          <a:p>
            <a:r>
              <a:rPr lang="en-GB" dirty="0">
                <a:solidFill>
                  <a:schemeClr val="tx1"/>
                </a:solidFill>
              </a:rPr>
              <a:t>metres tall.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4810990"/>
            <a:ext cx="7632699" cy="495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sign is the same weight as the Titanic’s main anchor.</a:t>
            </a:r>
          </a:p>
        </p:txBody>
      </p:sp>
    </p:spTree>
    <p:extLst>
      <p:ext uri="{BB962C8B-B14F-4D97-AF65-F5344CB8AC3E}">
        <p14:creationId xmlns:p14="http://schemas.microsoft.com/office/powerpoint/2010/main" val="980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 Nomadic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76">
            <a:off x="855678" y="3640821"/>
            <a:ext cx="3863380" cy="2344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0" y="1550885"/>
            <a:ext cx="7632700" cy="772107"/>
          </a:xfrm>
          <a:prstGeom prst="rect">
            <a:avLst/>
          </a:prstGeom>
          <a:solidFill>
            <a:srgbClr val="713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As part of their trip to the tourist attraction, visitors can also choose to visit the restored SS Nomadic.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476498"/>
            <a:ext cx="7632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Nomadic is now the only White Star Line ship left in the world and is berthed in Hamilton Dry Dock, beside Titanic Belfast.</a:t>
            </a:r>
          </a:p>
          <a:p>
            <a:endParaRPr lang="en-GB" dirty="0"/>
          </a:p>
          <a:p>
            <a:r>
              <a:rPr lang="en-GB" dirty="0"/>
              <a:t>                             The Nomadic took first and second class passengers </a:t>
            </a:r>
            <a:br>
              <a:rPr lang="en-GB" dirty="0"/>
            </a:br>
            <a:r>
              <a:rPr lang="en-GB" dirty="0"/>
              <a:t>                                   from the dockside in Cherbourg to the Titanic, </a:t>
            </a:r>
            <a:br>
              <a:rPr lang="en-GB" dirty="0"/>
            </a:br>
            <a:r>
              <a:rPr lang="en-GB" dirty="0"/>
              <a:t>                                       so played its own part in the ship’s story.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36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13787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Facts and Figures</a:t>
            </a:r>
            <a:br>
              <a:rPr lang="en-GB" dirty="0"/>
            </a:br>
            <a:r>
              <a:rPr lang="en-GB" dirty="0"/>
              <a:t>Titanic Belfast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5650" y="1781774"/>
            <a:ext cx="7655872" cy="1467432"/>
            <a:chOff x="755650" y="1781774"/>
            <a:chExt cx="7655872" cy="1467432"/>
          </a:xfrm>
        </p:grpSpPr>
        <p:grpSp>
          <p:nvGrpSpPr>
            <p:cNvPr id="3" name="Group 2"/>
            <p:cNvGrpSpPr/>
            <p:nvPr/>
          </p:nvGrpSpPr>
          <p:grpSpPr>
            <a:xfrm>
              <a:off x="755650" y="1781774"/>
              <a:ext cx="7655872" cy="1467432"/>
              <a:chOff x="755650" y="1983110"/>
              <a:chExt cx="7655872" cy="146743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55650" y="2276244"/>
                <a:ext cx="7297781" cy="77210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r>
                  <a:rPr lang="en-GB" dirty="0"/>
                  <a:t>The main Titanic Belfast building cost 77 million pounds </a:t>
                </a:r>
                <a:br>
                  <a:rPr lang="en-GB" dirty="0"/>
                </a:br>
                <a:r>
                  <a:rPr lang="en-GB" dirty="0"/>
                  <a:t>and total costs of the project topped 100 million pounds.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6944090" y="1983110"/>
                <a:ext cx="1467432" cy="14674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7136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856" y="2084437"/>
              <a:ext cx="1013900" cy="86210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0" y="3072279"/>
            <a:ext cx="7655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About 60 million pounds of public money went to </a:t>
            </a:r>
            <a:br>
              <a:rPr lang="en-GB" dirty="0"/>
            </a:br>
            <a:r>
              <a:rPr lang="en-GB" dirty="0"/>
              <a:t>the project.</a:t>
            </a:r>
          </a:p>
          <a:p>
            <a:endParaRPr lang="en-GB" dirty="0"/>
          </a:p>
          <a:p>
            <a:r>
              <a:rPr lang="en-GB" dirty="0"/>
              <a:t>                   Titanic Belfast stands 100 metres in front of where Titanic's </a:t>
            </a:r>
            <a:br>
              <a:rPr lang="en-GB" dirty="0"/>
            </a:br>
            <a:r>
              <a:rPr lang="en-GB" dirty="0"/>
              <a:t>                      hull was constructed and launched; the drawing offices </a:t>
            </a:r>
            <a:br>
              <a:rPr lang="en-GB" dirty="0"/>
            </a:br>
            <a:r>
              <a:rPr lang="en-GB" dirty="0"/>
              <a:t>                        where the ship was designed are located to its right.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649" y="3873507"/>
            <a:ext cx="2012717" cy="25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8" y="713787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Facts and Figures</a:t>
            </a:r>
            <a:br>
              <a:rPr lang="en-GB" dirty="0"/>
            </a:br>
            <a:r>
              <a:rPr lang="en-GB" dirty="0"/>
              <a:t>Titanic Belfast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56" y="4227873"/>
            <a:ext cx="3623186" cy="1961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0" y="2689605"/>
            <a:ext cx="7632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At its highest point, it is 38.5 metres (126 feet) above the plaza level.</a:t>
            </a:r>
          </a:p>
          <a:p>
            <a:endParaRPr lang="en-GB" dirty="0"/>
          </a:p>
          <a:p>
            <a:r>
              <a:rPr lang="en-GB" dirty="0"/>
              <a:t>Titanic Belfast has the longest </a:t>
            </a:r>
            <a:r>
              <a:rPr lang="en-GB" dirty="0" err="1"/>
              <a:t>freespan</a:t>
            </a:r>
            <a:r>
              <a:rPr lang="en-GB" dirty="0"/>
              <a:t> escalator anywhere in Ireland. There are 124 steps and it is more than 25 metres long. The escalator provides access to the top floor Titanic Suites.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650" y="1951295"/>
            <a:ext cx="7632700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Titanic Belfast is double the size of Belfast City Hall.</a:t>
            </a:r>
          </a:p>
        </p:txBody>
      </p:sp>
    </p:spTree>
    <p:extLst>
      <p:ext uri="{BB962C8B-B14F-4D97-AF65-F5344CB8AC3E}">
        <p14:creationId xmlns:p14="http://schemas.microsoft.com/office/powerpoint/2010/main" val="4835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2242811"/>
            <a:ext cx="3396900" cy="1049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iconic six floor building has nine galleries of interactive exhibition space.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Titanic Centenary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The visitor attraction Titanic Belfast opened on 31</a:t>
            </a:r>
            <a:r>
              <a:rPr lang="en-GB" baseline="30000" dirty="0"/>
              <a:t>st</a:t>
            </a:r>
            <a:r>
              <a:rPr lang="en-GB" dirty="0"/>
              <a:t> March 2012, just before the centenary of the Titanic disaster.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11271"/>
          <a:stretch/>
        </p:blipFill>
        <p:spPr>
          <a:xfrm>
            <a:off x="4362274" y="2247581"/>
            <a:ext cx="4026075" cy="3482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0" y="3466784"/>
            <a:ext cx="339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At 14,000 square metres, it is the biggest Titanic tourist attraction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8" y="713787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Facts and Figures</a:t>
            </a:r>
            <a:br>
              <a:rPr lang="en-GB" dirty="0"/>
            </a:br>
            <a:r>
              <a:rPr lang="en-GB" dirty="0"/>
              <a:t>Titanic Belfast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0371" y="4287360"/>
            <a:ext cx="3011006" cy="16233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0" y="3201737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During construction of Titanic Belfast, the foundations required the largest ever concrete pour anywhere in Ireland – 4,200 cubic metres. This meant that about 700 concrete lorry deliveries were needed.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990338"/>
            <a:ext cx="7632700" cy="10491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The building’s ticketing desks are designed to be like the wooden keel blocks that supported the 46,328 tonnes weight of Titanic, while the ship was in the dock.</a:t>
            </a:r>
          </a:p>
        </p:txBody>
      </p:sp>
    </p:spTree>
    <p:extLst>
      <p:ext uri="{BB962C8B-B14F-4D97-AF65-F5344CB8AC3E}">
        <p14:creationId xmlns:p14="http://schemas.microsoft.com/office/powerpoint/2010/main" val="21536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8" y="713787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Facts and Figures</a:t>
            </a:r>
            <a:br>
              <a:rPr lang="en-GB" dirty="0"/>
            </a:br>
            <a:r>
              <a:rPr lang="en-GB" dirty="0"/>
              <a:t>Titanic Belfast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9358" y="3288484"/>
            <a:ext cx="3995478" cy="2181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0" y="2047687"/>
            <a:ext cx="7632700" cy="772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More than five million visitors have passed through Titanic Belfast’s doors since the attraction opened.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2963059"/>
            <a:ext cx="32878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dirty="0"/>
              <a:t>These visitors have come from over 145 different countries, with more than 85% now coming from outside </a:t>
            </a:r>
            <a:br>
              <a:rPr lang="en-GB" dirty="0"/>
            </a:br>
            <a:r>
              <a:rPr lang="en-GB" dirty="0"/>
              <a:t>Northern Ireland.</a:t>
            </a:r>
          </a:p>
        </p:txBody>
      </p:sp>
    </p:spTree>
    <p:extLst>
      <p:ext uri="{BB962C8B-B14F-4D97-AF65-F5344CB8AC3E}">
        <p14:creationId xmlns:p14="http://schemas.microsoft.com/office/powerpoint/2010/main" val="283446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Award Winner 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14478"/>
            <a:ext cx="7632700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2016 was a fantastic year for Titanic Belfast!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035183"/>
            <a:ext cx="7632700" cy="28777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50" dirty="0"/>
              <a:t>In September of that year, at a ceremony in Italy, Titanic Belfast was named Europe’s Leading Visitor Attraction.</a:t>
            </a:r>
          </a:p>
          <a:p>
            <a:endParaRPr lang="en-GB" sz="1650" dirty="0"/>
          </a:p>
          <a:p>
            <a:r>
              <a:rPr lang="en-GB" sz="1650" dirty="0"/>
              <a:t>The venue beat off stiff competition from attractions such as the Eiffel Tower, the Acropolis, Buckingham Palace, the Roman Colosseum and the </a:t>
            </a:r>
            <a:br>
              <a:rPr lang="en-GB" sz="1650" dirty="0"/>
            </a:br>
            <a:r>
              <a:rPr lang="en-GB" sz="1650" dirty="0"/>
              <a:t>Guinness Storehouse.</a:t>
            </a:r>
          </a:p>
          <a:p>
            <a:endParaRPr lang="en-GB" sz="1650" dirty="0"/>
          </a:p>
          <a:p>
            <a:r>
              <a:rPr lang="en-GB" sz="1650" dirty="0"/>
              <a:t>                 In December 2016, in the Maldives, Titanic Belfast went one further </a:t>
            </a:r>
            <a:br>
              <a:rPr lang="en-GB" sz="1650" dirty="0"/>
            </a:br>
            <a:r>
              <a:rPr lang="en-GB" sz="1650" dirty="0"/>
              <a:t>                   and scooped the title of World's Leading Visitor Attraction! </a:t>
            </a:r>
          </a:p>
          <a:p>
            <a:r>
              <a:rPr lang="en-GB" sz="1650" dirty="0"/>
              <a:t>                     It edged out competition from eight other finalists around the </a:t>
            </a:r>
            <a:br>
              <a:rPr lang="en-GB" sz="1650" dirty="0"/>
            </a:br>
            <a:r>
              <a:rPr lang="en-GB" sz="1650" dirty="0"/>
              <a:t>                     globe, including Machu Picchu and the Las Vegas Strip.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25461" y="4870949"/>
            <a:ext cx="7062888" cy="1309259"/>
            <a:chOff x="1325461" y="4870949"/>
            <a:chExt cx="7062888" cy="1309259"/>
          </a:xfrm>
        </p:grpSpPr>
        <p:sp>
          <p:nvSpPr>
            <p:cNvPr id="6" name="Rectangle 5"/>
            <p:cNvSpPr/>
            <p:nvPr/>
          </p:nvSpPr>
          <p:spPr>
            <a:xfrm>
              <a:off x="1325461" y="4946372"/>
              <a:ext cx="6895750" cy="4951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Challenge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77861" y="5408101"/>
              <a:ext cx="6706353" cy="772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13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cs typeface="Twinkl"/>
                </a:rPr>
                <a:t>          Can you find out what countries the other tourist attractions mentioned are in? 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742396" y="4870949"/>
              <a:ext cx="645953" cy="6459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13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530" y="4992752"/>
              <a:ext cx="237684" cy="40234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9" y="3934126"/>
            <a:ext cx="1928694" cy="24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8890" y="1414478"/>
            <a:ext cx="4651625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Eiffel Tower </a:t>
            </a:r>
            <a:r>
              <a:rPr lang="en-GB" dirty="0">
                <a:solidFill>
                  <a:schemeClr val="tx1"/>
                </a:solidFill>
              </a:rPr>
              <a:t>– France (Paris)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4125" y="2070217"/>
            <a:ext cx="4651625" cy="495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Acropolis</a:t>
            </a:r>
            <a:r>
              <a:rPr lang="en-GB" dirty="0">
                <a:solidFill>
                  <a:schemeClr val="tx1"/>
                </a:solidFill>
              </a:rPr>
              <a:t> – Greece (Athens)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4125" y="2725956"/>
            <a:ext cx="4651625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Buckingham Palace </a:t>
            </a:r>
            <a:r>
              <a:rPr lang="en-GB" dirty="0">
                <a:solidFill>
                  <a:schemeClr val="tx1"/>
                </a:solidFill>
              </a:rPr>
              <a:t>– England (London)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9360" y="3381695"/>
            <a:ext cx="4651625" cy="495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Roman Colosseum </a:t>
            </a:r>
            <a:r>
              <a:rPr lang="en-GB" dirty="0">
                <a:solidFill>
                  <a:schemeClr val="tx1"/>
                </a:solidFill>
              </a:rPr>
              <a:t>– Italy (Rome)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3655" y="4037434"/>
            <a:ext cx="4651625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 err="1">
                <a:solidFill>
                  <a:schemeClr val="tx1"/>
                </a:solidFill>
              </a:rPr>
              <a:t>Guiness</a:t>
            </a:r>
            <a:r>
              <a:rPr lang="en-GB" b="1" dirty="0">
                <a:solidFill>
                  <a:schemeClr val="tx1"/>
                </a:solidFill>
              </a:rPr>
              <a:t> Storehouse </a:t>
            </a:r>
            <a:r>
              <a:rPr lang="en-GB" dirty="0">
                <a:solidFill>
                  <a:schemeClr val="tx1"/>
                </a:solidFill>
              </a:rPr>
              <a:t>– ROI (Dublin)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48890" y="4693173"/>
            <a:ext cx="4651625" cy="495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Machu Picchu</a:t>
            </a:r>
            <a:r>
              <a:rPr lang="en-GB" dirty="0">
                <a:solidFill>
                  <a:schemeClr val="tx1"/>
                </a:solidFill>
              </a:rPr>
              <a:t> – Peru (Andes Mountains)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890" y="5348912"/>
            <a:ext cx="4651625" cy="495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Las Vegas Strip </a:t>
            </a:r>
            <a:r>
              <a:rPr lang="en-GB" dirty="0">
                <a:solidFill>
                  <a:schemeClr val="tx1"/>
                </a:solidFill>
              </a:rPr>
              <a:t>– USA (Las Vegas)</a:t>
            </a:r>
          </a:p>
        </p:txBody>
      </p:sp>
    </p:spTree>
    <p:extLst>
      <p:ext uri="{BB962C8B-B14F-4D97-AF65-F5344CB8AC3E}">
        <p14:creationId xmlns:p14="http://schemas.microsoft.com/office/powerpoint/2010/main" val="245932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Titanic 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25" y="2898160"/>
            <a:ext cx="4563611" cy="3294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0" y="1473201"/>
            <a:ext cx="7632700" cy="772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exhibitions in Titanic Belfast tell the story of the ship </a:t>
            </a:r>
            <a:r>
              <a:rPr lang="mr-IN" dirty="0">
                <a:solidFill>
                  <a:schemeClr val="tx1"/>
                </a:solidFill>
              </a:rPr>
              <a:t>–</a:t>
            </a:r>
            <a:r>
              <a:rPr lang="en-GB" dirty="0">
                <a:solidFill>
                  <a:schemeClr val="tx1"/>
                </a:solidFill>
              </a:rPr>
              <a:t> its design, construction, launch and sinking.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366618"/>
            <a:ext cx="7632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Visitors move through nine interactive galleries, exploring the many strong links between the Titanic and Belfast.</a:t>
            </a:r>
          </a:p>
          <a:p>
            <a:endParaRPr lang="en-GB" dirty="0"/>
          </a:p>
          <a:p>
            <a:r>
              <a:rPr lang="en-GB" dirty="0"/>
              <a:t>The building is in the Titanic Quarter and </a:t>
            </a:r>
            <a:br>
              <a:rPr lang="en-GB" dirty="0"/>
            </a:br>
            <a:r>
              <a:rPr lang="en-GB" dirty="0"/>
              <a:t>stands very close to where the ship was </a:t>
            </a:r>
            <a:br>
              <a:rPr lang="en-GB" dirty="0"/>
            </a:br>
            <a:r>
              <a:rPr lang="en-GB" dirty="0"/>
              <a:t>constructed over a century ago.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2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Galleries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73201"/>
            <a:ext cx="7632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Gallery One: Boomtown Belfast</a:t>
            </a:r>
          </a:p>
          <a:p>
            <a:pPr lvl="0"/>
            <a:r>
              <a:rPr lang="en-GB" dirty="0"/>
              <a:t>Gallery Two: The </a:t>
            </a:r>
            <a:r>
              <a:rPr lang="en-GB" dirty="0" err="1"/>
              <a:t>Arrol</a:t>
            </a:r>
            <a:r>
              <a:rPr lang="en-GB" dirty="0"/>
              <a:t> Gantry and Shipyard Ride</a:t>
            </a:r>
          </a:p>
          <a:p>
            <a:pPr lvl="0"/>
            <a:r>
              <a:rPr lang="en-GB" dirty="0"/>
              <a:t>Gallery Three: Launch</a:t>
            </a:r>
          </a:p>
          <a:p>
            <a:pPr lvl="0"/>
            <a:r>
              <a:rPr lang="en-GB" dirty="0"/>
              <a:t>Gallery Four: The Fit-Out</a:t>
            </a:r>
          </a:p>
          <a:p>
            <a:pPr lvl="0"/>
            <a:r>
              <a:rPr lang="en-GB" dirty="0"/>
              <a:t>Gallery Five: The Maiden Voyage</a:t>
            </a:r>
          </a:p>
          <a:p>
            <a:pPr lvl="0"/>
            <a:r>
              <a:rPr lang="en-GB" dirty="0"/>
              <a:t>Gallery Six: The Sinking</a:t>
            </a:r>
          </a:p>
          <a:p>
            <a:pPr lvl="0"/>
            <a:r>
              <a:rPr lang="en-GB" dirty="0"/>
              <a:t>Gallery Seven: The Aftermath</a:t>
            </a:r>
          </a:p>
          <a:p>
            <a:pPr lvl="0"/>
            <a:r>
              <a:rPr lang="en-GB" dirty="0"/>
              <a:t>Gallery Eight: Myths and Legends</a:t>
            </a:r>
          </a:p>
          <a:p>
            <a:pPr lvl="0"/>
            <a:r>
              <a:rPr lang="en-GB" dirty="0"/>
              <a:t>Gallery Nine: Titanic Beneath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4228903"/>
            <a:ext cx="7632700" cy="1049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Before Titanic Belfast opened, Dr Robert Ballard, the man who discovered the Titanic wreckage in 1985, returned to the seafloor to capture new images of the ship for Gallery 9.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86" y="1701817"/>
            <a:ext cx="1997946" cy="252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and Symbols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56423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architecture and structure of the building was inspired and influenced by symbols of ship-building and the Titanic story.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5650" y="2192835"/>
            <a:ext cx="7632699" cy="938925"/>
            <a:chOff x="755650" y="2192835"/>
            <a:chExt cx="7632699" cy="938925"/>
          </a:xfrm>
        </p:grpSpPr>
        <p:grpSp>
          <p:nvGrpSpPr>
            <p:cNvPr id="6" name="Group 5"/>
            <p:cNvGrpSpPr/>
            <p:nvPr/>
          </p:nvGrpSpPr>
          <p:grpSpPr>
            <a:xfrm>
              <a:off x="755650" y="2192835"/>
              <a:ext cx="7632699" cy="938925"/>
              <a:chOff x="755650" y="2192835"/>
              <a:chExt cx="7632699" cy="93892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55650" y="2276245"/>
                <a:ext cx="7297781" cy="77210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r>
                  <a:rPr lang="en-GB" dirty="0"/>
                  <a:t>From above, Titanic Belfast is a star shape, echoing the </a:t>
                </a:r>
                <a:br>
                  <a:rPr lang="en-GB" dirty="0"/>
                </a:br>
                <a:r>
                  <a:rPr lang="en-GB" dirty="0"/>
                  <a:t>White Star logo.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7449424" y="2192835"/>
                <a:ext cx="938925" cy="9389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7136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807" y="2370779"/>
              <a:ext cx="613083" cy="5830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50885" y="3221841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Aspects of the building symbolise </a:t>
            </a:r>
            <a:br>
              <a:rPr lang="en-GB" dirty="0"/>
            </a:br>
            <a:r>
              <a:rPr lang="en-GB" dirty="0"/>
              <a:t>water crystal clusters and the </a:t>
            </a:r>
            <a:br>
              <a:rPr lang="en-GB" dirty="0"/>
            </a:br>
            <a:r>
              <a:rPr lang="en-GB" dirty="0"/>
              <a:t>angled planes of icebergs.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42" y="3528163"/>
            <a:ext cx="4462943" cy="20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and Symbols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456423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Sections of Titanic Belfast jut out like four huge ships’ bows. </a:t>
            </a:r>
            <a:br>
              <a:rPr lang="en-GB" dirty="0"/>
            </a:br>
            <a:r>
              <a:rPr lang="en-GB" dirty="0"/>
              <a:t>The ‘bows’ are plated in undulating aluminium, </a:t>
            </a:r>
            <a:br>
              <a:rPr lang="en-GB" dirty="0"/>
            </a:br>
            <a:r>
              <a:rPr lang="en-GB" dirty="0"/>
              <a:t>symbolising waves and ice.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5650" y="1771219"/>
            <a:ext cx="7632700" cy="3045125"/>
            <a:chOff x="755650" y="1771219"/>
            <a:chExt cx="7632700" cy="3045125"/>
          </a:xfrm>
        </p:grpSpPr>
        <p:sp>
          <p:nvSpPr>
            <p:cNvPr id="7" name="Rectangle 6"/>
            <p:cNvSpPr/>
            <p:nvPr/>
          </p:nvSpPr>
          <p:spPr>
            <a:xfrm>
              <a:off x="755650" y="2622179"/>
              <a:ext cx="6618273" cy="18801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The bows surround a Grand Atrium. An accurate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compass rose is set into the floor. The building is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designed around this compass, with the four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‘bows’ jutting out to form its points and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four doors lining up with north, south,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east and west. 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571" y="1771219"/>
              <a:ext cx="2351779" cy="304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8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Shipyard Poet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56423"/>
            <a:ext cx="7632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Thomas </a:t>
            </a:r>
            <a:r>
              <a:rPr lang="en-GB" dirty="0" err="1"/>
              <a:t>Carnduff</a:t>
            </a:r>
            <a:r>
              <a:rPr lang="en-GB" dirty="0"/>
              <a:t>, a shipyard poet, wrote the words that encircle the compass set in the floor of Titanic Belfast. They are taken from his poem, ‘Men of Belfast’ from </a:t>
            </a:r>
            <a:r>
              <a:rPr lang="en-GB" i="1" dirty="0"/>
              <a:t>Songs of the Shipyards</a:t>
            </a:r>
            <a:r>
              <a:rPr lang="en-GB" dirty="0"/>
              <a:t>, published in 1924.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81235" y="265234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O city of sound and motion!</a:t>
            </a:r>
          </a:p>
          <a:p>
            <a:pPr algn="ctr"/>
            <a:r>
              <a:rPr lang="en-GB" b="1" dirty="0"/>
              <a:t>O city of endless stir!</a:t>
            </a:r>
          </a:p>
          <a:p>
            <a:pPr algn="ctr"/>
            <a:r>
              <a:rPr lang="en-GB" b="1" dirty="0"/>
              <a:t>From the dawn of the misty morning</a:t>
            </a:r>
          </a:p>
          <a:p>
            <a:pPr algn="ctr"/>
            <a:r>
              <a:rPr lang="en-GB" b="1" dirty="0"/>
              <a:t>To the fall of the evening air.</a:t>
            </a:r>
          </a:p>
          <a:p>
            <a:pPr algn="ctr"/>
            <a:r>
              <a:rPr lang="en-GB" b="1" dirty="0"/>
              <a:t>From the night of moving shadows</a:t>
            </a:r>
          </a:p>
          <a:p>
            <a:pPr algn="ctr"/>
            <a:r>
              <a:rPr lang="en-GB" b="1" dirty="0"/>
              <a:t>To the sound of the shipyard horn.</a:t>
            </a:r>
          </a:p>
          <a:p>
            <a:pPr algn="ctr"/>
            <a:r>
              <a:rPr lang="en-GB" b="1" dirty="0"/>
              <a:t>We hail thee Queen of the Northland</a:t>
            </a:r>
          </a:p>
          <a:p>
            <a:pPr algn="ctr"/>
            <a:r>
              <a:rPr lang="en-GB" b="1" dirty="0"/>
              <a:t>We who are Belfast born.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2" y="4756557"/>
            <a:ext cx="1852789" cy="1293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9" y="4960667"/>
            <a:ext cx="1852789" cy="129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283</TotalTime>
  <Words>1209</Words>
  <Application>Microsoft Office PowerPoint</Application>
  <PresentationFormat>On-screen Show (4:3)</PresentationFormat>
  <Paragraphs>116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Twinkl</vt:lpstr>
      <vt:lpstr>Arial</vt:lpstr>
      <vt:lpstr>Office Theme</vt:lpstr>
      <vt:lpstr>PowerPoint Presentation</vt:lpstr>
      <vt:lpstr>Titanic Centenary</vt:lpstr>
      <vt:lpstr>Award Winner 2016</vt:lpstr>
      <vt:lpstr>Answers</vt:lpstr>
      <vt:lpstr>Titanic Story</vt:lpstr>
      <vt:lpstr>The Galleries</vt:lpstr>
      <vt:lpstr>Design and Symbols</vt:lpstr>
      <vt:lpstr>Design and Symbols</vt:lpstr>
      <vt:lpstr>The Shipyard Poet</vt:lpstr>
      <vt:lpstr>Features</vt:lpstr>
      <vt:lpstr>Outside the Building</vt:lpstr>
      <vt:lpstr>Morse Code</vt:lpstr>
      <vt:lpstr>The Grand Staircase</vt:lpstr>
      <vt:lpstr>The Grand Staircase</vt:lpstr>
      <vt:lpstr>Grand Staircase Debate</vt:lpstr>
      <vt:lpstr>The Titanic Sign</vt:lpstr>
      <vt:lpstr>SS Nomadic</vt:lpstr>
      <vt:lpstr>Facts and Figures Titanic Belfast</vt:lpstr>
      <vt:lpstr>Facts and Figures Titanic Belfast</vt:lpstr>
      <vt:lpstr>Facts and Figures Titanic Belfast</vt:lpstr>
      <vt:lpstr>Facts and Figures Titanic Belfast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Fletcher</dc:creator>
  <cp:lastModifiedBy>Sarah Fletcher</cp:lastModifiedBy>
  <cp:revision>21</cp:revision>
  <dcterms:created xsi:type="dcterms:W3CDTF">2019-08-13T11:25:59Z</dcterms:created>
  <dcterms:modified xsi:type="dcterms:W3CDTF">2019-12-20T09:49:07Z</dcterms:modified>
</cp:coreProperties>
</file>