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81" d="100"/>
          <a:sy n="81" d="100"/>
        </p:scale>
        <p:origin x="19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14" y="1651452"/>
            <a:ext cx="7704856" cy="331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3568" y="1784142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err="1">
                <a:latin typeface="Sassoon Infant Std" panose="020B0503020103030203" pitchFamily="34" charset="0"/>
              </a:rPr>
              <a:t>Tuairisc</a:t>
            </a:r>
            <a:endParaRPr lang="en-GB" sz="4800" b="1" u="sng" dirty="0">
              <a:latin typeface="Sassoon Infant Std" panose="020B0503020103030203" pitchFamily="34" charset="0"/>
            </a:endParaRPr>
          </a:p>
          <a:p>
            <a:endParaRPr lang="en-GB" sz="2400" b="1" dirty="0">
              <a:latin typeface="Sassoon Infant Std" panose="020B0503020103030203" pitchFamily="34" charset="0"/>
            </a:endParaRPr>
          </a:p>
          <a:p>
            <a:r>
              <a:rPr lang="en-GB" sz="2400" b="1" dirty="0" err="1">
                <a:latin typeface="Sassoon Infant Std" panose="020B0503020103030203" pitchFamily="34" charset="0"/>
              </a:rPr>
              <a:t>Cén</a:t>
            </a:r>
            <a:r>
              <a:rPr lang="en-GB" sz="2400" b="1" dirty="0">
                <a:latin typeface="Sassoon Infant Std" panose="020B0503020103030203" pitchFamily="34" charset="0"/>
              </a:rPr>
              <a:t> </a:t>
            </a:r>
            <a:r>
              <a:rPr lang="en-GB" sz="2400" b="1" dirty="0" err="1">
                <a:latin typeface="Sassoon Infant Std" panose="020B0503020103030203" pitchFamily="34" charset="0"/>
              </a:rPr>
              <a:t>fath</a:t>
            </a:r>
            <a:r>
              <a:rPr lang="en-GB" sz="2400" b="1" dirty="0">
                <a:latin typeface="Sassoon Infant Std" panose="020B0503020103030203" pitchFamily="34" charset="0"/>
              </a:rPr>
              <a:t> a </a:t>
            </a:r>
            <a:r>
              <a:rPr lang="en-GB" sz="2400" b="1" dirty="0" err="1">
                <a:latin typeface="Sassoon Infant Std" panose="020B0503020103030203" pitchFamily="34" charset="0"/>
              </a:rPr>
              <a:t>mbíonn</a:t>
            </a:r>
            <a:r>
              <a:rPr lang="en-GB" sz="2400" b="1" dirty="0">
                <a:latin typeface="Sassoon Infant Std" panose="020B0503020103030203" pitchFamily="34" charset="0"/>
              </a:rPr>
              <a:t> </a:t>
            </a:r>
            <a:r>
              <a:rPr lang="en-GB" sz="2400" b="1" dirty="0" err="1">
                <a:latin typeface="Sassoon Infant Std" panose="020B0503020103030203" pitchFamily="34" charset="0"/>
              </a:rPr>
              <a:t>tuairisc</a:t>
            </a:r>
            <a:r>
              <a:rPr lang="en-GB" sz="2400" b="1" dirty="0">
                <a:latin typeface="Sassoon Infant Std" panose="020B0503020103030203" pitchFamily="34" charset="0"/>
              </a:rPr>
              <a:t> </a:t>
            </a:r>
            <a:r>
              <a:rPr lang="en-GB" sz="2400" b="1" dirty="0" err="1">
                <a:latin typeface="Sassoon Infant Std" panose="020B0503020103030203" pitchFamily="34" charset="0"/>
              </a:rPr>
              <a:t>scríofa</a:t>
            </a:r>
            <a:r>
              <a:rPr lang="en-GB" sz="2400" b="1" dirty="0">
                <a:latin typeface="Sassoon Infant Std" panose="020B0503020103030203" pitchFamily="34" charset="0"/>
              </a:rPr>
              <a:t>?</a:t>
            </a:r>
          </a:p>
          <a:p>
            <a:endParaRPr lang="en-GB" sz="2400" b="1" dirty="0">
              <a:latin typeface="Sassoon Infant Std" panose="020B0503020103030203" pitchFamily="34" charset="0"/>
            </a:endParaRPr>
          </a:p>
          <a:p>
            <a:r>
              <a:rPr lang="en-GB" sz="2400" dirty="0">
                <a:latin typeface="Sassoon Infant Std" panose="020B0503020103030203" pitchFamily="34" charset="0"/>
              </a:rPr>
              <a:t>Le </a:t>
            </a:r>
            <a:r>
              <a:rPr lang="en-GB" sz="2400" dirty="0" err="1">
                <a:latin typeface="Sassoon Infant Std" panose="020B0503020103030203" pitchFamily="34" charset="0"/>
              </a:rPr>
              <a:t>eolas</a:t>
            </a:r>
            <a:r>
              <a:rPr lang="en-GB" sz="2400" dirty="0">
                <a:latin typeface="Sassoon Infant Std" panose="020B0503020103030203" pitchFamily="34" charset="0"/>
              </a:rPr>
              <a:t> a </a:t>
            </a:r>
            <a:r>
              <a:rPr lang="en-GB" sz="2400" dirty="0" err="1">
                <a:latin typeface="Sassoon Infant Std" panose="020B0503020103030203" pitchFamily="34" charset="0"/>
              </a:rPr>
              <a:t>thabhairt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ar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fhiricí</a:t>
            </a:r>
            <a:r>
              <a:rPr lang="en-GB" sz="2400" dirty="0">
                <a:latin typeface="Sassoon Infant Std" panose="020B0503020103030203" pitchFamily="34" charset="0"/>
              </a:rPr>
              <a:t>, leis an </a:t>
            </a:r>
            <a:r>
              <a:rPr lang="en-GB" sz="2400" dirty="0" err="1">
                <a:latin typeface="Sassoon Infant Std" panose="020B0503020103030203" pitchFamily="34" charset="0"/>
              </a:rPr>
              <a:t>dóigh</a:t>
            </a:r>
            <a:r>
              <a:rPr lang="en-GB" sz="2400" dirty="0">
                <a:latin typeface="Sassoon Infant Std" panose="020B0503020103030203" pitchFamily="34" charset="0"/>
              </a:rPr>
              <a:t> le cur </a:t>
            </a:r>
            <a:r>
              <a:rPr lang="en-GB" sz="2400" dirty="0" err="1">
                <a:latin typeface="Sassoon Infant Std" panose="020B0503020103030203" pitchFamily="34" charset="0"/>
              </a:rPr>
              <a:t>síos</a:t>
            </a:r>
            <a:r>
              <a:rPr lang="en-GB" sz="2400" dirty="0">
                <a:latin typeface="Sassoon Infant Std" panose="020B0503020103030203" pitchFamily="34" charset="0"/>
              </a:rPr>
              <a:t> a </a:t>
            </a:r>
            <a:r>
              <a:rPr lang="en-GB" sz="2400" dirty="0" err="1">
                <a:latin typeface="Sassoon Infant Std" panose="020B0503020103030203" pitchFamily="34" charset="0"/>
              </a:rPr>
              <a:t>dhéanamh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ar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rudaí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nó</a:t>
            </a:r>
            <a:r>
              <a:rPr lang="en-GB" sz="2400" dirty="0">
                <a:latin typeface="Sassoon Infant Std" panose="020B0503020103030203" pitchFamily="34" charset="0"/>
              </a:rPr>
              <a:t> le </a:t>
            </a:r>
            <a:r>
              <a:rPr lang="en-GB" sz="2400" dirty="0" err="1">
                <a:latin typeface="Sassoon Infant Std" panose="020B0503020103030203" pitchFamily="34" charset="0"/>
              </a:rPr>
              <a:t>eolas</a:t>
            </a:r>
            <a:r>
              <a:rPr lang="en-GB" sz="2400" dirty="0">
                <a:latin typeface="Sassoon Infant Std" panose="020B0503020103030203" pitchFamily="34" charset="0"/>
              </a:rPr>
              <a:t> a </a:t>
            </a:r>
            <a:r>
              <a:rPr lang="en-GB" sz="2400" dirty="0" err="1">
                <a:latin typeface="Sassoon Infant Std" panose="020B0503020103030203" pitchFamily="34" charset="0"/>
              </a:rPr>
              <a:t>thabhairt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duit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faoi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rudaí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r>
              <a:rPr lang="en-GB" sz="2400" dirty="0" err="1">
                <a:latin typeface="Sassoon Infant Std" panose="020B0503020103030203" pitchFamily="34" charset="0"/>
              </a:rPr>
              <a:t>éagsúla</a:t>
            </a:r>
            <a:r>
              <a:rPr lang="en-GB" sz="2400" dirty="0">
                <a:latin typeface="Sassoon Infant Std" panose="020B0503020103030203" pitchFamily="34" charset="0"/>
              </a:rPr>
              <a:t>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41058C0-0A47-4DC5-8343-3DADE5593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71"/>
    </mc:Choice>
    <mc:Fallback xmlns="">
      <p:transition spd="slow" advTm="51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2719" y="1711836"/>
            <a:ext cx="5345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Sassoon Infant Std" panose="020B0503020103030203" pitchFamily="34" charset="0"/>
              </a:rPr>
              <a:t>Eolas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Ginéaralta</a:t>
            </a:r>
            <a:r>
              <a:rPr lang="en-GB" sz="2000" dirty="0">
                <a:latin typeface="Sassoon Infant Std" panose="020B0503020103030203" pitchFamily="34" charset="0"/>
              </a:rPr>
              <a:t>: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Cad é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atá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tú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ag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scríobh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faoi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?</a:t>
            </a:r>
          </a:p>
          <a:p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Cén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sort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rud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é?</a:t>
            </a:r>
          </a:p>
          <a:p>
            <a:endParaRPr lang="en-GB" sz="20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  <a:p>
            <a:r>
              <a:rPr lang="en-GB" sz="2000" dirty="0" err="1">
                <a:latin typeface="Sassoon Infant Std" panose="020B0503020103030203" pitchFamily="34" charset="0"/>
              </a:rPr>
              <a:t>Déan</a:t>
            </a:r>
            <a:r>
              <a:rPr lang="en-GB" sz="2000" dirty="0">
                <a:latin typeface="Sassoon Infant Std" panose="020B0503020103030203" pitchFamily="34" charset="0"/>
              </a:rPr>
              <a:t> cur </a:t>
            </a:r>
            <a:r>
              <a:rPr lang="en-GB" sz="2000" dirty="0" err="1">
                <a:latin typeface="Sassoon Infant Std" panose="020B0503020103030203" pitchFamily="34" charset="0"/>
              </a:rPr>
              <a:t>síos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ar</a:t>
            </a:r>
            <a:r>
              <a:rPr lang="en-GB" sz="2000" dirty="0">
                <a:latin typeface="Sassoon Infant Std" panose="020B0503020103030203" pitchFamily="34" charset="0"/>
              </a:rPr>
              <a:t> an </a:t>
            </a:r>
            <a:r>
              <a:rPr lang="en-GB" sz="2000" dirty="0" err="1">
                <a:latin typeface="Sassoon Infant Std" panose="020B0503020103030203" pitchFamily="34" charset="0"/>
              </a:rPr>
              <a:t>ainmhí</a:t>
            </a:r>
            <a:r>
              <a:rPr lang="en-GB" sz="2000" dirty="0">
                <a:latin typeface="Sassoon Infant Std" panose="020B0503020103030203" pitchFamily="34" charset="0"/>
              </a:rPr>
              <a:t>: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An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cuma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atá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air –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Bíonn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tíogair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oráiste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agus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dubh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…</a:t>
            </a:r>
          </a:p>
          <a:p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Tír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chónaithe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–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Bíonn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tíogair</a:t>
            </a:r>
            <a:r>
              <a:rPr lang="en-GB" sz="2000">
                <a:solidFill>
                  <a:srgbClr val="0070C0"/>
                </a:solidFill>
                <a:latin typeface="Sassoon Infant Std" panose="020B0503020103030203" pitchFamily="34" charset="0"/>
              </a:rPr>
              <a:t> san India</a:t>
            </a:r>
            <a:endParaRPr lang="en-GB" sz="2000" dirty="0">
              <a:solidFill>
                <a:srgbClr val="0070C0"/>
              </a:solidFill>
              <a:latin typeface="Sassoon Infant Std" panose="020B0503020103030203" pitchFamily="34" charset="0"/>
            </a:endParaRPr>
          </a:p>
          <a:p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Rudaí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a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dhéanann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siad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–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Bíonn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siad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ag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seilg</a:t>
            </a:r>
            <a:r>
              <a:rPr lang="en-GB" sz="2000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bia</a:t>
            </a:r>
            <a:endParaRPr lang="en-GB" sz="2000" dirty="0">
              <a:solidFill>
                <a:srgbClr val="0070C0"/>
              </a:solidFill>
              <a:latin typeface="Sassoon Infant Std" panose="020B0503020103030203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XCCW Joined 22a" panose="03050602040000000000" pitchFamily="66" charset="0"/>
            </a:endParaRPr>
          </a:p>
          <a:p>
            <a:endParaRPr lang="en-GB" sz="2000" dirty="0">
              <a:latin typeface="XCCW Joined 22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23" y="631472"/>
            <a:ext cx="8225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err="1">
                <a:latin typeface="Sassoon Infant Std" panose="020B0503020103030203" pitchFamily="34" charset="0"/>
              </a:rPr>
              <a:t>Struchtúr</a:t>
            </a:r>
            <a:endParaRPr lang="en-GB" sz="4400" b="1" u="sng" dirty="0">
              <a:latin typeface="Sassoon Infant Std" panose="020B05030201030302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CB80AB-7E49-411F-9041-670EA8670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33303"/>
              </p:ext>
            </p:extLst>
          </p:nvPr>
        </p:nvGraphicFramePr>
        <p:xfrm>
          <a:off x="6084168" y="1394552"/>
          <a:ext cx="2305127" cy="4410712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305127">
                  <a:extLst>
                    <a:ext uri="{9D8B030D-6E8A-4147-A177-3AD203B41FA5}">
                      <a16:colId xmlns:a16="http://schemas.microsoft.com/office/drawing/2014/main" val="4266942770"/>
                    </a:ext>
                  </a:extLst>
                </a:gridCol>
              </a:tblGrid>
              <a:tr h="410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Ainmhí/Animal: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2" marR="54532" marT="0" marB="0"/>
                </a:tc>
                <a:extLst>
                  <a:ext uri="{0D108BD9-81ED-4DB2-BD59-A6C34878D82A}">
                    <a16:rowId xmlns:a16="http://schemas.microsoft.com/office/drawing/2014/main" val="1933994610"/>
                  </a:ext>
                </a:extLst>
              </a:tr>
              <a:tr h="410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Méid/Size: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2" marR="54532" marT="0" marB="0"/>
                </a:tc>
                <a:extLst>
                  <a:ext uri="{0D108BD9-81ED-4DB2-BD59-A6C34878D82A}">
                    <a16:rowId xmlns:a16="http://schemas.microsoft.com/office/drawing/2014/main" val="3736880790"/>
                  </a:ext>
                </a:extLst>
              </a:tr>
              <a:tr h="410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Meáchan/Weight: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2" marR="54532" marT="0" marB="0"/>
                </a:tc>
                <a:extLst>
                  <a:ext uri="{0D108BD9-81ED-4DB2-BD59-A6C34878D82A}">
                    <a16:rowId xmlns:a16="http://schemas.microsoft.com/office/drawing/2014/main" val="3345498677"/>
                  </a:ext>
                </a:extLst>
              </a:tr>
              <a:tr h="410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Tír Chónaithe/Home country: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2" marR="54532" marT="0" marB="0"/>
                </a:tc>
                <a:extLst>
                  <a:ext uri="{0D108BD9-81ED-4DB2-BD59-A6C34878D82A}">
                    <a16:rowId xmlns:a16="http://schemas.microsoft.com/office/drawing/2014/main" val="343370252"/>
                  </a:ext>
                </a:extLst>
              </a:tr>
              <a:tr h="61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 err="1">
                          <a:effectLst/>
                        </a:rPr>
                        <a:t>Dath</a:t>
                      </a:r>
                      <a:r>
                        <a:rPr lang="en-GB" sz="1400" dirty="0">
                          <a:effectLst/>
                        </a:rPr>
                        <a:t>/Colour: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2" marR="54532" marT="0" marB="0"/>
                </a:tc>
                <a:extLst>
                  <a:ext uri="{0D108BD9-81ED-4DB2-BD59-A6C34878D82A}">
                    <a16:rowId xmlns:a16="http://schemas.microsoft.com/office/drawing/2014/main" val="477359692"/>
                  </a:ext>
                </a:extLst>
              </a:tr>
              <a:tr h="1790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 err="1">
                          <a:effectLst/>
                        </a:rPr>
                        <a:t>Firicí</a:t>
                      </a:r>
                      <a:r>
                        <a:rPr lang="en-GB" sz="1400" dirty="0">
                          <a:effectLst/>
                        </a:rPr>
                        <a:t>/Facts: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982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32" marR="54532" marT="0" marB="0"/>
                </a:tc>
                <a:extLst>
                  <a:ext uri="{0D108BD9-81ED-4DB2-BD59-A6C34878D82A}">
                    <a16:rowId xmlns:a16="http://schemas.microsoft.com/office/drawing/2014/main" val="1137858792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98A57A-A5F5-4FB2-8A01-B210D00D57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16"/>
    </mc:Choice>
    <mc:Fallback xmlns="">
      <p:transition spd="slow" advTm="68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9581" y="912976"/>
            <a:ext cx="3527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Sassoon Infant Std" panose="020B0503020103030203" pitchFamily="34" charset="0"/>
              </a:rPr>
              <a:t>Tá</a:t>
            </a:r>
            <a:r>
              <a:rPr lang="en-GB" sz="1600" dirty="0">
                <a:latin typeface="Sassoon Infant Std" panose="020B0503020103030203" pitchFamily="34" charset="0"/>
              </a:rPr>
              <a:t> an </a:t>
            </a:r>
            <a:r>
              <a:rPr lang="en-GB" sz="1600" dirty="0" err="1">
                <a:latin typeface="Sassoon Infant Std" panose="020B0503020103030203" pitchFamily="34" charset="0"/>
              </a:rPr>
              <a:t>pleanáil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agus</a:t>
            </a:r>
            <a:r>
              <a:rPr lang="en-GB" sz="1600" dirty="0">
                <a:latin typeface="Sassoon Infant Std" panose="020B0503020103030203" pitchFamily="34" charset="0"/>
              </a:rPr>
              <a:t> an </a:t>
            </a:r>
            <a:r>
              <a:rPr lang="en-GB" sz="1600" dirty="0" err="1">
                <a:latin typeface="Sassoon Infant Std" panose="020B0503020103030203" pitchFamily="34" charset="0"/>
              </a:rPr>
              <a:t>taighde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iontach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tábhachtach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agus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tú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i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mbun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tuairisc</a:t>
            </a:r>
            <a:r>
              <a:rPr lang="en-GB" sz="1600" dirty="0">
                <a:latin typeface="Sassoon Infant Std" panose="020B0503020103030203" pitchFamily="34" charset="0"/>
              </a:rPr>
              <a:t> a </a:t>
            </a:r>
            <a:r>
              <a:rPr lang="en-GB" sz="1600" dirty="0" err="1">
                <a:latin typeface="Sassoon Infant Std" panose="020B0503020103030203" pitchFamily="34" charset="0"/>
              </a:rPr>
              <a:t>scríobh</a:t>
            </a:r>
            <a:endParaRPr lang="en-GB" sz="1600" dirty="0">
              <a:latin typeface="Sassoon Infant Std" panose="020B0503020103030203" pitchFamily="34" charset="0"/>
            </a:endParaRPr>
          </a:p>
          <a:p>
            <a:r>
              <a:rPr lang="en-GB" sz="1600" i="1" dirty="0">
                <a:latin typeface="Sassoon Infant Std" panose="020B0503020103030203" pitchFamily="34" charset="0"/>
              </a:rPr>
              <a:t>Planning your report is very important</a:t>
            </a:r>
            <a:r>
              <a:rPr lang="en-GB" sz="1600" i="1" dirty="0">
                <a:latin typeface="XCCW Joined 22a" panose="03050602040000000000" pitchFamily="66" charset="0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470" y="4016203"/>
            <a:ext cx="286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Sassoon Infant Std" panose="020B0503020103030203" pitchFamily="34" charset="0"/>
              </a:rPr>
              <a:t>Scríobh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assoon Infant Std" panose="020B0503020103030203" pitchFamily="34" charset="0"/>
              </a:rPr>
              <a:t>nótaí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agus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tú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mbun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taighde</a:t>
            </a:r>
            <a:r>
              <a:rPr lang="en-GB" dirty="0">
                <a:latin typeface="Sassoon Infant Std" panose="020B0503020103030203" pitchFamily="34" charset="0"/>
              </a:rPr>
              <a:t>!</a:t>
            </a:r>
          </a:p>
          <a:p>
            <a:pPr algn="ctr"/>
            <a:r>
              <a:rPr lang="en-GB" i="1" dirty="0">
                <a:latin typeface="Sassoon Infant Std" panose="020B0503020103030203" pitchFamily="34" charset="0"/>
              </a:rPr>
              <a:t>Write down notes as you research!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1015382"/>
            <a:ext cx="224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Sassoon Infant Std" panose="020B0503020103030203" pitchFamily="34" charset="0"/>
              </a:rPr>
              <a:t>Bain </a:t>
            </a:r>
            <a:r>
              <a:rPr lang="en-GB" sz="1600" dirty="0" err="1">
                <a:latin typeface="Sassoon Infant Std" panose="020B0503020103030203" pitchFamily="34" charset="0"/>
              </a:rPr>
              <a:t>úsáid</a:t>
            </a:r>
            <a:r>
              <a:rPr lang="en-GB" sz="1600" dirty="0">
                <a:latin typeface="Sassoon Infant Std" panose="020B0503020103030203" pitchFamily="34" charset="0"/>
              </a:rPr>
              <a:t> as </a:t>
            </a:r>
            <a:r>
              <a:rPr lang="en-GB" sz="1600" dirty="0" err="1">
                <a:latin typeface="Sassoon Infant Std" panose="020B0503020103030203" pitchFamily="34" charset="0"/>
              </a:rPr>
              <a:t>áiseanna</a:t>
            </a:r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áirithe</a:t>
            </a:r>
            <a:r>
              <a:rPr lang="en-GB" sz="1600" dirty="0">
                <a:latin typeface="Sassoon Infant Std" panose="020B0503020103030203" pitchFamily="34" charset="0"/>
              </a:rPr>
              <a:t> le </a:t>
            </a:r>
            <a:r>
              <a:rPr lang="en-GB" sz="1600" dirty="0" err="1">
                <a:latin typeface="Sassoon Infant Std" panose="020B0503020103030203" pitchFamily="34" charset="0"/>
              </a:rPr>
              <a:t>eolas</a:t>
            </a:r>
            <a:r>
              <a:rPr lang="en-GB" sz="1600" dirty="0">
                <a:latin typeface="Sassoon Infant Std" panose="020B0503020103030203" pitchFamily="34" charset="0"/>
              </a:rPr>
              <a:t> a </a:t>
            </a:r>
            <a:r>
              <a:rPr lang="en-GB" sz="1600" dirty="0" err="1">
                <a:latin typeface="Sassoon Infant Std" panose="020B0503020103030203" pitchFamily="34" charset="0"/>
              </a:rPr>
              <a:t>fháil</a:t>
            </a:r>
            <a:r>
              <a:rPr lang="en-GB" sz="1600" dirty="0">
                <a:latin typeface="Sassoon Infant Std" panose="020B0503020103030203" pitchFamily="34" charset="0"/>
              </a:rPr>
              <a:t> –</a:t>
            </a:r>
          </a:p>
          <a:p>
            <a:pPr algn="ctr"/>
            <a:r>
              <a:rPr lang="en-GB" sz="1600" i="1" dirty="0">
                <a:latin typeface="Sassoon Infant Std" panose="020B0503020103030203" pitchFamily="34" charset="0"/>
              </a:rPr>
              <a:t>Use different resources to research - </a:t>
            </a:r>
          </a:p>
          <a:p>
            <a:pPr algn="ctr"/>
            <a:r>
              <a:rPr lang="en-GB" sz="1600" dirty="0">
                <a:latin typeface="Sassoon Infant Std" panose="020B0503020103030203" pitchFamily="34" charset="0"/>
              </a:rPr>
              <a:t> </a:t>
            </a:r>
            <a:r>
              <a:rPr lang="en-GB" sz="1600" dirty="0" err="1">
                <a:latin typeface="Sassoon Infant Std" panose="020B0503020103030203" pitchFamily="34" charset="0"/>
              </a:rPr>
              <a:t>leabhair</a:t>
            </a:r>
            <a:r>
              <a:rPr lang="en-GB" sz="1600" dirty="0">
                <a:latin typeface="Sassoon Infant Std" panose="020B0503020103030203" pitchFamily="34" charset="0"/>
              </a:rPr>
              <a:t> (books), Google, </a:t>
            </a:r>
            <a:r>
              <a:rPr lang="en-GB" sz="1600" dirty="0" err="1">
                <a:latin typeface="Sassoon Infant Std" panose="020B0503020103030203" pitchFamily="34" charset="0"/>
              </a:rPr>
              <a:t>Youtube</a:t>
            </a:r>
            <a:r>
              <a:rPr lang="en-GB" sz="1600" dirty="0">
                <a:latin typeface="Sassoon Infant Std" panose="020B0503020103030203" pitchFamily="34" charset="0"/>
              </a:rPr>
              <a:t> Kids, </a:t>
            </a:r>
            <a:r>
              <a:rPr lang="en-GB" sz="1600" dirty="0" err="1">
                <a:latin typeface="Sassoon Infant Std" panose="020B0503020103030203" pitchFamily="34" charset="0"/>
              </a:rPr>
              <a:t>WikiKids</a:t>
            </a:r>
            <a:r>
              <a:rPr lang="en-GB" sz="1600" dirty="0">
                <a:latin typeface="Sassoon Infant Std" panose="020B0503020103030203" pitchFamily="34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3854196"/>
            <a:ext cx="3249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Sassoon Infant Std" panose="020B0503020103030203" pitchFamily="34" charset="0"/>
              </a:rPr>
              <a:t>Roghnaigh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firicí</a:t>
            </a:r>
            <a:r>
              <a:rPr lang="en-GB" dirty="0">
                <a:latin typeface="Sassoon Infant Std" panose="020B0503020103030203" pitchFamily="34" charset="0"/>
              </a:rPr>
              <a:t> ó </a:t>
            </a:r>
            <a:r>
              <a:rPr lang="en-GB" dirty="0" err="1">
                <a:latin typeface="Sassoon Infant Std" panose="020B0503020103030203" pitchFamily="34" charset="0"/>
              </a:rPr>
              <a:t>réimse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foinsí</a:t>
            </a:r>
            <a:r>
              <a:rPr lang="en-GB" dirty="0">
                <a:latin typeface="Sassoon Infant Std" panose="020B0503020103030203" pitchFamily="34" charset="0"/>
              </a:rPr>
              <a:t>:</a:t>
            </a:r>
          </a:p>
          <a:p>
            <a:pPr algn="ctr"/>
            <a:r>
              <a:rPr lang="en-GB" i="1" dirty="0">
                <a:latin typeface="Sassoon Infant Std" panose="020B0503020103030203" pitchFamily="34" charset="0"/>
              </a:rPr>
              <a:t>Get facts from different places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Leabhair</a:t>
            </a:r>
            <a:r>
              <a:rPr lang="en-GB" b="1" dirty="0">
                <a:solidFill>
                  <a:srgbClr val="0070C0"/>
                </a:solidFill>
                <a:latin typeface="Sassoon Infant Std" panose="020B0503020103030203" pitchFamily="34" charset="0"/>
              </a:rPr>
              <a:t> (books)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Seomra</a:t>
            </a:r>
            <a:r>
              <a:rPr lang="en-GB" b="1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Nuachta</a:t>
            </a:r>
            <a:endParaRPr lang="en-GB" b="1" dirty="0">
              <a:solidFill>
                <a:srgbClr val="0070C0"/>
              </a:solidFill>
              <a:latin typeface="Sassoon Infant Std" panose="020B050302010303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Scannáin</a:t>
            </a:r>
            <a:r>
              <a:rPr lang="en-GB" b="1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agus</a:t>
            </a:r>
            <a:r>
              <a:rPr lang="en-GB" b="1" dirty="0">
                <a:solidFill>
                  <a:srgbClr val="0070C0"/>
                </a:solidFill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assoon Infant Std" panose="020B0503020103030203" pitchFamily="34" charset="0"/>
              </a:rPr>
              <a:t>teilifís</a:t>
            </a:r>
            <a:r>
              <a:rPr lang="en-GB" b="1" dirty="0">
                <a:solidFill>
                  <a:srgbClr val="0070C0"/>
                </a:solidFill>
                <a:latin typeface="Sassoon Infant Std" panose="020B0503020103030203" pitchFamily="34" charset="0"/>
              </a:rPr>
              <a:t> (films and TV)</a:t>
            </a:r>
          </a:p>
          <a:p>
            <a:pPr algn="ctr"/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247" y="2031045"/>
            <a:ext cx="340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XCCW Joined 22a" panose="03050602040000000000" pitchFamily="66" charset="0"/>
              </a:rPr>
              <a:t>Pleanáil</a:t>
            </a:r>
            <a:r>
              <a:rPr lang="en-GB" sz="3600" b="1" dirty="0">
                <a:latin typeface="XCCW Joined 22a" panose="03050602040000000000" pitchFamily="66" charset="0"/>
              </a:rPr>
              <a:t> </a:t>
            </a:r>
            <a:r>
              <a:rPr lang="en-GB" sz="3600" b="1" dirty="0" err="1">
                <a:latin typeface="XCCW Joined 22a" panose="03050602040000000000" pitchFamily="66" charset="0"/>
              </a:rPr>
              <a:t>agus</a:t>
            </a:r>
            <a:r>
              <a:rPr lang="en-GB" sz="3600" b="1" dirty="0">
                <a:latin typeface="XCCW Joined 22a" panose="03050602040000000000" pitchFamily="66" charset="0"/>
              </a:rPr>
              <a:t> </a:t>
            </a:r>
            <a:r>
              <a:rPr lang="en-GB" sz="3600" b="1" dirty="0" err="1">
                <a:latin typeface="XCCW Joined 22a" panose="03050602040000000000" pitchFamily="66" charset="0"/>
              </a:rPr>
              <a:t>Taighde</a:t>
            </a:r>
            <a:endParaRPr lang="en-GB" sz="3600" b="1" dirty="0">
              <a:latin typeface="XCCW Joined 22a" panose="03050602040000000000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DC3EFC-59A3-49B8-B2C2-793F88C059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30"/>
    </mc:Choice>
    <mc:Fallback xmlns="">
      <p:transition spd="slow" advTm="3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925" y="1297795"/>
            <a:ext cx="237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XCCW Joined 22a" panose="03050602040000000000" pitchFamily="66" charset="0"/>
              </a:rPr>
              <a:t>Déan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cinnte</a:t>
            </a:r>
            <a:r>
              <a:rPr lang="en-GB" dirty="0">
                <a:latin typeface="XCCW Joined 22a" panose="03050602040000000000" pitchFamily="66" charset="0"/>
              </a:rPr>
              <a:t> go </a:t>
            </a:r>
            <a:r>
              <a:rPr lang="en-GB" dirty="0" err="1">
                <a:latin typeface="XCCW Joined 22a" panose="03050602040000000000" pitchFamily="66" charset="0"/>
              </a:rPr>
              <a:t>mbíonn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CCW Joined 22a" panose="03050602040000000000" pitchFamily="66" charset="0"/>
              </a:rPr>
              <a:t>teideal</a:t>
            </a:r>
            <a:r>
              <a:rPr lang="en-GB" dirty="0">
                <a:latin typeface="XCCW Joined 22a" panose="03050602040000000000" pitchFamily="66" charset="0"/>
              </a:rPr>
              <a:t> in </a:t>
            </a:r>
            <a:r>
              <a:rPr lang="en-GB" dirty="0" err="1">
                <a:latin typeface="XCCW Joined 22a" panose="03050602040000000000" pitchFamily="66" charset="0"/>
              </a:rPr>
              <a:t>úsáid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agat</a:t>
            </a:r>
            <a:r>
              <a:rPr lang="en-GB" dirty="0">
                <a:latin typeface="XCCW Joined 22a" panose="03050602040000000000" pitchFamily="66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360198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XCCW Joined 22a" panose="03050602040000000000" pitchFamily="66" charset="0"/>
              </a:rPr>
              <a:t>Bain </a:t>
            </a:r>
            <a:r>
              <a:rPr lang="en-GB" dirty="0" err="1">
                <a:latin typeface="XCCW Joined 22a" panose="03050602040000000000" pitchFamily="66" charset="0"/>
              </a:rPr>
              <a:t>úsáid</a:t>
            </a:r>
            <a:r>
              <a:rPr lang="en-GB" dirty="0">
                <a:latin typeface="XCCW Joined 22a" panose="03050602040000000000" pitchFamily="66" charset="0"/>
              </a:rPr>
              <a:t> as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XCCW Joined 22a" panose="03050602040000000000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CCW Joined 22a" panose="03050602040000000000" pitchFamily="66" charset="0"/>
              </a:rPr>
              <a:t>lipéidí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agus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CCW Joined 22a" panose="03050602040000000000" pitchFamily="66" charset="0"/>
              </a:rPr>
              <a:t>pictiúir</a:t>
            </a:r>
            <a:r>
              <a:rPr lang="en-GB" dirty="0">
                <a:latin typeface="XCCW Joined 22a" panose="03050602040000000000" pitchFamily="66" charset="0"/>
              </a:rPr>
              <a:t> le </a:t>
            </a:r>
            <a:r>
              <a:rPr lang="en-GB" dirty="0" err="1">
                <a:latin typeface="XCCW Joined 22a" panose="03050602040000000000" pitchFamily="66" charset="0"/>
              </a:rPr>
              <a:t>eolas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breise</a:t>
            </a:r>
            <a:r>
              <a:rPr lang="en-GB" dirty="0">
                <a:latin typeface="XCCW Joined 22a" panose="03050602040000000000" pitchFamily="66" charset="0"/>
              </a:rPr>
              <a:t> a </a:t>
            </a:r>
            <a:r>
              <a:rPr lang="en-GB" dirty="0" err="1">
                <a:latin typeface="XCCW Joined 22a" panose="03050602040000000000" pitchFamily="66" charset="0"/>
              </a:rPr>
              <a:t>thabhairt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ar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phointí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shuimiúla</a:t>
            </a:r>
            <a:endParaRPr lang="en-GB" dirty="0">
              <a:latin typeface="XCCW Joined 22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8933" y="129779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XCCW Joined 22a" panose="03050602040000000000" pitchFamily="66" charset="0"/>
              </a:rPr>
              <a:t>Scríobh</a:t>
            </a:r>
            <a:r>
              <a:rPr lang="en-GB" dirty="0">
                <a:latin typeface="XCCW Joined 22a" panose="03050602040000000000" pitchFamily="66" charset="0"/>
              </a:rPr>
              <a:t> in </a:t>
            </a:r>
            <a:r>
              <a:rPr lang="en-GB" dirty="0" err="1">
                <a:latin typeface="XCCW Joined 22a" panose="03050602040000000000" pitchFamily="66" charset="0"/>
              </a:rPr>
              <a:t>abairtí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gairde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bunaithe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ar</a:t>
            </a:r>
            <a:r>
              <a:rPr lang="en-GB" dirty="0">
                <a:latin typeface="XCCW Joined 22a" panose="03050602040000000000" pitchFamily="66" charset="0"/>
              </a:rPr>
              <a:t> an </a:t>
            </a:r>
            <a:r>
              <a:rPr lang="en-GB" dirty="0" err="1">
                <a:latin typeface="XCCW Joined 22a" panose="03050602040000000000" pitchFamily="66" charset="0"/>
              </a:rPr>
              <a:t>phointe</a:t>
            </a:r>
            <a:r>
              <a:rPr lang="en-GB" dirty="0">
                <a:latin typeface="XCCW Joined 22a" panose="03050602040000000000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7085" y="237926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XCCW Joined 22a" panose="03050602040000000000" pitchFamily="66" charset="0"/>
              </a:rPr>
              <a:t>An </a:t>
            </a:r>
            <a:r>
              <a:rPr lang="en-GB" sz="4400" b="1" dirty="0" err="1">
                <a:latin typeface="XCCW Joined 22a" panose="03050602040000000000" pitchFamily="66" charset="0"/>
              </a:rPr>
              <a:t>Tuairisc</a:t>
            </a:r>
            <a:endParaRPr lang="en-GB" sz="4400" b="1" dirty="0">
              <a:latin typeface="XCCW Joined 22a" panose="03050602040000000000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394472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XCCW Joined 22a" panose="03050602040000000000" pitchFamily="66" charset="0"/>
              </a:rPr>
              <a:t>Cuir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isteach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eolas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atá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CCW Joined 22a" panose="03050602040000000000" pitchFamily="66" charset="0"/>
              </a:rPr>
              <a:t>simplí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latin typeface="XCCW Joined 22a" panose="03050602040000000000" pitchFamily="66" charset="0"/>
              </a:rPr>
              <a:t>agus</a:t>
            </a:r>
            <a:r>
              <a:rPr lang="en-GB" dirty="0">
                <a:latin typeface="XCCW Joined 22a" panose="03050602040000000000" pitchFamily="66" charset="0"/>
              </a:rPr>
              <a:t>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CCW Joined 22a" panose="03050602040000000000" pitchFamily="66" charset="0"/>
              </a:rPr>
              <a:t>sóiléir</a:t>
            </a:r>
            <a:r>
              <a:rPr lang="en-GB" dirty="0">
                <a:latin typeface="XCCW Joined 22a" panose="03050602040000000000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F3B76-127C-48C5-B2E7-F9CB0E46D0B5}"/>
              </a:ext>
            </a:extLst>
          </p:cNvPr>
          <p:cNvSpPr txBox="1"/>
          <p:nvPr/>
        </p:nvSpPr>
        <p:spPr>
          <a:xfrm>
            <a:off x="1336128" y="1944126"/>
            <a:ext cx="25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XCCW Joined 22a" panose="03050602040000000000" pitchFamily="66" charset="0"/>
              </a:rPr>
              <a:t>Write short, to the point sentences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573EB-5C1E-4A23-8A50-3DF51ABF7E0F}"/>
              </a:ext>
            </a:extLst>
          </p:cNvPr>
          <p:cNvSpPr txBox="1"/>
          <p:nvPr/>
        </p:nvSpPr>
        <p:spPr>
          <a:xfrm>
            <a:off x="5765793" y="1971377"/>
            <a:ext cx="25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XCCW Joined 22a" panose="03050602040000000000" pitchFamily="66" charset="0"/>
              </a:rPr>
              <a:t>Remember to think of a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BE1CE-93D4-48B3-850C-7A47FAC1F6DF}"/>
              </a:ext>
            </a:extLst>
          </p:cNvPr>
          <p:cNvSpPr txBox="1"/>
          <p:nvPr/>
        </p:nvSpPr>
        <p:spPr>
          <a:xfrm>
            <a:off x="5765793" y="4932030"/>
            <a:ext cx="25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XCCW Joined 22a" panose="03050602040000000000" pitchFamily="66" charset="0"/>
              </a:rPr>
              <a:t>Use labels and pictures to show some of your points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5384A-E502-4B94-8EF6-9DA61D79FFBF}"/>
              </a:ext>
            </a:extLst>
          </p:cNvPr>
          <p:cNvSpPr txBox="1"/>
          <p:nvPr/>
        </p:nvSpPr>
        <p:spPr>
          <a:xfrm>
            <a:off x="1336128" y="4950186"/>
            <a:ext cx="25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XCCW Joined 22a" panose="03050602040000000000" pitchFamily="66" charset="0"/>
              </a:rPr>
              <a:t>Use simple and clear information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284637-880F-4B6E-A2D3-9FD5EA4AE3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8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22"/>
    </mc:Choice>
    <mc:Fallback xmlns="">
      <p:transition spd="slow" advTm="49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10" grpId="0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03648" y="692696"/>
            <a:ext cx="6558595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Sassoon Infant Std" panose="020B0503020103030203" pitchFamily="34" charset="0"/>
              </a:rPr>
              <a:t>Nuair</a:t>
            </a:r>
            <a:r>
              <a:rPr lang="en-GB" sz="2000" dirty="0">
                <a:latin typeface="Sassoon Infant Std" panose="020B0503020103030203" pitchFamily="34" charset="0"/>
              </a:rPr>
              <a:t> a </a:t>
            </a:r>
            <a:r>
              <a:rPr lang="en-GB" sz="2000" dirty="0" err="1">
                <a:latin typeface="Sassoon Infant Std" panose="020B0503020103030203" pitchFamily="34" charset="0"/>
              </a:rPr>
              <a:t>bhíonn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sé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scríofa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agat</a:t>
            </a:r>
            <a:r>
              <a:rPr lang="en-GB" sz="2000" dirty="0">
                <a:latin typeface="Sassoon Infant Std" panose="020B0503020103030203" pitchFamily="34" charset="0"/>
              </a:rPr>
              <a:t> –</a:t>
            </a:r>
          </a:p>
          <a:p>
            <a:pPr algn="ctr"/>
            <a:endParaRPr lang="en-GB" sz="2000" dirty="0">
              <a:latin typeface="Sassoon Infant Std" panose="020B0503020103030203" pitchFamily="34" charset="0"/>
            </a:endParaRPr>
          </a:p>
          <a:p>
            <a:pPr algn="ctr"/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ssoon Infant Std" panose="020B0503020103030203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ssoon Infant Std" panose="020B0503020103030203" pitchFamily="34" charset="0"/>
              </a:rPr>
              <a:t>DÉAN PROF-LÉITHEOIREACHT AIR!</a:t>
            </a:r>
          </a:p>
          <a:p>
            <a:pPr algn="ctr"/>
            <a:r>
              <a:rPr lang="en-GB" sz="2000" dirty="0">
                <a:latin typeface="Sassoon Infant Std" panose="020B0503020103030203" pitchFamily="34" charset="0"/>
              </a:rPr>
              <a:t> </a:t>
            </a:r>
          </a:p>
          <a:p>
            <a:pPr algn="ctr"/>
            <a:r>
              <a:rPr lang="en-GB" sz="2000" dirty="0">
                <a:latin typeface="Sassoon Infant Std" panose="020B0503020103030203" pitchFamily="34" charset="0"/>
              </a:rPr>
              <a:t>An </a:t>
            </a:r>
            <a:r>
              <a:rPr lang="en-GB" sz="2000" dirty="0" err="1">
                <a:latin typeface="Sassoon Infant Std" panose="020B0503020103030203" pitchFamily="34" charset="0"/>
              </a:rPr>
              <a:t>bhfuil</a:t>
            </a:r>
            <a:r>
              <a:rPr lang="en-GB" sz="2000" dirty="0">
                <a:latin typeface="Sassoon Infant Std" panose="020B0503020103030203" pitchFamily="34" charset="0"/>
              </a:rPr>
              <a:t> an </a:t>
            </a:r>
            <a:r>
              <a:rPr lang="en-GB" sz="2000" dirty="0" err="1">
                <a:latin typeface="Sassoon Infant Std" panose="020B0503020103030203" pitchFamily="34" charset="0"/>
              </a:rPr>
              <a:t>tuairisc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fíor</a:t>
            </a:r>
            <a:r>
              <a:rPr lang="en-GB" sz="2000" dirty="0">
                <a:latin typeface="Sassoon Infant Std" panose="020B0503020103030203" pitchFamily="34" charset="0"/>
              </a:rPr>
              <a:t>? </a:t>
            </a:r>
          </a:p>
          <a:p>
            <a:pPr algn="ctr"/>
            <a:r>
              <a:rPr lang="en-GB" sz="2000" dirty="0" err="1">
                <a:latin typeface="Sassoon Infant Std" panose="020B0503020103030203" pitchFamily="34" charset="0"/>
              </a:rPr>
              <a:t>Lán</a:t>
            </a:r>
            <a:r>
              <a:rPr lang="en-GB" sz="2000" dirty="0">
                <a:latin typeface="Sassoon Infant Std" panose="020B0503020103030203" pitchFamily="34" charset="0"/>
              </a:rPr>
              <a:t> de </a:t>
            </a:r>
            <a:r>
              <a:rPr lang="en-GB" sz="2000" dirty="0" err="1">
                <a:latin typeface="Sassoon Infant Std" panose="020B0503020103030203" pitchFamily="34" charset="0"/>
              </a:rPr>
              <a:t>eolas</a:t>
            </a:r>
            <a:r>
              <a:rPr lang="en-GB" sz="2000" dirty="0">
                <a:latin typeface="Sassoon Infant Std" panose="020B0503020103030203" pitchFamily="34" charset="0"/>
              </a:rPr>
              <a:t>? </a:t>
            </a:r>
          </a:p>
          <a:p>
            <a:pPr algn="ctr"/>
            <a:r>
              <a:rPr lang="en-GB" sz="2000" dirty="0" err="1">
                <a:latin typeface="Sassoon Infant Std" panose="020B0503020103030203" pitchFamily="34" charset="0"/>
              </a:rPr>
              <a:t>Ceannlitir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agus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lánstad</a:t>
            </a:r>
            <a:r>
              <a:rPr lang="en-GB" sz="2000" dirty="0">
                <a:latin typeface="Sassoon Infant Std" panose="020B0503020103030203" pitchFamily="34" charset="0"/>
              </a:rPr>
              <a:t> san </a:t>
            </a:r>
            <a:r>
              <a:rPr lang="en-GB" sz="2000" dirty="0" err="1">
                <a:latin typeface="Sassoon Infant Std" panose="020B0503020103030203" pitchFamily="34" charset="0"/>
              </a:rPr>
              <a:t>áit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cheart</a:t>
            </a:r>
            <a:r>
              <a:rPr lang="en-GB" sz="2000" dirty="0">
                <a:latin typeface="Sassoon Infant Std" panose="020B0503020103030203" pitchFamily="34" charset="0"/>
              </a:rPr>
              <a:t>?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  <a:p>
            <a:pPr algn="ctr"/>
            <a:r>
              <a:rPr lang="en-GB" sz="2000" dirty="0" err="1">
                <a:latin typeface="Sassoon Infant Std" panose="020B0503020103030203" pitchFamily="34" charset="0"/>
              </a:rPr>
              <a:t>Má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tá</a:t>
            </a:r>
            <a:r>
              <a:rPr lang="en-GB" sz="2000" dirty="0">
                <a:latin typeface="Sassoon Infant Std" panose="020B0503020103030203" pitchFamily="34" charset="0"/>
              </a:rPr>
              <a:t>…</a:t>
            </a:r>
            <a:r>
              <a:rPr lang="en-GB" sz="2000" dirty="0" err="1">
                <a:latin typeface="Sassoon Infant Std" panose="020B0503020103030203" pitchFamily="34" charset="0"/>
              </a:rPr>
              <a:t>maith</a:t>
            </a:r>
            <a:r>
              <a:rPr lang="en-GB" sz="2000" dirty="0">
                <a:latin typeface="Sassoon Infant Std" panose="020B0503020103030203" pitchFamily="34" charset="0"/>
              </a:rPr>
              <a:t> </a:t>
            </a:r>
            <a:r>
              <a:rPr lang="en-GB" sz="2000" dirty="0" err="1">
                <a:latin typeface="Sassoon Infant Std" panose="020B0503020103030203" pitchFamily="34" charset="0"/>
              </a:rPr>
              <a:t>thú</a:t>
            </a:r>
            <a:r>
              <a:rPr lang="en-GB" sz="2000" dirty="0">
                <a:latin typeface="Sassoon Infant Std" panose="020B0503020103030203" pitchFamily="34" charset="0"/>
              </a:rPr>
              <a:t>! </a:t>
            </a:r>
            <a:r>
              <a:rPr lang="en-GB" sz="2000" dirty="0" err="1">
                <a:latin typeface="Sassoon Infant Std" panose="020B0503020103030203" pitchFamily="34" charset="0"/>
              </a:rPr>
              <a:t>Taispeán</a:t>
            </a:r>
            <a:r>
              <a:rPr lang="en-GB" sz="2000" dirty="0">
                <a:latin typeface="Sassoon Infant Std" panose="020B0503020103030203" pitchFamily="34" charset="0"/>
              </a:rPr>
              <a:t> don </a:t>
            </a:r>
            <a:r>
              <a:rPr lang="en-GB" sz="2000" dirty="0" err="1">
                <a:latin typeface="Sassoon Infant Std" panose="020B0503020103030203" pitchFamily="34" charset="0"/>
              </a:rPr>
              <a:t>mhúinteoir</a:t>
            </a:r>
            <a:r>
              <a:rPr lang="en-GB" sz="2000" dirty="0">
                <a:latin typeface="Sassoon Infant Std" panose="020B0503020103030203" pitchFamily="34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1583C-0007-434A-99B8-D64ECC051FB9}"/>
              </a:ext>
            </a:extLst>
          </p:cNvPr>
          <p:cNvSpPr txBox="1"/>
          <p:nvPr/>
        </p:nvSpPr>
        <p:spPr>
          <a:xfrm>
            <a:off x="1694613" y="4005064"/>
            <a:ext cx="597666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Sassoon Infant Std" panose="020B0503020103030203" pitchFamily="34" charset="0"/>
              </a:rPr>
              <a:t>When it is written</a:t>
            </a:r>
          </a:p>
          <a:p>
            <a:pPr algn="ctr"/>
            <a:endParaRPr lang="en-GB" sz="1400" dirty="0">
              <a:latin typeface="Sassoon Infant Std" panose="020B0503020103030203" pitchFamily="34" charset="0"/>
            </a:endParaRPr>
          </a:p>
          <a:p>
            <a:pPr algn="ctr"/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ssoon Infant Std" panose="020B0503020103030203" pitchFamily="34" charset="0"/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ssoon Infant Std" panose="020B0503020103030203" pitchFamily="34" charset="0"/>
              </a:rPr>
              <a:t>Check your work!</a:t>
            </a:r>
          </a:p>
          <a:p>
            <a:pPr algn="ctr"/>
            <a:r>
              <a:rPr lang="en-GB" sz="1400" dirty="0">
                <a:latin typeface="Sassoon Infant Std" panose="020B0503020103030203" pitchFamily="34" charset="0"/>
              </a:rPr>
              <a:t> </a:t>
            </a:r>
          </a:p>
          <a:p>
            <a:pPr algn="ctr"/>
            <a:r>
              <a:rPr lang="en-GB" sz="1400" dirty="0">
                <a:latin typeface="Sassoon Infant Std" panose="020B0503020103030203" pitchFamily="34" charset="0"/>
              </a:rPr>
              <a:t>Is the report true? </a:t>
            </a:r>
          </a:p>
          <a:p>
            <a:pPr algn="ctr"/>
            <a:r>
              <a:rPr lang="en-GB" sz="1400" dirty="0">
                <a:latin typeface="Sassoon Infant Std" panose="020B0503020103030203" pitchFamily="34" charset="0"/>
              </a:rPr>
              <a:t>Full of information? </a:t>
            </a:r>
          </a:p>
          <a:p>
            <a:pPr algn="ctr"/>
            <a:r>
              <a:rPr lang="en-GB" sz="1400" dirty="0">
                <a:latin typeface="Sassoon Infant Std" panose="020B0503020103030203" pitchFamily="34" charset="0"/>
              </a:rPr>
              <a:t>Capital letters and full stops in the right place?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  <a:p>
            <a:pPr algn="ctr"/>
            <a:r>
              <a:rPr lang="en-GB" sz="1400" dirty="0">
                <a:latin typeface="Sassoon Infant Std" panose="020B0503020103030203" pitchFamily="34" charset="0"/>
              </a:rPr>
              <a:t>If so…</a:t>
            </a:r>
            <a:r>
              <a:rPr lang="en-GB" sz="1400" dirty="0" err="1">
                <a:latin typeface="Sassoon Infant Std" panose="020B0503020103030203" pitchFamily="34" charset="0"/>
              </a:rPr>
              <a:t>maith</a:t>
            </a:r>
            <a:r>
              <a:rPr lang="en-GB" sz="1400" dirty="0">
                <a:latin typeface="Sassoon Infant Std" panose="020B0503020103030203" pitchFamily="34" charset="0"/>
              </a:rPr>
              <a:t> </a:t>
            </a:r>
            <a:r>
              <a:rPr lang="en-GB" sz="1400" dirty="0" err="1">
                <a:latin typeface="Sassoon Infant Std" panose="020B0503020103030203" pitchFamily="34" charset="0"/>
              </a:rPr>
              <a:t>thú</a:t>
            </a:r>
            <a:r>
              <a:rPr lang="en-GB" sz="1400" dirty="0">
                <a:latin typeface="Sassoon Infant Std" panose="020B0503020103030203" pitchFamily="34" charset="0"/>
              </a:rPr>
              <a:t>! Show your teacher!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35CDBD-DE66-4588-BE60-1112A2A619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5"/>
    </mc:Choice>
    <mc:Fallback xmlns="">
      <p:transition spd="slow" advTm="41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A3915C-6B05-4C5C-AA35-9CFACAFDA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3"/>
    </mc:Choice>
    <mc:Fallback xmlns="">
      <p:transition spd="slow" advTm="1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7|6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4|6|20|8.6|1.7|1.8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355</Words>
  <Application>Microsoft Office PowerPoint</Application>
  <PresentationFormat>On-screen Show (4:3)</PresentationFormat>
  <Paragraphs>76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Sassoon Infant Md</vt:lpstr>
      <vt:lpstr>Sassoon Infant Std</vt:lpstr>
      <vt:lpstr>Symbol</vt:lpstr>
      <vt:lpstr>Times New Roman</vt:lpstr>
      <vt:lpstr>XCCW Joined 22a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Aisling Palmer</cp:lastModifiedBy>
  <cp:revision>92</cp:revision>
  <dcterms:created xsi:type="dcterms:W3CDTF">2012-11-21T10:26:22Z</dcterms:created>
  <dcterms:modified xsi:type="dcterms:W3CDTF">2020-05-29T10:19:59Z</dcterms:modified>
</cp:coreProperties>
</file>