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5"/>
  </p:notesMasterIdLst>
  <p:handoutMasterIdLst>
    <p:handoutMasterId r:id="rId16"/>
  </p:handoutMasterIdLst>
  <p:sldIdLst>
    <p:sldId id="258" r:id="rId2"/>
    <p:sldId id="264" r:id="rId3"/>
    <p:sldId id="268" r:id="rId4"/>
    <p:sldId id="278" r:id="rId5"/>
    <p:sldId id="270" r:id="rId6"/>
    <p:sldId id="279" r:id="rId7"/>
    <p:sldId id="271" r:id="rId8"/>
    <p:sldId id="276" r:id="rId9"/>
    <p:sldId id="272" r:id="rId10"/>
    <p:sldId id="273" r:id="rId11"/>
    <p:sldId id="274" r:id="rId12"/>
    <p:sldId id="275" r:id="rId13"/>
    <p:sldId id="267" r:id="rId14"/>
  </p:sldIdLst>
  <p:sldSz cx="9144000" cy="6858000" type="screen4x3"/>
  <p:notesSz cx="6858000" cy="9144000"/>
  <p:embeddedFontLst>
    <p:embeddedFont>
      <p:font typeface="Calibri" panose="020F0502020204030204" pitchFamily="34" charset="0"/>
      <p:regular r:id="rId17"/>
      <p:bold r:id="rId18"/>
      <p:italic r:id="rId19"/>
      <p:boldItalic r:id="rId20"/>
    </p:embeddedFont>
    <p:embeddedFont>
      <p:font typeface="Twinkl" panose="020B0604020202020204" charset="0"/>
      <p:regular r:id="rId21"/>
      <p:bold r:id="rId22"/>
    </p:embeddedFont>
    <p:embeddedFont>
      <p:font typeface="Twinkl SemiBold" charset="0"/>
      <p:bold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D26D"/>
    <a:srgbClr val="B6CB92"/>
    <a:srgbClr val="DDDBDC"/>
    <a:srgbClr val="FCEABC"/>
    <a:srgbClr val="FEE4BF"/>
    <a:srgbClr val="6C6C6C"/>
    <a:srgbClr val="8A9196"/>
    <a:srgbClr val="CEDF98"/>
    <a:srgbClr val="B9D0BC"/>
    <a:srgbClr val="69A5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97" autoAdjust="0"/>
    <p:restoredTop sz="94660"/>
  </p:normalViewPr>
  <p:slideViewPr>
    <p:cSldViewPr snapToGrid="0" showGuides="1">
      <p:cViewPr varScale="1">
        <p:scale>
          <a:sx n="55" d="100"/>
          <a:sy n="55" d="100"/>
        </p:scale>
        <p:origin x="1229" y="4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04/06/2020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04/06/2020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endParaRPr lang="en-GB" dirty="0"/>
          </a:p>
        </p:txBody>
      </p:sp>
      <p:sp>
        <p:nvSpPr>
          <p:cNvPr id="7" name="Content Placeholder 11"/>
          <p:cNvSpPr>
            <a:spLocks noGrp="1"/>
          </p:cNvSpPr>
          <p:nvPr>
            <p:ph idx="1" hasCustomPrompt="1"/>
          </p:nvPr>
        </p:nvSpPr>
        <p:spPr>
          <a:xfrm>
            <a:off x="755651" y="1513946"/>
            <a:ext cx="7632700" cy="4578880"/>
          </a:xfrm>
        </p:spPr>
        <p:txBody>
          <a:bodyPr lIns="0" tIns="0" rIns="0" bIns="0"/>
          <a:lstStyle>
            <a:lvl1pPr marL="0" indent="0">
              <a:buNone/>
              <a:defRPr baseline="0"/>
            </a:lvl1pPr>
          </a:lstStyle>
          <a:p>
            <a:r>
              <a:rPr lang="en-GB" dirty="0"/>
              <a:t>Click to edit text – body size 18 - minimum size 16 (only to be used if really needed)</a:t>
            </a:r>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dirty="0"/>
              <a:t>Click to edit Master title style</a:t>
            </a:r>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6" r:id="rId4"/>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t>Later Years</a:t>
            </a:r>
          </a:p>
        </p:txBody>
      </p:sp>
      <p:sp>
        <p:nvSpPr>
          <p:cNvPr id="22" name="Content Placeholder 21"/>
          <p:cNvSpPr>
            <a:spLocks noGrp="1"/>
          </p:cNvSpPr>
          <p:nvPr>
            <p:ph idx="1"/>
          </p:nvPr>
        </p:nvSpPr>
        <p:spPr>
          <a:xfrm>
            <a:off x="2445114" y="1888407"/>
            <a:ext cx="5566772" cy="1516637"/>
          </a:xfrm>
        </p:spPr>
        <p:txBody>
          <a:bodyPr lIns="108000" tIns="108000" rIns="108000" bIns="108000"/>
          <a:lstStyle/>
          <a:p>
            <a:pPr marL="285750" indent="-285750">
              <a:buFont typeface="Arial" panose="020B0604020202020204" pitchFamily="34" charset="0"/>
              <a:buChar char="•"/>
            </a:pPr>
            <a:r>
              <a:rPr lang="en-GB" dirty="0"/>
              <a:t>Saint </a:t>
            </a:r>
            <a:r>
              <a:rPr lang="en-GB" dirty="0" err="1"/>
              <a:t>Colmcille</a:t>
            </a:r>
            <a:r>
              <a:rPr lang="en-GB" dirty="0"/>
              <a:t> died in AD597 at the age of 76.</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Saint </a:t>
            </a:r>
            <a:r>
              <a:rPr lang="en-GB" dirty="0" err="1"/>
              <a:t>Colmcille</a:t>
            </a:r>
            <a:r>
              <a:rPr lang="en-GB" dirty="0"/>
              <a:t> died in the church, on the altar, in Iona. </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73964" y="1770435"/>
            <a:ext cx="1533462" cy="4495381"/>
          </a:xfrm>
          <a:prstGeom prst="rect">
            <a:avLst/>
          </a:prstGeom>
        </p:spPr>
      </p:pic>
      <p:grpSp>
        <p:nvGrpSpPr>
          <p:cNvPr id="9" name="Group 8"/>
          <p:cNvGrpSpPr/>
          <p:nvPr/>
        </p:nvGrpSpPr>
        <p:grpSpPr>
          <a:xfrm>
            <a:off x="2662831" y="3811146"/>
            <a:ext cx="4582705" cy="2152752"/>
            <a:chOff x="2662831" y="3811146"/>
            <a:chExt cx="4582705" cy="2152752"/>
          </a:xfrm>
        </p:grpSpPr>
        <p:sp>
          <p:nvSpPr>
            <p:cNvPr id="11" name="Rectangle 10"/>
            <p:cNvSpPr/>
            <p:nvPr/>
          </p:nvSpPr>
          <p:spPr>
            <a:xfrm>
              <a:off x="2662831" y="3811146"/>
              <a:ext cx="4582705" cy="2152752"/>
            </a:xfrm>
            <a:prstGeom prst="rect">
              <a:avLst/>
            </a:prstGeom>
            <a:solidFill>
              <a:srgbClr val="B9D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2793462" y="4010359"/>
              <a:ext cx="4321445" cy="1754326"/>
            </a:xfrm>
            <a:prstGeom prst="rect">
              <a:avLst/>
            </a:prstGeom>
            <a:noFill/>
          </p:spPr>
          <p:txBody>
            <a:bodyPr wrap="square" rtlCol="0">
              <a:spAutoFit/>
            </a:bodyPr>
            <a:lstStyle/>
            <a:p>
              <a:r>
                <a:rPr lang="en-GB" dirty="0"/>
                <a:t>His monks buried him in the grounds of his monastery on Iona and many years later, his bones were disinterred and are thought to be buried in Downpatrick, County Down, with Saint Patrick and       Saint Brigid.</a:t>
              </a:r>
            </a:p>
          </p:txBody>
        </p:sp>
      </p:gr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8359" y="5132821"/>
            <a:ext cx="1529292" cy="994554"/>
          </a:xfrm>
          <a:prstGeom prst="rect">
            <a:avLst/>
          </a:prstGeom>
        </p:spPr>
      </p:pic>
    </p:spTree>
    <p:extLst>
      <p:ext uri="{BB962C8B-B14F-4D97-AF65-F5344CB8AC3E}">
        <p14:creationId xmlns:p14="http://schemas.microsoft.com/office/powerpoint/2010/main" val="4912310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t>Patron Saint of Ireland</a:t>
            </a:r>
          </a:p>
        </p:txBody>
      </p:sp>
      <p:sp>
        <p:nvSpPr>
          <p:cNvPr id="22" name="Content Placeholder 21"/>
          <p:cNvSpPr>
            <a:spLocks noGrp="1"/>
          </p:cNvSpPr>
          <p:nvPr>
            <p:ph idx="1"/>
          </p:nvPr>
        </p:nvSpPr>
        <p:spPr>
          <a:xfrm>
            <a:off x="755651" y="1731661"/>
            <a:ext cx="7632700" cy="4578880"/>
          </a:xfrm>
        </p:spPr>
        <p:txBody>
          <a:bodyPr lIns="108000" tIns="108000" rIns="108000" bIns="108000"/>
          <a:lstStyle/>
          <a:p>
            <a:pPr algn="ctr"/>
            <a:r>
              <a:rPr lang="en-GB" dirty="0">
                <a:latin typeface="+mn-lt"/>
              </a:rPr>
              <a:t>Saint </a:t>
            </a:r>
            <a:r>
              <a:rPr lang="en-GB" dirty="0" err="1">
                <a:latin typeface="+mn-lt"/>
              </a:rPr>
              <a:t>Colmcille</a:t>
            </a:r>
            <a:r>
              <a:rPr lang="en-GB" dirty="0">
                <a:latin typeface="+mn-lt"/>
              </a:rPr>
              <a:t> is one of Ireland’s patron saints, along with Saint Patrick and Saint Brigid.</a:t>
            </a:r>
          </a:p>
          <a:p>
            <a:pPr algn="ctr"/>
            <a:endParaRPr lang="en-GB"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4297" y="2581684"/>
            <a:ext cx="4879141" cy="3450117"/>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9571" y="3235101"/>
            <a:ext cx="3000400" cy="3640317"/>
          </a:xfrm>
          <a:prstGeom prst="rect">
            <a:avLst/>
          </a:prstGeom>
        </p:spPr>
      </p:pic>
    </p:spTree>
    <p:extLst>
      <p:ext uri="{BB962C8B-B14F-4D97-AF65-F5344CB8AC3E}">
        <p14:creationId xmlns:p14="http://schemas.microsoft.com/office/powerpoint/2010/main" val="38332211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t>Prayer to Saint </a:t>
            </a:r>
            <a:r>
              <a:rPr lang="en-GB" sz="3600" dirty="0" err="1"/>
              <a:t>Colmcille</a:t>
            </a:r>
            <a:endParaRPr lang="en-GB" sz="3600" dirty="0"/>
          </a:p>
        </p:txBody>
      </p:sp>
      <p:sp>
        <p:nvSpPr>
          <p:cNvPr id="22" name="Content Placeholder 21"/>
          <p:cNvSpPr>
            <a:spLocks noGrp="1"/>
          </p:cNvSpPr>
          <p:nvPr>
            <p:ph idx="1"/>
          </p:nvPr>
        </p:nvSpPr>
        <p:spPr>
          <a:xfrm>
            <a:off x="755651" y="1285346"/>
            <a:ext cx="7632700" cy="4578880"/>
          </a:xfrm>
        </p:spPr>
        <p:txBody>
          <a:bodyPr lIns="108000" tIns="108000" rIns="108000" bIns="108000"/>
          <a:lstStyle/>
          <a:p>
            <a:pPr algn="ctr"/>
            <a:r>
              <a:rPr lang="en-GB" dirty="0"/>
              <a:t>Dear </a:t>
            </a:r>
            <a:r>
              <a:rPr lang="en-GB" dirty="0" err="1"/>
              <a:t>Colmcille</a:t>
            </a:r>
            <a:r>
              <a:rPr lang="en-GB" dirty="0"/>
              <a:t>,</a:t>
            </a:r>
            <a:br>
              <a:rPr lang="en-GB" dirty="0"/>
            </a:br>
            <a:r>
              <a:rPr lang="en-GB" dirty="0"/>
              <a:t>Saint of great gifts,</a:t>
            </a:r>
            <a:br>
              <a:rPr lang="en-GB" dirty="0"/>
            </a:br>
            <a:r>
              <a:rPr lang="en-GB" dirty="0"/>
              <a:t>protect us every hour</a:t>
            </a:r>
            <a:br>
              <a:rPr lang="en-GB" dirty="0"/>
            </a:br>
            <a:r>
              <a:rPr lang="en-GB" dirty="0"/>
              <a:t>from early morning</a:t>
            </a:r>
            <a:br>
              <a:rPr lang="en-GB" dirty="0"/>
            </a:br>
            <a:r>
              <a:rPr lang="en-GB" dirty="0"/>
              <a:t>and during the day.</a:t>
            </a:r>
            <a:br>
              <a:rPr lang="en-GB" dirty="0"/>
            </a:br>
            <a:r>
              <a:rPr lang="en-GB" dirty="0"/>
              <a:t>Fill our hearts</a:t>
            </a:r>
            <a:br>
              <a:rPr lang="en-GB" dirty="0"/>
            </a:br>
            <a:r>
              <a:rPr lang="en-GB" dirty="0"/>
              <a:t>with pure love of God</a:t>
            </a:r>
            <a:br>
              <a:rPr lang="en-GB" dirty="0"/>
            </a:br>
            <a:r>
              <a:rPr lang="en-GB" dirty="0"/>
              <a:t>to do his blessed will,</a:t>
            </a:r>
            <a:br>
              <a:rPr lang="en-GB" dirty="0"/>
            </a:br>
            <a:r>
              <a:rPr lang="en-GB" dirty="0"/>
              <a:t>as you yourself would do.</a:t>
            </a:r>
          </a:p>
          <a:p>
            <a:pPr algn="ctr"/>
            <a:r>
              <a:rPr lang="en-GB" dirty="0"/>
              <a:t>Amen.</a:t>
            </a:r>
          </a:p>
          <a:p>
            <a:endParaRPr lang="en-GB"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1548" y="4207666"/>
            <a:ext cx="1500904" cy="1476102"/>
          </a:xfrm>
          <a:prstGeom prst="rect">
            <a:avLst/>
          </a:prstGeom>
        </p:spPr>
      </p:pic>
      <p:sp>
        <p:nvSpPr>
          <p:cNvPr id="2" name="Rectangle 1"/>
          <p:cNvSpPr/>
          <p:nvPr/>
        </p:nvSpPr>
        <p:spPr>
          <a:xfrm>
            <a:off x="2423058" y="5730362"/>
            <a:ext cx="4237057" cy="369332"/>
          </a:xfrm>
          <a:prstGeom prst="rect">
            <a:avLst/>
          </a:prstGeom>
        </p:spPr>
        <p:txBody>
          <a:bodyPr wrap="none">
            <a:spAutoFit/>
          </a:bodyPr>
          <a:lstStyle/>
          <a:p>
            <a:r>
              <a:rPr lang="en-GB" dirty="0">
                <a:solidFill>
                  <a:srgbClr val="000000"/>
                </a:solidFill>
              </a:rPr>
              <a:t>June 9   is the </a:t>
            </a:r>
            <a:r>
              <a:rPr lang="en-GB" dirty="0" err="1">
                <a:solidFill>
                  <a:srgbClr val="000000"/>
                </a:solidFill>
              </a:rPr>
              <a:t>feastday</a:t>
            </a:r>
            <a:r>
              <a:rPr lang="en-GB" dirty="0">
                <a:solidFill>
                  <a:srgbClr val="000000"/>
                </a:solidFill>
              </a:rPr>
              <a:t> of St. </a:t>
            </a:r>
            <a:r>
              <a:rPr lang="en-GB" dirty="0" err="1">
                <a:solidFill>
                  <a:srgbClr val="000000"/>
                </a:solidFill>
              </a:rPr>
              <a:t>Colmcille</a:t>
            </a:r>
            <a:r>
              <a:rPr lang="en-GB" dirty="0">
                <a:solidFill>
                  <a:srgbClr val="000000"/>
                </a:solidFill>
              </a:rPr>
              <a:t>.</a:t>
            </a:r>
            <a:endParaRPr lang="en-GB" dirty="0"/>
          </a:p>
        </p:txBody>
      </p:sp>
      <p:sp>
        <p:nvSpPr>
          <p:cNvPr id="4" name="Rectangle 3"/>
          <p:cNvSpPr/>
          <p:nvPr/>
        </p:nvSpPr>
        <p:spPr>
          <a:xfrm>
            <a:off x="3087648" y="5765031"/>
            <a:ext cx="304892" cy="246221"/>
          </a:xfrm>
          <a:prstGeom prst="rect">
            <a:avLst/>
          </a:prstGeom>
        </p:spPr>
        <p:txBody>
          <a:bodyPr wrap="none">
            <a:spAutoFit/>
          </a:bodyPr>
          <a:lstStyle/>
          <a:p>
            <a:r>
              <a:rPr lang="en-GB" sz="1000" dirty="0" err="1">
                <a:solidFill>
                  <a:srgbClr val="000000"/>
                </a:solidFill>
              </a:rPr>
              <a:t>th</a:t>
            </a:r>
            <a:endParaRPr lang="en-GB" sz="1000" dirty="0"/>
          </a:p>
        </p:txBody>
      </p:sp>
    </p:spTree>
    <p:extLst>
      <p:ext uri="{BB962C8B-B14F-4D97-AF65-F5344CB8AC3E}">
        <p14:creationId xmlns:p14="http://schemas.microsoft.com/office/powerpoint/2010/main" val="701789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t>The Early Years</a:t>
            </a:r>
          </a:p>
        </p:txBody>
      </p:sp>
      <p:sp>
        <p:nvSpPr>
          <p:cNvPr id="2" name="Rectangle 1"/>
          <p:cNvSpPr/>
          <p:nvPr/>
        </p:nvSpPr>
        <p:spPr>
          <a:xfrm>
            <a:off x="755651" y="2012088"/>
            <a:ext cx="3816349" cy="3693319"/>
          </a:xfrm>
          <a:prstGeom prst="rect">
            <a:avLst/>
          </a:prstGeom>
        </p:spPr>
        <p:txBody>
          <a:bodyPr wrap="square">
            <a:spAutoFit/>
          </a:bodyPr>
          <a:lstStyle/>
          <a:p>
            <a:pPr marL="285750" indent="-285750">
              <a:buFont typeface="Arial" panose="020B0604020202020204" pitchFamily="34" charset="0"/>
              <a:buChar char="•"/>
            </a:pPr>
            <a:r>
              <a:rPr lang="en-GB" dirty="0"/>
              <a:t>Saint </a:t>
            </a:r>
            <a:r>
              <a:rPr lang="en-GB" dirty="0" err="1"/>
              <a:t>Colmcille</a:t>
            </a:r>
            <a:r>
              <a:rPr lang="en-GB" dirty="0"/>
              <a:t> was born in </a:t>
            </a:r>
            <a:r>
              <a:rPr lang="en-GB" dirty="0" err="1"/>
              <a:t>Gartan</a:t>
            </a:r>
            <a:r>
              <a:rPr lang="en-GB" dirty="0"/>
              <a:t>, Co. Donegal in AD521.</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He was christened </a:t>
            </a:r>
            <a:r>
              <a:rPr lang="en-GB" dirty="0" err="1"/>
              <a:t>Crimhthann</a:t>
            </a:r>
            <a:r>
              <a:rPr lang="en-GB" dirty="0"/>
              <a:t>, but was known as </a:t>
            </a:r>
            <a:r>
              <a:rPr lang="en-GB" dirty="0" err="1"/>
              <a:t>Colmcille</a:t>
            </a:r>
            <a:r>
              <a:rPr lang="en-GB" dirty="0"/>
              <a:t> later in his life.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His mother was Princess </a:t>
            </a:r>
            <a:r>
              <a:rPr lang="en-GB" dirty="0" err="1"/>
              <a:t>Eithne</a:t>
            </a:r>
            <a:r>
              <a:rPr lang="en-GB" dirty="0"/>
              <a:t> of Leinster.</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His father, </a:t>
            </a:r>
            <a:r>
              <a:rPr lang="en-GB" dirty="0" err="1"/>
              <a:t>Fedelmidh</a:t>
            </a:r>
            <a:r>
              <a:rPr lang="en-GB" dirty="0"/>
              <a:t>, was the great grandson of King Niall of the Nine Hostages.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1008" y="1680753"/>
            <a:ext cx="3407342" cy="4412071"/>
          </a:xfrm>
          <a:prstGeom prst="rect">
            <a:avLst/>
          </a:prstGeom>
        </p:spPr>
      </p:pic>
    </p:spTree>
    <p:extLst>
      <p:ext uri="{BB962C8B-B14F-4D97-AF65-F5344CB8AC3E}">
        <p14:creationId xmlns:p14="http://schemas.microsoft.com/office/powerpoint/2010/main" val="1286237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t>The Early Years</a:t>
            </a:r>
          </a:p>
        </p:txBody>
      </p:sp>
      <p:sp>
        <p:nvSpPr>
          <p:cNvPr id="11" name="Rectangle 10"/>
          <p:cNvSpPr/>
          <p:nvPr/>
        </p:nvSpPr>
        <p:spPr>
          <a:xfrm>
            <a:off x="914400" y="4763590"/>
            <a:ext cx="6566262" cy="1237848"/>
          </a:xfrm>
          <a:prstGeom prst="rect">
            <a:avLst/>
          </a:prstGeom>
          <a:solidFill>
            <a:srgbClr val="B9D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914399" y="1650609"/>
            <a:ext cx="2690949" cy="2327974"/>
          </a:xfrm>
          <a:prstGeom prst="rect">
            <a:avLst/>
          </a:prstGeom>
          <a:solidFill>
            <a:srgbClr val="B9D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Content Placeholder 21"/>
          <p:cNvSpPr>
            <a:spLocks noGrp="1"/>
          </p:cNvSpPr>
          <p:nvPr>
            <p:ph idx="1"/>
          </p:nvPr>
        </p:nvSpPr>
        <p:spPr>
          <a:xfrm>
            <a:off x="3333386" y="1650609"/>
            <a:ext cx="5026839" cy="2327974"/>
          </a:xfrm>
          <a:prstGeom prst="roundRect">
            <a:avLst>
              <a:gd name="adj" fmla="val 0"/>
            </a:avLst>
          </a:prstGeom>
          <a:solidFill>
            <a:srgbClr val="B9D26D"/>
          </a:solidFill>
        </p:spPr>
        <p:txBody>
          <a:bodyPr lIns="216000" tIns="108000" rIns="108000" bIns="108000" anchor="ctr">
            <a:normAutofit/>
          </a:bodyPr>
          <a:lstStyle/>
          <a:p>
            <a:r>
              <a:rPr lang="en-IE" dirty="0" err="1">
                <a:latin typeface="+mn-lt"/>
              </a:rPr>
              <a:t>Colmcille</a:t>
            </a:r>
            <a:r>
              <a:rPr lang="en-IE" dirty="0">
                <a:latin typeface="+mn-lt"/>
              </a:rPr>
              <a:t> was sent to be fostered by another family when he was young. This was normal for princes back in this time. </a:t>
            </a:r>
          </a:p>
          <a:p>
            <a:r>
              <a:rPr lang="en-GB" dirty="0"/>
              <a:t>He was sent to the house of </a:t>
            </a:r>
            <a:r>
              <a:rPr lang="en-GB" dirty="0" err="1"/>
              <a:t>Cruithnechan</a:t>
            </a:r>
            <a:r>
              <a:rPr lang="en-GB" dirty="0"/>
              <a:t>, a holy man.</a:t>
            </a:r>
            <a:endParaRPr lang="en-IE" dirty="0">
              <a:latin typeface="+mn-lt"/>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98508" y="3481495"/>
            <a:ext cx="2570205" cy="3409455"/>
          </a:xfrm>
          <a:prstGeom prst="rect">
            <a:avLst/>
          </a:prstGeom>
        </p:spPr>
      </p:pic>
      <p:sp>
        <p:nvSpPr>
          <p:cNvPr id="3" name="TextBox 2"/>
          <p:cNvSpPr txBox="1"/>
          <p:nvPr/>
        </p:nvSpPr>
        <p:spPr>
          <a:xfrm>
            <a:off x="1041504" y="5028867"/>
            <a:ext cx="4524803" cy="646331"/>
          </a:xfrm>
          <a:prstGeom prst="rect">
            <a:avLst/>
          </a:prstGeom>
          <a:noFill/>
        </p:spPr>
        <p:txBody>
          <a:bodyPr wrap="square" rtlCol="0">
            <a:spAutoFit/>
          </a:bodyPr>
          <a:lstStyle/>
          <a:p>
            <a:r>
              <a:rPr lang="en-GB" dirty="0" err="1"/>
              <a:t>Colmcille</a:t>
            </a:r>
            <a:r>
              <a:rPr lang="en-GB" dirty="0"/>
              <a:t> spent a lot of his time in church, praying and meditating.</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9822" y="1846787"/>
            <a:ext cx="1968142" cy="1935618"/>
          </a:xfrm>
          <a:prstGeom prst="rect">
            <a:avLst/>
          </a:prstGeom>
        </p:spPr>
      </p:pic>
    </p:spTree>
    <p:extLst>
      <p:ext uri="{BB962C8B-B14F-4D97-AF65-F5344CB8AC3E}">
        <p14:creationId xmlns:p14="http://schemas.microsoft.com/office/powerpoint/2010/main" val="2376757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t>Education</a:t>
            </a:r>
          </a:p>
        </p:txBody>
      </p:sp>
      <p:sp>
        <p:nvSpPr>
          <p:cNvPr id="22" name="Content Placeholder 21"/>
          <p:cNvSpPr>
            <a:spLocks noGrp="1"/>
          </p:cNvSpPr>
          <p:nvPr>
            <p:ph idx="1"/>
          </p:nvPr>
        </p:nvSpPr>
        <p:spPr>
          <a:xfrm>
            <a:off x="755651" y="1513946"/>
            <a:ext cx="7632700" cy="3008627"/>
          </a:xfrm>
        </p:spPr>
        <p:txBody>
          <a:bodyPr lIns="108000" tIns="108000" rIns="108000" bIns="108000"/>
          <a:lstStyle/>
          <a:p>
            <a:pPr>
              <a:lnSpc>
                <a:spcPct val="100000"/>
              </a:lnSpc>
            </a:pPr>
            <a:r>
              <a:rPr lang="en-IE" dirty="0" err="1"/>
              <a:t>Colmcille</a:t>
            </a:r>
            <a:r>
              <a:rPr lang="en-IE" dirty="0"/>
              <a:t> was a well-educated scholar. He attended many different schools around Ireland.</a:t>
            </a:r>
          </a:p>
          <a:p>
            <a:pPr marL="285750" indent="-285750">
              <a:lnSpc>
                <a:spcPct val="150000"/>
              </a:lnSpc>
              <a:buFont typeface="Arial" panose="020B0604020202020204" pitchFamily="34" charset="0"/>
              <a:buChar char="•"/>
            </a:pPr>
            <a:r>
              <a:rPr lang="en-IE" dirty="0"/>
              <a:t>He first attended St. Finnian’s monastic school in Derry. </a:t>
            </a:r>
          </a:p>
          <a:p>
            <a:pPr marL="285750" indent="-285750">
              <a:lnSpc>
                <a:spcPct val="150000"/>
              </a:lnSpc>
              <a:buFont typeface="Arial" panose="020B0604020202020204" pitchFamily="34" charset="0"/>
              <a:buChar char="•"/>
            </a:pPr>
            <a:r>
              <a:rPr lang="en-IE" dirty="0"/>
              <a:t>After this, he travelled down to </a:t>
            </a:r>
            <a:r>
              <a:rPr lang="en-IE" dirty="0" err="1"/>
              <a:t>Clonard</a:t>
            </a:r>
            <a:r>
              <a:rPr lang="en-IE" dirty="0"/>
              <a:t> Monastery, Co. Meath.</a:t>
            </a:r>
          </a:p>
          <a:p>
            <a:pPr marL="285750" indent="-285750">
              <a:lnSpc>
                <a:spcPct val="150000"/>
              </a:lnSpc>
              <a:buFont typeface="Arial" panose="020B0604020202020204" pitchFamily="34" charset="0"/>
              <a:buChar char="•"/>
            </a:pPr>
            <a:r>
              <a:rPr lang="en-IE" dirty="0"/>
              <a:t>His last place of study was St. </a:t>
            </a:r>
            <a:r>
              <a:rPr lang="en-IE" dirty="0" err="1"/>
              <a:t>Mobhi’s</a:t>
            </a:r>
            <a:r>
              <a:rPr lang="en-IE" dirty="0"/>
              <a:t>, Glasnevin, Co. Dublin. </a:t>
            </a:r>
          </a:p>
        </p:txBody>
      </p:sp>
      <p:sp>
        <p:nvSpPr>
          <p:cNvPr id="13" name="Rectangle 12"/>
          <p:cNvSpPr/>
          <p:nvPr/>
        </p:nvSpPr>
        <p:spPr>
          <a:xfrm>
            <a:off x="879566" y="4522573"/>
            <a:ext cx="5947954" cy="1355556"/>
          </a:xfrm>
          <a:prstGeom prst="rect">
            <a:avLst/>
          </a:prstGeom>
          <a:solidFill>
            <a:srgbClr val="B9D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043014" y="4600187"/>
            <a:ext cx="3807660" cy="1200329"/>
          </a:xfrm>
          <a:prstGeom prst="rect">
            <a:avLst/>
          </a:prstGeom>
          <a:noFill/>
        </p:spPr>
        <p:txBody>
          <a:bodyPr wrap="square" rtlCol="0">
            <a:spAutoFit/>
          </a:bodyPr>
          <a:lstStyle/>
          <a:p>
            <a:r>
              <a:rPr lang="en-GB" dirty="0"/>
              <a:t>He only stayed a short time in Dublin because there was a breakout of the plague. He  returned to Donegal at this point.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13454">
            <a:off x="4641177" y="4160560"/>
            <a:ext cx="3741194" cy="1832389"/>
          </a:xfrm>
          <a:prstGeom prst="rect">
            <a:avLst/>
          </a:prstGeom>
        </p:spPr>
      </p:pic>
    </p:spTree>
    <p:extLst>
      <p:ext uri="{BB962C8B-B14F-4D97-AF65-F5344CB8AC3E}">
        <p14:creationId xmlns:p14="http://schemas.microsoft.com/office/powerpoint/2010/main" val="2242992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t>Monasteries</a:t>
            </a:r>
          </a:p>
        </p:txBody>
      </p:sp>
      <p:sp>
        <p:nvSpPr>
          <p:cNvPr id="22" name="Content Placeholder 21"/>
          <p:cNvSpPr>
            <a:spLocks noGrp="1"/>
          </p:cNvSpPr>
          <p:nvPr>
            <p:ph idx="1"/>
          </p:nvPr>
        </p:nvSpPr>
        <p:spPr/>
        <p:txBody>
          <a:bodyPr lIns="108000" tIns="108000" rIns="108000" bIns="108000"/>
          <a:lstStyle/>
          <a:p>
            <a:pPr algn="ctr"/>
            <a:r>
              <a:rPr lang="en-IE" dirty="0"/>
              <a:t>In AD545, he founded his first monastery in Co. Derry.</a:t>
            </a:r>
          </a:p>
        </p:txBody>
      </p:sp>
      <p:sp>
        <p:nvSpPr>
          <p:cNvPr id="6" name="Rectangle 5"/>
          <p:cNvSpPr/>
          <p:nvPr/>
        </p:nvSpPr>
        <p:spPr>
          <a:xfrm>
            <a:off x="3196046" y="2700638"/>
            <a:ext cx="5094514" cy="2350334"/>
          </a:xfrm>
          <a:prstGeom prst="rect">
            <a:avLst/>
          </a:prstGeom>
          <a:solidFill>
            <a:srgbClr val="B9D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5774340" y="2860142"/>
            <a:ext cx="2389684" cy="2031325"/>
          </a:xfrm>
          <a:prstGeom prst="rect">
            <a:avLst/>
          </a:prstGeom>
          <a:noFill/>
        </p:spPr>
        <p:txBody>
          <a:bodyPr wrap="square" rtlCol="0">
            <a:spAutoFit/>
          </a:bodyPr>
          <a:lstStyle/>
          <a:p>
            <a:r>
              <a:rPr lang="en-GB"/>
              <a:t>He went on to found over 60 monasteries and churches in Ireland, including ones in Swords, Co. Dublin and  in the Burren, Co. Clare</a:t>
            </a:r>
            <a:endParaRPr lang="en-GB"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0318" y="2080068"/>
            <a:ext cx="4874218" cy="3446636"/>
          </a:xfrm>
          <a:prstGeom prst="rect">
            <a:avLst/>
          </a:prstGeom>
        </p:spPr>
      </p:pic>
    </p:spTree>
    <p:extLst>
      <p:ext uri="{BB962C8B-B14F-4D97-AF65-F5344CB8AC3E}">
        <p14:creationId xmlns:p14="http://schemas.microsoft.com/office/powerpoint/2010/main" val="4106882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b="0" dirty="0"/>
              <a:t>Copyright</a:t>
            </a:r>
            <a:endParaRPr lang="en-GB" sz="3600" dirty="0"/>
          </a:p>
        </p:txBody>
      </p:sp>
      <p:sp>
        <p:nvSpPr>
          <p:cNvPr id="6" name="Rectangle 5"/>
          <p:cNvSpPr/>
          <p:nvPr/>
        </p:nvSpPr>
        <p:spPr>
          <a:xfrm>
            <a:off x="990600" y="1473201"/>
            <a:ext cx="7181427" cy="2350334"/>
          </a:xfrm>
          <a:prstGeom prst="rect">
            <a:avLst/>
          </a:prstGeom>
          <a:solidFill>
            <a:srgbClr val="B9D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59701" y="1698786"/>
            <a:ext cx="6843224" cy="1754326"/>
          </a:xfrm>
          <a:prstGeom prst="rect">
            <a:avLst/>
          </a:prstGeom>
          <a:noFill/>
        </p:spPr>
        <p:txBody>
          <a:bodyPr wrap="square" rtlCol="0">
            <a:spAutoFit/>
          </a:bodyPr>
          <a:lstStyle/>
          <a:p>
            <a:r>
              <a:rPr lang="en-GB" dirty="0"/>
              <a:t>Once </a:t>
            </a:r>
            <a:r>
              <a:rPr lang="en-GB" dirty="0" err="1"/>
              <a:t>Colmcille</a:t>
            </a:r>
            <a:r>
              <a:rPr lang="en-GB" dirty="0"/>
              <a:t> borrowed a book with psalms written in it from St. </a:t>
            </a:r>
            <a:r>
              <a:rPr lang="en-GB" dirty="0" err="1"/>
              <a:t>Finian</a:t>
            </a:r>
            <a:r>
              <a:rPr lang="en-GB" dirty="0"/>
              <a:t>. He copied it and intended to keep the copy. St. </a:t>
            </a:r>
            <a:r>
              <a:rPr lang="en-GB" dirty="0" err="1"/>
              <a:t>Finian</a:t>
            </a:r>
            <a:r>
              <a:rPr lang="en-GB" dirty="0"/>
              <a:t> disputed his right to keep it. The High King of Ireland was asked to solve the dispute. He ruled against </a:t>
            </a:r>
            <a:r>
              <a:rPr lang="en-GB" dirty="0" err="1"/>
              <a:t>Colmcille</a:t>
            </a:r>
            <a:r>
              <a:rPr lang="en-GB" dirty="0"/>
              <a:t> saying, 'To every cow belongs her calf, therefore to every book belongs its copy.' The first case of law against copyright.</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1465" y="3444578"/>
            <a:ext cx="3729859" cy="2746525"/>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5007" y="4120554"/>
            <a:ext cx="1647654" cy="2062082"/>
          </a:xfrm>
          <a:prstGeom prst="rect">
            <a:avLst/>
          </a:prstGeom>
        </p:spPr>
      </p:pic>
    </p:spTree>
    <p:extLst>
      <p:ext uri="{BB962C8B-B14F-4D97-AF65-F5344CB8AC3E}">
        <p14:creationId xmlns:p14="http://schemas.microsoft.com/office/powerpoint/2010/main" val="36066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t>Pilgrimage to Iona</a:t>
            </a:r>
          </a:p>
        </p:txBody>
      </p:sp>
      <p:sp>
        <p:nvSpPr>
          <p:cNvPr id="22" name="Content Placeholder 21"/>
          <p:cNvSpPr>
            <a:spLocks noGrp="1"/>
          </p:cNvSpPr>
          <p:nvPr>
            <p:ph idx="1"/>
          </p:nvPr>
        </p:nvSpPr>
        <p:spPr>
          <a:xfrm>
            <a:off x="755651" y="1513946"/>
            <a:ext cx="7632700" cy="2317825"/>
          </a:xfrm>
        </p:spPr>
        <p:txBody>
          <a:bodyPr lIns="108000" tIns="108000" rIns="108000" bIns="108000">
            <a:normAutofit/>
          </a:bodyPr>
          <a:lstStyle/>
          <a:p>
            <a:r>
              <a:rPr lang="en-GB" dirty="0"/>
              <a:t>In AD563, Saint </a:t>
            </a:r>
            <a:r>
              <a:rPr lang="en-GB" dirty="0" err="1"/>
              <a:t>Colmcille</a:t>
            </a:r>
            <a:r>
              <a:rPr lang="en-GB" dirty="0"/>
              <a:t> travelled to the island of Iona off the western coast of Scotland.</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0538" y="2413870"/>
            <a:ext cx="3753394" cy="2642640"/>
          </a:xfrm>
          <a:prstGeom prst="rect">
            <a:avLst/>
          </a:prstGeom>
        </p:spPr>
      </p:pic>
      <p:sp>
        <p:nvSpPr>
          <p:cNvPr id="3" name="TextBox 2"/>
          <p:cNvSpPr txBox="1"/>
          <p:nvPr/>
        </p:nvSpPr>
        <p:spPr>
          <a:xfrm>
            <a:off x="755651" y="5338354"/>
            <a:ext cx="7632700" cy="646331"/>
          </a:xfrm>
          <a:prstGeom prst="rect">
            <a:avLst/>
          </a:prstGeom>
          <a:noFill/>
        </p:spPr>
        <p:txBody>
          <a:bodyPr wrap="square" rtlCol="0">
            <a:spAutoFit/>
          </a:bodyPr>
          <a:lstStyle/>
          <a:p>
            <a:r>
              <a:rPr lang="en-GB" dirty="0"/>
              <a:t>He went into exile. The pilgrimage was a kind of repentance for his involvement in the Battle of </a:t>
            </a:r>
            <a:r>
              <a:rPr lang="en-GB" dirty="0" err="1"/>
              <a:t>Cúl</a:t>
            </a:r>
            <a:r>
              <a:rPr lang="en-GB" dirty="0"/>
              <a:t> </a:t>
            </a:r>
            <a:r>
              <a:rPr lang="en-GB" dirty="0" err="1"/>
              <a:t>Dreimhne</a:t>
            </a:r>
            <a:r>
              <a:rPr lang="en-GB" dirty="0"/>
              <a:t>, where 3,000 warriors died.</a:t>
            </a:r>
          </a:p>
        </p:txBody>
      </p:sp>
    </p:spTree>
    <p:extLst>
      <p:ext uri="{BB962C8B-B14F-4D97-AF65-F5344CB8AC3E}">
        <p14:creationId xmlns:p14="http://schemas.microsoft.com/office/powerpoint/2010/main" val="3628427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t>Pilgrimage to Iona</a:t>
            </a:r>
          </a:p>
        </p:txBody>
      </p:sp>
      <p:sp>
        <p:nvSpPr>
          <p:cNvPr id="22" name="Content Placeholder 21"/>
          <p:cNvSpPr>
            <a:spLocks noGrp="1"/>
          </p:cNvSpPr>
          <p:nvPr>
            <p:ph idx="1"/>
          </p:nvPr>
        </p:nvSpPr>
        <p:spPr>
          <a:xfrm>
            <a:off x="755651" y="1726795"/>
            <a:ext cx="7632700" cy="1830145"/>
          </a:xfrm>
        </p:spPr>
        <p:txBody>
          <a:bodyPr lIns="108000" tIns="108000" rIns="108000" bIns="108000"/>
          <a:lstStyle/>
          <a:p>
            <a:r>
              <a:rPr lang="en-GB" dirty="0"/>
              <a:t>He set sail with 12 clansmen and sailed to Iona.</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0538" y="2413871"/>
            <a:ext cx="3837745" cy="2642640"/>
          </a:xfrm>
          <a:prstGeom prst="rect">
            <a:avLst/>
          </a:prstGeom>
        </p:spPr>
      </p:pic>
      <p:sp>
        <p:nvSpPr>
          <p:cNvPr id="3" name="TextBox 2"/>
          <p:cNvSpPr txBox="1"/>
          <p:nvPr/>
        </p:nvSpPr>
        <p:spPr>
          <a:xfrm>
            <a:off x="755651" y="5327523"/>
            <a:ext cx="7632700" cy="646331"/>
          </a:xfrm>
          <a:prstGeom prst="rect">
            <a:avLst/>
          </a:prstGeom>
          <a:noFill/>
        </p:spPr>
        <p:txBody>
          <a:bodyPr wrap="square" rtlCol="0">
            <a:spAutoFit/>
          </a:bodyPr>
          <a:lstStyle/>
          <a:p>
            <a:r>
              <a:rPr lang="en-GB" dirty="0"/>
              <a:t>He founded a monastery here and spread the word of God to local people and to the people of the Picts tribe. </a:t>
            </a:r>
          </a:p>
        </p:txBody>
      </p:sp>
    </p:spTree>
    <p:extLst>
      <p:ext uri="{BB962C8B-B14F-4D97-AF65-F5344CB8AC3E}">
        <p14:creationId xmlns:p14="http://schemas.microsoft.com/office/powerpoint/2010/main" val="3341316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t>Iona</a:t>
            </a:r>
          </a:p>
        </p:txBody>
      </p:sp>
      <p:sp>
        <p:nvSpPr>
          <p:cNvPr id="22" name="Content Placeholder 21"/>
          <p:cNvSpPr>
            <a:spLocks noGrp="1"/>
          </p:cNvSpPr>
          <p:nvPr>
            <p:ph idx="1"/>
          </p:nvPr>
        </p:nvSpPr>
        <p:spPr>
          <a:xfrm>
            <a:off x="755651" y="1513946"/>
            <a:ext cx="7632700" cy="2431037"/>
          </a:xfrm>
        </p:spPr>
        <p:txBody>
          <a:bodyPr lIns="108000" tIns="108000" rIns="108000" bIns="108000"/>
          <a:lstStyle/>
          <a:p>
            <a:r>
              <a:rPr lang="en-GB" dirty="0"/>
              <a:t>The monastery at Iona was originally very small and built in timber. </a:t>
            </a:r>
          </a:p>
          <a:p>
            <a:r>
              <a:rPr lang="en-GB" dirty="0"/>
              <a:t>It soon began to thrive. The land was very fertile and there was plenty of timber available to build a large community.  </a:t>
            </a:r>
          </a:p>
          <a:p>
            <a:r>
              <a:rPr lang="en-GB" dirty="0"/>
              <a:t>Over time, the monastery was rebuilt in stone and in AD1200, it was taken over by the Augustinian monks.</a:t>
            </a:r>
          </a:p>
          <a:p>
            <a:endParaRPr lang="en-GB" dirty="0"/>
          </a:p>
          <a:p>
            <a:endParaRPr lang="en-GB" dirty="0"/>
          </a:p>
          <a:p>
            <a:endParaRPr lang="en-GB" dirty="0"/>
          </a:p>
          <a:p>
            <a:endParaRPr lang="en-GB" dirty="0"/>
          </a:p>
        </p:txBody>
      </p:sp>
      <p:sp>
        <p:nvSpPr>
          <p:cNvPr id="6" name="Rectangle 5"/>
          <p:cNvSpPr/>
          <p:nvPr/>
        </p:nvSpPr>
        <p:spPr>
          <a:xfrm>
            <a:off x="4101737" y="4284616"/>
            <a:ext cx="4068900" cy="1432627"/>
          </a:xfrm>
          <a:prstGeom prst="rect">
            <a:avLst/>
          </a:prstGeom>
          <a:solidFill>
            <a:srgbClr val="B9D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5103223" y="4375515"/>
            <a:ext cx="3067414" cy="1200329"/>
          </a:xfrm>
          <a:prstGeom prst="rect">
            <a:avLst/>
          </a:prstGeom>
          <a:noFill/>
        </p:spPr>
        <p:txBody>
          <a:bodyPr wrap="square" rtlCol="0">
            <a:spAutoFit/>
          </a:bodyPr>
          <a:lstStyle/>
          <a:p>
            <a:r>
              <a:rPr lang="en-GB" dirty="0"/>
              <a:t>High Kings of Scotland are buried in Iona. </a:t>
            </a:r>
          </a:p>
          <a:p>
            <a:r>
              <a:rPr lang="en-GB" dirty="0"/>
              <a:t>Many people today go to Iona on a pilgrimage.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1" y="3462905"/>
            <a:ext cx="3995932" cy="2598701"/>
          </a:xfrm>
          <a:prstGeom prst="rect">
            <a:avLst/>
          </a:prstGeom>
        </p:spPr>
      </p:pic>
    </p:spTree>
    <p:extLst>
      <p:ext uri="{BB962C8B-B14F-4D97-AF65-F5344CB8AC3E}">
        <p14:creationId xmlns:p14="http://schemas.microsoft.com/office/powerpoint/2010/main" val="2191156949"/>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1458</TotalTime>
  <Words>628</Words>
  <Application>Microsoft Office PowerPoint</Application>
  <PresentationFormat>On-screen Show (4:3)</PresentationFormat>
  <Paragraphs>49</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Twinkl SemiBold</vt:lpstr>
      <vt:lpstr>Twinkl</vt:lpstr>
      <vt:lpstr>Calibri</vt:lpstr>
      <vt:lpstr>Office Theme</vt:lpstr>
      <vt:lpstr>PowerPoint Presentation</vt:lpstr>
      <vt:lpstr>The Early Years</vt:lpstr>
      <vt:lpstr>The Early Years</vt:lpstr>
      <vt:lpstr>Education</vt:lpstr>
      <vt:lpstr>Monasteries</vt:lpstr>
      <vt:lpstr>Copyright</vt:lpstr>
      <vt:lpstr>Pilgrimage to Iona</vt:lpstr>
      <vt:lpstr>Pilgrimage to Iona</vt:lpstr>
      <vt:lpstr>Iona</vt:lpstr>
      <vt:lpstr>Later Years</vt:lpstr>
      <vt:lpstr>Patron Saint of Ireland</vt:lpstr>
      <vt:lpstr>Prayer to Saint Colmcille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Maire Mc Laughlin</cp:lastModifiedBy>
  <cp:revision>141</cp:revision>
  <dcterms:created xsi:type="dcterms:W3CDTF">2014-10-01T16:09:27Z</dcterms:created>
  <dcterms:modified xsi:type="dcterms:W3CDTF">2020-06-04T14:57:18Z</dcterms:modified>
</cp:coreProperties>
</file>