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7"/>
  </p:notesMasterIdLst>
  <p:handoutMasterIdLst>
    <p:handoutMasterId r:id="rId18"/>
  </p:handoutMasterIdLst>
  <p:sldIdLst>
    <p:sldId id="258" r:id="rId2"/>
    <p:sldId id="274" r:id="rId3"/>
    <p:sldId id="275" r:id="rId4"/>
    <p:sldId id="276" r:id="rId5"/>
    <p:sldId id="277" r:id="rId6"/>
    <p:sldId id="278" r:id="rId7"/>
    <p:sldId id="279" r:id="rId8"/>
    <p:sldId id="280" r:id="rId9"/>
    <p:sldId id="282" r:id="rId10"/>
    <p:sldId id="281" r:id="rId11"/>
    <p:sldId id="283" r:id="rId12"/>
    <p:sldId id="284" r:id="rId13"/>
    <p:sldId id="285" r:id="rId14"/>
    <p:sldId id="286" r:id="rId15"/>
    <p:sldId id="267" r:id="rId16"/>
  </p:sldIdLst>
  <p:sldSz cx="9144000" cy="6858000" type="screen4x3"/>
  <p:notesSz cx="6858000" cy="9144000"/>
  <p:embeddedFontLst>
    <p:embeddedFont>
      <p:font typeface="Twinkl" pitchFamily="2" charset="0"/>
      <p:regular r:id="rId19"/>
      <p:bold r:id="rId20"/>
    </p:embeddedFont>
    <p:embeddedFont>
      <p:font typeface="Sassoon Infant Rg" panose="02000503030000020003" pitchFamily="50" charset="0"/>
      <p:regular r:id="rId21"/>
      <p:bold r:id="rId22"/>
    </p:embeddedFont>
    <p:embeddedFont>
      <p:font typeface="Twinkl SemiBold" pitchFamily="2" charset="0"/>
      <p:bold r:id="rId23"/>
    </p:embeddedFont>
    <p:embeddedFont>
      <p:font typeface="Twinkl Thin" panose="02000000000000000000" pitchFamily="2" charset="0"/>
      <p:regular r:id="rId24"/>
    </p:embeddedFont>
    <p:embeddedFont>
      <p:font typeface="Tuffy" panose="020B0603060100000000" pitchFamily="34" charset="0"/>
      <p:regular r:id="rId25"/>
      <p:bold r:id="rId26"/>
      <p:italic r:id="rId27"/>
      <p:boldItalic r:id="rId28"/>
    </p:embeddedFont>
    <p:embeddedFont>
      <p:font typeface="MS PGothic" panose="020B0600070205080204" pitchFamily="34" charset="-128"/>
      <p:regular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40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  <p15:guide id="6" pos="5420" userDrawn="1">
          <p15:clr>
            <a:srgbClr val="A4A3A4"/>
          </p15:clr>
        </p15:guide>
        <p15:guide id="7" orient="horz" pos="346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82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2BBD3"/>
    <a:srgbClr val="004E5E"/>
    <a:srgbClr val="3EB9D1"/>
    <a:srgbClr val="18A0DB"/>
    <a:srgbClr val="DE1E5A"/>
    <a:srgbClr val="BC0105"/>
    <a:srgbClr val="4DB1E3"/>
    <a:srgbClr val="80C1EB"/>
    <a:srgbClr val="ACDDFC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106" d="100"/>
          <a:sy n="106" d="100"/>
        </p:scale>
        <p:origin x="1722" y="102"/>
      </p:cViewPr>
      <p:guideLst>
        <p:guide orient="horz" pos="2160"/>
        <p:guide pos="2880"/>
        <p:guide pos="340"/>
        <p:guide orient="horz" pos="3974"/>
        <p:guide pos="5420"/>
        <p:guide orient="horz" pos="346"/>
        <p:guide pos="476"/>
        <p:guide orient="horz" pos="482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77" d="100"/>
          <a:sy n="77" d="100"/>
        </p:scale>
        <p:origin x="26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26" Type="http://schemas.openxmlformats.org/officeDocument/2006/relationships/font" Target="fonts/font8.fntdata"/><Relationship Id="rId21" Type="http://schemas.openxmlformats.org/officeDocument/2006/relationships/font" Target="fonts/font3.fntdata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7.fntdata"/><Relationship Id="rId33" Type="http://schemas.openxmlformats.org/officeDocument/2006/relationships/font" Target="fonts/font1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11/06/2019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t>11/06/2019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497" y="5734211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71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2" r:id="rId3"/>
    <p:sldLayoutId id="2147483663" r:id="rId4"/>
    <p:sldLayoutId id="214748366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tiff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18862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solidFill>
                  <a:srgbClr val="004E5E"/>
                </a:solidFill>
                <a:latin typeface="+mn-lt"/>
              </a:rPr>
              <a:t>Water Safety Signs</a:t>
            </a:r>
          </a:p>
        </p:txBody>
      </p:sp>
      <p:sp>
        <p:nvSpPr>
          <p:cNvPr id="11" name="TextBox 21"/>
          <p:cNvSpPr txBox="1">
            <a:spLocks noChangeArrowheads="1"/>
          </p:cNvSpPr>
          <p:nvPr/>
        </p:nvSpPr>
        <p:spPr bwMode="auto">
          <a:xfrm>
            <a:off x="1889125" y="6372225"/>
            <a:ext cx="5700713" cy="12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500" dirty="0">
                <a:solidFill>
                  <a:schemeClr val="tx1"/>
                </a:solidFill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Photos courtesy of Jerzy </a:t>
            </a:r>
            <a:r>
              <a:rPr lang="en-GB" altLang="en-US" sz="500" dirty="0" err="1">
                <a:solidFill>
                  <a:schemeClr val="tx1"/>
                </a:solidFill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Kociatkiewicz</a:t>
            </a:r>
            <a:r>
              <a:rPr lang="en-GB" altLang="en-US" sz="500" dirty="0">
                <a:solidFill>
                  <a:schemeClr val="tx1"/>
                </a:solidFill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, </a:t>
            </a:r>
            <a:r>
              <a:rPr lang="en-GB" altLang="en-US" sz="500" dirty="0" err="1">
                <a:solidFill>
                  <a:schemeClr val="tx1"/>
                </a:solidFill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docentjoyce</a:t>
            </a:r>
            <a:r>
              <a:rPr lang="en-GB" altLang="en-US" sz="500" dirty="0">
                <a:solidFill>
                  <a:schemeClr val="tx1"/>
                </a:solidFill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, U.S. Army Corps of Engineers Savannah District and Kiran Foster (@flickr.com) - granted under creative commons licence – attribution</a:t>
            </a:r>
          </a:p>
        </p:txBody>
      </p:sp>
      <p:sp>
        <p:nvSpPr>
          <p:cNvPr id="5" name="Rectangle: Rounded Corners 6">
            <a:extLst>
              <a:ext uri="{FF2B5EF4-FFF2-40B4-BE49-F238E27FC236}">
                <a16:creationId xmlns:a16="http://schemas.microsoft.com/office/drawing/2014/main" id="{7F20623E-9F86-4CA1-8873-25EBF7AB0569}"/>
              </a:ext>
            </a:extLst>
          </p:cNvPr>
          <p:cNvSpPr/>
          <p:nvPr/>
        </p:nvSpPr>
        <p:spPr bwMode="auto">
          <a:xfrm>
            <a:off x="755650" y="2168525"/>
            <a:ext cx="5932488" cy="784225"/>
          </a:xfrm>
          <a:prstGeom prst="roundRect">
            <a:avLst>
              <a:gd name="adj" fmla="val 12719"/>
            </a:avLst>
          </a:prstGeom>
          <a:solidFill>
            <a:srgbClr val="ACD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altLang="en-US" dirty="0">
                <a:solidFill>
                  <a:schemeClr val="tx1"/>
                </a:solidFill>
                <a:ea typeface="MS PGothic" panose="020B0600070205080204" pitchFamily="34" charset="-128"/>
              </a:rPr>
              <a:t>“Safe” signs are red with white symbols.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5383" y="1770061"/>
            <a:ext cx="2736296" cy="3317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3902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solidFill>
                  <a:srgbClr val="004E5E"/>
                </a:solidFill>
                <a:latin typeface="+mn-lt"/>
              </a:rPr>
              <a:t>Safety Flags</a:t>
            </a:r>
          </a:p>
        </p:txBody>
      </p:sp>
      <p:sp>
        <p:nvSpPr>
          <p:cNvPr id="11" name="TextBox 21"/>
          <p:cNvSpPr txBox="1">
            <a:spLocks noChangeArrowheads="1"/>
          </p:cNvSpPr>
          <p:nvPr/>
        </p:nvSpPr>
        <p:spPr bwMode="auto">
          <a:xfrm>
            <a:off x="1889125" y="6372225"/>
            <a:ext cx="5700713" cy="12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500" dirty="0">
                <a:solidFill>
                  <a:schemeClr val="tx1"/>
                </a:solidFill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Photos courtesy of Jerzy </a:t>
            </a:r>
            <a:r>
              <a:rPr lang="en-GB" altLang="en-US" sz="500" dirty="0" err="1">
                <a:solidFill>
                  <a:schemeClr val="tx1"/>
                </a:solidFill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Kociatkiewicz</a:t>
            </a:r>
            <a:r>
              <a:rPr lang="en-GB" altLang="en-US" sz="500" dirty="0">
                <a:solidFill>
                  <a:schemeClr val="tx1"/>
                </a:solidFill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, </a:t>
            </a:r>
            <a:r>
              <a:rPr lang="en-GB" altLang="en-US" sz="500" dirty="0" err="1">
                <a:solidFill>
                  <a:schemeClr val="tx1"/>
                </a:solidFill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docentjoyce</a:t>
            </a:r>
            <a:r>
              <a:rPr lang="en-GB" altLang="en-US" sz="500" dirty="0">
                <a:solidFill>
                  <a:schemeClr val="tx1"/>
                </a:solidFill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, U.S. Army Corps of Engineers Savannah District and Kiran Foster (@flickr.com) - granted under creative commons licence – attribution</a:t>
            </a: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755650" y="1514475"/>
            <a:ext cx="763270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FontTx/>
              <a:buNone/>
            </a:pPr>
            <a:r>
              <a:rPr lang="en-US" altLang="en-US" dirty="0">
                <a:solidFill>
                  <a:schemeClr val="tx1"/>
                </a:solidFill>
                <a:latin typeface="Twinkl SemiBold" pitchFamily="2" charset="0"/>
                <a:ea typeface="Twinkl Thin" panose="02000000000000000000" pitchFamily="2" charset="0"/>
                <a:cs typeface="Twinkl Thin" panose="02000000000000000000" pitchFamily="2" charset="0"/>
              </a:rPr>
              <a:t>At beaches there are special flags:</a:t>
            </a:r>
            <a:endParaRPr lang="en-US" altLang="en-US" b="1" dirty="0">
              <a:solidFill>
                <a:schemeClr val="tx1"/>
              </a:solidFill>
              <a:latin typeface="Twinkl Thin" panose="02000000000000000000" pitchFamily="2" charset="0"/>
              <a:ea typeface="Twinkl Thin" panose="02000000000000000000" pitchFamily="2" charset="0"/>
              <a:cs typeface="Twinkl Thin" panose="02000000000000000000" pitchFamily="2" charset="0"/>
            </a:endParaRP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755650" y="1587500"/>
            <a:ext cx="7632700" cy="1635125"/>
            <a:chOff x="755650" y="1587776"/>
            <a:chExt cx="7632700" cy="1634081"/>
          </a:xfrm>
        </p:grpSpPr>
        <p:sp>
          <p:nvSpPr>
            <p:cNvPr id="6" name="Rectangle: Rounded Corners 6">
              <a:extLst>
                <a:ext uri="{FF2B5EF4-FFF2-40B4-BE49-F238E27FC236}">
                  <a16:creationId xmlns:a16="http://schemas.microsoft.com/office/drawing/2014/main" id="{059B102C-58BB-4033-9609-907820B3CB1B}"/>
                </a:ext>
              </a:extLst>
            </p:cNvPr>
            <p:cNvSpPr/>
            <p:nvPr/>
          </p:nvSpPr>
          <p:spPr>
            <a:xfrm>
              <a:off x="755650" y="2087520"/>
              <a:ext cx="7632700" cy="713919"/>
            </a:xfrm>
            <a:prstGeom prst="roundRect">
              <a:avLst/>
            </a:prstGeom>
            <a:solidFill>
              <a:srgbClr val="ACDD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en-US" altLang="en-US" dirty="0">
                  <a:solidFill>
                    <a:schemeClr val="tx1"/>
                  </a:solidFill>
                  <a:ea typeface="Twinkl Thin" panose="02000000000000000000" pitchFamily="2" charset="0"/>
                  <a:cs typeface="Twinkl Thin" panose="02000000000000000000" pitchFamily="2" charset="0"/>
                </a:rPr>
                <a:t>red flag – it is not safe to swim </a:t>
              </a:r>
            </a:p>
          </p:txBody>
        </p:sp>
        <p:pic>
          <p:nvPicPr>
            <p:cNvPr id="8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789" t="56697" r="9947"/>
            <a:stretch>
              <a:fillRect/>
            </a:stretch>
          </p:blipFill>
          <p:spPr bwMode="auto">
            <a:xfrm rot="-498033">
              <a:off x="6623434" y="1587776"/>
              <a:ext cx="1622067" cy="16340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755650" y="3165475"/>
            <a:ext cx="7632700" cy="1670050"/>
            <a:chOff x="755650" y="3165853"/>
            <a:chExt cx="7632700" cy="1670299"/>
          </a:xfrm>
        </p:grpSpPr>
        <p:sp>
          <p:nvSpPr>
            <p:cNvPr id="10" name="Rectangle: Rounded Corners 8">
              <a:extLst>
                <a:ext uri="{FF2B5EF4-FFF2-40B4-BE49-F238E27FC236}">
                  <a16:creationId xmlns:a16="http://schemas.microsoft.com/office/drawing/2014/main" id="{1C69CBF3-D28B-45AC-B5C0-FE85601BCE9A}"/>
                </a:ext>
              </a:extLst>
            </p:cNvPr>
            <p:cNvSpPr/>
            <p:nvPr/>
          </p:nvSpPr>
          <p:spPr>
            <a:xfrm>
              <a:off x="755650" y="3561200"/>
              <a:ext cx="7632700" cy="712893"/>
            </a:xfrm>
            <a:prstGeom prst="roundRect">
              <a:avLst/>
            </a:prstGeom>
            <a:solidFill>
              <a:srgbClr val="ACDD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spcBef>
                  <a:spcPct val="0"/>
                </a:spcBef>
                <a:defRPr/>
              </a:pPr>
              <a:r>
                <a:rPr lang="en-US" altLang="en-US" dirty="0">
                  <a:solidFill>
                    <a:schemeClr val="tx1"/>
                  </a:solidFill>
                  <a:ea typeface="Twinkl Thin" panose="02000000000000000000" pitchFamily="2" charset="0"/>
                  <a:cs typeface="Twinkl Thin" panose="02000000000000000000" pitchFamily="2" charset="0"/>
                </a:rPr>
                <a:t>red and yellow flags – recommended swimming area</a:t>
              </a:r>
            </a:p>
            <a:p>
              <a:pPr>
                <a:spcBef>
                  <a:spcPct val="0"/>
                </a:spcBef>
                <a:defRPr/>
              </a:pPr>
              <a:r>
                <a:rPr lang="en-US" altLang="en-US" dirty="0">
                  <a:solidFill>
                    <a:schemeClr val="tx1"/>
                  </a:solidFill>
                  <a:ea typeface="Twinkl Thin" panose="02000000000000000000" pitchFamily="2" charset="0"/>
                  <a:cs typeface="Twinkl Thin" panose="02000000000000000000" pitchFamily="2" charset="0"/>
                </a:rPr>
                <a:t>with lifeguard supervision</a:t>
              </a:r>
            </a:p>
          </p:txBody>
        </p:sp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437" r="34735" b="55737"/>
            <a:stretch>
              <a:fillRect/>
            </a:stretch>
          </p:blipFill>
          <p:spPr bwMode="auto">
            <a:xfrm rot="-573118">
              <a:off x="6725145" y="3165853"/>
              <a:ext cx="1552073" cy="16702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4" name="Group 13"/>
          <p:cNvGrpSpPr>
            <a:grpSpLocks/>
          </p:cNvGrpSpPr>
          <p:nvPr/>
        </p:nvGrpSpPr>
        <p:grpSpPr bwMode="auto">
          <a:xfrm>
            <a:off x="755650" y="4614863"/>
            <a:ext cx="7632700" cy="1635125"/>
            <a:chOff x="755650" y="4614507"/>
            <a:chExt cx="7632700" cy="1635140"/>
          </a:xfrm>
        </p:grpSpPr>
        <p:sp>
          <p:nvSpPr>
            <p:cNvPr id="15" name="Rectangle: Rounded Corners 10">
              <a:extLst>
                <a:ext uri="{FF2B5EF4-FFF2-40B4-BE49-F238E27FC236}">
                  <a16:creationId xmlns:a16="http://schemas.microsoft.com/office/drawing/2014/main" id="{816E2C40-888D-4A01-AEC3-AD067DF5E524}"/>
                </a:ext>
              </a:extLst>
            </p:cNvPr>
            <p:cNvSpPr/>
            <p:nvPr/>
          </p:nvSpPr>
          <p:spPr>
            <a:xfrm>
              <a:off x="755650" y="4984397"/>
              <a:ext cx="7632700" cy="714382"/>
            </a:xfrm>
            <a:prstGeom prst="roundRect">
              <a:avLst/>
            </a:prstGeom>
            <a:solidFill>
              <a:srgbClr val="ACDD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spcBef>
                  <a:spcPct val="0"/>
                </a:spcBef>
                <a:defRPr/>
              </a:pPr>
              <a:r>
                <a:rPr lang="en-US" altLang="en-US" dirty="0">
                  <a:solidFill>
                    <a:schemeClr val="tx1"/>
                  </a:solidFill>
                  <a:ea typeface="Twinkl Thin" panose="02000000000000000000" pitchFamily="2" charset="0"/>
                  <a:cs typeface="Twinkl Thin" panose="02000000000000000000" pitchFamily="2" charset="0"/>
                </a:rPr>
                <a:t>black and white flags – surfboards and other</a:t>
              </a:r>
            </a:p>
            <a:p>
              <a:pPr>
                <a:spcBef>
                  <a:spcPct val="0"/>
                </a:spcBef>
                <a:defRPr/>
              </a:pPr>
              <a:r>
                <a:rPr lang="en-US" altLang="en-US" dirty="0">
                  <a:solidFill>
                    <a:schemeClr val="tx1"/>
                  </a:solidFill>
                  <a:ea typeface="Twinkl Thin" panose="02000000000000000000" pitchFamily="2" charset="0"/>
                  <a:cs typeface="Twinkl Thin" panose="02000000000000000000" pitchFamily="2" charset="0"/>
                </a:rPr>
                <a:t>non-powered watercraft allowed</a:t>
              </a:r>
            </a:p>
          </p:txBody>
        </p:sp>
        <p:pic>
          <p:nvPicPr>
            <p:cNvPr id="17" name="Picture 1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0773" b="56670"/>
            <a:stretch>
              <a:fillRect/>
            </a:stretch>
          </p:blipFill>
          <p:spPr bwMode="auto">
            <a:xfrm rot="-542043">
              <a:off x="6883521" y="4614507"/>
              <a:ext cx="1425166" cy="16351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68603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solidFill>
                  <a:srgbClr val="004E5E"/>
                </a:solidFill>
                <a:latin typeface="+mn-lt"/>
              </a:rPr>
              <a:t>Go Together</a:t>
            </a:r>
          </a:p>
        </p:txBody>
      </p:sp>
      <p:sp>
        <p:nvSpPr>
          <p:cNvPr id="11" name="TextBox 21"/>
          <p:cNvSpPr txBox="1">
            <a:spLocks noChangeArrowheads="1"/>
          </p:cNvSpPr>
          <p:nvPr/>
        </p:nvSpPr>
        <p:spPr bwMode="auto">
          <a:xfrm>
            <a:off x="1889125" y="6372225"/>
            <a:ext cx="5700713" cy="12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500" dirty="0">
                <a:solidFill>
                  <a:schemeClr val="tx1"/>
                </a:solidFill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Photos courtesy of Jerzy </a:t>
            </a:r>
            <a:r>
              <a:rPr lang="en-GB" altLang="en-US" sz="500" dirty="0" err="1">
                <a:solidFill>
                  <a:schemeClr val="tx1"/>
                </a:solidFill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Kociatkiewicz</a:t>
            </a:r>
            <a:r>
              <a:rPr lang="en-GB" altLang="en-US" sz="500" dirty="0">
                <a:solidFill>
                  <a:schemeClr val="tx1"/>
                </a:solidFill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, </a:t>
            </a:r>
            <a:r>
              <a:rPr lang="en-GB" altLang="en-US" sz="500" dirty="0" err="1">
                <a:solidFill>
                  <a:schemeClr val="tx1"/>
                </a:solidFill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docentjoyce</a:t>
            </a:r>
            <a:r>
              <a:rPr lang="en-GB" altLang="en-US" sz="500" dirty="0">
                <a:solidFill>
                  <a:schemeClr val="tx1"/>
                </a:solidFill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, U.S. Army Corps of Engineers Savannah District and Kiran Foster (@flickr.com) - granted under creative commons licence – attribution</a:t>
            </a: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755650" y="1374775"/>
            <a:ext cx="7632700" cy="70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chemeClr val="tx1"/>
                </a:solidFill>
                <a:ea typeface="Twinkl Thin" panose="02000000000000000000" pitchFamily="2" charset="0"/>
                <a:cs typeface="Twinkl Thin" panose="02000000000000000000" pitchFamily="2" charset="0"/>
              </a:rPr>
              <a:t>Children should always be with an adult around water. Adults can help to point out any dangers.</a:t>
            </a:r>
          </a:p>
        </p:txBody>
      </p:sp>
      <p:pic>
        <p:nvPicPr>
          <p:cNvPr id="5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892" b="23120"/>
          <a:stretch>
            <a:fillRect/>
          </a:stretch>
        </p:blipFill>
        <p:spPr bwMode="auto">
          <a:xfrm>
            <a:off x="755650" y="2128838"/>
            <a:ext cx="7632700" cy="4006850"/>
          </a:xfrm>
          <a:prstGeom prst="rect">
            <a:avLst/>
          </a:prstGeom>
          <a:noFill/>
          <a:ln w="28575">
            <a:solidFill>
              <a:srgbClr val="42BBD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21"/>
          <p:cNvSpPr txBox="1">
            <a:spLocks noChangeArrowheads="1"/>
          </p:cNvSpPr>
          <p:nvPr/>
        </p:nvSpPr>
        <p:spPr bwMode="auto">
          <a:xfrm>
            <a:off x="2789238" y="6240463"/>
            <a:ext cx="3565525" cy="9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500">
                <a:solidFill>
                  <a:schemeClr val="tx1"/>
                </a:solidFill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Photo courtesy of ECraig4 (@flickr.com) - granted under creative commons licence – attribution</a:t>
            </a:r>
          </a:p>
        </p:txBody>
      </p:sp>
    </p:spTree>
    <p:extLst>
      <p:ext uri="{BB962C8B-B14F-4D97-AF65-F5344CB8AC3E}">
        <p14:creationId xmlns:p14="http://schemas.microsoft.com/office/powerpoint/2010/main" val="3535291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solidFill>
                  <a:srgbClr val="004E5E"/>
                </a:solidFill>
                <a:latin typeface="+mn-lt"/>
              </a:rPr>
              <a:t>Learn How to Help</a:t>
            </a:r>
          </a:p>
        </p:txBody>
      </p:sp>
      <p:sp>
        <p:nvSpPr>
          <p:cNvPr id="11" name="TextBox 21"/>
          <p:cNvSpPr txBox="1">
            <a:spLocks noChangeArrowheads="1"/>
          </p:cNvSpPr>
          <p:nvPr/>
        </p:nvSpPr>
        <p:spPr bwMode="auto">
          <a:xfrm>
            <a:off x="1889125" y="6372225"/>
            <a:ext cx="5700713" cy="12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500" dirty="0">
                <a:solidFill>
                  <a:schemeClr val="tx1"/>
                </a:solidFill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Photos courtesy of Jerzy </a:t>
            </a:r>
            <a:r>
              <a:rPr lang="en-GB" altLang="en-US" sz="500" dirty="0" err="1">
                <a:solidFill>
                  <a:schemeClr val="tx1"/>
                </a:solidFill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Kociatkiewicz</a:t>
            </a:r>
            <a:r>
              <a:rPr lang="en-GB" altLang="en-US" sz="500" dirty="0">
                <a:solidFill>
                  <a:schemeClr val="tx1"/>
                </a:solidFill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, </a:t>
            </a:r>
            <a:r>
              <a:rPr lang="en-GB" altLang="en-US" sz="500" dirty="0" err="1">
                <a:solidFill>
                  <a:schemeClr val="tx1"/>
                </a:solidFill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docentjoyce</a:t>
            </a:r>
            <a:r>
              <a:rPr lang="en-GB" altLang="en-US" sz="500" dirty="0">
                <a:solidFill>
                  <a:schemeClr val="tx1"/>
                </a:solidFill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, U.S. Army Corps of Engineers Savannah District and Kiran Foster (@flickr.com) - granted under creative commons licence – attribution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755650" y="1444625"/>
            <a:ext cx="7632700" cy="1391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</a:pPr>
            <a:r>
              <a:rPr lang="en-US" altLang="en-US" dirty="0">
                <a:solidFill>
                  <a:schemeClr val="tx1"/>
                </a:solidFill>
                <a:ea typeface="MS PGothic" panose="020B0600070205080204" pitchFamily="34" charset="-128"/>
              </a:rPr>
              <a:t>If you see someone in trouble, tell an adult.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</a:pPr>
            <a:r>
              <a:rPr lang="en-US" altLang="en-US" dirty="0">
                <a:solidFill>
                  <a:schemeClr val="tx1"/>
                </a:solidFill>
                <a:ea typeface="MS PGothic" panose="020B0600070205080204" pitchFamily="34" charset="-128"/>
              </a:rPr>
              <a:t>Call 911 if there is an emergency. 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</a:pPr>
            <a:r>
              <a:rPr lang="en-US" altLang="en-US" dirty="0">
                <a:solidFill>
                  <a:schemeClr val="tx1"/>
                </a:solidFill>
                <a:ea typeface="MS PGothic" panose="020B0600070205080204" pitchFamily="34" charset="-128"/>
              </a:rPr>
              <a:t>Ask the lifeguard to help. 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0850" y="3610631"/>
            <a:ext cx="3976687" cy="2157718"/>
          </a:xfrm>
          <a:prstGeom prst="rect">
            <a:avLst/>
          </a:prstGeom>
          <a:noFill/>
          <a:ln w="28575">
            <a:solidFill>
              <a:srgbClr val="42BBD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541" y="3610631"/>
            <a:ext cx="2849610" cy="2150407"/>
          </a:xfrm>
          <a:prstGeom prst="rect">
            <a:avLst/>
          </a:prstGeom>
          <a:noFill/>
          <a:ln w="28575">
            <a:solidFill>
              <a:srgbClr val="42BBD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556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solidFill>
                  <a:srgbClr val="004E5E"/>
                </a:solidFill>
                <a:latin typeface="+mn-lt"/>
              </a:rPr>
              <a:t>Water Safety</a:t>
            </a:r>
          </a:p>
        </p:txBody>
      </p:sp>
      <p:sp>
        <p:nvSpPr>
          <p:cNvPr id="11" name="TextBox 21"/>
          <p:cNvSpPr txBox="1">
            <a:spLocks noChangeArrowheads="1"/>
          </p:cNvSpPr>
          <p:nvPr/>
        </p:nvSpPr>
        <p:spPr bwMode="auto">
          <a:xfrm>
            <a:off x="1889125" y="6372225"/>
            <a:ext cx="5700713" cy="12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500" dirty="0">
                <a:solidFill>
                  <a:schemeClr val="tx1"/>
                </a:solidFill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Photos courtesy of Jerzy </a:t>
            </a:r>
            <a:r>
              <a:rPr lang="en-GB" altLang="en-US" sz="500" dirty="0" err="1">
                <a:solidFill>
                  <a:schemeClr val="tx1"/>
                </a:solidFill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Kociatkiewicz</a:t>
            </a:r>
            <a:r>
              <a:rPr lang="en-GB" altLang="en-US" sz="500" dirty="0">
                <a:solidFill>
                  <a:schemeClr val="tx1"/>
                </a:solidFill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, </a:t>
            </a:r>
            <a:r>
              <a:rPr lang="en-GB" altLang="en-US" sz="500" dirty="0" err="1">
                <a:solidFill>
                  <a:schemeClr val="tx1"/>
                </a:solidFill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docentjoyce</a:t>
            </a:r>
            <a:r>
              <a:rPr lang="en-GB" altLang="en-US" sz="500" dirty="0">
                <a:solidFill>
                  <a:schemeClr val="tx1"/>
                </a:solidFill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, U.S. Army Corps of Engineers Savannah District and Kiran Foster (@flickr.com) - granted under creative commons licence – attribution</a:t>
            </a: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755650" y="1238251"/>
            <a:ext cx="763270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chemeClr val="tx1"/>
                </a:solidFill>
                <a:ea typeface="MS PGothic" panose="020B0600070205080204" pitchFamily="34" charset="-128"/>
              </a:rPr>
              <a:t>Can you think of different ways to keep yourself safe near water?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4" r="22536" b="-2"/>
          <a:stretch>
            <a:fillRect/>
          </a:stretch>
        </p:blipFill>
        <p:spPr bwMode="auto">
          <a:xfrm>
            <a:off x="5449888" y="4230688"/>
            <a:ext cx="2374900" cy="1900237"/>
          </a:xfrm>
          <a:prstGeom prst="rect">
            <a:avLst/>
          </a:prstGeom>
          <a:noFill/>
          <a:ln w="28575">
            <a:solidFill>
              <a:srgbClr val="42BBD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" t="15630" r="10520" b="19781"/>
          <a:stretch/>
        </p:blipFill>
        <p:spPr bwMode="auto">
          <a:xfrm>
            <a:off x="1377950" y="4230688"/>
            <a:ext cx="3925888" cy="1897062"/>
          </a:xfrm>
          <a:prstGeom prst="rect">
            <a:avLst/>
          </a:prstGeom>
          <a:noFill/>
          <a:ln w="28575">
            <a:solidFill>
              <a:srgbClr val="42BBD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27" b="12405"/>
          <a:stretch>
            <a:fillRect/>
          </a:stretch>
        </p:blipFill>
        <p:spPr bwMode="auto">
          <a:xfrm>
            <a:off x="3422650" y="1836738"/>
            <a:ext cx="4402138" cy="2281237"/>
          </a:xfrm>
          <a:prstGeom prst="rect">
            <a:avLst/>
          </a:prstGeom>
          <a:noFill/>
          <a:ln w="28575">
            <a:solidFill>
              <a:srgbClr val="42BBD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34"/>
          <a:stretch>
            <a:fillRect/>
          </a:stretch>
        </p:blipFill>
        <p:spPr bwMode="auto">
          <a:xfrm>
            <a:off x="1377950" y="1835150"/>
            <a:ext cx="1893888" cy="2286000"/>
          </a:xfrm>
          <a:prstGeom prst="rect">
            <a:avLst/>
          </a:prstGeom>
          <a:noFill/>
          <a:ln w="28575">
            <a:solidFill>
              <a:srgbClr val="42BBD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21"/>
          <p:cNvSpPr txBox="1">
            <a:spLocks noChangeArrowheads="1"/>
          </p:cNvSpPr>
          <p:nvPr/>
        </p:nvSpPr>
        <p:spPr bwMode="auto">
          <a:xfrm>
            <a:off x="2203450" y="6232525"/>
            <a:ext cx="4646613" cy="9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500" dirty="0">
                <a:solidFill>
                  <a:schemeClr val="tx1"/>
                </a:solidFill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Photo courtesy of Allan </a:t>
            </a:r>
            <a:r>
              <a:rPr lang="en-GB" altLang="en-US" sz="500" dirty="0" err="1">
                <a:solidFill>
                  <a:schemeClr val="tx1"/>
                </a:solidFill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Donque</a:t>
            </a:r>
            <a:r>
              <a:rPr lang="en-GB" altLang="en-US" sz="500" dirty="0">
                <a:solidFill>
                  <a:schemeClr val="tx1"/>
                </a:solidFill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, </a:t>
            </a:r>
            <a:r>
              <a:rPr lang="en-GB" altLang="en-US" sz="500" dirty="0" err="1">
                <a:solidFill>
                  <a:schemeClr val="tx1"/>
                </a:solidFill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docentjoyce</a:t>
            </a:r>
            <a:r>
              <a:rPr lang="en-GB" altLang="en-US" sz="500" dirty="0">
                <a:solidFill>
                  <a:schemeClr val="tx1"/>
                </a:solidFill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, Seattle Municipal Archives and Garry Knight (@flickr.com) - granted under creative commons licence – attribution</a:t>
            </a:r>
          </a:p>
        </p:txBody>
      </p:sp>
    </p:spTree>
    <p:extLst>
      <p:ext uri="{BB962C8B-B14F-4D97-AF65-F5344CB8AC3E}">
        <p14:creationId xmlns:p14="http://schemas.microsoft.com/office/powerpoint/2010/main" val="13330589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80758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solidFill>
                  <a:srgbClr val="004E5E"/>
                </a:solidFill>
                <a:latin typeface="+mn-lt"/>
              </a:rPr>
              <a:t>Staying Safe Around Water</a:t>
            </a:r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0" t="12843" r="10538" b="15414"/>
          <a:stretch>
            <a:fillRect/>
          </a:stretch>
        </p:blipFill>
        <p:spPr bwMode="auto">
          <a:xfrm>
            <a:off x="4636653" y="1355149"/>
            <a:ext cx="3671887" cy="2328863"/>
          </a:xfrm>
          <a:prstGeom prst="rect">
            <a:avLst/>
          </a:prstGeom>
          <a:noFill/>
          <a:ln w="28575">
            <a:solidFill>
              <a:srgbClr val="42BBD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59"/>
          <a:stretch>
            <a:fillRect/>
          </a:stretch>
        </p:blipFill>
        <p:spPr bwMode="auto">
          <a:xfrm>
            <a:off x="856239" y="1355149"/>
            <a:ext cx="3673475" cy="2328863"/>
          </a:xfrm>
          <a:prstGeom prst="rect">
            <a:avLst/>
          </a:prstGeom>
          <a:noFill/>
          <a:ln w="28575">
            <a:solidFill>
              <a:srgbClr val="42BBD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5" b="3522"/>
          <a:stretch>
            <a:fillRect/>
          </a:stretch>
        </p:blipFill>
        <p:spPr bwMode="auto">
          <a:xfrm>
            <a:off x="856239" y="3791095"/>
            <a:ext cx="3673475" cy="2319337"/>
          </a:xfrm>
          <a:prstGeom prst="rect">
            <a:avLst/>
          </a:prstGeom>
          <a:noFill/>
          <a:ln w="28575">
            <a:solidFill>
              <a:srgbClr val="42BBD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67" b="2962"/>
          <a:stretch>
            <a:fillRect/>
          </a:stretch>
        </p:blipFill>
        <p:spPr bwMode="auto">
          <a:xfrm>
            <a:off x="4636653" y="3791095"/>
            <a:ext cx="3671887" cy="2319337"/>
          </a:xfrm>
          <a:prstGeom prst="rect">
            <a:avLst/>
          </a:prstGeom>
          <a:noFill/>
          <a:ln w="28575">
            <a:solidFill>
              <a:srgbClr val="42BBD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21"/>
          <p:cNvSpPr txBox="1">
            <a:spLocks noChangeArrowheads="1"/>
          </p:cNvSpPr>
          <p:nvPr/>
        </p:nvSpPr>
        <p:spPr bwMode="auto">
          <a:xfrm>
            <a:off x="1736725" y="6219825"/>
            <a:ext cx="5700713" cy="12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500" dirty="0">
                <a:solidFill>
                  <a:schemeClr val="tx1"/>
                </a:solidFill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Photos courtesy of Jerzy </a:t>
            </a:r>
            <a:r>
              <a:rPr lang="en-GB" altLang="en-US" sz="500" dirty="0" err="1">
                <a:solidFill>
                  <a:schemeClr val="tx1"/>
                </a:solidFill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Kociatkiewicz</a:t>
            </a:r>
            <a:r>
              <a:rPr lang="en-GB" altLang="en-US" sz="500" dirty="0">
                <a:solidFill>
                  <a:schemeClr val="tx1"/>
                </a:solidFill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, </a:t>
            </a:r>
            <a:r>
              <a:rPr lang="en-GB" altLang="en-US" sz="500" dirty="0" err="1">
                <a:solidFill>
                  <a:schemeClr val="tx1"/>
                </a:solidFill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docentjoyce</a:t>
            </a:r>
            <a:r>
              <a:rPr lang="en-GB" altLang="en-US" sz="500" dirty="0">
                <a:solidFill>
                  <a:schemeClr val="tx1"/>
                </a:solidFill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, U.S. Army Corps of Engineers Savannah District and Kiran Foster (@flickr.com) - granted under creative commons licence – attribution</a:t>
            </a:r>
          </a:p>
        </p:txBody>
      </p:sp>
      <p:sp>
        <p:nvSpPr>
          <p:cNvPr id="11" name="TextBox 21"/>
          <p:cNvSpPr txBox="1">
            <a:spLocks noChangeArrowheads="1"/>
          </p:cNvSpPr>
          <p:nvPr/>
        </p:nvSpPr>
        <p:spPr bwMode="auto">
          <a:xfrm>
            <a:off x="1889125" y="6372225"/>
            <a:ext cx="5700713" cy="12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500" dirty="0">
                <a:solidFill>
                  <a:schemeClr val="tx1"/>
                </a:solidFill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Photos courtesy of Jerzy </a:t>
            </a:r>
            <a:r>
              <a:rPr lang="en-GB" altLang="en-US" sz="500" dirty="0" err="1">
                <a:solidFill>
                  <a:schemeClr val="tx1"/>
                </a:solidFill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Kociatkiewicz</a:t>
            </a:r>
            <a:r>
              <a:rPr lang="en-GB" altLang="en-US" sz="500" dirty="0">
                <a:solidFill>
                  <a:schemeClr val="tx1"/>
                </a:solidFill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, </a:t>
            </a:r>
            <a:r>
              <a:rPr lang="en-GB" altLang="en-US" sz="500" dirty="0" err="1">
                <a:solidFill>
                  <a:schemeClr val="tx1"/>
                </a:solidFill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docentjoyce</a:t>
            </a:r>
            <a:r>
              <a:rPr lang="en-GB" altLang="en-US" sz="500" dirty="0">
                <a:solidFill>
                  <a:schemeClr val="tx1"/>
                </a:solidFill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, U.S. Army Corps of Engineers Savannah District and Kiran Foster (@flickr.com) - granted under creative commons licence – attribution</a:t>
            </a:r>
          </a:p>
        </p:txBody>
      </p:sp>
    </p:spTree>
    <p:extLst>
      <p:ext uri="{BB962C8B-B14F-4D97-AF65-F5344CB8AC3E}">
        <p14:creationId xmlns:p14="http://schemas.microsoft.com/office/powerpoint/2010/main" val="8473742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: Rounded Corners 27">
            <a:extLst>
              <a:ext uri="{FF2B5EF4-FFF2-40B4-BE49-F238E27FC236}">
                <a16:creationId xmlns:a16="http://schemas.microsoft.com/office/drawing/2014/main" id="{8435F7C8-4E04-4FBA-B07A-7AB397EC3F28}"/>
              </a:ext>
            </a:extLst>
          </p:cNvPr>
          <p:cNvSpPr/>
          <p:nvPr/>
        </p:nvSpPr>
        <p:spPr bwMode="auto">
          <a:xfrm>
            <a:off x="755650" y="4781550"/>
            <a:ext cx="2016125" cy="496888"/>
          </a:xfrm>
          <a:prstGeom prst="roundRect">
            <a:avLst/>
          </a:prstGeom>
          <a:solidFill>
            <a:srgbClr val="ACD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solidFill>
                  <a:srgbClr val="004E5E"/>
                </a:solidFill>
                <a:latin typeface="+mn-lt"/>
              </a:rPr>
              <a:t>Where Do We Find Water?</a:t>
            </a:r>
          </a:p>
        </p:txBody>
      </p:sp>
      <p:sp>
        <p:nvSpPr>
          <p:cNvPr id="11" name="TextBox 21"/>
          <p:cNvSpPr txBox="1">
            <a:spLocks noChangeArrowheads="1"/>
          </p:cNvSpPr>
          <p:nvPr/>
        </p:nvSpPr>
        <p:spPr bwMode="auto">
          <a:xfrm>
            <a:off x="1889125" y="6214765"/>
            <a:ext cx="5700713" cy="12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500" dirty="0">
                <a:solidFill>
                  <a:schemeClr val="tx1"/>
                </a:solidFill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Photos courtesy of Jerzy </a:t>
            </a:r>
            <a:r>
              <a:rPr lang="en-GB" altLang="en-US" sz="500" dirty="0" err="1">
                <a:solidFill>
                  <a:schemeClr val="tx1"/>
                </a:solidFill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Kociatkiewicz</a:t>
            </a:r>
            <a:r>
              <a:rPr lang="en-GB" altLang="en-US" sz="500" dirty="0">
                <a:solidFill>
                  <a:schemeClr val="tx1"/>
                </a:solidFill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, </a:t>
            </a:r>
            <a:r>
              <a:rPr lang="en-GB" altLang="en-US" sz="500" dirty="0" err="1">
                <a:solidFill>
                  <a:schemeClr val="tx1"/>
                </a:solidFill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docentjoyce</a:t>
            </a:r>
            <a:r>
              <a:rPr lang="en-GB" altLang="en-US" sz="500" dirty="0">
                <a:solidFill>
                  <a:schemeClr val="tx1"/>
                </a:solidFill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, U.S. Army Corps of Engineers Savannah District and Kiran Foster (@flickr.com) - granted under creative commons licence – attribution</a:t>
            </a:r>
          </a:p>
        </p:txBody>
      </p:sp>
      <p:sp>
        <p:nvSpPr>
          <p:cNvPr id="13" name="Rectangle: Rounded Corners 16">
            <a:extLst>
              <a:ext uri="{FF2B5EF4-FFF2-40B4-BE49-F238E27FC236}">
                <a16:creationId xmlns:a16="http://schemas.microsoft.com/office/drawing/2014/main" id="{D664AF70-C6AA-4462-A4A9-844D020DC901}"/>
              </a:ext>
            </a:extLst>
          </p:cNvPr>
          <p:cNvSpPr/>
          <p:nvPr/>
        </p:nvSpPr>
        <p:spPr bwMode="auto">
          <a:xfrm>
            <a:off x="755650" y="1436688"/>
            <a:ext cx="2016125" cy="495300"/>
          </a:xfrm>
          <a:prstGeom prst="roundRect">
            <a:avLst/>
          </a:prstGeom>
          <a:solidFill>
            <a:srgbClr val="ACD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5" name="Rectangle 17"/>
          <p:cNvSpPr>
            <a:spLocks noChangeArrowheads="1"/>
          </p:cNvSpPr>
          <p:nvPr/>
        </p:nvSpPr>
        <p:spPr bwMode="auto">
          <a:xfrm>
            <a:off x="951342" y="1422400"/>
            <a:ext cx="2124009" cy="483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200" dirty="0">
                <a:solidFill>
                  <a:schemeClr val="tx1"/>
                </a:solidFill>
              </a:rPr>
              <a:t>ponds</a:t>
            </a:r>
          </a:p>
        </p:txBody>
      </p:sp>
      <p:sp>
        <p:nvSpPr>
          <p:cNvPr id="17" name="Rectangle: Rounded Corners 26">
            <a:extLst>
              <a:ext uri="{FF2B5EF4-FFF2-40B4-BE49-F238E27FC236}">
                <a16:creationId xmlns:a16="http://schemas.microsoft.com/office/drawing/2014/main" id="{C56DD2F2-DC5E-4AA6-AFE9-E60AD7B541A1}"/>
              </a:ext>
            </a:extLst>
          </p:cNvPr>
          <p:cNvSpPr/>
          <p:nvPr/>
        </p:nvSpPr>
        <p:spPr bwMode="auto">
          <a:xfrm>
            <a:off x="755650" y="3111500"/>
            <a:ext cx="2016125" cy="495300"/>
          </a:xfrm>
          <a:prstGeom prst="roundRect">
            <a:avLst/>
          </a:prstGeom>
          <a:solidFill>
            <a:srgbClr val="ACD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946480" y="3109913"/>
            <a:ext cx="2124010" cy="483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200">
                <a:solidFill>
                  <a:schemeClr val="tx1"/>
                </a:solidFill>
              </a:rPr>
              <a:t>rivers</a:t>
            </a:r>
          </a:p>
        </p:txBody>
      </p:sp>
      <p:sp>
        <p:nvSpPr>
          <p:cNvPr id="24" name="Rectangle 19"/>
          <p:cNvSpPr>
            <a:spLocks noChangeArrowheads="1"/>
          </p:cNvSpPr>
          <p:nvPr/>
        </p:nvSpPr>
        <p:spPr bwMode="auto">
          <a:xfrm>
            <a:off x="927652" y="4779963"/>
            <a:ext cx="2124010" cy="484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200" dirty="0">
                <a:solidFill>
                  <a:schemeClr val="tx1"/>
                </a:solidFill>
              </a:rPr>
              <a:t>baths</a:t>
            </a:r>
          </a:p>
        </p:txBody>
      </p:sp>
      <p:sp>
        <p:nvSpPr>
          <p:cNvPr id="26" name="Rectangle: Rounded Corners 30">
            <a:extLst>
              <a:ext uri="{FF2B5EF4-FFF2-40B4-BE49-F238E27FC236}">
                <a16:creationId xmlns:a16="http://schemas.microsoft.com/office/drawing/2014/main" id="{3E32BB46-0001-4485-BA89-6985FA83D598}"/>
              </a:ext>
            </a:extLst>
          </p:cNvPr>
          <p:cNvSpPr/>
          <p:nvPr/>
        </p:nvSpPr>
        <p:spPr bwMode="auto">
          <a:xfrm>
            <a:off x="4776788" y="1436688"/>
            <a:ext cx="2016125" cy="495300"/>
          </a:xfrm>
          <a:prstGeom prst="roundRect">
            <a:avLst/>
          </a:prstGeom>
          <a:solidFill>
            <a:srgbClr val="ACD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28" name="Rectangle 21"/>
          <p:cNvSpPr>
            <a:spLocks noChangeArrowheads="1"/>
          </p:cNvSpPr>
          <p:nvPr/>
        </p:nvSpPr>
        <p:spPr bwMode="auto">
          <a:xfrm>
            <a:off x="4931501" y="1436688"/>
            <a:ext cx="2124490" cy="484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200" dirty="0">
                <a:solidFill>
                  <a:schemeClr val="tx1"/>
                </a:solidFill>
              </a:rPr>
              <a:t>pools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AE8CD7ED-7262-441F-9D47-247D4FF66CBC}"/>
              </a:ext>
            </a:extLst>
          </p:cNvPr>
          <p:cNvSpPr/>
          <p:nvPr/>
        </p:nvSpPr>
        <p:spPr bwMode="auto">
          <a:xfrm>
            <a:off x="4776788" y="3109913"/>
            <a:ext cx="2016125" cy="495300"/>
          </a:xfrm>
          <a:prstGeom prst="roundRect">
            <a:avLst/>
          </a:prstGeom>
          <a:solidFill>
            <a:srgbClr val="ACD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31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42"/>
          <a:stretch>
            <a:fillRect/>
          </a:stretch>
        </p:blipFill>
        <p:spPr bwMode="auto">
          <a:xfrm>
            <a:off x="5993747" y="3110434"/>
            <a:ext cx="2369203" cy="1475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Rectangle 22"/>
          <p:cNvSpPr>
            <a:spLocks noChangeArrowheads="1"/>
          </p:cNvSpPr>
          <p:nvPr/>
        </p:nvSpPr>
        <p:spPr bwMode="auto">
          <a:xfrm>
            <a:off x="4936601" y="3108325"/>
            <a:ext cx="2124490" cy="484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200">
                <a:solidFill>
                  <a:schemeClr val="tx1"/>
                </a:solidFill>
              </a:rPr>
              <a:t>lakes</a:t>
            </a:r>
          </a:p>
        </p:txBody>
      </p:sp>
      <p:sp>
        <p:nvSpPr>
          <p:cNvPr id="34" name="Rectangle: Rounded Corners 28">
            <a:extLst>
              <a:ext uri="{FF2B5EF4-FFF2-40B4-BE49-F238E27FC236}">
                <a16:creationId xmlns:a16="http://schemas.microsoft.com/office/drawing/2014/main" id="{2FFE4358-191D-432F-AB64-321E15A5EF9E}"/>
              </a:ext>
            </a:extLst>
          </p:cNvPr>
          <p:cNvSpPr/>
          <p:nvPr/>
        </p:nvSpPr>
        <p:spPr bwMode="auto">
          <a:xfrm>
            <a:off x="4776788" y="4783138"/>
            <a:ext cx="2016125" cy="495300"/>
          </a:xfrm>
          <a:prstGeom prst="roundRect">
            <a:avLst/>
          </a:prstGeom>
          <a:solidFill>
            <a:srgbClr val="ACD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35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36"/>
          <a:stretch>
            <a:fillRect/>
          </a:stretch>
        </p:blipFill>
        <p:spPr bwMode="auto">
          <a:xfrm>
            <a:off x="5993746" y="4776558"/>
            <a:ext cx="2369204" cy="1390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Rectangle 23"/>
          <p:cNvSpPr>
            <a:spLocks noChangeArrowheads="1"/>
          </p:cNvSpPr>
          <p:nvPr/>
        </p:nvSpPr>
        <p:spPr bwMode="auto">
          <a:xfrm>
            <a:off x="4931501" y="4768850"/>
            <a:ext cx="2124490" cy="483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200">
                <a:solidFill>
                  <a:schemeClr val="tx1"/>
                </a:solidFill>
              </a:rPr>
              <a:t>oceans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85" b="4882"/>
          <a:stretch/>
        </p:blipFill>
        <p:spPr>
          <a:xfrm>
            <a:off x="1989657" y="1444619"/>
            <a:ext cx="2372793" cy="144516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12" b="842"/>
          <a:stretch/>
        </p:blipFill>
        <p:spPr>
          <a:xfrm>
            <a:off x="1979301" y="3122785"/>
            <a:ext cx="2383149" cy="1463503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2002893" y="4805367"/>
            <a:ext cx="2359557" cy="1285614"/>
            <a:chOff x="2002893" y="4805367"/>
            <a:chExt cx="2359557" cy="1285614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851" b="12096"/>
            <a:stretch/>
          </p:blipFill>
          <p:spPr>
            <a:xfrm>
              <a:off x="2002893" y="4805367"/>
              <a:ext cx="2359557" cy="1285614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1838" y="5402222"/>
              <a:ext cx="1251332" cy="577852"/>
            </a:xfrm>
            <a:prstGeom prst="rect">
              <a:avLst/>
            </a:prstGeom>
          </p:spPr>
        </p:pic>
      </p:grpSp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37" b="2335"/>
          <a:stretch/>
        </p:blipFill>
        <p:spPr>
          <a:xfrm>
            <a:off x="5993747" y="1441000"/>
            <a:ext cx="2369204" cy="14847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61" b="6615"/>
          <a:stretch/>
        </p:blipFill>
        <p:spPr>
          <a:xfrm>
            <a:off x="5993746" y="4776559"/>
            <a:ext cx="2369204" cy="1390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7689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400" dirty="0">
                <a:solidFill>
                  <a:srgbClr val="004E5E"/>
                </a:solidFill>
                <a:latin typeface="+mn-lt"/>
              </a:rPr>
              <a:t>How Do We Stay Safe Around Water?</a:t>
            </a:r>
          </a:p>
        </p:txBody>
      </p:sp>
      <p:sp>
        <p:nvSpPr>
          <p:cNvPr id="11" name="TextBox 21"/>
          <p:cNvSpPr txBox="1">
            <a:spLocks noChangeArrowheads="1"/>
          </p:cNvSpPr>
          <p:nvPr/>
        </p:nvSpPr>
        <p:spPr bwMode="auto">
          <a:xfrm>
            <a:off x="1889125" y="6372225"/>
            <a:ext cx="5700713" cy="12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500" dirty="0">
                <a:solidFill>
                  <a:schemeClr val="tx1"/>
                </a:solidFill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Photos courtesy of Jerzy </a:t>
            </a:r>
            <a:r>
              <a:rPr lang="en-GB" altLang="en-US" sz="500" dirty="0" err="1">
                <a:solidFill>
                  <a:schemeClr val="tx1"/>
                </a:solidFill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Kociatkiewicz</a:t>
            </a:r>
            <a:r>
              <a:rPr lang="en-GB" altLang="en-US" sz="500" dirty="0">
                <a:solidFill>
                  <a:schemeClr val="tx1"/>
                </a:solidFill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, </a:t>
            </a:r>
            <a:r>
              <a:rPr lang="en-GB" altLang="en-US" sz="500" dirty="0" err="1">
                <a:solidFill>
                  <a:schemeClr val="tx1"/>
                </a:solidFill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docentjoyce</a:t>
            </a:r>
            <a:r>
              <a:rPr lang="en-GB" altLang="en-US" sz="500" dirty="0">
                <a:solidFill>
                  <a:schemeClr val="tx1"/>
                </a:solidFill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, U.S. Army Corps of Engineers Savannah District and Kiran Foster (@flickr.com) - granted under creative commons licence – attribution</a:t>
            </a: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840508" y="1514475"/>
            <a:ext cx="7547841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72000" rIns="0" bIns="72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chemeClr val="tx1"/>
                </a:solidFill>
                <a:ea typeface="Twinkl Thin" panose="02000000000000000000" pitchFamily="2" charset="0"/>
                <a:cs typeface="Twinkl Thin" panose="02000000000000000000" pitchFamily="2" charset="0"/>
              </a:rPr>
              <a:t>When out and about near water, there is a special code we should follow:</a:t>
            </a: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755650" y="1976438"/>
            <a:ext cx="898525" cy="4267200"/>
            <a:chOff x="755650" y="1977096"/>
            <a:chExt cx="898980" cy="4266950"/>
          </a:xfrm>
        </p:grpSpPr>
        <p:sp>
          <p:nvSpPr>
            <p:cNvPr id="6" name="Rectangle: Rounded Corners 6">
              <a:extLst>
                <a:ext uri="{FF2B5EF4-FFF2-40B4-BE49-F238E27FC236}">
                  <a16:creationId xmlns:a16="http://schemas.microsoft.com/office/drawing/2014/main" id="{E6485CDC-B28C-43AF-B90A-3493B804667D}"/>
                </a:ext>
              </a:extLst>
            </p:cNvPr>
            <p:cNvSpPr/>
            <p:nvPr/>
          </p:nvSpPr>
          <p:spPr>
            <a:xfrm>
              <a:off x="755650" y="1977096"/>
              <a:ext cx="898980" cy="4266950"/>
            </a:xfrm>
            <a:prstGeom prst="roundRect">
              <a:avLst>
                <a:gd name="adj" fmla="val 22723"/>
              </a:avLst>
            </a:prstGeom>
            <a:solidFill>
              <a:srgbClr val="ACDD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8DCEB4C-C760-4E92-860E-8D1228E96EE6}"/>
                </a:ext>
              </a:extLst>
            </p:cNvPr>
            <p:cNvSpPr/>
            <p:nvPr/>
          </p:nvSpPr>
          <p:spPr>
            <a:xfrm>
              <a:off x="1030427" y="2231081"/>
              <a:ext cx="546377" cy="3752630"/>
            </a:xfrm>
            <a:prstGeom prst="rect">
              <a:avLst/>
            </a:prstGeom>
          </p:spPr>
          <p:txBody>
            <a:bodyPr lIns="0" tIns="72000" rIns="0" bIns="72000">
              <a:spAutoFit/>
            </a:bodyPr>
            <a:lstStyle/>
            <a:p>
              <a:pPr eaLnBrk="1" fontAlgn="auto" hangingPunct="1">
                <a:lnSpc>
                  <a:spcPts val="4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4500" b="1" dirty="0">
                  <a:solidFill>
                    <a:srgbClr val="004E5E"/>
                  </a:solidFill>
                  <a:latin typeface="+mn-lt"/>
                  <a:cs typeface="Twinkl Thin"/>
                </a:rPr>
                <a:t>S</a:t>
              </a:r>
              <a:br>
                <a:rPr lang="en-US" sz="4500" b="1" dirty="0">
                  <a:solidFill>
                    <a:srgbClr val="004E5E"/>
                  </a:solidFill>
                  <a:latin typeface="+mn-lt"/>
                  <a:cs typeface="Twinkl Thin"/>
                </a:rPr>
              </a:br>
              <a:endParaRPr lang="en-US" sz="4500" b="1" dirty="0">
                <a:solidFill>
                  <a:srgbClr val="004E5E"/>
                </a:solidFill>
                <a:latin typeface="+mn-lt"/>
                <a:cs typeface="Twinkl Thin"/>
              </a:endParaRPr>
            </a:p>
            <a:p>
              <a:pPr eaLnBrk="1" fontAlgn="auto" hangingPunct="1">
                <a:lnSpc>
                  <a:spcPts val="4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4500" b="1" dirty="0">
                  <a:solidFill>
                    <a:srgbClr val="004E5E"/>
                  </a:solidFill>
                  <a:latin typeface="+mn-lt"/>
                  <a:cs typeface="Twinkl Thin"/>
                </a:rPr>
                <a:t>A</a:t>
              </a:r>
              <a:br>
                <a:rPr lang="en-US" sz="4500" b="1" dirty="0">
                  <a:solidFill>
                    <a:srgbClr val="004E5E"/>
                  </a:solidFill>
                  <a:latin typeface="+mn-lt"/>
                  <a:cs typeface="Twinkl Thin"/>
                </a:rPr>
              </a:br>
              <a:endParaRPr lang="en-US" sz="4500" b="1" dirty="0">
                <a:solidFill>
                  <a:srgbClr val="004E5E"/>
                </a:solidFill>
                <a:latin typeface="+mn-lt"/>
                <a:cs typeface="Twinkl Thin"/>
              </a:endParaRPr>
            </a:p>
            <a:p>
              <a:pPr eaLnBrk="1" fontAlgn="auto" hangingPunct="1">
                <a:lnSpc>
                  <a:spcPts val="4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4500" b="1" dirty="0">
                  <a:solidFill>
                    <a:srgbClr val="004E5E"/>
                  </a:solidFill>
                  <a:latin typeface="+mn-lt"/>
                  <a:cs typeface="Twinkl Thin"/>
                </a:rPr>
                <a:t>F</a:t>
              </a:r>
              <a:br>
                <a:rPr lang="en-US" sz="4500" b="1" dirty="0">
                  <a:solidFill>
                    <a:srgbClr val="004E5E"/>
                  </a:solidFill>
                  <a:latin typeface="+mn-lt"/>
                  <a:cs typeface="Twinkl Thin"/>
                </a:rPr>
              </a:br>
              <a:endParaRPr lang="en-US" sz="4500" b="1" dirty="0">
                <a:solidFill>
                  <a:srgbClr val="004E5E"/>
                </a:solidFill>
                <a:latin typeface="+mn-lt"/>
                <a:cs typeface="Twinkl Thin"/>
              </a:endParaRPr>
            </a:p>
            <a:p>
              <a:pPr eaLnBrk="1" fontAlgn="auto" hangingPunct="1">
                <a:lnSpc>
                  <a:spcPts val="4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4500" b="1" dirty="0">
                  <a:solidFill>
                    <a:srgbClr val="004E5E"/>
                  </a:solidFill>
                  <a:latin typeface="+mn-lt"/>
                  <a:cs typeface="Twinkl Thin"/>
                </a:rPr>
                <a:t>E</a:t>
              </a:r>
            </a:p>
          </p:txBody>
        </p:sp>
      </p:grpSp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1822450" y="1976438"/>
            <a:ext cx="1589088" cy="4267200"/>
            <a:chOff x="1822003" y="1977096"/>
            <a:chExt cx="1589309" cy="4266950"/>
          </a:xfrm>
        </p:grpSpPr>
        <p:sp>
          <p:nvSpPr>
            <p:cNvPr id="9" name="Rectangle: Rounded Corners 9">
              <a:extLst>
                <a:ext uri="{FF2B5EF4-FFF2-40B4-BE49-F238E27FC236}">
                  <a16:creationId xmlns:a16="http://schemas.microsoft.com/office/drawing/2014/main" id="{6D584C92-0F35-44EB-A763-FCDF3C0E4624}"/>
                </a:ext>
              </a:extLst>
            </p:cNvPr>
            <p:cNvSpPr/>
            <p:nvPr/>
          </p:nvSpPr>
          <p:spPr>
            <a:xfrm>
              <a:off x="1822003" y="1977096"/>
              <a:ext cx="1589309" cy="4266950"/>
            </a:xfrm>
            <a:prstGeom prst="roundRect">
              <a:avLst>
                <a:gd name="adj" fmla="val 12669"/>
              </a:avLst>
            </a:prstGeom>
            <a:solidFill>
              <a:srgbClr val="ACDD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/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auto">
            <a:xfrm>
              <a:off x="1981496" y="2231476"/>
              <a:ext cx="1429816" cy="3752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72000" rIns="0" bIns="7200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9pPr>
            </a:lstStyle>
            <a:p>
              <a:pPr eaLnBrk="1" hangingPunct="1">
                <a:lnSpc>
                  <a:spcPts val="4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2500" b="1" dirty="0">
                  <a:solidFill>
                    <a:schemeClr val="tx1"/>
                  </a:solidFill>
                  <a:ea typeface="Twinkl Thin" panose="02000000000000000000" pitchFamily="2" charset="0"/>
                  <a:cs typeface="Twinkl Thin" panose="02000000000000000000" pitchFamily="2" charset="0"/>
                </a:rPr>
                <a:t>S</a:t>
              </a:r>
              <a:r>
                <a:rPr lang="en-US" altLang="en-US" sz="2500" dirty="0">
                  <a:solidFill>
                    <a:schemeClr val="tx1"/>
                  </a:solidFill>
                  <a:ea typeface="Twinkl Thin" panose="02000000000000000000" pitchFamily="2" charset="0"/>
                  <a:cs typeface="Twinkl Thin" panose="02000000000000000000" pitchFamily="2" charset="0"/>
                </a:rPr>
                <a:t>tay</a:t>
              </a:r>
              <a:br>
                <a:rPr lang="en-US" altLang="en-US" sz="2500" dirty="0">
                  <a:solidFill>
                    <a:schemeClr val="tx1"/>
                  </a:solidFill>
                  <a:ea typeface="Twinkl Thin" panose="02000000000000000000" pitchFamily="2" charset="0"/>
                  <a:cs typeface="Twinkl Thin" panose="02000000000000000000" pitchFamily="2" charset="0"/>
                </a:rPr>
              </a:br>
              <a:endParaRPr lang="en-US" altLang="en-US" sz="2500" dirty="0">
                <a:solidFill>
                  <a:schemeClr val="tx1"/>
                </a:solidFill>
                <a:ea typeface="Twinkl Thin" panose="02000000000000000000" pitchFamily="2" charset="0"/>
                <a:cs typeface="Twinkl Thin" panose="02000000000000000000" pitchFamily="2" charset="0"/>
              </a:endParaRPr>
            </a:p>
            <a:p>
              <a:pPr eaLnBrk="1" hangingPunct="1">
                <a:lnSpc>
                  <a:spcPts val="4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2500" b="1" dirty="0">
                  <a:solidFill>
                    <a:schemeClr val="tx1"/>
                  </a:solidFill>
                  <a:ea typeface="Twinkl Thin" panose="02000000000000000000" pitchFamily="2" charset="0"/>
                  <a:cs typeface="Twinkl Thin" panose="02000000000000000000" pitchFamily="2" charset="0"/>
                </a:rPr>
                <a:t>A</a:t>
              </a:r>
              <a:r>
                <a:rPr lang="en-US" altLang="en-US" sz="2500" dirty="0">
                  <a:solidFill>
                    <a:schemeClr val="tx1"/>
                  </a:solidFill>
                  <a:ea typeface="Twinkl Thin" panose="02000000000000000000" pitchFamily="2" charset="0"/>
                  <a:cs typeface="Twinkl Thin" panose="02000000000000000000" pitchFamily="2" charset="0"/>
                </a:rPr>
                <a:t>way</a:t>
              </a:r>
              <a:br>
                <a:rPr lang="en-US" altLang="en-US" sz="2500" dirty="0">
                  <a:solidFill>
                    <a:schemeClr val="tx1"/>
                  </a:solidFill>
                  <a:ea typeface="Twinkl Thin" panose="02000000000000000000" pitchFamily="2" charset="0"/>
                  <a:cs typeface="Twinkl Thin" panose="02000000000000000000" pitchFamily="2" charset="0"/>
                </a:rPr>
              </a:br>
              <a:endParaRPr lang="en-US" altLang="en-US" sz="2500" dirty="0">
                <a:solidFill>
                  <a:schemeClr val="tx1"/>
                </a:solidFill>
                <a:ea typeface="Twinkl Thin" panose="02000000000000000000" pitchFamily="2" charset="0"/>
                <a:cs typeface="Twinkl Thin" panose="02000000000000000000" pitchFamily="2" charset="0"/>
              </a:endParaRPr>
            </a:p>
            <a:p>
              <a:pPr eaLnBrk="1" hangingPunct="1">
                <a:lnSpc>
                  <a:spcPts val="4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2500" b="1" dirty="0">
                  <a:solidFill>
                    <a:schemeClr val="tx1"/>
                  </a:solidFill>
                  <a:ea typeface="Twinkl Thin" panose="02000000000000000000" pitchFamily="2" charset="0"/>
                  <a:cs typeface="Twinkl Thin" panose="02000000000000000000" pitchFamily="2" charset="0"/>
                </a:rPr>
                <a:t>F</a:t>
              </a:r>
              <a:r>
                <a:rPr lang="en-US" altLang="en-US" sz="2500" dirty="0">
                  <a:solidFill>
                    <a:schemeClr val="tx1"/>
                  </a:solidFill>
                  <a:ea typeface="Twinkl Thin" panose="02000000000000000000" pitchFamily="2" charset="0"/>
                  <a:cs typeface="Twinkl Thin" panose="02000000000000000000" pitchFamily="2" charset="0"/>
                </a:rPr>
                <a:t>rom the</a:t>
              </a:r>
              <a:br>
                <a:rPr lang="en-US" altLang="en-US" sz="2500" dirty="0">
                  <a:solidFill>
                    <a:schemeClr val="tx1"/>
                  </a:solidFill>
                  <a:ea typeface="Twinkl Thin" panose="02000000000000000000" pitchFamily="2" charset="0"/>
                  <a:cs typeface="Twinkl Thin" panose="02000000000000000000" pitchFamily="2" charset="0"/>
                </a:rPr>
              </a:br>
              <a:endParaRPr lang="en-US" altLang="en-US" sz="2500" dirty="0">
                <a:solidFill>
                  <a:schemeClr val="tx1"/>
                </a:solidFill>
                <a:ea typeface="Twinkl Thin" panose="02000000000000000000" pitchFamily="2" charset="0"/>
                <a:cs typeface="Twinkl Thin" panose="02000000000000000000" pitchFamily="2" charset="0"/>
              </a:endParaRPr>
            </a:p>
            <a:p>
              <a:pPr eaLnBrk="1" hangingPunct="1">
                <a:lnSpc>
                  <a:spcPts val="4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2500" b="1" dirty="0">
                  <a:solidFill>
                    <a:schemeClr val="tx1"/>
                  </a:solidFill>
                  <a:ea typeface="Twinkl Thin" panose="02000000000000000000" pitchFamily="2" charset="0"/>
                  <a:cs typeface="Twinkl Thin" panose="02000000000000000000" pitchFamily="2" charset="0"/>
                </a:rPr>
                <a:t>E</a:t>
              </a:r>
              <a:r>
                <a:rPr lang="en-US" altLang="en-US" sz="2500" dirty="0">
                  <a:solidFill>
                    <a:schemeClr val="tx1"/>
                  </a:solidFill>
                  <a:ea typeface="Twinkl Thin" panose="02000000000000000000" pitchFamily="2" charset="0"/>
                  <a:cs typeface="Twinkl Thin" panose="02000000000000000000" pitchFamily="2" charset="0"/>
                </a:rPr>
                <a:t>dge</a:t>
              </a:r>
            </a:p>
          </p:txBody>
        </p:sp>
      </p:grpSp>
      <p:grpSp>
        <p:nvGrpSpPr>
          <p:cNvPr id="12" name="Group 11"/>
          <p:cNvGrpSpPr>
            <a:grpSpLocks/>
          </p:cNvGrpSpPr>
          <p:nvPr/>
        </p:nvGrpSpPr>
        <p:grpSpPr bwMode="auto">
          <a:xfrm>
            <a:off x="3411538" y="2033501"/>
            <a:ext cx="4976811" cy="4065674"/>
            <a:chOff x="3411311" y="1977096"/>
            <a:chExt cx="5046889" cy="4121582"/>
          </a:xfrm>
        </p:grpSpPr>
        <p:grpSp>
          <p:nvGrpSpPr>
            <p:cNvPr id="13" name="Group 5"/>
            <p:cNvGrpSpPr>
              <a:grpSpLocks/>
            </p:cNvGrpSpPr>
            <p:nvPr/>
          </p:nvGrpSpPr>
          <p:grpSpPr bwMode="auto">
            <a:xfrm>
              <a:off x="3411311" y="1977096"/>
              <a:ext cx="5046889" cy="3928314"/>
              <a:chOff x="3411311" y="1977096"/>
              <a:chExt cx="5046889" cy="3928314"/>
            </a:xfrm>
          </p:grpSpPr>
          <p:sp>
            <p:nvSpPr>
              <p:cNvPr id="15" name="Rectangle: Rounded Corners 12">
                <a:extLst>
                  <a:ext uri="{FF2B5EF4-FFF2-40B4-BE49-F238E27FC236}">
                    <a16:creationId xmlns:a16="http://schemas.microsoft.com/office/drawing/2014/main" id="{466E4631-61E8-46FB-8402-CBBE79E6FED7}"/>
                  </a:ext>
                </a:extLst>
              </p:cNvPr>
              <p:cNvSpPr/>
              <p:nvPr/>
            </p:nvSpPr>
            <p:spPr>
              <a:xfrm>
                <a:off x="3578005" y="4287848"/>
                <a:ext cx="4880195" cy="1612448"/>
              </a:xfrm>
              <a:prstGeom prst="roundRect">
                <a:avLst>
                  <a:gd name="adj" fmla="val 4232"/>
                </a:avLst>
              </a:prstGeom>
              <a:solidFill>
                <a:srgbClr val="ACDDF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/>
              </a:p>
            </p:txBody>
          </p:sp>
          <p:sp>
            <p:nvSpPr>
              <p:cNvPr id="16" name="Rectangle 10"/>
              <p:cNvSpPr>
                <a:spLocks noChangeArrowheads="1"/>
              </p:cNvSpPr>
              <p:nvPr/>
            </p:nvSpPr>
            <p:spPr bwMode="auto">
              <a:xfrm>
                <a:off x="3411311" y="5483005"/>
                <a:ext cx="4902200" cy="4224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72000" rIns="0" bIns="72000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>
                    <a:solidFill>
                      <a:srgbClr val="1C1C1C"/>
                    </a:solidFill>
                    <a:latin typeface="Twinkl" pitchFamily="2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>
                    <a:solidFill>
                      <a:srgbClr val="1C1C1C"/>
                    </a:solidFill>
                    <a:latin typeface="Twinkl" pitchFamily="2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9pPr>
              </a:lstStyle>
              <a:p>
                <a:pPr algn="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>
                    <a:solidFill>
                      <a:schemeClr val="tx1"/>
                    </a:solidFill>
                    <a:ea typeface="Twinkl Thin" panose="02000000000000000000" pitchFamily="2" charset="0"/>
                    <a:cs typeface="Twinkl Thin" panose="02000000000000000000" pitchFamily="2" charset="0"/>
                  </a:rPr>
                  <a:t>Why is this important?</a:t>
                </a:r>
              </a:p>
            </p:txBody>
          </p:sp>
          <p:pic>
            <p:nvPicPr>
              <p:cNvPr id="17" name="Picture 3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027"/>
              <a:stretch>
                <a:fillRect/>
              </a:stretch>
            </p:blipFill>
            <p:spPr bwMode="auto">
              <a:xfrm>
                <a:off x="3578684" y="1977096"/>
                <a:ext cx="4879516" cy="34988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4" name="TextBox 21"/>
            <p:cNvSpPr txBox="1">
              <a:spLocks noChangeArrowheads="1"/>
            </p:cNvSpPr>
            <p:nvPr/>
          </p:nvSpPr>
          <p:spPr bwMode="auto">
            <a:xfrm>
              <a:off x="4352531" y="6001107"/>
              <a:ext cx="3564910" cy="975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500">
                  <a:solidFill>
                    <a:schemeClr val="tx1"/>
                  </a:solidFill>
                  <a:latin typeface="Arial" panose="020B0604020202020204" pitchFamily="34" charset="0"/>
                  <a:ea typeface="Tuffy" panose="020B0603060100000000" pitchFamily="34" charset="0"/>
                  <a:cs typeface="Arial" panose="020B0604020202020204" pitchFamily="34" charset="0"/>
                </a:rPr>
                <a:t>Photo courtesy of William Murphy (@flickr.com) - granted under creative commons licence – attribution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72418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solidFill>
                  <a:srgbClr val="004E5E"/>
                </a:solidFill>
                <a:latin typeface="+mn-lt"/>
              </a:rPr>
              <a:t>Water Safety</a:t>
            </a:r>
          </a:p>
        </p:txBody>
      </p:sp>
      <p:sp>
        <p:nvSpPr>
          <p:cNvPr id="11" name="TextBox 21"/>
          <p:cNvSpPr txBox="1">
            <a:spLocks noChangeArrowheads="1"/>
          </p:cNvSpPr>
          <p:nvPr/>
        </p:nvSpPr>
        <p:spPr bwMode="auto">
          <a:xfrm>
            <a:off x="1889125" y="6372225"/>
            <a:ext cx="5700713" cy="12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500" dirty="0">
                <a:solidFill>
                  <a:schemeClr val="tx1"/>
                </a:solidFill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Photos courtesy of Jerzy </a:t>
            </a:r>
            <a:r>
              <a:rPr lang="en-GB" altLang="en-US" sz="500" dirty="0" err="1">
                <a:solidFill>
                  <a:schemeClr val="tx1"/>
                </a:solidFill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Kociatkiewicz</a:t>
            </a:r>
            <a:r>
              <a:rPr lang="en-GB" altLang="en-US" sz="500" dirty="0">
                <a:solidFill>
                  <a:schemeClr val="tx1"/>
                </a:solidFill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, </a:t>
            </a:r>
            <a:r>
              <a:rPr lang="en-GB" altLang="en-US" sz="500" dirty="0" err="1">
                <a:solidFill>
                  <a:schemeClr val="tx1"/>
                </a:solidFill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docentjoyce</a:t>
            </a:r>
            <a:r>
              <a:rPr lang="en-GB" altLang="en-US" sz="500" dirty="0">
                <a:solidFill>
                  <a:schemeClr val="tx1"/>
                </a:solidFill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, U.S. Army Corps of Engineers Savannah District and Kiran Foster (@flickr.com) - granted under creative commons licence – attribution</a:t>
            </a: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755650" y="1363308"/>
            <a:ext cx="7632700" cy="1219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dirty="0">
                <a:solidFill>
                  <a:schemeClr val="tx1"/>
                </a:solidFill>
                <a:ea typeface="MS PGothic" panose="020B0600070205080204" pitchFamily="34" charset="-128"/>
              </a:rPr>
              <a:t>To keep yourself safe when you are in, on, or near</a:t>
            </a:r>
            <a:r>
              <a:rPr lang="en-US" altLang="en-US" dirty="0">
                <a:solidFill>
                  <a:srgbClr val="00B050"/>
                </a:solidFill>
                <a:ea typeface="MS PGothic" panose="020B0600070205080204" pitchFamily="34" charset="-128"/>
              </a:rPr>
              <a:t> </a:t>
            </a:r>
            <a:r>
              <a:rPr lang="en-US" altLang="en-US" dirty="0">
                <a:solidFill>
                  <a:schemeClr val="tx1"/>
                </a:solidFill>
                <a:ea typeface="MS PGothic" panose="020B0600070205080204" pitchFamily="34" charset="-128"/>
              </a:rPr>
              <a:t>outdoor water, always follow </a:t>
            </a:r>
            <a:r>
              <a:rPr lang="en-US" altLang="en-US" dirty="0">
                <a:solidFill>
                  <a:schemeClr val="tx1"/>
                </a:solidFill>
                <a:latin typeface="Twinkl SemiBold" pitchFamily="2" charset="0"/>
                <a:ea typeface="MS PGothic" panose="020B0600070205080204" pitchFamily="34" charset="-128"/>
              </a:rPr>
              <a:t>The Water Safety Code</a:t>
            </a:r>
            <a:r>
              <a:rPr lang="en-US" altLang="en-US" dirty="0">
                <a:solidFill>
                  <a:schemeClr val="tx1"/>
                </a:solidFill>
                <a:ea typeface="MS PGothic" panose="020B0600070205080204" pitchFamily="34" charset="-128"/>
              </a:rPr>
              <a:t>.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chemeClr val="tx1"/>
                </a:solidFill>
                <a:ea typeface="MS PGothic" panose="020B0600070205080204" pitchFamily="34" charset="-128"/>
              </a:rPr>
              <a:t>The </a:t>
            </a:r>
            <a:r>
              <a:rPr lang="en-US" altLang="en-US" dirty="0">
                <a:solidFill>
                  <a:schemeClr val="tx1"/>
                </a:solidFill>
                <a:latin typeface="Twinkl SemiBold" pitchFamily="2" charset="0"/>
                <a:ea typeface="MS PGothic" panose="020B0600070205080204" pitchFamily="34" charset="-128"/>
              </a:rPr>
              <a:t>Water Safety Code </a:t>
            </a:r>
            <a:r>
              <a:rPr lang="en-US" altLang="en-US" dirty="0">
                <a:solidFill>
                  <a:schemeClr val="tx1"/>
                </a:solidFill>
                <a:ea typeface="MS PGothic" panose="020B0600070205080204" pitchFamily="34" charset="-128"/>
              </a:rPr>
              <a:t>helps you to spot the dangers around water:</a:t>
            </a:r>
          </a:p>
        </p:txBody>
      </p:sp>
      <p:sp>
        <p:nvSpPr>
          <p:cNvPr id="8" name="Rectangle: Rounded Corners 6">
            <a:extLst>
              <a:ext uri="{FF2B5EF4-FFF2-40B4-BE49-F238E27FC236}">
                <a16:creationId xmlns:a16="http://schemas.microsoft.com/office/drawing/2014/main" id="{994D5236-4E98-48CD-9F45-953AE6C73D98}"/>
              </a:ext>
            </a:extLst>
          </p:cNvPr>
          <p:cNvSpPr/>
          <p:nvPr/>
        </p:nvSpPr>
        <p:spPr bwMode="auto">
          <a:xfrm>
            <a:off x="755650" y="2771775"/>
            <a:ext cx="6619875" cy="714375"/>
          </a:xfrm>
          <a:prstGeom prst="roundRect">
            <a:avLst/>
          </a:prstGeom>
          <a:solidFill>
            <a:srgbClr val="ACD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GB" altLang="en-US" dirty="0">
                <a:solidFill>
                  <a:schemeClr val="tx1"/>
                </a:solidFill>
              </a:rPr>
              <a:t>It will be cold.  </a:t>
            </a:r>
          </a:p>
        </p:txBody>
      </p:sp>
      <p:grpSp>
        <p:nvGrpSpPr>
          <p:cNvPr id="10" name="Group 9"/>
          <p:cNvGrpSpPr>
            <a:grpSpLocks/>
          </p:cNvGrpSpPr>
          <p:nvPr/>
        </p:nvGrpSpPr>
        <p:grpSpPr bwMode="auto">
          <a:xfrm>
            <a:off x="755650" y="5124450"/>
            <a:ext cx="7632700" cy="1033463"/>
            <a:chOff x="755650" y="5125157"/>
            <a:chExt cx="7632700" cy="1032406"/>
          </a:xfrm>
        </p:grpSpPr>
        <p:sp>
          <p:nvSpPr>
            <p:cNvPr id="14" name="Rectangle: Rounded Corners 9">
              <a:extLst>
                <a:ext uri="{FF2B5EF4-FFF2-40B4-BE49-F238E27FC236}">
                  <a16:creationId xmlns:a16="http://schemas.microsoft.com/office/drawing/2014/main" id="{DE977C5C-699A-49E1-B95A-9699BDF6AB59}"/>
                </a:ext>
              </a:extLst>
            </p:cNvPr>
            <p:cNvSpPr/>
            <p:nvPr/>
          </p:nvSpPr>
          <p:spPr bwMode="auto">
            <a:xfrm>
              <a:off x="755650" y="5291675"/>
              <a:ext cx="5795963" cy="713644"/>
            </a:xfrm>
            <a:prstGeom prst="roundRect">
              <a:avLst/>
            </a:prstGeom>
            <a:solidFill>
              <a:srgbClr val="ACDD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en-GB" altLang="en-US" dirty="0">
                  <a:solidFill>
                    <a:schemeClr val="tx1"/>
                  </a:solidFill>
                </a:rPr>
                <a:t>It can be deep.  </a:t>
              </a:r>
            </a:p>
          </p:txBody>
        </p:sp>
        <p:sp>
          <p:nvSpPr>
            <p:cNvPr id="13" name="Rectangle: Rounded Corners 16">
              <a:extLst>
                <a:ext uri="{FF2B5EF4-FFF2-40B4-BE49-F238E27FC236}">
                  <a16:creationId xmlns:a16="http://schemas.microsoft.com/office/drawing/2014/main" id="{86580B4E-A3C4-41B5-9FA0-D2E81D769D85}"/>
                </a:ext>
              </a:extLst>
            </p:cNvPr>
            <p:cNvSpPr/>
            <p:nvPr/>
          </p:nvSpPr>
          <p:spPr>
            <a:xfrm>
              <a:off x="6227047" y="5125157"/>
              <a:ext cx="2161303" cy="1032406"/>
            </a:xfrm>
            <a:prstGeom prst="roundRect">
              <a:avLst/>
            </a:prstGeom>
            <a:blipFill dpi="0"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b="-432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</p:grpSp>
      <p:grpSp>
        <p:nvGrpSpPr>
          <p:cNvPr id="16" name="Group 15"/>
          <p:cNvGrpSpPr>
            <a:grpSpLocks/>
          </p:cNvGrpSpPr>
          <p:nvPr/>
        </p:nvGrpSpPr>
        <p:grpSpPr bwMode="auto">
          <a:xfrm>
            <a:off x="755650" y="3857625"/>
            <a:ext cx="7632700" cy="1031875"/>
            <a:chOff x="755650" y="3857405"/>
            <a:chExt cx="7632699" cy="1032406"/>
          </a:xfrm>
        </p:grpSpPr>
        <p:grpSp>
          <p:nvGrpSpPr>
            <p:cNvPr id="17" name="Group 19"/>
            <p:cNvGrpSpPr>
              <a:grpSpLocks/>
            </p:cNvGrpSpPr>
            <p:nvPr/>
          </p:nvGrpSpPr>
          <p:grpSpPr bwMode="auto">
            <a:xfrm>
              <a:off x="755650" y="4032120"/>
              <a:ext cx="5645150" cy="713155"/>
              <a:chOff x="755650" y="3963006"/>
              <a:chExt cx="5645150" cy="713155"/>
            </a:xfrm>
          </p:grpSpPr>
          <p:sp>
            <p:nvSpPr>
              <p:cNvPr id="19" name="Rectangle: Rounded Corners 7">
                <a:extLst>
                  <a:ext uri="{FF2B5EF4-FFF2-40B4-BE49-F238E27FC236}">
                    <a16:creationId xmlns:a16="http://schemas.microsoft.com/office/drawing/2014/main" id="{443A914F-7B61-4276-A1E2-FCAA7C52BC75}"/>
                  </a:ext>
                </a:extLst>
              </p:cNvPr>
              <p:cNvSpPr/>
              <p:nvPr/>
            </p:nvSpPr>
            <p:spPr>
              <a:xfrm>
                <a:off x="755650" y="3963006"/>
                <a:ext cx="5645149" cy="713155"/>
              </a:xfrm>
              <a:prstGeom prst="roundRect">
                <a:avLst/>
              </a:prstGeom>
              <a:solidFill>
                <a:srgbClr val="ACDDF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r>
                  <a:rPr lang="en-GB" altLang="en-US" dirty="0">
                    <a:solidFill>
                      <a:schemeClr val="tx1"/>
                    </a:solidFill>
                  </a:rPr>
                  <a:t>It can be difficult to get out.  </a:t>
                </a:r>
              </a:p>
            </p:txBody>
          </p:sp>
          <p:sp>
            <p:nvSpPr>
              <p:cNvPr id="20" name="Rectangle 8"/>
              <p:cNvSpPr>
                <a:spLocks/>
              </p:cNvSpPr>
              <p:nvPr/>
            </p:nvSpPr>
            <p:spPr bwMode="auto">
              <a:xfrm>
                <a:off x="755650" y="4071811"/>
                <a:ext cx="5645150" cy="495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08000" tIns="108000" rIns="108000" bIns="108000" anchor="ctr">
                <a:spAutoFit/>
              </a:bodyPr>
              <a:lstStyle>
                <a:lvl1pPr marL="285750" indent="-285750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>
                    <a:solidFill>
                      <a:srgbClr val="1C1C1C"/>
                    </a:solidFill>
                    <a:latin typeface="Twinkl" pitchFamily="2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>
                    <a:solidFill>
                      <a:srgbClr val="1C1C1C"/>
                    </a:solidFill>
                    <a:latin typeface="Twinkl" pitchFamily="2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9pPr>
              </a:lstStyle>
              <a:p>
                <a:pPr marL="0" indent="0" eaLnBrk="1" hangingPunct="1">
                  <a:lnSpc>
                    <a:spcPct val="100000"/>
                  </a:lnSpc>
                  <a:spcBef>
                    <a:spcPct val="0"/>
                  </a:spcBef>
                  <a:buNone/>
                </a:pPr>
                <a:endParaRPr lang="en-GB" altLang="en-US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8" name="Rectangle: Rounded Corners 18">
              <a:extLst>
                <a:ext uri="{FF2B5EF4-FFF2-40B4-BE49-F238E27FC236}">
                  <a16:creationId xmlns:a16="http://schemas.microsoft.com/office/drawing/2014/main" id="{EA16A19B-1674-4C7C-B725-89184E700D22}"/>
                </a:ext>
              </a:extLst>
            </p:cNvPr>
            <p:cNvSpPr/>
            <p:nvPr/>
          </p:nvSpPr>
          <p:spPr>
            <a:xfrm>
              <a:off x="6227762" y="3857405"/>
              <a:ext cx="2160587" cy="1032406"/>
            </a:xfrm>
            <a:prstGeom prst="roundRect">
              <a:avLst/>
            </a:prstGeom>
            <a:blipFill dpi="0"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512"/>
          <a:stretch/>
        </p:blipFill>
        <p:spPr>
          <a:xfrm>
            <a:off x="6127829" y="2151405"/>
            <a:ext cx="2082721" cy="1516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85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solidFill>
                  <a:srgbClr val="004E5E"/>
                </a:solidFill>
                <a:latin typeface="+mn-lt"/>
              </a:rPr>
              <a:t>Water Safety</a:t>
            </a:r>
          </a:p>
        </p:txBody>
      </p:sp>
      <p:sp>
        <p:nvSpPr>
          <p:cNvPr id="11" name="TextBox 21"/>
          <p:cNvSpPr txBox="1">
            <a:spLocks noChangeArrowheads="1"/>
          </p:cNvSpPr>
          <p:nvPr/>
        </p:nvSpPr>
        <p:spPr bwMode="auto">
          <a:xfrm>
            <a:off x="1889125" y="6372225"/>
            <a:ext cx="5700713" cy="12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500" dirty="0">
                <a:solidFill>
                  <a:schemeClr val="tx1"/>
                </a:solidFill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Photos courtesy of Jerzy </a:t>
            </a:r>
            <a:r>
              <a:rPr lang="en-GB" altLang="en-US" sz="500" dirty="0" err="1">
                <a:solidFill>
                  <a:schemeClr val="tx1"/>
                </a:solidFill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Kociatkiewicz</a:t>
            </a:r>
            <a:r>
              <a:rPr lang="en-GB" altLang="en-US" sz="500" dirty="0">
                <a:solidFill>
                  <a:schemeClr val="tx1"/>
                </a:solidFill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, </a:t>
            </a:r>
            <a:r>
              <a:rPr lang="en-GB" altLang="en-US" sz="500" dirty="0" err="1">
                <a:solidFill>
                  <a:schemeClr val="tx1"/>
                </a:solidFill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docentjoyce</a:t>
            </a:r>
            <a:r>
              <a:rPr lang="en-GB" altLang="en-US" sz="500" dirty="0">
                <a:solidFill>
                  <a:schemeClr val="tx1"/>
                </a:solidFill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, U.S. Army Corps of Engineers Savannah District and Kiran Foster (@flickr.com) - granted under creative commons licence – attribution</a:t>
            </a:r>
          </a:p>
        </p:txBody>
      </p: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755650" y="1438275"/>
            <a:ext cx="7820025" cy="1085850"/>
            <a:chOff x="755649" y="1438370"/>
            <a:chExt cx="7819382" cy="1085462"/>
          </a:xfrm>
        </p:grpSpPr>
        <p:sp>
          <p:nvSpPr>
            <p:cNvPr id="5" name="Rectangle: Rounded Corners 6">
              <a:extLst>
                <a:ext uri="{FF2B5EF4-FFF2-40B4-BE49-F238E27FC236}">
                  <a16:creationId xmlns:a16="http://schemas.microsoft.com/office/drawing/2014/main" id="{736D419D-BDB5-4A10-9E6E-FF51C7C22968}"/>
                </a:ext>
              </a:extLst>
            </p:cNvPr>
            <p:cNvSpPr/>
            <p:nvPr/>
          </p:nvSpPr>
          <p:spPr>
            <a:xfrm>
              <a:off x="755649" y="1727192"/>
              <a:ext cx="6081213" cy="712533"/>
            </a:xfrm>
            <a:prstGeom prst="roundRect">
              <a:avLst/>
            </a:prstGeom>
            <a:solidFill>
              <a:srgbClr val="ACDD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en-GB" altLang="en-US" dirty="0">
                  <a:solidFill>
                    <a:schemeClr val="tx1"/>
                  </a:solidFill>
                </a:rPr>
                <a:t>There may be hidden garbage that </a:t>
              </a:r>
              <a:br>
                <a:rPr lang="en-GB" altLang="en-US" dirty="0">
                  <a:solidFill>
                    <a:schemeClr val="tx1"/>
                  </a:solidFill>
                </a:rPr>
              </a:br>
              <a:r>
                <a:rPr lang="en-GB" altLang="en-US" dirty="0">
                  <a:solidFill>
                    <a:schemeClr val="tx1"/>
                  </a:solidFill>
                </a:rPr>
                <a:t>could hurt you.  </a:t>
              </a:r>
            </a:p>
          </p:txBody>
        </p:sp>
        <p:pic>
          <p:nvPicPr>
            <p:cNvPr id="7" name="Picture 1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90902" y="1438370"/>
              <a:ext cx="2984129" cy="10854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755650" y="4714875"/>
            <a:ext cx="7820025" cy="896938"/>
            <a:chOff x="755650" y="4714735"/>
            <a:chExt cx="7819381" cy="897305"/>
          </a:xfrm>
        </p:grpSpPr>
        <p:sp>
          <p:nvSpPr>
            <p:cNvPr id="12" name="Rectangle: Rounded Corners 9">
              <a:extLst>
                <a:ext uri="{FF2B5EF4-FFF2-40B4-BE49-F238E27FC236}">
                  <a16:creationId xmlns:a16="http://schemas.microsoft.com/office/drawing/2014/main" id="{C6A694B0-8EAA-479D-8793-F7585AFB3362}"/>
                </a:ext>
              </a:extLst>
            </p:cNvPr>
            <p:cNvSpPr/>
            <p:nvPr/>
          </p:nvSpPr>
          <p:spPr bwMode="auto">
            <a:xfrm>
              <a:off x="755650" y="4825906"/>
              <a:ext cx="6158993" cy="714667"/>
            </a:xfrm>
            <a:prstGeom prst="roundRect">
              <a:avLst/>
            </a:prstGeom>
            <a:solidFill>
              <a:srgbClr val="ACDD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en-GB" altLang="en-US" dirty="0">
                  <a:solidFill>
                    <a:schemeClr val="tx1"/>
                  </a:solidFill>
                </a:rPr>
                <a:t>The water may be dirty and could </a:t>
              </a:r>
              <a:br>
                <a:rPr lang="en-GB" altLang="en-US" dirty="0">
                  <a:solidFill>
                    <a:schemeClr val="tx1"/>
                  </a:solidFill>
                </a:rPr>
              </a:br>
              <a:r>
                <a:rPr lang="en-GB" altLang="en-US" dirty="0">
                  <a:solidFill>
                    <a:schemeClr val="tx1"/>
                  </a:solidFill>
                </a:rPr>
                <a:t>make you ill.  </a:t>
              </a:r>
            </a:p>
          </p:txBody>
        </p:sp>
        <p:pic>
          <p:nvPicPr>
            <p:cNvPr id="10" name="Picture 1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90902" y="4714735"/>
              <a:ext cx="2984129" cy="8973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2"/>
          <p:cNvGrpSpPr/>
          <p:nvPr/>
        </p:nvGrpSpPr>
        <p:grpSpPr>
          <a:xfrm>
            <a:off x="755650" y="2693293"/>
            <a:ext cx="6604000" cy="2060895"/>
            <a:chOff x="755650" y="2693293"/>
            <a:chExt cx="6604000" cy="2060895"/>
          </a:xfrm>
        </p:grpSpPr>
        <p:sp>
          <p:nvSpPr>
            <p:cNvPr id="17" name="Rectangle: Rounded Corners 7">
              <a:extLst>
                <a:ext uri="{FF2B5EF4-FFF2-40B4-BE49-F238E27FC236}">
                  <a16:creationId xmlns:a16="http://schemas.microsoft.com/office/drawing/2014/main" id="{A8F4E7FC-041F-4A54-B011-EAE8A99E7527}"/>
                </a:ext>
              </a:extLst>
            </p:cNvPr>
            <p:cNvSpPr/>
            <p:nvPr/>
          </p:nvSpPr>
          <p:spPr bwMode="auto">
            <a:xfrm>
              <a:off x="755650" y="3276599"/>
              <a:ext cx="6604000" cy="714375"/>
            </a:xfrm>
            <a:prstGeom prst="roundRect">
              <a:avLst/>
            </a:prstGeom>
            <a:solidFill>
              <a:srgbClr val="ACDD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en-GB" altLang="en-US" dirty="0">
                  <a:solidFill>
                    <a:schemeClr val="tx1"/>
                  </a:solidFill>
                </a:rPr>
                <a:t>There may be no lifeguards.  </a:t>
              </a: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10835" y="2693293"/>
              <a:ext cx="1457291" cy="20608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43818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solidFill>
                  <a:srgbClr val="004E5E"/>
                </a:solidFill>
                <a:latin typeface="+mn-lt"/>
              </a:rPr>
              <a:t>Water Safety</a:t>
            </a:r>
          </a:p>
        </p:txBody>
      </p:sp>
      <p:sp>
        <p:nvSpPr>
          <p:cNvPr id="11" name="TextBox 21"/>
          <p:cNvSpPr txBox="1">
            <a:spLocks noChangeArrowheads="1"/>
          </p:cNvSpPr>
          <p:nvPr/>
        </p:nvSpPr>
        <p:spPr bwMode="auto">
          <a:xfrm>
            <a:off x="1889125" y="6372225"/>
            <a:ext cx="5700713" cy="12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500" dirty="0">
                <a:solidFill>
                  <a:schemeClr val="tx1"/>
                </a:solidFill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Photos courtesy of Jerzy </a:t>
            </a:r>
            <a:r>
              <a:rPr lang="en-GB" altLang="en-US" sz="500" dirty="0" err="1">
                <a:solidFill>
                  <a:schemeClr val="tx1"/>
                </a:solidFill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Kociatkiewicz</a:t>
            </a:r>
            <a:r>
              <a:rPr lang="en-GB" altLang="en-US" sz="500" dirty="0">
                <a:solidFill>
                  <a:schemeClr val="tx1"/>
                </a:solidFill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, </a:t>
            </a:r>
            <a:r>
              <a:rPr lang="en-GB" altLang="en-US" sz="500" dirty="0" err="1">
                <a:solidFill>
                  <a:schemeClr val="tx1"/>
                </a:solidFill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docentjoyce</a:t>
            </a:r>
            <a:r>
              <a:rPr lang="en-GB" altLang="en-US" sz="500" dirty="0">
                <a:solidFill>
                  <a:schemeClr val="tx1"/>
                </a:solidFill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, U.S. Army Corps of Engineers Savannah District and Kiran Foster (@flickr.com) - granted under creative commons licence – attribution</a:t>
            </a: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755650" y="1395413"/>
            <a:ext cx="763270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These signs can help you spot danger.</a:t>
            </a: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755650" y="5627688"/>
            <a:ext cx="7688263" cy="511175"/>
            <a:chOff x="755650" y="5696845"/>
            <a:chExt cx="7688359" cy="511010"/>
          </a:xfrm>
        </p:grpSpPr>
        <p:sp>
          <p:nvSpPr>
            <p:cNvPr id="6" name="Rectangle: Rounded Corners 6">
              <a:extLst>
                <a:ext uri="{FF2B5EF4-FFF2-40B4-BE49-F238E27FC236}">
                  <a16:creationId xmlns:a16="http://schemas.microsoft.com/office/drawing/2014/main" id="{47C44004-17CF-47FE-857A-F0E06B40D27F}"/>
                </a:ext>
              </a:extLst>
            </p:cNvPr>
            <p:cNvSpPr/>
            <p:nvPr/>
          </p:nvSpPr>
          <p:spPr>
            <a:xfrm>
              <a:off x="755650" y="5712715"/>
              <a:ext cx="7632795" cy="495140"/>
            </a:xfrm>
            <a:prstGeom prst="roundRect">
              <a:avLst/>
            </a:prstGeom>
            <a:solidFill>
              <a:srgbClr val="ACDD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7" name="Rectangle 7"/>
            <p:cNvSpPr>
              <a:spLocks/>
            </p:cNvSpPr>
            <p:nvPr/>
          </p:nvSpPr>
          <p:spPr bwMode="auto">
            <a:xfrm>
              <a:off x="811309" y="5696845"/>
              <a:ext cx="7632700" cy="4951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8000" tIns="108000" rIns="108000" bIns="108000" anchor="ctr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>
                  <a:solidFill>
                    <a:schemeClr val="tx1"/>
                  </a:solidFill>
                </a:rPr>
                <a:t>Can you guess what these signs mean?</a:t>
              </a: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3763" y="3233738"/>
            <a:ext cx="2336800" cy="2065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7163" y="1965325"/>
            <a:ext cx="1660525" cy="208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0" y="1965325"/>
            <a:ext cx="1655763" cy="208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3263900"/>
            <a:ext cx="1668463" cy="208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7799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solidFill>
                  <a:srgbClr val="004E5E"/>
                </a:solidFill>
                <a:latin typeface="+mn-lt"/>
              </a:rPr>
              <a:t>Water Safety Signs</a:t>
            </a:r>
          </a:p>
        </p:txBody>
      </p:sp>
      <p:sp>
        <p:nvSpPr>
          <p:cNvPr id="11" name="TextBox 21"/>
          <p:cNvSpPr txBox="1">
            <a:spLocks noChangeArrowheads="1"/>
          </p:cNvSpPr>
          <p:nvPr/>
        </p:nvSpPr>
        <p:spPr bwMode="auto">
          <a:xfrm>
            <a:off x="1889125" y="6372225"/>
            <a:ext cx="5700713" cy="12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500" dirty="0">
                <a:solidFill>
                  <a:schemeClr val="tx1"/>
                </a:solidFill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Photos courtesy of Jerzy </a:t>
            </a:r>
            <a:r>
              <a:rPr lang="en-GB" altLang="en-US" sz="500" dirty="0" err="1">
                <a:solidFill>
                  <a:schemeClr val="tx1"/>
                </a:solidFill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Kociatkiewicz</a:t>
            </a:r>
            <a:r>
              <a:rPr lang="en-GB" altLang="en-US" sz="500" dirty="0">
                <a:solidFill>
                  <a:schemeClr val="tx1"/>
                </a:solidFill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, </a:t>
            </a:r>
            <a:r>
              <a:rPr lang="en-GB" altLang="en-US" sz="500" dirty="0" err="1">
                <a:solidFill>
                  <a:schemeClr val="tx1"/>
                </a:solidFill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docentjoyce</a:t>
            </a:r>
            <a:r>
              <a:rPr lang="en-GB" altLang="en-US" sz="500" dirty="0">
                <a:solidFill>
                  <a:schemeClr val="tx1"/>
                </a:solidFill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, U.S. Army Corps of Engineers Savannah District and Kiran Foster (@flickr.com) - granted under creative commons licence – attribution</a:t>
            </a:r>
          </a:p>
        </p:txBody>
      </p: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755650" y="1470025"/>
            <a:ext cx="7702550" cy="2066925"/>
            <a:chOff x="755650" y="1470532"/>
            <a:chExt cx="7702548" cy="2066232"/>
          </a:xfrm>
        </p:grpSpPr>
        <p:sp>
          <p:nvSpPr>
            <p:cNvPr id="5" name="Rectangle: Rounded Corners 6">
              <a:extLst>
                <a:ext uri="{FF2B5EF4-FFF2-40B4-BE49-F238E27FC236}">
                  <a16:creationId xmlns:a16="http://schemas.microsoft.com/office/drawing/2014/main" id="{404CE268-3B56-4EF4-8D7E-FF4D19B7FD71}"/>
                </a:ext>
              </a:extLst>
            </p:cNvPr>
            <p:cNvSpPr/>
            <p:nvPr/>
          </p:nvSpPr>
          <p:spPr>
            <a:xfrm>
              <a:off x="755650" y="1978362"/>
              <a:ext cx="6664323" cy="1147378"/>
            </a:xfrm>
            <a:prstGeom prst="roundRect">
              <a:avLst/>
            </a:prstGeom>
            <a:solidFill>
              <a:srgbClr val="ACDD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Ins="1260000" anchor="ctr"/>
            <a:lstStyle/>
            <a:p>
              <a:pPr>
                <a:defRPr/>
              </a:pPr>
              <a:r>
                <a:rPr lang="en-US" altLang="en-US" dirty="0">
                  <a:solidFill>
                    <a:schemeClr val="tx1"/>
                  </a:solidFill>
                  <a:ea typeface="MS PGothic" panose="020B0600070205080204" pitchFamily="34" charset="-128"/>
                </a:rPr>
                <a:t>Signs that warn you of danger are a yellow triangle shape and are placed to help you spot danger. This one means there is a steep drop.</a:t>
              </a:r>
            </a:p>
          </p:txBody>
        </p:sp>
        <p:sp>
          <p:nvSpPr>
            <p:cNvPr id="6" name="Rectangle 7"/>
            <p:cNvSpPr>
              <a:spLocks/>
            </p:cNvSpPr>
            <p:nvPr/>
          </p:nvSpPr>
          <p:spPr bwMode="auto">
            <a:xfrm>
              <a:off x="755650" y="2287083"/>
              <a:ext cx="5749653" cy="4949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8000" tIns="108000" rIns="108000" bIns="108000" anchor="ctr">
              <a:spAutoFit/>
            </a:bodyPr>
            <a:lstStyle>
              <a:lvl1pPr marL="285750" indent="-28575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9pPr>
            </a:lstStyle>
            <a:p>
              <a:pPr marL="0" indent="0" eaLnBrk="1" hangingPunct="1">
                <a:lnSpc>
                  <a:spcPct val="100000"/>
                </a:lnSpc>
                <a:spcBef>
                  <a:spcPct val="0"/>
                </a:spcBef>
                <a:buNone/>
              </a:pPr>
              <a:endParaRPr lang="en-US" altLang="en-US" dirty="0">
                <a:solidFill>
                  <a:schemeClr val="tx1"/>
                </a:solidFill>
                <a:ea typeface="MS PGothic" panose="020B0600070205080204" pitchFamily="34" charset="-128"/>
              </a:endParaRPr>
            </a:p>
          </p:txBody>
        </p:sp>
        <p:pic>
          <p:nvPicPr>
            <p:cNvPr id="7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22127" y="1470532"/>
              <a:ext cx="2336071" cy="20662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755650" y="3759200"/>
            <a:ext cx="7500076" cy="2408238"/>
            <a:chOff x="755650" y="3759969"/>
            <a:chExt cx="7500076" cy="2407081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50701492-1F28-4038-AB4C-EBE7A4AB632B}"/>
                </a:ext>
              </a:extLst>
            </p:cNvPr>
            <p:cNvSpPr/>
            <p:nvPr/>
          </p:nvSpPr>
          <p:spPr>
            <a:xfrm>
              <a:off x="755650" y="4107465"/>
              <a:ext cx="7038975" cy="1718436"/>
            </a:xfrm>
            <a:prstGeom prst="roundRect">
              <a:avLst>
                <a:gd name="adj" fmla="val 12719"/>
              </a:avLst>
            </a:prstGeom>
            <a:solidFill>
              <a:srgbClr val="ACDD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Ins="108000" anchor="ctr"/>
            <a:lstStyle/>
            <a:p>
              <a:pPr>
                <a:defRPr/>
              </a:pPr>
              <a:r>
                <a:rPr lang="en-US" altLang="en-US" dirty="0">
                  <a:solidFill>
                    <a:schemeClr val="tx1"/>
                  </a:solidFill>
                  <a:ea typeface="MS PGothic" panose="020B0600070205080204" pitchFamily="34" charset="-128"/>
                </a:rPr>
                <a:t>Signs that mean you should not do something </a:t>
              </a:r>
              <a:br>
                <a:rPr lang="en-US" altLang="en-US" dirty="0">
                  <a:solidFill>
                    <a:schemeClr val="tx1"/>
                  </a:solidFill>
                  <a:ea typeface="MS PGothic" panose="020B0600070205080204" pitchFamily="34" charset="-128"/>
                </a:rPr>
              </a:br>
              <a:r>
                <a:rPr lang="en-US" altLang="en-US" dirty="0">
                  <a:solidFill>
                    <a:schemeClr val="tx1"/>
                  </a:solidFill>
                  <a:ea typeface="MS PGothic" panose="020B0600070205080204" pitchFamily="34" charset="-128"/>
                </a:rPr>
                <a:t>are a red circle shape with a red line running </a:t>
              </a:r>
              <a:br>
                <a:rPr lang="en-US" altLang="en-US" dirty="0">
                  <a:solidFill>
                    <a:schemeClr val="tx1"/>
                  </a:solidFill>
                  <a:ea typeface="MS PGothic" panose="020B0600070205080204" pitchFamily="34" charset="-128"/>
                </a:rPr>
              </a:br>
              <a:r>
                <a:rPr lang="en-US" altLang="en-US" dirty="0">
                  <a:solidFill>
                    <a:schemeClr val="tx1"/>
                  </a:solidFill>
                  <a:ea typeface="MS PGothic" panose="020B0600070205080204" pitchFamily="34" charset="-128"/>
                </a:rPr>
                <a:t>through it, a </a:t>
              </a:r>
              <a:r>
                <a:rPr lang="en-US" altLang="en-US">
                  <a:solidFill>
                    <a:schemeClr val="tx1"/>
                  </a:solidFill>
                  <a:ea typeface="MS PGothic" panose="020B0600070205080204" pitchFamily="34" charset="-128"/>
                </a:rPr>
                <a:t>white background, </a:t>
              </a:r>
              <a:r>
                <a:rPr lang="en-US" altLang="en-US" dirty="0">
                  <a:solidFill>
                    <a:schemeClr val="tx1"/>
                  </a:solidFill>
                  <a:ea typeface="MS PGothic" panose="020B0600070205080204" pitchFamily="34" charset="-128"/>
                </a:rPr>
                <a:t>and black </a:t>
              </a:r>
              <a:br>
                <a:rPr lang="en-US" altLang="en-US" dirty="0">
                  <a:solidFill>
                    <a:schemeClr val="tx1"/>
                  </a:solidFill>
                  <a:ea typeface="MS PGothic" panose="020B0600070205080204" pitchFamily="34" charset="-128"/>
                </a:rPr>
              </a:br>
              <a:r>
                <a:rPr lang="en-US" altLang="en-US" dirty="0">
                  <a:solidFill>
                    <a:schemeClr val="tx1"/>
                  </a:solidFill>
                  <a:ea typeface="MS PGothic" panose="020B0600070205080204" pitchFamily="34" charset="-128"/>
                </a:rPr>
                <a:t>symbols. They tell you about something you </a:t>
              </a:r>
              <a:br>
                <a:rPr lang="en-US" altLang="en-US" dirty="0">
                  <a:solidFill>
                    <a:schemeClr val="tx1"/>
                  </a:solidFill>
                  <a:ea typeface="MS PGothic" panose="020B0600070205080204" pitchFamily="34" charset="-128"/>
                </a:rPr>
              </a:br>
              <a:r>
                <a:rPr lang="en-US" altLang="en-US" dirty="0">
                  <a:solidFill>
                    <a:schemeClr val="tx1"/>
                  </a:solidFill>
                  <a:ea typeface="MS PGothic" panose="020B0600070205080204" pitchFamily="34" charset="-128"/>
                </a:rPr>
                <a:t>are not allowed to do.</a:t>
              </a: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38667" y="3759969"/>
              <a:ext cx="1917059" cy="24070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40889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solidFill>
                  <a:srgbClr val="004E5E"/>
                </a:solidFill>
                <a:latin typeface="+mn-lt"/>
              </a:rPr>
              <a:t>Water Safety Signs</a:t>
            </a:r>
          </a:p>
        </p:txBody>
      </p:sp>
      <p:sp>
        <p:nvSpPr>
          <p:cNvPr id="11" name="TextBox 21"/>
          <p:cNvSpPr txBox="1">
            <a:spLocks noChangeArrowheads="1"/>
          </p:cNvSpPr>
          <p:nvPr/>
        </p:nvSpPr>
        <p:spPr bwMode="auto">
          <a:xfrm>
            <a:off x="1889125" y="6372225"/>
            <a:ext cx="5700713" cy="12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500" dirty="0">
                <a:solidFill>
                  <a:schemeClr val="tx1"/>
                </a:solidFill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Photos courtesy of Jerzy </a:t>
            </a:r>
            <a:r>
              <a:rPr lang="en-GB" altLang="en-US" sz="500" dirty="0" err="1">
                <a:solidFill>
                  <a:schemeClr val="tx1"/>
                </a:solidFill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Kociatkiewicz</a:t>
            </a:r>
            <a:r>
              <a:rPr lang="en-GB" altLang="en-US" sz="500" dirty="0">
                <a:solidFill>
                  <a:schemeClr val="tx1"/>
                </a:solidFill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, </a:t>
            </a:r>
            <a:r>
              <a:rPr lang="en-GB" altLang="en-US" sz="500" dirty="0" err="1">
                <a:solidFill>
                  <a:schemeClr val="tx1"/>
                </a:solidFill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docentjoyce</a:t>
            </a:r>
            <a:r>
              <a:rPr lang="en-GB" altLang="en-US" sz="500" dirty="0">
                <a:solidFill>
                  <a:schemeClr val="tx1"/>
                </a:solidFill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, U.S. Army Corps of Engineers Savannah District and Kiran Foster (@flickr.com) - granted under creative commons licence – attribution</a:t>
            </a:r>
          </a:p>
        </p:txBody>
      </p: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755650" y="1474788"/>
            <a:ext cx="7378700" cy="2330450"/>
            <a:chOff x="755650" y="1474018"/>
            <a:chExt cx="7378156" cy="2331633"/>
          </a:xfrm>
        </p:grpSpPr>
        <p:sp>
          <p:nvSpPr>
            <p:cNvPr id="5" name="Rectangle: Rounded Corners 6">
              <a:extLst>
                <a:ext uri="{FF2B5EF4-FFF2-40B4-BE49-F238E27FC236}">
                  <a16:creationId xmlns:a16="http://schemas.microsoft.com/office/drawing/2014/main" id="{23A6FEF5-13B4-49D2-906E-43CCFFE0D434}"/>
                </a:ext>
              </a:extLst>
            </p:cNvPr>
            <p:cNvSpPr/>
            <p:nvPr/>
          </p:nvSpPr>
          <p:spPr>
            <a:xfrm>
              <a:off x="755650" y="2257052"/>
              <a:ext cx="5924113" cy="894217"/>
            </a:xfrm>
            <a:prstGeom prst="roundRect">
              <a:avLst/>
            </a:prstGeom>
            <a:solidFill>
              <a:srgbClr val="ACDD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Ins="324000" anchor="ctr"/>
            <a:lstStyle/>
            <a:p>
              <a:pPr>
                <a:defRPr/>
              </a:pPr>
              <a:r>
                <a:rPr lang="en-US" altLang="en-US" dirty="0">
                  <a:solidFill>
                    <a:schemeClr val="tx1"/>
                  </a:solidFill>
                  <a:ea typeface="MS PGothic" panose="020B0600070205080204" pitchFamily="34" charset="-128"/>
                </a:rPr>
                <a:t>Signs that tell you to do something are usually a blue circle shape with white symbols. </a:t>
              </a:r>
            </a:p>
          </p:txBody>
        </p:sp>
        <p:pic>
          <p:nvPicPr>
            <p:cNvPr id="7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84354" y="1474018"/>
              <a:ext cx="1849452" cy="23316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755650" y="3925888"/>
            <a:ext cx="7378700" cy="2311400"/>
            <a:chOff x="755650" y="3926381"/>
            <a:chExt cx="7378156" cy="2311207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6E16A0BE-D5C3-4460-907A-317ABEA72D2D}"/>
                </a:ext>
              </a:extLst>
            </p:cNvPr>
            <p:cNvSpPr/>
            <p:nvPr/>
          </p:nvSpPr>
          <p:spPr>
            <a:xfrm>
              <a:off x="755650" y="4429576"/>
              <a:ext cx="5924113" cy="782573"/>
            </a:xfrm>
            <a:prstGeom prst="roundRect">
              <a:avLst>
                <a:gd name="adj" fmla="val 12719"/>
              </a:avLst>
            </a:prstGeom>
            <a:solidFill>
              <a:srgbClr val="ACDD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en-US" altLang="en-US" dirty="0">
                  <a:solidFill>
                    <a:schemeClr val="tx1"/>
                  </a:solidFill>
                  <a:ea typeface="MS PGothic" panose="020B0600070205080204" pitchFamily="34" charset="-128"/>
                </a:rPr>
                <a:t>Information signs are white with black symbols.</a:t>
              </a: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84354" y="3926381"/>
              <a:ext cx="1849452" cy="23112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30275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owerPoint Template" id="{854539AC-FA50-40BB-9D8D-A753FBF5E510}" vid="{8DACF810-3772-463E-B189-732B086EE0F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us-t-t-2547177-staying-safe-around-water-powerpoint</Template>
  <TotalTime>38</TotalTime>
  <Words>804</Words>
  <Application>Microsoft Office PowerPoint</Application>
  <PresentationFormat>On-screen Show (4:3)</PresentationFormat>
  <Paragraphs>72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Twinkl</vt:lpstr>
      <vt:lpstr>Arial</vt:lpstr>
      <vt:lpstr>Sassoon Infant Rg</vt:lpstr>
      <vt:lpstr>Twinkl SemiBold</vt:lpstr>
      <vt:lpstr>Twinkl Thin</vt:lpstr>
      <vt:lpstr>Tuffy</vt:lpstr>
      <vt:lpstr>MS PGothic</vt:lpstr>
      <vt:lpstr>Calibri</vt:lpstr>
      <vt:lpstr>Office Theme</vt:lpstr>
      <vt:lpstr>PowerPoint Presentation</vt:lpstr>
      <vt:lpstr>Staying Safe Around Water</vt:lpstr>
      <vt:lpstr>Where Do We Find Water?</vt:lpstr>
      <vt:lpstr>How Do We Stay Safe Around Water?</vt:lpstr>
      <vt:lpstr>Water Safety</vt:lpstr>
      <vt:lpstr>Water Safety</vt:lpstr>
      <vt:lpstr>Water Safety</vt:lpstr>
      <vt:lpstr>Water Safety Signs</vt:lpstr>
      <vt:lpstr>Water Safety Signs</vt:lpstr>
      <vt:lpstr>Water Safety Signs</vt:lpstr>
      <vt:lpstr>Safety Flags</vt:lpstr>
      <vt:lpstr>Go Together</vt:lpstr>
      <vt:lpstr>Learn How to Help</vt:lpstr>
      <vt:lpstr>Water Safety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Guidance</dc:title>
  <dc:creator>Thomas Becker</dc:creator>
  <cp:lastModifiedBy>Thomas Becker</cp:lastModifiedBy>
  <cp:revision>13</cp:revision>
  <dcterms:created xsi:type="dcterms:W3CDTF">2019-06-04T10:23:22Z</dcterms:created>
  <dcterms:modified xsi:type="dcterms:W3CDTF">2019-06-11T14:55:04Z</dcterms:modified>
</cp:coreProperties>
</file>